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8" r:id="rId2"/>
    <p:sldId id="281" r:id="rId3"/>
    <p:sldId id="280" r:id="rId4"/>
    <p:sldId id="257" r:id="rId5"/>
    <p:sldId id="275" r:id="rId6"/>
    <p:sldId id="259" r:id="rId7"/>
    <p:sldId id="260" r:id="rId8"/>
    <p:sldId id="261" r:id="rId9"/>
    <p:sldId id="282" r:id="rId10"/>
    <p:sldId id="284" r:id="rId11"/>
    <p:sldId id="264" r:id="rId12"/>
    <p:sldId id="265" r:id="rId13"/>
    <p:sldId id="271" r:id="rId14"/>
    <p:sldId id="266" r:id="rId15"/>
    <p:sldId id="273" r:id="rId16"/>
    <p:sldId id="270" r:id="rId17"/>
  </p:sldIdLst>
  <p:sldSz cx="12192000" cy="6858000"/>
  <p:notesSz cx="9869488" cy="673576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Qhd/punP0sfE3sgmx/WI26SAX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D5F3F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Relationship Id="rId35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CEF3-DCA5-4453-9FF6-DCD5D6642F5A}" type="datetimeFigureOut">
              <a:rPr lang="zh-TW" altLang="en-US" smtClean="0"/>
              <a:t>2026/1/13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2CD4-C20D-47D6-900C-3881EEBFAE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51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630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3da81a90_0_1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8d3da81a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d45e25d13_0_0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4" name="Google Shape;194;g8d45e25d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d45e25d13_0_11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g8d45e25d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319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85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338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25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2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Google Shape;23;p16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7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b.gov.hk/attachment/tc/curriculum-development/kla/pe/asap/infographic_rugby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-USUqS9y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.rugby/the-game/laws/charter/principles-of-the-law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7200"/>
            </a:pPr>
            <a:r>
              <a:rPr lang="zh-TW" sz="7200" dirty="0"/>
              <a:t>榄球</a:t>
            </a:r>
            <a:r>
              <a:rPr lang="zh-TW" altLang="en-US" sz="7200" dirty="0"/>
              <a:t>（四）</a:t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榄球的</a:t>
            </a:r>
            <a:r>
              <a:rPr lang="zh-TW" altLang="en-US" dirty="0"/>
              <a:t>比赛规则</a:t>
            </a:r>
            <a:br>
              <a:rPr lang="en-US" altLang="zh-TW" sz="44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榄球</a:t>
            </a:r>
            <a:r>
              <a:rPr lang="zh-TW" altLang="en-US" dirty="0"/>
              <a:t>的计分制度</a:t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764" y="696474"/>
            <a:ext cx="5016002" cy="4902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163793" y="1842549"/>
            <a:ext cx="11656731" cy="447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438" lvl="0" indent="-452438">
              <a:lnSpc>
                <a:spcPct val="170000"/>
              </a:lnSpc>
              <a:spcBef>
                <a:spcPts val="0"/>
              </a:spcBef>
              <a:buSzPts val="2240"/>
            </a:pPr>
            <a:r>
              <a:rPr lang="zh-TW" altLang="en-US" sz="2800" dirty="0"/>
              <a:t>假如榄球运动的规则被废除，你认为情况会变成怎样？</a:t>
            </a:r>
          </a:p>
          <a:p>
            <a:pPr marL="452438" lvl="0" indent="-452438">
              <a:lnSpc>
                <a:spcPct val="170000"/>
              </a:lnSpc>
              <a:spcBef>
                <a:spcPts val="0"/>
              </a:spcBef>
              <a:buSzPts val="2240"/>
            </a:pPr>
            <a:r>
              <a:rPr lang="zh-TW" altLang="en-US" sz="2800" dirty="0"/>
              <a:t>你认为自己在赛场上会是一个自律守规的球员吗？为甚么？</a:t>
            </a:r>
            <a:endParaRPr lang="en-US" altLang="zh-TW" sz="2800" dirty="0"/>
          </a:p>
          <a:p>
            <a:pPr marL="452438" lvl="0" indent="-452438">
              <a:lnSpc>
                <a:spcPct val="170000"/>
              </a:lnSpc>
              <a:spcBef>
                <a:spcPts val="0"/>
              </a:spcBef>
              <a:buSzPts val="2240"/>
            </a:pPr>
            <a:r>
              <a:rPr lang="zh-TW" altLang="en-US" sz="2800" dirty="0"/>
              <a:t>你曾经在比赛被球证误判犯规吗？试分享那一次的情形及当时的感受。</a:t>
            </a:r>
            <a:endParaRPr lang="en-US" altLang="zh-TW" sz="2800" dirty="0"/>
          </a:p>
        </p:txBody>
      </p:sp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C5137275-A15B-46B0-9C72-9A9CDB109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025" y="7212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分享时段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80142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3da81a90_0_12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600" cy="29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8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g8d3da81a90_0_12"/>
          <p:cNvSpPr txBox="1">
            <a:spLocks noGrp="1"/>
          </p:cNvSpPr>
          <p:nvPr>
            <p:ph type="body" idx="1"/>
          </p:nvPr>
        </p:nvSpPr>
        <p:spPr>
          <a:xfrm>
            <a:off x="6430600" y="4619625"/>
            <a:ext cx="4917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zh-TW" altLang="en-US" sz="3200" dirty="0">
                <a:sym typeface="PMingLiu"/>
              </a:rPr>
              <a:t>榄球员怎样才能得分</a:t>
            </a:r>
            <a:r>
              <a:rPr lang="en-US" altLang="zh-TW" sz="3200" dirty="0">
                <a:sym typeface="PMingLiu"/>
              </a:rPr>
              <a:t>?</a:t>
            </a:r>
            <a:endParaRPr sz="3200" dirty="0">
              <a:sym typeface="PMingLiu"/>
            </a:endParaRPr>
          </a:p>
        </p:txBody>
      </p:sp>
      <p:sp>
        <p:nvSpPr>
          <p:cNvPr id="152" name="Google Shape;152;g8d3da81a90_0_12"/>
          <p:cNvSpPr/>
          <p:nvPr/>
        </p:nvSpPr>
        <p:spPr>
          <a:xfrm>
            <a:off x="841248" y="4331166"/>
            <a:ext cx="105066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8d3da81a90_0_12"/>
          <p:cNvSpPr/>
          <p:nvPr/>
        </p:nvSpPr>
        <p:spPr>
          <a:xfrm rot="5400000">
            <a:off x="9346853" y="2348846"/>
            <a:ext cx="54900" cy="39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3066"/>
            <a:ext cx="9022081" cy="614015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0520" y="6395145"/>
            <a:ext cx="1231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信息图（榄球）</a:t>
            </a:r>
            <a:r>
              <a:rPr lang="en-US" altLang="zh-TW" sz="1800" dirty="0"/>
              <a:t>:</a:t>
            </a:r>
            <a:r>
              <a:rPr lang="en-US" altLang="zh-TW" sz="1800" dirty="0">
                <a:hlinkClick r:id="rId4"/>
              </a:rPr>
              <a:t>https://www.edb.gov.hk/attachment/tc/curriculum-development/kla/pe/asap/infographic_rugby.pdf</a:t>
            </a:r>
            <a:endParaRPr lang="zh-TW" altLang="en-US" sz="18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45e25d13_0_0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 dirty="0">
                <a:solidFill>
                  <a:schemeClr val="dk1"/>
                </a:solidFill>
              </a:rPr>
              <a:t>榄球—在家小练习</a:t>
            </a:r>
            <a:endParaRPr sz="7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>
                <a:latin typeface="Twentieth Century"/>
                <a:ea typeface="Twentieth Century"/>
                <a:cs typeface="Twentieth Century"/>
                <a:sym typeface="Twentieth Century"/>
              </a:rPr>
              <a:t>内容</a:t>
            </a:r>
            <a:endParaRPr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卫生卷纸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榄球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练习时间：重复两至三次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标：懂得传接球的技术重点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代替榄球</a:t>
            </a:r>
            <a:endParaRPr sz="3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45e25d13_0_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/>
              <a:t>传球练习</a:t>
            </a:r>
            <a:endParaRPr dirty="0"/>
          </a:p>
        </p:txBody>
      </p:sp>
      <p:sp>
        <p:nvSpPr>
          <p:cNvPr id="211" name="Google Shape;211;g8d45e25d13_0_11"/>
          <p:cNvSpPr txBox="1"/>
          <p:nvPr/>
        </p:nvSpPr>
        <p:spPr>
          <a:xfrm>
            <a:off x="689550" y="1851000"/>
            <a:ext cx="10812900" cy="4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传接球的技术重点：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眼睛看着传球的位置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侧身双手向</a:t>
            </a:r>
            <a:r>
              <a:rPr lang="zh-TW" altLang="en-US" sz="2400" dirty="0">
                <a:solidFill>
                  <a:schemeClr val="dk1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前挥臂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使球在空中呈拋物线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传到接球者的胸前</a:t>
            </a:r>
          </a:p>
          <a:p>
            <a:pPr marL="76200">
              <a:lnSpc>
                <a:spcPct val="150000"/>
              </a:lnSpc>
              <a:buSzPts val="2400"/>
            </a:pPr>
            <a:r>
              <a:rPr lang="zh-TW" altLang="en-US" sz="2800" dirty="0">
                <a:latin typeface="Twentieth Century"/>
                <a:ea typeface="Twentieth Century"/>
                <a:cs typeface="Twentieth Century"/>
              </a:rPr>
              <a:t>示范影片：</a:t>
            </a:r>
            <a:r>
              <a:rPr lang="en-US" altLang="zh-TW" sz="24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https://www.youtube.com/watch?v=Vm-USUqS9y8</a:t>
            </a:r>
            <a:endParaRPr lang="en-US" altLang="zh-HK" sz="2400" dirty="0">
              <a:solidFill>
                <a:srgbClr val="0070C0"/>
              </a:solidFill>
            </a:endParaRP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347D9-DCCF-43B4-9642-A60643D5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973" y="4783525"/>
            <a:ext cx="1283417" cy="1283417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F2567E5-E0D0-4B4C-8348-4FE2613A9E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40" y="2104102"/>
            <a:ext cx="4103270" cy="23278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6917" y="2996279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谢谢</a:t>
            </a:r>
            <a:endParaRPr 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56" y="1971674"/>
            <a:ext cx="3170736" cy="30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420644"/>
            <a:ext cx="3021047" cy="40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altLang="en-US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学习目标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038852" y="1665088"/>
            <a:ext cx="8434332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认识榄球的比赛规则和计分制度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了解遵规守法、公平竞赛的重要性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尊重比赛执法人员 </a:t>
            </a:r>
            <a:r>
              <a:rPr lang="en-US" altLang="zh-TW" sz="3200" dirty="0"/>
              <a:t>/ </a:t>
            </a:r>
            <a:r>
              <a:rPr lang="zh-TW" altLang="en-US" sz="3200" dirty="0"/>
              <a:t>球证的决定</a:t>
            </a:r>
            <a:endParaRPr lang="en-US" altLang="zh-HK" dirty="0"/>
          </a:p>
          <a:p>
            <a:endParaRPr lang="zh-HK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44" y="2353629"/>
            <a:ext cx="3667805" cy="38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620932"/>
            <a:ext cx="3529221" cy="299084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试想想…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160"/>
              <a:buNone/>
            </a:pPr>
            <a:r>
              <a:rPr lang="zh-TW" altLang="en-US" sz="3600" dirty="0"/>
              <a:t>榄球员怎样才能得分</a:t>
            </a:r>
            <a:r>
              <a:rPr lang="en-US" altLang="zh-TW" sz="3600" dirty="0"/>
              <a:t>?</a:t>
            </a: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18886" y="1063399"/>
            <a:ext cx="2920180" cy="20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精彩内容包括：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/>
              <a:t>的攻防规则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榄球的计分制度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榄球</a:t>
            </a:r>
            <a:r>
              <a:rPr lang="zh-TW" altLang="en-US" sz="1800" b="1" dirty="0"/>
              <a:t>比赛</a:t>
            </a:r>
            <a:r>
              <a:rPr lang="zh-TW" altLang="en-US" sz="1800" b="1" dirty="0">
                <a:latin typeface="+mj-ea"/>
              </a:rPr>
              <a:t>参考影片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榄球练习示范影片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1"/>
            <a:ext cx="3557386" cy="2453867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4071696" y="1231241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榄球可以向前传球吗？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4170473" y="4161494"/>
            <a:ext cx="3312815" cy="2311438"/>
            <a:chOff x="3756579" y="4046021"/>
            <a:chExt cx="3312815" cy="2311438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312815" cy="231143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198163" y="4566364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榄球有没有越位？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986415" y="4161494"/>
            <a:ext cx="3701772" cy="2480824"/>
            <a:chOff x="8321194" y="3429000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9000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甚么是达阵？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AF3792E0-2EFB-4AE2-8700-B900F261D809}"/>
              </a:ext>
            </a:extLst>
          </p:cNvPr>
          <p:cNvSpPr txBox="1">
            <a:spLocks/>
          </p:cNvSpPr>
          <p:nvPr/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zh-TW" altLang="en-US" sz="4800" dirty="0"/>
              <a:t>进攻</a:t>
            </a:r>
          </a:p>
        </p:txBody>
      </p:sp>
      <p:sp>
        <p:nvSpPr>
          <p:cNvPr id="10" name="Google Shape;126;p5">
            <a:extLst>
              <a:ext uri="{FF2B5EF4-FFF2-40B4-BE49-F238E27FC236}">
                <a16:creationId xmlns:a16="http://schemas.microsoft.com/office/drawing/2014/main" id="{1ED9BD88-9150-4474-9FCC-718AAC44C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3253" y="1111045"/>
            <a:ext cx="10172400" cy="5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2540"/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持球球员可以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chemeClr val="tx1"/>
                </a:solidFill>
              </a:rPr>
              <a:t>持球前进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chemeClr val="tx1"/>
                </a:solidFill>
              </a:rPr>
              <a:t>踢球向前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540"/>
              <a:buFont typeface="Wingdings" panose="05000000000000000000" pitchFamily="2" charset="2"/>
              <a:buChar char="Ø"/>
            </a:pPr>
            <a:r>
              <a:rPr lang="zh-TW" altLang="en-US" sz="2900" dirty="0">
                <a:solidFill>
                  <a:schemeClr val="tx1"/>
                </a:solidFill>
              </a:rPr>
              <a:t>踢球者持球时会</a:t>
            </a:r>
            <a:r>
              <a:rPr lang="zh-TW" altLang="en-US" sz="2900" dirty="0">
                <a:solidFill>
                  <a:srgbClr val="FF0000"/>
                </a:solidFill>
              </a:rPr>
              <a:t>形成越位线 </a:t>
            </a:r>
            <a:r>
              <a:rPr lang="en-US" altLang="zh-TW" dirty="0"/>
              <a:t>(</a:t>
            </a:r>
            <a:r>
              <a:rPr lang="zh-TW" altLang="en-US" dirty="0"/>
              <a:t>球向左右两边拉出的虚拟直线叫「越位线」</a:t>
            </a:r>
            <a:r>
              <a:rPr lang="en-US" altLang="zh-TW" dirty="0"/>
              <a:t>)</a:t>
            </a:r>
            <a:endParaRPr lang="en-US" altLang="zh-TW" sz="2900" dirty="0">
              <a:solidFill>
                <a:srgbClr val="FF0000"/>
              </a:solidFill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540"/>
              <a:buFont typeface="Wingdings" panose="05000000000000000000" pitchFamily="2" charset="2"/>
              <a:buChar char="Ø"/>
            </a:pPr>
            <a:r>
              <a:rPr lang="zh-TW" altLang="en-US" sz="2900" dirty="0">
                <a:solidFill>
                  <a:schemeClr val="tx1"/>
                </a:solidFill>
              </a:rPr>
              <a:t>在踢球者前方的队友，须待</a:t>
            </a:r>
            <a:r>
              <a:rPr lang="zh-TW" altLang="en-US" sz="2900" dirty="0">
                <a:solidFill>
                  <a:srgbClr val="FF0000"/>
                </a:solidFill>
              </a:rPr>
              <a:t>踢球者越过后，才可触球，</a:t>
            </a:r>
            <a:r>
              <a:rPr lang="zh-TW" altLang="en-US" sz="2900" dirty="0">
                <a:solidFill>
                  <a:schemeClr val="tx1"/>
                </a:solidFill>
              </a:rPr>
              <a:t>否则会构成越位</a:t>
            </a:r>
            <a:endParaRPr sz="2900" b="0" i="0" dirty="0">
              <a:solidFill>
                <a:schemeClr val="tx1"/>
              </a:solidFill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传球方向</a:t>
            </a:r>
            <a:endParaRPr sz="4800" dirty="0"/>
          </a:p>
        </p:txBody>
      </p:sp>
      <p:sp>
        <p:nvSpPr>
          <p:cNvPr id="6" name="Google Shape;126;p5">
            <a:extLst>
              <a:ext uri="{FF2B5EF4-FFF2-40B4-BE49-F238E27FC236}">
                <a16:creationId xmlns:a16="http://schemas.microsoft.com/office/drawing/2014/main" id="{BC85DC9F-E923-4855-9421-DA03943E4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3756" y="1960258"/>
            <a:ext cx="10634515" cy="16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chemeClr val="tx1"/>
                </a:solidFill>
              </a:rPr>
              <a:t>持球的球员只能向两侧或后方传球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rgbClr val="FF0000"/>
                </a:solidFill>
              </a:rPr>
              <a:t>不可向前传球</a:t>
            </a:r>
            <a:endParaRPr sz="3200" b="0" i="0" dirty="0">
              <a:solidFill>
                <a:srgbClr val="FF0000"/>
              </a:solidFill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803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sz="4800" dirty="0"/>
              <a:t>拦截</a:t>
            </a:r>
            <a:endParaRPr sz="4800" dirty="0"/>
          </a:p>
        </p:txBody>
      </p:sp>
      <p:sp>
        <p:nvSpPr>
          <p:cNvPr id="7" name="Google Shape;126;p5">
            <a:extLst>
              <a:ext uri="{FF2B5EF4-FFF2-40B4-BE49-F238E27FC236}">
                <a16:creationId xmlns:a16="http://schemas.microsoft.com/office/drawing/2014/main" id="{DB86C810-2D79-4B7F-99E7-1D4E976227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3756" y="2090887"/>
            <a:ext cx="10634515" cy="16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rgbClr val="000000"/>
                </a:solidFill>
              </a:rPr>
              <a:t>持球球员被防守方擒抱倒地时，必须</a:t>
            </a:r>
            <a:r>
              <a:rPr lang="zh-TW" altLang="en-US" sz="3200" dirty="0">
                <a:solidFill>
                  <a:srgbClr val="FF0000"/>
                </a:solidFill>
              </a:rPr>
              <a:t>立即放开手中的球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rgbClr val="000000"/>
                </a:solidFill>
              </a:rPr>
              <a:t>施以擒抱的球员，必须</a:t>
            </a:r>
            <a:r>
              <a:rPr lang="zh-TW" altLang="en-US" sz="3200" dirty="0">
                <a:solidFill>
                  <a:srgbClr val="FF0000"/>
                </a:solidFill>
              </a:rPr>
              <a:t>立即放开对方</a:t>
            </a:r>
            <a:endParaRPr sz="3200" b="0" i="0" dirty="0">
              <a:solidFill>
                <a:srgbClr val="FF0000"/>
              </a:solidFill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593925" y="2058583"/>
            <a:ext cx="7505400" cy="169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452438" lvl="0" indent="-45243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540"/>
              <a:buChar char="◻"/>
            </a:pP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拦截（Tackle）</a:t>
            </a:r>
            <a:r>
              <a:rPr lang="zh-TW" sz="3200" b="0" i="0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是最常见的动作</a:t>
            </a:r>
            <a:endParaRPr sz="3200" b="0" i="0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SzPts val="2540"/>
              <a:buChar char="◻"/>
            </a:pPr>
            <a:r>
              <a:rPr lang="zh-TW" sz="3200" b="0" i="0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用作阻碍对手前进或使其跌倒</a:t>
            </a:r>
            <a:endParaRPr sz="3200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" name="Google Shape;119;p4">
            <a:extLst>
              <a:ext uri="{FF2B5EF4-FFF2-40B4-BE49-F238E27FC236}">
                <a16:creationId xmlns:a16="http://schemas.microsoft.com/office/drawing/2014/main" id="{23DCCAD6-7BBA-453B-99C4-48A58354DF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栏截方式</a:t>
            </a:r>
            <a:endParaRPr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421550" y="2128299"/>
            <a:ext cx="11314200" cy="447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2438" lvl="0" indent="-45243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r>
              <a:rPr lang="zh-TW" sz="51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对拦截方式有</a:t>
            </a:r>
            <a:r>
              <a:rPr lang="zh-TW" sz="51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严格限制</a:t>
            </a:r>
            <a:endParaRPr sz="5100" b="0" i="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r>
              <a:rPr lang="zh-TW" sz="51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例如不准用</a:t>
            </a:r>
            <a:r>
              <a:rPr lang="zh-TW" sz="5100" dirty="0"/>
              <a:t>肩</a:t>
            </a:r>
            <a:r>
              <a:rPr lang="zh-TW" sz="51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膊直接撞向对手、规定碰撞位置要在膊头以下</a:t>
            </a:r>
            <a:endParaRPr sz="5100" b="0" i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800"/>
              <a:buChar char="◻"/>
            </a:pPr>
            <a:r>
              <a:rPr lang="zh-TW" sz="5100" dirty="0"/>
              <a:t> 拦截时亦不能箍颈等</a:t>
            </a:r>
            <a:endParaRPr lang="en-US" altLang="zh-TW" sz="5100" dirty="0"/>
          </a:p>
          <a:p>
            <a:pPr marL="452438" indent="-452438">
              <a:lnSpc>
                <a:spcPct val="170000"/>
              </a:lnSpc>
              <a:spcBef>
                <a:spcPts val="0"/>
              </a:spcBef>
              <a:buSzPts val="2800"/>
            </a:pPr>
            <a:r>
              <a:rPr lang="zh-TW" altLang="en-US" sz="51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延伸学习：</a:t>
            </a:r>
            <a:r>
              <a:rPr lang="zh-TW" altLang="en-US" sz="5100" b="1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规则的原理</a:t>
            </a:r>
            <a:endParaRPr lang="en-US" altLang="zh-TW" sz="5100" b="1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2800"/>
              <a:buNone/>
            </a:pPr>
            <a:r>
              <a:rPr lang="en-US" altLang="zh-HK" sz="51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altLang="zh-HK" sz="3800" dirty="0">
                <a:solidFill>
                  <a:srgbClr val="0070C0"/>
                </a:solidFill>
                <a:hlinkClick r:id="rId3"/>
              </a:rPr>
              <a:t>https://www.world.rugby/the-game/laws/charter/principles-of-the-laws</a:t>
            </a:r>
            <a:r>
              <a:rPr lang="en-US" altLang="zh-HK" sz="3800" dirty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2800"/>
              <a:buNone/>
            </a:pPr>
            <a:r>
              <a:rPr lang="zh-TW" altLang="en-US" sz="4000" dirty="0">
                <a:latin typeface="Arial"/>
                <a:cs typeface="Arial"/>
                <a:sym typeface="Arial"/>
              </a:rPr>
              <a:t>　（资料来源：世界榄球总会）</a:t>
            </a:r>
            <a:endParaRPr lang="en-US" altLang="zh-HK" sz="38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lang="zh-HK" altLang="en-US" sz="3200" dirty="0"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lang="zh-HK" altLang="en-US" sz="36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C5137275-A15B-46B0-9C72-9A9CDB109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传球限制</a:t>
            </a:r>
            <a:endParaRPr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962150" y="952501"/>
            <a:ext cx="8210550" cy="3714750"/>
          </a:xfrm>
          <a:prstGeom prst="roundRect">
            <a:avLst/>
          </a:prstGeom>
          <a:solidFill>
            <a:srgbClr val="D5F3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球员有责任</a:t>
            </a:r>
            <a:r>
              <a:rPr lang="zh-CN" altLang="en-US" sz="2800" b="1" dirty="0">
                <a:solidFill>
                  <a:srgbClr val="CC00CC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遵守规则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，尊重</a:t>
            </a:r>
            <a:r>
              <a:rPr lang="zh-CN" altLang="en-US" sz="2800" b="1" dirty="0">
                <a:solidFill>
                  <a:srgbClr val="CC00CC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公平竞争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的原则</a:t>
            </a:r>
            <a:endParaRPr lang="en-US" altLang="zh-CN" sz="2800" b="1" dirty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规则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是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确保比赛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能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按照比赛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的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原则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进行</a:t>
            </a:r>
            <a:endParaRPr lang="en-US" altLang="zh-CN" sz="2800" b="1" dirty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比赛执法人员以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公正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及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一致的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原则来管理比赛</a:t>
            </a:r>
            <a:endParaRPr lang="en-US" altLang="zh-CN" sz="2800" b="1" dirty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教练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、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队长和球员有责任尊重</a:t>
            </a: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比赛执法人员的判决</a:t>
            </a:r>
            <a:endParaRPr lang="zh-HK" altLang="en-US" sz="2800" b="1" dirty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4874" y="5952322"/>
            <a:ext cx="831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　（数据源：规则的原理。世界榄球总会（</a:t>
            </a:r>
            <a:r>
              <a:rPr lang="en-US" altLang="zh-TW" dirty="0"/>
              <a:t>2022</a:t>
            </a:r>
            <a:r>
              <a:rPr lang="zh-TW" altLang="en-US" dirty="0"/>
              <a:t>）：</a:t>
            </a:r>
            <a:endParaRPr lang="en-US" altLang="zh-TW" dirty="0"/>
          </a:p>
          <a:p>
            <a:r>
              <a:rPr lang="zh-TW" altLang="en-US" dirty="0"/>
              <a:t>　　　　　　　</a:t>
            </a:r>
            <a:r>
              <a:rPr lang="en-US" altLang="zh-TW" dirty="0"/>
              <a:t>https://www.world.rugby/the-game/laws/charter/principles-of-the-laws</a:t>
            </a:r>
            <a:r>
              <a:rPr lang="zh-TW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07203521"/>
      </p:ext>
    </p:extLst>
  </p:cSld>
  <p:clrMapOvr>
    <a:masterClrMapping/>
  </p:clrMapOvr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55b3c7a221c237b70f9cbff8f18aae0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b3900b343cb2bb8581cb2a7f49c9fb22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5fe5af-a898-45b4-b794-d22737ba3902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5D7606E2-A950-4E91-A7A1-198F9EACBBC5}"/>
</file>

<file path=customXml/itemProps2.xml><?xml version="1.0" encoding="utf-8"?>
<ds:datastoreItem xmlns:ds="http://schemas.openxmlformats.org/officeDocument/2006/customXml" ds:itemID="{3D410ED2-437F-48FA-9CBD-CF5DADCE7142}"/>
</file>

<file path=customXml/itemProps3.xml><?xml version="1.0" encoding="utf-8"?>
<ds:datastoreItem xmlns:ds="http://schemas.openxmlformats.org/officeDocument/2006/customXml" ds:itemID="{D25BBEBF-0185-4B2C-AB62-F0BB42824CB8}"/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695</Words>
  <Application>Microsoft Office PowerPoint</Application>
  <PresentationFormat>寬螢幕</PresentationFormat>
  <Paragraphs>65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</vt:lpstr>
      <vt:lpstr>Calibri</vt:lpstr>
      <vt:lpstr>Twentieth Century</vt:lpstr>
      <vt:lpstr>新細明體</vt:lpstr>
      <vt:lpstr>王漢宗細圓體繁</vt:lpstr>
      <vt:lpstr>Noto Sans Symbols</vt:lpstr>
      <vt:lpstr>Wingdings</vt:lpstr>
      <vt:lpstr>中庸</vt:lpstr>
      <vt:lpstr>榄球（四） - 榄球的比赛规则 - 榄球的计分制度 </vt:lpstr>
      <vt:lpstr>学习目标</vt:lpstr>
      <vt:lpstr>试想想…</vt:lpstr>
      <vt:lpstr>PowerPoint 簡報</vt:lpstr>
      <vt:lpstr>传球方向</vt:lpstr>
      <vt:lpstr>拦截</vt:lpstr>
      <vt:lpstr>栏截方式</vt:lpstr>
      <vt:lpstr>传球限制</vt:lpstr>
      <vt:lpstr>PowerPoint 簡報</vt:lpstr>
      <vt:lpstr>分享时段</vt:lpstr>
      <vt:lpstr>试想想…</vt:lpstr>
      <vt:lpstr>PowerPoint 簡報</vt:lpstr>
      <vt:lpstr>榄球—在家小练习</vt:lpstr>
      <vt:lpstr>内容</vt:lpstr>
      <vt:lpstr>传球练习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欖球—規則</dc:title>
  <dc:creator>Jessica Lam</dc:creator>
  <cp:lastModifiedBy>HAU, Siu-yun Winnie</cp:lastModifiedBy>
  <cp:revision>55</cp:revision>
  <cp:lastPrinted>2022-12-09T07:39:38Z</cp:lastPrinted>
  <dcterms:created xsi:type="dcterms:W3CDTF">2020-07-28T07:27:32Z</dcterms:created>
  <dcterms:modified xsi:type="dcterms:W3CDTF">2026-01-13T07:32:34Z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