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5"/>
  </p:notesMasterIdLst>
  <p:sldIdLst>
    <p:sldId id="278" r:id="rId4"/>
    <p:sldId id="257" r:id="rId5"/>
    <p:sldId id="259" r:id="rId6"/>
    <p:sldId id="271" r:id="rId7"/>
    <p:sldId id="264" r:id="rId8"/>
    <p:sldId id="270" r:id="rId9"/>
    <p:sldId id="260" r:id="rId10"/>
    <p:sldId id="266" r:id="rId11"/>
    <p:sldId id="280" r:id="rId12"/>
    <p:sldId id="276" r:id="rId13"/>
    <p:sldId id="279" r:id="rId14"/>
  </p:sldIdLst>
  <p:sldSz cx="12192000" cy="6858000"/>
  <p:notesSz cx="6858000" cy="9144000"/>
  <p:embeddedFontLst>
    <p:embeddedFont>
      <p:font typeface="Microsoft JhengHei" panose="020B0604030504040204" pitchFamily="34" charset="-12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20500000000000000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X58Xm8hJpUjMxRdKCAry0XhZe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d45e25d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g8d45e25d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244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974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21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ed209d69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8ed209d69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2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d209d69e_0_150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8ed209d69e_0_150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8ed209d69e_0_150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8ed209d69e_0_150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ed209d69e_0_150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ed209d69e_0_150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8ed209d69e_0_150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8ed209d69e_0_150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ed209d69e_0_168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8ed209d69e_0_16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8ed209d69e_0_16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ed209d69e_0_16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g8ed209d69e_0_168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d209d69e_0_174"/>
          <p:cNvSpPr/>
          <p:nvPr/>
        </p:nvSpPr>
        <p:spPr>
          <a:xfrm>
            <a:off x="0" y="5971032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ed209d69e_0_174"/>
          <p:cNvSpPr/>
          <p:nvPr/>
        </p:nvSpPr>
        <p:spPr>
          <a:xfrm>
            <a:off x="-12192" y="6053328"/>
            <a:ext cx="29991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8ed209d69e_0_174"/>
          <p:cNvSpPr/>
          <p:nvPr/>
        </p:nvSpPr>
        <p:spPr>
          <a:xfrm>
            <a:off x="3145536" y="6044184"/>
            <a:ext cx="90465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8ed209d69e_0_174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1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8ed209d69e_0_174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ed209d69e_0_174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ed209d69e_0_174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8ed209d69e_0_174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ed209d69e_0_183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40" name="Google Shape;140;g8ed209d69e_0_183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8ed209d69e_0_183"/>
          <p:cNvSpPr/>
          <p:nvPr/>
        </p:nvSpPr>
        <p:spPr>
          <a:xfrm>
            <a:off x="0" y="1600200"/>
            <a:ext cx="17271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ed209d69e_0_183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8ed209d69e_0_183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8ed209d69e_0_18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ed209d69e_0_183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" name="Google Shape;146;g8ed209d69e_0_18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d209d69e_0_19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ed209d69e_0_19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0" name="Google Shape;150;g8ed209d69e_0_19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1" name="Google Shape;151;g8ed209d69e_0_19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8ed209d69e_0_19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g8ed209d69e_0_19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d209d69e_0_19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8ed209d69e_0_19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7" name="Google Shape;157;g8ed209d69e_0_19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8" name="Google Shape;158;g8ed209d69e_0_19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8ed209d69e_0_19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0" name="Google Shape;160;g8ed209d69e_0_19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8ed209d69e_0_19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2" name="Google Shape;162;g8ed209d69e_0_19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d209d69e_0_20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8ed209d69e_0_20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8ed209d69e_0_20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8ed209d69e_0_20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ed209d69e_0_2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8ed209d69e_0_2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8ed209d69e_0_213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d209d69e_0_2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8ed209d69e_0_2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8ed209d69e_0_2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ed209d69e_0_2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7" name="Google Shape;177;g8ed209d69e_0_2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8" name="Google Shape;178;g8ed209d69e_0_2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99997" sy="99997" flip="none" algn="tl"/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d209d69e_0_224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1" name="Google Shape;181;g8ed209d69e_0_224"/>
          <p:cNvSpPr/>
          <p:nvPr/>
        </p:nvSpPr>
        <p:spPr>
          <a:xfrm>
            <a:off x="-12192" y="4572000"/>
            <a:ext cx="12192000" cy="8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8ed209d69e_0_224"/>
          <p:cNvSpPr/>
          <p:nvPr/>
        </p:nvSpPr>
        <p:spPr>
          <a:xfrm>
            <a:off x="-12192" y="4663440"/>
            <a:ext cx="1950600" cy="7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8ed209d69e_0_224"/>
          <p:cNvSpPr/>
          <p:nvPr/>
        </p:nvSpPr>
        <p:spPr>
          <a:xfrm>
            <a:off x="2060448" y="4654296"/>
            <a:ext cx="10131600" cy="7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8ed209d69e_0_224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8ed209d69e_0_224"/>
          <p:cNvSpPr/>
          <p:nvPr/>
        </p:nvSpPr>
        <p:spPr>
          <a:xfrm>
            <a:off x="1930400" y="0"/>
            <a:ext cx="134100" cy="686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ed209d69e_0_224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8ed209d69e_0_224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" name="Google Shape;188;g8ed209d69e_0_224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8ed209d69e_0_224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00" cy="4569000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d209d69e_0_23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8ed209d69e_0_235"/>
          <p:cNvSpPr txBox="1">
            <a:spLocks noGrp="1"/>
          </p:cNvSpPr>
          <p:nvPr>
            <p:ph type="body" idx="1"/>
          </p:nvPr>
        </p:nvSpPr>
        <p:spPr>
          <a:xfrm rot="5400000">
            <a:off x="3989314" y="-1572150"/>
            <a:ext cx="4526400" cy="108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3" name="Google Shape;193;g8ed209d69e_0_23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8ed209d69e_0_23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8ed209d69e_0_23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ed209d69e_0_241"/>
          <p:cNvSpPr txBox="1">
            <a:spLocks noGrp="1"/>
          </p:cNvSpPr>
          <p:nvPr>
            <p:ph type="title"/>
          </p:nvPr>
        </p:nvSpPr>
        <p:spPr>
          <a:xfrm rot="5400000">
            <a:off x="7350851" y="1996350"/>
            <a:ext cx="55167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8ed209d69e_0_241"/>
          <p:cNvSpPr txBox="1">
            <a:spLocks noGrp="1"/>
          </p:cNvSpPr>
          <p:nvPr>
            <p:ph type="body" idx="1"/>
          </p:nvPr>
        </p:nvSpPr>
        <p:spPr>
          <a:xfrm rot="5400000">
            <a:off x="1559600" y="-340500"/>
            <a:ext cx="5516700" cy="7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9" name="Google Shape;199;g8ed209d69e_0_241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8ed209d69e_0_241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ed209d69e_0_241"/>
          <p:cNvSpPr/>
          <p:nvPr/>
        </p:nvSpPr>
        <p:spPr>
          <a:xfrm>
            <a:off x="8128424" y="0"/>
            <a:ext cx="426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8ed209d69e_0_241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8ed209d69e_0_24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8ed209d69e_0_241"/>
          <p:cNvSpPr txBox="1">
            <a:spLocks noGrp="1"/>
          </p:cNvSpPr>
          <p:nvPr>
            <p:ph type="sldNum" idx="12"/>
          </p:nvPr>
        </p:nvSpPr>
        <p:spPr>
          <a:xfrm rot="5400000">
            <a:off x="8075018" y="103650"/>
            <a:ext cx="53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2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d209d69e_0_141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8ed209d69e_0_141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9" name="Google Shape;99;g8ed209d69e_0_14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g8ed209d69e_0_14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8ed209d69e_0_141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8ed209d69e_0_141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8ed209d69e_0_141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8ed209d69e_0_14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d209d69e_0_159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8ed209d69e_0_159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7" name="Google Shape;117;g8ed209d69e_0_15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8ed209d69e_0_15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g8ed209d69e_0_159"/>
          <p:cNvSpPr/>
          <p:nvPr/>
        </p:nvSpPr>
        <p:spPr>
          <a:xfrm>
            <a:off x="0" y="1234440"/>
            <a:ext cx="12192000" cy="32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8ed209d69e_0_159"/>
          <p:cNvSpPr/>
          <p:nvPr/>
        </p:nvSpPr>
        <p:spPr>
          <a:xfrm>
            <a:off x="0" y="1280160"/>
            <a:ext cx="7113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8ed209d69e_0_159"/>
          <p:cNvSpPr/>
          <p:nvPr/>
        </p:nvSpPr>
        <p:spPr>
          <a:xfrm>
            <a:off x="787400" y="1280160"/>
            <a:ext cx="114045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ed209d69e_0_15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dEOPECuII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榄球</a:t>
            </a:r>
            <a:r>
              <a:rPr lang="zh-TW" altLang="en-US" sz="7200" dirty="0"/>
              <a:t>（五）</a:t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榄球的技术</a:t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World Rugby">
            <a:extLst>
              <a:ext uri="{FF2B5EF4-FFF2-40B4-BE49-F238E27FC236}">
                <a16:creationId xmlns:a16="http://schemas.microsoft.com/office/drawing/2014/main" id="{2181C238-B687-41FB-8B13-A5695C1B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4" y="1238250"/>
            <a:ext cx="7152741" cy="40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2CB1BB3E-73EB-45F9-83C8-9E56E5EA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36" y="1976284"/>
            <a:ext cx="4328573" cy="2455683"/>
          </a:xfrm>
          <a:prstGeom prst="rect">
            <a:avLst/>
          </a:prstGeom>
        </p:spPr>
      </p:pic>
      <p:sp>
        <p:nvSpPr>
          <p:cNvPr id="210" name="Google Shape;210;g8d45e25d13_0_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传球练习</a:t>
            </a:r>
            <a:endParaRPr dirty="0"/>
          </a:p>
        </p:txBody>
      </p:sp>
      <p:sp>
        <p:nvSpPr>
          <p:cNvPr id="211" name="Google Shape;211;g8d45e25d13_0_11">
            <a:hlinkClick r:id="rId4"/>
          </p:cNvPr>
          <p:cNvSpPr txBox="1"/>
          <p:nvPr/>
        </p:nvSpPr>
        <p:spPr>
          <a:xfrm>
            <a:off x="689550" y="1536368"/>
            <a:ext cx="10812900" cy="4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反应游戏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变向传、接球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变速传、接球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转身传、接球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6200" lvl="3">
              <a:lnSpc>
                <a:spcPct val="150000"/>
              </a:lnSpc>
              <a:buSzPts val="2400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示范影片：</a:t>
            </a:r>
            <a:r>
              <a:rPr lang="en-US" altLang="zh-TW" sz="2400" dirty="0">
                <a:solidFill>
                  <a:srgbClr val="0070C0"/>
                </a:solidFill>
                <a:latin typeface="Twentieth Centur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https://www.youtube.com/watch?v=ndEOPECuIIU</a:t>
            </a:r>
            <a:endParaRPr lang="en-US" altLang="zh-TW" sz="2400" dirty="0">
              <a:solidFill>
                <a:srgbClr val="0070C0"/>
              </a:solidFill>
              <a:latin typeface="Twentieth Century"/>
            </a:endParaRPr>
          </a:p>
          <a:p>
            <a:pPr marL="76200">
              <a:lnSpc>
                <a:spcPct val="150000"/>
              </a:lnSpc>
              <a:buSzPts val="2400"/>
            </a:pPr>
            <a:endParaRPr lang="en-US" altLang="zh-HK" sz="2400" dirty="0">
              <a:solidFill>
                <a:srgbClr val="0070C0"/>
              </a:solidFill>
            </a:endParaRP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CAD510-DAB4-4426-9847-E7264B95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706" y="4972050"/>
            <a:ext cx="1182636" cy="11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4692" y="3341078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谢谢</a:t>
            </a:r>
            <a:endParaRPr lang="en-US" sz="6000" dirty="0"/>
          </a:p>
        </p:txBody>
      </p:sp>
      <p:pic>
        <p:nvPicPr>
          <p:cNvPr id="2050" name="Picture 2" descr="Promotif. Promotional Sports Products">
            <a:extLst>
              <a:ext uri="{FF2B5EF4-FFF2-40B4-BE49-F238E27FC236}">
                <a16:creationId xmlns:a16="http://schemas.microsoft.com/office/drawing/2014/main" id="{FCA5D1B5-9F54-4C3B-93A8-C5A1873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1582618"/>
            <a:ext cx="4994028" cy="49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3" y="1854292"/>
            <a:ext cx="2577338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160"/>
              <a:buNone/>
            </a:pPr>
            <a:r>
              <a:rPr lang="zh-TW" altLang="en-US" sz="3600" dirty="0"/>
              <a:t>何时可以用脚运球</a:t>
            </a:r>
            <a:r>
              <a:rPr lang="en-US" altLang="zh-TW" sz="3600" dirty="0"/>
              <a:t>?</a:t>
            </a:r>
            <a:endParaRPr dirty="0"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5" y="1063399"/>
            <a:ext cx="3150309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精彩内容包括：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处理争边球的技术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争取控球权的方法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的技术</a:t>
            </a:r>
            <a:r>
              <a:rPr lang="zh-TW" altLang="en-US" sz="1800" b="1" dirty="0">
                <a:latin typeface="+mj-ea"/>
              </a:rPr>
              <a:t>和参考影片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榄球练习示范影片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2"/>
            <a:ext cx="3264608" cy="2239224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3778324" y="1191867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甚么是斗牛？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3612705" y="3879713"/>
            <a:ext cx="3862318" cy="2588145"/>
            <a:chOff x="3756579" y="4046021"/>
            <a:chExt cx="3582045" cy="2720822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582045" cy="2720822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192568" y="4343113"/>
              <a:ext cx="3032441" cy="2003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有哪几种争取控球权的方法？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868911" y="3879710"/>
            <a:ext cx="4083602" cy="2588146"/>
            <a:chOff x="8449082" y="3626969"/>
            <a:chExt cx="3353807" cy="1912347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449082" y="3626969"/>
              <a:ext cx="3353807" cy="1912347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573541" y="3947769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处理争边球时，可以抱起队友吗？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850524" y="278296"/>
            <a:ext cx="10168128" cy="122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争</a:t>
            </a:r>
            <a:r>
              <a:rPr lang="zh-TW" altLang="en-US" b="0" i="0" dirty="0">
                <a:latin typeface="Helvetica Neue"/>
                <a:ea typeface="Helvetica Neue"/>
                <a:cs typeface="Helvetica Neue"/>
                <a:sym typeface="Helvetica Neue"/>
              </a:rPr>
              <a:t>边球</a:t>
            </a:r>
            <a:r>
              <a:rPr lang="zh-TW" altLang="en-US" dirty="0">
                <a:latin typeface="Helvetica Neue"/>
                <a:ea typeface="Helvetica Neue"/>
                <a:cs typeface="Helvetica Neue"/>
                <a:sym typeface="Helvetica Neue"/>
              </a:rPr>
              <a:t>（</a:t>
            </a:r>
            <a:r>
              <a:rPr lang="en-US" altLang="zh-TW" dirty="0">
                <a:latin typeface="Helvetica Neue"/>
                <a:ea typeface="Helvetica Neue"/>
                <a:cs typeface="Helvetica Neue"/>
                <a:sym typeface="Helvetica Neue"/>
              </a:rPr>
              <a:t>Lineout</a:t>
            </a:r>
            <a:r>
              <a:rPr lang="zh-TW" altLang="en-US" dirty="0">
                <a:latin typeface="Helvetica Neue"/>
                <a:ea typeface="Helvetica Neue"/>
                <a:cs typeface="Helvetica Neue"/>
                <a:sym typeface="Helvetica Neue"/>
              </a:rPr>
              <a:t>）</a:t>
            </a:r>
            <a:endParaRPr dirty="0"/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933449" y="1209369"/>
            <a:ext cx="10530963" cy="345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 dirty="0"/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latin typeface="Arial"/>
                <a:cs typeface="Arial"/>
                <a:sym typeface="Helvetica Neue"/>
              </a:rPr>
              <a:t>争边球是当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cs typeface="Arial"/>
                <a:sym typeface="Helvetica Neue"/>
              </a:rPr>
              <a:t>球已出界后</a:t>
            </a:r>
            <a:r>
              <a:rPr lang="zh-TW" altLang="en-US" sz="3200" dirty="0">
                <a:latin typeface="Arial"/>
                <a:cs typeface="Arial"/>
                <a:sym typeface="Helvetica Neue"/>
              </a:rPr>
              <a:t>，比赛重新开始的一种方法</a:t>
            </a:r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latin typeface="Arial"/>
                <a:cs typeface="Arial"/>
                <a:sym typeface="Helvetica Neue"/>
              </a:rPr>
              <a:t>为了让球员在争边球时能接到高球，接球员跳起接球时，</a:t>
            </a:r>
            <a:r>
              <a:rPr lang="zh-TW" altLang="en-US" sz="3200" dirty="0">
                <a:solidFill>
                  <a:srgbClr val="FF0000"/>
                </a:solidFill>
                <a:latin typeface="Arial"/>
                <a:cs typeface="Arial"/>
                <a:sym typeface="Helvetica Neue"/>
              </a:rPr>
              <a:t>队员可以支持接球员</a:t>
            </a:r>
          </a:p>
          <a:p>
            <a:pPr marL="320040" lvl="0" indent="-2362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9324" y="5006019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2438">
              <a:buSzPts val="1740"/>
            </a:pP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参考影片（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0:20 - 0:38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英语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)</a:t>
            </a:r>
            <a:endParaRPr lang="zh-TW" altLang="en-US" sz="2400" dirty="0">
              <a:solidFill>
                <a:schemeClr val="tx1"/>
              </a:solidFill>
              <a:sym typeface="Helvetica Neue"/>
            </a:endParaRPr>
          </a:p>
          <a:p>
            <a:pPr indent="452438">
              <a:buSzPts val="17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https://laws.worldrugby.org/videos/laws/1196.mp4</a:t>
            </a:r>
          </a:p>
          <a:p>
            <a:pPr indent="452438">
              <a:buSzPts val="1740"/>
            </a:pP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数据源：世界榄球总会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  <a:sym typeface="Helvetica Neue"/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>
            <a:spLocks noGrp="1"/>
          </p:cNvSpPr>
          <p:nvPr>
            <p:ph type="title"/>
          </p:nvPr>
        </p:nvSpPr>
        <p:spPr>
          <a:xfrm>
            <a:off x="850524" y="278296"/>
            <a:ext cx="10168128" cy="122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争取控球权</a:t>
            </a:r>
            <a:endParaRPr dirty="0"/>
          </a:p>
        </p:txBody>
      </p:sp>
      <p:sp>
        <p:nvSpPr>
          <p:cNvPr id="228" name="Google Shape;228;p2"/>
          <p:cNvSpPr txBox="1">
            <a:spLocks noGrp="1"/>
          </p:cNvSpPr>
          <p:nvPr>
            <p:ph type="body" idx="1"/>
          </p:nvPr>
        </p:nvSpPr>
        <p:spPr>
          <a:xfrm>
            <a:off x="933450" y="1209369"/>
            <a:ext cx="10350246" cy="519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 dirty="0"/>
          </a:p>
          <a:p>
            <a:pPr marL="82550" lvl="0" indent="0">
              <a:lnSpc>
                <a:spcPct val="150000"/>
              </a:lnSpc>
              <a:spcBef>
                <a:spcPts val="0"/>
              </a:spcBef>
              <a:buSzPts val="2300"/>
              <a:buNone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在传统榄球比赛中，攻守双方可以在符合球例的情况下，利用三种推撞方式来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争取控球权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，包括：</a:t>
            </a:r>
            <a:endParaRPr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勒克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R</a:t>
            </a: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uck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</a:t>
            </a:r>
            <a:r>
              <a:rPr lang="zh-TW" altLang="zh-HK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 </a:t>
            </a:r>
            <a:endParaRPr lang="en-US" altLang="zh-TW"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lvl="0"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冒尔（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Maul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 </a:t>
            </a:r>
            <a:endParaRPr sz="3200" dirty="0">
              <a:highlight>
                <a:srgbClr val="FFFFFF"/>
              </a:highlight>
              <a:latin typeface="Arial"/>
              <a:cs typeface="Arial"/>
              <a:sym typeface="Helvetica Neue"/>
            </a:endParaRPr>
          </a:p>
          <a:p>
            <a:pPr indent="-374650">
              <a:lnSpc>
                <a:spcPct val="150000"/>
              </a:lnSpc>
              <a:spcBef>
                <a:spcPts val="0"/>
              </a:spcBef>
              <a:buSzPts val="2300"/>
            </a:pP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斗牛（</a:t>
            </a:r>
            <a:r>
              <a:rPr lang="en-US" altLang="zh-TW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Scrum</a:t>
            </a:r>
            <a:r>
              <a:rPr lang="zh-TW" altLang="en-US" sz="3200" dirty="0">
                <a:highlight>
                  <a:srgbClr val="FFFFFF"/>
                </a:highlight>
                <a:latin typeface="Arial"/>
                <a:cs typeface="Arial"/>
                <a:sym typeface="Helvetica Neue"/>
              </a:rPr>
              <a:t>）</a:t>
            </a:r>
            <a:endParaRPr lang="en-US" altLang="zh-HK" sz="3200" dirty="0">
              <a:highlight>
                <a:srgbClr val="FFFFFF"/>
              </a:highlight>
              <a:latin typeface="Arial"/>
              <a:cs typeface="Arial"/>
            </a:endParaRPr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endParaRPr sz="3200" b="0" i="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040" lvl="0" indent="-23622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320"/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99403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title"/>
          </p:nvPr>
        </p:nvSpPr>
        <p:spPr>
          <a:xfrm>
            <a:off x="855667" y="90048"/>
            <a:ext cx="4189861" cy="11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Helvetica Neue"/>
              <a:buNone/>
            </a:pP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勒克(</a:t>
            </a:r>
            <a:r>
              <a:rPr lang="en-US" alt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zh-TW" b="0" i="0" dirty="0">
                <a:latin typeface="Helvetica Neue"/>
                <a:ea typeface="Helvetica Neue"/>
                <a:cs typeface="Helvetica Neue"/>
                <a:sym typeface="Helvetica Neue"/>
              </a:rPr>
              <a:t>uck)</a:t>
            </a:r>
            <a:endParaRPr dirty="0"/>
          </a:p>
        </p:txBody>
      </p:sp>
      <p:sp>
        <p:nvSpPr>
          <p:cNvPr id="260" name="Google Shape;260;p7"/>
          <p:cNvSpPr txBox="1">
            <a:spLocks noGrp="1"/>
          </p:cNvSpPr>
          <p:nvPr>
            <p:ph type="body" idx="1"/>
          </p:nvPr>
        </p:nvSpPr>
        <p:spPr>
          <a:xfrm>
            <a:off x="715567" y="1726097"/>
            <a:ext cx="10551300" cy="346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indent="-452438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</a:rPr>
              <a:t>当进攻队友落地后，</a:t>
            </a:r>
            <a:r>
              <a:rPr lang="zh-TW" altLang="en-US" sz="3200" dirty="0">
                <a:solidFill>
                  <a:srgbClr val="FF0000"/>
                </a:solidFill>
              </a:rPr>
              <a:t>队员上前支援</a:t>
            </a:r>
            <a:r>
              <a:rPr lang="zh-TW" altLang="en-US" sz="3200" dirty="0">
                <a:solidFill>
                  <a:schemeClr val="tx1"/>
                </a:solidFill>
              </a:rPr>
              <a:t>避免被对手抢球</a:t>
            </a:r>
            <a:endParaRPr sz="3200" dirty="0">
              <a:solidFill>
                <a:schemeClr val="tx1"/>
              </a:solidFill>
            </a:endParaRP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球员在 </a:t>
            </a:r>
            <a:r>
              <a:rPr lang="en-US" altLang="zh-TW" sz="3200" dirty="0">
                <a:solidFill>
                  <a:schemeClr val="tx1"/>
                </a:solidFill>
                <a:sym typeface="Arial"/>
              </a:rPr>
              <a:t>ruck 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中不得操弄球，只能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以脚移动球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或运球，将球传到自己这一队参加</a:t>
            </a:r>
            <a:r>
              <a:rPr lang="en-US" altLang="zh-TW" sz="3200" dirty="0">
                <a:solidFill>
                  <a:schemeClr val="tx1"/>
                </a:solidFill>
                <a:sym typeface="Arial"/>
              </a:rPr>
              <a:t>Ruck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球员的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最后一只脚下</a:t>
            </a:r>
            <a:r>
              <a:rPr lang="zh-TW" altLang="en-US" sz="3200" dirty="0">
                <a:solidFill>
                  <a:schemeClr val="tx1"/>
                </a:solidFill>
                <a:sym typeface="Arial"/>
              </a:rPr>
              <a:t>或浮现，此时位于最后方的球员</a:t>
            </a:r>
            <a:r>
              <a:rPr lang="zh-TW" altLang="en-US" sz="3200" dirty="0">
                <a:solidFill>
                  <a:srgbClr val="FF0000"/>
                </a:solidFill>
                <a:sym typeface="Arial"/>
              </a:rPr>
              <a:t>才能捡球</a:t>
            </a:r>
            <a:endParaRPr lang="en-US" altLang="zh-TW" sz="3200" dirty="0">
              <a:solidFill>
                <a:srgbClr val="FF0000"/>
              </a:solidFill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9525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参考影片（</a:t>
            </a:r>
            <a:r>
              <a:rPr lang="en-US" altLang="zh-TW" sz="2400" dirty="0">
                <a:solidFill>
                  <a:schemeClr val="tx1"/>
                </a:solidFill>
              </a:rPr>
              <a:t>0:00 - 0:14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英语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indent="452438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https://laws.worldrugby.org/videos/laws/1146.mp4</a:t>
            </a:r>
          </a:p>
          <a:p>
            <a:pPr indent="452438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数据源：世界榄球总会</a:t>
            </a: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797175" y="99983"/>
            <a:ext cx="4607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600"/>
            </a:pPr>
            <a:r>
              <a:rPr lang="zh-TW" altLang="en-US" dirty="0">
                <a:latin typeface="Microsoft JhengHei"/>
                <a:ea typeface="Microsoft JhengHei"/>
                <a:cs typeface="Microsoft JhengHei"/>
                <a:sym typeface="Microsoft JhengHei"/>
              </a:rPr>
              <a:t>冒尔 </a:t>
            </a:r>
            <a:r>
              <a:rPr lang="en-US" alt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(Maul)</a:t>
            </a:r>
            <a:endParaRPr dirty="0"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797175" y="1848998"/>
            <a:ext cx="10170300" cy="241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zh-TW" altLang="en-US" sz="3200" dirty="0">
                <a:solidFill>
                  <a:schemeClr val="tx1"/>
                </a:solidFill>
              </a:rPr>
              <a:t>在控球的球队可以尝试推动敌方往他们背向球门线方向来获得领土。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240"/>
              <a:buNone/>
            </a:pP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indent="-53975">
              <a:buSzPts val="2240"/>
            </a:pPr>
            <a:r>
              <a:rPr lang="zh-HK" altLang="en-US" sz="2400" dirty="0">
                <a:solidFill>
                  <a:schemeClr val="tx1"/>
                </a:solidFill>
              </a:rPr>
              <a:t> 参考影片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0:00 - 0:48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英语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  <a:p>
            <a:pPr indent="354013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https://laws.worldrugby.org/videos/laws/1164.mp4</a:t>
            </a:r>
          </a:p>
          <a:p>
            <a:pPr indent="354013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数据源：世界榄球总会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4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>
            <a:spLocks noGrp="1"/>
          </p:cNvSpPr>
          <p:nvPr>
            <p:ph type="title"/>
          </p:nvPr>
        </p:nvSpPr>
        <p:spPr>
          <a:xfrm>
            <a:off x="797175" y="99983"/>
            <a:ext cx="4607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icrosoft JhengHei"/>
              <a:buNone/>
            </a:pPr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斗牛（Scrum）</a:t>
            </a:r>
            <a:endParaRPr dirty="0"/>
          </a:p>
        </p:txBody>
      </p:sp>
      <p:sp>
        <p:nvSpPr>
          <p:cNvPr id="234" name="Google Shape;234;p3"/>
          <p:cNvSpPr txBox="1">
            <a:spLocks noGrp="1"/>
          </p:cNvSpPr>
          <p:nvPr>
            <p:ph type="body" idx="1"/>
          </p:nvPr>
        </p:nvSpPr>
        <p:spPr>
          <a:xfrm>
            <a:off x="797175" y="1719371"/>
            <a:ext cx="10170300" cy="338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lvl="0" indent="-452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当球从球员手中向前跌或出现犯规动作时</a:t>
            </a:r>
            <a:r>
              <a:rPr lang="zh-TW" sz="32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，双方分别派出球员做斗牛，并由得益方将榄球碌入中间，重新争夺发球权。</a:t>
            </a:r>
            <a:endParaRPr lang="en-US" altLang="zh-TW" sz="32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endParaRPr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4410" y="5288340"/>
            <a:ext cx="1135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lnSpc>
                <a:spcPct val="150000"/>
              </a:lnSpc>
              <a:buSzPts val="2240"/>
            </a:pPr>
            <a:r>
              <a:rPr lang="zh-HK" altLang="en-US" sz="2400" dirty="0">
                <a:solidFill>
                  <a:schemeClr val="tx1"/>
                </a:solidFill>
              </a:rPr>
              <a:t>     参考影片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0:00 - 0:12</a:t>
            </a:r>
            <a:r>
              <a:rPr lang="zh-TW" altLang="en-US" sz="2400" dirty="0">
                <a:solidFill>
                  <a:schemeClr val="tx1"/>
                </a:solidFill>
              </a:rPr>
              <a:t>）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英语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</a:p>
          <a:p>
            <a:pPr indent="452438">
              <a:buSzPts val="2240"/>
            </a:pPr>
            <a:r>
              <a:rPr lang="en-US" altLang="zh-TW" sz="2400" dirty="0">
                <a:solidFill>
                  <a:schemeClr val="tx1"/>
                </a:solidFill>
              </a:rPr>
              <a:t>https://laws.worldrugby.org/videos/laws/1226.mp4</a:t>
            </a:r>
          </a:p>
          <a:p>
            <a:pPr indent="452438">
              <a:buSzPts val="2240"/>
            </a:pPr>
            <a:r>
              <a:rPr lang="zh-TW" altLang="en-US" sz="2400" dirty="0">
                <a:solidFill>
                  <a:schemeClr val="tx1"/>
                </a:solidFill>
              </a:rPr>
              <a:t>数据源：世界榄球总会</a:t>
            </a:r>
            <a:endParaRPr lang="en-US" altLang="zh-TW" sz="2400" dirty="0">
              <a:solidFill>
                <a:schemeClr val="tx1"/>
              </a:solidFill>
            </a:endParaRPr>
          </a:p>
          <a:p>
            <a:endParaRPr lang="en-US" altLang="zh-HK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ed209d69e_0_125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榄球—在家小练习</a:t>
            </a:r>
            <a:endParaRPr sz="7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内容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卫生卷纸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榄球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练习时间：重复两至三次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标：提升传接球的反应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代替榄球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>
            <a:alphaModFix/>
          </a:blip>
          <a:srcRect b="16805"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A27ADBB3-1605-44AB-B12B-BC040B379CAE}"/>
</file>

<file path=customXml/itemProps2.xml><?xml version="1.0" encoding="utf-8"?>
<ds:datastoreItem xmlns:ds="http://schemas.openxmlformats.org/officeDocument/2006/customXml" ds:itemID="{1180C955-707C-4C33-947D-1615FA1AF57E}"/>
</file>

<file path=customXml/itemProps3.xml><?xml version="1.0" encoding="utf-8"?>
<ds:datastoreItem xmlns:ds="http://schemas.openxmlformats.org/officeDocument/2006/customXml" ds:itemID="{2093E558-4B7F-4B73-B174-A53926CF6988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601</Words>
  <Application>Microsoft Office PowerPoint</Application>
  <PresentationFormat>寬螢幕</PresentationFormat>
  <Paragraphs>54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Arial</vt:lpstr>
      <vt:lpstr>Helvetica Neue</vt:lpstr>
      <vt:lpstr>Calibri</vt:lpstr>
      <vt:lpstr>Microsoft JhengHei</vt:lpstr>
      <vt:lpstr>PMingLiu</vt:lpstr>
      <vt:lpstr>Noto Sans Symbols</vt:lpstr>
      <vt:lpstr>PMingLiu</vt:lpstr>
      <vt:lpstr>Twentieth Century</vt:lpstr>
      <vt:lpstr>Wingdings</vt:lpstr>
      <vt:lpstr>中庸</vt:lpstr>
      <vt:lpstr>中庸</vt:lpstr>
      <vt:lpstr>中庸</vt:lpstr>
      <vt:lpstr>榄球（五） - 榄球的技术 </vt:lpstr>
      <vt:lpstr>试想想…</vt:lpstr>
      <vt:lpstr>争边球（Lineout）</vt:lpstr>
      <vt:lpstr>争取控球权</vt:lpstr>
      <vt:lpstr>勒克(Ruck)</vt:lpstr>
      <vt:lpstr>冒尔 (Maul)</vt:lpstr>
      <vt:lpstr>斗牛（Scrum）</vt:lpstr>
      <vt:lpstr>榄球—在家小练习</vt:lpstr>
      <vt:lpstr>内容</vt:lpstr>
      <vt:lpstr>传球练习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欖球—技術</dc:title>
  <dc:creator>Jessica Lam</dc:creator>
  <cp:lastModifiedBy>HAU, Siu-yun Winnie</cp:lastModifiedBy>
  <cp:revision>24</cp:revision>
  <dcterms:created xsi:type="dcterms:W3CDTF">2020-07-28T07:34:22Z</dcterms:created>
  <dcterms:modified xsi:type="dcterms:W3CDTF">2026-01-13T07:34:06Z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