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2"/>
  </p:notesMasterIdLst>
  <p:sldIdLst>
    <p:sldId id="256" r:id="rId2"/>
    <p:sldId id="257" r:id="rId3"/>
    <p:sldId id="276" r:id="rId4"/>
    <p:sldId id="275" r:id="rId5"/>
    <p:sldId id="259" r:id="rId6"/>
    <p:sldId id="263" r:id="rId7"/>
    <p:sldId id="277" r:id="rId8"/>
    <p:sldId id="278" r:id="rId9"/>
    <p:sldId id="279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rley leung" initials="sl" lastIdx="1" clrIdx="0">
    <p:extLst>
      <p:ext uri="{19B8F6BF-5375-455C-9EA6-DF929625EA0E}">
        <p15:presenceInfo xmlns:p15="http://schemas.microsoft.com/office/powerpoint/2012/main" userId="2ace2a1c75dadf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ECFF"/>
    <a:srgbClr val="FF3300"/>
    <a:srgbClr val="0000FF"/>
    <a:srgbClr val="9CB766"/>
    <a:srgbClr val="9EB8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59A07-65DD-4072-9C27-8F6B01A31823}" type="datetimeFigureOut">
              <a:rPr lang="zh-TW" altLang="en-US" smtClean="0"/>
              <a:t>2026/1/13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AAD08-E9FB-4459-A157-416A1EE66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07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810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235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6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506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3093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4942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5856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514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074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847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75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103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448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949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9165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83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E42AE-718C-4223-9DB8-6DE5047410C2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992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4B36A1-0AB7-4901-8634-64A7E354E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4313" y="1604434"/>
            <a:ext cx="7766936" cy="1129974"/>
          </a:xfrm>
        </p:spPr>
        <p:txBody>
          <a:bodyPr/>
          <a:lstStyle/>
          <a:p>
            <a:pPr algn="ctr"/>
            <a:r>
              <a:rPr lang="zh-TW" altLang="en-US" dirty="0"/>
              <a:t>短跑知识</a:t>
            </a:r>
            <a:endParaRPr lang="zh-HK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079AD0-F9C4-40AE-93EE-A39B69F25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8654" y="3279531"/>
            <a:ext cx="7948246" cy="115179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zh-TW" altLang="en-US" sz="3600" dirty="0">
                <a:solidFill>
                  <a:srgbClr val="92D050"/>
                </a:solidFill>
              </a:rPr>
              <a:t>短跑项目、个人装备、比赛场地及规则和</a:t>
            </a:r>
            <a:endParaRPr lang="en-US" altLang="zh-TW" sz="3600" dirty="0">
              <a:solidFill>
                <a:srgbClr val="92D050"/>
              </a:solidFill>
            </a:endParaRPr>
          </a:p>
          <a:p>
            <a:pPr algn="ctr"/>
            <a:r>
              <a:rPr lang="zh-TW" altLang="en-US" sz="3600" dirty="0">
                <a:solidFill>
                  <a:srgbClr val="92D050"/>
                </a:solidFill>
              </a:rPr>
              <a:t>世界、亚洲及香港飞人</a:t>
            </a:r>
            <a:endParaRPr lang="zh-HK" altLang="en-US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1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短跑比赛片段欣赏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476103"/>
            <a:ext cx="9524757" cy="4898571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保特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Usain Bolt 100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米世界纪录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(https://www.youtube.com/watch?v=4Xlk54bCzUo) </a:t>
            </a:r>
            <a:endParaRPr lang="en-US" altLang="zh-TW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美国里约奥运会女子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4X100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米接力 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(https://olympics.com/zh/video/women-s-4x100-final-rio-2016-replays)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亚运会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田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径男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子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米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决赛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https://www.youtube.com/watch?v=pBfStC89LLw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亚运会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田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径女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子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米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决赛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https://www.youtube.com/watch?v=JFyHo0To1Wc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国际田联钻石联赛伦敦站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男子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米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决赛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https://www.youtube.com/watch?v=zoTUCyyIjf4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亚洲田径锦标赛女子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米第一回合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https://www.youtube.com/watch?v=t7wz2XXXO_o)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449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DE3E67-4235-4998-8234-84696CA6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6831"/>
          </a:xfrm>
        </p:spPr>
        <p:txBody>
          <a:bodyPr/>
          <a:lstStyle/>
          <a:p>
            <a:r>
              <a:rPr lang="zh-TW" altLang="en-US" dirty="0"/>
              <a:t>短跑包括那些项目呢</a:t>
            </a:r>
            <a:r>
              <a:rPr lang="en-US" altLang="zh-TW" dirty="0"/>
              <a:t>?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E779AF-5399-4014-9FF1-4EF91B090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6915"/>
            <a:ext cx="9108504" cy="4638570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短跑是讲求爆发力和</a:t>
            </a:r>
            <a:r>
              <a:rPr lang="zh-CN" altLang="zh-HK" sz="2400" dirty="0">
                <a:solidFill>
                  <a:srgbClr val="222222"/>
                </a:solidFill>
                <a:latin typeface="Arial Unicode MS"/>
                <a:ea typeface="inherit"/>
              </a:rPr>
              <a:t>速度</a:t>
            </a:r>
            <a:r>
              <a:rPr lang="zh-TW" altLang="en-US" sz="2400" dirty="0">
                <a:solidFill>
                  <a:srgbClr val="222222"/>
                </a:solidFill>
                <a:latin typeface="Arial Unicode MS"/>
                <a:ea typeface="inherit"/>
              </a:rPr>
              <a:t>的径赛项目。</a:t>
            </a:r>
            <a:endParaRPr lang="en-US" altLang="zh-TW" sz="2400" dirty="0">
              <a:solidFill>
                <a:srgbClr val="222222"/>
              </a:solidFill>
              <a:latin typeface="Arial Unicode MS"/>
              <a:ea typeface="inherit"/>
            </a:endParaRPr>
          </a:p>
          <a:p>
            <a:r>
              <a:rPr lang="zh-TW" altLang="en-US" sz="2400" dirty="0">
                <a:solidFill>
                  <a:srgbClr val="222222"/>
                </a:solidFill>
                <a:latin typeface="Arial Unicode MS"/>
                <a:ea typeface="inherit"/>
              </a:rPr>
              <a:t>在国际大型室外田径比赛中，短跑中</a:t>
            </a:r>
            <a:r>
              <a:rPr lang="zh-TW" altLang="en-US" sz="2400" dirty="0"/>
              <a:t>包括</a:t>
            </a:r>
            <a:r>
              <a:rPr lang="en-US" altLang="zh-TW" sz="2400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HK" sz="2400" dirty="0"/>
              <a:t>100</a:t>
            </a:r>
            <a:r>
              <a:rPr lang="zh-TW" altLang="en-US" sz="2400" dirty="0"/>
              <a:t>米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400" dirty="0"/>
              <a:t>200</a:t>
            </a:r>
            <a:r>
              <a:rPr lang="zh-TW" altLang="en-US" sz="2400" dirty="0"/>
              <a:t>米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400" dirty="0"/>
              <a:t>400</a:t>
            </a:r>
            <a:r>
              <a:rPr lang="zh-TW" altLang="en-US" sz="2400" dirty="0"/>
              <a:t>米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400" dirty="0"/>
              <a:t>4x100</a:t>
            </a:r>
            <a:r>
              <a:rPr lang="zh-TW" altLang="en-US" sz="2400" dirty="0"/>
              <a:t>米接力跑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400" dirty="0"/>
              <a:t>4x400</a:t>
            </a:r>
            <a:r>
              <a:rPr lang="zh-TW" altLang="en-US" sz="2400" dirty="0"/>
              <a:t>米接力</a:t>
            </a:r>
            <a:endParaRPr lang="en-US" altLang="zh-TW" sz="2400" dirty="0"/>
          </a:p>
          <a:p>
            <a:r>
              <a:rPr lang="zh-TW" altLang="en-US" sz="2400" dirty="0">
                <a:solidFill>
                  <a:srgbClr val="222222"/>
                </a:solidFill>
                <a:latin typeface="Arial Unicode MS"/>
                <a:ea typeface="inherit"/>
              </a:rPr>
              <a:t>在国际大型室内田径比赛中，还有</a:t>
            </a:r>
            <a:r>
              <a:rPr lang="en-US" altLang="zh-TW" sz="2400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200" dirty="0"/>
              <a:t>60</a:t>
            </a:r>
            <a:r>
              <a:rPr lang="zh-TW" altLang="en-US" sz="2200" dirty="0"/>
              <a:t>米</a:t>
            </a:r>
            <a:endParaRPr lang="en-US" altLang="zh-TW" sz="22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A71786A-A2F5-4ECC-B9B5-9A9311DF6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322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HK" altLang="zh-H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8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个人装备举偶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940526" y="1515291"/>
            <a:ext cx="352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/>
              <a:t>钉鞋图</a:t>
            </a:r>
          </a:p>
        </p:txBody>
      </p:sp>
      <p:pic>
        <p:nvPicPr>
          <p:cNvPr id="8" name="內容版面配置區 7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6" t="34803" b="25300"/>
          <a:stretch/>
        </p:blipFill>
        <p:spPr bwMode="auto">
          <a:xfrm>
            <a:off x="573493" y="1135063"/>
            <a:ext cx="4223527" cy="2422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等腰三角形 4"/>
          <p:cNvSpPr/>
          <p:nvPr/>
        </p:nvSpPr>
        <p:spPr>
          <a:xfrm rot="17899325">
            <a:off x="1283791" y="2008123"/>
            <a:ext cx="427458" cy="994462"/>
          </a:xfrm>
          <a:prstGeom prst="triangl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00FF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312125" y="2346288"/>
            <a:ext cx="195943" cy="169964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696789" y="2146835"/>
            <a:ext cx="222068" cy="199453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 rot="20544029">
            <a:off x="3653810" y="2448875"/>
            <a:ext cx="705670" cy="175054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 rot="20944826">
            <a:off x="2514040" y="2518339"/>
            <a:ext cx="639404" cy="207606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20816" r="5379" b="7888"/>
          <a:stretch/>
        </p:blipFill>
        <p:spPr bwMode="auto">
          <a:xfrm>
            <a:off x="5917977" y="1135064"/>
            <a:ext cx="3989034" cy="2422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AC982BEE-919B-4F4A-A74F-301897DE2422}"/>
              </a:ext>
            </a:extLst>
          </p:cNvPr>
          <p:cNvSpPr txBox="1"/>
          <p:nvPr/>
        </p:nvSpPr>
        <p:spPr>
          <a:xfrm>
            <a:off x="474785" y="4054871"/>
            <a:ext cx="4322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钉鞋</a:t>
            </a:r>
            <a:r>
              <a:rPr lang="en-US" altLang="zh-TW" sz="2400" dirty="0"/>
              <a:t>:</a:t>
            </a:r>
            <a:r>
              <a:rPr lang="zh-TW" altLang="en-US" sz="2400" dirty="0"/>
              <a:t>穿着钉鞋跑步，使抓地和推蹬更有效，让跑步动作得以充分发挥，跑得更快。</a:t>
            </a:r>
            <a:endParaRPr lang="zh-HK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A953F11-3BEF-4B12-83EA-8E6CCFFA832E}"/>
              </a:ext>
            </a:extLst>
          </p:cNvPr>
          <p:cNvSpPr txBox="1"/>
          <p:nvPr/>
        </p:nvSpPr>
        <p:spPr>
          <a:xfrm>
            <a:off x="5917978" y="4192600"/>
            <a:ext cx="4085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起跑器</a:t>
            </a:r>
            <a:r>
              <a:rPr lang="en-US" altLang="zh-TW" sz="2400" dirty="0"/>
              <a:t>:</a:t>
            </a:r>
            <a:r>
              <a:rPr lang="zh-TW" altLang="en-US" sz="2400" dirty="0"/>
              <a:t>起跑时使用起跑器，有助运动员通过蹬离起跑器，迅速加速向前。在国际比赛中，短跑运动员必需使用起跑器，协助记录起跑状况和配合计时。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6049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492543" cy="65649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比赛场地图</a:t>
            </a:r>
            <a:r>
              <a:rPr lang="en-US" altLang="zh-TW" dirty="0"/>
              <a:t>:</a:t>
            </a:r>
            <a:r>
              <a:rPr lang="zh-TW" altLang="en-US" dirty="0"/>
              <a:t>起点和终点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95" t="16143" r="25656" b="17033"/>
          <a:stretch/>
        </p:blipFill>
        <p:spPr>
          <a:xfrm>
            <a:off x="1380392" y="1347991"/>
            <a:ext cx="7869116" cy="511319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978770" y="1611926"/>
            <a:ext cx="13188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4X400</a:t>
            </a:r>
            <a:r>
              <a:rPr lang="zh-TW" altLang="en-US" sz="1200" dirty="0"/>
              <a:t>米第</a:t>
            </a:r>
            <a:r>
              <a:rPr lang="en-US" altLang="zh-TW" sz="1200" dirty="0"/>
              <a:t>2</a:t>
            </a:r>
            <a:r>
              <a:rPr lang="zh-TW" altLang="en-US" sz="1200" dirty="0"/>
              <a:t>棒切线</a:t>
            </a:r>
            <a:r>
              <a:rPr lang="en-US" altLang="zh-TW" sz="1200" dirty="0"/>
              <a:t>(Break Line)</a:t>
            </a:r>
            <a:endParaRPr lang="zh-TW" altLang="en-US" sz="1200" dirty="0"/>
          </a:p>
        </p:txBody>
      </p:sp>
      <p:pic>
        <p:nvPicPr>
          <p:cNvPr id="11" name="圖片 1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2" y="1503486"/>
            <a:ext cx="1911822" cy="1005986"/>
          </a:xfrm>
          <a:prstGeom prst="rect">
            <a:avLst/>
          </a:prstGeom>
        </p:spPr>
      </p:pic>
      <p:pic>
        <p:nvPicPr>
          <p:cNvPr id="12" name="圖片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18" y="4554415"/>
            <a:ext cx="3060481" cy="92492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002667" y="2232472"/>
            <a:ext cx="94077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200</a:t>
            </a:r>
            <a:r>
              <a:rPr lang="zh-TW" altLang="en-US" sz="1200" dirty="0"/>
              <a:t>米起点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8352691" y="3834430"/>
            <a:ext cx="11224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400</a:t>
            </a:r>
            <a:r>
              <a:rPr lang="zh-TW" altLang="en-US" sz="1200" dirty="0"/>
              <a:t>米、</a:t>
            </a:r>
            <a:r>
              <a:rPr lang="en-US" altLang="zh-TW" sz="1200" dirty="0"/>
              <a:t>4X100</a:t>
            </a:r>
            <a:r>
              <a:rPr lang="zh-TW" altLang="en-US" sz="1200" dirty="0"/>
              <a:t>米、</a:t>
            </a:r>
            <a:r>
              <a:rPr lang="en-US" altLang="zh-TW" sz="1200" dirty="0"/>
              <a:t>4X400</a:t>
            </a:r>
            <a:r>
              <a:rPr lang="zh-TW" altLang="en-US" sz="1200" dirty="0"/>
              <a:t>米起点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t="14888" r="34542" b="8313"/>
          <a:stretch/>
        </p:blipFill>
        <p:spPr>
          <a:xfrm>
            <a:off x="4783340" y="5547943"/>
            <a:ext cx="3504148" cy="1177173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6794978" y="5603050"/>
            <a:ext cx="9407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所有短跑项目终点</a:t>
            </a:r>
          </a:p>
        </p:txBody>
      </p:sp>
      <p:pic>
        <p:nvPicPr>
          <p:cNvPr id="17" name="圖片 16"/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t="18144" r="12987" b="25155"/>
          <a:stretch/>
        </p:blipFill>
        <p:spPr>
          <a:xfrm>
            <a:off x="1292420" y="5389685"/>
            <a:ext cx="3217986" cy="1019907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2673024" y="5559230"/>
            <a:ext cx="94077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100</a:t>
            </a:r>
            <a:r>
              <a:rPr lang="zh-TW" altLang="en-US" sz="1200" dirty="0"/>
              <a:t>米起点</a:t>
            </a:r>
          </a:p>
        </p:txBody>
      </p:sp>
    </p:spTree>
    <p:extLst>
      <p:ext uri="{BB962C8B-B14F-4D97-AF65-F5344CB8AC3E}">
        <p14:creationId xmlns:p14="http://schemas.microsoft.com/office/powerpoint/2010/main" val="355903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6503"/>
          </a:xfrm>
        </p:spPr>
        <p:txBody>
          <a:bodyPr/>
          <a:lstStyle/>
          <a:p>
            <a:r>
              <a:rPr lang="zh-TW" altLang="en-US" dirty="0">
                <a:latin typeface="Arial Unicode MS"/>
              </a:rPr>
              <a:t>比赛规则</a:t>
            </a:r>
            <a:r>
              <a:rPr lang="en-US" altLang="zh-TW" dirty="0">
                <a:latin typeface="Arial Unicode MS"/>
              </a:rPr>
              <a:t>(</a:t>
            </a:r>
            <a:r>
              <a:rPr lang="zh-TW" altLang="en-US" dirty="0">
                <a:latin typeface="Arial Unicode MS"/>
              </a:rPr>
              <a:t>一</a:t>
            </a:r>
            <a:r>
              <a:rPr lang="en-US" altLang="zh-TW" dirty="0">
                <a:latin typeface="Arial Unicode MS"/>
              </a:rPr>
              <a:t>)</a:t>
            </a:r>
            <a:endParaRPr lang="zh-TW" altLang="en-US" dirty="0">
              <a:latin typeface="Arial Unicode M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2445" y="1213338"/>
            <a:ext cx="9395763" cy="5178669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2400" b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起跑式</a:t>
            </a:r>
            <a:r>
              <a:rPr lang="en-US" altLang="zh-TW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:</a:t>
            </a:r>
            <a:r>
              <a:rPr lang="zh-TW" altLang="en-US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在国际大型田径比赛中，所有短跑项目</a:t>
            </a:r>
            <a:r>
              <a:rPr lang="en-US" altLang="zh-TW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(</a:t>
            </a:r>
            <a:r>
              <a:rPr lang="zh-TW" altLang="en-US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如</a:t>
            </a:r>
            <a:r>
              <a:rPr lang="en-US" altLang="zh-HK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400</a:t>
            </a:r>
            <a:r>
              <a:rPr lang="zh-TW" altLang="zh-HK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米以下的所有赛跑项目，</a:t>
            </a:r>
            <a:r>
              <a:rPr lang="zh-TW" altLang="en-US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并</a:t>
            </a:r>
            <a:r>
              <a:rPr lang="zh-TW" altLang="zh-HK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包括</a:t>
            </a:r>
            <a:r>
              <a:rPr lang="en-US" altLang="zh-HK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4x400</a:t>
            </a:r>
            <a:r>
              <a:rPr lang="zh-TW" altLang="zh-HK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米跑</a:t>
            </a:r>
            <a:r>
              <a:rPr lang="zh-TW" altLang="en-US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的第一棒</a:t>
            </a:r>
            <a:r>
              <a:rPr lang="en-US" altLang="zh-TW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)</a:t>
            </a:r>
            <a:r>
              <a:rPr lang="zh-TW" altLang="zh-HK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，</a:t>
            </a:r>
            <a:r>
              <a:rPr lang="zh-TW" altLang="en-US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运动员都必需以</a:t>
            </a:r>
            <a:r>
              <a:rPr lang="zh-TW" altLang="en-US" sz="2400" b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蹲</a:t>
            </a:r>
            <a:r>
              <a:rPr lang="zh-TW" altLang="zh-HK" sz="2400" b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踞式起跑及使用起跑器</a:t>
            </a:r>
            <a:r>
              <a:rPr lang="zh-TW" altLang="en-US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。</a:t>
            </a:r>
            <a:endParaRPr lang="en-US" altLang="zh-TW" sz="2400" kern="0" dirty="0">
              <a:solidFill>
                <a:srgbClr val="000000"/>
              </a:solidFill>
              <a:latin typeface="Arial Unicode MS"/>
              <a:cs typeface="Times New Roman" panose="02020603050405020304" pitchFamily="18" charset="0"/>
            </a:endParaRPr>
          </a:p>
          <a:p>
            <a:r>
              <a:rPr lang="zh-TW" altLang="en-US" sz="2400" b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起跑的</a:t>
            </a:r>
            <a:r>
              <a:rPr lang="zh-TW" altLang="zh-HK" sz="2400" b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口令</a:t>
            </a:r>
            <a:r>
              <a:rPr lang="en-US" altLang="zh-TW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:</a:t>
            </a:r>
          </a:p>
          <a:p>
            <a:pPr marL="457200" lvl="1" indent="0">
              <a:buNone/>
            </a:pPr>
            <a:r>
              <a:rPr lang="en-US" altLang="zh-TW" sz="2400" kern="0" dirty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en-US" sz="2400" kern="0" dirty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当</a:t>
            </a:r>
            <a:r>
              <a:rPr lang="zh-TW" altLang="zh-HK" sz="2400" b="1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“各就位”</a:t>
            </a:r>
            <a:r>
              <a:rPr lang="en-US" altLang="zh-HK" sz="2400" b="1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(On your marks)</a:t>
            </a:r>
            <a:r>
              <a:rPr lang="zh-TW" altLang="en-US" sz="2400" kern="0" dirty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口令</a:t>
            </a:r>
            <a:r>
              <a:rPr lang="zh-TW" altLang="en-US" sz="2400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发出</a:t>
            </a:r>
            <a:r>
              <a:rPr lang="en-US" altLang="zh-TW" sz="2400" kern="0" dirty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lang="en-US" altLang="zh-TW" sz="2400" b="1" kern="0" dirty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zh-HK" sz="2400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所有运动员</a:t>
            </a:r>
            <a:r>
              <a:rPr lang="zh-TW" altLang="en-US" sz="2400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上起跑线准备</a:t>
            </a:r>
            <a:endParaRPr lang="en-US" altLang="zh-HK" sz="2400" b="1" kern="0" dirty="0">
              <a:solidFill>
                <a:srgbClr val="000000"/>
              </a:solidFill>
              <a:effectLst/>
              <a:latin typeface="Arial Unicode MS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sz="2400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en-US" sz="2400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当</a:t>
            </a:r>
            <a:r>
              <a:rPr lang="zh-TW" altLang="zh-HK" sz="2400" b="1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“预备”</a:t>
            </a:r>
            <a:r>
              <a:rPr lang="en-US" altLang="zh-HK" sz="2400" b="1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(Set)</a:t>
            </a:r>
            <a:r>
              <a:rPr lang="zh-TW" altLang="en-US" sz="2400" kern="0" dirty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口令发出</a:t>
            </a:r>
            <a:r>
              <a:rPr lang="en-US" altLang="zh-TW" sz="2400" b="1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lang="zh-TW" altLang="zh-HK" sz="2400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所有运动员</a:t>
            </a:r>
            <a:r>
              <a:rPr lang="zh-TW" altLang="en-US" sz="2400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要</a:t>
            </a:r>
            <a:r>
              <a:rPr lang="zh-TW" altLang="en-US" sz="2400" kern="0" dirty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作好</a:t>
            </a:r>
            <a:r>
              <a:rPr lang="zh-TW" altLang="zh-HK" sz="2400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“预备”</a:t>
            </a:r>
            <a:r>
              <a:rPr lang="zh-TW" altLang="en-US" sz="2400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姿势</a:t>
            </a:r>
            <a:endParaRPr lang="en-US" altLang="zh-TW" sz="2400" kern="0" dirty="0">
              <a:solidFill>
                <a:srgbClr val="000000"/>
              </a:solidFill>
              <a:effectLst/>
              <a:latin typeface="Arial Unicode MS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sz="2400" kern="0" dirty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3.</a:t>
            </a:r>
            <a:r>
              <a:rPr lang="zh-TW" altLang="en-US" sz="2400" kern="0" dirty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当发令员鸣枪或启动开跑装置，比赛正式开始</a:t>
            </a:r>
            <a:endParaRPr lang="en-US" altLang="zh-TW" sz="2400" kern="0" dirty="0">
              <a:solidFill>
                <a:srgbClr val="000000"/>
              </a:solidFill>
              <a:latin typeface="Arial Unicode MS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1" indent="-342900"/>
            <a:r>
              <a:rPr lang="zh-TW" altLang="en-US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凡</a:t>
            </a:r>
            <a:r>
              <a:rPr lang="zh-TW" altLang="zh-HK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起跑犯规</a:t>
            </a:r>
            <a:r>
              <a:rPr lang="zh-TW" altLang="en-US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的运动员将被取消该项目的比赛资格</a:t>
            </a:r>
            <a:r>
              <a:rPr lang="en-US" altLang="zh-TW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(</a:t>
            </a:r>
            <a:r>
              <a:rPr lang="zh-TW" altLang="en-US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即不可以偷步</a:t>
            </a:r>
            <a:r>
              <a:rPr lang="en-US" altLang="zh-TW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)</a:t>
            </a:r>
            <a:r>
              <a:rPr lang="zh-TW" altLang="en-US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。</a:t>
            </a:r>
            <a:endParaRPr lang="en-US" altLang="zh-TW" sz="2400" kern="0" dirty="0">
              <a:solidFill>
                <a:srgbClr val="000000"/>
              </a:solidFill>
              <a:latin typeface="Arial Unicode MS"/>
              <a:cs typeface="Times New Roman" panose="02020603050405020304" pitchFamily="18" charset="0"/>
            </a:endParaRPr>
          </a:p>
          <a:p>
            <a:pPr marL="0" lvl="1" indent="0">
              <a:lnSpc>
                <a:spcPct val="120000"/>
              </a:lnSpc>
              <a:buNone/>
            </a:pPr>
            <a:endParaRPr lang="en-US" altLang="zh-TW" sz="1900" i="1" kern="0" dirty="0">
              <a:solidFill>
                <a:srgbClr val="000000"/>
              </a:solidFill>
              <a:latin typeface="Arial Unicode MS"/>
              <a:cs typeface="Times New Roman" panose="02020603050405020304" pitchFamily="18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zh-TW" altLang="en-US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注</a:t>
            </a:r>
            <a:r>
              <a:rPr lang="en-US" altLang="zh-TW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: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zh-TW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1. </a:t>
            </a:r>
            <a:r>
              <a:rPr lang="zh-TW" altLang="en-US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香港学界田径比赛</a:t>
            </a:r>
            <a:r>
              <a:rPr lang="en-US" altLang="zh-TW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(</a:t>
            </a:r>
            <a:r>
              <a:rPr lang="zh-TW" altLang="en-US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中学</a:t>
            </a:r>
            <a:r>
              <a:rPr lang="en-US" altLang="zh-TW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)</a:t>
            </a:r>
            <a:r>
              <a:rPr lang="zh-TW" altLang="en-US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也是采用国际比赛起跑规则，即凡</a:t>
            </a:r>
            <a:r>
              <a:rPr lang="zh-TW" altLang="zh-HK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起跑犯规</a:t>
            </a:r>
            <a:r>
              <a:rPr lang="zh-TW" altLang="en-US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的运动员将被取消该项目的比赛资格。</a:t>
            </a:r>
            <a:endParaRPr lang="en-US" altLang="zh-TW" sz="1900" i="1" kern="0" dirty="0">
              <a:solidFill>
                <a:srgbClr val="000000"/>
              </a:solidFill>
              <a:latin typeface="Arial Unicode MS"/>
              <a:cs typeface="Times New Roman" panose="02020603050405020304" pitchFamily="18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zh-TW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2. </a:t>
            </a:r>
            <a:r>
              <a:rPr lang="zh-TW" altLang="en-US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在一些非国际大型比赛中，也有采用较寛的起跑规则，每项比赛只允许一次偷步，对第一次偷跑的运动员会给予警告，运动员不会被取消资格。在此之后，每次</a:t>
            </a:r>
            <a:r>
              <a:rPr lang="zh-TW" altLang="zh-HK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起跑犯规</a:t>
            </a:r>
            <a:r>
              <a:rPr lang="zh-TW" altLang="en-US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的运动员将被取消该项目的比赛资格。例如</a:t>
            </a:r>
            <a:r>
              <a:rPr lang="en-US" altLang="zh-TW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2019/20</a:t>
            </a:r>
            <a:r>
              <a:rPr lang="zh-TW" altLang="en-US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学年香港学界田径比赛</a:t>
            </a:r>
            <a:r>
              <a:rPr lang="en-US" altLang="zh-TW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(</a:t>
            </a:r>
            <a:r>
              <a:rPr lang="zh-TW" altLang="en-US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小学</a:t>
            </a:r>
            <a:r>
              <a:rPr lang="en-US" altLang="zh-TW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)</a:t>
            </a:r>
            <a:r>
              <a:rPr lang="zh-TW" altLang="en-US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就是采用较寛的规则。</a:t>
            </a:r>
            <a:r>
              <a:rPr lang="en-US" altLang="zh-TW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)</a:t>
            </a:r>
            <a:endParaRPr lang="zh-TW" altLang="en-US" sz="1900" i="1" kern="0" dirty="0">
              <a:solidFill>
                <a:srgbClr val="000000"/>
              </a:solidFill>
              <a:latin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71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512888"/>
            <a:ext cx="8596668" cy="762000"/>
          </a:xfrm>
        </p:spPr>
        <p:txBody>
          <a:bodyPr/>
          <a:lstStyle/>
          <a:p>
            <a:r>
              <a:rPr lang="zh-TW" altLang="en-US" dirty="0">
                <a:latin typeface="Arial Unicode MS"/>
              </a:rPr>
              <a:t>短跑的比赛规则</a:t>
            </a:r>
            <a:r>
              <a:rPr lang="en-US" altLang="zh-TW" dirty="0">
                <a:latin typeface="Arial Unicode MS"/>
              </a:rPr>
              <a:t>(</a:t>
            </a:r>
            <a:r>
              <a:rPr lang="zh-TW" altLang="en-US" dirty="0">
                <a:latin typeface="Arial Unicode MS"/>
              </a:rPr>
              <a:t>二</a:t>
            </a:r>
            <a:r>
              <a:rPr lang="en-US" altLang="zh-TW" dirty="0">
                <a:latin typeface="Arial Unicode MS"/>
              </a:rPr>
              <a:t>)</a:t>
            </a:r>
            <a:endParaRPr lang="zh-TW" altLang="en-US" dirty="0">
              <a:latin typeface="Arial Unicode M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489167"/>
            <a:ext cx="9433821" cy="4715690"/>
          </a:xfrm>
        </p:spPr>
        <p:txBody>
          <a:bodyPr>
            <a:normAutofit/>
          </a:bodyPr>
          <a:lstStyle/>
          <a:p>
            <a:r>
              <a:rPr lang="zh-TW" altLang="en-US" sz="2400" b="1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使用跑道</a:t>
            </a:r>
            <a:r>
              <a:rPr lang="en-US" altLang="zh-TW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:100</a:t>
            </a:r>
            <a:r>
              <a:rPr lang="zh-TW" altLang="en-US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米、</a:t>
            </a:r>
            <a:r>
              <a:rPr lang="en-US" altLang="zh-TW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200</a:t>
            </a:r>
            <a:r>
              <a:rPr lang="zh-TW" altLang="en-US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米</a:t>
            </a:r>
            <a:r>
              <a:rPr lang="zh-TW" altLang="en-US" sz="2400" kern="0" dirty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和</a:t>
            </a:r>
            <a:r>
              <a:rPr lang="en-US" altLang="zh-TW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400</a:t>
            </a:r>
            <a:r>
              <a:rPr lang="zh-TW" altLang="en-US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米比赛中</a:t>
            </a:r>
            <a:r>
              <a:rPr lang="zh-TW" altLang="en-US" sz="2400" kern="0" dirty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，运动员须全程在分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道</a:t>
            </a:r>
            <a:r>
              <a:rPr lang="zh-TW" altLang="en-US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上进行，否则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将被取消资格。</a:t>
            </a:r>
            <a:endParaRPr lang="en-US" altLang="zh-TW" sz="2400" kern="0" dirty="0">
              <a:effectLst/>
              <a:latin typeface="Arial Unicode MS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r>
              <a:rPr lang="zh-TW" altLang="en-US" sz="2400" b="1" kern="0" dirty="0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接棒区</a:t>
            </a:r>
            <a:r>
              <a:rPr lang="en-US" altLang="zh-TW" sz="2400" b="1" kern="0" dirty="0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HK" sz="2400" kern="0" dirty="0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4x100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米接力</a:t>
            </a:r>
            <a:r>
              <a:rPr lang="zh-TW" altLang="en-US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赛也须全程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分道</a:t>
            </a:r>
            <a:r>
              <a:rPr lang="zh-TW" altLang="zh-HK" sz="2400" kern="0" dirty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进行，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接棒者可以在接力区前</a:t>
            </a:r>
            <a:r>
              <a:rPr lang="en-US" altLang="zh-HK" sz="2400" kern="0" dirty="0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米内起跑，</a:t>
            </a:r>
            <a:r>
              <a:rPr lang="zh-TW" altLang="en-US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队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员必须在</a:t>
            </a:r>
            <a:r>
              <a:rPr lang="en-US" altLang="zh-HK" sz="2400" kern="0" dirty="0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米的接力区内完成交接棒。</a:t>
            </a:r>
            <a:endParaRPr lang="en-US" altLang="zh-TW" sz="2400" kern="0" dirty="0">
              <a:effectLst/>
              <a:latin typeface="Arial Unicode MS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r>
              <a:rPr lang="zh-TW" altLang="en-US" sz="2400" b="1" kern="0" dirty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切</a:t>
            </a:r>
            <a:r>
              <a:rPr lang="zh-TW" altLang="zh-HK" sz="2400" b="1" kern="0" dirty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线</a:t>
            </a:r>
            <a:r>
              <a:rPr lang="en-US" altLang="zh-TW" sz="2400" kern="0" dirty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:</a:t>
            </a:r>
            <a:r>
              <a:rPr lang="en-US" altLang="zh-HK" sz="2400" kern="0" dirty="0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4x400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米接力</a:t>
            </a:r>
            <a:r>
              <a:rPr lang="zh-TW" altLang="en-US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赛的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第一棒全程及第二棒的第一弯道</a:t>
            </a:r>
            <a:r>
              <a:rPr lang="zh-TW" altLang="en-US" sz="2400" kern="0" dirty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须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分道跑，第二棒运动员要</a:t>
            </a:r>
            <a:r>
              <a:rPr lang="zh-TW" altLang="en-US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过了切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线</a:t>
            </a:r>
            <a:r>
              <a:rPr lang="en-US" altLang="zh-TW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(Break Line)</a:t>
            </a:r>
            <a:r>
              <a:rPr lang="zh-TW" altLang="en-US" sz="2400" kern="0" dirty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之后，</a:t>
            </a:r>
            <a:r>
              <a:rPr lang="zh-TW" altLang="en-US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在不妨碍其他运动员的情况下方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可自由抢道。</a:t>
            </a:r>
            <a:endParaRPr lang="en-US" altLang="zh-TW" sz="2400" kern="0" dirty="0">
              <a:effectLst/>
              <a:latin typeface="Arial Unicode MS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r>
              <a:rPr lang="zh-TW" altLang="zh-HK" sz="2400" b="1" kern="0" dirty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掉棒</a:t>
            </a:r>
            <a:r>
              <a:rPr lang="en-US" altLang="zh-TW" sz="2400" b="1" kern="0" dirty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:</a:t>
            </a:r>
            <a:r>
              <a:rPr lang="zh-TW" altLang="zh-HK" sz="2400" kern="0" dirty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接力</a:t>
            </a:r>
            <a:r>
              <a:rPr lang="zh-TW" altLang="en-US" sz="2400" kern="0" dirty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赛中，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任何人掉棒，必须</a:t>
            </a:r>
            <a:r>
              <a:rPr lang="zh-TW" altLang="zh-HK" sz="2400" kern="0" dirty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由掉棒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人拾回</a:t>
            </a:r>
            <a:r>
              <a:rPr lang="zh-TW" altLang="en-US" sz="2400" kern="0" dirty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和完成交接棒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。</a:t>
            </a:r>
            <a:endParaRPr lang="en-US" altLang="zh-TW" sz="2400" kern="0" dirty="0">
              <a:latin typeface="Arial Unicode MS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r>
              <a:rPr lang="zh-TW" altLang="en-US" sz="2400" b="1" dirty="0">
                <a:latin typeface="Arial Unicode MS"/>
              </a:rPr>
              <a:t>完成比赛</a:t>
            </a:r>
            <a:r>
              <a:rPr lang="en-US" altLang="zh-TW" sz="2400" dirty="0">
                <a:latin typeface="Arial Unicode MS"/>
              </a:rPr>
              <a:t>:</a:t>
            </a:r>
            <a:r>
              <a:rPr lang="zh-TW" altLang="en-US" sz="2400" dirty="0">
                <a:latin typeface="Arial Unicode MS"/>
              </a:rPr>
              <a:t>跑项比赛中，只有当运动员的躯干触及终点线才算完成比赛。</a:t>
            </a:r>
          </a:p>
        </p:txBody>
      </p:sp>
    </p:spTree>
    <p:extLst>
      <p:ext uri="{BB962C8B-B14F-4D97-AF65-F5344CB8AC3E}">
        <p14:creationId xmlns:p14="http://schemas.microsoft.com/office/powerpoint/2010/main" val="102020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10CC8A-4B6A-4AEE-99A8-DF05FD41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329613"/>
            <a:ext cx="10954305" cy="132556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Droid Serif"/>
              </a:rPr>
              <a:t>男子飞人</a:t>
            </a:r>
            <a:r>
              <a:rPr lang="en-US" altLang="zh-TW" sz="4000" b="1" dirty="0">
                <a:latin typeface="Droid Serif"/>
              </a:rPr>
              <a:t>:100</a:t>
            </a:r>
            <a:r>
              <a:rPr lang="zh-TW" altLang="en-US" sz="4000" b="1" dirty="0">
                <a:latin typeface="Droid Serif"/>
              </a:rPr>
              <a:t>米纪录</a:t>
            </a:r>
            <a:r>
              <a:rPr lang="en-US" altLang="zh-TW" sz="4000" b="1" i="0" dirty="0">
                <a:effectLst/>
                <a:latin typeface="Droid Serif"/>
              </a:rPr>
              <a:t>(</a:t>
            </a:r>
            <a:r>
              <a:rPr lang="zh-TW" altLang="en-US" sz="4000" b="1" i="0" dirty="0">
                <a:effectLst/>
                <a:latin typeface="Droid Serif"/>
              </a:rPr>
              <a:t>以</a:t>
            </a:r>
            <a:r>
              <a:rPr lang="en-US" altLang="zh-TW" sz="4000" b="1" i="0" dirty="0">
                <a:effectLst/>
                <a:latin typeface="Droid Serif"/>
              </a:rPr>
              <a:t>2020</a:t>
            </a:r>
            <a:r>
              <a:rPr lang="zh-TW" altLang="en-US" sz="4000" b="1" i="0" dirty="0">
                <a:effectLst/>
                <a:latin typeface="Droid Serif"/>
              </a:rPr>
              <a:t>年</a:t>
            </a:r>
            <a:r>
              <a:rPr lang="en-US" altLang="zh-TW" sz="4000" b="1" i="0" dirty="0">
                <a:effectLst/>
                <a:latin typeface="Droid Serif"/>
              </a:rPr>
              <a:t>12</a:t>
            </a:r>
            <a:r>
              <a:rPr lang="zh-TW" altLang="en-US" sz="4000" b="1" i="0" dirty="0">
                <a:effectLst/>
                <a:latin typeface="Droid Serif"/>
              </a:rPr>
              <a:t>月</a:t>
            </a:r>
            <a:r>
              <a:rPr lang="en-US" altLang="zh-TW" sz="4000" b="1" i="0" dirty="0">
                <a:effectLst/>
                <a:latin typeface="Droid Serif"/>
              </a:rPr>
              <a:t>16</a:t>
            </a:r>
            <a:r>
              <a:rPr lang="zh-TW" altLang="en-US" sz="4000" b="1" i="0" dirty="0">
                <a:effectLst/>
                <a:latin typeface="Droid Serif"/>
              </a:rPr>
              <a:t>日计</a:t>
            </a:r>
            <a:r>
              <a:rPr lang="en-US" altLang="zh-TW" sz="4000" b="1" i="0" dirty="0">
                <a:effectLst/>
                <a:latin typeface="Droid Serif"/>
              </a:rPr>
              <a:t>)</a:t>
            </a:r>
            <a:endParaRPr lang="zh-HK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55177"/>
            <a:ext cx="8596668" cy="4386186"/>
          </a:xfrm>
        </p:spPr>
        <p:txBody>
          <a:bodyPr/>
          <a:lstStyle/>
          <a:p>
            <a:r>
              <a:rPr lang="zh-TW" altLang="en-US" sz="3200" b="1" dirty="0">
                <a:solidFill>
                  <a:srgbClr val="222222"/>
                </a:solidFill>
                <a:latin typeface="Droid Serif"/>
              </a:rPr>
              <a:t>世界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纪录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: 9.58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秒 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(2009)</a:t>
            </a:r>
            <a:br>
              <a:rPr lang="en-US" altLang="zh-TW" sz="3200" dirty="0">
                <a:solidFill>
                  <a:srgbClr val="222222"/>
                </a:solidFill>
                <a:latin typeface="Droid Serif"/>
              </a:rPr>
            </a:b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由牙买加</a:t>
            </a:r>
            <a:r>
              <a:rPr lang="en-US" altLang="zh-HK" sz="3200" dirty="0">
                <a:solidFill>
                  <a:srgbClr val="222222"/>
                </a:solidFill>
                <a:latin typeface="Droid Serif"/>
              </a:rPr>
              <a:t>Usain Bolt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(</a:t>
            </a:r>
            <a:r>
              <a:rPr lang="zh-CN" altLang="en-US" sz="3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尤塞恩</a:t>
            </a:r>
            <a:r>
              <a:rPr lang="en-US" altLang="zh-CN" sz="3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CN" altLang="en-US" sz="3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博尔特</a:t>
            </a:r>
            <a:r>
              <a:rPr lang="en-US" altLang="zh-TW" sz="3200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r>
              <a:rPr lang="zh-TW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所创</a:t>
            </a:r>
            <a:endParaRPr lang="en-US" altLang="zh-TW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3200" b="1" dirty="0">
                <a:solidFill>
                  <a:srgbClr val="222222"/>
                </a:solidFill>
                <a:latin typeface="Droid Serif"/>
              </a:rPr>
              <a:t>亚洲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纪录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: 9.91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秒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 (2018)</a:t>
            </a:r>
            <a:br>
              <a:rPr lang="en-US" altLang="zh-TW" sz="3200" dirty="0">
                <a:solidFill>
                  <a:srgbClr val="222222"/>
                </a:solidFill>
                <a:latin typeface="Droid Serif"/>
              </a:rPr>
            </a:b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由中国苏炳添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/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卡塔尔奥吉诺德共同保持</a:t>
            </a:r>
            <a:endParaRPr lang="en-US" altLang="zh-TW" sz="3200" dirty="0">
              <a:solidFill>
                <a:srgbClr val="222222"/>
              </a:solidFill>
              <a:latin typeface="Droid Serif"/>
            </a:endParaRPr>
          </a:p>
          <a:p>
            <a:r>
              <a:rPr lang="zh-TW" altLang="en-US" sz="3200" b="1" dirty="0">
                <a:solidFill>
                  <a:srgbClr val="222222"/>
                </a:solidFill>
                <a:latin typeface="Droid Serif"/>
              </a:rPr>
              <a:t>香港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纪录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:10:28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秒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(2019)</a:t>
            </a:r>
            <a:br>
              <a:rPr lang="en-US" altLang="zh-TW" sz="3200" dirty="0">
                <a:solidFill>
                  <a:srgbClr val="222222"/>
                </a:solidFill>
                <a:latin typeface="Droid Serif"/>
              </a:rPr>
            </a:b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由徐志豪所创</a:t>
            </a:r>
            <a:endParaRPr lang="zh-HK" altLang="en-US" sz="3200" dirty="0">
              <a:solidFill>
                <a:srgbClr val="222222"/>
              </a:solidFill>
              <a:latin typeface="Droid Serif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835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967A35-07B8-41FE-81B4-FF490D7C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5126"/>
            <a:ext cx="8596668" cy="909760"/>
          </a:xfrm>
        </p:spPr>
        <p:txBody>
          <a:bodyPr>
            <a:normAutofit/>
          </a:bodyPr>
          <a:lstStyle/>
          <a:p>
            <a:r>
              <a:rPr lang="zh-TW" altLang="en-US" sz="4000" b="1" i="0" dirty="0">
                <a:effectLst/>
                <a:latin typeface="Droid Serif"/>
              </a:rPr>
              <a:t>女子飞人</a:t>
            </a:r>
            <a:r>
              <a:rPr lang="en-US" altLang="zh-TW" sz="4000" b="1" i="0" dirty="0">
                <a:effectLst/>
                <a:latin typeface="Droid Serif"/>
              </a:rPr>
              <a:t>:100</a:t>
            </a:r>
            <a:r>
              <a:rPr lang="zh-TW" altLang="en-US" sz="4000" b="1" i="0" dirty="0">
                <a:effectLst/>
                <a:latin typeface="Droid Serif"/>
              </a:rPr>
              <a:t>米纪录</a:t>
            </a:r>
            <a:r>
              <a:rPr lang="en-US" altLang="zh-TW" sz="3200" b="1" i="0" dirty="0">
                <a:effectLst/>
                <a:latin typeface="Droid Serif"/>
              </a:rPr>
              <a:t>(</a:t>
            </a:r>
            <a:r>
              <a:rPr lang="zh-TW" altLang="en-US" sz="3200" b="1" i="0" dirty="0">
                <a:effectLst/>
                <a:latin typeface="Droid Serif"/>
              </a:rPr>
              <a:t>以</a:t>
            </a:r>
            <a:r>
              <a:rPr lang="en-US" altLang="zh-TW" sz="3200" b="1" i="0" dirty="0">
                <a:effectLst/>
                <a:latin typeface="Droid Serif"/>
              </a:rPr>
              <a:t>2020</a:t>
            </a:r>
            <a:r>
              <a:rPr lang="zh-TW" altLang="en-US" sz="3200" b="1" i="0" dirty="0">
                <a:effectLst/>
                <a:latin typeface="Droid Serif"/>
              </a:rPr>
              <a:t>年</a:t>
            </a:r>
            <a:r>
              <a:rPr lang="en-US" altLang="zh-TW" sz="3200" b="1" i="0" dirty="0">
                <a:effectLst/>
                <a:latin typeface="Droid Serif"/>
              </a:rPr>
              <a:t>12</a:t>
            </a:r>
            <a:r>
              <a:rPr lang="zh-TW" altLang="en-US" sz="3200" b="1" i="0" dirty="0">
                <a:effectLst/>
                <a:latin typeface="Droid Serif"/>
              </a:rPr>
              <a:t>月计</a:t>
            </a:r>
            <a:r>
              <a:rPr lang="en-US" altLang="zh-TW" sz="3200" b="1" i="0" dirty="0">
                <a:effectLst/>
                <a:latin typeface="Droid Serif"/>
              </a:rPr>
              <a:t>)</a:t>
            </a: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567543"/>
            <a:ext cx="9477781" cy="4473819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222222"/>
                </a:solidFill>
                <a:latin typeface="Droid Serif"/>
              </a:rPr>
              <a:t>世界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纪录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:10:49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秒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(1988)</a:t>
            </a:r>
            <a:br>
              <a:rPr lang="en-US" altLang="zh-TW" sz="3200" dirty="0">
                <a:solidFill>
                  <a:srgbClr val="222222"/>
                </a:solidFill>
                <a:latin typeface="Droid Serif"/>
              </a:rPr>
            </a:b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由美国</a:t>
            </a:r>
            <a:r>
              <a:rPr lang="en-US" altLang="zh-HK" sz="3200" dirty="0">
                <a:solidFill>
                  <a:srgbClr val="111111"/>
                </a:solidFill>
                <a:latin typeface="Open Sans"/>
              </a:rPr>
              <a:t>Florence Griffith-Joyner</a:t>
            </a:r>
            <a:r>
              <a:rPr lang="en-US" altLang="zh-TW" sz="3200" dirty="0">
                <a:solidFill>
                  <a:srgbClr val="111111"/>
                </a:solidFill>
                <a:latin typeface="Open Sans"/>
              </a:rPr>
              <a:t>(</a:t>
            </a:r>
            <a:r>
              <a:rPr lang="zh-CN" altLang="en-US" sz="3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弗洛伦斯</a:t>
            </a:r>
            <a:r>
              <a:rPr lang="en-US" altLang="zh-CN" sz="3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CN" altLang="en-US" sz="3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格里菲斯</a:t>
            </a:r>
            <a:r>
              <a:rPr lang="en-US" altLang="zh-CN" sz="3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CN" altLang="en-US" sz="3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乔伊娜</a:t>
            </a:r>
            <a:r>
              <a:rPr lang="en-US" altLang="zh-TW" sz="3200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r>
              <a:rPr lang="zh-TW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所创</a:t>
            </a:r>
            <a:endParaRPr lang="en-US" altLang="zh-TW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3200" b="1" dirty="0">
                <a:solidFill>
                  <a:srgbClr val="222222"/>
                </a:solidFill>
                <a:latin typeface="Droid Serif"/>
              </a:rPr>
              <a:t>亚洲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纪录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:10.79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秒 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(1997)</a:t>
            </a:r>
            <a:br>
              <a:rPr lang="en-US" altLang="zh-TW" sz="3200" dirty="0">
                <a:solidFill>
                  <a:srgbClr val="222222"/>
                </a:solidFill>
                <a:latin typeface="Droid Serif"/>
              </a:rPr>
            </a:b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由中国</a:t>
            </a:r>
            <a:r>
              <a:rPr lang="zh-HK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李雪梅</a:t>
            </a:r>
            <a:r>
              <a:rPr lang="zh-TW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所创</a:t>
            </a:r>
            <a:endParaRPr lang="en-US" altLang="zh-TW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3200" b="1" dirty="0">
                <a:solidFill>
                  <a:srgbClr val="222222"/>
                </a:solidFill>
                <a:latin typeface="Droid Serif"/>
              </a:rPr>
              <a:t>香港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纪录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:11.62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秒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(2019)</a:t>
            </a:r>
            <a:br>
              <a:rPr lang="en-US" altLang="zh-TW" sz="3200" dirty="0">
                <a:solidFill>
                  <a:srgbClr val="222222"/>
                </a:solidFill>
                <a:latin typeface="Droid Serif"/>
              </a:rPr>
            </a:b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由林安琪所创</a:t>
            </a:r>
            <a:br>
              <a:rPr lang="en-US" altLang="zh-TW" sz="2400" b="1" dirty="0">
                <a:solidFill>
                  <a:srgbClr val="222222"/>
                </a:solidFill>
                <a:latin typeface="Droid Serif"/>
              </a:rPr>
            </a:b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5579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延伸学习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从网上搜寻各项短跑的影片，欣赏运动员的跑姿和技巧，从中学习。</a:t>
            </a:r>
          </a:p>
        </p:txBody>
      </p:sp>
    </p:spTree>
    <p:extLst>
      <p:ext uri="{BB962C8B-B14F-4D97-AF65-F5344CB8AC3E}">
        <p14:creationId xmlns:p14="http://schemas.microsoft.com/office/powerpoint/2010/main" val="2144946232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55b3c7a221c237b70f9cbff8f18aae0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b3900b343cb2bb8581cb2a7f49c9fb22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5fe5af-a898-45b4-b794-d22737ba3902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1469504D-EB7F-49DE-8C1A-72869EF59B80}"/>
</file>

<file path=customXml/itemProps2.xml><?xml version="1.0" encoding="utf-8"?>
<ds:datastoreItem xmlns:ds="http://schemas.openxmlformats.org/officeDocument/2006/customXml" ds:itemID="{45C3408B-68C8-47A4-88F2-72CA4AE7352A}"/>
</file>

<file path=customXml/itemProps3.xml><?xml version="1.0" encoding="utf-8"?>
<ds:datastoreItem xmlns:ds="http://schemas.openxmlformats.org/officeDocument/2006/customXml" ds:itemID="{DAEA6A57-1C0E-4B59-9566-61AE29B09539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1286</TotalTime>
  <Words>1114</Words>
  <Application>Microsoft Office PowerPoint</Application>
  <PresentationFormat>寬螢幕</PresentationFormat>
  <Paragraphs>60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2" baseType="lpstr">
      <vt:lpstr>Arial Unicode MS</vt:lpstr>
      <vt:lpstr>Droid Serif</vt:lpstr>
      <vt:lpstr>微軟正黑體</vt:lpstr>
      <vt:lpstr>arial</vt:lpstr>
      <vt:lpstr>arial</vt:lpstr>
      <vt:lpstr>Calibri</vt:lpstr>
      <vt:lpstr>Open Sans</vt:lpstr>
      <vt:lpstr>Times New Roman</vt:lpstr>
      <vt:lpstr>Trebuchet MS</vt:lpstr>
      <vt:lpstr>Wingdings</vt:lpstr>
      <vt:lpstr>Wingdings 3</vt:lpstr>
      <vt:lpstr>多面向</vt:lpstr>
      <vt:lpstr>短跑知识</vt:lpstr>
      <vt:lpstr>短跑包括那些项目呢?</vt:lpstr>
      <vt:lpstr>个人装备举偶</vt:lpstr>
      <vt:lpstr>比赛场地图:起点和终点</vt:lpstr>
      <vt:lpstr>比赛规则(一)</vt:lpstr>
      <vt:lpstr>短跑的比赛规则(二)</vt:lpstr>
      <vt:lpstr>男子飞人:100米纪录(以2020年12月16日计)</vt:lpstr>
      <vt:lpstr>女子飞人:100米纪录(以2020年12月计)</vt:lpstr>
      <vt:lpstr>延伸学习</vt:lpstr>
      <vt:lpstr>短跑比赛片段欣赏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短跑知識</dc:title>
  <dc:creator>shirley leung</dc:creator>
  <cp:lastModifiedBy>HAU, Siu-yun Winnie</cp:lastModifiedBy>
  <cp:revision>174</cp:revision>
  <dcterms:created xsi:type="dcterms:W3CDTF">2020-08-17T02:38:55Z</dcterms:created>
  <dcterms:modified xsi:type="dcterms:W3CDTF">2026-01-13T07:35:14Z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