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diagrams/data1.xml" ContentType="application/vnd.openxmlformats-officedocument.drawingml.diagramData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layout1.xml" ContentType="application/vnd.openxmlformats-officedocument.drawingml.diagramLayout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diagrams/drawing1.xml" ContentType="application/vnd.ms-office.drawingml.diagramDrawing+xml"/>
  <Override PartName="/ppt/theme/theme1.xml" ContentType="application/vnd.openxmlformats-officedocument.theme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66" r:id="rId4"/>
  </p:sldMasterIdLst>
  <p:notesMasterIdLst>
    <p:notesMasterId r:id="rId23"/>
  </p:notesMasterIdLst>
  <p:sldIdLst>
    <p:sldId id="256" r:id="rId5"/>
    <p:sldId id="257" r:id="rId6"/>
    <p:sldId id="258" r:id="rId7"/>
    <p:sldId id="259" r:id="rId8"/>
    <p:sldId id="265" r:id="rId9"/>
    <p:sldId id="261" r:id="rId10"/>
    <p:sldId id="262" r:id="rId11"/>
    <p:sldId id="288" r:id="rId12"/>
    <p:sldId id="289" r:id="rId13"/>
    <p:sldId id="290" r:id="rId14"/>
    <p:sldId id="291" r:id="rId15"/>
    <p:sldId id="263" r:id="rId16"/>
    <p:sldId id="292" r:id="rId17"/>
    <p:sldId id="293" r:id="rId18"/>
    <p:sldId id="294" r:id="rId19"/>
    <p:sldId id="297" r:id="rId20"/>
    <p:sldId id="295" r:id="rId21"/>
    <p:sldId id="296" r:id="rId22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3" autoAdjust="0"/>
    <p:restoredTop sz="94660"/>
  </p:normalViewPr>
  <p:slideViewPr>
    <p:cSldViewPr snapToGrid="0">
      <p:cViewPr varScale="1">
        <p:scale>
          <a:sx n="83" d="100"/>
          <a:sy n="83" d="100"/>
        </p:scale>
        <p:origin x="102" y="6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4A5561C-D2E3-415D-B486-14876266908C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2B51AA04-AFA6-43E8-A7F7-A9D103E31A65}">
      <dgm:prSet/>
      <dgm:spPr/>
      <dgm:t>
        <a:bodyPr/>
        <a:lstStyle/>
        <a:p>
          <a:pPr>
            <a:spcAft>
              <a:spcPts val="600"/>
            </a:spcAft>
          </a:pPr>
          <a:r>
            <a:rPr lang="en-US" dirty="0">
              <a:latin typeface="+mn-ea"/>
              <a:ea typeface="+mn-ea"/>
            </a:rPr>
            <a:t>3</a:t>
          </a:r>
          <a:r>
            <a:rPr lang="zh-TW" dirty="0">
              <a:latin typeface="+mn-ea"/>
              <a:ea typeface="+mn-ea"/>
            </a:rPr>
            <a:t>米弹板</a:t>
          </a:r>
          <a:endParaRPr lang="en-US" altLang="zh-TW" dirty="0">
            <a:latin typeface="+mn-ea"/>
            <a:ea typeface="+mn-ea"/>
          </a:endParaRPr>
        </a:p>
        <a:p>
          <a:pPr>
            <a:spcAft>
              <a:spcPts val="600"/>
            </a:spcAft>
          </a:pPr>
          <a:r>
            <a:rPr lang="zh-TW" dirty="0">
              <a:latin typeface="+mn-ea"/>
              <a:ea typeface="+mn-ea"/>
            </a:rPr>
            <a:t>跳水比赛</a:t>
          </a:r>
          <a:endParaRPr lang="en-US" dirty="0">
            <a:latin typeface="+mn-ea"/>
            <a:ea typeface="+mn-ea"/>
          </a:endParaRPr>
        </a:p>
      </dgm:t>
    </dgm:pt>
    <dgm:pt modelId="{0EFA2CD5-4B4B-4DD5-AD63-8D52A3F97462}" type="parTrans" cxnId="{F63B7238-BD4B-445A-A696-79A92385C46F}">
      <dgm:prSet/>
      <dgm:spPr/>
      <dgm:t>
        <a:bodyPr/>
        <a:lstStyle/>
        <a:p>
          <a:endParaRPr lang="en-US"/>
        </a:p>
      </dgm:t>
    </dgm:pt>
    <dgm:pt modelId="{4BC029E7-35C2-4208-A0A2-E33542ACFC49}" type="sibTrans" cxnId="{F63B7238-BD4B-445A-A696-79A92385C46F}">
      <dgm:prSet/>
      <dgm:spPr/>
      <dgm:t>
        <a:bodyPr/>
        <a:lstStyle/>
        <a:p>
          <a:endParaRPr lang="en-US"/>
        </a:p>
      </dgm:t>
    </dgm:pt>
    <dgm:pt modelId="{2B0448EB-41FE-4AB1-8265-EC7E2C2FCF6A}">
      <dgm:prSet/>
      <dgm:spPr/>
      <dgm:t>
        <a:bodyPr/>
        <a:lstStyle/>
        <a:p>
          <a:pPr>
            <a:spcAft>
              <a:spcPts val="600"/>
            </a:spcAft>
          </a:pPr>
          <a:r>
            <a:rPr lang="en-US" dirty="0"/>
            <a:t>10</a:t>
          </a:r>
          <a:r>
            <a:rPr lang="zh-TW" dirty="0"/>
            <a:t>米高台</a:t>
          </a:r>
          <a:endParaRPr lang="en-US" altLang="zh-TW" dirty="0"/>
        </a:p>
        <a:p>
          <a:pPr>
            <a:spcAft>
              <a:spcPts val="600"/>
            </a:spcAft>
          </a:pPr>
          <a:r>
            <a:rPr lang="zh-TW" dirty="0"/>
            <a:t>跳水比赛</a:t>
          </a:r>
          <a:endParaRPr lang="en-US" dirty="0"/>
        </a:p>
      </dgm:t>
    </dgm:pt>
    <dgm:pt modelId="{95867D6A-E5BC-48DF-9855-31BFF3FEEEB7}" type="parTrans" cxnId="{74F5629C-1194-4787-9630-F79511CB6153}">
      <dgm:prSet/>
      <dgm:spPr/>
      <dgm:t>
        <a:bodyPr/>
        <a:lstStyle/>
        <a:p>
          <a:endParaRPr lang="en-US"/>
        </a:p>
      </dgm:t>
    </dgm:pt>
    <dgm:pt modelId="{7A45C82C-081B-4F39-968E-1A3523B4CD8D}" type="sibTrans" cxnId="{74F5629C-1194-4787-9630-F79511CB6153}">
      <dgm:prSet/>
      <dgm:spPr/>
      <dgm:t>
        <a:bodyPr/>
        <a:lstStyle/>
        <a:p>
          <a:endParaRPr lang="en-US"/>
        </a:p>
      </dgm:t>
    </dgm:pt>
    <dgm:pt modelId="{79A8B8C9-96CA-458F-AD92-DAD59804E8C4}" type="pres">
      <dgm:prSet presAssocID="{D4A5561C-D2E3-415D-B486-14876266908C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E38A98C3-24BE-443D-8697-46A058A7884C}" type="pres">
      <dgm:prSet presAssocID="{2B51AA04-AFA6-43E8-A7F7-A9D103E31A65}" presName="hierRoot1" presStyleCnt="0"/>
      <dgm:spPr/>
    </dgm:pt>
    <dgm:pt modelId="{87C5820B-0FB1-4E88-9189-A85C005C5BC5}" type="pres">
      <dgm:prSet presAssocID="{2B51AA04-AFA6-43E8-A7F7-A9D103E31A65}" presName="composite" presStyleCnt="0"/>
      <dgm:spPr/>
    </dgm:pt>
    <dgm:pt modelId="{BC0B7483-9572-48D1-9B5C-B7FD587D49CA}" type="pres">
      <dgm:prSet presAssocID="{2B51AA04-AFA6-43E8-A7F7-A9D103E31A65}" presName="background" presStyleLbl="node0" presStyleIdx="0" presStyleCnt="2"/>
      <dgm:spPr/>
    </dgm:pt>
    <dgm:pt modelId="{238DF6C7-1717-4A08-8650-624B8628982B}" type="pres">
      <dgm:prSet presAssocID="{2B51AA04-AFA6-43E8-A7F7-A9D103E31A65}" presName="text" presStyleLbl="fgAcc0" presStyleIdx="0" presStyleCnt="2">
        <dgm:presLayoutVars>
          <dgm:chPref val="3"/>
        </dgm:presLayoutVars>
      </dgm:prSet>
      <dgm:spPr/>
    </dgm:pt>
    <dgm:pt modelId="{39CFB32E-75FA-4C08-9942-AC26FD09AF51}" type="pres">
      <dgm:prSet presAssocID="{2B51AA04-AFA6-43E8-A7F7-A9D103E31A65}" presName="hierChild2" presStyleCnt="0"/>
      <dgm:spPr/>
    </dgm:pt>
    <dgm:pt modelId="{68E89578-A797-4D8B-B06E-5202E7908652}" type="pres">
      <dgm:prSet presAssocID="{2B0448EB-41FE-4AB1-8265-EC7E2C2FCF6A}" presName="hierRoot1" presStyleCnt="0"/>
      <dgm:spPr/>
    </dgm:pt>
    <dgm:pt modelId="{9851CAFD-AAFC-4BE3-8566-0925A52F9083}" type="pres">
      <dgm:prSet presAssocID="{2B0448EB-41FE-4AB1-8265-EC7E2C2FCF6A}" presName="composite" presStyleCnt="0"/>
      <dgm:spPr/>
    </dgm:pt>
    <dgm:pt modelId="{273E5B80-C67F-4A50-905D-F0E54D884C9A}" type="pres">
      <dgm:prSet presAssocID="{2B0448EB-41FE-4AB1-8265-EC7E2C2FCF6A}" presName="background" presStyleLbl="node0" presStyleIdx="1" presStyleCnt="2"/>
      <dgm:spPr/>
    </dgm:pt>
    <dgm:pt modelId="{DCAC09DE-E52F-4C1D-A94E-17DAC10A9B4E}" type="pres">
      <dgm:prSet presAssocID="{2B0448EB-41FE-4AB1-8265-EC7E2C2FCF6A}" presName="text" presStyleLbl="fgAcc0" presStyleIdx="1" presStyleCnt="2">
        <dgm:presLayoutVars>
          <dgm:chPref val="3"/>
        </dgm:presLayoutVars>
      </dgm:prSet>
      <dgm:spPr/>
    </dgm:pt>
    <dgm:pt modelId="{A18EF88F-83CA-4291-B043-7C243659593C}" type="pres">
      <dgm:prSet presAssocID="{2B0448EB-41FE-4AB1-8265-EC7E2C2FCF6A}" presName="hierChild2" presStyleCnt="0"/>
      <dgm:spPr/>
    </dgm:pt>
  </dgm:ptLst>
  <dgm:cxnLst>
    <dgm:cxn modelId="{EE0B7223-F4F0-478B-8792-A472AAFD5668}" type="presOf" srcId="{2B51AA04-AFA6-43E8-A7F7-A9D103E31A65}" destId="{238DF6C7-1717-4A08-8650-624B8628982B}" srcOrd="0" destOrd="0" presId="urn:microsoft.com/office/officeart/2005/8/layout/hierarchy1"/>
    <dgm:cxn modelId="{F63B7238-BD4B-445A-A696-79A92385C46F}" srcId="{D4A5561C-D2E3-415D-B486-14876266908C}" destId="{2B51AA04-AFA6-43E8-A7F7-A9D103E31A65}" srcOrd="0" destOrd="0" parTransId="{0EFA2CD5-4B4B-4DD5-AD63-8D52A3F97462}" sibTransId="{4BC029E7-35C2-4208-A0A2-E33542ACFC49}"/>
    <dgm:cxn modelId="{4667907C-AFDA-426E-95CC-D32FB5D2C2C5}" type="presOf" srcId="{D4A5561C-D2E3-415D-B486-14876266908C}" destId="{79A8B8C9-96CA-458F-AD92-DAD59804E8C4}" srcOrd="0" destOrd="0" presId="urn:microsoft.com/office/officeart/2005/8/layout/hierarchy1"/>
    <dgm:cxn modelId="{1501C18B-564F-44A2-8F14-88932566E00B}" type="presOf" srcId="{2B0448EB-41FE-4AB1-8265-EC7E2C2FCF6A}" destId="{DCAC09DE-E52F-4C1D-A94E-17DAC10A9B4E}" srcOrd="0" destOrd="0" presId="urn:microsoft.com/office/officeart/2005/8/layout/hierarchy1"/>
    <dgm:cxn modelId="{74F5629C-1194-4787-9630-F79511CB6153}" srcId="{D4A5561C-D2E3-415D-B486-14876266908C}" destId="{2B0448EB-41FE-4AB1-8265-EC7E2C2FCF6A}" srcOrd="1" destOrd="0" parTransId="{95867D6A-E5BC-48DF-9855-31BFF3FEEEB7}" sibTransId="{7A45C82C-081B-4F39-968E-1A3523B4CD8D}"/>
    <dgm:cxn modelId="{20263B98-6155-4A3E-B773-0AAA724BC4B7}" type="presParOf" srcId="{79A8B8C9-96CA-458F-AD92-DAD59804E8C4}" destId="{E38A98C3-24BE-443D-8697-46A058A7884C}" srcOrd="0" destOrd="0" presId="urn:microsoft.com/office/officeart/2005/8/layout/hierarchy1"/>
    <dgm:cxn modelId="{0DF2090A-599C-431F-8065-829D0B243DA9}" type="presParOf" srcId="{E38A98C3-24BE-443D-8697-46A058A7884C}" destId="{87C5820B-0FB1-4E88-9189-A85C005C5BC5}" srcOrd="0" destOrd="0" presId="urn:microsoft.com/office/officeart/2005/8/layout/hierarchy1"/>
    <dgm:cxn modelId="{FF6685B3-48A1-400F-9A78-F3F3303D998E}" type="presParOf" srcId="{87C5820B-0FB1-4E88-9189-A85C005C5BC5}" destId="{BC0B7483-9572-48D1-9B5C-B7FD587D49CA}" srcOrd="0" destOrd="0" presId="urn:microsoft.com/office/officeart/2005/8/layout/hierarchy1"/>
    <dgm:cxn modelId="{A90D9CBE-B209-40E6-886A-08806200243B}" type="presParOf" srcId="{87C5820B-0FB1-4E88-9189-A85C005C5BC5}" destId="{238DF6C7-1717-4A08-8650-624B8628982B}" srcOrd="1" destOrd="0" presId="urn:microsoft.com/office/officeart/2005/8/layout/hierarchy1"/>
    <dgm:cxn modelId="{D243CC46-A832-4107-AFA5-2014B56AC014}" type="presParOf" srcId="{E38A98C3-24BE-443D-8697-46A058A7884C}" destId="{39CFB32E-75FA-4C08-9942-AC26FD09AF51}" srcOrd="1" destOrd="0" presId="urn:microsoft.com/office/officeart/2005/8/layout/hierarchy1"/>
    <dgm:cxn modelId="{EE1B3038-EFCE-400A-B090-9F6680FABE0C}" type="presParOf" srcId="{79A8B8C9-96CA-458F-AD92-DAD59804E8C4}" destId="{68E89578-A797-4D8B-B06E-5202E7908652}" srcOrd="1" destOrd="0" presId="urn:microsoft.com/office/officeart/2005/8/layout/hierarchy1"/>
    <dgm:cxn modelId="{C6AF9F72-1F15-4AA7-A848-B944FA3B933B}" type="presParOf" srcId="{68E89578-A797-4D8B-B06E-5202E7908652}" destId="{9851CAFD-AAFC-4BE3-8566-0925A52F9083}" srcOrd="0" destOrd="0" presId="urn:microsoft.com/office/officeart/2005/8/layout/hierarchy1"/>
    <dgm:cxn modelId="{28F85972-6233-416A-9819-E96292DFCD0A}" type="presParOf" srcId="{9851CAFD-AAFC-4BE3-8566-0925A52F9083}" destId="{273E5B80-C67F-4A50-905D-F0E54D884C9A}" srcOrd="0" destOrd="0" presId="urn:microsoft.com/office/officeart/2005/8/layout/hierarchy1"/>
    <dgm:cxn modelId="{7ED4D7C9-7B44-487E-ABAE-EE9DD2F4CAEA}" type="presParOf" srcId="{9851CAFD-AAFC-4BE3-8566-0925A52F9083}" destId="{DCAC09DE-E52F-4C1D-A94E-17DAC10A9B4E}" srcOrd="1" destOrd="0" presId="urn:microsoft.com/office/officeart/2005/8/layout/hierarchy1"/>
    <dgm:cxn modelId="{3322D90E-4A4F-4B7D-B3DE-71525FFFFFEB}" type="presParOf" srcId="{68E89578-A797-4D8B-B06E-5202E7908652}" destId="{A18EF88F-83CA-4291-B043-7C243659593C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0B7483-9572-48D1-9B5C-B7FD587D49CA}">
      <dsp:nvSpPr>
        <dsp:cNvPr id="0" name=""/>
        <dsp:cNvSpPr/>
      </dsp:nvSpPr>
      <dsp:spPr>
        <a:xfrm>
          <a:off x="1227" y="213139"/>
          <a:ext cx="4309690" cy="273665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8DF6C7-1717-4A08-8650-624B8628982B}">
      <dsp:nvSpPr>
        <dsp:cNvPr id="0" name=""/>
        <dsp:cNvSpPr/>
      </dsp:nvSpPr>
      <dsp:spPr>
        <a:xfrm>
          <a:off x="480082" y="668051"/>
          <a:ext cx="4309690" cy="27366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marL="0" lvl="0" indent="0" algn="ctr" defTabSz="23114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en-US" sz="5200" kern="1200" dirty="0">
              <a:latin typeface="+mn-ea"/>
              <a:ea typeface="+mn-ea"/>
            </a:rPr>
            <a:t>3</a:t>
          </a:r>
          <a:r>
            <a:rPr lang="zh-TW" sz="5200" kern="1200" dirty="0">
              <a:latin typeface="+mn-ea"/>
              <a:ea typeface="+mn-ea"/>
            </a:rPr>
            <a:t>米弹板</a:t>
          </a:r>
          <a:endParaRPr lang="en-US" altLang="zh-TW" sz="5200" kern="1200" dirty="0">
            <a:latin typeface="+mn-ea"/>
            <a:ea typeface="+mn-ea"/>
          </a:endParaRPr>
        </a:p>
        <a:p>
          <a:pPr marL="0" lvl="0" indent="0" algn="ctr" defTabSz="23114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zh-TW" sz="5200" kern="1200" dirty="0">
              <a:latin typeface="+mn-ea"/>
              <a:ea typeface="+mn-ea"/>
            </a:rPr>
            <a:t>跳水比赛</a:t>
          </a:r>
          <a:endParaRPr lang="en-US" sz="5200" kern="1200" dirty="0">
            <a:latin typeface="+mn-ea"/>
            <a:ea typeface="+mn-ea"/>
          </a:endParaRPr>
        </a:p>
      </dsp:txBody>
      <dsp:txXfrm>
        <a:off x="560236" y="748205"/>
        <a:ext cx="4149382" cy="2576345"/>
      </dsp:txXfrm>
    </dsp:sp>
    <dsp:sp modelId="{273E5B80-C67F-4A50-905D-F0E54D884C9A}">
      <dsp:nvSpPr>
        <dsp:cNvPr id="0" name=""/>
        <dsp:cNvSpPr/>
      </dsp:nvSpPr>
      <dsp:spPr>
        <a:xfrm>
          <a:off x="5268627" y="213139"/>
          <a:ext cx="4309690" cy="273665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AC09DE-E52F-4C1D-A94E-17DAC10A9B4E}">
      <dsp:nvSpPr>
        <dsp:cNvPr id="0" name=""/>
        <dsp:cNvSpPr/>
      </dsp:nvSpPr>
      <dsp:spPr>
        <a:xfrm>
          <a:off x="5747481" y="668051"/>
          <a:ext cx="4309690" cy="27366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marL="0" lvl="0" indent="0" algn="ctr" defTabSz="23114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en-US" sz="5200" kern="1200" dirty="0"/>
            <a:t>10</a:t>
          </a:r>
          <a:r>
            <a:rPr lang="zh-TW" sz="5200" kern="1200" dirty="0"/>
            <a:t>米高台</a:t>
          </a:r>
          <a:endParaRPr lang="en-US" altLang="zh-TW" sz="5200" kern="1200" dirty="0"/>
        </a:p>
        <a:p>
          <a:pPr marL="0" lvl="0" indent="0" algn="ctr" defTabSz="23114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zh-TW" sz="5200" kern="1200" dirty="0"/>
            <a:t>跳水比赛</a:t>
          </a:r>
          <a:endParaRPr lang="en-US" sz="5200" kern="1200" dirty="0"/>
        </a:p>
      </dsp:txBody>
      <dsp:txXfrm>
        <a:off x="5827635" y="748205"/>
        <a:ext cx="4149382" cy="25763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28E001-4154-4691-84CC-1103DED44976}" type="datetimeFigureOut">
              <a:rPr lang="zh-HK" altLang="en-US" smtClean="0"/>
              <a:t>13/1/2026</a:t>
            </a:fld>
            <a:endParaRPr lang="zh-HK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HK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C720ED-65CD-4347-8A23-0C1409D9831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3970552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7200" cap="none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 b="0"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1094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9898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09466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entagon 6" descr="Decorative Pentagon">
            <a:extLst>
              <a:ext uri="{FF2B5EF4-FFF2-40B4-BE49-F238E27FC236}">
                <a16:creationId xmlns:a16="http://schemas.microsoft.com/office/drawing/2014/main" id="{03BA326E-93BB-4AE0-B289-4B9C57BD8E40}"/>
              </a:ext>
            </a:extLst>
          </p:cNvPr>
          <p:cNvSpPr/>
          <p:nvPr userDrawn="1"/>
        </p:nvSpPr>
        <p:spPr>
          <a:xfrm rot="20343812">
            <a:off x="4203700" y="4957763"/>
            <a:ext cx="1755775" cy="1673225"/>
          </a:xfrm>
          <a:prstGeom prst="pentagon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en-US" altLang="zh-CN">
              <a:solidFill>
                <a:srgbClr val="FFFFFF"/>
              </a:solidFill>
              <a:ea typeface="宋体" panose="02010600030101010101" pitchFamily="2" charset="-122"/>
            </a:endParaRPr>
          </a:p>
        </p:txBody>
      </p:sp>
      <p:sp>
        <p:nvSpPr>
          <p:cNvPr id="4" name="Pentagon 7" descr="Decorative Pentagon">
            <a:extLst>
              <a:ext uri="{FF2B5EF4-FFF2-40B4-BE49-F238E27FC236}">
                <a16:creationId xmlns:a16="http://schemas.microsoft.com/office/drawing/2014/main" id="{5247BF81-6AB5-44C1-8A27-14F02DBE6112}"/>
              </a:ext>
            </a:extLst>
          </p:cNvPr>
          <p:cNvSpPr/>
          <p:nvPr userDrawn="1"/>
        </p:nvSpPr>
        <p:spPr>
          <a:xfrm rot="9580640">
            <a:off x="5319713" y="4767263"/>
            <a:ext cx="1190625" cy="1133475"/>
          </a:xfrm>
          <a:prstGeom prst="pentagon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en-US" altLang="zh-CN">
              <a:solidFill>
                <a:srgbClr val="FFFFFF"/>
              </a:solidFill>
              <a:ea typeface="宋体" panose="02010600030101010101" pitchFamily="2" charset="-122"/>
            </a:endParaRPr>
          </a:p>
        </p:txBody>
      </p:sp>
      <p:sp>
        <p:nvSpPr>
          <p:cNvPr id="5" name="Pentagon 8" descr="Decorative Pentagon">
            <a:extLst>
              <a:ext uri="{FF2B5EF4-FFF2-40B4-BE49-F238E27FC236}">
                <a16:creationId xmlns:a16="http://schemas.microsoft.com/office/drawing/2014/main" id="{5479F160-E1AC-46B7-9D61-6A3ED079BE43}"/>
              </a:ext>
            </a:extLst>
          </p:cNvPr>
          <p:cNvSpPr/>
          <p:nvPr userDrawn="1"/>
        </p:nvSpPr>
        <p:spPr>
          <a:xfrm rot="14352768">
            <a:off x="10167938" y="839787"/>
            <a:ext cx="755650" cy="720725"/>
          </a:xfrm>
          <a:prstGeom prst="pentagon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en-US" altLang="zh-CN">
              <a:solidFill>
                <a:srgbClr val="FFFFFF"/>
              </a:solidFill>
              <a:ea typeface="宋体" panose="02010600030101010101" pitchFamily="2" charset="-122"/>
            </a:endParaRPr>
          </a:p>
        </p:txBody>
      </p:sp>
      <p:sp>
        <p:nvSpPr>
          <p:cNvPr id="6" name="Pentagon 9" descr="Decorative Pentagon">
            <a:extLst>
              <a:ext uri="{FF2B5EF4-FFF2-40B4-BE49-F238E27FC236}">
                <a16:creationId xmlns:a16="http://schemas.microsoft.com/office/drawing/2014/main" id="{3236AE22-E0EB-4594-B196-6CF6FECC77E4}"/>
              </a:ext>
            </a:extLst>
          </p:cNvPr>
          <p:cNvSpPr/>
          <p:nvPr userDrawn="1"/>
        </p:nvSpPr>
        <p:spPr>
          <a:xfrm rot="6795563">
            <a:off x="10691813" y="717550"/>
            <a:ext cx="406400" cy="387350"/>
          </a:xfrm>
          <a:prstGeom prst="pentagon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en-US" altLang="zh-CN">
              <a:solidFill>
                <a:srgbClr val="FFFFFF"/>
              </a:solidFill>
              <a:ea typeface="宋体" panose="02010600030101010101" pitchFamily="2" charset="-122"/>
            </a:endParaRPr>
          </a:p>
        </p:txBody>
      </p:sp>
      <p:sp>
        <p:nvSpPr>
          <p:cNvPr id="7" name="Pentagon 10" descr="Decorative Pentagon">
            <a:extLst>
              <a:ext uri="{FF2B5EF4-FFF2-40B4-BE49-F238E27FC236}">
                <a16:creationId xmlns:a16="http://schemas.microsoft.com/office/drawing/2014/main" id="{DE6A59E1-CF88-4996-89F6-9FC59A18F71D}"/>
              </a:ext>
            </a:extLst>
          </p:cNvPr>
          <p:cNvSpPr/>
          <p:nvPr userDrawn="1"/>
        </p:nvSpPr>
        <p:spPr>
          <a:xfrm rot="6795563">
            <a:off x="11499850" y="319088"/>
            <a:ext cx="139700" cy="133350"/>
          </a:xfrm>
          <a:prstGeom prst="pentagon">
            <a:avLst/>
          </a:prstGeom>
          <a:solidFill>
            <a:srgbClr val="9F759B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en-US" altLang="zh-CN">
              <a:solidFill>
                <a:srgbClr val="FFFFFF"/>
              </a:solidFill>
              <a:ea typeface="宋体" panose="02010600030101010101" pitchFamily="2" charset="-122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9FACD5E-7735-4201-A673-C1293B32C7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0"/>
              <a:t>单击此处编辑母版标题样式</a:t>
            </a:r>
            <a:endParaRPr lang="en-US" noProof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A15B4C69-D372-496C-BC35-7A77F37A0EE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2D54B587-7C62-49DE-941D-D830F9F0189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525ECB1-6FD4-4656-B1F0-DEF1B494CC11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4241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729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72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90705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9017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020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8637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9940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9618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5076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microsoft.com/office/2007/relationships/hdphoto" Target="../media/hdphoto1.wdp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0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7932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7" r:id="rId1"/>
    <p:sldLayoutId id="2147483868" r:id="rId2"/>
    <p:sldLayoutId id="2147483869" r:id="rId3"/>
    <p:sldLayoutId id="2147483870" r:id="rId4"/>
    <p:sldLayoutId id="2147483871" r:id="rId5"/>
    <p:sldLayoutId id="2147483872" r:id="rId6"/>
    <p:sldLayoutId id="2147483873" r:id="rId7"/>
    <p:sldLayoutId id="2147483874" r:id="rId8"/>
    <p:sldLayoutId id="2147483875" r:id="rId9"/>
    <p:sldLayoutId id="2147483876" r:id="rId10"/>
    <p:sldLayoutId id="2147483877" r:id="rId11"/>
    <p:sldLayoutId id="2147483878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 cap="none" baseline="0">
          <a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CB6743A-0D78-4A39-A98C-A6DDE588CB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2372" y="1698170"/>
            <a:ext cx="10496006" cy="2625635"/>
          </a:xfrm>
        </p:spPr>
        <p:txBody>
          <a:bodyPr/>
          <a:lstStyle/>
          <a:p>
            <a:r>
              <a:rPr lang="zh-TW" altLang="zh-HK" sz="6300" b="1" dirty="0">
                <a:latin typeface="新細明體" panose="02020500000000000000" pitchFamily="18" charset="-120"/>
                <a:ea typeface="新細明體" panose="02020500000000000000" pitchFamily="18" charset="-120"/>
              </a:rPr>
              <a:t>价值观教育</a:t>
            </a:r>
            <a:r>
              <a:rPr lang="zh-TW" altLang="en-US" sz="6300" b="1" dirty="0">
                <a:latin typeface="新細明體" panose="02020500000000000000" pitchFamily="18" charset="-120"/>
                <a:ea typeface="新細明體" panose="02020500000000000000" pitchFamily="18" charset="-120"/>
              </a:rPr>
              <a:t>：</a:t>
            </a:r>
            <a:r>
              <a:rPr lang="zh-TW" altLang="zh-HK" sz="6300" b="1" dirty="0">
                <a:latin typeface="新細明體" panose="02020500000000000000" pitchFamily="18" charset="-120"/>
                <a:ea typeface="新細明體" panose="02020500000000000000" pitchFamily="18" charset="-120"/>
              </a:rPr>
              <a:t>坚毅</a:t>
            </a:r>
            <a:br>
              <a:rPr lang="en-US" altLang="zh-TW" sz="6300" b="1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br>
              <a:rPr lang="en-US" altLang="zh-TW" sz="6300" dirty="0">
                <a:solidFill>
                  <a:srgbClr val="C00000"/>
                </a:solidFill>
              </a:rPr>
            </a:br>
            <a:r>
              <a:rPr lang="zh-TW" altLang="en-US" sz="6000" dirty="0"/>
              <a:t>跳水与中国</a:t>
            </a:r>
            <a:r>
              <a:rPr lang="zh-TW" altLang="en-US" sz="6000" dirty="0">
                <a:solidFill>
                  <a:schemeClr val="tx1"/>
                </a:solidFill>
              </a:rPr>
              <a:t>跳水运动员</a:t>
            </a:r>
            <a:endParaRPr lang="zh-HK" altLang="en-US" sz="6000" dirty="0">
              <a:solidFill>
                <a:schemeClr val="tx1"/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6815387" y="5713213"/>
            <a:ext cx="449353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教育局 课程发展处 体育组</a:t>
            </a:r>
            <a:endParaRPr lang="zh-HK" altLang="en-US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255238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">
            <a:extLst>
              <a:ext uri="{FF2B5EF4-FFF2-40B4-BE49-F238E27FC236}">
                <a16:creationId xmlns:a16="http://schemas.microsoft.com/office/drawing/2014/main" id="{C8375558-F7EA-495A-99F8-44BEA3FE89F6}"/>
              </a:ext>
            </a:extLst>
          </p:cNvPr>
          <p:cNvSpPr txBox="1"/>
          <p:nvPr/>
        </p:nvSpPr>
        <p:spPr>
          <a:xfrm>
            <a:off x="887495" y="1067298"/>
            <a:ext cx="90331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zh-HK" altLang="en-US" sz="3600" dirty="0"/>
              <a:t>问</a:t>
            </a:r>
            <a:r>
              <a:rPr lang="zh-TW" altLang="en-US" sz="3600" dirty="0">
                <a:solidFill>
                  <a:prstClr val="black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：面对先天上的不足，伏明霞有否放弃</a:t>
            </a:r>
            <a:r>
              <a:rPr kumimoji="0" lang="zh-TW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新細明體" panose="02020500000000000000" pitchFamily="18" charset="-120"/>
                <a:ea typeface="新細明體" panose="02020500000000000000" pitchFamily="18" charset="-120"/>
                <a:cs typeface="+mn-cs"/>
              </a:rPr>
              <a:t>？</a:t>
            </a:r>
            <a:endParaRPr kumimoji="0" lang="zh-HK" altLang="en-U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新細明體" panose="02020500000000000000" pitchFamily="18" charset="-12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E83EEBA3-935C-4714-A665-BA46AC1F21D0}"/>
              </a:ext>
            </a:extLst>
          </p:cNvPr>
          <p:cNvSpPr/>
          <p:nvPr/>
        </p:nvSpPr>
        <p:spPr>
          <a:xfrm>
            <a:off x="2871026" y="2912991"/>
            <a:ext cx="813502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zh-HK" altLang="en-US" sz="4000" dirty="0"/>
              <a:t>答</a:t>
            </a:r>
            <a:r>
              <a:rPr lang="zh-TW" altLang="en-US" sz="4000" dirty="0">
                <a:solidFill>
                  <a:prstClr val="black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：没有，她不断透过物理方法把</a:t>
            </a:r>
            <a:r>
              <a:rPr lang="zh-TW" altLang="en-US" sz="40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膝盖</a:t>
            </a:r>
            <a:r>
              <a:rPr lang="zh-TW" altLang="en-US" sz="4000" dirty="0">
                <a:solidFill>
                  <a:prstClr val="black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压小，这个过程是很痛苦的，泪水不断的伴着她度过艰辛的训练。</a:t>
            </a:r>
            <a:endParaRPr kumimoji="0" lang="zh-HK" alt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新細明體" panose="02020500000000000000" pitchFamily="18" charset="-120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80413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">
            <a:extLst>
              <a:ext uri="{FF2B5EF4-FFF2-40B4-BE49-F238E27FC236}">
                <a16:creationId xmlns:a16="http://schemas.microsoft.com/office/drawing/2014/main" id="{88B9B150-AB32-44FF-8B04-93D69193E3D8}"/>
              </a:ext>
            </a:extLst>
          </p:cNvPr>
          <p:cNvSpPr txBox="1"/>
          <p:nvPr/>
        </p:nvSpPr>
        <p:spPr>
          <a:xfrm>
            <a:off x="641604" y="1054100"/>
            <a:ext cx="10686796" cy="37360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r>
              <a:rPr lang="zh-TW" altLang="en-US" sz="3800" b="1" kern="1200" cap="none" baseline="0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分享时段：</a:t>
            </a:r>
            <a:endParaRPr lang="en-US" altLang="zh-TW" sz="3800" b="1" kern="1200" cap="none" baseline="0" dirty="0">
              <a:solidFill>
                <a:srgbClr val="C00000"/>
              </a:solidFill>
              <a:latin typeface="+mj-lt"/>
              <a:ea typeface="+mj-ea"/>
              <a:cs typeface="+mj-cs"/>
            </a:endParaRPr>
          </a:p>
          <a:p>
            <a:pPr defTabSz="914400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endParaRPr lang="en-US" altLang="zh-HK" sz="3800" b="1" kern="1200" cap="none" baseline="0" dirty="0">
              <a:solidFill>
                <a:srgbClr val="C00000"/>
              </a:solidFill>
              <a:latin typeface="+mj-lt"/>
              <a:ea typeface="+mj-ea"/>
              <a:cs typeface="+mj-cs"/>
            </a:endParaRPr>
          </a:p>
          <a:p>
            <a:pPr algn="ctr" defTabSz="914400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r>
              <a:rPr lang="zh-TW" altLang="en-US" sz="3800" b="1" kern="1200" cap="none" baseline="0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你有没有试过在自己努力下获得成功？</a:t>
            </a:r>
            <a:endParaRPr lang="en-US" altLang="zh-TW" sz="3800" b="1" kern="1200" cap="none" baseline="0" dirty="0">
              <a:solidFill>
                <a:srgbClr val="C00000"/>
              </a:solidFill>
              <a:latin typeface="+mj-lt"/>
              <a:ea typeface="+mj-ea"/>
              <a:cs typeface="+mj-cs"/>
            </a:endParaRPr>
          </a:p>
          <a:p>
            <a:pPr algn="ctr" defTabSz="914400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r>
              <a:rPr lang="zh-TW" altLang="en-US" sz="3800" b="1" kern="1200" cap="none" baseline="0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分享你的经验及成功后的感受？</a:t>
            </a:r>
            <a:endParaRPr lang="en-US" altLang="zh-HK" sz="3800" b="1" kern="1200" cap="none" baseline="0" dirty="0">
              <a:solidFill>
                <a:srgbClr val="C00000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7756590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D61B5DB-6251-4825-8AF8-26D3803281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0306" y="643466"/>
            <a:ext cx="3899474" cy="552873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zh-TW" altLang="en-US" cap="all" dirty="0">
                <a:solidFill>
                  <a:srgbClr val="FFFFFF"/>
                </a:solidFill>
              </a:rPr>
              <a:t>伏明霞事件簿</a:t>
            </a:r>
            <a:r>
              <a:rPr lang="en-US" altLang="zh-TW" cap="all" dirty="0">
                <a:solidFill>
                  <a:srgbClr val="FFFFFF"/>
                </a:solidFill>
              </a:rPr>
              <a:t>(</a:t>
            </a:r>
            <a:r>
              <a:rPr lang="zh-TW" altLang="en-US" cap="all" dirty="0">
                <a:solidFill>
                  <a:srgbClr val="FFFFFF"/>
                </a:solidFill>
              </a:rPr>
              <a:t>二</a:t>
            </a:r>
            <a:r>
              <a:rPr lang="en-US" altLang="zh-TW" cap="all" dirty="0">
                <a:solidFill>
                  <a:srgbClr val="FFFFFF"/>
                </a:solidFill>
              </a:rPr>
              <a:t>)</a:t>
            </a:r>
            <a:endParaRPr lang="en-US" altLang="zh-HK" cap="all" dirty="0">
              <a:solidFill>
                <a:srgbClr val="FFFFFF"/>
              </a:solidFill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EFD0C16E-409C-442D-97E5-5ED3714807A6}"/>
              </a:ext>
            </a:extLst>
          </p:cNvPr>
          <p:cNvSpPr/>
          <p:nvPr/>
        </p:nvSpPr>
        <p:spPr>
          <a:xfrm>
            <a:off x="430306" y="808774"/>
            <a:ext cx="11118226" cy="55724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defTabSz="914400">
              <a:lnSpc>
                <a:spcPct val="90000"/>
              </a:lnSpc>
              <a:spcAft>
                <a:spcPts val="600"/>
              </a:spcAft>
              <a:buClr>
                <a:srgbClr val="94B6D2">
                  <a:lumMod val="75000"/>
                </a:srgbClr>
              </a:buClr>
              <a:buSzPct val="85000"/>
            </a:pPr>
            <a:r>
              <a:rPr lang="zh-TW" altLang="en-US" sz="4000" dirty="0">
                <a:solidFill>
                  <a:srgbClr val="FF0000"/>
                </a:solidFill>
              </a:rPr>
              <a:t>伏明霞</a:t>
            </a:r>
            <a:r>
              <a:rPr lang="zh-TW" altLang="en-US" sz="3200" dirty="0">
                <a:solidFill>
                  <a:prstClr val="black"/>
                </a:solidFill>
              </a:rPr>
              <a:t>处于发育时，她的体重、身高不断增长，而且一下子增加得很快，使她一时适应不来；再加上后起之秀的步步进迫、改项跳板等，更令她透不过气来。她曾说出以下的一番话：「我对自己都失去信心了，因为我付出了汗水，尽了力，却什么都得不到。我不比谈舒萍练的少，而别人却能站在领奖台上，而我却不行，我只有回到宿舍偷偷的哭，为什么我不行。」可想而知她当时所承受的压力，旁人也为之动容。 </a:t>
            </a:r>
          </a:p>
          <a:p>
            <a:pPr lvl="0" defTabSz="914400">
              <a:lnSpc>
                <a:spcPct val="90000"/>
              </a:lnSpc>
              <a:spcAft>
                <a:spcPts val="600"/>
              </a:spcAft>
              <a:buClr>
                <a:srgbClr val="94B6D2">
                  <a:lumMod val="75000"/>
                </a:srgbClr>
              </a:buClr>
              <a:buSzPct val="85000"/>
            </a:pPr>
            <a:r>
              <a:rPr lang="zh-TW" altLang="en-US" sz="3200" dirty="0">
                <a:solidFill>
                  <a:prstClr val="black"/>
                </a:solidFill>
              </a:rPr>
              <a:t>  </a:t>
            </a:r>
          </a:p>
          <a:p>
            <a:pPr lvl="0" defTabSz="914400">
              <a:lnSpc>
                <a:spcPct val="90000"/>
              </a:lnSpc>
              <a:spcAft>
                <a:spcPts val="600"/>
              </a:spcAft>
              <a:buClr>
                <a:srgbClr val="94B6D2">
                  <a:lumMod val="75000"/>
                </a:srgbClr>
              </a:buClr>
              <a:buSzPct val="85000"/>
            </a:pPr>
            <a:r>
              <a:rPr lang="zh-TW" altLang="en-US" sz="3200" dirty="0">
                <a:solidFill>
                  <a:prstClr val="black"/>
                </a:solidFill>
              </a:rPr>
              <a:t>虽然伏明霞经历了重重障碍，但没减去她的决心，经过努力不懈的练习，她终于在</a:t>
            </a:r>
            <a:r>
              <a:rPr lang="en-US" altLang="zh-TW" sz="3200" dirty="0">
                <a:solidFill>
                  <a:prstClr val="black"/>
                </a:solidFill>
              </a:rPr>
              <a:t>1995</a:t>
            </a:r>
            <a:r>
              <a:rPr lang="zh-TW" altLang="en-US" sz="3200" dirty="0">
                <a:solidFill>
                  <a:prstClr val="black"/>
                </a:solidFill>
              </a:rPr>
              <a:t>年的世界杯跳水赛，站到她梦寐以求的三米板冠军的领奖台上。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rgbClr val="94B6D2">
                  <a:lumMod val="75000"/>
                </a:srgbClr>
              </a:buClr>
              <a:buSzPct val="85000"/>
              <a:buFontTx/>
              <a:buNone/>
              <a:tabLst/>
              <a:defRPr/>
            </a:pPr>
            <a:endParaRPr kumimoji="0" lang="en-US" altLang="zh-HK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292842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D114A02-7354-4966-AECB-8A9B49673C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800" y="431799"/>
            <a:ext cx="11339513" cy="4500419"/>
          </a:xfrm>
        </p:spPr>
        <p:txBody>
          <a:bodyPr/>
          <a:lstStyle/>
          <a:p>
            <a:pPr algn="ctr"/>
            <a:r>
              <a:rPr lang="zh-HK" altLang="en-US" sz="8800" dirty="0"/>
              <a:t>问与答</a:t>
            </a:r>
          </a:p>
        </p:txBody>
      </p:sp>
    </p:spTree>
    <p:extLst>
      <p:ext uri="{BB962C8B-B14F-4D97-AF65-F5344CB8AC3E}">
        <p14:creationId xmlns:p14="http://schemas.microsoft.com/office/powerpoint/2010/main" val="18259179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">
            <a:extLst>
              <a:ext uri="{FF2B5EF4-FFF2-40B4-BE49-F238E27FC236}">
                <a16:creationId xmlns:a16="http://schemas.microsoft.com/office/drawing/2014/main" id="{C8375558-F7EA-495A-99F8-44BEA3FE89F6}"/>
              </a:ext>
            </a:extLst>
          </p:cNvPr>
          <p:cNvSpPr txBox="1"/>
          <p:nvPr/>
        </p:nvSpPr>
        <p:spPr>
          <a:xfrm>
            <a:off x="786220" y="929480"/>
            <a:ext cx="90331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HK" altLang="en-US" sz="36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问</a:t>
            </a:r>
            <a:r>
              <a:rPr lang="zh-TW" altLang="en-US" sz="36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：伏明霞在发育时遇到什么困难？</a:t>
            </a:r>
            <a:endParaRPr lang="zh-HK" altLang="en-US" sz="3600" dirty="0">
              <a:latin typeface="新細明體" panose="02020500000000000000" pitchFamily="18" charset="-120"/>
              <a:ea typeface="新細明體" panose="02020500000000000000" pitchFamily="18" charset="-120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E83EEBA3-935C-4714-A665-BA46AC1F21D0}"/>
              </a:ext>
            </a:extLst>
          </p:cNvPr>
          <p:cNvSpPr/>
          <p:nvPr/>
        </p:nvSpPr>
        <p:spPr>
          <a:xfrm>
            <a:off x="2817885" y="2642869"/>
            <a:ext cx="822376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HK" altLang="en-US" sz="36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答</a:t>
            </a:r>
            <a:r>
              <a:rPr lang="zh-TW" altLang="en-US" sz="36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：她的体重、身高不断增长，而且一下子增加得很快，使她一时适应不来。再加上后起之秀的步步进迫、改项跳板等，更令她透不过气</a:t>
            </a:r>
            <a:endParaRPr lang="zh-HK" altLang="en-US" sz="3600" dirty="0">
              <a:latin typeface="新細明體" panose="02020500000000000000" pitchFamily="18" charset="-12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23807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">
            <a:extLst>
              <a:ext uri="{FF2B5EF4-FFF2-40B4-BE49-F238E27FC236}">
                <a16:creationId xmlns:a16="http://schemas.microsoft.com/office/drawing/2014/main" id="{C8375558-F7EA-495A-99F8-44BEA3FE89F6}"/>
              </a:ext>
            </a:extLst>
          </p:cNvPr>
          <p:cNvSpPr txBox="1"/>
          <p:nvPr/>
        </p:nvSpPr>
        <p:spPr>
          <a:xfrm>
            <a:off x="887495" y="1067298"/>
            <a:ext cx="90331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zh-HK" altLang="en-US" sz="3600" dirty="0">
                <a:solidFill>
                  <a:prstClr val="black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问</a:t>
            </a:r>
            <a:r>
              <a:rPr lang="zh-TW" altLang="en-US" sz="3600" dirty="0">
                <a:solidFill>
                  <a:prstClr val="black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：遇到困难，伏明霞的态度如何</a:t>
            </a:r>
            <a:r>
              <a:rPr kumimoji="0" lang="zh-TW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新細明體" panose="02020500000000000000" pitchFamily="18" charset="-120"/>
                <a:ea typeface="新細明體" panose="02020500000000000000" pitchFamily="18" charset="-120"/>
                <a:cs typeface="+mn-cs"/>
              </a:rPr>
              <a:t>？</a:t>
            </a:r>
            <a:endParaRPr kumimoji="0" lang="zh-HK" altLang="en-U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新細明體" panose="02020500000000000000" pitchFamily="18" charset="-12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E83EEBA3-935C-4714-A665-BA46AC1F21D0}"/>
              </a:ext>
            </a:extLst>
          </p:cNvPr>
          <p:cNvSpPr/>
          <p:nvPr/>
        </p:nvSpPr>
        <p:spPr>
          <a:xfrm>
            <a:off x="2883383" y="3697614"/>
            <a:ext cx="878139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zh-HK" altLang="en-US" sz="3600" dirty="0">
                <a:solidFill>
                  <a:prstClr val="black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答</a:t>
            </a:r>
            <a:r>
              <a:rPr lang="zh-TW" altLang="en-US" sz="3600" dirty="0">
                <a:solidFill>
                  <a:prstClr val="black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：下定决心</a:t>
            </a:r>
            <a:r>
              <a:rPr lang="zh-TW" altLang="en-US" sz="4000" dirty="0">
                <a:solidFill>
                  <a:prstClr val="black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，不断苦练，努力不懈</a:t>
            </a:r>
            <a:endParaRPr kumimoji="0" lang="zh-HK" alt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新細明體" panose="02020500000000000000" pitchFamily="18" charset="-120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14790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b="1" dirty="0">
                <a:latin typeface="新細明體" panose="02020500000000000000" pitchFamily="18" charset="-120"/>
                <a:ea typeface="新細明體" panose="02020500000000000000" pitchFamily="18" charset="-120"/>
              </a:rPr>
              <a:t>现役中国女子跳水队</a:t>
            </a:r>
            <a:r>
              <a:rPr lang="zh-CN" altLang="en-US" b="1" dirty="0">
                <a:latin typeface="新細明體" panose="02020500000000000000" pitchFamily="18" charset="-120"/>
                <a:ea typeface="新細明體" panose="02020500000000000000" pitchFamily="18" charset="-120"/>
              </a:rPr>
              <a:t>主要</a:t>
            </a:r>
            <a:r>
              <a:rPr lang="zh-TW" altLang="en-US" b="1" dirty="0">
                <a:latin typeface="新細明體" panose="02020500000000000000" pitchFamily="18" charset="-120"/>
                <a:ea typeface="新細明體" panose="02020500000000000000" pitchFamily="18" charset="-120"/>
              </a:rPr>
              <a:t>队员</a:t>
            </a:r>
            <a:endParaRPr lang="zh-HK" altLang="en-US" b="1" dirty="0">
              <a:latin typeface="新細明體" panose="02020500000000000000" pitchFamily="18" charset="-120"/>
              <a:ea typeface="新細明體" panose="02020500000000000000" pitchFamily="18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56458" y="2121408"/>
            <a:ext cx="10371790" cy="405079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zh-TW" altLang="en-US" sz="28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 任 茜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sz="28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 司雅杰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sz="28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 施廷懋 （现任女子队队长）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sz="28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 张家齐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sz="28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 王 涵</a:t>
            </a:r>
            <a:endParaRPr lang="en-US" altLang="zh-TW" sz="2800" dirty="0"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endParaRPr lang="en-US" altLang="zh-TW" sz="2400" dirty="0"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pPr marL="0" indent="0" algn="ctr">
              <a:buNone/>
            </a:pPr>
            <a:r>
              <a:rPr lang="zh-TW" altLang="en-US" sz="2800" b="1" dirty="0">
                <a:solidFill>
                  <a:srgbClr val="C0000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你认识她们吗？请尝试到互联网寻找她们的数据，并与同学分享</a:t>
            </a:r>
            <a:endParaRPr lang="en-US" altLang="zh-TW" sz="2800" b="1" dirty="0">
              <a:solidFill>
                <a:srgbClr val="C0000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endParaRPr lang="zh-HK" altLang="en-US" sz="2400" dirty="0">
              <a:latin typeface="新細明體" panose="02020500000000000000" pitchFamily="18" charset="-12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185829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">
            <a:extLst>
              <a:ext uri="{FF2B5EF4-FFF2-40B4-BE49-F238E27FC236}">
                <a16:creationId xmlns:a16="http://schemas.microsoft.com/office/drawing/2014/main" id="{88B9B150-AB32-44FF-8B04-93D69193E3D8}"/>
              </a:ext>
            </a:extLst>
          </p:cNvPr>
          <p:cNvSpPr txBox="1"/>
          <p:nvPr/>
        </p:nvSpPr>
        <p:spPr>
          <a:xfrm>
            <a:off x="641604" y="1054100"/>
            <a:ext cx="10686796" cy="37360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r>
              <a:rPr lang="zh-TW" altLang="en-US" sz="4400" b="1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分享时段：</a:t>
            </a:r>
            <a:endParaRPr lang="en-US" altLang="zh-TW" sz="4400" b="1" dirty="0">
              <a:solidFill>
                <a:srgbClr val="C00000"/>
              </a:solidFill>
              <a:latin typeface="+mj-lt"/>
              <a:ea typeface="+mj-ea"/>
              <a:cs typeface="+mj-cs"/>
            </a:endParaRPr>
          </a:p>
          <a:p>
            <a:pPr algn="ctr" defTabSz="914400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endParaRPr lang="en-US" altLang="zh-HK" sz="4400" b="1" dirty="0">
              <a:solidFill>
                <a:srgbClr val="C00000"/>
              </a:solidFill>
              <a:latin typeface="+mj-lt"/>
              <a:ea typeface="+mj-ea"/>
              <a:cs typeface="+mj-cs"/>
            </a:endParaRPr>
          </a:p>
          <a:p>
            <a:pPr algn="ctr" defTabSz="914400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r>
              <a:rPr lang="zh-TW" altLang="en-US" sz="4400" b="1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你有没有坚持自己定下的目标呢？</a:t>
            </a:r>
            <a:endParaRPr lang="en-US" altLang="zh-TW" sz="4400" b="1" dirty="0">
              <a:solidFill>
                <a:srgbClr val="C00000"/>
              </a:solidFill>
              <a:latin typeface="+mj-lt"/>
              <a:ea typeface="+mj-ea"/>
              <a:cs typeface="+mj-cs"/>
            </a:endParaRPr>
          </a:p>
          <a:p>
            <a:pPr algn="ctr" defTabSz="914400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r>
              <a:rPr lang="zh-TW" altLang="en-US" sz="4400" b="1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试分享你的经验。</a:t>
            </a:r>
            <a:endParaRPr lang="en-US" altLang="zh-HK" sz="4400" b="1" dirty="0">
              <a:solidFill>
                <a:srgbClr val="C00000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906535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051560" y="1267098"/>
            <a:ext cx="9966960" cy="4063082"/>
          </a:xfrm>
        </p:spPr>
        <p:txBody>
          <a:bodyPr/>
          <a:lstStyle/>
          <a:p>
            <a:pPr algn="ctr"/>
            <a:r>
              <a:rPr lang="zh-HK" altLang="en-US" dirty="0">
                <a:latin typeface="新細明體-ExtB" panose="02020500000000000000" pitchFamily="18" charset="-120"/>
                <a:ea typeface="新細明體-ExtB" panose="02020500000000000000" pitchFamily="18" charset="-120"/>
              </a:rPr>
              <a:t>特别鸣谢</a:t>
            </a:r>
            <a:br>
              <a:rPr lang="en-US" altLang="zh-HK" dirty="0">
                <a:latin typeface="新細明體-ExtB" panose="02020500000000000000" pitchFamily="18" charset="-120"/>
                <a:ea typeface="新細明體-ExtB" panose="02020500000000000000" pitchFamily="18" charset="-120"/>
              </a:rPr>
            </a:br>
            <a:br>
              <a:rPr lang="en-US" altLang="zh-HK" dirty="0">
                <a:latin typeface="新細明體-ExtB" panose="02020500000000000000" pitchFamily="18" charset="-120"/>
                <a:ea typeface="新細明體-ExtB" panose="02020500000000000000" pitchFamily="18" charset="-120"/>
              </a:rPr>
            </a:br>
            <a:r>
              <a:rPr lang="zh-TW" altLang="en-US" sz="54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香港教育大学赛马会小学</a:t>
            </a:r>
            <a:br>
              <a:rPr lang="zh-HK" altLang="en-US" sz="6600" dirty="0">
                <a:latin typeface="新細明體" panose="02020500000000000000" pitchFamily="18" charset="-120"/>
                <a:ea typeface="新細明體" panose="02020500000000000000" pitchFamily="18" charset="-120"/>
              </a:rPr>
            </a:br>
            <a:endParaRPr lang="zh-HK" altLang="en-US" dirty="0">
              <a:latin typeface="新細明體" panose="02020500000000000000" pitchFamily="18" charset="-12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722680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E77B5F0-441D-4B50-8431-79993CDD28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458764" cy="160934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z="4000" dirty="0"/>
              <a:t>奥运跳水项目：男子、女子及双人共</a:t>
            </a:r>
            <a:r>
              <a:rPr lang="en-US" altLang="zh-TW" sz="4000" dirty="0"/>
              <a:t>8</a:t>
            </a:r>
            <a:r>
              <a:rPr lang="zh-TW" altLang="en-US" sz="4000" dirty="0"/>
              <a:t>项</a:t>
            </a:r>
            <a:endParaRPr lang="en-US" altLang="zh-HK" sz="4000" dirty="0"/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19D1F6E6-F69E-4CFF-867D-463AC03706CB}"/>
              </a:ext>
            </a:extLst>
          </p:cNvPr>
          <p:cNvSpPr txBox="1"/>
          <p:nvPr/>
        </p:nvSpPr>
        <p:spPr>
          <a:xfrm>
            <a:off x="2366682" y="280595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zh-HK" altLang="en-US" dirty="0"/>
          </a:p>
        </p:txBody>
      </p:sp>
      <p:graphicFrame>
        <p:nvGraphicFramePr>
          <p:cNvPr id="21" name="文字方塊 3">
            <a:extLst>
              <a:ext uri="{FF2B5EF4-FFF2-40B4-BE49-F238E27FC236}">
                <a16:creationId xmlns:a16="http://schemas.microsoft.com/office/drawing/2014/main" id="{77A258F2-C441-4855-A220-9CA0DE71BB7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16546644"/>
              </p:ext>
            </p:extLst>
          </p:nvPr>
        </p:nvGraphicFramePr>
        <p:xfrm>
          <a:off x="1069975" y="2385390"/>
          <a:ext cx="10058400" cy="36178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文字方塊 3">
            <a:extLst>
              <a:ext uri="{FF2B5EF4-FFF2-40B4-BE49-F238E27FC236}">
                <a16:creationId xmlns:a16="http://schemas.microsoft.com/office/drawing/2014/main" id="{3AD9E643-13F3-4731-B32B-E359CCE20FCC}"/>
              </a:ext>
            </a:extLst>
          </p:cNvPr>
          <p:cNvSpPr txBox="1"/>
          <p:nvPr/>
        </p:nvSpPr>
        <p:spPr>
          <a:xfrm>
            <a:off x="669611" y="6050202"/>
            <a:ext cx="106567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K" dirty="0"/>
              <a:t>Quick Guide to Olympic Diving (IOC)</a:t>
            </a:r>
          </a:p>
          <a:p>
            <a:r>
              <a:rPr lang="en-US" altLang="zh-HK" dirty="0"/>
              <a:t>https://www.youtube.com/watch?v=OopNADRstu4&amp;feature=youtu.be</a:t>
            </a:r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9879547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46984A3-BACF-4CFA-954F-EEECF7BE90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331" y="484632"/>
            <a:ext cx="10454917" cy="160934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中国跳水</a:t>
            </a:r>
            <a:r>
              <a:rPr lang="zh-TW" altLang="en-US" dirty="0">
                <a:solidFill>
                  <a:schemeClr val="tx1"/>
                </a:solidFill>
              </a:rPr>
              <a:t>运动员</a:t>
            </a:r>
            <a:endParaRPr lang="en-US" altLang="zh-HK" dirty="0">
              <a:solidFill>
                <a:schemeClr val="tx1"/>
              </a:solidFill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6A098218-2E72-4823-9B94-393F98DC6B30}"/>
              </a:ext>
            </a:extLst>
          </p:cNvPr>
          <p:cNvSpPr txBox="1"/>
          <p:nvPr/>
        </p:nvSpPr>
        <p:spPr>
          <a:xfrm>
            <a:off x="483094" y="2093976"/>
            <a:ext cx="11046659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674370" indent="-571500" defTabSz="914400">
              <a:lnSpc>
                <a:spcPct val="90000"/>
              </a:lnSpc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anose="05000000000000000000" pitchFamily="2" charset="2"/>
              <a:buChar char="Ø"/>
            </a:pPr>
            <a:r>
              <a:rPr lang="zh-TW" altLang="en-US" sz="3600" dirty="0"/>
              <a:t>自</a:t>
            </a:r>
            <a:r>
              <a:rPr lang="en-US" altLang="zh-TW" sz="3600" dirty="0"/>
              <a:t>1984</a:t>
            </a:r>
            <a:r>
              <a:rPr lang="zh-TW" altLang="en-US" sz="3600" dirty="0"/>
              <a:t>年洛杉矶奥运会开始至今共取得</a:t>
            </a:r>
            <a:r>
              <a:rPr lang="en-US" altLang="zh-TW" sz="3600" dirty="0"/>
              <a:t>40</a:t>
            </a:r>
            <a:r>
              <a:rPr lang="zh-TW" altLang="en-US" sz="3600" dirty="0"/>
              <a:t>面金牌，是所有参与运动项目之冠</a:t>
            </a:r>
            <a:endParaRPr lang="en-US" altLang="zh-TW" sz="3600" dirty="0"/>
          </a:p>
          <a:p>
            <a:pPr marL="674370" indent="-571500" defTabSz="914400">
              <a:lnSpc>
                <a:spcPct val="90000"/>
              </a:lnSpc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anose="05000000000000000000" pitchFamily="2" charset="2"/>
              <a:buChar char="Ø"/>
            </a:pPr>
            <a:r>
              <a:rPr lang="zh-TW" altLang="en-US" sz="3600" dirty="0"/>
              <a:t>代表人物：高敏、伏明霞、吴敏霞、熊倪、郭晶晶、田亮等</a:t>
            </a:r>
            <a:endParaRPr lang="en-US" altLang="zh-HK" sz="3600" dirty="0"/>
          </a:p>
        </p:txBody>
      </p:sp>
    </p:spTree>
    <p:extLst>
      <p:ext uri="{BB962C8B-B14F-4D97-AF65-F5344CB8AC3E}">
        <p14:creationId xmlns:p14="http://schemas.microsoft.com/office/powerpoint/2010/main" val="11553764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F92F3DF-0A60-4570-ACB3-28F033340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017" y="184186"/>
            <a:ext cx="10058400" cy="160934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b="1" dirty="0"/>
              <a:t>高敏</a:t>
            </a:r>
            <a:endParaRPr lang="en-US" altLang="zh-HK" b="1" dirty="0"/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8E14E7EC-915A-454A-A263-E2C9F5CA74D5}"/>
              </a:ext>
            </a:extLst>
          </p:cNvPr>
          <p:cNvSpPr txBox="1"/>
          <p:nvPr/>
        </p:nvSpPr>
        <p:spPr>
          <a:xfrm>
            <a:off x="313509" y="1519286"/>
            <a:ext cx="11299372" cy="493507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560070" indent="-457200" defTabSz="914400">
              <a:lnSpc>
                <a:spcPct val="90000"/>
              </a:lnSpc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anose="05000000000000000000" pitchFamily="2" charset="2"/>
              <a:buChar char="Ø"/>
            </a:pPr>
            <a:r>
              <a:rPr lang="en-US" altLang="zh-HK" sz="3200" dirty="0"/>
              <a:t>1970</a:t>
            </a:r>
            <a:r>
              <a:rPr lang="zh-HK" altLang="en-US" sz="3200" dirty="0"/>
              <a:t>年</a:t>
            </a:r>
            <a:r>
              <a:rPr lang="zh-TW" altLang="en-US" sz="3200" dirty="0"/>
              <a:t>出生</a:t>
            </a:r>
            <a:endParaRPr lang="en-US" altLang="zh-TW" sz="3200" dirty="0"/>
          </a:p>
          <a:p>
            <a:pPr marL="560070" indent="-457200" defTabSz="914400">
              <a:lnSpc>
                <a:spcPct val="90000"/>
              </a:lnSpc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anose="05000000000000000000" pitchFamily="2" charset="2"/>
              <a:buChar char="Ø"/>
            </a:pPr>
            <a:r>
              <a:rPr lang="zh-TW" altLang="en-US" sz="3200" dirty="0"/>
              <a:t>外号跳水皇后</a:t>
            </a:r>
            <a:endParaRPr lang="en-US" altLang="zh-TW" sz="3200" dirty="0"/>
          </a:p>
          <a:p>
            <a:pPr marL="560070" indent="-457200" defTabSz="914400">
              <a:lnSpc>
                <a:spcPct val="90000"/>
              </a:lnSpc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anose="05000000000000000000" pitchFamily="2" charset="2"/>
              <a:buChar char="Ø"/>
            </a:pPr>
            <a:r>
              <a:rPr lang="en-US" altLang="zh-TW" sz="3200" dirty="0"/>
              <a:t>1988</a:t>
            </a:r>
            <a:r>
              <a:rPr lang="zh-TW" altLang="en-US" sz="3200" dirty="0"/>
              <a:t>年汉城奥运会和</a:t>
            </a:r>
            <a:r>
              <a:rPr lang="en-US" altLang="zh-TW" sz="3200" dirty="0"/>
              <a:t>1992</a:t>
            </a:r>
            <a:r>
              <a:rPr lang="zh-TW" altLang="en-US" sz="3200" dirty="0"/>
              <a:t>年巴塞罗那奥运会女子跳板跳水冠军</a:t>
            </a:r>
            <a:endParaRPr lang="en-US" altLang="zh-TW" sz="3200" dirty="0"/>
          </a:p>
          <a:p>
            <a:pPr marL="560070" indent="-457200" defTabSz="914400">
              <a:lnSpc>
                <a:spcPct val="90000"/>
              </a:lnSpc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anose="05000000000000000000" pitchFamily="2" charset="2"/>
              <a:buChar char="Ø"/>
            </a:pPr>
            <a:r>
              <a:rPr lang="zh-TW" altLang="en-US" sz="3200" dirty="0"/>
              <a:t>首位女子跳水金牌得主</a:t>
            </a:r>
            <a:endParaRPr lang="en-US" altLang="zh-TW" sz="3200" dirty="0"/>
          </a:p>
          <a:p>
            <a:pPr marL="560070" indent="-457200" defTabSz="914400">
              <a:lnSpc>
                <a:spcPct val="90000"/>
              </a:lnSpc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anose="05000000000000000000" pitchFamily="2" charset="2"/>
              <a:buChar char="Ø"/>
            </a:pPr>
            <a:r>
              <a:rPr lang="zh-TW" altLang="en-US" sz="3200" dirty="0"/>
              <a:t>世界上第一位突破</a:t>
            </a:r>
            <a:r>
              <a:rPr lang="en-US" altLang="zh-TW" sz="3200" dirty="0"/>
              <a:t>600</a:t>
            </a:r>
            <a:r>
              <a:rPr lang="zh-TW" altLang="en-US" sz="3200" dirty="0"/>
              <a:t>分跳水大关的女运动员</a:t>
            </a:r>
            <a:endParaRPr lang="en-US" altLang="zh-TW" sz="3200" dirty="0"/>
          </a:p>
          <a:p>
            <a:pPr marL="560070" indent="-457200" defTabSz="914400">
              <a:lnSpc>
                <a:spcPct val="90000"/>
              </a:lnSpc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anose="05000000000000000000" pitchFamily="2" charset="2"/>
              <a:buChar char="Ø"/>
            </a:pPr>
            <a:r>
              <a:rPr lang="en-US" altLang="zh-TW" sz="3200" dirty="0"/>
              <a:t>4</a:t>
            </a:r>
            <a:r>
              <a:rPr lang="zh-TW" altLang="en-US" sz="3200" dirty="0"/>
              <a:t>岁开始习泳</a:t>
            </a:r>
            <a:endParaRPr lang="en-US" altLang="zh-TW" sz="3200" dirty="0"/>
          </a:p>
          <a:p>
            <a:pPr marL="560070" indent="-457200" defTabSz="914400">
              <a:lnSpc>
                <a:spcPct val="90000"/>
              </a:lnSpc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anose="05000000000000000000" pitchFamily="2" charset="2"/>
              <a:buChar char="Ø"/>
            </a:pPr>
            <a:r>
              <a:rPr lang="en-US" altLang="zh-TW" sz="3200" dirty="0"/>
              <a:t>6</a:t>
            </a:r>
            <a:r>
              <a:rPr lang="zh-TW" altLang="en-US" sz="3200" dirty="0"/>
              <a:t>岁进入四川自贡市少年业余体育学校练习体操</a:t>
            </a:r>
            <a:endParaRPr lang="en-US" altLang="zh-TW" sz="3200" dirty="0"/>
          </a:p>
          <a:p>
            <a:pPr marL="560070" indent="-457200" defTabSz="914400">
              <a:lnSpc>
                <a:spcPct val="90000"/>
              </a:lnSpc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anose="05000000000000000000" pitchFamily="2" charset="2"/>
              <a:buChar char="Ø"/>
            </a:pPr>
            <a:r>
              <a:rPr lang="en-US" altLang="zh-TW" sz="3200" dirty="0"/>
              <a:t>9</a:t>
            </a:r>
            <a:r>
              <a:rPr lang="zh-TW" altLang="en-US" sz="3200" dirty="0"/>
              <a:t>岁受启蒙导师杨强挑选接受跳水训练</a:t>
            </a:r>
            <a:endParaRPr lang="en-US" altLang="zh-TW" sz="3200" dirty="0"/>
          </a:p>
          <a:p>
            <a:pPr marL="560070" indent="-457200" defTabSz="914400">
              <a:lnSpc>
                <a:spcPct val="90000"/>
              </a:lnSpc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anose="05000000000000000000" pitchFamily="2" charset="2"/>
              <a:buChar char="Ø"/>
            </a:pPr>
            <a:r>
              <a:rPr lang="en-US" altLang="zh-TW" sz="3200" dirty="0"/>
              <a:t>12</a:t>
            </a:r>
            <a:r>
              <a:rPr lang="zh-TW" altLang="en-US" sz="3200" dirty="0"/>
              <a:t>岁成为全国冠军</a:t>
            </a:r>
            <a:endParaRPr lang="en-US" altLang="zh-TW" sz="3200" dirty="0"/>
          </a:p>
          <a:p>
            <a:pPr marL="285750" indent="-182880" defTabSz="914400">
              <a:lnSpc>
                <a:spcPct val="90000"/>
              </a:lnSpc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</a:pPr>
            <a:endParaRPr lang="en-US" altLang="zh-TW" sz="3200" dirty="0"/>
          </a:p>
        </p:txBody>
      </p:sp>
    </p:spTree>
    <p:extLst>
      <p:ext uri="{BB962C8B-B14F-4D97-AF65-F5344CB8AC3E}">
        <p14:creationId xmlns:p14="http://schemas.microsoft.com/office/powerpoint/2010/main" val="34429931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CFE2A72-A602-482E-9BFE-C0939B9C5D78}"/>
              </a:ext>
            </a:extLst>
          </p:cNvPr>
          <p:cNvSpPr txBox="1">
            <a:spLocks/>
          </p:cNvSpPr>
          <p:nvPr/>
        </p:nvSpPr>
        <p:spPr>
          <a:xfrm>
            <a:off x="1493470" y="352697"/>
            <a:ext cx="2647455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kern="1200" cap="none" baseline="0">
                <a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zh-TW" altLang="en-US" dirty="0"/>
              <a:t>郭晶晶</a:t>
            </a:r>
            <a:endParaRPr lang="en-US" altLang="zh-HK" dirty="0"/>
          </a:p>
        </p:txBody>
      </p:sp>
      <p:sp>
        <p:nvSpPr>
          <p:cNvPr id="3" name="標題 1">
            <a:extLst>
              <a:ext uri="{FF2B5EF4-FFF2-40B4-BE49-F238E27FC236}">
                <a16:creationId xmlns:a16="http://schemas.microsoft.com/office/drawing/2014/main" id="{D23C5A8C-1EFA-4C04-911B-701BA8388D70}"/>
              </a:ext>
            </a:extLst>
          </p:cNvPr>
          <p:cNvSpPr txBox="1">
            <a:spLocks/>
          </p:cNvSpPr>
          <p:nvPr/>
        </p:nvSpPr>
        <p:spPr>
          <a:xfrm>
            <a:off x="6756059" y="352697"/>
            <a:ext cx="325009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kern="1200" cap="none" baseline="0">
                <a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zh-TW" altLang="en-US" dirty="0"/>
              <a:t>吴敏霞</a:t>
            </a:r>
            <a:endParaRPr lang="en-US" altLang="zh-HK" dirty="0"/>
          </a:p>
        </p:txBody>
      </p:sp>
      <p:cxnSp>
        <p:nvCxnSpPr>
          <p:cNvPr id="5" name="直線接點 4">
            <a:extLst>
              <a:ext uri="{FF2B5EF4-FFF2-40B4-BE49-F238E27FC236}">
                <a16:creationId xmlns:a16="http://schemas.microsoft.com/office/drawing/2014/main" id="{07DADE18-F5E7-4527-B745-E35C56FDDDF1}"/>
              </a:ext>
            </a:extLst>
          </p:cNvPr>
          <p:cNvCxnSpPr/>
          <p:nvPr/>
        </p:nvCxnSpPr>
        <p:spPr>
          <a:xfrm>
            <a:off x="5880847" y="251012"/>
            <a:ext cx="0" cy="62842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文字方塊 3">
            <a:extLst>
              <a:ext uri="{FF2B5EF4-FFF2-40B4-BE49-F238E27FC236}">
                <a16:creationId xmlns:a16="http://schemas.microsoft.com/office/drawing/2014/main" id="{0A5C4E27-9F83-44A7-921C-E3E98B8C0D30}"/>
              </a:ext>
            </a:extLst>
          </p:cNvPr>
          <p:cNvSpPr txBox="1"/>
          <p:nvPr/>
        </p:nvSpPr>
        <p:spPr>
          <a:xfrm>
            <a:off x="287383" y="1859313"/>
            <a:ext cx="5452335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altLang="zh-TW" sz="3200" dirty="0"/>
              <a:t>2004</a:t>
            </a:r>
            <a:r>
              <a:rPr lang="zh-TW" altLang="en-US" sz="3200" dirty="0"/>
              <a:t>年雅典奥运会女子单人</a:t>
            </a:r>
            <a:r>
              <a:rPr lang="en-US" altLang="zh-TW" sz="3200" dirty="0"/>
              <a:t>3</a:t>
            </a:r>
            <a:r>
              <a:rPr lang="zh-TW" altLang="en-US" sz="3200" dirty="0"/>
              <a:t>米板与女子双人</a:t>
            </a:r>
            <a:r>
              <a:rPr lang="en-US" altLang="zh-TW" sz="3200" dirty="0"/>
              <a:t>3</a:t>
            </a:r>
            <a:r>
              <a:rPr lang="zh-TW" altLang="en-US" sz="3200" dirty="0"/>
              <a:t>米板冠军</a:t>
            </a:r>
            <a:endParaRPr lang="en-US" altLang="zh-TW" sz="3200" dirty="0"/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altLang="zh-TW" sz="3200" dirty="0"/>
              <a:t>2008</a:t>
            </a:r>
            <a:r>
              <a:rPr lang="zh-TW" altLang="en-US" sz="3200" dirty="0"/>
              <a:t>年北京奥运会女子单人三米板冠军，并与吴敏霞搭档获得女子双人</a:t>
            </a:r>
            <a:r>
              <a:rPr lang="en-US" altLang="zh-TW" sz="3200" dirty="0"/>
              <a:t>3</a:t>
            </a:r>
            <a:r>
              <a:rPr lang="zh-TW" altLang="en-US" sz="3200" dirty="0"/>
              <a:t>米板冠军</a:t>
            </a:r>
            <a:endParaRPr lang="en-US" altLang="zh-TW" sz="32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zh-HK" altLang="en-US" sz="3200" dirty="0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054C7D7B-FFBF-4F68-8CED-36D7CBC86465}"/>
              </a:ext>
            </a:extLst>
          </p:cNvPr>
          <p:cNvSpPr/>
          <p:nvPr/>
        </p:nvSpPr>
        <p:spPr>
          <a:xfrm>
            <a:off x="6021977" y="1868395"/>
            <a:ext cx="5791069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altLang="zh-TW" sz="3200" dirty="0"/>
              <a:t>13</a:t>
            </a:r>
            <a:r>
              <a:rPr lang="zh-TW" altLang="en-US" sz="3200" dirty="0"/>
              <a:t>岁入选中国国家队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altLang="zh-TW" sz="3200" dirty="0"/>
              <a:t>31</a:t>
            </a:r>
            <a:r>
              <a:rPr lang="zh-TW" altLang="en-US" sz="3200" dirty="0"/>
              <a:t>岁高龄征战奥运会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altLang="zh-TW" sz="3200" dirty="0"/>
              <a:t>2012</a:t>
            </a:r>
            <a:r>
              <a:rPr lang="zh-TW" altLang="en-US" sz="3200" dirty="0"/>
              <a:t>年伦敦奥运会女子单双人</a:t>
            </a:r>
            <a:r>
              <a:rPr lang="en-US" altLang="zh-TW" sz="3200" dirty="0"/>
              <a:t>3</a:t>
            </a:r>
            <a:r>
              <a:rPr lang="zh-TW" altLang="en-US" sz="3200" dirty="0"/>
              <a:t>米板金牌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altLang="zh-TW" sz="3200" dirty="0"/>
              <a:t>2016</a:t>
            </a:r>
            <a:r>
              <a:rPr lang="zh-TW" altLang="en-US" sz="3200" dirty="0"/>
              <a:t>年里约奥运会成就五金传奇</a:t>
            </a:r>
          </a:p>
        </p:txBody>
      </p:sp>
    </p:spTree>
    <p:extLst>
      <p:ext uri="{BB962C8B-B14F-4D97-AF65-F5344CB8AC3E}">
        <p14:creationId xmlns:p14="http://schemas.microsoft.com/office/powerpoint/2010/main" val="29705038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2801EAC-900D-48C4-8FA7-19C7CFB3FDCC}"/>
              </a:ext>
            </a:extLst>
          </p:cNvPr>
          <p:cNvSpPr txBox="1">
            <a:spLocks/>
          </p:cNvSpPr>
          <p:nvPr/>
        </p:nvSpPr>
        <p:spPr>
          <a:xfrm>
            <a:off x="677963" y="549946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kern="1200" cap="none" baseline="0">
                <a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dirty="0"/>
              <a:t>伏明霞</a:t>
            </a:r>
            <a:endParaRPr lang="en-US" altLang="zh-HK" dirty="0"/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62504802-C330-4EE6-9CE1-2B4556C7036E}"/>
              </a:ext>
            </a:extLst>
          </p:cNvPr>
          <p:cNvSpPr txBox="1"/>
          <p:nvPr/>
        </p:nvSpPr>
        <p:spPr>
          <a:xfrm>
            <a:off x="454826" y="1947685"/>
            <a:ext cx="10883734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altLang="zh-HK" sz="3200" dirty="0"/>
              <a:t>1978</a:t>
            </a:r>
            <a:r>
              <a:rPr lang="zh-HK" altLang="en-US" sz="3200" dirty="0"/>
              <a:t>年</a:t>
            </a:r>
            <a:r>
              <a:rPr lang="zh-TW" altLang="en-US" sz="3200" dirty="0"/>
              <a:t>出生</a:t>
            </a:r>
            <a:endParaRPr lang="en-US" altLang="zh-TW" sz="3200" dirty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altLang="zh-TW" sz="3200" dirty="0"/>
              <a:t>14</a:t>
            </a:r>
            <a:r>
              <a:rPr lang="zh-TW" altLang="en-US" sz="3200" dirty="0"/>
              <a:t>岁获得</a:t>
            </a:r>
            <a:r>
              <a:rPr lang="en-US" altLang="zh-TW" sz="3200" dirty="0"/>
              <a:t>1992</a:t>
            </a:r>
            <a:r>
              <a:rPr lang="zh-TW" altLang="en-US" sz="3200" dirty="0"/>
              <a:t>年巴塞罗那奥运会女子</a:t>
            </a:r>
            <a:r>
              <a:rPr lang="en-US" altLang="zh-TW" sz="3200" dirty="0"/>
              <a:t>10</a:t>
            </a:r>
            <a:r>
              <a:rPr lang="zh-TW" altLang="en-US" sz="3200" dirty="0"/>
              <a:t>米跳台金牌，奥运会历史上最年轻的冠军</a:t>
            </a:r>
            <a:endParaRPr lang="en-US" altLang="zh-TW" sz="3200" dirty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altLang="zh-TW" sz="3200" dirty="0"/>
              <a:t>1996</a:t>
            </a:r>
            <a:r>
              <a:rPr lang="zh-TW" altLang="en-US" sz="3200" dirty="0"/>
              <a:t>年亚特兰大奥运会上，同时获得了女子</a:t>
            </a:r>
            <a:r>
              <a:rPr lang="en-US" altLang="zh-TW" sz="3200" dirty="0"/>
              <a:t>10</a:t>
            </a:r>
            <a:r>
              <a:rPr lang="zh-TW" altLang="en-US" sz="3200" dirty="0"/>
              <a:t>米跳台与女子</a:t>
            </a:r>
            <a:r>
              <a:rPr lang="en-US" altLang="zh-TW" sz="3200" dirty="0"/>
              <a:t>3</a:t>
            </a:r>
            <a:r>
              <a:rPr lang="zh-TW" altLang="en-US" sz="3200" dirty="0"/>
              <a:t>米板的冠军，成为第一个板台双冠王</a:t>
            </a:r>
            <a:endParaRPr lang="en-US" altLang="zh-TW" sz="3200" dirty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altLang="zh-TW" sz="3200" dirty="0"/>
              <a:t>2000</a:t>
            </a:r>
            <a:r>
              <a:rPr lang="zh-TW" altLang="en-US" sz="3200" dirty="0"/>
              <a:t>年悉尼奥运会上，伏明霞卫冕了奥运会女子单人</a:t>
            </a:r>
            <a:r>
              <a:rPr lang="en-US" altLang="zh-TW" sz="3200" dirty="0"/>
              <a:t>3</a:t>
            </a:r>
            <a:r>
              <a:rPr lang="zh-TW" altLang="en-US" sz="3200" dirty="0"/>
              <a:t>米板的金牌</a:t>
            </a:r>
            <a:endParaRPr lang="en-US" altLang="zh-TW" sz="3200" dirty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zh-TW" altLang="en-US" sz="3200" dirty="0"/>
              <a:t>退役后嫁给香港商人梁锦松先生</a:t>
            </a:r>
            <a:endParaRPr lang="zh-HK" altLang="en-US" sz="3200" dirty="0"/>
          </a:p>
        </p:txBody>
      </p:sp>
    </p:spTree>
    <p:extLst>
      <p:ext uri="{BB962C8B-B14F-4D97-AF65-F5344CB8AC3E}">
        <p14:creationId xmlns:p14="http://schemas.microsoft.com/office/powerpoint/2010/main" val="34694534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D61B5DB-6251-4825-8AF8-26D3803281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691" y="599768"/>
            <a:ext cx="3899474" cy="552873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zh-TW" altLang="en-US" cap="all" dirty="0">
                <a:solidFill>
                  <a:srgbClr val="FFFFFF"/>
                </a:solidFill>
              </a:rPr>
              <a:t>伏明霞事件簿</a:t>
            </a:r>
            <a:r>
              <a:rPr lang="en-US" altLang="zh-TW" cap="all" dirty="0">
                <a:solidFill>
                  <a:srgbClr val="FFFFFF"/>
                </a:solidFill>
              </a:rPr>
              <a:t>(</a:t>
            </a:r>
            <a:r>
              <a:rPr lang="zh-TW" altLang="en-US" cap="all" dirty="0">
                <a:solidFill>
                  <a:srgbClr val="FFFFFF"/>
                </a:solidFill>
              </a:rPr>
              <a:t>一</a:t>
            </a:r>
            <a:r>
              <a:rPr lang="en-US" altLang="zh-TW" cap="all" dirty="0">
                <a:solidFill>
                  <a:srgbClr val="FFFFFF"/>
                </a:solidFill>
              </a:rPr>
              <a:t>)</a:t>
            </a:r>
            <a:endParaRPr lang="en-US" altLang="zh-HK" cap="all" dirty="0">
              <a:solidFill>
                <a:srgbClr val="FFFFFF"/>
              </a:solidFill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EFD0C16E-409C-442D-97E5-5ED3714807A6}"/>
              </a:ext>
            </a:extLst>
          </p:cNvPr>
          <p:cNvSpPr/>
          <p:nvPr/>
        </p:nvSpPr>
        <p:spPr>
          <a:xfrm>
            <a:off x="377691" y="599768"/>
            <a:ext cx="11548698" cy="55724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</a:pPr>
            <a:r>
              <a:rPr lang="zh-TW" altLang="en-US" sz="4400" dirty="0">
                <a:solidFill>
                  <a:srgbClr val="FF0000"/>
                </a:solidFill>
              </a:rPr>
              <a:t>伏明霞</a:t>
            </a:r>
            <a:r>
              <a:rPr lang="zh-TW" altLang="en-US" sz="3200" dirty="0"/>
              <a:t>在跳水方面所获得的卓越成就并不是一朝一夕得来的，而是以坚毅不屈、永不言败的精神一直坚持下去而得来的。原本伏明霞在受训期间一直吃了不少苦头，她初到跳水学校当插班生时，那时她还不会游泳，但其他小朋友已习泳了两年，经过一周在水里载浮载沉，不知喝了多少水，小明霞终由旱鸭子变成不会沉的水鸭子。但这并不代表她能平步青云，由于小明霞的膝盖特别大，线条不够美，需要用物理方法把它压小，这个过程是很痛苦的，每次压腿、拉肩都令小明霞痛得哭起来，泪水不断的伴着她度过一年多的艰辛训练。</a:t>
            </a:r>
            <a:endParaRPr lang="en-US" altLang="zh-TW" sz="3200" dirty="0"/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</a:pPr>
            <a:endParaRPr lang="en-US" altLang="zh-TW" sz="3200" dirty="0"/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</a:pPr>
            <a:r>
              <a:rPr lang="zh-TW" altLang="en-US" sz="3200" dirty="0"/>
              <a:t>最终她的努力是没有白费，在</a:t>
            </a:r>
            <a:r>
              <a:rPr lang="en-US" altLang="zh-TW" sz="3200" dirty="0"/>
              <a:t>1993</a:t>
            </a:r>
            <a:r>
              <a:rPr lang="zh-TW" altLang="en-US" sz="3200" dirty="0"/>
              <a:t>年的世界杯跳水比赛中，伏明霞成功夺魁，成为一位得到世锦赛、奥运及世界杯三大赛大满贯的中国跳水运动员。</a:t>
            </a:r>
            <a:endParaRPr lang="en-US" altLang="zh-HK" sz="3200" dirty="0"/>
          </a:p>
        </p:txBody>
      </p:sp>
    </p:spTree>
    <p:extLst>
      <p:ext uri="{BB962C8B-B14F-4D97-AF65-F5344CB8AC3E}">
        <p14:creationId xmlns:p14="http://schemas.microsoft.com/office/powerpoint/2010/main" val="7604750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D114A02-7354-4966-AECB-8A9B49673C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800" y="431799"/>
            <a:ext cx="11339513" cy="4500419"/>
          </a:xfrm>
        </p:spPr>
        <p:txBody>
          <a:bodyPr/>
          <a:lstStyle/>
          <a:p>
            <a:pPr algn="ctr"/>
            <a:r>
              <a:rPr lang="zh-HK" altLang="en-US" sz="8800" dirty="0"/>
              <a:t>问与答</a:t>
            </a:r>
          </a:p>
        </p:txBody>
      </p:sp>
    </p:spTree>
    <p:extLst>
      <p:ext uri="{BB962C8B-B14F-4D97-AF65-F5344CB8AC3E}">
        <p14:creationId xmlns:p14="http://schemas.microsoft.com/office/powerpoint/2010/main" val="31029474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">
            <a:extLst>
              <a:ext uri="{FF2B5EF4-FFF2-40B4-BE49-F238E27FC236}">
                <a16:creationId xmlns:a16="http://schemas.microsoft.com/office/drawing/2014/main" id="{C8375558-F7EA-495A-99F8-44BEA3FE89F6}"/>
              </a:ext>
            </a:extLst>
          </p:cNvPr>
          <p:cNvSpPr txBox="1"/>
          <p:nvPr/>
        </p:nvSpPr>
        <p:spPr>
          <a:xfrm>
            <a:off x="827783" y="921168"/>
            <a:ext cx="90331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HK" altLang="en-US" sz="3600" dirty="0"/>
              <a:t>问</a:t>
            </a:r>
            <a:r>
              <a:rPr lang="zh-TW" altLang="en-US" sz="36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：伏明霞在先天上有什么不足？</a:t>
            </a:r>
            <a:endParaRPr lang="zh-HK" altLang="en-US" sz="3600" dirty="0">
              <a:latin typeface="新細明體" panose="02020500000000000000" pitchFamily="18" charset="-120"/>
              <a:ea typeface="新細明體" panose="02020500000000000000" pitchFamily="18" charset="-120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E83EEBA3-935C-4714-A665-BA46AC1F21D0}"/>
              </a:ext>
            </a:extLst>
          </p:cNvPr>
          <p:cNvSpPr/>
          <p:nvPr/>
        </p:nvSpPr>
        <p:spPr>
          <a:xfrm>
            <a:off x="5877612" y="4144654"/>
            <a:ext cx="451853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HK" altLang="en-US" sz="4000" dirty="0"/>
              <a:t>答</a:t>
            </a:r>
            <a:r>
              <a:rPr lang="zh-TW" altLang="en-US" sz="40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：膝盖特别大</a:t>
            </a:r>
            <a:endParaRPr lang="zh-HK" altLang="en-US" sz="4000" dirty="0">
              <a:latin typeface="新細明體" panose="02020500000000000000" pitchFamily="18" charset="-12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31606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木刻字型">
  <a:themeElements>
    <a:clrScheme name="木刻字型">
      <a:dk1>
        <a:sysClr val="windowText" lastClr="000000"/>
      </a:dk1>
      <a:lt1>
        <a:sysClr val="window" lastClr="FFFFFF"/>
      </a:lt1>
      <a:dk2>
        <a:srgbClr val="514949"/>
      </a:dk2>
      <a:lt2>
        <a:srgbClr val="E1E1DB"/>
      </a:lt2>
      <a:accent1>
        <a:srgbClr val="9DBFBE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00FF"/>
      </a:hlink>
      <a:folHlink>
        <a:srgbClr val="800080"/>
      </a:folHlink>
    </a:clrScheme>
    <a:fontScheme name="木刻字型">
      <a:majorFont>
        <a:latin typeface="Arial Black" panose="020B0A04020102020204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 panose="020B0604020202020204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木刻字型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BE1B6DD8-9976-4550-A6F4-B2DD4EA939D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e5c2c51-7906-4fac-bf5c-36dc0d54e7e0">
      <Terms xmlns="http://schemas.microsoft.com/office/infopath/2007/PartnerControls"/>
    </lcf76f155ced4ddcb4097134ff3c332f>
    <TaxCatchAll xmlns="864ccfde-09d8-454f-ae99-5f29ab723904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文件" ma:contentTypeID="0x010100EF829C2D0BC7F544BE1FEDE0EECD7245" ma:contentTypeVersion="14" ma:contentTypeDescription="建立新的文件。" ma:contentTypeScope="" ma:versionID="55b3c7a221c237b70f9cbff8f18aae04">
  <xsd:schema xmlns:xsd="http://www.w3.org/2001/XMLSchema" xmlns:xs="http://www.w3.org/2001/XMLSchema" xmlns:p="http://schemas.microsoft.com/office/2006/metadata/properties" xmlns:ns2="de5c2c51-7906-4fac-bf5c-36dc0d54e7e0" xmlns:ns3="864ccfde-09d8-454f-ae99-5f29ab723904" targetNamespace="http://schemas.microsoft.com/office/2006/metadata/properties" ma:root="true" ma:fieldsID="b3900b343cb2bb8581cb2a7f49c9fb22" ns2:_="" ns3:_="">
    <xsd:import namespace="de5c2c51-7906-4fac-bf5c-36dc0d54e7e0"/>
    <xsd:import namespace="864ccfde-09d8-454f-ae99-5f29ab72390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5c2c51-7906-4fac-bf5c-36dc0d54e7e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影像標籤" ma:readOnly="false" ma:fieldId="{5cf76f15-5ced-4ddc-b409-7134ff3c332f}" ma:taxonomyMulti="true" ma:sspId="bca0ba2c-31e5-4c89-bdb4-0b3d60f8794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4ccfde-09d8-454f-ae99-5f29ab723904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645fe5af-a898-45b4-b794-d22737ba3902}" ma:internalName="TaxCatchAll" ma:showField="CatchAllData" ma:web="864ccfde-09d8-454f-ae99-5f29ab72390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內容類型"/>
        <xsd:element ref="dc:title" minOccurs="0" maxOccurs="1" ma:index="4" ma:displayName="標題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A81EDFF-B547-4F8A-A0AD-80EB4C7204F1}">
  <ds:schemaRefs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2de9a4e5-9456-4418-843e-5f3b99965707"/>
    <ds:schemaRef ds:uri="http://purl.org/dc/elements/1.1/"/>
    <ds:schemaRef ds:uri="http://schemas.microsoft.com/office/infopath/2007/PartnerControls"/>
    <ds:schemaRef ds:uri="http://schemas.microsoft.com/office/2006/metadata/properties"/>
    <ds:schemaRef ds:uri="20641813-42da-48ec-900b-145970c5d1f1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2723DD5A-42CE-49A8-83D9-3BAFA3B276A4}"/>
</file>

<file path=customXml/itemProps3.xml><?xml version="1.0" encoding="utf-8"?>
<ds:datastoreItem xmlns:ds="http://schemas.openxmlformats.org/officeDocument/2006/customXml" ds:itemID="{47D73931-FCF2-48B2-8EC8-8C564C435EF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TM03090434[[fn=木刻字型]]</Template>
  <TotalTime>101</TotalTime>
  <Words>1249</Words>
  <Application>Microsoft Office PowerPoint</Application>
  <PresentationFormat>寬螢幕</PresentationFormat>
  <Paragraphs>71</Paragraphs>
  <Slides>18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18</vt:i4>
      </vt:variant>
    </vt:vector>
  </HeadingPairs>
  <TitlesOfParts>
    <vt:vector size="27" baseType="lpstr">
      <vt:lpstr>新細明體</vt:lpstr>
      <vt:lpstr>新細明體-ExtB</vt:lpstr>
      <vt:lpstr>標楷體</vt:lpstr>
      <vt:lpstr>Arial</vt:lpstr>
      <vt:lpstr>Arial Black</vt:lpstr>
      <vt:lpstr>Calibri</vt:lpstr>
      <vt:lpstr>Trebuchet MS</vt:lpstr>
      <vt:lpstr>Wingdings</vt:lpstr>
      <vt:lpstr>木刻字型</vt:lpstr>
      <vt:lpstr>价值观教育：坚毅  跳水与中国跳水运动员</vt:lpstr>
      <vt:lpstr>奥运跳水项目：男子、女子及双人共8项</vt:lpstr>
      <vt:lpstr>中国跳水运动员</vt:lpstr>
      <vt:lpstr>高敏</vt:lpstr>
      <vt:lpstr>PowerPoint 簡報</vt:lpstr>
      <vt:lpstr>PowerPoint 簡報</vt:lpstr>
      <vt:lpstr>伏明霞事件簿(一)</vt:lpstr>
      <vt:lpstr>问与答</vt:lpstr>
      <vt:lpstr>PowerPoint 簡報</vt:lpstr>
      <vt:lpstr>PowerPoint 簡報</vt:lpstr>
      <vt:lpstr>PowerPoint 簡報</vt:lpstr>
      <vt:lpstr>伏明霞事件簿(二)</vt:lpstr>
      <vt:lpstr>问与答</vt:lpstr>
      <vt:lpstr>PowerPoint 簡報</vt:lpstr>
      <vt:lpstr>PowerPoint 簡報</vt:lpstr>
      <vt:lpstr>现役中国女子跳水队主要队员</vt:lpstr>
      <vt:lpstr>PowerPoint 簡報</vt:lpstr>
      <vt:lpstr>特别鸣谢  香港教育大学赛马会小学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跳水及中國跳水隊</dc:title>
  <dc:creator>(Teacher) Yung Kin Wa, Ken</dc:creator>
  <cp:lastModifiedBy>HAU, Siu-yun Winnie</cp:lastModifiedBy>
  <cp:revision>17</cp:revision>
  <dcterms:created xsi:type="dcterms:W3CDTF">2020-06-16T07:00:54Z</dcterms:created>
  <dcterms:modified xsi:type="dcterms:W3CDTF">2026-01-13T06:52:07Z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0x010100EF829C2D0BC7F544BE1FEDE0EECD7245</vt:lpwstr>
  </property>
</Properties>
</file>