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59" r:id="rId1"/>
  </p:sldMasterIdLst>
  <p:notesMasterIdLst>
    <p:notesMasterId r:id="rId19"/>
  </p:notesMasterIdLst>
  <p:handoutMasterIdLst>
    <p:handoutMasterId r:id="rId20"/>
  </p:handoutMasterIdLst>
  <p:sldIdLst>
    <p:sldId id="256" r:id="rId2"/>
    <p:sldId id="349" r:id="rId3"/>
    <p:sldId id="352" r:id="rId4"/>
    <p:sldId id="334" r:id="rId5"/>
    <p:sldId id="336" r:id="rId6"/>
    <p:sldId id="361" r:id="rId7"/>
    <p:sldId id="353" r:id="rId8"/>
    <p:sldId id="354" r:id="rId9"/>
    <p:sldId id="363" r:id="rId10"/>
    <p:sldId id="364" r:id="rId11"/>
    <p:sldId id="344" r:id="rId12"/>
    <p:sldId id="345" r:id="rId13"/>
    <p:sldId id="321" r:id="rId14"/>
    <p:sldId id="359" r:id="rId15"/>
    <p:sldId id="360" r:id="rId16"/>
    <p:sldId id="326" r:id="rId17"/>
    <p:sldId id="347" r:id="rId18"/>
  </p:sldIdLst>
  <p:sldSz cx="9144000" cy="5143500" type="screen16x9"/>
  <p:notesSz cx="6858000" cy="9144000"/>
  <p:embeddedFontLst>
    <p:embeddedFont>
      <p:font typeface="Frank Ruhl Libre Light" panose="00000400000000000000" pitchFamily="2" charset="-79"/>
      <p:regular r:id="rId21"/>
      <p:bold r:id="rId22"/>
    </p:embeddedFont>
    <p:embeddedFont>
      <p:font typeface="Montserrat" panose="00000500000000000000" pitchFamily="2" charset="0"/>
      <p:regular r:id="rId23"/>
      <p:bold r:id="rId24"/>
      <p:italic r:id="rId25"/>
      <p:boldItalic r:id="rId26"/>
    </p:embeddedFont>
    <p:embeddedFont>
      <p:font typeface="Montserrat Light" panose="00000400000000000000" pitchFamily="2" charset="0"/>
      <p:regular r:id="rId27"/>
      <p:bold r:id="rId28"/>
      <p:italic r:id="rId29"/>
      <p:boldItalic r:id="rId30"/>
    </p:embeddedFont>
    <p:embeddedFont>
      <p:font typeface="微軟正黑體" panose="020B0604030504040204" pitchFamily="34" charset="-12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197DF7"/>
    <a:srgbClr val="038DAD"/>
    <a:srgbClr val="0444AC"/>
    <a:srgbClr val="619CFB"/>
    <a:srgbClr val="8EB8FC"/>
    <a:srgbClr val="6A6DFA"/>
    <a:srgbClr val="8588FB"/>
    <a:srgbClr val="A08CF4"/>
    <a:srgbClr val="889B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5C742C8-E9FB-44DE-9CBD-6C38F41AFAF8}">
  <a:tblStyle styleId="{05C742C8-E9FB-44DE-9CBD-6C38F41AFAF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2FD9CDE-CD98-4A3D-8BBD-CC91CFA4EDD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05" autoAdjust="0"/>
    <p:restoredTop sz="77183" autoAdjust="0"/>
  </p:normalViewPr>
  <p:slideViewPr>
    <p:cSldViewPr snapToGrid="0">
      <p:cViewPr varScale="1">
        <p:scale>
          <a:sx n="112" d="100"/>
          <a:sy n="112" d="100"/>
        </p:scale>
        <p:origin x="258" y="108"/>
      </p:cViewPr>
      <p:guideLst/>
    </p:cSldViewPr>
  </p:slideViewPr>
  <p:outlineViewPr>
    <p:cViewPr>
      <p:scale>
        <a:sx n="33" d="100"/>
        <a:sy n="33" d="100"/>
      </p:scale>
      <p:origin x="0" y="-10908"/>
    </p:cViewPr>
  </p:outlineViewPr>
  <p:notesTextViewPr>
    <p:cViewPr>
      <p:scale>
        <a:sx n="1" d="1"/>
        <a:sy n="1" d="1"/>
      </p:scale>
      <p:origin x="0" y="0"/>
    </p:cViewPr>
  </p:notesTextViewPr>
  <p:sorterViewPr>
    <p:cViewPr>
      <p:scale>
        <a:sx n="100" d="100"/>
        <a:sy n="100" d="100"/>
      </p:scale>
      <p:origin x="0" y="-576"/>
    </p:cViewPr>
  </p:sorter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BD9869-DD28-4738-BF40-C4361A7B6AA1}" type="datetimeFigureOut">
              <a:rPr lang="zh-HK" altLang="en-US" smtClean="0"/>
              <a:t>13/1/2026</a:t>
            </a:fld>
            <a:endParaRPr lang="zh-HK" altLang="en-US" dirty="0"/>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4B74116-2171-4009-B1CC-99F6DC87CE2A}" type="slidenum">
              <a:rPr lang="zh-HK" altLang="en-US" smtClean="0"/>
              <a:t>‹#›</a:t>
            </a:fld>
            <a:endParaRPr lang="zh-HK" altLang="en-US" dirty="0"/>
          </a:p>
        </p:txBody>
      </p:sp>
    </p:spTree>
    <p:extLst>
      <p:ext uri="{BB962C8B-B14F-4D97-AF65-F5344CB8AC3E}">
        <p14:creationId xmlns:p14="http://schemas.microsoft.com/office/powerpoint/2010/main" val="427189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
        <p:nvSpPr>
          <p:cNvPr id="5" name="投影片圖像版面配置區 4"/>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HK" altLang="en-US"/>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72873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4058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67808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81569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10468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45329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4004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6403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99465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96418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49980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05477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5510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92914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08166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82226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526146" y="759854"/>
            <a:ext cx="5969358" cy="3359846"/>
          </a:xfrm>
          <a:prstGeom prst="rect">
            <a:avLst/>
          </a:prstGeom>
          <a:solidFill>
            <a:srgbClr val="F5F6F0">
              <a:alpha val="87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674254" y="923393"/>
            <a:ext cx="5647385" cy="3043299"/>
          </a:xfrm>
          <a:prstGeom prst="frame">
            <a:avLst>
              <a:gd name="adj1" fmla="val 0"/>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w="38100">
            <a:solidFill>
              <a:schemeClr val="accent6">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2854250" y="1115800"/>
            <a:ext cx="3435600" cy="2902200"/>
          </a:xfrm>
          <a:prstGeom prst="rect">
            <a:avLst/>
          </a:prstGeom>
        </p:spPr>
        <p:txBody>
          <a:bodyPr spcFirstLastPara="1" wrap="square" lIns="0" tIns="0" rIns="0" bIns="0" anchor="ctr" anchorCtr="0">
            <a:noAutofit/>
          </a:bodyPr>
          <a:lstStyle>
            <a:lvl1pPr lvl="0"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1pPr>
            <a:lvl2pPr lvl="1"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2pPr>
            <a:lvl3pPr lvl="2"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3pPr>
            <a:lvl4pPr lvl="3"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4pPr>
            <a:lvl5pPr lvl="4"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5pPr>
            <a:lvl6pPr lvl="5"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6pPr>
            <a:lvl7pPr lvl="6"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7pPr>
            <a:lvl8pPr lvl="7"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8pPr>
            <a:lvl9pPr lvl="8"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reserve="1" userDrawn="1">
  <p:cSld name="1_Quote">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22" name="Google Shape;22;p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dirty="0"/>
          </a:p>
        </p:txBody>
      </p:sp>
      <p:sp>
        <p:nvSpPr>
          <p:cNvPr id="6" name="Google Shape;14;p3"/>
          <p:cNvSpPr/>
          <p:nvPr userDrawn="1"/>
        </p:nvSpPr>
        <p:spPr>
          <a:xfrm>
            <a:off x="2024832" y="1114023"/>
            <a:ext cx="5090745" cy="2905811"/>
          </a:xfrm>
          <a:prstGeom prst="rect">
            <a:avLst/>
          </a:prstGeom>
          <a:solidFill>
            <a:srgbClr val="F5F6F0">
              <a:alpha val="87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5;p3"/>
          <p:cNvSpPr/>
          <p:nvPr userDrawn="1"/>
        </p:nvSpPr>
        <p:spPr>
          <a:xfrm>
            <a:off x="2240924" y="1275008"/>
            <a:ext cx="4681470" cy="2537138"/>
          </a:xfrm>
          <a:prstGeom prst="frame">
            <a:avLst>
              <a:gd name="adj1" fmla="val 449"/>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6;p3"/>
          <p:cNvSpPr txBox="1">
            <a:spLocks noGrp="1"/>
          </p:cNvSpPr>
          <p:nvPr>
            <p:ph type="ctrTitle"/>
          </p:nvPr>
        </p:nvSpPr>
        <p:spPr>
          <a:xfrm>
            <a:off x="2828225" y="1834888"/>
            <a:ext cx="3487500" cy="831300"/>
          </a:xfrm>
          <a:prstGeom prst="rect">
            <a:avLst/>
          </a:prstGeom>
        </p:spPr>
        <p:txBody>
          <a:bodyPr spcFirstLastPara="1" wrap="square" lIns="0" tIns="0" rIns="0" bIns="0" anchor="b" anchorCtr="0">
            <a:noAutofit/>
          </a:bodyPr>
          <a:lstStyle>
            <a:lvl1pPr lvl="0" algn="ctr" rtl="0">
              <a:lnSpc>
                <a:spcPct val="115000"/>
              </a:lnSpc>
              <a:spcBef>
                <a:spcPts val="0"/>
              </a:spcBef>
              <a:spcAft>
                <a:spcPts val="0"/>
              </a:spcAft>
              <a:buSzPts val="2200"/>
              <a:buNone/>
              <a:defRPr sz="2200"/>
            </a:lvl1pPr>
            <a:lvl2pPr lvl="1" algn="ctr" rtl="0">
              <a:lnSpc>
                <a:spcPct val="115000"/>
              </a:lnSpc>
              <a:spcBef>
                <a:spcPts val="0"/>
              </a:spcBef>
              <a:spcAft>
                <a:spcPts val="0"/>
              </a:spcAft>
              <a:buSzPts val="2200"/>
              <a:buNone/>
              <a:defRPr sz="2200"/>
            </a:lvl2pPr>
            <a:lvl3pPr lvl="2" algn="ctr" rtl="0">
              <a:lnSpc>
                <a:spcPct val="115000"/>
              </a:lnSpc>
              <a:spcBef>
                <a:spcPts val="0"/>
              </a:spcBef>
              <a:spcAft>
                <a:spcPts val="0"/>
              </a:spcAft>
              <a:buSzPts val="2200"/>
              <a:buNone/>
              <a:defRPr sz="2200"/>
            </a:lvl3pPr>
            <a:lvl4pPr lvl="3" algn="ctr" rtl="0">
              <a:lnSpc>
                <a:spcPct val="115000"/>
              </a:lnSpc>
              <a:spcBef>
                <a:spcPts val="0"/>
              </a:spcBef>
              <a:spcAft>
                <a:spcPts val="0"/>
              </a:spcAft>
              <a:buSzPts val="2200"/>
              <a:buNone/>
              <a:defRPr sz="2200"/>
            </a:lvl4pPr>
            <a:lvl5pPr lvl="4" algn="ctr" rtl="0">
              <a:lnSpc>
                <a:spcPct val="115000"/>
              </a:lnSpc>
              <a:spcBef>
                <a:spcPts val="0"/>
              </a:spcBef>
              <a:spcAft>
                <a:spcPts val="0"/>
              </a:spcAft>
              <a:buSzPts val="2200"/>
              <a:buNone/>
              <a:defRPr sz="2200"/>
            </a:lvl5pPr>
            <a:lvl6pPr lvl="5" algn="ctr" rtl="0">
              <a:lnSpc>
                <a:spcPct val="115000"/>
              </a:lnSpc>
              <a:spcBef>
                <a:spcPts val="0"/>
              </a:spcBef>
              <a:spcAft>
                <a:spcPts val="0"/>
              </a:spcAft>
              <a:buSzPts val="2200"/>
              <a:buNone/>
              <a:defRPr sz="2200"/>
            </a:lvl6pPr>
            <a:lvl7pPr lvl="6" algn="ctr" rtl="0">
              <a:lnSpc>
                <a:spcPct val="115000"/>
              </a:lnSpc>
              <a:spcBef>
                <a:spcPts val="0"/>
              </a:spcBef>
              <a:spcAft>
                <a:spcPts val="0"/>
              </a:spcAft>
              <a:buSzPts val="2200"/>
              <a:buNone/>
              <a:defRPr sz="2200"/>
            </a:lvl7pPr>
            <a:lvl8pPr lvl="7" algn="ctr" rtl="0">
              <a:lnSpc>
                <a:spcPct val="115000"/>
              </a:lnSpc>
              <a:spcBef>
                <a:spcPts val="0"/>
              </a:spcBef>
              <a:spcAft>
                <a:spcPts val="0"/>
              </a:spcAft>
              <a:buSzPts val="2200"/>
              <a:buNone/>
              <a:defRPr sz="2200"/>
            </a:lvl8pPr>
            <a:lvl9pPr lvl="8" algn="ctr" rtl="0">
              <a:lnSpc>
                <a:spcPct val="115000"/>
              </a:lnSpc>
              <a:spcBef>
                <a:spcPts val="0"/>
              </a:spcBef>
              <a:spcAft>
                <a:spcPts val="0"/>
              </a:spcAft>
              <a:buSzPts val="2200"/>
              <a:buNone/>
              <a:defRPr sz="2200"/>
            </a:lvl9pPr>
          </a:lstStyle>
          <a:p>
            <a:endParaRPr/>
          </a:p>
        </p:txBody>
      </p:sp>
      <p:sp>
        <p:nvSpPr>
          <p:cNvPr id="9" name="Google Shape;17;p3"/>
          <p:cNvSpPr txBox="1">
            <a:spLocks noGrp="1"/>
          </p:cNvSpPr>
          <p:nvPr>
            <p:ph type="subTitle" idx="1"/>
          </p:nvPr>
        </p:nvSpPr>
        <p:spPr>
          <a:xfrm>
            <a:off x="2828225" y="2686913"/>
            <a:ext cx="3487500" cy="307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3"/>
              </a:buClr>
              <a:buSzPts val="1600"/>
              <a:buNone/>
              <a:defRPr sz="1600">
                <a:solidFill>
                  <a:schemeClr val="accent3"/>
                </a:solidFill>
              </a:defRPr>
            </a:lvl1pPr>
            <a:lvl2pPr lvl="1" algn="ctr" rtl="0">
              <a:lnSpc>
                <a:spcPct val="100000"/>
              </a:lnSpc>
              <a:spcBef>
                <a:spcPts val="800"/>
              </a:spcBef>
              <a:spcAft>
                <a:spcPts val="0"/>
              </a:spcAft>
              <a:buClr>
                <a:schemeClr val="accent3"/>
              </a:buClr>
              <a:buSzPts val="2400"/>
              <a:buNone/>
              <a:defRPr sz="2400">
                <a:solidFill>
                  <a:schemeClr val="accent3"/>
                </a:solidFill>
              </a:defRPr>
            </a:lvl2pPr>
            <a:lvl3pPr lvl="2" algn="ctr" rtl="0">
              <a:lnSpc>
                <a:spcPct val="100000"/>
              </a:lnSpc>
              <a:spcBef>
                <a:spcPts val="800"/>
              </a:spcBef>
              <a:spcAft>
                <a:spcPts val="0"/>
              </a:spcAft>
              <a:buClr>
                <a:schemeClr val="accent3"/>
              </a:buClr>
              <a:buSzPts val="2400"/>
              <a:buNone/>
              <a:defRPr sz="2400">
                <a:solidFill>
                  <a:schemeClr val="accent3"/>
                </a:solidFill>
              </a:defRPr>
            </a:lvl3pPr>
            <a:lvl4pPr lvl="3" algn="ctr" rtl="0">
              <a:lnSpc>
                <a:spcPct val="100000"/>
              </a:lnSpc>
              <a:spcBef>
                <a:spcPts val="800"/>
              </a:spcBef>
              <a:spcAft>
                <a:spcPts val="0"/>
              </a:spcAft>
              <a:buClr>
                <a:schemeClr val="accent3"/>
              </a:buClr>
              <a:buSzPts val="2400"/>
              <a:buNone/>
              <a:defRPr sz="2400">
                <a:solidFill>
                  <a:schemeClr val="accent3"/>
                </a:solidFill>
              </a:defRPr>
            </a:lvl4pPr>
            <a:lvl5pPr lvl="4" algn="ctr" rtl="0">
              <a:lnSpc>
                <a:spcPct val="100000"/>
              </a:lnSpc>
              <a:spcBef>
                <a:spcPts val="800"/>
              </a:spcBef>
              <a:spcAft>
                <a:spcPts val="0"/>
              </a:spcAft>
              <a:buClr>
                <a:schemeClr val="accent3"/>
              </a:buClr>
              <a:buSzPts val="2400"/>
              <a:buNone/>
              <a:defRPr sz="2400">
                <a:solidFill>
                  <a:schemeClr val="accent3"/>
                </a:solidFill>
              </a:defRPr>
            </a:lvl5pPr>
            <a:lvl6pPr lvl="5" algn="ctr" rtl="0">
              <a:lnSpc>
                <a:spcPct val="100000"/>
              </a:lnSpc>
              <a:spcBef>
                <a:spcPts val="800"/>
              </a:spcBef>
              <a:spcAft>
                <a:spcPts val="0"/>
              </a:spcAft>
              <a:buClr>
                <a:schemeClr val="accent3"/>
              </a:buClr>
              <a:buSzPts val="2400"/>
              <a:buNone/>
              <a:defRPr sz="2400">
                <a:solidFill>
                  <a:schemeClr val="accent3"/>
                </a:solidFill>
              </a:defRPr>
            </a:lvl6pPr>
            <a:lvl7pPr lvl="6" algn="ctr" rtl="0">
              <a:lnSpc>
                <a:spcPct val="100000"/>
              </a:lnSpc>
              <a:spcBef>
                <a:spcPts val="800"/>
              </a:spcBef>
              <a:spcAft>
                <a:spcPts val="0"/>
              </a:spcAft>
              <a:buClr>
                <a:schemeClr val="accent3"/>
              </a:buClr>
              <a:buSzPts val="2400"/>
              <a:buNone/>
              <a:defRPr sz="2400">
                <a:solidFill>
                  <a:schemeClr val="accent3"/>
                </a:solidFill>
              </a:defRPr>
            </a:lvl7pPr>
            <a:lvl8pPr lvl="7" algn="ctr" rtl="0">
              <a:lnSpc>
                <a:spcPct val="100000"/>
              </a:lnSpc>
              <a:spcBef>
                <a:spcPts val="800"/>
              </a:spcBef>
              <a:spcAft>
                <a:spcPts val="0"/>
              </a:spcAft>
              <a:buClr>
                <a:schemeClr val="accent3"/>
              </a:buClr>
              <a:buSzPts val="2400"/>
              <a:buNone/>
              <a:defRPr sz="2400">
                <a:solidFill>
                  <a:schemeClr val="accent3"/>
                </a:solidFill>
              </a:defRPr>
            </a:lvl8pPr>
            <a:lvl9pPr lvl="8" algn="ctr" rtl="0">
              <a:lnSpc>
                <a:spcPct val="100000"/>
              </a:lnSpc>
              <a:spcBef>
                <a:spcPts val="800"/>
              </a:spcBef>
              <a:spcAft>
                <a:spcPts val="800"/>
              </a:spcAft>
              <a:buClr>
                <a:schemeClr val="accent3"/>
              </a:buClr>
              <a:buSzPts val="2400"/>
              <a:buNone/>
              <a:defRPr sz="2400">
                <a:solidFill>
                  <a:schemeClr val="accent3"/>
                </a:solidFill>
              </a:defRPr>
            </a:lvl9pPr>
          </a:lstStyle>
          <a:p>
            <a:endParaRPr/>
          </a:p>
        </p:txBody>
      </p:sp>
    </p:spTree>
    <p:extLst>
      <p:ext uri="{BB962C8B-B14F-4D97-AF65-F5344CB8AC3E}">
        <p14:creationId xmlns:p14="http://schemas.microsoft.com/office/powerpoint/2010/main" val="1463356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6"/>
          <p:cNvSpPr/>
          <p:nvPr/>
        </p:nvSpPr>
        <p:spPr>
          <a:xfrm>
            <a:off x="557400" y="548700"/>
            <a:ext cx="8029200" cy="4046100"/>
          </a:xfrm>
          <a:prstGeom prst="rect">
            <a:avLst/>
          </a:prstGeom>
          <a:solidFill>
            <a:srgbClr val="F5F6F0">
              <a:alpha val="87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6"/>
          <p:cNvSpPr/>
          <p:nvPr/>
        </p:nvSpPr>
        <p:spPr>
          <a:xfrm>
            <a:off x="646500" y="637500"/>
            <a:ext cx="7851000" cy="3868500"/>
          </a:xfrm>
          <a:prstGeom prst="frame">
            <a:avLst>
              <a:gd name="adj1" fmla="val 449"/>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txBox="1">
            <a:spLocks noGrp="1"/>
          </p:cNvSpPr>
          <p:nvPr>
            <p:ph type="title"/>
          </p:nvPr>
        </p:nvSpPr>
        <p:spPr>
          <a:xfrm>
            <a:off x="1041075" y="643725"/>
            <a:ext cx="7061700" cy="699000"/>
          </a:xfrm>
          <a:prstGeom prst="rect">
            <a:avLst/>
          </a:prstGeom>
        </p:spPr>
        <p:txBody>
          <a:bodyPr spcFirstLastPara="1" wrap="square" lIns="0" tIns="0" rIns="0" bIns="0"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4" name="Google Shape;34;p6"/>
          <p:cNvSpPr txBox="1">
            <a:spLocks noGrp="1"/>
          </p:cNvSpPr>
          <p:nvPr>
            <p:ph type="body" idx="1"/>
          </p:nvPr>
        </p:nvSpPr>
        <p:spPr>
          <a:xfrm>
            <a:off x="1041125" y="1342725"/>
            <a:ext cx="3299400" cy="27954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35" name="Google Shape;35;p6"/>
          <p:cNvSpPr txBox="1">
            <a:spLocks noGrp="1"/>
          </p:cNvSpPr>
          <p:nvPr>
            <p:ph type="body" idx="2"/>
          </p:nvPr>
        </p:nvSpPr>
        <p:spPr>
          <a:xfrm>
            <a:off x="4803420" y="1342725"/>
            <a:ext cx="3299400" cy="27954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36" name="Google Shape;36;p6"/>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 Light" type="blank">
  <p:cSld name="BLANK">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10"/>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dirty="0"/>
          </a:p>
        </p:txBody>
      </p:sp>
      <p:sp>
        <p:nvSpPr>
          <p:cNvPr id="57" name="Google Shape;57;p10"/>
          <p:cNvSpPr/>
          <p:nvPr/>
        </p:nvSpPr>
        <p:spPr>
          <a:xfrm>
            <a:off x="557400" y="548700"/>
            <a:ext cx="8029200" cy="4046100"/>
          </a:xfrm>
          <a:prstGeom prst="rect">
            <a:avLst/>
          </a:prstGeom>
          <a:solidFill>
            <a:srgbClr val="F5F6F0">
              <a:alpha val="87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0"/>
          <p:cNvSpPr/>
          <p:nvPr/>
        </p:nvSpPr>
        <p:spPr>
          <a:xfrm>
            <a:off x="646500" y="637500"/>
            <a:ext cx="7851000" cy="3868500"/>
          </a:xfrm>
          <a:prstGeom prst="frame">
            <a:avLst>
              <a:gd name="adj1" fmla="val 449"/>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41075" y="643725"/>
            <a:ext cx="7061700" cy="699000"/>
          </a:xfrm>
          <a:prstGeom prst="rect">
            <a:avLst/>
          </a:prstGeom>
          <a:noFill/>
          <a:ln>
            <a:noFill/>
          </a:ln>
        </p:spPr>
        <p:txBody>
          <a:bodyPr spcFirstLastPara="1" wrap="square" lIns="0" tIns="0" rIns="0" bIns="0" anchor="ctr" anchorCtr="0">
            <a:noAutofit/>
          </a:bodyPr>
          <a:lstStyle>
            <a:lvl1pPr lvl="0"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1pPr>
            <a:lvl2pPr lvl="1"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2pPr>
            <a:lvl3pPr lvl="2"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3pPr>
            <a:lvl4pPr lvl="3"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4pPr>
            <a:lvl5pPr lvl="4"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5pPr>
            <a:lvl6pPr lvl="5"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6pPr>
            <a:lvl7pPr lvl="6"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7pPr>
            <a:lvl8pPr lvl="7"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8pPr>
            <a:lvl9pPr lvl="8"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1041075" y="1342825"/>
            <a:ext cx="7061700" cy="2828100"/>
          </a:xfrm>
          <a:prstGeom prst="rect">
            <a:avLst/>
          </a:prstGeom>
          <a:noFill/>
          <a:ln>
            <a:noFill/>
          </a:ln>
        </p:spPr>
        <p:txBody>
          <a:bodyPr spcFirstLastPara="1" wrap="square" lIns="0" tIns="0" rIns="0" bIns="0" anchor="t" anchorCtr="0">
            <a:noAutofit/>
          </a:bodyPr>
          <a:lstStyle>
            <a:lvl1pPr marL="457200" lvl="0" indent="-368300" rtl="0">
              <a:lnSpc>
                <a:spcPct val="115000"/>
              </a:lnSpc>
              <a:spcBef>
                <a:spcPts val="0"/>
              </a:spcBef>
              <a:spcAft>
                <a:spcPts val="0"/>
              </a:spcAft>
              <a:buClr>
                <a:schemeClr val="accent5"/>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1pPr>
            <a:lvl2pPr marL="914400" lvl="1" indent="-368300" rtl="0">
              <a:lnSpc>
                <a:spcPct val="115000"/>
              </a:lnSpc>
              <a:spcBef>
                <a:spcPts val="800"/>
              </a:spcBef>
              <a:spcAft>
                <a:spcPts val="0"/>
              </a:spcAft>
              <a:buClr>
                <a:schemeClr val="accent5"/>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2pPr>
            <a:lvl3pPr marL="1371600" lvl="2" indent="-368300" rtl="0">
              <a:lnSpc>
                <a:spcPct val="115000"/>
              </a:lnSpc>
              <a:spcBef>
                <a:spcPts val="800"/>
              </a:spcBef>
              <a:spcAft>
                <a:spcPts val="0"/>
              </a:spcAft>
              <a:buClr>
                <a:schemeClr val="accent5"/>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3pPr>
            <a:lvl4pPr marL="1828800" lvl="3" indent="-368300" rtl="0">
              <a:lnSpc>
                <a:spcPct val="115000"/>
              </a:lnSpc>
              <a:spcBef>
                <a:spcPts val="800"/>
              </a:spcBef>
              <a:spcAft>
                <a:spcPts val="0"/>
              </a:spcAft>
              <a:buClr>
                <a:schemeClr val="dk1"/>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4pPr>
            <a:lvl5pPr marL="2286000" lvl="4" indent="-368300" rtl="0">
              <a:lnSpc>
                <a:spcPct val="115000"/>
              </a:lnSpc>
              <a:spcBef>
                <a:spcPts val="800"/>
              </a:spcBef>
              <a:spcAft>
                <a:spcPts val="0"/>
              </a:spcAft>
              <a:buClr>
                <a:schemeClr val="dk1"/>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5pPr>
            <a:lvl6pPr marL="2743200" lvl="5" indent="-368300" rtl="0">
              <a:lnSpc>
                <a:spcPct val="115000"/>
              </a:lnSpc>
              <a:spcBef>
                <a:spcPts val="800"/>
              </a:spcBef>
              <a:spcAft>
                <a:spcPts val="0"/>
              </a:spcAft>
              <a:buClr>
                <a:schemeClr val="dk1"/>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6pPr>
            <a:lvl7pPr marL="3200400" lvl="6" indent="-368300" rtl="0">
              <a:lnSpc>
                <a:spcPct val="115000"/>
              </a:lnSpc>
              <a:spcBef>
                <a:spcPts val="800"/>
              </a:spcBef>
              <a:spcAft>
                <a:spcPts val="0"/>
              </a:spcAft>
              <a:buClr>
                <a:schemeClr val="dk1"/>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7pPr>
            <a:lvl8pPr marL="3657600" lvl="7" indent="-368300" rtl="0">
              <a:lnSpc>
                <a:spcPct val="115000"/>
              </a:lnSpc>
              <a:spcBef>
                <a:spcPts val="800"/>
              </a:spcBef>
              <a:spcAft>
                <a:spcPts val="0"/>
              </a:spcAft>
              <a:buClr>
                <a:schemeClr val="dk1"/>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8pPr>
            <a:lvl9pPr marL="4114800" lvl="8" indent="-368300" rtl="0">
              <a:lnSpc>
                <a:spcPct val="115000"/>
              </a:lnSpc>
              <a:spcBef>
                <a:spcPts val="800"/>
              </a:spcBef>
              <a:spcAft>
                <a:spcPts val="800"/>
              </a:spcAft>
              <a:buClr>
                <a:schemeClr val="dk1"/>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9pPr>
          </a:lstStyle>
          <a:p>
            <a:endParaRPr/>
          </a:p>
        </p:txBody>
      </p:sp>
      <p:sp>
        <p:nvSpPr>
          <p:cNvPr id="8" name="Google Shape;8;p1"/>
          <p:cNvSpPr txBox="1">
            <a:spLocks noGrp="1"/>
          </p:cNvSpPr>
          <p:nvPr>
            <p:ph type="sldNum" idx="12"/>
          </p:nvPr>
        </p:nvSpPr>
        <p:spPr>
          <a:xfrm>
            <a:off x="4297650" y="4594800"/>
            <a:ext cx="548700" cy="548700"/>
          </a:xfrm>
          <a:prstGeom prst="rect">
            <a:avLst/>
          </a:prstGeom>
          <a:noFill/>
          <a:ln>
            <a:noFill/>
          </a:ln>
        </p:spPr>
        <p:txBody>
          <a:bodyPr spcFirstLastPara="1" wrap="square" lIns="0" tIns="0" rIns="0" bIns="0" anchor="ctr" anchorCtr="0">
            <a:noAutofit/>
          </a:bodyPr>
          <a:lstStyle>
            <a:lvl1pPr lvl="0" algn="ctr" rtl="0">
              <a:buNone/>
              <a:defRPr sz="1300">
                <a:solidFill>
                  <a:schemeClr val="accent4"/>
                </a:solidFill>
                <a:latin typeface="Montserrat"/>
                <a:ea typeface="Montserrat"/>
                <a:cs typeface="Montserrat"/>
                <a:sym typeface="Montserrat"/>
              </a:defRPr>
            </a:lvl1pPr>
            <a:lvl2pPr lvl="1" algn="ctr" rtl="0">
              <a:buNone/>
              <a:defRPr sz="1300">
                <a:solidFill>
                  <a:schemeClr val="accent4"/>
                </a:solidFill>
                <a:latin typeface="Montserrat"/>
                <a:ea typeface="Montserrat"/>
                <a:cs typeface="Montserrat"/>
                <a:sym typeface="Montserrat"/>
              </a:defRPr>
            </a:lvl2pPr>
            <a:lvl3pPr lvl="2" algn="ctr" rtl="0">
              <a:buNone/>
              <a:defRPr sz="1300">
                <a:solidFill>
                  <a:schemeClr val="accent4"/>
                </a:solidFill>
                <a:latin typeface="Montserrat"/>
                <a:ea typeface="Montserrat"/>
                <a:cs typeface="Montserrat"/>
                <a:sym typeface="Montserrat"/>
              </a:defRPr>
            </a:lvl3pPr>
            <a:lvl4pPr lvl="3" algn="ctr" rtl="0">
              <a:buNone/>
              <a:defRPr sz="1300">
                <a:solidFill>
                  <a:schemeClr val="accent4"/>
                </a:solidFill>
                <a:latin typeface="Montserrat"/>
                <a:ea typeface="Montserrat"/>
                <a:cs typeface="Montserrat"/>
                <a:sym typeface="Montserrat"/>
              </a:defRPr>
            </a:lvl4pPr>
            <a:lvl5pPr lvl="4" algn="ctr" rtl="0">
              <a:buNone/>
              <a:defRPr sz="1300">
                <a:solidFill>
                  <a:schemeClr val="accent4"/>
                </a:solidFill>
                <a:latin typeface="Montserrat"/>
                <a:ea typeface="Montserrat"/>
                <a:cs typeface="Montserrat"/>
                <a:sym typeface="Montserrat"/>
              </a:defRPr>
            </a:lvl5pPr>
            <a:lvl6pPr lvl="5" algn="ctr" rtl="0">
              <a:buNone/>
              <a:defRPr sz="1300">
                <a:solidFill>
                  <a:schemeClr val="accent4"/>
                </a:solidFill>
                <a:latin typeface="Montserrat"/>
                <a:ea typeface="Montserrat"/>
                <a:cs typeface="Montserrat"/>
                <a:sym typeface="Montserrat"/>
              </a:defRPr>
            </a:lvl6pPr>
            <a:lvl7pPr lvl="6" algn="ctr" rtl="0">
              <a:buNone/>
              <a:defRPr sz="1300">
                <a:solidFill>
                  <a:schemeClr val="accent4"/>
                </a:solidFill>
                <a:latin typeface="Montserrat"/>
                <a:ea typeface="Montserrat"/>
                <a:cs typeface="Montserrat"/>
                <a:sym typeface="Montserrat"/>
              </a:defRPr>
            </a:lvl7pPr>
            <a:lvl8pPr lvl="7" algn="ctr" rtl="0">
              <a:buNone/>
              <a:defRPr sz="1300">
                <a:solidFill>
                  <a:schemeClr val="accent4"/>
                </a:solidFill>
                <a:latin typeface="Montserrat"/>
                <a:ea typeface="Montserrat"/>
                <a:cs typeface="Montserrat"/>
                <a:sym typeface="Montserrat"/>
              </a:defRPr>
            </a:lvl8pPr>
            <a:lvl9pPr lvl="8" algn="ctr" rtl="0">
              <a:buNone/>
              <a:defRPr sz="1300">
                <a:solidFill>
                  <a:schemeClr val="accent4"/>
                </a:solidFill>
                <a:latin typeface="Montserrat"/>
                <a:ea typeface="Montserrat"/>
                <a:cs typeface="Montserrat"/>
                <a:sym typeface="Montserrat"/>
              </a:defRPr>
            </a:lvl9pPr>
          </a:lstStyle>
          <a:p>
            <a:pPr marL="0" lvl="0" indent="0" algn="ct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60" r:id="rId2"/>
    <p:sldLayoutId id="2147483652" r:id="rId3"/>
    <p:sldLayoutId id="2147483656"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3"/>
          <p:cNvSpPr txBox="1">
            <a:spLocks noGrp="1"/>
          </p:cNvSpPr>
          <p:nvPr>
            <p:ph type="ctrTitle"/>
          </p:nvPr>
        </p:nvSpPr>
        <p:spPr>
          <a:xfrm>
            <a:off x="1835675" y="1533167"/>
            <a:ext cx="5314520" cy="2014430"/>
          </a:xfrm>
          <a:prstGeom prst="rect">
            <a:avLst/>
          </a:prstGeom>
        </p:spPr>
        <p:txBody>
          <a:bodyPr spcFirstLastPara="1" wrap="square" lIns="0" tIns="0" rIns="0" bIns="0" anchor="ctr" anchorCtr="0">
            <a:noAutofit/>
          </a:bodyPr>
          <a:lstStyle/>
          <a:p>
            <a:pPr lvl="0">
              <a:lnSpc>
                <a:spcPts val="4000"/>
              </a:lnSpc>
              <a:spcBef>
                <a:spcPts val="2400"/>
              </a:spcBef>
              <a:spcAft>
                <a:spcPts val="3600"/>
              </a:spcAft>
            </a:pPr>
            <a:r>
              <a:rPr lang="zh-TW" altLang="en-US" sz="4800" b="1" dirty="0">
                <a:solidFill>
                  <a:schemeClr val="accent5">
                    <a:lumMod val="75000"/>
                  </a:schemeClr>
                </a:solidFill>
                <a:latin typeface="微軟正黑體" panose="020B0604030504040204" pitchFamily="34" charset="-120"/>
                <a:ea typeface="微軟正黑體" panose="020B0604030504040204" pitchFamily="34" charset="-120"/>
              </a:rPr>
              <a:t>武术与中华文化</a:t>
            </a:r>
            <a:endParaRPr sz="4800" b="1"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2" name="矩形 1"/>
          <p:cNvSpPr/>
          <p:nvPr/>
        </p:nvSpPr>
        <p:spPr>
          <a:xfrm>
            <a:off x="5994149" y="3085932"/>
            <a:ext cx="1338828" cy="923330"/>
          </a:xfrm>
          <a:prstGeom prst="rect">
            <a:avLst/>
          </a:prstGeom>
        </p:spPr>
        <p:txBody>
          <a:bodyPr wrap="none">
            <a:spAutoFit/>
          </a:bodyPr>
          <a:lstStyle/>
          <a:p>
            <a:pPr algn="r"/>
            <a:r>
              <a:rPr lang="zh-TW" altLang="en-US" sz="1800" b="1" dirty="0">
                <a:solidFill>
                  <a:schemeClr val="bg2">
                    <a:lumMod val="75000"/>
                  </a:schemeClr>
                </a:solidFill>
                <a:latin typeface="微軟正黑體" panose="020B0604030504040204" pitchFamily="34" charset="-120"/>
                <a:ea typeface="微軟正黑體" panose="020B0604030504040204" pitchFamily="34" charset="-120"/>
                <a:cs typeface="Montserrat Light"/>
                <a:sym typeface="Montserrat Light"/>
              </a:rPr>
              <a:t>高小</a:t>
            </a:r>
            <a:endParaRPr lang="en-US" altLang="zh-TW" sz="1800" b="1" dirty="0">
              <a:solidFill>
                <a:schemeClr val="bg2">
                  <a:lumMod val="75000"/>
                </a:schemeClr>
              </a:solidFill>
              <a:latin typeface="微軟正黑體" panose="020B0604030504040204" pitchFamily="34" charset="-120"/>
              <a:ea typeface="微軟正黑體" panose="020B0604030504040204" pitchFamily="34" charset="-120"/>
              <a:cs typeface="Montserrat Light"/>
              <a:sym typeface="Montserrat Light"/>
            </a:endParaRPr>
          </a:p>
          <a:p>
            <a:pPr algn="r"/>
            <a:r>
              <a:rPr lang="zh-TW" altLang="en-US" sz="1800" b="1" dirty="0">
                <a:solidFill>
                  <a:schemeClr val="bg2">
                    <a:lumMod val="75000"/>
                  </a:schemeClr>
                </a:solidFill>
                <a:latin typeface="微軟正黑體" panose="020B0604030504040204" pitchFamily="34" charset="-120"/>
                <a:ea typeface="微軟正黑體" panose="020B0604030504040204" pitchFamily="34" charset="-120"/>
                <a:cs typeface="Montserrat Light"/>
                <a:sym typeface="Montserrat Light"/>
              </a:rPr>
              <a:t>教育局</a:t>
            </a:r>
            <a:endParaRPr lang="en-US" altLang="zh-TW" sz="1800" b="1" dirty="0">
              <a:solidFill>
                <a:schemeClr val="bg2">
                  <a:lumMod val="75000"/>
                </a:schemeClr>
              </a:solidFill>
              <a:latin typeface="微軟正黑體" panose="020B0604030504040204" pitchFamily="34" charset="-120"/>
              <a:ea typeface="微軟正黑體" panose="020B0604030504040204" pitchFamily="34" charset="-120"/>
              <a:cs typeface="Montserrat Light"/>
              <a:sym typeface="Montserrat Light"/>
            </a:endParaRPr>
          </a:p>
          <a:p>
            <a:pPr algn="r"/>
            <a:r>
              <a:rPr lang="zh-TW" altLang="en-US" sz="1800" b="1" dirty="0">
                <a:solidFill>
                  <a:schemeClr val="bg2">
                    <a:lumMod val="75000"/>
                  </a:schemeClr>
                </a:solidFill>
                <a:latin typeface="微軟正黑體" panose="020B0604030504040204" pitchFamily="34" charset="-120"/>
                <a:ea typeface="微軟正黑體" panose="020B0604030504040204" pitchFamily="34" charset="-120"/>
                <a:cs typeface="Montserrat Light"/>
                <a:sym typeface="Montserrat Light"/>
              </a:rPr>
              <a:t>体育组制作</a:t>
            </a:r>
            <a:endParaRPr lang="zh-HK" altLang="en-US" sz="1800" b="1" dirty="0">
              <a:solidFill>
                <a:schemeClr val="bg2">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718678" y="731973"/>
            <a:ext cx="7706641" cy="871659"/>
          </a:xfrm>
          <a:prstGeom prst="rect">
            <a:avLst/>
          </a:prstGeom>
        </p:spPr>
        <p:txBody>
          <a:bodyPr spcFirstLastPara="1" wrap="square" lIns="0" tIns="0" rIns="0" bIns="0" anchor="ctr" anchorCtr="0">
            <a:noAutofit/>
          </a:bodyPr>
          <a:lstStyle/>
          <a:p>
            <a:r>
              <a:rPr lang="zh-TW" altLang="en-US" sz="36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知多一点点</a:t>
            </a:r>
            <a:endParaRPr sz="36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10</a:t>
            </a:fld>
            <a:endParaRPr dirty="0">
              <a:latin typeface="微軟正黑體" panose="020B0604030504040204" pitchFamily="34" charset="-120"/>
              <a:ea typeface="微軟正黑體" panose="020B0604030504040204" pitchFamily="34" charset="-120"/>
            </a:endParaRPr>
          </a:p>
        </p:txBody>
      </p:sp>
      <p:sp>
        <p:nvSpPr>
          <p:cNvPr id="11" name="Rectangle 2">
            <a:extLst>
              <a:ext uri="{FF2B5EF4-FFF2-40B4-BE49-F238E27FC236}">
                <a16:creationId xmlns:a16="http://schemas.microsoft.com/office/drawing/2014/main" id="{9E747759-5DD0-4C52-9164-86879E2E9767}"/>
              </a:ext>
            </a:extLst>
          </p:cNvPr>
          <p:cNvSpPr txBox="1">
            <a:spLocks noChangeArrowheads="1"/>
          </p:cNvSpPr>
          <p:nvPr/>
        </p:nvSpPr>
        <p:spPr>
          <a:xfrm>
            <a:off x="820313" y="1390052"/>
            <a:ext cx="7503373" cy="85725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1pPr>
            <a:lvl2pPr marR="0" lvl="1"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2pPr>
            <a:lvl3pPr marR="0" lvl="2"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3pPr>
            <a:lvl4pPr marR="0" lvl="3"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4pPr>
            <a:lvl5pPr marR="0" lvl="4"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5pPr>
            <a:lvl6pPr marR="0" lvl="5"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6pPr>
            <a:lvl7pPr marR="0" lvl="6"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7pPr>
            <a:lvl8pPr marR="0" lvl="7"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8pPr>
            <a:lvl9pPr marR="0" lvl="8"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9pPr>
          </a:lstStyle>
          <a:p>
            <a:pPr marL="342900" indent="-342900" algn="l">
              <a:spcAft>
                <a:spcPts val="1200"/>
              </a:spcAft>
              <a:buFont typeface="Arial" panose="020B0604020202020204" pitchFamily="34" charset="0"/>
              <a:buChar char="•"/>
            </a:pPr>
            <a:r>
              <a:rPr lang="zh-TW" altLang="en-US" sz="2400" b="1" dirty="0">
                <a:solidFill>
                  <a:schemeClr val="accent6">
                    <a:lumMod val="75000"/>
                  </a:schemeClr>
                </a:solidFill>
                <a:latin typeface="微軟正黑體" panose="020B0604030504040204" pitchFamily="34" charset="-120"/>
                <a:ea typeface="微軟正黑體" panose="020B0604030504040204" pitchFamily="34" charset="-120"/>
                <a:cs typeface="Montserrat Light"/>
                <a:sym typeface="Montserrat Light"/>
              </a:rPr>
              <a:t>武术的礼仪</a:t>
            </a:r>
            <a:endParaRPr lang="en-US" altLang="zh-TW" sz="2400" b="1" dirty="0">
              <a:solidFill>
                <a:schemeClr val="accent6">
                  <a:lumMod val="75000"/>
                </a:schemeClr>
              </a:solidFill>
              <a:latin typeface="微軟正黑體" panose="020B0604030504040204" pitchFamily="34" charset="-120"/>
              <a:ea typeface="微軟正黑體" panose="020B0604030504040204" pitchFamily="34" charset="-120"/>
              <a:cs typeface="Montserrat Light"/>
              <a:sym typeface="Montserrat Light"/>
            </a:endParaRPr>
          </a:p>
          <a:p>
            <a:pPr marL="717550" indent="-342900" algn="l">
              <a:buFont typeface="Wingdings" panose="05000000000000000000" pitchFamily="2" charset="2"/>
              <a:buChar char="Ø"/>
            </a:pPr>
            <a:r>
              <a:rPr lang="zh-CN" altLang="en-US" sz="2000" b="1" dirty="0">
                <a:solidFill>
                  <a:schemeClr val="accent2">
                    <a:lumMod val="75000"/>
                  </a:schemeClr>
                </a:solidFill>
                <a:latin typeface="微軟正黑體" panose="020B0604030504040204" pitchFamily="34" charset="-120"/>
                <a:ea typeface="微軟正黑體" panose="020B0604030504040204" pitchFamily="34" charset="-120"/>
                <a:cs typeface="Montserrat Light"/>
              </a:rPr>
              <a:t>抱拳礼</a:t>
            </a:r>
            <a:r>
              <a:rPr lang="zh-TW" altLang="en-US" sz="2000" b="1" dirty="0">
                <a:solidFill>
                  <a:schemeClr val="accent2">
                    <a:lumMod val="75000"/>
                  </a:schemeClr>
                </a:solidFill>
                <a:latin typeface="微軟正黑體" panose="020B0604030504040204" pitchFamily="34" charset="-120"/>
                <a:ea typeface="微軟正黑體" panose="020B0604030504040204" pitchFamily="34" charset="-120"/>
                <a:cs typeface="Montserrat Light"/>
              </a:rPr>
              <a:t>、</a:t>
            </a:r>
            <a:r>
              <a:rPr lang="zh-CN" altLang="en-US" sz="2000" b="1" dirty="0">
                <a:solidFill>
                  <a:schemeClr val="accent2">
                    <a:lumMod val="75000"/>
                  </a:schemeClr>
                </a:solidFill>
                <a:latin typeface="微軟正黑體" panose="020B0604030504040204" pitchFamily="34" charset="-120"/>
                <a:ea typeface="微軟正黑體" panose="020B0604030504040204" pitchFamily="34" charset="-120"/>
                <a:cs typeface="Montserrat Light"/>
              </a:rPr>
              <a:t>抱刀礼</a:t>
            </a:r>
            <a:r>
              <a:rPr lang="zh-TW" altLang="en-US" sz="2000" b="1" dirty="0">
                <a:solidFill>
                  <a:schemeClr val="accent2">
                    <a:lumMod val="75000"/>
                  </a:schemeClr>
                </a:solidFill>
                <a:latin typeface="微軟正黑體" panose="020B0604030504040204" pitchFamily="34" charset="-120"/>
                <a:ea typeface="微軟正黑體" panose="020B0604030504040204" pitchFamily="34" charset="-120"/>
                <a:cs typeface="Montserrat Light"/>
              </a:rPr>
              <a:t>、</a:t>
            </a:r>
            <a:r>
              <a:rPr lang="zh-CN" altLang="en-US" sz="2000" b="1" dirty="0">
                <a:solidFill>
                  <a:schemeClr val="accent2">
                    <a:lumMod val="75000"/>
                  </a:schemeClr>
                </a:solidFill>
                <a:latin typeface="微軟正黑體" panose="020B0604030504040204" pitchFamily="34" charset="-120"/>
                <a:ea typeface="微軟正黑體" panose="020B0604030504040204" pitchFamily="34" charset="-120"/>
                <a:cs typeface="Montserrat Light"/>
              </a:rPr>
              <a:t>持剑礼</a:t>
            </a:r>
            <a:r>
              <a:rPr lang="zh-TW" altLang="en-US" sz="2000" b="1" dirty="0">
                <a:solidFill>
                  <a:schemeClr val="accent2">
                    <a:lumMod val="75000"/>
                  </a:schemeClr>
                </a:solidFill>
                <a:latin typeface="微軟正黑體" panose="020B0604030504040204" pitchFamily="34" charset="-120"/>
                <a:ea typeface="微軟正黑體" panose="020B0604030504040204" pitchFamily="34" charset="-120"/>
                <a:cs typeface="Montserrat Light"/>
              </a:rPr>
              <a:t>、持枪（棍）礼</a:t>
            </a:r>
            <a:endParaRPr lang="zh-CN" altLang="en-US" sz="2000" b="1" dirty="0">
              <a:solidFill>
                <a:schemeClr val="accent2">
                  <a:lumMod val="75000"/>
                </a:schemeClr>
              </a:solidFill>
              <a:latin typeface="微軟正黑體" panose="020B0604030504040204" pitchFamily="34" charset="-120"/>
              <a:ea typeface="微軟正黑體" panose="020B0604030504040204" pitchFamily="34" charset="-120"/>
              <a:cs typeface="Montserrat Light"/>
            </a:endParaRPr>
          </a:p>
        </p:txBody>
      </p:sp>
      <p:sp>
        <p:nvSpPr>
          <p:cNvPr id="15" name="Rectangle 2">
            <a:extLst>
              <a:ext uri="{FF2B5EF4-FFF2-40B4-BE49-F238E27FC236}">
                <a16:creationId xmlns:a16="http://schemas.microsoft.com/office/drawing/2014/main" id="{9E747759-5DD0-4C52-9164-86879E2E9767}"/>
              </a:ext>
            </a:extLst>
          </p:cNvPr>
          <p:cNvSpPr txBox="1">
            <a:spLocks noChangeArrowheads="1"/>
          </p:cNvSpPr>
          <p:nvPr/>
        </p:nvSpPr>
        <p:spPr>
          <a:xfrm>
            <a:off x="820313" y="2469551"/>
            <a:ext cx="7503373" cy="1769251"/>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1pPr>
            <a:lvl2pPr marR="0" lvl="1"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2pPr>
            <a:lvl3pPr marR="0" lvl="2"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3pPr>
            <a:lvl4pPr marR="0" lvl="3"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4pPr>
            <a:lvl5pPr marR="0" lvl="4"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5pPr>
            <a:lvl6pPr marR="0" lvl="5"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6pPr>
            <a:lvl7pPr marR="0" lvl="6"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7pPr>
            <a:lvl8pPr marR="0" lvl="7"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8pPr>
            <a:lvl9pPr marR="0" lvl="8"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9pPr>
          </a:lstStyle>
          <a:p>
            <a:pPr marL="342900" indent="-342900" algn="l">
              <a:spcAft>
                <a:spcPts val="1200"/>
              </a:spcAft>
              <a:buFont typeface="Arial" panose="020B0604020202020204" pitchFamily="34" charset="0"/>
              <a:buChar char="•"/>
            </a:pPr>
            <a:r>
              <a:rPr lang="zh-TW" altLang="en-US" sz="2400" b="1" dirty="0">
                <a:solidFill>
                  <a:schemeClr val="accent6">
                    <a:lumMod val="75000"/>
                  </a:schemeClr>
                </a:solidFill>
                <a:latin typeface="微軟正黑體" panose="020B0604030504040204" pitchFamily="34" charset="-120"/>
                <a:ea typeface="微軟正黑體" panose="020B0604030504040204" pitchFamily="34" charset="-120"/>
                <a:cs typeface="Montserrat Light"/>
                <a:sym typeface="Montserrat Light"/>
              </a:rPr>
              <a:t>武术的手型</a:t>
            </a:r>
            <a:endParaRPr lang="en-US" altLang="zh-TW" sz="2400" b="1" dirty="0">
              <a:solidFill>
                <a:schemeClr val="accent6">
                  <a:lumMod val="75000"/>
                </a:schemeClr>
              </a:solidFill>
              <a:latin typeface="微軟正黑體" panose="020B0604030504040204" pitchFamily="34" charset="-120"/>
              <a:ea typeface="微軟正黑體" panose="020B0604030504040204" pitchFamily="34" charset="-120"/>
              <a:cs typeface="Montserrat Light"/>
              <a:sym typeface="Montserrat Light"/>
            </a:endParaRPr>
          </a:p>
          <a:p>
            <a:pPr marL="717550" indent="-342900" algn="l">
              <a:buFont typeface="Wingdings" panose="05000000000000000000" pitchFamily="2" charset="2"/>
              <a:buChar char="Ø"/>
            </a:pPr>
            <a:r>
              <a:rPr lang="zh-CN" altLang="en-US" sz="2000" b="1" dirty="0">
                <a:solidFill>
                  <a:schemeClr val="accent2">
                    <a:lumMod val="75000"/>
                  </a:schemeClr>
                </a:solidFill>
                <a:latin typeface="微軟正黑體" panose="020B0604030504040204" pitchFamily="34" charset="-120"/>
                <a:ea typeface="微軟正黑體" panose="020B0604030504040204" pitchFamily="34" charset="-120"/>
                <a:cs typeface="Montserrat Light"/>
              </a:rPr>
              <a:t>拳</a:t>
            </a:r>
            <a:r>
              <a:rPr lang="zh-TW" altLang="en-US" sz="2000" b="1" dirty="0">
                <a:solidFill>
                  <a:schemeClr val="accent2">
                    <a:lumMod val="75000"/>
                  </a:schemeClr>
                </a:solidFill>
                <a:latin typeface="微軟正黑體" panose="020B0604030504040204" pitchFamily="34" charset="-120"/>
                <a:ea typeface="微軟正黑體" panose="020B0604030504040204" pitchFamily="34" charset="-120"/>
                <a:cs typeface="Montserrat Light"/>
              </a:rPr>
              <a:t>、掌、勾</a:t>
            </a:r>
            <a:endParaRPr lang="en-US" altLang="zh-TW" sz="2000" b="1" dirty="0">
              <a:solidFill>
                <a:schemeClr val="accent2">
                  <a:lumMod val="75000"/>
                </a:schemeClr>
              </a:solidFill>
              <a:latin typeface="微軟正黑體" panose="020B0604030504040204" pitchFamily="34" charset="-120"/>
              <a:ea typeface="微軟正黑體" panose="020B0604030504040204" pitchFamily="34" charset="-120"/>
              <a:cs typeface="Montserrat Light"/>
            </a:endParaRPr>
          </a:p>
          <a:p>
            <a:pPr marL="717550" indent="-342900" algn="l">
              <a:buFont typeface="Wingdings" panose="05000000000000000000" pitchFamily="2" charset="2"/>
              <a:buChar char="Ø"/>
            </a:pPr>
            <a:endParaRPr lang="zh-CN" altLang="en-US" sz="2000" b="1" dirty="0">
              <a:solidFill>
                <a:schemeClr val="accent2">
                  <a:lumMod val="75000"/>
                </a:schemeClr>
              </a:solidFill>
              <a:latin typeface="微軟正黑體" panose="020B0604030504040204" pitchFamily="34" charset="-120"/>
              <a:ea typeface="微軟正黑體" panose="020B0604030504040204" pitchFamily="34" charset="-120"/>
              <a:cs typeface="Montserrat Light"/>
            </a:endParaRPr>
          </a:p>
        </p:txBody>
      </p:sp>
      <p:sp>
        <p:nvSpPr>
          <p:cNvPr id="16" name="矩形 15"/>
          <p:cNvSpPr/>
          <p:nvPr/>
        </p:nvSpPr>
        <p:spPr>
          <a:xfrm>
            <a:off x="1087766" y="3663052"/>
            <a:ext cx="6671934" cy="640175"/>
          </a:xfrm>
          <a:prstGeom prst="rect">
            <a:avLst/>
          </a:prstGeom>
        </p:spPr>
        <p:txBody>
          <a:bodyPr wrap="square">
            <a:spAutoFit/>
          </a:bodyPr>
          <a:lstStyle/>
          <a:p>
            <a:pPr marL="717550" indent="-342900">
              <a:lnSpc>
                <a:spcPct val="90000"/>
              </a:lnSpc>
              <a:buClr>
                <a:schemeClr val="accent6"/>
              </a:buClr>
              <a:buSzPts val="1600"/>
              <a:buFont typeface="Wingdings" panose="05000000000000000000" pitchFamily="2" charset="2"/>
              <a:buChar char="u"/>
            </a:pPr>
            <a:r>
              <a:rPr lang="zh-TW" altLang="en-US" sz="2000" b="1" dirty="0">
                <a:solidFill>
                  <a:schemeClr val="accent2">
                    <a:lumMod val="75000"/>
                  </a:schemeClr>
                </a:solidFill>
                <a:latin typeface="微軟正黑體" panose="020B0604030504040204" pitchFamily="34" charset="-120"/>
                <a:ea typeface="微軟正黑體" panose="020B0604030504040204" pitchFamily="34" charset="-120"/>
                <a:cs typeface="Montserrat Light"/>
                <a:sym typeface="Montserrat"/>
              </a:rPr>
              <a:t>复旦大学网络课堂</a:t>
            </a:r>
            <a:endParaRPr lang="en-US" altLang="zh-TW" sz="2000" b="1" dirty="0">
              <a:solidFill>
                <a:schemeClr val="accent2">
                  <a:lumMod val="75000"/>
                </a:schemeClr>
              </a:solidFill>
              <a:latin typeface="微軟正黑體" panose="020B0604030504040204" pitchFamily="34" charset="-120"/>
              <a:ea typeface="微軟正黑體" panose="020B0604030504040204" pitchFamily="34" charset="-120"/>
              <a:cs typeface="Montserrat Light"/>
              <a:sym typeface="Montserrat"/>
            </a:endParaRPr>
          </a:p>
          <a:p>
            <a:pPr marL="717550" indent="-342900">
              <a:lnSpc>
                <a:spcPct val="90000"/>
              </a:lnSpc>
              <a:spcBef>
                <a:spcPts val="600"/>
              </a:spcBef>
              <a:buClr>
                <a:schemeClr val="accent6"/>
              </a:buClr>
              <a:buSzPts val="1600"/>
            </a:pPr>
            <a:r>
              <a:rPr lang="en-US" altLang="zh-HK" b="1" dirty="0">
                <a:solidFill>
                  <a:srgbClr val="0070C0"/>
                </a:solidFill>
                <a:latin typeface="微軟正黑體" panose="020B0604030504040204" pitchFamily="34" charset="-120"/>
                <a:ea typeface="微軟正黑體" panose="020B0604030504040204" pitchFamily="34" charset="-120"/>
                <a:cs typeface="Montserrat Light"/>
                <a:sym typeface="Montserrat"/>
              </a:rPr>
              <a:t>	http://fdjpkc.fudan.edu.cn/d201109/11499/list.htm</a:t>
            </a:r>
            <a:endParaRPr lang="zh-HK" altLang="en-US" b="1" dirty="0">
              <a:solidFill>
                <a:srgbClr val="0070C0"/>
              </a:solidFill>
              <a:latin typeface="微軟正黑體" panose="020B0604030504040204" pitchFamily="34" charset="-120"/>
              <a:ea typeface="微軟正黑體" panose="020B0604030504040204" pitchFamily="34" charset="-120"/>
              <a:cs typeface="Montserrat Light"/>
              <a:sym typeface="Montserrat"/>
            </a:endParaRPr>
          </a:p>
        </p:txBody>
      </p:sp>
    </p:spTree>
    <p:extLst>
      <p:ext uri="{BB962C8B-B14F-4D97-AF65-F5344CB8AC3E}">
        <p14:creationId xmlns:p14="http://schemas.microsoft.com/office/powerpoint/2010/main" val="3485389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075" y="738868"/>
            <a:ext cx="7061700" cy="689582"/>
          </a:xfrm>
          <a:prstGeom prst="rect">
            <a:avLst/>
          </a:prstGeom>
        </p:spPr>
        <p:txBody>
          <a:bodyPr spcFirstLastPara="1" wrap="square" lIns="0" tIns="0" rIns="0" bIns="0" anchor="ctr" anchorCtr="0">
            <a:noAutofit/>
          </a:bodyPr>
          <a:lstStyle/>
          <a:p>
            <a:pPr lvl="0"/>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影片欣赏</a:t>
            </a:r>
            <a:endParaRPr sz="4000"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78" name="Google Shape;78;p14"/>
          <p:cNvSpPr txBox="1">
            <a:spLocks noGrp="1"/>
          </p:cNvSpPr>
          <p:nvPr>
            <p:ph type="body" idx="1"/>
          </p:nvPr>
        </p:nvSpPr>
        <p:spPr>
          <a:xfrm>
            <a:off x="769692" y="1526604"/>
            <a:ext cx="7604466" cy="2764841"/>
          </a:xfrm>
          <a:prstGeom prst="rect">
            <a:avLst/>
          </a:prstGeom>
        </p:spPr>
        <p:txBody>
          <a:bodyPr spcFirstLastPara="1" wrap="square" lIns="0" tIns="0" rIns="0" bIns="0" anchor="t" anchorCtr="0">
            <a:noAutofit/>
          </a:bodyPr>
          <a:lstStyle/>
          <a:p>
            <a:pPr marL="342900" lvl="0" indent="-342900" algn="just">
              <a:lnSpc>
                <a:spcPts val="2600"/>
              </a:lnSpc>
              <a:spcAft>
                <a:spcPts val="1200"/>
              </a:spcAft>
              <a:buClr>
                <a:schemeClr val="dk1"/>
              </a:buClr>
              <a:buSzPts val="1100"/>
              <a:buFont typeface="Wingdings" panose="05000000000000000000" pitchFamily="2" charset="2"/>
              <a:buChar char="l"/>
            </a:pPr>
            <a:r>
              <a:rPr lang="zh-TW" altLang="en-US" sz="2200" dirty="0">
                <a:latin typeface="微軟正黑體" panose="020B0604030504040204" pitchFamily="34" charset="-120"/>
                <a:ea typeface="微軟正黑體" panose="020B0604030504040204" pitchFamily="34" charset="-120"/>
              </a:rPr>
              <a:t>国家武术队表演</a:t>
            </a:r>
            <a:r>
              <a:rPr lang="en-US" altLang="zh-TW" sz="2200" dirty="0">
                <a:latin typeface="微軟正黑體" panose="020B0604030504040204" pitchFamily="34" charset="-120"/>
                <a:ea typeface="微軟正黑體" panose="020B0604030504040204" pitchFamily="34" charset="-120"/>
              </a:rPr>
              <a:t>(2017)</a:t>
            </a: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11</a:t>
            </a:fld>
            <a:endParaRPr dirty="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3"/>
          <a:stretch>
            <a:fillRect/>
          </a:stretch>
        </p:blipFill>
        <p:spPr>
          <a:xfrm>
            <a:off x="1321927" y="2100885"/>
            <a:ext cx="1714500" cy="1762125"/>
          </a:xfrm>
          <a:prstGeom prst="rect">
            <a:avLst/>
          </a:prstGeom>
        </p:spPr>
      </p:pic>
      <p:sp>
        <p:nvSpPr>
          <p:cNvPr id="5" name="矩形 4"/>
          <p:cNvSpPr/>
          <p:nvPr/>
        </p:nvSpPr>
        <p:spPr>
          <a:xfrm>
            <a:off x="1241083" y="3981457"/>
            <a:ext cx="4012637" cy="307777"/>
          </a:xfrm>
          <a:prstGeom prst="rect">
            <a:avLst/>
          </a:prstGeom>
        </p:spPr>
        <p:txBody>
          <a:bodyPr wrap="none">
            <a:spAutoFit/>
          </a:bodyPr>
          <a:lstStyle/>
          <a:p>
            <a:r>
              <a:rPr lang="en-US" altLang="zh-HK" dirty="0"/>
              <a:t>https://www.youtube.com/watch?v=BSfn2eyjI9M</a:t>
            </a:r>
            <a:endParaRPr lang="zh-HK" altLang="en-US" dirty="0"/>
          </a:p>
        </p:txBody>
      </p:sp>
    </p:spTree>
    <p:extLst>
      <p:ext uri="{BB962C8B-B14F-4D97-AF65-F5344CB8AC3E}">
        <p14:creationId xmlns:p14="http://schemas.microsoft.com/office/powerpoint/2010/main" val="1570180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ctrTitle" idx="4294967295"/>
          </p:nvPr>
        </p:nvSpPr>
        <p:spPr>
          <a:xfrm>
            <a:off x="917978" y="920750"/>
            <a:ext cx="7317348" cy="899504"/>
          </a:xfrm>
          <a:prstGeom prst="rect">
            <a:avLst/>
          </a:prstGeom>
        </p:spPr>
        <p:txBody>
          <a:bodyPr spcFirstLastPara="1" wrap="square" lIns="0" tIns="0" rIns="0" bIns="0" anchor="ctr" anchorCtr="0">
            <a:noAutofit/>
          </a:bodyPr>
          <a:lstStyle/>
          <a:p>
            <a:pPr>
              <a:lnSpc>
                <a:spcPts val="2500"/>
              </a:lnSpc>
              <a:spcAft>
                <a:spcPts val="400"/>
              </a:spcAft>
            </a:pPr>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Frank Ruhl Libre Light"/>
              </a:rPr>
              <a:t>分享时段</a:t>
            </a:r>
            <a:endParaRPr sz="2400" b="1" dirty="0">
              <a:solidFill>
                <a:schemeClr val="accent3"/>
              </a:solidFill>
              <a:latin typeface="微軟正黑體" panose="020B0604030504040204" pitchFamily="34" charset="-120"/>
              <a:ea typeface="微軟正黑體" panose="020B0604030504040204" pitchFamily="34" charset="-120"/>
              <a:cs typeface="Frank Ruhl Libre Light"/>
              <a:sym typeface="Frank Ruhl Libre Light"/>
            </a:endParaRPr>
          </a:p>
        </p:txBody>
      </p:sp>
      <p:sp>
        <p:nvSpPr>
          <p:cNvPr id="86" name="Google Shape;86;p15"/>
          <p:cNvSpPr txBox="1">
            <a:spLocks noGrp="1"/>
          </p:cNvSpPr>
          <p:nvPr>
            <p:ph type="subTitle" idx="4294967295"/>
          </p:nvPr>
        </p:nvSpPr>
        <p:spPr>
          <a:xfrm>
            <a:off x="1290414" y="1521151"/>
            <a:ext cx="6944911" cy="1831649"/>
          </a:xfrm>
          <a:prstGeom prst="rect">
            <a:avLst/>
          </a:prstGeom>
        </p:spPr>
        <p:txBody>
          <a:bodyPr spcFirstLastPara="1" wrap="square" lIns="0" tIns="0" rIns="0" bIns="0" anchor="t" anchorCtr="0">
            <a:noAutofit/>
          </a:bodyPr>
          <a:lstStyle/>
          <a:p>
            <a:pPr marL="0" indent="0" algn="just" hangingPunct="0">
              <a:lnSpc>
                <a:spcPts val="3000"/>
              </a:lnSpc>
              <a:spcAft>
                <a:spcPts val="300"/>
              </a:spcAft>
              <a:buClr>
                <a:schemeClr val="dk1"/>
              </a:buClr>
              <a:buSzPct val="55000"/>
              <a:buNone/>
            </a:pPr>
            <a:endParaRPr lang="zh-TW" altLang="en-US" sz="2400" dirty="0">
              <a:latin typeface="微軟正黑體" panose="020B0604030504040204" pitchFamily="34" charset="-120"/>
              <a:ea typeface="微軟正黑體" panose="020B0604030504040204" pitchFamily="34" charset="-120"/>
            </a:endParaRPr>
          </a:p>
          <a:p>
            <a:pPr marL="0" indent="0" algn="just" hangingPunct="0">
              <a:lnSpc>
                <a:spcPts val="3000"/>
              </a:lnSpc>
              <a:spcAft>
                <a:spcPts val="300"/>
              </a:spcAft>
              <a:buClr>
                <a:schemeClr val="dk1"/>
              </a:buClr>
              <a:buSzPct val="55000"/>
              <a:buNone/>
            </a:pPr>
            <a:r>
              <a:rPr lang="zh-TW" altLang="en-US" sz="2400" b="1" dirty="0">
                <a:latin typeface="微軟正黑體" panose="020B0604030504040204" pitchFamily="34" charset="-120"/>
                <a:ea typeface="微軟正黑體" panose="020B0604030504040204" pitchFamily="34" charset="-120"/>
              </a:rPr>
              <a:t>看过表演后，试分享你对武术运动的印象。</a:t>
            </a:r>
            <a:endParaRPr lang="en-US" altLang="zh-TW" sz="2400" b="1" dirty="0">
              <a:latin typeface="微軟正黑體" panose="020B0604030504040204" pitchFamily="34" charset="-120"/>
              <a:ea typeface="微軟正黑體" panose="020B0604030504040204" pitchFamily="34" charset="-120"/>
            </a:endParaRPr>
          </a:p>
          <a:p>
            <a:pPr marL="0" indent="0" algn="just" hangingPunct="0">
              <a:lnSpc>
                <a:spcPts val="3000"/>
              </a:lnSpc>
              <a:spcAft>
                <a:spcPts val="300"/>
              </a:spcAft>
              <a:buClr>
                <a:schemeClr val="dk1"/>
              </a:buClr>
              <a:buSzPct val="55000"/>
              <a:buNone/>
            </a:pPr>
            <a:endParaRPr lang="zh-TW" altLang="en-US" sz="2400" dirty="0">
              <a:latin typeface="微軟正黑體" panose="020B0604030504040204" pitchFamily="34" charset="-120"/>
              <a:ea typeface="微軟正黑體" panose="020B0604030504040204" pitchFamily="34" charset="-120"/>
            </a:endParaRPr>
          </a:p>
          <a:p>
            <a:pPr marL="0" indent="0" algn="just" hangingPunct="0">
              <a:lnSpc>
                <a:spcPts val="3000"/>
              </a:lnSpc>
              <a:spcAft>
                <a:spcPts val="300"/>
              </a:spcAft>
              <a:buClr>
                <a:schemeClr val="dk1"/>
              </a:buClr>
              <a:buSzPct val="55000"/>
              <a:buNone/>
            </a:pPr>
            <a:endParaRPr lang="zh-TW" altLang="en-US" sz="2400" dirty="0">
              <a:latin typeface="微軟正黑體" panose="020B0604030504040204" pitchFamily="34" charset="-120"/>
              <a:ea typeface="微軟正黑體" panose="020B0604030504040204" pitchFamily="34" charset="-120"/>
            </a:endParaRPr>
          </a:p>
        </p:txBody>
      </p:sp>
      <p:sp>
        <p:nvSpPr>
          <p:cNvPr id="88" name="Google Shape;88;p15"/>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12</a:t>
            </a:fld>
            <a:endParaRPr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492907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ctrTitle" idx="4294967295"/>
          </p:nvPr>
        </p:nvSpPr>
        <p:spPr>
          <a:xfrm>
            <a:off x="913326" y="1021027"/>
            <a:ext cx="7317348" cy="809675"/>
          </a:xfrm>
          <a:prstGeom prst="rect">
            <a:avLst/>
          </a:prstGeom>
        </p:spPr>
        <p:txBody>
          <a:bodyPr spcFirstLastPara="1" wrap="square" lIns="0" tIns="0" rIns="0" bIns="0" anchor="ctr" anchorCtr="0">
            <a:noAutofit/>
          </a:bodyPr>
          <a:lstStyle/>
          <a:p>
            <a:pPr>
              <a:lnSpc>
                <a:spcPts val="2500"/>
              </a:lnSpc>
              <a:spcAft>
                <a:spcPts val="400"/>
              </a:spcAft>
            </a:pPr>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Frank Ruhl Libre Light"/>
              </a:rPr>
              <a:t>小组讨论</a:t>
            </a:r>
            <a:endParaRPr sz="2400" b="1" dirty="0">
              <a:solidFill>
                <a:schemeClr val="accent3"/>
              </a:solidFill>
              <a:latin typeface="微軟正黑體" panose="020B0604030504040204" pitchFamily="34" charset="-120"/>
              <a:ea typeface="微軟正黑體" panose="020B0604030504040204" pitchFamily="34" charset="-120"/>
              <a:cs typeface="Frank Ruhl Libre Light"/>
              <a:sym typeface="Frank Ruhl Libre Light"/>
            </a:endParaRPr>
          </a:p>
        </p:txBody>
      </p:sp>
      <p:sp>
        <p:nvSpPr>
          <p:cNvPr id="86" name="Google Shape;86;p15"/>
          <p:cNvSpPr txBox="1">
            <a:spLocks noGrp="1"/>
          </p:cNvSpPr>
          <p:nvPr>
            <p:ph type="subTitle" idx="4294967295"/>
          </p:nvPr>
        </p:nvSpPr>
        <p:spPr>
          <a:xfrm>
            <a:off x="692210" y="1974715"/>
            <a:ext cx="7770854" cy="1361872"/>
          </a:xfrm>
          <a:prstGeom prst="rect">
            <a:avLst/>
          </a:prstGeom>
        </p:spPr>
        <p:txBody>
          <a:bodyPr spcFirstLastPara="1" wrap="square" lIns="0" tIns="0" rIns="0" bIns="0" anchor="t" anchorCtr="0">
            <a:noAutofit/>
          </a:bodyPr>
          <a:lstStyle/>
          <a:p>
            <a:pPr marL="0" indent="0" algn="ctr" hangingPunct="0">
              <a:lnSpc>
                <a:spcPts val="3000"/>
              </a:lnSpc>
              <a:spcAft>
                <a:spcPts val="300"/>
              </a:spcAft>
              <a:buClr>
                <a:schemeClr val="dk1"/>
              </a:buClr>
              <a:buSzPct val="55000"/>
              <a:buNone/>
            </a:pPr>
            <a:r>
              <a:rPr lang="zh-TW" altLang="en-US" sz="2400" b="1" dirty="0">
                <a:latin typeface="微軟正黑體" panose="020B0604030504040204" pitchFamily="34" charset="-120"/>
                <a:ea typeface="微軟正黑體" panose="020B0604030504040204" pitchFamily="34" charset="-120"/>
              </a:rPr>
              <a:t>你认为武术的动作优美吗？试和同学分享你的看法。</a:t>
            </a:r>
            <a:endParaRPr lang="en-US" altLang="zh-TW" sz="2400" b="1" dirty="0">
              <a:latin typeface="微軟正黑體" panose="020B0604030504040204" pitchFamily="34" charset="-120"/>
              <a:ea typeface="微軟正黑體" panose="020B0604030504040204" pitchFamily="34" charset="-120"/>
            </a:endParaRPr>
          </a:p>
          <a:p>
            <a:pPr marL="0" indent="0" algn="ctr" hangingPunct="0">
              <a:lnSpc>
                <a:spcPts val="3000"/>
              </a:lnSpc>
              <a:spcAft>
                <a:spcPts val="300"/>
              </a:spcAft>
              <a:buClr>
                <a:schemeClr val="dk1"/>
              </a:buClr>
              <a:buSzPct val="55000"/>
              <a:buNone/>
            </a:pPr>
            <a:endParaRPr lang="en-US" altLang="zh-TW" sz="2400" b="1" dirty="0">
              <a:latin typeface="微軟正黑體" panose="020B0604030504040204" pitchFamily="34" charset="-120"/>
              <a:ea typeface="微軟正黑體" panose="020B0604030504040204" pitchFamily="34" charset="-120"/>
            </a:endParaRPr>
          </a:p>
          <a:p>
            <a:pPr marL="0" indent="0" algn="ctr" hangingPunct="0">
              <a:lnSpc>
                <a:spcPts val="3000"/>
              </a:lnSpc>
              <a:spcAft>
                <a:spcPts val="300"/>
              </a:spcAft>
              <a:buClr>
                <a:schemeClr val="dk1"/>
              </a:buClr>
              <a:buSzPct val="55000"/>
              <a:buNone/>
            </a:pPr>
            <a:endParaRPr lang="zh-TW" altLang="en-US" sz="2000" dirty="0">
              <a:latin typeface="微軟正黑體" panose="020B0604030504040204" pitchFamily="34" charset="-120"/>
              <a:ea typeface="微軟正黑體" panose="020B0604030504040204" pitchFamily="34" charset="-120"/>
            </a:endParaRPr>
          </a:p>
          <a:p>
            <a:pPr marL="0" indent="0" algn="ctr" hangingPunct="0">
              <a:lnSpc>
                <a:spcPts val="3000"/>
              </a:lnSpc>
              <a:spcAft>
                <a:spcPts val="300"/>
              </a:spcAft>
              <a:buClr>
                <a:schemeClr val="dk1"/>
              </a:buClr>
              <a:buSzPct val="55000"/>
              <a:buNone/>
            </a:pPr>
            <a:endParaRPr lang="zh-TW" altLang="en-US" sz="2000" dirty="0">
              <a:latin typeface="微軟正黑體" panose="020B0604030504040204" pitchFamily="34" charset="-120"/>
              <a:ea typeface="微軟正黑體" panose="020B0604030504040204" pitchFamily="34" charset="-120"/>
            </a:endParaRPr>
          </a:p>
        </p:txBody>
      </p:sp>
      <p:sp>
        <p:nvSpPr>
          <p:cNvPr id="88" name="Google Shape;88;p15"/>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13</a:t>
            </a:fld>
            <a:endParaRPr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60272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075" y="738183"/>
            <a:ext cx="7061700" cy="699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zh-TW" altLang="en-US" sz="36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附录：近代中国武术的发展</a:t>
            </a:r>
            <a:endParaRPr sz="36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78" name="Google Shape;78;p14"/>
          <p:cNvSpPr txBox="1">
            <a:spLocks noGrp="1"/>
          </p:cNvSpPr>
          <p:nvPr>
            <p:ph type="body" idx="1"/>
          </p:nvPr>
        </p:nvSpPr>
        <p:spPr>
          <a:xfrm>
            <a:off x="928075" y="1449205"/>
            <a:ext cx="7260199" cy="2901328"/>
          </a:xfrm>
          <a:prstGeom prst="rect">
            <a:avLst/>
          </a:prstGeom>
        </p:spPr>
        <p:txBody>
          <a:bodyPr spcFirstLastPara="1" wrap="square" lIns="0" tIns="0" rIns="0" bIns="0" anchor="t" anchorCtr="0">
            <a:noAutofit/>
          </a:bodyPr>
          <a:lstStyle/>
          <a:p>
            <a:pPr marL="342900" lvl="0" indent="-342900" algn="just">
              <a:spcAft>
                <a:spcPts val="900"/>
              </a:spcAft>
              <a:buClr>
                <a:schemeClr val="dk1"/>
              </a:buClr>
              <a:buSzPts val="1100"/>
              <a:buFont typeface="Wingdings" panose="05000000000000000000" pitchFamily="2" charset="2"/>
              <a:buChar char="l"/>
            </a:pPr>
            <a:r>
              <a:rPr lang="en-US" altLang="zh-TW" dirty="0">
                <a:latin typeface="微軟正黑體" panose="020B0604030504040204" pitchFamily="34" charset="-120"/>
                <a:ea typeface="微軟正黑體" panose="020B0604030504040204" pitchFamily="34" charset="-120"/>
              </a:rPr>
              <a:t>1927</a:t>
            </a:r>
            <a:r>
              <a:rPr lang="zh-TW" altLang="en-US" dirty="0">
                <a:latin typeface="微軟正黑體" panose="020B0604030504040204" pitchFamily="34" charset="-120"/>
                <a:ea typeface="微軟正黑體" panose="020B0604030504040204" pitchFamily="34" charset="-120"/>
              </a:rPr>
              <a:t>年：</a:t>
            </a:r>
            <a:r>
              <a:rPr lang="zh-CN" altLang="en-US" dirty="0">
                <a:latin typeface="微軟正黑體" panose="020B0604030504040204" pitchFamily="34" charset="-120"/>
                <a:ea typeface="微軟正黑體" panose="020B0604030504040204" pitchFamily="34" charset="-120"/>
              </a:rPr>
              <a:t>中央国术馆在南京成立</a:t>
            </a:r>
            <a:endParaRPr lang="en-US" altLang="zh-TW" dirty="0">
              <a:latin typeface="微軟正黑體" panose="020B0604030504040204" pitchFamily="34" charset="-120"/>
              <a:ea typeface="微軟正黑體" panose="020B0604030504040204" pitchFamily="34" charset="-120"/>
            </a:endParaRPr>
          </a:p>
          <a:p>
            <a:pPr marL="342900" lvl="0" indent="-342900" algn="just">
              <a:spcAft>
                <a:spcPts val="900"/>
              </a:spcAft>
              <a:buClr>
                <a:schemeClr val="dk1"/>
              </a:buClr>
              <a:buSzPts val="1100"/>
              <a:buFont typeface="Wingdings" panose="05000000000000000000" pitchFamily="2" charset="2"/>
              <a:buChar char="l"/>
            </a:pPr>
            <a:r>
              <a:rPr lang="en-US" altLang="zh-CN" dirty="0">
                <a:latin typeface="微軟正黑體" panose="020B0604030504040204" pitchFamily="34" charset="-120"/>
                <a:ea typeface="微軟正黑體" panose="020B0604030504040204" pitchFamily="34" charset="-120"/>
              </a:rPr>
              <a:t>1936</a:t>
            </a:r>
            <a:r>
              <a:rPr lang="zh-CN" altLang="en-US" dirty="0">
                <a:latin typeface="微軟正黑體" panose="020B0604030504040204" pitchFamily="34" charset="-120"/>
                <a:ea typeface="微軟正黑體" panose="020B0604030504040204" pitchFamily="34" charset="-120"/>
              </a:rPr>
              <a:t>年</a:t>
            </a:r>
            <a:r>
              <a:rPr lang="zh-TW" altLang="en-US" dirty="0">
                <a:latin typeface="微軟正黑體" panose="020B0604030504040204" pitchFamily="34" charset="-120"/>
                <a:ea typeface="微軟正黑體" panose="020B0604030504040204" pitchFamily="34" charset="-120"/>
              </a:rPr>
              <a:t>：</a:t>
            </a:r>
            <a:r>
              <a:rPr lang="zh-CN" altLang="en-US" dirty="0">
                <a:latin typeface="微軟正黑體" panose="020B0604030504040204" pitchFamily="34" charset="-120"/>
                <a:ea typeface="微軟正黑體" panose="020B0604030504040204" pitchFamily="34" charset="-120"/>
              </a:rPr>
              <a:t>中国武术队赴柏林奥运会参加表演</a:t>
            </a:r>
            <a:endParaRPr lang="en-US" altLang="zh-TW" dirty="0">
              <a:latin typeface="微軟正黑體" panose="020B0604030504040204" pitchFamily="34" charset="-120"/>
              <a:ea typeface="微軟正黑體" panose="020B0604030504040204" pitchFamily="34" charset="-120"/>
            </a:endParaRPr>
          </a:p>
          <a:p>
            <a:pPr marL="342900" lvl="0" indent="-342900" algn="just">
              <a:spcAft>
                <a:spcPts val="900"/>
              </a:spcAft>
              <a:buClr>
                <a:schemeClr val="dk1"/>
              </a:buClr>
              <a:buSzPts val="1100"/>
              <a:buFont typeface="Wingdings" panose="05000000000000000000" pitchFamily="2" charset="2"/>
              <a:buChar char="l"/>
            </a:pPr>
            <a:r>
              <a:rPr lang="en-US" altLang="zh-CN" dirty="0">
                <a:latin typeface="微軟正黑體" panose="020B0604030504040204" pitchFamily="34" charset="-120"/>
                <a:ea typeface="微軟正黑體" panose="020B0604030504040204" pitchFamily="34" charset="-120"/>
              </a:rPr>
              <a:t>1956</a:t>
            </a:r>
            <a:r>
              <a:rPr lang="zh-CN" altLang="en-US" dirty="0">
                <a:latin typeface="微軟正黑體" panose="020B0604030504040204" pitchFamily="34" charset="-120"/>
                <a:ea typeface="微軟正黑體" panose="020B0604030504040204" pitchFamily="34" charset="-120"/>
              </a:rPr>
              <a:t>年</a:t>
            </a:r>
            <a:r>
              <a:rPr lang="zh-TW" altLang="en-US" dirty="0">
                <a:latin typeface="微軟正黑體" panose="020B0604030504040204" pitchFamily="34" charset="-120"/>
                <a:ea typeface="微軟正黑體" panose="020B0604030504040204" pitchFamily="34" charset="-120"/>
              </a:rPr>
              <a:t>：</a:t>
            </a:r>
            <a:r>
              <a:rPr lang="zh-CN" altLang="en-US" dirty="0">
                <a:latin typeface="微軟正黑體" panose="020B0604030504040204" pitchFamily="34" charset="-120"/>
                <a:ea typeface="微軟正黑體" panose="020B0604030504040204" pitchFamily="34" charset="-120"/>
              </a:rPr>
              <a:t>中国武术协会</a:t>
            </a:r>
            <a:r>
              <a:rPr lang="zh-TW" altLang="en-US" dirty="0">
                <a:latin typeface="微軟正黑體" panose="020B0604030504040204" pitchFamily="34" charset="-120"/>
                <a:ea typeface="微軟正黑體" panose="020B0604030504040204" pitchFamily="34" charset="-120"/>
              </a:rPr>
              <a:t>成</a:t>
            </a:r>
            <a:r>
              <a:rPr lang="zh-CN" altLang="en-US" dirty="0">
                <a:latin typeface="微軟正黑體" panose="020B0604030504040204" pitchFamily="34" charset="-120"/>
                <a:ea typeface="微軟正黑體" panose="020B0604030504040204" pitchFamily="34" charset="-120"/>
              </a:rPr>
              <a:t>立</a:t>
            </a:r>
            <a:endParaRPr lang="en-US" altLang="zh-CN" dirty="0">
              <a:latin typeface="微軟正黑體" panose="020B0604030504040204" pitchFamily="34" charset="-120"/>
              <a:ea typeface="微軟正黑體" panose="020B0604030504040204" pitchFamily="34" charset="-120"/>
            </a:endParaRPr>
          </a:p>
          <a:p>
            <a:pPr marL="342900" lvl="0" indent="-342900" algn="just">
              <a:spcAft>
                <a:spcPts val="900"/>
              </a:spcAft>
              <a:buClr>
                <a:schemeClr val="dk1"/>
              </a:buClr>
              <a:buSzPts val="1100"/>
              <a:buFont typeface="Wingdings" panose="05000000000000000000" pitchFamily="2" charset="2"/>
              <a:buChar char="l"/>
            </a:pPr>
            <a:r>
              <a:rPr lang="en-US" altLang="zh-TW" dirty="0">
                <a:latin typeface="微軟正黑體" panose="020B0604030504040204" pitchFamily="34" charset="-120"/>
                <a:ea typeface="微軟正黑體" panose="020B0604030504040204" pitchFamily="34" charset="-120"/>
              </a:rPr>
              <a:t>1959</a:t>
            </a:r>
            <a:r>
              <a:rPr lang="zh-TW" altLang="en-US" dirty="0">
                <a:latin typeface="微軟正黑體" panose="020B0604030504040204" pitchFamily="34" charset="-120"/>
                <a:ea typeface="微軟正黑體" panose="020B0604030504040204" pitchFamily="34" charset="-120"/>
              </a:rPr>
              <a:t>年：国家体委审定的</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武术竞赛规则</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正式出版，并把</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　　 武术列入当年举办的全国第一届运动会</a:t>
            </a:r>
            <a:endParaRPr lang="en-US" altLang="zh-TW" dirty="0">
              <a:latin typeface="微軟正黑體" panose="020B0604030504040204" pitchFamily="34" charset="-120"/>
              <a:ea typeface="微軟正黑體" panose="020B0604030504040204" pitchFamily="34" charset="-120"/>
            </a:endParaRPr>
          </a:p>
          <a:p>
            <a:pPr marL="342900" indent="-342900" algn="just">
              <a:spcAft>
                <a:spcPts val="900"/>
              </a:spcAft>
              <a:buClr>
                <a:schemeClr val="dk1"/>
              </a:buClr>
              <a:buSzPts val="1100"/>
              <a:buFont typeface="Wingdings" panose="05000000000000000000" pitchFamily="2" charset="2"/>
              <a:buChar char="l"/>
            </a:pPr>
            <a:r>
              <a:rPr lang="en-US" altLang="zh-CN" dirty="0">
                <a:latin typeface="微軟正黑體" panose="020B0604030504040204" pitchFamily="34" charset="-120"/>
                <a:ea typeface="微軟正黑體" panose="020B0604030504040204" pitchFamily="34" charset="-120"/>
              </a:rPr>
              <a:t>1985</a:t>
            </a:r>
            <a:r>
              <a:rPr lang="zh-CN" altLang="en-US" dirty="0">
                <a:latin typeface="微軟正黑體" panose="020B0604030504040204" pitchFamily="34" charset="-120"/>
                <a:ea typeface="微軟正黑體" panose="020B0604030504040204" pitchFamily="34" charset="-120"/>
              </a:rPr>
              <a:t>年</a:t>
            </a:r>
            <a:r>
              <a:rPr lang="zh-TW" altLang="en-US" dirty="0">
                <a:latin typeface="微軟正黑體" panose="020B0604030504040204" pitchFamily="34" charset="-120"/>
                <a:ea typeface="微軟正黑體" panose="020B0604030504040204" pitchFamily="34" charset="-120"/>
              </a:rPr>
              <a:t>：</a:t>
            </a:r>
            <a:r>
              <a:rPr lang="zh-CN" altLang="en-US" dirty="0">
                <a:latin typeface="微軟正黑體" panose="020B0604030504040204" pitchFamily="34" charset="-120"/>
                <a:ea typeface="微軟正黑體" panose="020B0604030504040204" pitchFamily="34" charset="-120"/>
              </a:rPr>
              <a:t>在西安举行了首届国际武术邀请赛</a:t>
            </a:r>
            <a:endParaRPr lang="en-US" altLang="zh-CN" dirty="0">
              <a:latin typeface="微軟正黑體" panose="020B0604030504040204" pitchFamily="34" charset="-120"/>
              <a:ea typeface="微軟正黑體" panose="020B0604030504040204" pitchFamily="34" charset="-120"/>
            </a:endParaRPr>
          </a:p>
          <a:p>
            <a:pPr marL="342900" indent="-342900" algn="just">
              <a:spcAft>
                <a:spcPts val="900"/>
              </a:spcAft>
              <a:buClr>
                <a:schemeClr val="dk1"/>
              </a:buClr>
              <a:buSzPts val="1100"/>
              <a:buFont typeface="Wingdings" panose="05000000000000000000" pitchFamily="2" charset="2"/>
              <a:buChar char="l"/>
            </a:pPr>
            <a:r>
              <a:rPr lang="en-US" altLang="zh-TW" dirty="0">
                <a:latin typeface="微軟正黑體" panose="020B0604030504040204" pitchFamily="34" charset="-120"/>
                <a:ea typeface="微軟正黑體" panose="020B0604030504040204" pitchFamily="34" charset="-120"/>
              </a:rPr>
              <a:t>1987</a:t>
            </a:r>
            <a:r>
              <a:rPr lang="zh-TW" altLang="en-US" dirty="0">
                <a:latin typeface="微軟正黑體" panose="020B0604030504040204" pitchFamily="34" charset="-120"/>
                <a:ea typeface="微軟正黑體" panose="020B0604030504040204" pitchFamily="34" charset="-120"/>
              </a:rPr>
              <a:t>年：</a:t>
            </a:r>
            <a:r>
              <a:rPr lang="zh-CN" altLang="en-US" dirty="0">
                <a:latin typeface="微軟正黑體" panose="020B0604030504040204" pitchFamily="34" charset="-120"/>
                <a:ea typeface="微軟正黑體" panose="020B0604030504040204" pitchFamily="34" charset="-120"/>
              </a:rPr>
              <a:t>在日本横滨举行了第一届亚洲武术锦标赛</a:t>
            </a:r>
            <a:endParaRPr lang="en-US" altLang="zh-TW" dirty="0">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14</a:t>
            </a:fld>
            <a:endParaRPr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0739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8" name="Google Shape;78;p14"/>
          <p:cNvSpPr txBox="1">
            <a:spLocks noGrp="1"/>
          </p:cNvSpPr>
          <p:nvPr>
            <p:ph type="body" idx="1"/>
          </p:nvPr>
        </p:nvSpPr>
        <p:spPr>
          <a:xfrm>
            <a:off x="748613" y="1509901"/>
            <a:ext cx="7455350" cy="2901328"/>
          </a:xfrm>
          <a:prstGeom prst="rect">
            <a:avLst/>
          </a:prstGeom>
        </p:spPr>
        <p:txBody>
          <a:bodyPr spcFirstLastPara="1" wrap="square" lIns="0" tIns="0" rIns="0" bIns="0" anchor="t" anchorCtr="0">
            <a:noAutofit/>
          </a:bodyPr>
          <a:lstStyle/>
          <a:p>
            <a:pPr marL="342900" lvl="0" indent="-342900" algn="just">
              <a:lnSpc>
                <a:spcPts val="2400"/>
              </a:lnSpc>
              <a:spcAft>
                <a:spcPts val="1000"/>
              </a:spcAft>
              <a:buClr>
                <a:schemeClr val="dk1"/>
              </a:buClr>
              <a:buSzPts val="1100"/>
              <a:buFont typeface="Wingdings" panose="05000000000000000000" pitchFamily="2" charset="2"/>
              <a:buChar char="l"/>
            </a:pPr>
            <a:r>
              <a:rPr lang="en-US" altLang="zh-CN" sz="1900" dirty="0">
                <a:latin typeface="微軟正黑體" panose="020B0604030504040204" pitchFamily="34" charset="-120"/>
                <a:ea typeface="微軟正黑體" panose="020B0604030504040204" pitchFamily="34" charset="-120"/>
              </a:rPr>
              <a:t>1990</a:t>
            </a:r>
            <a:r>
              <a:rPr lang="zh-CN" altLang="en-US" sz="1900" dirty="0">
                <a:latin typeface="微軟正黑體" panose="020B0604030504040204" pitchFamily="34" charset="-120"/>
                <a:ea typeface="微軟正黑體" panose="020B0604030504040204" pitchFamily="34" charset="-120"/>
              </a:rPr>
              <a:t>年</a:t>
            </a:r>
            <a:r>
              <a:rPr lang="zh-TW" altLang="en-US" dirty="0">
                <a:latin typeface="微軟正黑體" panose="020B0604030504040204" pitchFamily="34" charset="-120"/>
                <a:ea typeface="微軟正黑體" panose="020B0604030504040204" pitchFamily="34" charset="-120"/>
              </a:rPr>
              <a:t>：</a:t>
            </a:r>
            <a:r>
              <a:rPr lang="zh-CN" altLang="en-US" sz="1900" dirty="0">
                <a:latin typeface="微軟正黑體" panose="020B0604030504040204" pitchFamily="34" charset="-120"/>
                <a:ea typeface="微軟正黑體" panose="020B0604030504040204" pitchFamily="34" charset="-120"/>
              </a:rPr>
              <a:t>国际武术联合会成立</a:t>
            </a:r>
            <a:r>
              <a:rPr lang="zh-TW" altLang="en-US" sz="1900" dirty="0">
                <a:latin typeface="微軟正黑體" panose="020B0604030504040204" pitchFamily="34" charset="-120"/>
                <a:ea typeface="微軟正黑體" panose="020B0604030504040204" pitchFamily="34" charset="-120"/>
              </a:rPr>
              <a:t>；</a:t>
            </a:r>
            <a:r>
              <a:rPr lang="zh-CN" altLang="en-US" sz="1900" dirty="0">
                <a:latin typeface="微軟正黑體" panose="020B0604030504040204" pitchFamily="34" charset="-120"/>
                <a:ea typeface="微軟正黑體" panose="020B0604030504040204" pitchFamily="34" charset="-120"/>
              </a:rPr>
              <a:t>武术首次被列入第十一届亚运会</a:t>
            </a:r>
            <a:r>
              <a:rPr lang="zh-TW" altLang="en-US" sz="1900" dirty="0">
                <a:latin typeface="微軟正黑體" panose="020B0604030504040204" pitchFamily="34" charset="-120"/>
                <a:ea typeface="微軟正黑體" panose="020B0604030504040204" pitchFamily="34" charset="-120"/>
              </a:rPr>
              <a:t>　　</a:t>
            </a:r>
            <a:r>
              <a:rPr lang="en-US" altLang="zh-TW" sz="1900" dirty="0">
                <a:latin typeface="微軟正黑體" panose="020B0604030504040204" pitchFamily="34" charset="-120"/>
                <a:ea typeface="微軟正黑體" panose="020B0604030504040204" pitchFamily="34" charset="-120"/>
              </a:rPr>
              <a:t>	</a:t>
            </a:r>
            <a:r>
              <a:rPr lang="zh-TW" altLang="en-US" sz="1900" dirty="0">
                <a:latin typeface="微軟正黑體" panose="020B0604030504040204" pitchFamily="34" charset="-120"/>
                <a:ea typeface="微軟正黑體" panose="020B0604030504040204" pitchFamily="34" charset="-120"/>
              </a:rPr>
              <a:t>　　</a:t>
            </a:r>
            <a:r>
              <a:rPr lang="zh-TW" altLang="en-US" sz="1200" dirty="0">
                <a:latin typeface="微軟正黑體" panose="020B0604030504040204" pitchFamily="34" charset="-120"/>
                <a:ea typeface="微軟正黑體" panose="020B0604030504040204" pitchFamily="34" charset="-120"/>
              </a:rPr>
              <a:t> </a:t>
            </a:r>
            <a:r>
              <a:rPr lang="zh-CN" altLang="en-US" sz="1900" dirty="0">
                <a:latin typeface="微軟正黑體" panose="020B0604030504040204" pitchFamily="34" charset="-120"/>
                <a:ea typeface="微軟正黑體" panose="020B0604030504040204" pitchFamily="34" charset="-120"/>
              </a:rPr>
              <a:t>竞赛项目</a:t>
            </a:r>
            <a:endParaRPr lang="en-US" altLang="zh-CN" sz="1900" dirty="0">
              <a:latin typeface="微軟正黑體" panose="020B0604030504040204" pitchFamily="34" charset="-120"/>
              <a:ea typeface="微軟正黑體" panose="020B0604030504040204" pitchFamily="34" charset="-120"/>
            </a:endParaRPr>
          </a:p>
          <a:p>
            <a:pPr marL="342900" lvl="0" indent="-342900" algn="just">
              <a:lnSpc>
                <a:spcPts val="2400"/>
              </a:lnSpc>
              <a:spcAft>
                <a:spcPts val="1000"/>
              </a:spcAft>
              <a:buClr>
                <a:schemeClr val="dk1"/>
              </a:buClr>
              <a:buSzPts val="1100"/>
              <a:buFont typeface="Wingdings" panose="05000000000000000000" pitchFamily="2" charset="2"/>
              <a:buChar char="l"/>
            </a:pPr>
            <a:r>
              <a:rPr lang="en-US" altLang="zh-CN" sz="1900" dirty="0">
                <a:latin typeface="微軟正黑體" panose="020B0604030504040204" pitchFamily="34" charset="-120"/>
                <a:ea typeface="微軟正黑體" panose="020B0604030504040204" pitchFamily="34" charset="-120"/>
              </a:rPr>
              <a:t>1991</a:t>
            </a:r>
            <a:r>
              <a:rPr lang="zh-CN" altLang="en-US" sz="1900" dirty="0">
                <a:latin typeface="微軟正黑體" panose="020B0604030504040204" pitchFamily="34" charset="-120"/>
                <a:ea typeface="微軟正黑體" panose="020B0604030504040204" pitchFamily="34" charset="-120"/>
              </a:rPr>
              <a:t>年</a:t>
            </a:r>
            <a:r>
              <a:rPr lang="zh-TW" altLang="en-US" sz="1900" dirty="0">
                <a:latin typeface="微軟正黑體" panose="020B0604030504040204" pitchFamily="34" charset="-120"/>
                <a:ea typeface="微軟正黑體" panose="020B0604030504040204" pitchFamily="34" charset="-120"/>
              </a:rPr>
              <a:t>：</a:t>
            </a:r>
            <a:r>
              <a:rPr lang="zh-CN" altLang="en-US" sz="1900" dirty="0">
                <a:latin typeface="微軟正黑體" panose="020B0604030504040204" pitchFamily="34" charset="-120"/>
                <a:ea typeface="微軟正黑體" panose="020B0604030504040204" pitchFamily="34" charset="-120"/>
              </a:rPr>
              <a:t>第一届世界武术锦标赛在中国北京举办</a:t>
            </a:r>
            <a:endParaRPr lang="en-US" altLang="zh-CN" sz="1900" dirty="0">
              <a:latin typeface="微軟正黑體" panose="020B0604030504040204" pitchFamily="34" charset="-120"/>
              <a:ea typeface="微軟正黑體" panose="020B0604030504040204" pitchFamily="34" charset="-120"/>
            </a:endParaRPr>
          </a:p>
          <a:p>
            <a:pPr marL="342900" lvl="0" indent="-342900" algn="just">
              <a:lnSpc>
                <a:spcPts val="2400"/>
              </a:lnSpc>
              <a:spcAft>
                <a:spcPts val="1000"/>
              </a:spcAft>
              <a:buClr>
                <a:schemeClr val="dk1"/>
              </a:buClr>
              <a:buSzPts val="1100"/>
              <a:buFont typeface="Wingdings" panose="05000000000000000000" pitchFamily="2" charset="2"/>
              <a:buChar char="l"/>
            </a:pPr>
            <a:r>
              <a:rPr lang="en-US" altLang="zh-CN" sz="1900" dirty="0">
                <a:latin typeface="微軟正黑體" panose="020B0604030504040204" pitchFamily="34" charset="-120"/>
                <a:ea typeface="微軟正黑體" panose="020B0604030504040204" pitchFamily="34" charset="-120"/>
              </a:rPr>
              <a:t>2015</a:t>
            </a:r>
            <a:r>
              <a:rPr lang="zh-CN" altLang="en-US" sz="1900" dirty="0">
                <a:latin typeface="微軟正黑體" panose="020B0604030504040204" pitchFamily="34" charset="-120"/>
                <a:ea typeface="微軟正黑體" panose="020B0604030504040204" pitchFamily="34" charset="-120"/>
              </a:rPr>
              <a:t>年</a:t>
            </a:r>
            <a:r>
              <a:rPr lang="zh-TW" altLang="en-US" sz="1900" dirty="0">
                <a:latin typeface="微軟正黑體" panose="020B0604030504040204" pitchFamily="34" charset="-120"/>
                <a:ea typeface="微軟正黑體" panose="020B0604030504040204" pitchFamily="34" charset="-120"/>
              </a:rPr>
              <a:t>：</a:t>
            </a:r>
            <a:r>
              <a:rPr lang="zh-CN" altLang="en-US" sz="1900" dirty="0">
                <a:latin typeface="微軟正黑體" panose="020B0604030504040204" pitchFamily="34" charset="-120"/>
                <a:ea typeface="微軟正黑體" panose="020B0604030504040204" pitchFamily="34" charset="-120"/>
              </a:rPr>
              <a:t>武术被列入</a:t>
            </a:r>
            <a:r>
              <a:rPr lang="en-US" altLang="zh-CN" sz="1900" dirty="0">
                <a:latin typeface="微軟正黑體" panose="020B0604030504040204" pitchFamily="34" charset="-120"/>
                <a:ea typeface="微軟正黑體" panose="020B0604030504040204" pitchFamily="34" charset="-120"/>
              </a:rPr>
              <a:t>2020</a:t>
            </a:r>
            <a:r>
              <a:rPr lang="zh-CN" altLang="en-US" sz="1900" dirty="0">
                <a:latin typeface="微軟正黑體" panose="020B0604030504040204" pitchFamily="34" charset="-120"/>
                <a:ea typeface="微軟正黑體" panose="020B0604030504040204" pitchFamily="34" charset="-120"/>
              </a:rPr>
              <a:t>年东京夏季奥运会特设项目的候选项目</a:t>
            </a:r>
            <a:endParaRPr lang="en-US" altLang="zh-CN" sz="1900" dirty="0">
              <a:latin typeface="微軟正黑體" panose="020B0604030504040204" pitchFamily="34" charset="-120"/>
              <a:ea typeface="微軟正黑體" panose="020B0604030504040204" pitchFamily="34" charset="-120"/>
            </a:endParaRPr>
          </a:p>
          <a:p>
            <a:pPr marL="342900" lvl="0" indent="-342900" algn="just">
              <a:lnSpc>
                <a:spcPts val="2400"/>
              </a:lnSpc>
              <a:spcAft>
                <a:spcPts val="1000"/>
              </a:spcAft>
              <a:buClr>
                <a:schemeClr val="dk1"/>
              </a:buClr>
              <a:buSzPts val="1100"/>
              <a:buFont typeface="Wingdings" panose="05000000000000000000" pitchFamily="2" charset="2"/>
              <a:buChar char="l"/>
            </a:pPr>
            <a:r>
              <a:rPr lang="en-US" altLang="zh-CN" sz="1900" dirty="0">
                <a:latin typeface="微軟正黑體" panose="020B0604030504040204" pitchFamily="34" charset="-120"/>
                <a:ea typeface="微軟正黑體" panose="020B0604030504040204" pitchFamily="34" charset="-120"/>
              </a:rPr>
              <a:t>2017</a:t>
            </a:r>
            <a:r>
              <a:rPr lang="zh-CN" altLang="en-US" sz="1900" dirty="0">
                <a:latin typeface="微軟正黑體" panose="020B0604030504040204" pitchFamily="34" charset="-120"/>
                <a:ea typeface="微軟正黑體" panose="020B0604030504040204" pitchFamily="34" charset="-120"/>
              </a:rPr>
              <a:t>年</a:t>
            </a:r>
            <a:r>
              <a:rPr lang="zh-TW" altLang="en-US" sz="1900" dirty="0">
                <a:latin typeface="微軟正黑體" panose="020B0604030504040204" pitchFamily="34" charset="-120"/>
                <a:ea typeface="微軟正黑體" panose="020B0604030504040204" pitchFamily="34" charset="-120"/>
              </a:rPr>
              <a:t>：</a:t>
            </a:r>
            <a:r>
              <a:rPr lang="zh-CN" altLang="en-US" sz="1900" dirty="0">
                <a:latin typeface="微軟正黑體" panose="020B0604030504040204" pitchFamily="34" charset="-120"/>
                <a:ea typeface="微軟正黑體" panose="020B0604030504040204" pitchFamily="34" charset="-120"/>
              </a:rPr>
              <a:t>武术首次进入世界大学生运动会</a:t>
            </a:r>
            <a:endParaRPr lang="en-US" altLang="zh-CN" sz="1900" dirty="0">
              <a:latin typeface="微軟正黑體" panose="020B0604030504040204" pitchFamily="34" charset="-120"/>
              <a:ea typeface="微軟正黑體" panose="020B0604030504040204" pitchFamily="34" charset="-120"/>
            </a:endParaRPr>
          </a:p>
          <a:p>
            <a:pPr marL="342900" lvl="0" indent="-342900" algn="just">
              <a:lnSpc>
                <a:spcPts val="2400"/>
              </a:lnSpc>
              <a:spcAft>
                <a:spcPts val="1000"/>
              </a:spcAft>
              <a:buClr>
                <a:schemeClr val="dk1"/>
              </a:buClr>
              <a:buSzPts val="1100"/>
              <a:buFont typeface="Wingdings" panose="05000000000000000000" pitchFamily="2" charset="2"/>
              <a:buChar char="l"/>
            </a:pPr>
            <a:r>
              <a:rPr lang="en-US" altLang="zh-CN" sz="1900" dirty="0">
                <a:latin typeface="微軟正黑體" panose="020B0604030504040204" pitchFamily="34" charset="-120"/>
                <a:ea typeface="微軟正黑體" panose="020B0604030504040204" pitchFamily="34" charset="-120"/>
              </a:rPr>
              <a:t>2020</a:t>
            </a:r>
            <a:r>
              <a:rPr lang="zh-CN" altLang="en-US" sz="1900" dirty="0">
                <a:latin typeface="微軟正黑體" panose="020B0604030504040204" pitchFamily="34" charset="-120"/>
                <a:ea typeface="微軟正黑體" panose="020B0604030504040204" pitchFamily="34" charset="-120"/>
              </a:rPr>
              <a:t>年</a:t>
            </a:r>
            <a:r>
              <a:rPr lang="zh-TW" altLang="en-US" sz="1900" dirty="0">
                <a:latin typeface="微軟正黑體" panose="020B0604030504040204" pitchFamily="34" charset="-120"/>
                <a:ea typeface="微軟正黑體" panose="020B0604030504040204" pitchFamily="34" charset="-120"/>
              </a:rPr>
              <a:t>：</a:t>
            </a:r>
            <a:r>
              <a:rPr lang="zh-CN" altLang="en-US" sz="1900" dirty="0">
                <a:latin typeface="微軟正黑體" panose="020B0604030504040204" pitchFamily="34" charset="-120"/>
                <a:ea typeface="微軟正黑體" panose="020B0604030504040204" pitchFamily="34" charset="-120"/>
              </a:rPr>
              <a:t>国际奥委会宣</a:t>
            </a:r>
            <a:r>
              <a:rPr lang="zh-TW" altLang="en-US" sz="1900" dirty="0">
                <a:latin typeface="微軟正黑體" panose="020B0604030504040204" pitchFamily="34" charset="-120"/>
                <a:ea typeface="微軟正黑體" panose="020B0604030504040204" pitchFamily="34" charset="-120"/>
              </a:rPr>
              <a:t>布</a:t>
            </a:r>
            <a:r>
              <a:rPr lang="zh-CN" altLang="en-US" sz="1900" dirty="0">
                <a:latin typeface="微軟正黑體" panose="020B0604030504040204" pitchFamily="34" charset="-120"/>
                <a:ea typeface="微軟正黑體" panose="020B0604030504040204" pitchFamily="34" charset="-120"/>
              </a:rPr>
              <a:t>将武术列为</a:t>
            </a:r>
            <a:r>
              <a:rPr lang="en-US" altLang="zh-CN" sz="1900" dirty="0">
                <a:latin typeface="微軟正黑體" panose="020B0604030504040204" pitchFamily="34" charset="-120"/>
                <a:ea typeface="微軟正黑體" panose="020B0604030504040204" pitchFamily="34" charset="-120"/>
              </a:rPr>
              <a:t>2026 </a:t>
            </a:r>
            <a:r>
              <a:rPr lang="zh-CN" altLang="en-US" sz="1900" dirty="0">
                <a:latin typeface="微軟正黑體" panose="020B0604030504040204" pitchFamily="34" charset="-120"/>
                <a:ea typeface="微軟正黑體" panose="020B0604030504040204" pitchFamily="34" charset="-120"/>
              </a:rPr>
              <a:t>年青年奥林匹克运动会</a:t>
            </a:r>
            <a:r>
              <a:rPr lang="en-US" altLang="zh-CN" sz="1900" dirty="0">
                <a:latin typeface="微軟正黑體" panose="020B0604030504040204" pitchFamily="34" charset="-120"/>
                <a:ea typeface="微軟正黑體" panose="020B0604030504040204" pitchFamily="34" charset="-120"/>
              </a:rPr>
              <a:t>	   	       </a:t>
            </a:r>
            <a:r>
              <a:rPr lang="en-US" altLang="zh-CN" sz="1400" dirty="0">
                <a:latin typeface="微軟正黑體" panose="020B0604030504040204" pitchFamily="34" charset="-120"/>
                <a:ea typeface="微軟正黑體" panose="020B0604030504040204" pitchFamily="34" charset="-120"/>
              </a:rPr>
              <a:t> </a:t>
            </a:r>
            <a:r>
              <a:rPr lang="zh-CN" altLang="en-US" sz="1900" dirty="0">
                <a:latin typeface="微軟正黑體" panose="020B0604030504040204" pitchFamily="34" charset="-120"/>
                <a:ea typeface="微軟正黑體" panose="020B0604030504040204" pitchFamily="34" charset="-120"/>
              </a:rPr>
              <a:t>比赛项目</a:t>
            </a:r>
            <a:endParaRPr lang="en-US" altLang="zh-CN" sz="1900" dirty="0">
              <a:latin typeface="微軟正黑體" panose="020B0604030504040204" pitchFamily="34" charset="-120"/>
              <a:ea typeface="微軟正黑體" panose="020B0604030504040204" pitchFamily="34" charset="-120"/>
            </a:endParaRPr>
          </a:p>
          <a:p>
            <a:pPr marL="0" lvl="0" indent="0" algn="just">
              <a:spcAft>
                <a:spcPts val="1200"/>
              </a:spcAft>
              <a:buClr>
                <a:schemeClr val="dk1"/>
              </a:buClr>
              <a:buSzPts val="1100"/>
              <a:buNone/>
            </a:pPr>
            <a:endParaRPr lang="en-US" altLang="zh-TW" dirty="0">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15</a:t>
            </a:fld>
            <a:endParaRPr dirty="0">
              <a:latin typeface="微軟正黑體" panose="020B0604030504040204" pitchFamily="34" charset="-120"/>
              <a:ea typeface="微軟正黑體" panose="020B0604030504040204" pitchFamily="34" charset="-120"/>
            </a:endParaRPr>
          </a:p>
        </p:txBody>
      </p:sp>
      <p:sp>
        <p:nvSpPr>
          <p:cNvPr id="6" name="Google Shape;76;p14"/>
          <p:cNvSpPr txBox="1">
            <a:spLocks noGrp="1"/>
          </p:cNvSpPr>
          <p:nvPr>
            <p:ph type="title"/>
          </p:nvPr>
        </p:nvSpPr>
        <p:spPr>
          <a:xfrm>
            <a:off x="1041075" y="738183"/>
            <a:ext cx="7061700" cy="699000"/>
          </a:xfrm>
          <a:prstGeom prst="rect">
            <a:avLst/>
          </a:prstGeom>
        </p:spPr>
        <p:txBody>
          <a:bodyPr spcFirstLastPara="1" wrap="square" lIns="0" tIns="0" rIns="0" bIns="0" anchor="ctr" anchorCtr="0">
            <a:noAutofit/>
          </a:bodyPr>
          <a:lstStyle/>
          <a:p>
            <a:pPr lvl="0"/>
            <a:r>
              <a:rPr lang="zh-TW" altLang="en-US" sz="36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附录：近代中国武术的发展</a:t>
            </a:r>
            <a:endParaRPr sz="36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Tree>
    <p:extLst>
      <p:ext uri="{BB962C8B-B14F-4D97-AF65-F5344CB8AC3E}">
        <p14:creationId xmlns:p14="http://schemas.microsoft.com/office/powerpoint/2010/main" val="3538052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ctrTitle" idx="4294967295"/>
          </p:nvPr>
        </p:nvSpPr>
        <p:spPr>
          <a:xfrm>
            <a:off x="917977" y="784860"/>
            <a:ext cx="7260347" cy="868680"/>
          </a:xfrm>
          <a:prstGeom prst="rect">
            <a:avLst/>
          </a:prstGeom>
        </p:spPr>
        <p:txBody>
          <a:bodyPr spcFirstLastPara="1" wrap="square" lIns="0" tIns="0" rIns="0" bIns="0" anchor="ctr" anchorCtr="0">
            <a:noAutofit/>
          </a:bodyPr>
          <a:lstStyle/>
          <a:p>
            <a:pPr>
              <a:lnSpc>
                <a:spcPts val="2500"/>
              </a:lnSpc>
              <a:spcAft>
                <a:spcPts val="400"/>
              </a:spcAft>
            </a:pPr>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Frank Ruhl Libre Light"/>
              </a:rPr>
              <a:t>参考数据</a:t>
            </a:r>
            <a:endParaRPr sz="2400" b="1" dirty="0">
              <a:solidFill>
                <a:schemeClr val="accent3"/>
              </a:solidFill>
              <a:latin typeface="微軟正黑體" panose="020B0604030504040204" pitchFamily="34" charset="-120"/>
              <a:ea typeface="微軟正黑體" panose="020B0604030504040204" pitchFamily="34" charset="-120"/>
              <a:cs typeface="Frank Ruhl Libre Light"/>
              <a:sym typeface="Frank Ruhl Libre Light"/>
            </a:endParaRPr>
          </a:p>
        </p:txBody>
      </p:sp>
      <p:sp>
        <p:nvSpPr>
          <p:cNvPr id="86" name="Google Shape;86;p15"/>
          <p:cNvSpPr txBox="1">
            <a:spLocks noGrp="1"/>
          </p:cNvSpPr>
          <p:nvPr>
            <p:ph type="subTitle" idx="4294967295"/>
          </p:nvPr>
        </p:nvSpPr>
        <p:spPr>
          <a:xfrm>
            <a:off x="917978" y="1524000"/>
            <a:ext cx="7486882" cy="3218915"/>
          </a:xfrm>
          <a:prstGeom prst="rect">
            <a:avLst/>
          </a:prstGeom>
        </p:spPr>
        <p:txBody>
          <a:bodyPr spcFirstLastPara="1" wrap="square" lIns="0" tIns="0" rIns="0" bIns="0" anchor="t" anchorCtr="0">
            <a:noAutofit/>
          </a:bodyPr>
          <a:lstStyle/>
          <a:p>
            <a:pPr marL="0" indent="0" hangingPunct="0">
              <a:lnSpc>
                <a:spcPts val="1400"/>
              </a:lnSpc>
              <a:spcAft>
                <a:spcPts val="300"/>
              </a:spcAft>
              <a:buClr>
                <a:schemeClr val="dk1"/>
              </a:buClr>
              <a:buSzPct val="55000"/>
              <a:buNone/>
            </a:pPr>
            <a:r>
              <a:rPr lang="en-US" altLang="zh-TW" sz="1400" dirty="0">
                <a:latin typeface="微軟正黑體" panose="020B0604030504040204" pitchFamily="34" charset="-120"/>
                <a:ea typeface="微軟正黑體" panose="020B0604030504040204" pitchFamily="34" charset="-120"/>
              </a:rPr>
              <a:t>1.   </a:t>
            </a:r>
            <a:r>
              <a:rPr lang="zh-TW" altLang="en-US" sz="1400" dirty="0">
                <a:latin typeface="微軟正黑體" panose="020B0604030504040204" pitchFamily="34" charset="-120"/>
                <a:ea typeface="微軟正黑體" panose="020B0604030504040204" pitchFamily="34" charset="-120"/>
              </a:rPr>
              <a:t>央视国际</a:t>
            </a:r>
            <a:r>
              <a:rPr lang="en-US" altLang="zh-TW" sz="1400" dirty="0">
                <a:latin typeface="微軟正黑體" panose="020B0604030504040204" pitchFamily="34" charset="-120"/>
                <a:ea typeface="微軟正黑體" panose="020B0604030504040204" pitchFamily="34" charset="-120"/>
              </a:rPr>
              <a:t>(2007)</a:t>
            </a:r>
            <a:r>
              <a:rPr lang="zh-TW" altLang="en-US" sz="1400" dirty="0">
                <a:latin typeface="微軟正黑體" panose="020B0604030504040204" pitchFamily="34" charset="-120"/>
                <a:ea typeface="微軟正黑體" panose="020B0604030504040204" pitchFamily="34" charset="-120"/>
              </a:rPr>
              <a:t>。</a:t>
            </a:r>
            <a:r>
              <a:rPr lang="zh-CN" altLang="en-US" sz="1400" dirty="0">
                <a:latin typeface="微軟正黑體" panose="020B0604030504040204" pitchFamily="34" charset="-120"/>
                <a:ea typeface="微軟正黑體" panose="020B0604030504040204" pitchFamily="34" charset="-120"/>
              </a:rPr>
              <a:t>中国武术的起源与发展</a:t>
            </a:r>
            <a:r>
              <a:rPr lang="zh-TW" altLang="en-US" sz="1400" dirty="0">
                <a:latin typeface="微軟正黑體" panose="020B0604030504040204" pitchFamily="34" charset="-120"/>
                <a:ea typeface="微軟正黑體" panose="020B0604030504040204" pitchFamily="34" charset="-120"/>
              </a:rPr>
              <a:t>。取自</a:t>
            </a:r>
            <a:endParaRPr lang="zh-CN" altLang="en-US" sz="1400" dirty="0">
              <a:latin typeface="微軟正黑體" panose="020B0604030504040204" pitchFamily="34" charset="-120"/>
              <a:ea typeface="微軟正黑體" panose="020B0604030504040204" pitchFamily="34" charset="-120"/>
            </a:endParaRPr>
          </a:p>
          <a:p>
            <a:pPr marL="0" indent="0" hangingPunct="0">
              <a:lnSpc>
                <a:spcPts val="1400"/>
              </a:lnSpc>
              <a:spcAft>
                <a:spcPts val="1200"/>
              </a:spcAft>
              <a:buClr>
                <a:schemeClr val="dk1"/>
              </a:buClr>
              <a:buSzPct val="55000"/>
              <a:buNone/>
            </a:pPr>
            <a:r>
              <a:rPr lang="en-US" altLang="zh-TW" sz="1400" dirty="0">
                <a:latin typeface="微軟正黑體" panose="020B0604030504040204" pitchFamily="34" charset="-120"/>
                <a:ea typeface="微軟正黑體" panose="020B0604030504040204" pitchFamily="34" charset="-120"/>
              </a:rPr>
              <a:t>      </a:t>
            </a:r>
            <a:r>
              <a:rPr lang="zh-TW" altLang="en-US" sz="1400"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http://news.cctv.com/special/zgctty/20070601/104576.shtml</a:t>
            </a:r>
            <a:r>
              <a:rPr lang="zh-TW" altLang="en-US" sz="1400" dirty="0">
                <a:latin typeface="微軟正黑體" panose="020B0604030504040204" pitchFamily="34" charset="-120"/>
                <a:ea typeface="微軟正黑體" panose="020B0604030504040204" pitchFamily="34" charset="-120"/>
              </a:rPr>
              <a:t>）</a:t>
            </a:r>
            <a:endParaRPr lang="en-US" altLang="zh-TW" sz="1400" dirty="0">
              <a:latin typeface="微軟正黑體" panose="020B0604030504040204" pitchFamily="34" charset="-120"/>
              <a:ea typeface="微軟正黑體" panose="020B0604030504040204" pitchFamily="34" charset="-120"/>
            </a:endParaRPr>
          </a:p>
          <a:p>
            <a:pPr marL="0" indent="0" hangingPunct="0">
              <a:lnSpc>
                <a:spcPts val="1400"/>
              </a:lnSpc>
              <a:spcAft>
                <a:spcPts val="600"/>
              </a:spcAft>
              <a:buClr>
                <a:schemeClr val="dk1"/>
              </a:buClr>
              <a:buSzPct val="100000"/>
              <a:buNone/>
            </a:pPr>
            <a:r>
              <a:rPr lang="en-US" altLang="zh-TW" sz="1400" dirty="0">
                <a:latin typeface="微軟正黑體" panose="020B0604030504040204" pitchFamily="34" charset="-120"/>
                <a:ea typeface="微軟正黑體" panose="020B0604030504040204" pitchFamily="34" charset="-120"/>
              </a:rPr>
              <a:t>2.    </a:t>
            </a:r>
            <a:r>
              <a:rPr lang="zh-HK" altLang="en-US" sz="1400" dirty="0">
                <a:latin typeface="微軟正黑體" panose="020B0604030504040204" pitchFamily="34" charset="-120"/>
                <a:ea typeface="微軟正黑體" panose="020B0604030504040204" pitchFamily="34" charset="-120"/>
              </a:rPr>
              <a:t>洪敦耕</a:t>
            </a:r>
            <a:r>
              <a:rPr lang="en-US" altLang="zh-HK" sz="1400" dirty="0">
                <a:latin typeface="微軟正黑體" panose="020B0604030504040204" pitchFamily="34" charset="-120"/>
                <a:ea typeface="微軟正黑體" panose="020B0604030504040204" pitchFamily="34" charset="-120"/>
              </a:rPr>
              <a:t>(2018)</a:t>
            </a:r>
            <a:r>
              <a:rPr lang="zh-TW" altLang="en-US" sz="1400" dirty="0">
                <a:latin typeface="微軟正黑體" panose="020B0604030504040204" pitchFamily="34" charset="-120"/>
                <a:ea typeface="微軟正黑體" panose="020B0604030504040204" pitchFamily="34" charset="-120"/>
              </a:rPr>
              <a:t>。高手云集的南拳。香港：中国文化研究院。取自　　　</a:t>
            </a:r>
            <a:endParaRPr lang="en-US" altLang="zh-TW" sz="1400" dirty="0">
              <a:latin typeface="微軟正黑體" panose="020B0604030504040204" pitchFamily="34" charset="-120"/>
              <a:ea typeface="微軟正黑體" panose="020B0604030504040204" pitchFamily="34" charset="-120"/>
            </a:endParaRPr>
          </a:p>
          <a:p>
            <a:pPr marL="0" indent="0" hangingPunct="0">
              <a:lnSpc>
                <a:spcPts val="1400"/>
              </a:lnSpc>
              <a:spcAft>
                <a:spcPts val="1200"/>
              </a:spcAft>
              <a:buClr>
                <a:schemeClr val="dk1"/>
              </a:buClr>
              <a:buSzPct val="55000"/>
              <a:buNone/>
            </a:pPr>
            <a:r>
              <a:rPr lang="zh-TW" altLang="en-US" sz="1400" dirty="0">
                <a:latin typeface="微軟正黑體" panose="020B0604030504040204" pitchFamily="34" charset="-120"/>
                <a:ea typeface="微軟正黑體" panose="020B0604030504040204" pitchFamily="34" charset="-120"/>
              </a:rPr>
              <a:t>　　（</a:t>
            </a:r>
            <a:r>
              <a:rPr lang="en-US" altLang="zh-TW" sz="1400" dirty="0">
                <a:latin typeface="微軟正黑體" panose="020B0604030504040204" pitchFamily="34" charset="-120"/>
                <a:ea typeface="微軟正黑體" panose="020B0604030504040204" pitchFamily="34" charset="-120"/>
              </a:rPr>
              <a:t>https://chiculture.org.hk/tc/china-five-thousand-years/709</a:t>
            </a:r>
            <a:r>
              <a:rPr lang="zh-TW" altLang="en-US" sz="1400" dirty="0">
                <a:latin typeface="微軟正黑體" panose="020B0604030504040204" pitchFamily="34" charset="-120"/>
                <a:ea typeface="微軟正黑體" panose="020B0604030504040204" pitchFamily="34" charset="-120"/>
              </a:rPr>
              <a:t>）</a:t>
            </a:r>
            <a:endParaRPr lang="en-US" altLang="zh-TW" sz="1400" dirty="0">
              <a:latin typeface="微軟正黑體" panose="020B0604030504040204" pitchFamily="34" charset="-120"/>
              <a:ea typeface="微軟正黑體" panose="020B0604030504040204" pitchFamily="34" charset="-120"/>
            </a:endParaRPr>
          </a:p>
          <a:p>
            <a:pPr marL="0" indent="0" hangingPunct="0">
              <a:lnSpc>
                <a:spcPts val="1400"/>
              </a:lnSpc>
              <a:spcAft>
                <a:spcPts val="600"/>
              </a:spcAft>
              <a:buClr>
                <a:schemeClr val="dk1"/>
              </a:buClr>
              <a:buSzPct val="100000"/>
              <a:buNone/>
            </a:pPr>
            <a:r>
              <a:rPr lang="en-US" altLang="zh-TW" sz="1400" dirty="0">
                <a:latin typeface="微軟正黑體" panose="020B0604030504040204" pitchFamily="34" charset="-120"/>
                <a:ea typeface="微軟正黑體" panose="020B0604030504040204" pitchFamily="34" charset="-120"/>
              </a:rPr>
              <a:t>3.    </a:t>
            </a:r>
            <a:r>
              <a:rPr lang="zh-HK" altLang="en-US" sz="1400" dirty="0">
                <a:latin typeface="微軟正黑體" panose="020B0604030504040204" pitchFamily="34" charset="-120"/>
                <a:ea typeface="微軟正黑體" panose="020B0604030504040204" pitchFamily="34" charset="-120"/>
              </a:rPr>
              <a:t>洪敦耕</a:t>
            </a:r>
            <a:r>
              <a:rPr lang="en-US" altLang="zh-HK" sz="1400" dirty="0">
                <a:latin typeface="微軟正黑體" panose="020B0604030504040204" pitchFamily="34" charset="-120"/>
                <a:ea typeface="微軟正黑體" panose="020B0604030504040204" pitchFamily="34" charset="-120"/>
              </a:rPr>
              <a:t>(2018)</a:t>
            </a:r>
            <a:r>
              <a:rPr lang="zh-TW" altLang="en-US" sz="1400" dirty="0">
                <a:latin typeface="微軟正黑體" panose="020B0604030504040204" pitchFamily="34" charset="-120"/>
                <a:ea typeface="微軟正黑體" panose="020B0604030504040204" pitchFamily="34" charset="-120"/>
              </a:rPr>
              <a:t>。鲜为人知的武林高手。香港：中国文化研究院。取自　　　</a:t>
            </a:r>
            <a:endParaRPr lang="en-US" altLang="zh-TW" sz="1400" dirty="0">
              <a:latin typeface="微軟正黑體" panose="020B0604030504040204" pitchFamily="34" charset="-120"/>
              <a:ea typeface="微軟正黑體" panose="020B0604030504040204" pitchFamily="34" charset="-120"/>
            </a:endParaRPr>
          </a:p>
          <a:p>
            <a:pPr marL="0" indent="0" hangingPunct="0">
              <a:lnSpc>
                <a:spcPts val="1400"/>
              </a:lnSpc>
              <a:spcAft>
                <a:spcPts val="1200"/>
              </a:spcAft>
              <a:buClr>
                <a:schemeClr val="dk1"/>
              </a:buClr>
              <a:buSzPct val="55000"/>
              <a:buNone/>
            </a:pPr>
            <a:r>
              <a:rPr lang="zh-TW" altLang="en-US" sz="1400" dirty="0">
                <a:latin typeface="微軟正黑體" panose="020B0604030504040204" pitchFamily="34" charset="-120"/>
                <a:ea typeface="微軟正黑體" panose="020B0604030504040204" pitchFamily="34" charset="-120"/>
              </a:rPr>
              <a:t>　　（</a:t>
            </a:r>
            <a:r>
              <a:rPr lang="en-US" altLang="zh-TW" sz="1400" dirty="0">
                <a:latin typeface="微軟正黑體" panose="020B0604030504040204" pitchFamily="34" charset="-120"/>
                <a:ea typeface="微軟正黑體" panose="020B0604030504040204" pitchFamily="34" charset="-120"/>
              </a:rPr>
              <a:t>https://chiculture.org.hk/tc/china-five-thousand-years/714</a:t>
            </a:r>
            <a:r>
              <a:rPr lang="zh-TW" altLang="en-US" sz="1400" dirty="0">
                <a:latin typeface="微軟正黑體" panose="020B0604030504040204" pitchFamily="34" charset="-120"/>
                <a:ea typeface="微軟正黑體" panose="020B0604030504040204" pitchFamily="34" charset="-120"/>
              </a:rPr>
              <a:t>）</a:t>
            </a:r>
            <a:endParaRPr lang="en-US" altLang="zh-TW" sz="1400" dirty="0">
              <a:latin typeface="微軟正黑體" panose="020B0604030504040204" pitchFamily="34" charset="-120"/>
              <a:ea typeface="微軟正黑體" panose="020B0604030504040204" pitchFamily="34" charset="-120"/>
            </a:endParaRPr>
          </a:p>
          <a:p>
            <a:pPr marL="0" indent="0" hangingPunct="0">
              <a:lnSpc>
                <a:spcPts val="1400"/>
              </a:lnSpc>
              <a:spcAft>
                <a:spcPts val="600"/>
              </a:spcAft>
              <a:buClr>
                <a:schemeClr val="dk1"/>
              </a:buClr>
              <a:buSzPct val="100000"/>
              <a:buNone/>
            </a:pPr>
            <a:r>
              <a:rPr lang="en-US" altLang="zh-TW" sz="1400" dirty="0">
                <a:latin typeface="微軟正黑體" panose="020B0604030504040204" pitchFamily="34" charset="-120"/>
                <a:ea typeface="微軟正黑體" panose="020B0604030504040204" pitchFamily="34" charset="-120"/>
              </a:rPr>
              <a:t>4</a:t>
            </a:r>
            <a:r>
              <a:rPr lang="en-US" altLang="zh-HK" sz="1400" dirty="0">
                <a:latin typeface="微軟正黑體" panose="020B0604030504040204" pitchFamily="34" charset="-120"/>
                <a:ea typeface="微軟正黑體" panose="020B0604030504040204" pitchFamily="34" charset="-120"/>
              </a:rPr>
              <a:t>.    </a:t>
            </a:r>
            <a:r>
              <a:rPr lang="zh-HK" altLang="en-US" sz="1400" dirty="0">
                <a:latin typeface="微軟正黑體" panose="020B0604030504040204" pitchFamily="34" charset="-120"/>
                <a:ea typeface="微軟正黑體" panose="020B0604030504040204" pitchFamily="34" charset="-120"/>
              </a:rPr>
              <a:t>洪敦耕</a:t>
            </a:r>
            <a:r>
              <a:rPr lang="en-US" altLang="zh-HK" sz="1400" dirty="0">
                <a:latin typeface="微軟正黑體" panose="020B0604030504040204" pitchFamily="34" charset="-120"/>
                <a:ea typeface="微軟正黑體" panose="020B0604030504040204" pitchFamily="34" charset="-120"/>
              </a:rPr>
              <a:t>(2019)</a:t>
            </a:r>
            <a:r>
              <a:rPr lang="zh-TW" altLang="en-US" sz="1400" dirty="0">
                <a:latin typeface="微軟正黑體" panose="020B0604030504040204" pitchFamily="34" charset="-120"/>
                <a:ea typeface="微軟正黑體" panose="020B0604030504040204" pitchFamily="34" charset="-120"/>
              </a:rPr>
              <a:t>。</a:t>
            </a:r>
            <a:r>
              <a:rPr lang="zh-HK" altLang="en-US" sz="1400" dirty="0">
                <a:latin typeface="微軟正黑體" panose="020B0604030504040204" pitchFamily="34" charset="-120"/>
                <a:ea typeface="微軟正黑體" panose="020B0604030504040204" pitchFamily="34" charset="-120"/>
              </a:rPr>
              <a:t>中国武术</a:t>
            </a:r>
            <a:r>
              <a:rPr lang="zh-TW" altLang="en-US" sz="1400" dirty="0">
                <a:latin typeface="微軟正黑體" panose="020B0604030504040204" pitchFamily="34" charset="-120"/>
                <a:ea typeface="微軟正黑體" panose="020B0604030504040204" pitchFamily="34" charset="-120"/>
              </a:rPr>
              <a:t>。香港：中国文化研究院。取自　　　</a:t>
            </a:r>
            <a:endParaRPr lang="en-US" altLang="zh-TW" sz="1400" dirty="0">
              <a:latin typeface="微軟正黑體" panose="020B0604030504040204" pitchFamily="34" charset="-120"/>
              <a:ea typeface="微軟正黑體" panose="020B0604030504040204" pitchFamily="34" charset="-120"/>
            </a:endParaRPr>
          </a:p>
          <a:p>
            <a:pPr marL="0" indent="0" hangingPunct="0">
              <a:lnSpc>
                <a:spcPts val="1400"/>
              </a:lnSpc>
              <a:spcAft>
                <a:spcPts val="1200"/>
              </a:spcAft>
              <a:buClr>
                <a:schemeClr val="dk1"/>
              </a:buClr>
              <a:buSzPct val="55000"/>
              <a:buNone/>
            </a:pPr>
            <a:r>
              <a:rPr lang="zh-TW" altLang="en-US" sz="1400" dirty="0">
                <a:latin typeface="微軟正黑體" panose="020B0604030504040204" pitchFamily="34" charset="-120"/>
                <a:ea typeface="微軟正黑體" panose="020B0604030504040204" pitchFamily="34" charset="-120"/>
              </a:rPr>
              <a:t>　　（</a:t>
            </a:r>
            <a:r>
              <a:rPr lang="en-US" altLang="zh-TW" sz="1400" dirty="0">
                <a:latin typeface="微軟正黑體" panose="020B0604030504040204" pitchFamily="34" charset="-120"/>
                <a:ea typeface="微軟正黑體" panose="020B0604030504040204" pitchFamily="34" charset="-120"/>
              </a:rPr>
              <a:t>https://chiculture.org.hk/tc/china-five-thousand-years/2017</a:t>
            </a:r>
            <a:r>
              <a:rPr lang="zh-TW" altLang="en-US" sz="1400" dirty="0">
                <a:latin typeface="微軟正黑體" panose="020B0604030504040204" pitchFamily="34" charset="-120"/>
                <a:ea typeface="微軟正黑體" panose="020B0604030504040204" pitchFamily="34" charset="-120"/>
              </a:rPr>
              <a:t>）</a:t>
            </a:r>
            <a:endParaRPr lang="en-US" altLang="zh-TW" sz="1400" dirty="0">
              <a:latin typeface="微軟正黑體" panose="020B0604030504040204" pitchFamily="34" charset="-120"/>
              <a:ea typeface="微軟正黑體" panose="020B0604030504040204" pitchFamily="34" charset="-120"/>
            </a:endParaRPr>
          </a:p>
          <a:p>
            <a:pPr marL="0" indent="0" hangingPunct="0">
              <a:lnSpc>
                <a:spcPts val="1400"/>
              </a:lnSpc>
              <a:spcAft>
                <a:spcPts val="1200"/>
              </a:spcAft>
              <a:buClr>
                <a:schemeClr val="dk1"/>
              </a:buClr>
              <a:buSzPct val="55000"/>
              <a:buNone/>
            </a:pPr>
            <a:endParaRPr lang="en-US" altLang="zh-TW" sz="1400" dirty="0">
              <a:latin typeface="微軟正黑體" panose="020B0604030504040204" pitchFamily="34" charset="-120"/>
              <a:ea typeface="微軟正黑體" panose="020B0604030504040204" pitchFamily="34" charset="-120"/>
            </a:endParaRPr>
          </a:p>
        </p:txBody>
      </p:sp>
      <p:sp>
        <p:nvSpPr>
          <p:cNvPr id="88" name="Google Shape;88;p15"/>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16</a:t>
            </a:fld>
            <a:endParaRPr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12046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ctrTitle" idx="4294967295"/>
          </p:nvPr>
        </p:nvSpPr>
        <p:spPr>
          <a:xfrm>
            <a:off x="917977" y="784860"/>
            <a:ext cx="7260347" cy="868680"/>
          </a:xfrm>
          <a:prstGeom prst="rect">
            <a:avLst/>
          </a:prstGeom>
        </p:spPr>
        <p:txBody>
          <a:bodyPr spcFirstLastPara="1" wrap="square" lIns="0" tIns="0" rIns="0" bIns="0" anchor="ctr" anchorCtr="0">
            <a:noAutofit/>
          </a:bodyPr>
          <a:lstStyle/>
          <a:p>
            <a:pPr>
              <a:lnSpc>
                <a:spcPts val="2500"/>
              </a:lnSpc>
              <a:spcAft>
                <a:spcPts val="400"/>
              </a:spcAft>
            </a:pPr>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Frank Ruhl Libre Light"/>
              </a:rPr>
              <a:t>参考数据</a:t>
            </a:r>
            <a:endParaRPr sz="2400" b="1" dirty="0">
              <a:solidFill>
                <a:schemeClr val="accent3"/>
              </a:solidFill>
              <a:latin typeface="微軟正黑體" panose="020B0604030504040204" pitchFamily="34" charset="-120"/>
              <a:ea typeface="微軟正黑體" panose="020B0604030504040204" pitchFamily="34" charset="-120"/>
              <a:cs typeface="Frank Ruhl Libre Light"/>
              <a:sym typeface="Frank Ruhl Libre Light"/>
            </a:endParaRPr>
          </a:p>
        </p:txBody>
      </p:sp>
      <p:sp>
        <p:nvSpPr>
          <p:cNvPr id="86" name="Google Shape;86;p15"/>
          <p:cNvSpPr txBox="1">
            <a:spLocks noGrp="1"/>
          </p:cNvSpPr>
          <p:nvPr>
            <p:ph type="subTitle" idx="4294967295"/>
          </p:nvPr>
        </p:nvSpPr>
        <p:spPr>
          <a:xfrm>
            <a:off x="917978" y="1524000"/>
            <a:ext cx="7486882" cy="3218915"/>
          </a:xfrm>
          <a:prstGeom prst="rect">
            <a:avLst/>
          </a:prstGeom>
        </p:spPr>
        <p:txBody>
          <a:bodyPr spcFirstLastPara="1" wrap="square" lIns="0" tIns="0" rIns="0" bIns="0" anchor="t" anchorCtr="0">
            <a:noAutofit/>
          </a:bodyPr>
          <a:lstStyle/>
          <a:p>
            <a:pPr marL="358775" indent="-358775" hangingPunct="0">
              <a:lnSpc>
                <a:spcPts val="1800"/>
              </a:lnSpc>
              <a:spcAft>
                <a:spcPts val="1200"/>
              </a:spcAft>
              <a:buClr>
                <a:schemeClr val="dk1"/>
              </a:buClr>
              <a:buSzPct val="55000"/>
              <a:buNone/>
              <a:tabLst>
                <a:tab pos="358775" algn="l"/>
              </a:tabLst>
            </a:pPr>
            <a:r>
              <a:rPr lang="en-US" altLang="zh-TW" sz="1400" dirty="0">
                <a:latin typeface="微軟正黑體" panose="020B0604030504040204" pitchFamily="34" charset="-120"/>
                <a:ea typeface="微軟正黑體" panose="020B0604030504040204" pitchFamily="34" charset="-120"/>
              </a:rPr>
              <a:t>5.     </a:t>
            </a:r>
            <a:r>
              <a:rPr lang="zh-CN" altLang="en-US" sz="1400" dirty="0">
                <a:latin typeface="微軟正黑體" panose="020B0604030504040204" pitchFamily="34" charset="-120"/>
                <a:ea typeface="微軟正黑體" panose="020B0604030504040204" pitchFamily="34" charset="-120"/>
              </a:rPr>
              <a:t>国际</a:t>
            </a:r>
            <a:r>
              <a:rPr lang="zh-TW" altLang="en-US" sz="1400" dirty="0">
                <a:latin typeface="微軟正黑體" panose="020B0604030504040204" pitchFamily="34" charset="-120"/>
                <a:ea typeface="微軟正黑體" panose="020B0604030504040204" pitchFamily="34" charset="-120"/>
              </a:rPr>
              <a:t>武术联合会</a:t>
            </a:r>
            <a:r>
              <a:rPr lang="en-US" altLang="zh-TW" sz="1400" dirty="0">
                <a:latin typeface="微軟正黑體" panose="020B0604030504040204" pitchFamily="34" charset="-120"/>
                <a:ea typeface="微軟正黑體" panose="020B0604030504040204" pitchFamily="34" charset="-120"/>
              </a:rPr>
              <a:t>(2019)</a:t>
            </a:r>
            <a:r>
              <a:rPr lang="zh-TW" altLang="en-US" sz="1400" dirty="0">
                <a:latin typeface="微軟正黑體" panose="020B0604030504040204" pitchFamily="34" charset="-120"/>
                <a:ea typeface="微軟正黑體" panose="020B0604030504040204" pitchFamily="34" charset="-120"/>
              </a:rPr>
              <a:t>。国际武术联合会</a:t>
            </a:r>
            <a:r>
              <a:rPr lang="zh-CN" altLang="en-US" sz="1400" dirty="0">
                <a:latin typeface="微軟正黑體" panose="020B0604030504040204" pitchFamily="34" charset="-120"/>
                <a:ea typeface="微軟正黑體" panose="020B0604030504040204" pitchFamily="34" charset="-120"/>
              </a:rPr>
              <a:t>成立三十周年</a:t>
            </a:r>
            <a:r>
              <a:rPr lang="zh-TW" altLang="en-US" sz="1400" dirty="0">
                <a:latin typeface="微軟正黑體" panose="020B0604030504040204" pitchFamily="34" charset="-120"/>
                <a:ea typeface="微軟正黑體" panose="020B0604030504040204" pitchFamily="34" charset="-120"/>
              </a:rPr>
              <a:t>纪念特刊</a:t>
            </a:r>
            <a:r>
              <a:rPr lang="zh-CN" altLang="en-US" sz="1400" dirty="0">
                <a:latin typeface="微軟正黑體" panose="020B0604030504040204" pitchFamily="34" charset="-120"/>
                <a:ea typeface="微軟正黑體" panose="020B0604030504040204" pitchFamily="34" charset="-120"/>
              </a:rPr>
              <a:t>（</a:t>
            </a:r>
            <a:r>
              <a:rPr lang="en-US" altLang="zh-CN" sz="1400" dirty="0">
                <a:latin typeface="微軟正黑體" panose="020B0604030504040204" pitchFamily="34" charset="-120"/>
                <a:ea typeface="微軟正黑體" panose="020B0604030504040204" pitchFamily="34" charset="-120"/>
              </a:rPr>
              <a:t>1990-2000)</a:t>
            </a:r>
            <a:r>
              <a:rPr lang="zh-TW" altLang="en-US" sz="1400" dirty="0">
                <a:latin typeface="微軟正黑體" panose="020B0604030504040204" pitchFamily="34" charset="-120"/>
                <a:ea typeface="微軟正黑體" panose="020B0604030504040204" pitchFamily="34" charset="-120"/>
              </a:rPr>
              <a:t>。</a:t>
            </a:r>
            <a:r>
              <a:rPr lang="zh-CN" altLang="en-US" sz="1400" dirty="0">
                <a:latin typeface="微軟正黑體" panose="020B0604030504040204" pitchFamily="34" charset="-120"/>
                <a:ea typeface="微軟正黑體" panose="020B0604030504040204" pitchFamily="34" charset="-120"/>
              </a:rPr>
              <a:t>国际</a:t>
            </a:r>
            <a:r>
              <a:rPr lang="zh-TW" altLang="en-US" sz="1400" dirty="0">
                <a:latin typeface="微軟正黑體" panose="020B0604030504040204" pitchFamily="34" charset="-120"/>
                <a:ea typeface="微軟正黑體" panose="020B0604030504040204" pitchFamily="34" charset="-120"/>
              </a:rPr>
              <a:t>武术联合会。</a:t>
            </a:r>
            <a:endParaRPr lang="en-US" altLang="zh-TW" sz="1400" dirty="0">
              <a:latin typeface="微軟正黑體" panose="020B0604030504040204" pitchFamily="34" charset="-120"/>
              <a:ea typeface="微軟正黑體" panose="020B0604030504040204" pitchFamily="34" charset="-120"/>
            </a:endParaRPr>
          </a:p>
          <a:p>
            <a:pPr marL="358775" indent="-358775" hangingPunct="0">
              <a:lnSpc>
                <a:spcPts val="1400"/>
              </a:lnSpc>
              <a:spcAft>
                <a:spcPts val="600"/>
              </a:spcAft>
              <a:buClr>
                <a:schemeClr val="dk1"/>
              </a:buClr>
              <a:buSzPct val="55000"/>
              <a:buNone/>
              <a:tabLst>
                <a:tab pos="358775" algn="l"/>
              </a:tabLst>
            </a:pPr>
            <a:r>
              <a:rPr lang="en-US" altLang="zh-TW" sz="1400" dirty="0">
                <a:latin typeface="微軟正黑體" panose="020B0604030504040204" pitchFamily="34" charset="-120"/>
                <a:ea typeface="微軟正黑體" panose="020B0604030504040204" pitchFamily="34" charset="-120"/>
              </a:rPr>
              <a:t>6.     </a:t>
            </a:r>
            <a:r>
              <a:rPr lang="zh-TW" altLang="en-US" sz="1400" dirty="0">
                <a:latin typeface="微軟正黑體" panose="020B0604030504040204" pitchFamily="34" charset="-120"/>
                <a:ea typeface="微軟正黑體" panose="020B0604030504040204" pitchFamily="34" charset="-120"/>
              </a:rPr>
              <a:t>卢飞宏</a:t>
            </a:r>
            <a:r>
              <a:rPr lang="en-US" altLang="zh-TW" sz="1400" dirty="0">
                <a:latin typeface="微軟正黑體" panose="020B0604030504040204" pitchFamily="34" charset="-120"/>
                <a:ea typeface="微軟正黑體" panose="020B0604030504040204" pitchFamily="34" charset="-120"/>
              </a:rPr>
              <a:t>(2020)</a:t>
            </a:r>
            <a:r>
              <a:rPr lang="zh-TW" altLang="en-US" sz="1400" dirty="0">
                <a:latin typeface="微軟正黑體" panose="020B0604030504040204" pitchFamily="34" charset="-120"/>
                <a:ea typeface="微軟正黑體" panose="020B0604030504040204" pitchFamily="34" charset="-120"/>
              </a:rPr>
              <a:t>。</a:t>
            </a:r>
            <a:r>
              <a:rPr lang="zh-CN" altLang="en-US" sz="1400" dirty="0">
                <a:latin typeface="微軟正黑體" panose="020B0604030504040204" pitchFamily="34" charset="-120"/>
                <a:ea typeface="微軟正黑體" panose="020B0604030504040204" pitchFamily="34" charset="-120"/>
              </a:rPr>
              <a:t>武术是中华文化的精神标识和内核</a:t>
            </a:r>
            <a:r>
              <a:rPr lang="zh-TW" altLang="en-US" sz="1400" dirty="0">
                <a:latin typeface="微軟正黑體" panose="020B0604030504040204" pitchFamily="34" charset="-120"/>
                <a:ea typeface="微軟正黑體" panose="020B0604030504040204" pitchFamily="34" charset="-120"/>
              </a:rPr>
              <a:t>。取自</a:t>
            </a:r>
            <a:endParaRPr lang="en-US" altLang="zh-TW" sz="1400" dirty="0">
              <a:latin typeface="微軟正黑體" panose="020B0604030504040204" pitchFamily="34" charset="-120"/>
              <a:ea typeface="微軟正黑體" panose="020B0604030504040204" pitchFamily="34" charset="-120"/>
            </a:endParaRPr>
          </a:p>
          <a:p>
            <a:pPr marL="358775" indent="-358775" hangingPunct="0">
              <a:lnSpc>
                <a:spcPts val="1400"/>
              </a:lnSpc>
              <a:spcAft>
                <a:spcPts val="600"/>
              </a:spcAft>
              <a:buClr>
                <a:schemeClr val="dk1"/>
              </a:buClr>
              <a:buSzPct val="55000"/>
              <a:buNone/>
              <a:tabLst>
                <a:tab pos="358775" algn="l"/>
              </a:tabLst>
            </a:pPr>
            <a:r>
              <a:rPr lang="en-US" altLang="zh-TW" sz="1400" dirty="0">
                <a:latin typeface="微軟正黑體" panose="020B0604030504040204" pitchFamily="34" charset="-120"/>
                <a:ea typeface="微軟正黑體" panose="020B0604030504040204" pitchFamily="34" charset="-120"/>
              </a:rPr>
              <a:t>	http://www.wenshengquan.net.cn/wap/qmccyjy/1959.html</a:t>
            </a:r>
          </a:p>
          <a:p>
            <a:pPr marL="0" indent="0" hangingPunct="0">
              <a:lnSpc>
                <a:spcPts val="1400"/>
              </a:lnSpc>
              <a:spcAft>
                <a:spcPts val="1200"/>
              </a:spcAft>
              <a:buClr>
                <a:schemeClr val="dk1"/>
              </a:buClr>
              <a:buSzPct val="55000"/>
              <a:buNone/>
            </a:pPr>
            <a:endParaRPr lang="en-US" altLang="zh-TW" sz="1400" dirty="0">
              <a:latin typeface="微軟正黑體" panose="020B0604030504040204" pitchFamily="34" charset="-120"/>
              <a:ea typeface="微軟正黑體" panose="020B0604030504040204" pitchFamily="34" charset="-120"/>
            </a:endParaRPr>
          </a:p>
          <a:p>
            <a:pPr marL="0" indent="0" hangingPunct="0">
              <a:lnSpc>
                <a:spcPts val="1400"/>
              </a:lnSpc>
              <a:spcAft>
                <a:spcPts val="1200"/>
              </a:spcAft>
              <a:buClr>
                <a:schemeClr val="dk1"/>
              </a:buClr>
              <a:buSzPct val="55000"/>
              <a:buNone/>
            </a:pPr>
            <a:endParaRPr lang="en-US" altLang="zh-TW" sz="1400" dirty="0">
              <a:latin typeface="微軟正黑體" panose="020B0604030504040204" pitchFamily="34" charset="-120"/>
              <a:ea typeface="微軟正黑體" panose="020B0604030504040204" pitchFamily="34" charset="-120"/>
            </a:endParaRPr>
          </a:p>
        </p:txBody>
      </p:sp>
      <p:sp>
        <p:nvSpPr>
          <p:cNvPr id="88" name="Google Shape;88;p15"/>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17</a:t>
            </a:fld>
            <a:endParaRPr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39019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075" y="771879"/>
            <a:ext cx="7061700" cy="1105559"/>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中国武术</a:t>
            </a:r>
            <a:endParaRPr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78" name="Google Shape;78;p14"/>
          <p:cNvSpPr txBox="1">
            <a:spLocks noGrp="1"/>
          </p:cNvSpPr>
          <p:nvPr>
            <p:ph type="body" idx="1"/>
          </p:nvPr>
        </p:nvSpPr>
        <p:spPr>
          <a:xfrm>
            <a:off x="1138434" y="1877439"/>
            <a:ext cx="6964341" cy="2426418"/>
          </a:xfrm>
          <a:prstGeom prst="rect">
            <a:avLst/>
          </a:prstGeom>
        </p:spPr>
        <p:txBody>
          <a:bodyPr spcFirstLastPara="1" wrap="square" lIns="0" tIns="0" rIns="0" bIns="0" anchor="t" anchorCtr="0">
            <a:noAutofit/>
          </a:bodyPr>
          <a:lstStyle/>
          <a:p>
            <a:pPr marL="0" lvl="0" indent="0" algn="just" hangingPunct="0">
              <a:spcAft>
                <a:spcPts val="1200"/>
              </a:spcAft>
              <a:buClr>
                <a:schemeClr val="dk1"/>
              </a:buClr>
              <a:buSzPts val="1100"/>
              <a:buNone/>
            </a:pPr>
            <a:r>
              <a:rPr lang="zh-CN" altLang="en-US" sz="2400" b="1" dirty="0">
                <a:solidFill>
                  <a:srgbClr val="0070C0"/>
                </a:solidFill>
                <a:latin typeface="微軟正黑體" panose="020B0604030504040204" pitchFamily="34" charset="-120"/>
                <a:ea typeface="微軟正黑體" panose="020B0604030504040204" pitchFamily="34" charset="-120"/>
              </a:rPr>
              <a:t>武术</a:t>
            </a:r>
            <a:r>
              <a:rPr lang="zh-TW" altLang="en-US" sz="2400" dirty="0">
                <a:solidFill>
                  <a:schemeClr val="tx1"/>
                </a:solidFill>
                <a:latin typeface="微軟正黑體" panose="020B0604030504040204" pitchFamily="34" charset="-120"/>
                <a:ea typeface="微軟正黑體" panose="020B0604030504040204" pitchFamily="34" charset="-120"/>
              </a:rPr>
              <a:t>是中华民族文化的重要组成部分</a:t>
            </a:r>
            <a:r>
              <a:rPr lang="zh-TW" altLang="en-US" sz="2400" b="1" dirty="0">
                <a:solidFill>
                  <a:schemeClr val="tx1"/>
                </a:solidFill>
                <a:latin typeface="微軟正黑體" panose="020B0604030504040204" pitchFamily="34" charset="-120"/>
                <a:ea typeface="微軟正黑體" panose="020B0604030504040204" pitchFamily="34" charset="-120"/>
              </a:rPr>
              <a:t>，</a:t>
            </a:r>
            <a:r>
              <a:rPr lang="zh-CN" altLang="en-US" sz="2400" dirty="0">
                <a:latin typeface="微軟正黑體" panose="020B0604030504040204" pitchFamily="34" charset="-120"/>
                <a:ea typeface="微軟正黑體" panose="020B0604030504040204" pitchFamily="34" charset="-120"/>
              </a:rPr>
              <a:t>起源可追溯至五千年前</a:t>
            </a:r>
            <a:r>
              <a:rPr lang="zh-TW" altLang="en-US" sz="2400" dirty="0">
                <a:solidFill>
                  <a:schemeClr val="tx1"/>
                </a:solidFill>
                <a:latin typeface="微軟正黑體" panose="020B0604030504040204" pitchFamily="34" charset="-120"/>
                <a:ea typeface="微軟正黑體" panose="020B0604030504040204" pitchFamily="34" charset="-120"/>
              </a:rPr>
              <a:t>原始社会时期</a:t>
            </a:r>
            <a:r>
              <a:rPr lang="zh-TW" altLang="en-US" sz="2400" b="1" dirty="0">
                <a:solidFill>
                  <a:schemeClr val="tx1"/>
                </a:solidFill>
                <a:latin typeface="微軟正黑體" panose="020B0604030504040204" pitchFamily="34" charset="-120"/>
                <a:ea typeface="微軟正黑體" panose="020B0604030504040204" pitchFamily="34" charset="-120"/>
              </a:rPr>
              <a:t>，</a:t>
            </a:r>
            <a:r>
              <a:rPr lang="zh-TW" altLang="en-US" sz="2400" dirty="0">
                <a:solidFill>
                  <a:schemeClr val="tx1"/>
                </a:solidFill>
                <a:latin typeface="微軟正黑體" panose="020B0604030504040204" pitchFamily="34" charset="-120"/>
                <a:ea typeface="微軟正黑體" panose="020B0604030504040204" pitchFamily="34" charset="-120"/>
              </a:rPr>
              <a:t>起初</a:t>
            </a:r>
            <a:r>
              <a:rPr lang="zh-CN" altLang="en-US" sz="2400" dirty="0">
                <a:latin typeface="微軟正黑體" panose="020B0604030504040204" pitchFamily="34" charset="-120"/>
                <a:ea typeface="微軟正黑體" panose="020B0604030504040204" pitchFamily="34" charset="-120"/>
              </a:rPr>
              <a:t>是人类为求生存</a:t>
            </a:r>
            <a:r>
              <a:rPr lang="zh-TW" altLang="en-US" sz="2400" dirty="0">
                <a:latin typeface="微軟正黑體" panose="020B0604030504040204" pitchFamily="34" charset="-120"/>
                <a:ea typeface="微軟正黑體" panose="020B0604030504040204" pitchFamily="34" charset="-120"/>
              </a:rPr>
              <a:t>而进行</a:t>
            </a:r>
            <a:r>
              <a:rPr lang="zh-CN" altLang="en-US" sz="2400" dirty="0">
                <a:latin typeface="微軟正黑體" panose="020B0604030504040204" pitchFamily="34" charset="-120"/>
                <a:ea typeface="微軟正黑體" panose="020B0604030504040204" pitchFamily="34" charset="-120"/>
              </a:rPr>
              <a:t>猎杀和抵御野生动物的</a:t>
            </a:r>
            <a:r>
              <a:rPr lang="zh-TW" altLang="en-US" sz="2400" dirty="0">
                <a:latin typeface="微軟正黑體" panose="020B0604030504040204" pitchFamily="34" charset="-120"/>
                <a:ea typeface="微軟正黑體" panose="020B0604030504040204" pitchFamily="34" charset="-120"/>
              </a:rPr>
              <a:t>经验累积及氏族公社时代部落间在战场上搏斗的经验总结而成的技艺</a:t>
            </a:r>
            <a:r>
              <a:rPr lang="zh-CN" altLang="en-US" sz="2400" dirty="0">
                <a:latin typeface="微軟正黑體" panose="020B0604030504040204" pitchFamily="34" charset="-120"/>
                <a:ea typeface="微軟正黑體" panose="020B0604030504040204" pitchFamily="34" charset="-120"/>
              </a:rPr>
              <a:t>。</a:t>
            </a:r>
            <a:endParaRPr lang="en-US" altLang="zh-CN" sz="2400" dirty="0">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2</a:t>
            </a:fld>
            <a:endParaRPr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37842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075" y="771879"/>
            <a:ext cx="7061700" cy="1105559"/>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中国武术</a:t>
            </a:r>
            <a:endParaRPr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78" name="Google Shape;78;p14"/>
          <p:cNvSpPr txBox="1">
            <a:spLocks noGrp="1"/>
          </p:cNvSpPr>
          <p:nvPr>
            <p:ph type="body" idx="1"/>
          </p:nvPr>
        </p:nvSpPr>
        <p:spPr>
          <a:xfrm>
            <a:off x="1138434" y="1877439"/>
            <a:ext cx="6964341" cy="2426418"/>
          </a:xfrm>
          <a:prstGeom prst="rect">
            <a:avLst/>
          </a:prstGeom>
        </p:spPr>
        <p:txBody>
          <a:bodyPr spcFirstLastPara="1" wrap="square" lIns="0" tIns="0" rIns="0" bIns="0" anchor="t" anchorCtr="0">
            <a:noAutofit/>
          </a:bodyPr>
          <a:lstStyle/>
          <a:p>
            <a:pPr marL="0" lvl="0" indent="0" algn="just" hangingPunct="0">
              <a:spcAft>
                <a:spcPts val="1200"/>
              </a:spcAft>
              <a:buClr>
                <a:schemeClr val="dk1"/>
              </a:buClr>
              <a:buSzPts val="1100"/>
              <a:buNone/>
            </a:pPr>
            <a:r>
              <a:rPr lang="zh-CN" altLang="en-US" sz="2400" dirty="0">
                <a:latin typeface="微軟正黑體" panose="020B0604030504040204" pitchFamily="34" charset="-120"/>
                <a:ea typeface="微軟正黑體" panose="020B0604030504040204" pitchFamily="34" charset="-120"/>
              </a:rPr>
              <a:t>武术</a:t>
            </a:r>
            <a:r>
              <a:rPr lang="zh-TW" altLang="en-US" sz="2400" dirty="0">
                <a:latin typeface="微軟正黑體" panose="020B0604030504040204" pitchFamily="34" charset="-120"/>
                <a:ea typeface="微軟正黑體" panose="020B0604030504040204" pitchFamily="34" charset="-120"/>
              </a:rPr>
              <a:t>的基本特征包括</a:t>
            </a:r>
            <a:r>
              <a:rPr lang="zh-CN" altLang="en-US" sz="2400" dirty="0">
                <a:latin typeface="微軟正黑體" panose="020B0604030504040204" pitchFamily="34" charset="-120"/>
                <a:ea typeface="微軟正黑體" panose="020B0604030504040204" pitchFamily="34" charset="-120"/>
              </a:rPr>
              <a:t>踢、打、摔、拿、击、刺等技击动作，</a:t>
            </a:r>
            <a:r>
              <a:rPr lang="zh-TW" altLang="en-US" sz="2400" dirty="0">
                <a:latin typeface="微軟正黑體" panose="020B0604030504040204" pitchFamily="34" charset="-120"/>
                <a:ea typeface="微軟正黑體" panose="020B0604030504040204" pitchFamily="34" charset="-120"/>
              </a:rPr>
              <a:t>不仅有变化多端的</a:t>
            </a:r>
            <a:r>
              <a:rPr lang="zh-TW" altLang="en-US" sz="2400" b="1" dirty="0">
                <a:solidFill>
                  <a:srgbClr val="0070C0"/>
                </a:solidFill>
                <a:latin typeface="微軟正黑體" panose="020B0604030504040204" pitchFamily="34" charset="-120"/>
                <a:ea typeface="微軟正黑體" panose="020B0604030504040204" pitchFamily="34" charset="-120"/>
              </a:rPr>
              <a:t>徒手技法</a:t>
            </a:r>
            <a:r>
              <a:rPr lang="zh-TW" altLang="en-US" sz="2400" dirty="0">
                <a:latin typeface="微軟正黑體" panose="020B0604030504040204" pitchFamily="34" charset="-120"/>
                <a:ea typeface="微軟正黑體" panose="020B0604030504040204" pitchFamily="34" charset="-120"/>
              </a:rPr>
              <a:t>，还有多种令人叹为观止的</a:t>
            </a:r>
            <a:r>
              <a:rPr lang="zh-TW" altLang="en-US" sz="2400" b="1" dirty="0">
                <a:solidFill>
                  <a:srgbClr val="0070C0"/>
                </a:solidFill>
                <a:latin typeface="微軟正黑體" panose="020B0604030504040204" pitchFamily="34" charset="-120"/>
                <a:ea typeface="微軟正黑體" panose="020B0604030504040204" pitchFamily="34" charset="-120"/>
              </a:rPr>
              <a:t>器械武艺</a:t>
            </a:r>
            <a:r>
              <a:rPr lang="zh-TW" altLang="en-US" sz="2400" b="1" dirty="0">
                <a:solidFill>
                  <a:schemeClr val="tx1"/>
                </a:solidFill>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除单练还有对练及集体演练，是中国古代主要军事训练及民间体育的活动</a:t>
            </a:r>
            <a:r>
              <a:rPr lang="zh-CN" altLang="en-US" sz="2400" dirty="0">
                <a:latin typeface="微軟正黑體" panose="020B0604030504040204" pitchFamily="34" charset="-120"/>
                <a:ea typeface="微軟正黑體" panose="020B0604030504040204" pitchFamily="34" charset="-120"/>
              </a:rPr>
              <a:t>。</a:t>
            </a:r>
            <a:endParaRPr lang="en-US" altLang="zh-CN" sz="2400" dirty="0">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3</a:t>
            </a:fld>
            <a:endParaRPr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20444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075" y="729450"/>
            <a:ext cx="7061700" cy="699000"/>
          </a:xfrm>
          <a:prstGeom prst="rect">
            <a:avLst/>
          </a:prstGeom>
        </p:spPr>
        <p:txBody>
          <a:bodyPr spcFirstLastPara="1" wrap="square" lIns="0" tIns="0" rIns="0" bIns="0" anchor="ctr" anchorCtr="0">
            <a:noAutofit/>
          </a:bodyPr>
          <a:lstStyle/>
          <a:p>
            <a:pPr lvl="0"/>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中国武术门派</a:t>
            </a:r>
            <a:endParaRPr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78" name="Google Shape;78;p14"/>
          <p:cNvSpPr txBox="1">
            <a:spLocks noGrp="1"/>
          </p:cNvSpPr>
          <p:nvPr>
            <p:ph type="body" idx="1"/>
          </p:nvPr>
        </p:nvSpPr>
        <p:spPr>
          <a:xfrm>
            <a:off x="893773" y="1615155"/>
            <a:ext cx="7363327" cy="1840469"/>
          </a:xfrm>
          <a:prstGeom prst="rect">
            <a:avLst/>
          </a:prstGeom>
        </p:spPr>
        <p:txBody>
          <a:bodyPr spcFirstLastPara="1" wrap="square" lIns="0" tIns="0" rIns="0" bIns="0" anchor="t" anchorCtr="0">
            <a:noAutofit/>
          </a:bodyPr>
          <a:lstStyle/>
          <a:p>
            <a:pPr marL="342900" lvl="0" indent="-342900" algn="just">
              <a:spcAft>
                <a:spcPts val="1200"/>
              </a:spcAft>
              <a:buClr>
                <a:schemeClr val="dk1"/>
              </a:buClr>
              <a:buSzPts val="1100"/>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武术门派繁多，就其总体而论，有</a:t>
            </a:r>
            <a:r>
              <a:rPr lang="zh-TW" altLang="en-US" sz="2400" b="1" dirty="0">
                <a:solidFill>
                  <a:srgbClr val="0070C0"/>
                </a:solidFill>
                <a:latin typeface="微軟正黑體" panose="020B0604030504040204" pitchFamily="34" charset="-120"/>
                <a:ea typeface="微軟正黑體" panose="020B0604030504040204" pitchFamily="34" charset="-120"/>
              </a:rPr>
              <a:t>内外家</a:t>
            </a:r>
            <a:r>
              <a:rPr lang="zh-TW" altLang="en-US" sz="2400" dirty="0">
                <a:latin typeface="微軟正黑體" panose="020B0604030504040204" pitchFamily="34" charset="-120"/>
                <a:ea typeface="微軟正黑體" panose="020B0604030504040204" pitchFamily="34" charset="-120"/>
              </a:rPr>
              <a:t>、</a:t>
            </a:r>
            <a:r>
              <a:rPr lang="zh-TW" altLang="en-US" sz="2400" b="1" dirty="0">
                <a:solidFill>
                  <a:srgbClr val="0070C0"/>
                </a:solidFill>
                <a:latin typeface="微軟正黑體" panose="020B0604030504040204" pitchFamily="34" charset="-120"/>
                <a:ea typeface="微軟正黑體" panose="020B0604030504040204" pitchFamily="34" charset="-120"/>
              </a:rPr>
              <a:t>南北拳</a:t>
            </a:r>
            <a:r>
              <a:rPr lang="zh-TW" altLang="en-US" sz="2400" dirty="0">
                <a:latin typeface="微軟正黑體" panose="020B0604030504040204" pitchFamily="34" charset="-120"/>
                <a:ea typeface="微軟正黑體" panose="020B0604030504040204" pitchFamily="34" charset="-120"/>
              </a:rPr>
              <a:t>之区分。内家以太极、形意、八卦三门为代表（或称武当为内家）；外家统称少林，分南北两大流派。</a:t>
            </a:r>
            <a:endParaRPr lang="en-US" altLang="zh-TW" sz="2400" dirty="0">
              <a:latin typeface="微軟正黑體" panose="020B0604030504040204" pitchFamily="34" charset="-120"/>
              <a:ea typeface="微軟正黑體" panose="020B0604030504040204" pitchFamily="34" charset="-120"/>
            </a:endParaRPr>
          </a:p>
          <a:p>
            <a:pPr marL="0" lvl="0" indent="0" algn="ctr">
              <a:spcBef>
                <a:spcPts val="1800"/>
              </a:spcBef>
              <a:spcAft>
                <a:spcPts val="1200"/>
              </a:spcAft>
              <a:buClr>
                <a:schemeClr val="dk1"/>
              </a:buClr>
              <a:buSzPts val="1100"/>
              <a:buNone/>
            </a:pPr>
            <a:r>
              <a:rPr lang="zh-TW" altLang="en-US" sz="2400" b="1" dirty="0">
                <a:solidFill>
                  <a:srgbClr val="00B050"/>
                </a:solidFill>
                <a:latin typeface="微軟正黑體" panose="020B0604030504040204" pitchFamily="34" charset="-120"/>
                <a:ea typeface="微軟正黑體" panose="020B0604030504040204" pitchFamily="34" charset="-120"/>
              </a:rPr>
              <a:t>考考你：你知道少林寺位于中国哪个省份吗？</a:t>
            </a:r>
            <a:endParaRPr lang="en-US" altLang="zh-TW" sz="2400" b="1" dirty="0">
              <a:solidFill>
                <a:srgbClr val="00B050"/>
              </a:solidFill>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4</a:t>
            </a:fld>
            <a:endParaRPr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637030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075" y="729450"/>
            <a:ext cx="7061700" cy="699000"/>
          </a:xfrm>
          <a:prstGeom prst="rect">
            <a:avLst/>
          </a:prstGeom>
        </p:spPr>
        <p:txBody>
          <a:bodyPr spcFirstLastPara="1" wrap="square" lIns="0" tIns="0" rIns="0" bIns="0" anchor="ctr" anchorCtr="0">
            <a:noAutofit/>
          </a:bodyPr>
          <a:lstStyle/>
          <a:p>
            <a:pPr lvl="0"/>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少林寺</a:t>
            </a:r>
            <a:endParaRPr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78" name="Google Shape;78;p14"/>
          <p:cNvSpPr txBox="1">
            <a:spLocks noGrp="1"/>
          </p:cNvSpPr>
          <p:nvPr>
            <p:ph type="body" idx="1"/>
          </p:nvPr>
        </p:nvSpPr>
        <p:spPr>
          <a:xfrm>
            <a:off x="893773" y="1615155"/>
            <a:ext cx="7209001" cy="1840469"/>
          </a:xfrm>
          <a:prstGeom prst="rect">
            <a:avLst/>
          </a:prstGeom>
        </p:spPr>
        <p:txBody>
          <a:bodyPr spcFirstLastPara="1" wrap="square" lIns="0" tIns="0" rIns="0" bIns="0" anchor="t" anchorCtr="0">
            <a:noAutofit/>
          </a:bodyPr>
          <a:lstStyle/>
          <a:p>
            <a:pPr marL="342900" lvl="0" indent="-342900" algn="just">
              <a:spcAft>
                <a:spcPts val="1200"/>
              </a:spcAft>
              <a:buClr>
                <a:schemeClr val="dk1"/>
              </a:buClr>
              <a:buSzPts val="1100"/>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少林寺位于</a:t>
            </a:r>
            <a:r>
              <a:rPr lang="zh-TW" altLang="en-US" sz="2400" b="1" dirty="0">
                <a:solidFill>
                  <a:srgbClr val="0070C0"/>
                </a:solidFill>
                <a:latin typeface="微軟正黑體" panose="020B0604030504040204" pitchFamily="34" charset="-120"/>
                <a:ea typeface="微軟正黑體" panose="020B0604030504040204" pitchFamily="34" charset="-120"/>
              </a:rPr>
              <a:t>中国河南省登封市</a:t>
            </a:r>
            <a:r>
              <a:rPr lang="zh-CN" altLang="en-US" sz="2400" dirty="0">
                <a:solidFill>
                  <a:schemeClr val="tx1"/>
                </a:solidFill>
                <a:latin typeface="微軟正黑體" panose="020B0604030504040204" pitchFamily="34" charset="-120"/>
                <a:ea typeface="微軟正黑體" panose="020B0604030504040204" pitchFamily="34" charset="-120"/>
              </a:rPr>
              <a:t>嵩山少林景区</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pPr marL="342900" lvl="0" indent="-342900" algn="just">
              <a:spcAft>
                <a:spcPts val="1200"/>
              </a:spcAft>
              <a:buClr>
                <a:schemeClr val="dk1"/>
              </a:buClr>
              <a:buSzPts val="1100"/>
              <a:buFont typeface="Wingdings" panose="05000000000000000000" pitchFamily="2" charset="2"/>
              <a:buChar char="l"/>
            </a:pPr>
            <a:r>
              <a:rPr lang="zh-CN" altLang="en-US" sz="2400" dirty="0">
                <a:latin typeface="微軟正黑體" panose="020B0604030504040204" pitchFamily="34" charset="-120"/>
                <a:ea typeface="微軟正黑體" panose="020B0604030504040204" pitchFamily="34" charset="-120"/>
              </a:rPr>
              <a:t>始建</a:t>
            </a:r>
            <a:r>
              <a:rPr lang="zh-TW" altLang="en-US" sz="2400" dirty="0">
                <a:latin typeface="微軟正黑體" panose="020B0604030504040204" pitchFamily="34" charset="-120"/>
                <a:ea typeface="微軟正黑體" panose="020B0604030504040204" pitchFamily="34" charset="-120"/>
              </a:rPr>
              <a:t>于</a:t>
            </a:r>
            <a:r>
              <a:rPr lang="zh-CN" altLang="en-US" sz="2400" dirty="0">
                <a:latin typeface="微軟正黑體" panose="020B0604030504040204" pitchFamily="34" charset="-120"/>
                <a:ea typeface="微軟正黑體" panose="020B0604030504040204" pitchFamily="34" charset="-120"/>
              </a:rPr>
              <a:t>北魏孝文帝太和十九年（公元</a:t>
            </a:r>
            <a:r>
              <a:rPr lang="en-US" altLang="zh-CN" sz="2400" dirty="0">
                <a:latin typeface="微軟正黑體" panose="020B0604030504040204" pitchFamily="34" charset="-120"/>
                <a:ea typeface="微軟正黑體" panose="020B0604030504040204" pitchFamily="34" charset="-120"/>
              </a:rPr>
              <a:t>495</a:t>
            </a:r>
            <a:r>
              <a:rPr lang="zh-CN" altLang="en-US" sz="2400" dirty="0">
                <a:latin typeface="微軟正黑體" panose="020B0604030504040204" pitchFamily="34" charset="-120"/>
                <a:ea typeface="微軟正黑體" panose="020B0604030504040204" pitchFamily="34" charset="-120"/>
              </a:rPr>
              <a:t>年），因其建在少室山下的丛林茂密之处</a:t>
            </a:r>
            <a:r>
              <a:rPr lang="zh-TW" altLang="en-US" sz="2400" dirty="0">
                <a:latin typeface="微軟正黑體" panose="020B0604030504040204" pitchFamily="34" charset="-120"/>
                <a:ea typeface="微軟正黑體" panose="020B0604030504040204" pitchFamily="34" charset="-120"/>
              </a:rPr>
              <a:t>而命</a:t>
            </a:r>
            <a:r>
              <a:rPr lang="zh-CN" altLang="en-US" sz="2400" dirty="0">
                <a:latin typeface="微軟正黑體" panose="020B0604030504040204" pitchFamily="34" charset="-120"/>
                <a:ea typeface="微軟正黑體" panose="020B0604030504040204" pitchFamily="34" charset="-120"/>
              </a:rPr>
              <a:t>名</a:t>
            </a:r>
            <a:r>
              <a:rPr lang="zh-TW" altLang="en-US" sz="2400" dirty="0">
                <a:latin typeface="微軟正黑體" panose="020B0604030504040204" pitchFamily="34" charset="-120"/>
                <a:ea typeface="微軟正黑體" panose="020B0604030504040204" pitchFamily="34" charset="-120"/>
              </a:rPr>
              <a:t>。</a:t>
            </a:r>
            <a:endParaRPr lang="en-US" altLang="zh-CN" sz="2400" dirty="0">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5</a:t>
            </a:fld>
            <a:endParaRPr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47125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075" y="738867"/>
            <a:ext cx="7061700" cy="865205"/>
          </a:xfrm>
          <a:prstGeom prst="rect">
            <a:avLst/>
          </a:prstGeom>
        </p:spPr>
        <p:txBody>
          <a:bodyPr spcFirstLastPara="1" wrap="square" lIns="0" tIns="0" rIns="0" bIns="0" anchor="ctr" anchorCtr="0">
            <a:noAutofit/>
          </a:bodyPr>
          <a:lstStyle/>
          <a:p>
            <a:pPr lvl="0"/>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中国武术的文化内涵</a:t>
            </a:r>
            <a:endParaRPr sz="4000"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78" name="Google Shape;78;p14"/>
          <p:cNvSpPr txBox="1">
            <a:spLocks noGrp="1"/>
          </p:cNvSpPr>
          <p:nvPr>
            <p:ph type="body" idx="1"/>
          </p:nvPr>
        </p:nvSpPr>
        <p:spPr>
          <a:xfrm>
            <a:off x="742950" y="1604073"/>
            <a:ext cx="7485575" cy="1918226"/>
          </a:xfrm>
          <a:prstGeom prst="rect">
            <a:avLst/>
          </a:prstGeom>
        </p:spPr>
        <p:txBody>
          <a:bodyPr spcFirstLastPara="1" wrap="square" lIns="0" tIns="0" rIns="0" bIns="0" anchor="t" anchorCtr="0">
            <a:noAutofit/>
          </a:bodyPr>
          <a:lstStyle/>
          <a:p>
            <a:pPr marL="342900" lvl="0" indent="-342900" algn="just">
              <a:spcAft>
                <a:spcPts val="1200"/>
              </a:spcAft>
              <a:buClr>
                <a:schemeClr val="dk1"/>
              </a:buClr>
              <a:buSzPts val="1100"/>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以武侠为题材的文学作品也不断涌现，其中当代作家金庸的</a:t>
            </a:r>
            <a:r>
              <a:rPr lang="zh-TW" altLang="en-US" sz="2400" b="1" dirty="0">
                <a:solidFill>
                  <a:srgbClr val="0070C0"/>
                </a:solidFill>
                <a:latin typeface="微軟正黑體" panose="020B0604030504040204" pitchFamily="34" charset="-120"/>
                <a:ea typeface="微軟正黑體" panose="020B0604030504040204" pitchFamily="34" charset="-120"/>
              </a:rPr>
              <a:t>武侠小说</a:t>
            </a:r>
            <a:r>
              <a:rPr lang="zh-TW" altLang="en-US" sz="2400" dirty="0">
                <a:latin typeface="微軟正黑體" panose="020B0604030504040204" pitchFamily="34" charset="-120"/>
                <a:ea typeface="微軟正黑體" panose="020B0604030504040204" pitchFamily="34" charset="-120"/>
              </a:rPr>
              <a:t>，更是脍炙人口的佳作。</a:t>
            </a:r>
            <a:endParaRPr lang="en-US" altLang="zh-TW" sz="2400" dirty="0">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6</a:t>
            </a:fld>
            <a:endParaRPr dirty="0">
              <a:latin typeface="微軟正黑體" panose="020B0604030504040204" pitchFamily="34" charset="-120"/>
              <a:ea typeface="微軟正黑體" panose="020B0604030504040204" pitchFamily="34" charset="-120"/>
            </a:endParaRPr>
          </a:p>
        </p:txBody>
      </p:sp>
      <p:sp>
        <p:nvSpPr>
          <p:cNvPr id="2" name="矩形 1"/>
          <p:cNvSpPr/>
          <p:nvPr/>
        </p:nvSpPr>
        <p:spPr>
          <a:xfrm>
            <a:off x="1185475" y="2676573"/>
            <a:ext cx="7043050" cy="1593834"/>
          </a:xfrm>
          <a:prstGeom prst="rect">
            <a:avLst/>
          </a:prstGeom>
          <a:solidFill>
            <a:srgbClr val="FFFFCC"/>
          </a:solidFill>
          <a:ln w="28575">
            <a:solidFill>
              <a:schemeClr val="accent5">
                <a:lumMod val="75000"/>
              </a:schemeClr>
            </a:solidFill>
          </a:ln>
        </p:spPr>
        <p:txBody>
          <a:bodyPr wrap="square">
            <a:spAutoFit/>
          </a:bodyPr>
          <a:lstStyle/>
          <a:p>
            <a:pPr algn="just" hangingPunct="0">
              <a:lnSpc>
                <a:spcPts val="3000"/>
              </a:lnSpc>
            </a:pPr>
            <a:r>
              <a:rPr lang="zh-CN" altLang="en-US" sz="2000" b="1" dirty="0">
                <a:solidFill>
                  <a:srgbClr val="0070C0"/>
                </a:solidFill>
              </a:rPr>
              <a:t>查良镛</a:t>
            </a:r>
            <a:r>
              <a:rPr lang="zh-CN" altLang="en-US" sz="2000" dirty="0"/>
              <a:t>生于</a:t>
            </a:r>
            <a:r>
              <a:rPr lang="en-US" altLang="zh-CN" sz="2000" dirty="0"/>
              <a:t>1924</a:t>
            </a:r>
            <a:r>
              <a:rPr lang="zh-CN" altLang="en-US" sz="2000" dirty="0"/>
              <a:t>年</a:t>
            </a:r>
            <a:r>
              <a:rPr lang="en-US" altLang="zh-CN" sz="2000" dirty="0"/>
              <a:t>3</a:t>
            </a:r>
            <a:r>
              <a:rPr lang="zh-CN" altLang="en-US" sz="2000" dirty="0"/>
              <a:t>月</a:t>
            </a:r>
            <a:r>
              <a:rPr lang="en-US" altLang="zh-CN" sz="2000" dirty="0"/>
              <a:t>10</a:t>
            </a:r>
            <a:r>
              <a:rPr lang="zh-CN" altLang="en-US" sz="2000" dirty="0"/>
              <a:t>日，浙江海宁人。他</a:t>
            </a:r>
            <a:r>
              <a:rPr lang="en-US" altLang="zh-CN" sz="2000" dirty="0"/>
              <a:t>20</a:t>
            </a:r>
            <a:r>
              <a:rPr lang="zh-CN" altLang="en-US" sz="2000" dirty="0"/>
              <a:t>世纪</a:t>
            </a:r>
            <a:r>
              <a:rPr lang="en-US" altLang="zh-CN" sz="2000" dirty="0"/>
              <a:t>40</a:t>
            </a:r>
            <a:r>
              <a:rPr lang="zh-CN" altLang="en-US" sz="2000" dirty="0"/>
              <a:t>年代移居香港，</a:t>
            </a:r>
            <a:r>
              <a:rPr lang="en-US" altLang="zh-CN" sz="2000" dirty="0"/>
              <a:t>50</a:t>
            </a:r>
            <a:r>
              <a:rPr lang="zh-CN" altLang="en-US" sz="2000" dirty="0"/>
              <a:t>年代开始以笔名</a:t>
            </a:r>
            <a:r>
              <a:rPr lang="zh-CN" altLang="en-US" sz="2000" b="1" dirty="0">
                <a:solidFill>
                  <a:srgbClr val="0070C0"/>
                </a:solidFill>
              </a:rPr>
              <a:t>金庸</a:t>
            </a:r>
            <a:r>
              <a:rPr lang="zh-CN" altLang="en-US" sz="2000" dirty="0"/>
              <a:t>创作多部脍炙人口的武侠小说，包括</a:t>
            </a:r>
            <a:r>
              <a:rPr lang="en-US" altLang="zh-CN" sz="2000" dirty="0"/>
              <a:t>《</a:t>
            </a:r>
            <a:r>
              <a:rPr lang="zh-CN" altLang="en-US" sz="2000" dirty="0"/>
              <a:t>射雕英雄传</a:t>
            </a:r>
            <a:r>
              <a:rPr lang="en-US" altLang="zh-CN" sz="2000" dirty="0"/>
              <a:t>》</a:t>
            </a:r>
            <a:r>
              <a:rPr lang="zh-TW" altLang="en-US" sz="2000" dirty="0"/>
              <a:t>、</a:t>
            </a:r>
            <a:r>
              <a:rPr lang="en-US" altLang="zh-CN" sz="2000" dirty="0"/>
              <a:t>《</a:t>
            </a:r>
            <a:r>
              <a:rPr lang="zh-CN" altLang="en-US" sz="2000" dirty="0"/>
              <a:t>神雕侠侣</a:t>
            </a:r>
            <a:r>
              <a:rPr lang="en-US" altLang="zh-CN" sz="2000" dirty="0"/>
              <a:t>》</a:t>
            </a:r>
            <a:r>
              <a:rPr lang="zh-TW" altLang="en-US" sz="2000" dirty="0"/>
              <a:t>、</a:t>
            </a:r>
            <a:r>
              <a:rPr lang="en-US" altLang="zh-CN" sz="2000" dirty="0"/>
              <a:t>《</a:t>
            </a:r>
            <a:r>
              <a:rPr lang="zh-CN" altLang="en-US" sz="2000" dirty="0"/>
              <a:t>倚天屠龙记</a:t>
            </a:r>
            <a:r>
              <a:rPr lang="en-US" altLang="zh-CN" sz="2000" dirty="0"/>
              <a:t>》</a:t>
            </a:r>
            <a:r>
              <a:rPr lang="zh-TW" altLang="en-US" sz="2000" dirty="0"/>
              <a:t>、</a:t>
            </a:r>
            <a:r>
              <a:rPr lang="en-US" altLang="zh-CN" sz="2000" dirty="0"/>
              <a:t>《</a:t>
            </a:r>
            <a:r>
              <a:rPr lang="zh-CN" altLang="en-US" sz="2000" dirty="0"/>
              <a:t>天龙八部</a:t>
            </a:r>
            <a:r>
              <a:rPr lang="en-US" altLang="zh-CN" sz="2000" dirty="0"/>
              <a:t>》</a:t>
            </a:r>
            <a:r>
              <a:rPr lang="zh-TW" altLang="en-US" sz="2000" dirty="0"/>
              <a:t>、</a:t>
            </a:r>
            <a:r>
              <a:rPr lang="en-US" altLang="zh-CN" sz="2000" dirty="0"/>
              <a:t>《</a:t>
            </a:r>
            <a:r>
              <a:rPr lang="zh-CN" altLang="en-US" sz="2000" dirty="0"/>
              <a:t>笑傲江湖</a:t>
            </a:r>
            <a:r>
              <a:rPr lang="en-US" altLang="zh-CN" sz="2000" dirty="0"/>
              <a:t>》</a:t>
            </a:r>
            <a:r>
              <a:rPr lang="zh-TW" altLang="en-US" sz="2000" dirty="0"/>
              <a:t>、</a:t>
            </a:r>
            <a:r>
              <a:rPr lang="en-US" altLang="zh-CN" sz="2000" dirty="0"/>
              <a:t>《</a:t>
            </a:r>
            <a:r>
              <a:rPr lang="zh-CN" altLang="en-US" sz="2000" dirty="0"/>
              <a:t>鹿鼎记</a:t>
            </a:r>
            <a:r>
              <a:rPr lang="en-US" altLang="zh-CN" sz="2000" dirty="0"/>
              <a:t>》</a:t>
            </a:r>
            <a:r>
              <a:rPr lang="zh-CN" altLang="en-US" sz="2000" dirty="0"/>
              <a:t>等。</a:t>
            </a:r>
          </a:p>
        </p:txBody>
      </p:sp>
    </p:spTree>
    <p:extLst>
      <p:ext uri="{BB962C8B-B14F-4D97-AF65-F5344CB8AC3E}">
        <p14:creationId xmlns:p14="http://schemas.microsoft.com/office/powerpoint/2010/main" val="2021359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075" y="768565"/>
            <a:ext cx="7061700" cy="699000"/>
          </a:xfrm>
          <a:prstGeom prst="rect">
            <a:avLst/>
          </a:prstGeom>
        </p:spPr>
        <p:txBody>
          <a:bodyPr spcFirstLastPara="1" wrap="square" lIns="0" tIns="0" rIns="0" bIns="0" anchor="ctr" anchorCtr="0">
            <a:noAutofit/>
          </a:bodyPr>
          <a:lstStyle/>
          <a:p>
            <a:pPr lvl="0"/>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武术电影／功夫片</a:t>
            </a:r>
            <a:endParaRPr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78" name="Google Shape;78;p14"/>
          <p:cNvSpPr txBox="1">
            <a:spLocks noGrp="1"/>
          </p:cNvSpPr>
          <p:nvPr>
            <p:ph type="body" idx="1"/>
          </p:nvPr>
        </p:nvSpPr>
        <p:spPr>
          <a:xfrm>
            <a:off x="746011" y="1604838"/>
            <a:ext cx="7545934" cy="2901328"/>
          </a:xfrm>
          <a:prstGeom prst="rect">
            <a:avLst/>
          </a:prstGeom>
        </p:spPr>
        <p:txBody>
          <a:bodyPr spcFirstLastPara="1" wrap="square" lIns="0" tIns="0" rIns="0" bIns="0" anchor="t" anchorCtr="0">
            <a:noAutofit/>
          </a:bodyPr>
          <a:lstStyle/>
          <a:p>
            <a:pPr marL="342900" indent="-342900" algn="just" hangingPunct="0">
              <a:spcAft>
                <a:spcPts val="1200"/>
              </a:spcAft>
              <a:buClr>
                <a:schemeClr val="dk1"/>
              </a:buClr>
              <a:buSzPts val="1100"/>
              <a:buFont typeface="Wingdings" panose="05000000000000000000" pitchFamily="2" charset="2"/>
              <a:buChar char="l"/>
            </a:pPr>
            <a:r>
              <a:rPr lang="zh-CN" altLang="en-US" sz="2200" dirty="0">
                <a:latin typeface="微軟正黑體" panose="020B0604030504040204" pitchFamily="34" charset="-120"/>
                <a:ea typeface="微軟正黑體" panose="020B0604030504040204" pitchFamily="34" charset="-120"/>
              </a:rPr>
              <a:t>功夫片，又称武术片、武侠片、武打片等，是以夸张的功夫格斗为特点的影片</a:t>
            </a:r>
            <a:r>
              <a:rPr lang="zh-TW" altLang="en-US" sz="2200" dirty="0">
                <a:latin typeface="微軟正黑體" panose="020B0604030504040204" pitchFamily="34" charset="-120"/>
                <a:ea typeface="微軟正黑體" panose="020B0604030504040204" pitchFamily="34" charset="-120"/>
              </a:rPr>
              <a:t>。功夫片是</a:t>
            </a:r>
            <a:r>
              <a:rPr lang="zh-CN" altLang="en-US" sz="2200" dirty="0">
                <a:latin typeface="微軟正黑體" panose="020B0604030504040204" pitchFamily="34" charset="-120"/>
                <a:ea typeface="微軟正黑體" panose="020B0604030504040204" pitchFamily="34" charset="-120"/>
              </a:rPr>
              <a:t>中国电影的一大特色，对世界电影</a:t>
            </a:r>
            <a:r>
              <a:rPr lang="zh-TW" altLang="en-US" sz="2200" dirty="0">
                <a:latin typeface="微軟正黑體" panose="020B0604030504040204" pitchFamily="34" charset="-120"/>
                <a:ea typeface="微軟正黑體" panose="020B0604030504040204" pitchFamily="34" charset="-120"/>
              </a:rPr>
              <a:t>有重大</a:t>
            </a:r>
            <a:r>
              <a:rPr lang="zh-CN" altLang="en-US" sz="2200" dirty="0">
                <a:latin typeface="微軟正黑體" panose="020B0604030504040204" pitchFamily="34" charset="-120"/>
                <a:ea typeface="微軟正黑體" panose="020B0604030504040204" pitchFamily="34" charset="-120"/>
              </a:rPr>
              <a:t>贡献。</a:t>
            </a:r>
            <a:endParaRPr lang="en-US" altLang="zh-CN" sz="2200" dirty="0">
              <a:latin typeface="微軟正黑體" panose="020B0604030504040204" pitchFamily="34" charset="-120"/>
              <a:ea typeface="微軟正黑體" panose="020B0604030504040204" pitchFamily="34" charset="-120"/>
            </a:endParaRPr>
          </a:p>
          <a:p>
            <a:pPr marL="342900" indent="-342900" algn="just" hangingPunct="0">
              <a:spcAft>
                <a:spcPts val="1200"/>
              </a:spcAft>
              <a:buClr>
                <a:schemeClr val="dk1"/>
              </a:buClr>
              <a:buSzPts val="1100"/>
              <a:buFont typeface="Wingdings" panose="05000000000000000000" pitchFamily="2" charset="2"/>
              <a:buChar char="l"/>
            </a:pPr>
            <a:r>
              <a:rPr lang="zh-TW" altLang="en-US" sz="2200" dirty="0">
                <a:latin typeface="微軟正黑體" panose="020B0604030504040204" pitchFamily="34" charset="-120"/>
                <a:ea typeface="微軟正黑體" panose="020B0604030504040204" pitchFamily="34" charset="-120"/>
              </a:rPr>
              <a:t>多年以来，香港功夫文化产业积极探索与创新，同时吸纳外来文化，创造出许多优秀的功夫片，以</a:t>
            </a:r>
            <a:r>
              <a:rPr lang="zh-TW" altLang="en-US" sz="2200" b="1" dirty="0">
                <a:solidFill>
                  <a:srgbClr val="0070C0"/>
                </a:solidFill>
                <a:latin typeface="微軟正黑體" panose="020B0604030504040204" pitchFamily="34" charset="-120"/>
                <a:ea typeface="微軟正黑體" panose="020B0604030504040204" pitchFamily="34" charset="-120"/>
              </a:rPr>
              <a:t>黄飞鸿</a:t>
            </a:r>
            <a:r>
              <a:rPr lang="zh-TW" altLang="en-US" sz="2200" dirty="0">
                <a:latin typeface="微軟正黑體" panose="020B0604030504040204" pitchFamily="34" charset="-120"/>
                <a:ea typeface="微軟正黑體" panose="020B0604030504040204" pitchFamily="34" charset="-120"/>
              </a:rPr>
              <a:t>、</a:t>
            </a:r>
            <a:r>
              <a:rPr lang="zh-TW" altLang="en-US" sz="2200" b="1" dirty="0">
                <a:solidFill>
                  <a:srgbClr val="0070C0"/>
                </a:solidFill>
                <a:latin typeface="微軟正黑體" panose="020B0604030504040204" pitchFamily="34" charset="-120"/>
                <a:ea typeface="微軟正黑體" panose="020B0604030504040204" pitchFamily="34" charset="-120"/>
              </a:rPr>
              <a:t>叶问</a:t>
            </a:r>
            <a:r>
              <a:rPr lang="zh-TW" altLang="en-US" sz="2200" dirty="0">
                <a:latin typeface="微軟正黑體" panose="020B0604030504040204" pitchFamily="34" charset="-120"/>
                <a:ea typeface="微軟正黑體" panose="020B0604030504040204" pitchFamily="34" charset="-120"/>
              </a:rPr>
              <a:t>、</a:t>
            </a:r>
            <a:r>
              <a:rPr lang="zh-TW" altLang="en-US" sz="2200" b="1" dirty="0">
                <a:solidFill>
                  <a:srgbClr val="0070C0"/>
                </a:solidFill>
                <a:latin typeface="微軟正黑體" panose="020B0604030504040204" pitchFamily="34" charset="-120"/>
                <a:ea typeface="微軟正黑體" panose="020B0604030504040204" pitchFamily="34" charset="-120"/>
              </a:rPr>
              <a:t>李小龙</a:t>
            </a:r>
            <a:r>
              <a:rPr lang="zh-TW" altLang="en-US" sz="2200" dirty="0">
                <a:latin typeface="微軟正黑體" panose="020B0604030504040204" pitchFamily="34" charset="-120"/>
                <a:ea typeface="微軟正黑體" panose="020B0604030504040204" pitchFamily="34" charset="-120"/>
              </a:rPr>
              <a:t>为题材的一系列作品，令武术文化</a:t>
            </a:r>
            <a:r>
              <a:rPr lang="zh-CN" altLang="en-US" sz="2200" dirty="0">
                <a:latin typeface="微軟正黑體" panose="020B0604030504040204" pitchFamily="34" charset="-120"/>
                <a:ea typeface="微軟正黑體" panose="020B0604030504040204" pitchFamily="34" charset="-120"/>
              </a:rPr>
              <a:t>传播得更广</a:t>
            </a:r>
            <a:r>
              <a:rPr lang="zh-TW" altLang="en-US" sz="2200" dirty="0">
                <a:latin typeface="微軟正黑體" panose="020B0604030504040204" pitchFamily="34" charset="-120"/>
                <a:ea typeface="微軟正黑體" panose="020B0604030504040204" pitchFamily="34" charset="-120"/>
              </a:rPr>
              <a:t>。</a:t>
            </a:r>
            <a:endParaRPr lang="en-US" altLang="zh-TW" sz="2200" dirty="0">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7</a:t>
            </a:fld>
            <a:endParaRPr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48156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150" y="603486"/>
            <a:ext cx="7061700" cy="1148401"/>
          </a:xfrm>
          <a:prstGeom prst="rect">
            <a:avLst/>
          </a:prstGeom>
        </p:spPr>
        <p:txBody>
          <a:bodyPr spcFirstLastPara="1" wrap="square" lIns="0" tIns="0" rIns="0" bIns="0" anchor="ctr" anchorCtr="0">
            <a:noAutofit/>
          </a:bodyPr>
          <a:lstStyle/>
          <a:p>
            <a:pPr lvl="0"/>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武德</a:t>
            </a:r>
            <a:endParaRPr sz="4000"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78" name="Google Shape;78;p14"/>
          <p:cNvSpPr txBox="1">
            <a:spLocks noGrp="1"/>
          </p:cNvSpPr>
          <p:nvPr>
            <p:ph type="body" idx="1"/>
          </p:nvPr>
        </p:nvSpPr>
        <p:spPr>
          <a:xfrm>
            <a:off x="681576" y="1751888"/>
            <a:ext cx="7645301" cy="2718324"/>
          </a:xfrm>
          <a:prstGeom prst="rect">
            <a:avLst/>
          </a:prstGeom>
        </p:spPr>
        <p:txBody>
          <a:bodyPr spcFirstLastPara="1" wrap="square" lIns="0" tIns="0" rIns="0" bIns="0" anchor="t" anchorCtr="0">
            <a:noAutofit/>
          </a:bodyPr>
          <a:lstStyle/>
          <a:p>
            <a:pPr marL="342900" indent="-342900" algn="just" hangingPunct="0">
              <a:lnSpc>
                <a:spcPts val="2600"/>
              </a:lnSpc>
              <a:spcAft>
                <a:spcPts val="1000"/>
              </a:spcAft>
              <a:buClr>
                <a:schemeClr val="dk1"/>
              </a:buClr>
              <a:buSzPts val="1100"/>
              <a:buFont typeface="Wingdings" panose="05000000000000000000" pitchFamily="2" charset="2"/>
              <a:buChar char="l"/>
            </a:pPr>
            <a:r>
              <a:rPr lang="zh-TW" altLang="en-US" sz="2200" b="1" dirty="0">
                <a:solidFill>
                  <a:srgbClr val="0070C0"/>
                </a:solidFill>
                <a:latin typeface="微軟正黑體" panose="020B0604030504040204" pitchFamily="34" charset="-120"/>
                <a:ea typeface="微軟正黑體" panose="020B0604030504040204" pitchFamily="34" charset="-120"/>
              </a:rPr>
              <a:t>武德</a:t>
            </a:r>
            <a:r>
              <a:rPr lang="zh-TW" altLang="en-US" sz="2200" dirty="0">
                <a:solidFill>
                  <a:schemeClr val="tx1"/>
                </a:solidFill>
                <a:latin typeface="微軟正黑體" panose="020B0604030504040204" pitchFamily="34" charset="-120"/>
                <a:ea typeface="微軟正黑體" panose="020B0604030504040204" pitchFamily="34" charset="-120"/>
              </a:rPr>
              <a:t>顾名思义是武术道德（即习武者体现的道德修养），</a:t>
            </a:r>
            <a:r>
              <a:rPr lang="zh-TW" altLang="en-US" sz="2200" dirty="0">
                <a:latin typeface="微軟正黑體" panose="020B0604030504040204" pitchFamily="34" charset="-120"/>
                <a:ea typeface="微軟正黑體" panose="020B0604030504040204" pitchFamily="34" charset="-120"/>
              </a:rPr>
              <a:t>贯穿于整个练武、用武、授武、比武等过程中。</a:t>
            </a:r>
            <a:endParaRPr lang="en-US" altLang="zh-TW" sz="2200" dirty="0">
              <a:latin typeface="微軟正黑體" panose="020B0604030504040204" pitchFamily="34" charset="-120"/>
              <a:ea typeface="微軟正黑體" panose="020B0604030504040204" pitchFamily="34" charset="-120"/>
            </a:endParaRPr>
          </a:p>
          <a:p>
            <a:pPr marL="342900" lvl="0" indent="-342900" algn="just">
              <a:lnSpc>
                <a:spcPts val="2600"/>
              </a:lnSpc>
              <a:spcAft>
                <a:spcPts val="1200"/>
              </a:spcAft>
              <a:buClr>
                <a:schemeClr val="dk1"/>
              </a:buClr>
              <a:buSzPts val="1100"/>
              <a:buFont typeface="Wingdings" panose="05000000000000000000" pitchFamily="2" charset="2"/>
              <a:buChar char="l"/>
            </a:pPr>
            <a:r>
              <a:rPr lang="zh-CN" altLang="en-US" sz="2200" dirty="0">
                <a:latin typeface="微軟正黑體" panose="020B0604030504040204" pitchFamily="34" charset="-120"/>
                <a:ea typeface="微軟正黑體" panose="020B0604030504040204" pitchFamily="34" charset="-120"/>
              </a:rPr>
              <a:t>武德</a:t>
            </a:r>
            <a:r>
              <a:rPr lang="zh-TW" altLang="en-US" sz="2200" dirty="0">
                <a:latin typeface="微軟正黑體" panose="020B0604030504040204" pitchFamily="34" charset="-120"/>
                <a:ea typeface="微軟正黑體" panose="020B0604030504040204" pitchFamily="34" charset="-120"/>
              </a:rPr>
              <a:t>是</a:t>
            </a:r>
            <a:r>
              <a:rPr lang="zh-CN" altLang="en-US" sz="2200" dirty="0">
                <a:latin typeface="微軟正黑體" panose="020B0604030504040204" pitchFamily="34" charset="-120"/>
                <a:ea typeface="微軟正黑體" panose="020B0604030504040204" pitchFamily="34" charset="-120"/>
              </a:rPr>
              <a:t>习武</a:t>
            </a:r>
            <a:r>
              <a:rPr lang="zh-TW" altLang="en-US" sz="2200" dirty="0">
                <a:latin typeface="微軟正黑體" panose="020B0604030504040204" pitchFamily="34" charset="-120"/>
                <a:ea typeface="微軟正黑體" panose="020B0604030504040204" pitchFamily="34" charset="-120"/>
              </a:rPr>
              <a:t>、授</a:t>
            </a:r>
            <a:r>
              <a:rPr lang="zh-CN" altLang="en-US" sz="2200" dirty="0">
                <a:latin typeface="微軟正黑體" panose="020B0604030504040204" pitchFamily="34" charset="-120"/>
                <a:ea typeface="微軟正黑體" panose="020B0604030504040204" pitchFamily="34" charset="-120"/>
              </a:rPr>
              <a:t>武的先决条件，习武者要</a:t>
            </a:r>
            <a:r>
              <a:rPr lang="zh-CN" altLang="en-US" sz="2200" b="1" dirty="0">
                <a:solidFill>
                  <a:srgbClr val="0070C0"/>
                </a:solidFill>
                <a:latin typeface="微軟正黑體" panose="020B0604030504040204" pitchFamily="34" charset="-120"/>
                <a:ea typeface="微軟正黑體" panose="020B0604030504040204" pitchFamily="34" charset="-120"/>
              </a:rPr>
              <a:t>尊师重道</a:t>
            </a:r>
            <a:r>
              <a:rPr lang="zh-CN" altLang="en-US" sz="2200" dirty="0">
                <a:latin typeface="微軟正黑體" panose="020B0604030504040204" pitchFamily="34" charset="-120"/>
                <a:ea typeface="微軟正黑體" panose="020B0604030504040204" pitchFamily="34" charset="-120"/>
              </a:rPr>
              <a:t>，做到守信、重义、有礼</a:t>
            </a:r>
            <a:r>
              <a:rPr lang="zh-TW" altLang="en-US" sz="2200" dirty="0">
                <a:latin typeface="微軟正黑體" panose="020B0604030504040204" pitchFamily="34" charset="-120"/>
                <a:ea typeface="微軟正黑體" panose="020B0604030504040204" pitchFamily="34" charset="-120"/>
              </a:rPr>
              <a:t>，故又言：「未曾习武先习德」。</a:t>
            </a:r>
            <a:endParaRPr lang="en-US" altLang="zh-CN" sz="2200" dirty="0">
              <a:latin typeface="微軟正黑體" panose="020B0604030504040204" pitchFamily="34" charset="-120"/>
              <a:ea typeface="微軟正黑體" panose="020B0604030504040204" pitchFamily="34" charset="-120"/>
            </a:endParaRPr>
          </a:p>
          <a:p>
            <a:pPr marL="342900" lvl="0" indent="-342900" algn="just">
              <a:lnSpc>
                <a:spcPts val="2600"/>
              </a:lnSpc>
              <a:spcAft>
                <a:spcPts val="1200"/>
              </a:spcAft>
              <a:buClr>
                <a:schemeClr val="dk1"/>
              </a:buClr>
              <a:buSzPts val="1100"/>
              <a:buFont typeface="Wingdings" panose="05000000000000000000" pitchFamily="2" charset="2"/>
              <a:buChar char="l"/>
            </a:pPr>
            <a:r>
              <a:rPr lang="zh-CN" altLang="en-US" sz="2200" dirty="0">
                <a:latin typeface="微軟正黑體" panose="020B0604030504040204" pitchFamily="34" charset="-120"/>
                <a:ea typeface="微軟正黑體" panose="020B0604030504040204" pitchFamily="34" charset="-120"/>
              </a:rPr>
              <a:t>习武是</a:t>
            </a:r>
            <a:r>
              <a:rPr lang="zh-TW" altLang="en-US" sz="2200" b="1" dirty="0">
                <a:solidFill>
                  <a:srgbClr val="0070C0"/>
                </a:solidFill>
                <a:latin typeface="微軟正黑體" panose="020B0604030504040204" pitchFamily="34" charset="-120"/>
                <a:ea typeface="微軟正黑體" panose="020B0604030504040204" pitchFamily="34" charset="-120"/>
              </a:rPr>
              <a:t>修养</a:t>
            </a:r>
            <a:r>
              <a:rPr lang="zh-CN" altLang="en-US" sz="2200" b="1" dirty="0">
                <a:solidFill>
                  <a:srgbClr val="0070C0"/>
                </a:solidFill>
                <a:latin typeface="微軟正黑體" panose="020B0604030504040204" pitchFamily="34" charset="-120"/>
                <a:ea typeface="微軟正黑體" panose="020B0604030504040204" pitchFamily="34" charset="-120"/>
              </a:rPr>
              <a:t>人生品德</a:t>
            </a:r>
            <a:r>
              <a:rPr lang="zh-CN" altLang="en-US" sz="2200" dirty="0">
                <a:latin typeface="微軟正黑體" panose="020B0604030504040204" pitchFamily="34" charset="-120"/>
                <a:ea typeface="微軟正黑體" panose="020B0604030504040204" pitchFamily="34" charset="-120"/>
              </a:rPr>
              <a:t>的重要途径，习武者</a:t>
            </a:r>
            <a:r>
              <a:rPr lang="zh-TW" altLang="en-US" sz="2200" dirty="0">
                <a:latin typeface="微軟正黑體" panose="020B0604030504040204" pitchFamily="34" charset="-120"/>
                <a:ea typeface="微軟正黑體" panose="020B0604030504040204" pitchFamily="34" charset="-120"/>
              </a:rPr>
              <a:t>要</a:t>
            </a:r>
            <a:r>
              <a:rPr lang="zh-CN" altLang="en-US" sz="2200" dirty="0">
                <a:latin typeface="微軟正黑體" panose="020B0604030504040204" pitchFamily="34" charset="-120"/>
                <a:ea typeface="微軟正黑體" panose="020B0604030504040204" pitchFamily="34" charset="-120"/>
              </a:rPr>
              <a:t>有仁德之心与宏大的胸怀和气魄。</a:t>
            </a:r>
            <a:endParaRPr lang="en-US" altLang="zh-CN" sz="2200" dirty="0">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8</a:t>
            </a:fld>
            <a:endParaRPr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12797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766799" y="589448"/>
            <a:ext cx="3360819" cy="871659"/>
          </a:xfrm>
          <a:prstGeom prst="rect">
            <a:avLst/>
          </a:prstGeom>
        </p:spPr>
        <p:txBody>
          <a:bodyPr spcFirstLastPara="1" wrap="square" lIns="0" tIns="0" rIns="0" bIns="0" anchor="ctr" anchorCtr="0">
            <a:noAutofit/>
          </a:bodyPr>
          <a:lstStyle/>
          <a:p>
            <a:pPr lvl="0" algn="l"/>
            <a:r>
              <a:rPr lang="zh-TW" altLang="en-US" sz="26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知多一点点：抱拳礼</a:t>
            </a:r>
            <a:endParaRPr sz="2600"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9</a:t>
            </a:fld>
            <a:endParaRPr dirty="0">
              <a:latin typeface="微軟正黑體" panose="020B0604030504040204" pitchFamily="34" charset="-120"/>
              <a:ea typeface="微軟正黑體" panose="020B0604030504040204" pitchFamily="34" charset="-120"/>
            </a:endParaRPr>
          </a:p>
        </p:txBody>
      </p:sp>
      <p:sp>
        <p:nvSpPr>
          <p:cNvPr id="9" name="文字方塊 8">
            <a:extLst>
              <a:ext uri="{FF2B5EF4-FFF2-40B4-BE49-F238E27FC236}">
                <a16:creationId xmlns:a16="http://schemas.microsoft.com/office/drawing/2014/main" id="{D8290958-83CB-4DFD-A834-C0C47F17007A}"/>
              </a:ext>
            </a:extLst>
          </p:cNvPr>
          <p:cNvSpPr txBox="1"/>
          <p:nvPr/>
        </p:nvSpPr>
        <p:spPr>
          <a:xfrm>
            <a:off x="3093720" y="1333210"/>
            <a:ext cx="5277699" cy="3021340"/>
          </a:xfrm>
          <a:prstGeom prst="rect">
            <a:avLst/>
          </a:prstGeom>
          <a:solidFill>
            <a:schemeClr val="accent2">
              <a:lumMod val="40000"/>
              <a:lumOff val="60000"/>
            </a:schemeClr>
          </a:solidFill>
          <a:ln w="38100">
            <a:solidFill>
              <a:srgbClr val="0070C0"/>
            </a:solidFill>
          </a:ln>
        </p:spPr>
        <p:txBody>
          <a:bodyPr wrap="square">
            <a:spAutoFit/>
          </a:bodyPr>
          <a:lstStyle/>
          <a:p>
            <a:pPr algn="just">
              <a:spcAft>
                <a:spcPts val="600"/>
              </a:spcAft>
            </a:pPr>
            <a:r>
              <a:rPr lang="zh-TW" altLang="zh-TW" sz="19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抱拳礼的具体涵义是</a:t>
            </a:r>
            <a:r>
              <a:rPr lang="zh-TW" altLang="en-US" sz="19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endParaRPr lang="en-US" altLang="zh-TW" sz="19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endParaRPr>
          </a:p>
          <a:p>
            <a:pPr marL="342900" indent="-342900" algn="just" hangingPunct="0">
              <a:spcAft>
                <a:spcPts val="800"/>
              </a:spcAft>
              <a:buFont typeface="+mj-lt"/>
              <a:buAutoNum type="arabicPeriod"/>
            </a:pPr>
            <a:r>
              <a:rPr lang="zh-TW" altLang="zh-TW" sz="1700" b="1" dirty="0">
                <a:solidFill>
                  <a:srgbClr val="0444AC"/>
                </a:solidFill>
                <a:latin typeface="微軟正黑體" panose="020B0604030504040204" pitchFamily="34" charset="-120"/>
                <a:ea typeface="微軟正黑體" panose="020B0604030504040204" pitchFamily="34" charset="-120"/>
                <a:cs typeface="Frank Ruhl Libre Light"/>
                <a:sym typeface="Frank Ruhl Libre Light"/>
              </a:rPr>
              <a:t>左掌</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表示</a:t>
            </a:r>
            <a:r>
              <a:rPr lang="zh-TW" altLang="zh-TW" sz="1700" b="1"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德</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zh-TW" sz="1700" b="1"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智</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zh-TW" sz="1700" b="1"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体</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zh-TW" sz="1700" b="1"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美</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，象征高尚情操。</a:t>
            </a:r>
            <a:r>
              <a:rPr lang="zh-CN" altLang="en-US"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屈</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拢</a:t>
            </a:r>
            <a:r>
              <a:rPr lang="zh-CN" altLang="en-US"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的大拇指</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表示不自大，不骄傲。</a:t>
            </a:r>
            <a:r>
              <a:rPr lang="zh-TW" altLang="zh-TW" sz="1700" b="1" dirty="0">
                <a:solidFill>
                  <a:srgbClr val="0444AC"/>
                </a:solidFill>
                <a:latin typeface="微軟正黑體" panose="020B0604030504040204" pitchFamily="34" charset="-120"/>
                <a:ea typeface="微軟正黑體" panose="020B0604030504040204" pitchFamily="34" charset="-120"/>
                <a:cs typeface="Frank Ruhl Libre Light"/>
                <a:sym typeface="Frank Ruhl Libre Light"/>
              </a:rPr>
              <a:t>右拳</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表示勇猛习武。左掌掩右拳相抱，表示</a:t>
            </a:r>
            <a:r>
              <a:rPr lang="zh-TW" altLang="en-US"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勇不滋乱</a:t>
            </a:r>
            <a:r>
              <a:rPr lang="zh-TW" altLang="en-US"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en-US"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武不犯禁</a:t>
            </a:r>
            <a:r>
              <a:rPr lang="zh-TW" altLang="en-US"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en-US"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有</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约束、节制勇武的意思。</a:t>
            </a:r>
            <a:endParaRPr lang="en-US"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endParaRPr>
          </a:p>
          <a:p>
            <a:pPr marL="342900" indent="-342900" algn="just" hangingPunct="0">
              <a:spcAft>
                <a:spcPts val="800"/>
              </a:spcAft>
              <a:buFont typeface="+mj-lt"/>
              <a:buAutoNum type="arabicPeriod"/>
            </a:pPr>
            <a:r>
              <a:rPr lang="zh-CN" altLang="en-US"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右手五指握拳</a:t>
            </a:r>
            <a:r>
              <a:rPr lang="zh-TW" altLang="en-US"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CN" altLang="en-US"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左手伸直四</a:t>
            </a:r>
            <a:r>
              <a:rPr lang="zh-TW" altLang="en-US"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个</a:t>
            </a:r>
            <a:r>
              <a:rPr lang="zh-CN" altLang="en-US"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手指</a:t>
            </a:r>
            <a:r>
              <a:rPr lang="zh-TW" altLang="en-US"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头，两</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臂屈拢</a:t>
            </a:r>
            <a:r>
              <a:rPr lang="zh-TW" altLang="en-US"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成</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圆，表示五湖四海</a:t>
            </a:r>
            <a:r>
              <a:rPr lang="zh-TW" altLang="en-US"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皆兄弟</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，天下武林是一家，</a:t>
            </a:r>
            <a:r>
              <a:rPr lang="zh-TW" altLang="zh-TW" sz="1700" b="1" dirty="0">
                <a:solidFill>
                  <a:srgbClr val="0444AC"/>
                </a:solidFill>
                <a:latin typeface="微軟正黑體" panose="020B0604030504040204" pitchFamily="34" charset="-120"/>
                <a:ea typeface="微軟正黑體" panose="020B0604030504040204" pitchFamily="34" charset="-120"/>
                <a:cs typeface="Frank Ruhl Libre Light"/>
                <a:sym typeface="Frank Ruhl Libre Light"/>
              </a:rPr>
              <a:t>谦虚团结</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zh-TW" sz="1700" b="1" dirty="0">
                <a:solidFill>
                  <a:srgbClr val="0444AC"/>
                </a:solidFill>
                <a:latin typeface="微軟正黑體" panose="020B0604030504040204" pitchFamily="34" charset="-120"/>
                <a:ea typeface="微軟正黑體" panose="020B0604030504040204" pitchFamily="34" charset="-120"/>
                <a:cs typeface="Frank Ruhl Libre Light"/>
                <a:sym typeface="Frank Ruhl Libre Light"/>
              </a:rPr>
              <a:t>以武会友</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endParaRPr lang="en-US"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endParaRPr>
          </a:p>
          <a:p>
            <a:pPr marL="342900" indent="-342900" algn="just" hangingPunct="0">
              <a:spcAft>
                <a:spcPts val="800"/>
              </a:spcAft>
              <a:buFont typeface="+mj-lt"/>
              <a:buAutoNum type="arabicPeriod"/>
            </a:pP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左掌为文</a:t>
            </a:r>
            <a:r>
              <a:rPr lang="zh-TW" altLang="en-US"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右拳为武，</a:t>
            </a:r>
            <a:r>
              <a:rPr lang="zh-TW" altLang="en-US"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表示</a:t>
            </a:r>
            <a:r>
              <a:rPr lang="zh-TW" altLang="zh-TW" sz="1700" b="1" dirty="0">
                <a:solidFill>
                  <a:srgbClr val="0444AC"/>
                </a:solidFill>
                <a:latin typeface="微軟正黑體" panose="020B0604030504040204" pitchFamily="34" charset="-120"/>
                <a:ea typeface="微軟正黑體" panose="020B0604030504040204" pitchFamily="34" charset="-120"/>
                <a:cs typeface="Frank Ruhl Libre Light"/>
                <a:sym typeface="Frank Ruhl Libre Light"/>
              </a:rPr>
              <a:t>文武兼学</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zh-TW" sz="1700" b="1" dirty="0">
                <a:solidFill>
                  <a:srgbClr val="0444AC"/>
                </a:solidFill>
                <a:latin typeface="微軟正黑體" panose="020B0604030504040204" pitchFamily="34" charset="-120"/>
                <a:ea typeface="微軟正黑體" panose="020B0604030504040204" pitchFamily="34" charset="-120"/>
                <a:cs typeface="Frank Ruhl Libre Light"/>
                <a:sym typeface="Frank Ruhl Libre Light"/>
              </a:rPr>
              <a:t>虚心</a:t>
            </a:r>
            <a:r>
              <a:rPr lang="zh-TW" altLang="en-US" sz="1700" b="1" dirty="0">
                <a:solidFill>
                  <a:srgbClr val="0444AC"/>
                </a:solidFill>
                <a:latin typeface="微軟正黑體" panose="020B0604030504040204" pitchFamily="34" charset="-120"/>
                <a:ea typeface="微軟正黑體" panose="020B0604030504040204" pitchFamily="34" charset="-120"/>
                <a:cs typeface="Frank Ruhl Libre Light"/>
                <a:sym typeface="Frank Ruhl Libre Light"/>
              </a:rPr>
              <a:t>求教</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，恭候师友</a:t>
            </a:r>
            <a:r>
              <a:rPr lang="zh-TW" altLang="en-US"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及</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前辈指教。</a:t>
            </a:r>
          </a:p>
        </p:txBody>
      </p:sp>
      <p:pic>
        <p:nvPicPr>
          <p:cNvPr id="2" name="圖片 1"/>
          <p:cNvPicPr>
            <a:picLocks noChangeAspect="1"/>
          </p:cNvPicPr>
          <p:nvPr/>
        </p:nvPicPr>
        <p:blipFill>
          <a:blip r:embed="rId3"/>
          <a:stretch>
            <a:fillRect/>
          </a:stretch>
        </p:blipFill>
        <p:spPr>
          <a:xfrm>
            <a:off x="766799" y="1735959"/>
            <a:ext cx="2175241" cy="1822132"/>
          </a:xfrm>
          <a:prstGeom prst="rect">
            <a:avLst/>
          </a:prstGeom>
          <a:ln>
            <a:noFill/>
          </a:ln>
          <a:effectLst>
            <a:softEdge rad="112500"/>
          </a:effectLst>
        </p:spPr>
      </p:pic>
    </p:spTree>
    <p:extLst>
      <p:ext uri="{BB962C8B-B14F-4D97-AF65-F5344CB8AC3E}">
        <p14:creationId xmlns:p14="http://schemas.microsoft.com/office/powerpoint/2010/main" val="2365268763"/>
      </p:ext>
    </p:extLst>
  </p:cSld>
  <p:clrMapOvr>
    <a:masterClrMapping/>
  </p:clrMapOvr>
</p:sld>
</file>

<file path=ppt/theme/theme1.xml><?xml version="1.0" encoding="utf-8"?>
<a:theme xmlns:a="http://schemas.openxmlformats.org/drawingml/2006/main" name="Norfolk template">
  <a:themeElements>
    <a:clrScheme name="Custom 347">
      <a:dk1>
        <a:srgbClr val="334147"/>
      </a:dk1>
      <a:lt1>
        <a:srgbClr val="FFFFFF"/>
      </a:lt1>
      <a:dk2>
        <a:srgbClr val="89918C"/>
      </a:dk2>
      <a:lt2>
        <a:srgbClr val="F5F6F0"/>
      </a:lt2>
      <a:accent1>
        <a:srgbClr val="6EA7BB"/>
      </a:accent1>
      <a:accent2>
        <a:srgbClr val="4988A7"/>
      </a:accent2>
      <a:accent3>
        <a:srgbClr val="025766"/>
      </a:accent3>
      <a:accent4>
        <a:srgbClr val="F6D2A2"/>
      </a:accent4>
      <a:accent5>
        <a:srgbClr val="C59F72"/>
      </a:accent5>
      <a:accent6>
        <a:srgbClr val="997545"/>
      </a:accent6>
      <a:hlink>
        <a:srgbClr val="02576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文件" ma:contentTypeID="0x010100EF829C2D0BC7F544BE1FEDE0EECD7245" ma:contentTypeVersion="14" ma:contentTypeDescription="建立新的文件。" ma:contentTypeScope="" ma:versionID="55b3c7a221c237b70f9cbff8f18aae04">
  <xsd:schema xmlns:xsd="http://www.w3.org/2001/XMLSchema" xmlns:xs="http://www.w3.org/2001/XMLSchema" xmlns:p="http://schemas.microsoft.com/office/2006/metadata/properties" xmlns:ns2="de5c2c51-7906-4fac-bf5c-36dc0d54e7e0" xmlns:ns3="864ccfde-09d8-454f-ae99-5f29ab723904" targetNamespace="http://schemas.microsoft.com/office/2006/metadata/properties" ma:root="true" ma:fieldsID="b3900b343cb2bb8581cb2a7f49c9fb22" ns2:_="" ns3:_="">
    <xsd:import namespace="de5c2c51-7906-4fac-bf5c-36dc0d54e7e0"/>
    <xsd:import namespace="864ccfde-09d8-454f-ae99-5f29ab72390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5c2c51-7906-4fac-bf5c-36dc0d54e7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影像標籤" ma:readOnly="false" ma:fieldId="{5cf76f15-5ced-4ddc-b409-7134ff3c332f}" ma:taxonomyMulti="true" ma:sspId="bca0ba2c-31e5-4c89-bdb4-0b3d60f8794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4ccfde-09d8-454f-ae99-5f29ab72390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45fe5af-a898-45b4-b794-d22737ba3902}" ma:internalName="TaxCatchAll" ma:showField="CatchAllData" ma:web="864ccfde-09d8-454f-ae99-5f29ab7239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e5c2c51-7906-4fac-bf5c-36dc0d54e7e0">
      <Terms xmlns="http://schemas.microsoft.com/office/infopath/2007/PartnerControls"/>
    </lcf76f155ced4ddcb4097134ff3c332f>
    <TaxCatchAll xmlns="864ccfde-09d8-454f-ae99-5f29ab723904" xsi:nil="true"/>
  </documentManagement>
</p:properties>
</file>

<file path=customXml/itemProps1.xml><?xml version="1.0" encoding="utf-8"?>
<ds:datastoreItem xmlns:ds="http://schemas.openxmlformats.org/officeDocument/2006/customXml" ds:itemID="{E1177118-22EE-4956-827D-AB87DCDCDF35}"/>
</file>

<file path=customXml/itemProps2.xml><?xml version="1.0" encoding="utf-8"?>
<ds:datastoreItem xmlns:ds="http://schemas.openxmlformats.org/officeDocument/2006/customXml" ds:itemID="{B759687C-A1B4-4BF3-A5DA-37AAB6665D1D}"/>
</file>

<file path=customXml/itemProps3.xml><?xml version="1.0" encoding="utf-8"?>
<ds:datastoreItem xmlns:ds="http://schemas.openxmlformats.org/officeDocument/2006/customXml" ds:itemID="{529E4DB5-1A1D-4DF7-8100-CD7E185BB099}"/>
</file>

<file path=docProps/app.xml><?xml version="1.0" encoding="utf-8"?>
<Properties xmlns="http://schemas.openxmlformats.org/officeDocument/2006/extended-properties" xmlns:vt="http://schemas.openxmlformats.org/officeDocument/2006/docPropsVTypes">
  <TotalTime>4614</TotalTime>
  <Words>1460</Words>
  <Application>Microsoft Office PowerPoint</Application>
  <PresentationFormat>如螢幕大小 (16:9)</PresentationFormat>
  <Paragraphs>87</Paragraphs>
  <Slides>17</Slides>
  <Notes>17</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17</vt:i4>
      </vt:variant>
    </vt:vector>
  </HeadingPairs>
  <TitlesOfParts>
    <vt:vector size="24" baseType="lpstr">
      <vt:lpstr>Montserrat Light</vt:lpstr>
      <vt:lpstr>Arial</vt:lpstr>
      <vt:lpstr>微軟正黑體</vt:lpstr>
      <vt:lpstr>Frank Ruhl Libre Light</vt:lpstr>
      <vt:lpstr>Montserrat</vt:lpstr>
      <vt:lpstr>Wingdings</vt:lpstr>
      <vt:lpstr>Norfolk template</vt:lpstr>
      <vt:lpstr>武术与中华文化</vt:lpstr>
      <vt:lpstr>中国武术</vt:lpstr>
      <vt:lpstr>中国武术</vt:lpstr>
      <vt:lpstr>中国武术门派</vt:lpstr>
      <vt:lpstr>少林寺</vt:lpstr>
      <vt:lpstr>中国武术的文化内涵</vt:lpstr>
      <vt:lpstr>武术电影／功夫片</vt:lpstr>
      <vt:lpstr>武德</vt:lpstr>
      <vt:lpstr>知多一点点：抱拳礼</vt:lpstr>
      <vt:lpstr>知多一点点</vt:lpstr>
      <vt:lpstr>影片欣赏</vt:lpstr>
      <vt:lpstr>分享时段</vt:lpstr>
      <vt:lpstr>小组讨论</vt:lpstr>
      <vt:lpstr>附录：近代中国武术的发展</vt:lpstr>
      <vt:lpstr>附录：近代中国武术的发展</vt:lpstr>
      <vt:lpstr>参考数据</vt:lpstr>
      <vt:lpstr>参考数据</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價值觀教育： 堅毅與國民身份認同  武術與鄭家豪</dc:title>
  <dc:creator>HAU, Siu-yun Winnie</dc:creator>
  <cp:lastModifiedBy>HAU, Siu-yun Winnie</cp:lastModifiedBy>
  <cp:revision>226</cp:revision>
  <dcterms:modified xsi:type="dcterms:W3CDTF">2026-01-13T07:36:29Z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0x010100EF829C2D0BC7F544BE1FEDE0EECD7245</vt:lpwstr>
  </property>
</Properties>
</file>