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29"/>
  </p:notesMasterIdLst>
  <p:handoutMasterIdLst>
    <p:handoutMasterId r:id="rId30"/>
  </p:handoutMasterIdLst>
  <p:sldIdLst>
    <p:sldId id="256" r:id="rId2"/>
    <p:sldId id="347" r:id="rId3"/>
    <p:sldId id="257" r:id="rId4"/>
    <p:sldId id="351" r:id="rId5"/>
    <p:sldId id="334" r:id="rId6"/>
    <p:sldId id="336" r:id="rId7"/>
    <p:sldId id="337" r:id="rId8"/>
    <p:sldId id="338" r:id="rId9"/>
    <p:sldId id="295" r:id="rId10"/>
    <p:sldId id="297" r:id="rId11"/>
    <p:sldId id="348" r:id="rId12"/>
    <p:sldId id="330" r:id="rId13"/>
    <p:sldId id="335" r:id="rId14"/>
    <p:sldId id="328" r:id="rId15"/>
    <p:sldId id="349" r:id="rId16"/>
    <p:sldId id="350" r:id="rId17"/>
    <p:sldId id="352" r:id="rId18"/>
    <p:sldId id="332" r:id="rId19"/>
    <p:sldId id="343" r:id="rId20"/>
    <p:sldId id="321" r:id="rId21"/>
    <p:sldId id="344" r:id="rId22"/>
    <p:sldId id="356" r:id="rId23"/>
    <p:sldId id="355" r:id="rId24"/>
    <p:sldId id="340" r:id="rId25"/>
    <p:sldId id="341" r:id="rId26"/>
    <p:sldId id="345" r:id="rId27"/>
    <p:sldId id="346" r:id="rId28"/>
  </p:sldIdLst>
  <p:sldSz cx="9144000" cy="5143500" type="screen16x9"/>
  <p:notesSz cx="6858000" cy="9144000"/>
  <p:embeddedFontLst>
    <p:embeddedFont>
      <p:font typeface="Frank Ruhl Libre Light" panose="00000400000000000000" pitchFamily="2" charset="-79"/>
      <p:regular r:id="rId31"/>
      <p:bold r:id="rId32"/>
    </p:embeddedFont>
    <p:embeddedFont>
      <p:font typeface="Montserrat" panose="00000500000000000000" pitchFamily="2" charset="0"/>
      <p:regular r:id="rId33"/>
      <p:bold r:id="rId34"/>
      <p:italic r:id="rId35"/>
      <p:boldItalic r:id="rId36"/>
    </p:embeddedFont>
    <p:embeddedFont>
      <p:font typeface="Montserrat Light" panose="00000400000000000000" pitchFamily="2" charset="0"/>
      <p:regular r:id="rId37"/>
      <p:bold r:id="rId38"/>
      <p:italic r:id="rId39"/>
      <p:boldItalic r:id="rId40"/>
    </p:embeddedFont>
    <p:embeddedFont>
      <p:font typeface="微軟正黑體" panose="020B0604030504040204" pitchFamily="34" charset="-12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44AC"/>
    <a:srgbClr val="197DF7"/>
    <a:srgbClr val="038DAD"/>
    <a:srgbClr val="619CFB"/>
    <a:srgbClr val="8EB8FC"/>
    <a:srgbClr val="6A6DFA"/>
    <a:srgbClr val="8588FB"/>
    <a:srgbClr val="A08CF4"/>
    <a:srgbClr val="889B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C742C8-E9FB-44DE-9CBD-6C38F41AFAF8}">
  <a:tblStyle styleId="{05C742C8-E9FB-44DE-9CBD-6C38F41AFA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FD9CDE-CD98-4A3D-8BBD-CC91CFA4ED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77183" autoAdjust="0"/>
  </p:normalViewPr>
  <p:slideViewPr>
    <p:cSldViewPr snapToGrid="0">
      <p:cViewPr varScale="1">
        <p:scale>
          <a:sx n="112" d="100"/>
          <a:sy n="112" d="100"/>
        </p:scale>
        <p:origin x="258" y="108"/>
      </p:cViewPr>
      <p:guideLst/>
    </p:cSldViewPr>
  </p:slideViewPr>
  <p:outlineViewPr>
    <p:cViewPr>
      <p:scale>
        <a:sx n="33" d="100"/>
        <a:sy n="33" d="100"/>
      </p:scale>
      <p:origin x="0" y="-10908"/>
    </p:cViewPr>
  </p:outlineViewPr>
  <p:notesTextViewPr>
    <p:cViewPr>
      <p:scale>
        <a:sx n="1" d="1"/>
        <a:sy n="1" d="1"/>
      </p:scale>
      <p:origin x="0" y="0"/>
    </p:cViewPr>
  </p:notesTextViewPr>
  <p:sorterViewPr>
    <p:cViewPr>
      <p:scale>
        <a:sx n="100" d="100"/>
        <a:sy n="100" d="100"/>
      </p:scale>
      <p:origin x="0" y="-576"/>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BD9869-DD28-4738-BF40-C4361A7B6AA1}" type="datetimeFigureOut">
              <a:rPr lang="zh-HK" altLang="en-US" smtClean="0"/>
              <a:t>13/1/2026</a:t>
            </a:fld>
            <a:endParaRPr lang="zh-HK" altLang="en-US" dirty="0"/>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B74116-2171-4009-B1CC-99F6DC87CE2A}" type="slidenum">
              <a:rPr lang="zh-HK" altLang="en-US" smtClean="0"/>
              <a:t>‹#›</a:t>
            </a:fld>
            <a:endParaRPr lang="zh-HK" altLang="en-US" dirty="0"/>
          </a:p>
        </p:txBody>
      </p:sp>
    </p:spTree>
    <p:extLst>
      <p:ext uri="{BB962C8B-B14F-4D97-AF65-F5344CB8AC3E}">
        <p14:creationId xmlns:p14="http://schemas.microsoft.com/office/powerpoint/2010/main" val="42718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
        <p:nvSpPr>
          <p:cNvPr id="5" name="投影片圖像版面配置區 4"/>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01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02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931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151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0699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0544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631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344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200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02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745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156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参考答案：</a:t>
            </a:r>
            <a:endParaRPr lang="en-US" altLang="zh-TW" dirty="0"/>
          </a:p>
          <a:p>
            <a:pPr marL="171450" lvl="0" indent="-171450" algn="l" rtl="0">
              <a:spcBef>
                <a:spcPts val="0"/>
              </a:spcBef>
              <a:spcAft>
                <a:spcPts val="0"/>
              </a:spcAft>
            </a:pPr>
            <a:r>
              <a:rPr lang="zh-TW" altLang="en-US" dirty="0"/>
              <a:t>有助</a:t>
            </a:r>
            <a:r>
              <a:rPr lang="zh-CN" altLang="en-US" dirty="0"/>
              <a:t>展示中国武术风采和魅力，增进世界人民对太极拳文化的深入</a:t>
            </a:r>
            <a:r>
              <a:rPr lang="zh-TW" altLang="en-US" dirty="0"/>
              <a:t>了</a:t>
            </a:r>
            <a:r>
              <a:rPr lang="zh-CN" altLang="en-US" dirty="0"/>
              <a:t>解</a:t>
            </a:r>
            <a:r>
              <a:rPr lang="zh-TW" altLang="en-US" dirty="0"/>
              <a:t>，鼓励更多人</a:t>
            </a:r>
            <a:r>
              <a:rPr lang="zh-CN" altLang="en-US" dirty="0"/>
              <a:t>练</a:t>
            </a:r>
            <a:r>
              <a:rPr lang="zh-TW" altLang="en-US" dirty="0"/>
              <a:t>习武术</a:t>
            </a:r>
            <a:r>
              <a:rPr lang="zh-CN" altLang="en-US" dirty="0"/>
              <a:t>，</a:t>
            </a:r>
            <a:r>
              <a:rPr lang="zh-TW" altLang="en-US" dirty="0"/>
              <a:t>促进</a:t>
            </a:r>
            <a:r>
              <a:rPr lang="zh-CN" altLang="en-US" dirty="0"/>
              <a:t>身心健康。</a:t>
            </a:r>
            <a:endParaRPr lang="en-US" altLang="zh-CN" dirty="0"/>
          </a:p>
          <a:p>
            <a:pPr marL="171450" lvl="0" indent="-171450" algn="l" rtl="0">
              <a:spcBef>
                <a:spcPts val="0"/>
              </a:spcBef>
              <a:spcAft>
                <a:spcPts val="0"/>
              </a:spcAft>
            </a:pPr>
            <a:r>
              <a:rPr lang="zh-TW" altLang="en-US" dirty="0"/>
              <a:t>列入联合国教科文组织人类非物质文化遗产代表作名录后，国家会为武术承担更多的保护传承责任</a:t>
            </a:r>
            <a:endParaRPr dirty="0"/>
          </a:p>
        </p:txBody>
      </p:sp>
    </p:spTree>
    <p:extLst>
      <p:ext uri="{BB962C8B-B14F-4D97-AF65-F5344CB8AC3E}">
        <p14:creationId xmlns:p14="http://schemas.microsoft.com/office/powerpoint/2010/main" val="2560476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4424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85459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4096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149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646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563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1550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998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547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039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8573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33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526146" y="759854"/>
            <a:ext cx="5969358" cy="3359846"/>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74254" y="923393"/>
            <a:ext cx="5647385" cy="3043299"/>
          </a:xfrm>
          <a:prstGeom prst="frame">
            <a:avLst>
              <a:gd name="adj1" fmla="val 0"/>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w="38100">
            <a:solidFill>
              <a:schemeClr val="accent6">
                <a:lumMod val="40000"/>
                <a:lumOff val="6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854250" y="1115800"/>
            <a:ext cx="3435600" cy="2902200"/>
          </a:xfrm>
          <a:prstGeom prst="rect">
            <a:avLst/>
          </a:prstGeom>
        </p:spPr>
        <p:txBody>
          <a:bodyPr spcFirstLastPara="1" wrap="square" lIns="0" tIns="0" rIns="0" bIns="0" anchor="ctr" anchorCtr="0">
            <a:noAutofit/>
          </a:bodyPr>
          <a:lstStyle>
            <a:lvl1pPr lvl="0"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1pPr>
            <a:lvl2pPr lvl="1"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2pPr>
            <a:lvl3pPr lvl="2"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3pPr>
            <a:lvl4pPr lvl="3"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4pPr>
            <a:lvl5pPr lvl="4"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5pPr>
            <a:lvl6pPr lvl="5"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6pPr>
            <a:lvl7pPr lvl="6"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7pPr>
            <a:lvl8pPr lvl="7"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8pPr>
            <a:lvl9pPr lvl="8" algn="ctr" rtl="0">
              <a:lnSpc>
                <a:spcPct val="150000"/>
              </a:lnSpc>
              <a:spcBef>
                <a:spcPts val="0"/>
              </a:spcBef>
              <a:spcAft>
                <a:spcPts val="0"/>
              </a:spcAft>
              <a:buSzPts val="3000"/>
              <a:buFont typeface="Montserrat Light"/>
              <a:buNone/>
              <a:defRPr sz="3000">
                <a:latin typeface="Montserrat Light"/>
                <a:ea typeface="Montserrat Light"/>
                <a:cs typeface="Montserrat Light"/>
                <a:sym typeface="Montserrat Light"/>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22" name="Google Shape;22;p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
        <p:nvSpPr>
          <p:cNvPr id="6" name="Google Shape;14;p3"/>
          <p:cNvSpPr/>
          <p:nvPr userDrawn="1"/>
        </p:nvSpPr>
        <p:spPr>
          <a:xfrm>
            <a:off x="2024832" y="1114023"/>
            <a:ext cx="5090745" cy="2905811"/>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p3"/>
          <p:cNvSpPr/>
          <p:nvPr userDrawn="1"/>
        </p:nvSpPr>
        <p:spPr>
          <a:xfrm>
            <a:off x="2240924" y="1275008"/>
            <a:ext cx="4681470" cy="2537138"/>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p3"/>
          <p:cNvSpPr txBox="1">
            <a:spLocks noGrp="1"/>
          </p:cNvSpPr>
          <p:nvPr>
            <p:ph type="ctrTitle"/>
          </p:nvPr>
        </p:nvSpPr>
        <p:spPr>
          <a:xfrm>
            <a:off x="2828225" y="1834888"/>
            <a:ext cx="3487500" cy="831300"/>
          </a:xfrm>
          <a:prstGeom prst="rect">
            <a:avLst/>
          </a:prstGeom>
        </p:spPr>
        <p:txBody>
          <a:bodyPr spcFirstLastPara="1" wrap="square" lIns="0" tIns="0" rIns="0" bIns="0" anchor="b" anchorCtr="0">
            <a:noAutofit/>
          </a:bodyPr>
          <a:lstStyle>
            <a:lvl1pPr lvl="0" algn="ctr" rtl="0">
              <a:lnSpc>
                <a:spcPct val="115000"/>
              </a:lnSpc>
              <a:spcBef>
                <a:spcPts val="0"/>
              </a:spcBef>
              <a:spcAft>
                <a:spcPts val="0"/>
              </a:spcAft>
              <a:buSzPts val="2200"/>
              <a:buNone/>
              <a:defRPr sz="2200"/>
            </a:lvl1pPr>
            <a:lvl2pPr lvl="1" algn="ctr" rtl="0">
              <a:lnSpc>
                <a:spcPct val="115000"/>
              </a:lnSpc>
              <a:spcBef>
                <a:spcPts val="0"/>
              </a:spcBef>
              <a:spcAft>
                <a:spcPts val="0"/>
              </a:spcAft>
              <a:buSzPts val="2200"/>
              <a:buNone/>
              <a:defRPr sz="2200"/>
            </a:lvl2pPr>
            <a:lvl3pPr lvl="2" algn="ctr" rtl="0">
              <a:lnSpc>
                <a:spcPct val="115000"/>
              </a:lnSpc>
              <a:spcBef>
                <a:spcPts val="0"/>
              </a:spcBef>
              <a:spcAft>
                <a:spcPts val="0"/>
              </a:spcAft>
              <a:buSzPts val="2200"/>
              <a:buNone/>
              <a:defRPr sz="2200"/>
            </a:lvl3pPr>
            <a:lvl4pPr lvl="3" algn="ctr" rtl="0">
              <a:lnSpc>
                <a:spcPct val="115000"/>
              </a:lnSpc>
              <a:spcBef>
                <a:spcPts val="0"/>
              </a:spcBef>
              <a:spcAft>
                <a:spcPts val="0"/>
              </a:spcAft>
              <a:buSzPts val="2200"/>
              <a:buNone/>
              <a:defRPr sz="2200"/>
            </a:lvl4pPr>
            <a:lvl5pPr lvl="4" algn="ctr" rtl="0">
              <a:lnSpc>
                <a:spcPct val="115000"/>
              </a:lnSpc>
              <a:spcBef>
                <a:spcPts val="0"/>
              </a:spcBef>
              <a:spcAft>
                <a:spcPts val="0"/>
              </a:spcAft>
              <a:buSzPts val="2200"/>
              <a:buNone/>
              <a:defRPr sz="2200"/>
            </a:lvl5pPr>
            <a:lvl6pPr lvl="5" algn="ctr" rtl="0">
              <a:lnSpc>
                <a:spcPct val="115000"/>
              </a:lnSpc>
              <a:spcBef>
                <a:spcPts val="0"/>
              </a:spcBef>
              <a:spcAft>
                <a:spcPts val="0"/>
              </a:spcAft>
              <a:buSzPts val="2200"/>
              <a:buNone/>
              <a:defRPr sz="2200"/>
            </a:lvl6pPr>
            <a:lvl7pPr lvl="6" algn="ctr" rtl="0">
              <a:lnSpc>
                <a:spcPct val="115000"/>
              </a:lnSpc>
              <a:spcBef>
                <a:spcPts val="0"/>
              </a:spcBef>
              <a:spcAft>
                <a:spcPts val="0"/>
              </a:spcAft>
              <a:buSzPts val="2200"/>
              <a:buNone/>
              <a:defRPr sz="2200"/>
            </a:lvl7pPr>
            <a:lvl8pPr lvl="7" algn="ctr" rtl="0">
              <a:lnSpc>
                <a:spcPct val="115000"/>
              </a:lnSpc>
              <a:spcBef>
                <a:spcPts val="0"/>
              </a:spcBef>
              <a:spcAft>
                <a:spcPts val="0"/>
              </a:spcAft>
              <a:buSzPts val="2200"/>
              <a:buNone/>
              <a:defRPr sz="2200"/>
            </a:lvl8pPr>
            <a:lvl9pPr lvl="8" algn="ctr" rtl="0">
              <a:lnSpc>
                <a:spcPct val="115000"/>
              </a:lnSpc>
              <a:spcBef>
                <a:spcPts val="0"/>
              </a:spcBef>
              <a:spcAft>
                <a:spcPts val="0"/>
              </a:spcAft>
              <a:buSzPts val="2200"/>
              <a:buNone/>
              <a:defRPr sz="2200"/>
            </a:lvl9pPr>
          </a:lstStyle>
          <a:p>
            <a:endParaRPr/>
          </a:p>
        </p:txBody>
      </p:sp>
      <p:sp>
        <p:nvSpPr>
          <p:cNvPr id="9" name="Google Shape;17;p3"/>
          <p:cNvSpPr txBox="1">
            <a:spLocks noGrp="1"/>
          </p:cNvSpPr>
          <p:nvPr>
            <p:ph type="subTitle" idx="1"/>
          </p:nvPr>
        </p:nvSpPr>
        <p:spPr>
          <a:xfrm>
            <a:off x="2828225" y="2686913"/>
            <a:ext cx="3487500" cy="307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3"/>
              </a:buClr>
              <a:buSzPts val="1600"/>
              <a:buNone/>
              <a:defRPr sz="1600">
                <a:solidFill>
                  <a:schemeClr val="accent3"/>
                </a:solidFill>
              </a:defRPr>
            </a:lvl1pPr>
            <a:lvl2pPr lvl="1" algn="ctr" rtl="0">
              <a:lnSpc>
                <a:spcPct val="100000"/>
              </a:lnSpc>
              <a:spcBef>
                <a:spcPts val="800"/>
              </a:spcBef>
              <a:spcAft>
                <a:spcPts val="0"/>
              </a:spcAft>
              <a:buClr>
                <a:schemeClr val="accent3"/>
              </a:buClr>
              <a:buSzPts val="2400"/>
              <a:buNone/>
              <a:defRPr sz="2400">
                <a:solidFill>
                  <a:schemeClr val="accent3"/>
                </a:solidFill>
              </a:defRPr>
            </a:lvl2pPr>
            <a:lvl3pPr lvl="2" algn="ctr" rtl="0">
              <a:lnSpc>
                <a:spcPct val="100000"/>
              </a:lnSpc>
              <a:spcBef>
                <a:spcPts val="800"/>
              </a:spcBef>
              <a:spcAft>
                <a:spcPts val="0"/>
              </a:spcAft>
              <a:buClr>
                <a:schemeClr val="accent3"/>
              </a:buClr>
              <a:buSzPts val="2400"/>
              <a:buNone/>
              <a:defRPr sz="2400">
                <a:solidFill>
                  <a:schemeClr val="accent3"/>
                </a:solidFill>
              </a:defRPr>
            </a:lvl3pPr>
            <a:lvl4pPr lvl="3" algn="ctr" rtl="0">
              <a:lnSpc>
                <a:spcPct val="100000"/>
              </a:lnSpc>
              <a:spcBef>
                <a:spcPts val="800"/>
              </a:spcBef>
              <a:spcAft>
                <a:spcPts val="0"/>
              </a:spcAft>
              <a:buClr>
                <a:schemeClr val="accent3"/>
              </a:buClr>
              <a:buSzPts val="2400"/>
              <a:buNone/>
              <a:defRPr sz="2400">
                <a:solidFill>
                  <a:schemeClr val="accent3"/>
                </a:solidFill>
              </a:defRPr>
            </a:lvl4pPr>
            <a:lvl5pPr lvl="4" algn="ctr" rtl="0">
              <a:lnSpc>
                <a:spcPct val="100000"/>
              </a:lnSpc>
              <a:spcBef>
                <a:spcPts val="800"/>
              </a:spcBef>
              <a:spcAft>
                <a:spcPts val="0"/>
              </a:spcAft>
              <a:buClr>
                <a:schemeClr val="accent3"/>
              </a:buClr>
              <a:buSzPts val="2400"/>
              <a:buNone/>
              <a:defRPr sz="2400">
                <a:solidFill>
                  <a:schemeClr val="accent3"/>
                </a:solidFill>
              </a:defRPr>
            </a:lvl5pPr>
            <a:lvl6pPr lvl="5" algn="ctr" rtl="0">
              <a:lnSpc>
                <a:spcPct val="100000"/>
              </a:lnSpc>
              <a:spcBef>
                <a:spcPts val="800"/>
              </a:spcBef>
              <a:spcAft>
                <a:spcPts val="0"/>
              </a:spcAft>
              <a:buClr>
                <a:schemeClr val="accent3"/>
              </a:buClr>
              <a:buSzPts val="2400"/>
              <a:buNone/>
              <a:defRPr sz="2400">
                <a:solidFill>
                  <a:schemeClr val="accent3"/>
                </a:solidFill>
              </a:defRPr>
            </a:lvl6pPr>
            <a:lvl7pPr lvl="6" algn="ctr" rtl="0">
              <a:lnSpc>
                <a:spcPct val="100000"/>
              </a:lnSpc>
              <a:spcBef>
                <a:spcPts val="800"/>
              </a:spcBef>
              <a:spcAft>
                <a:spcPts val="0"/>
              </a:spcAft>
              <a:buClr>
                <a:schemeClr val="accent3"/>
              </a:buClr>
              <a:buSzPts val="2400"/>
              <a:buNone/>
              <a:defRPr sz="2400">
                <a:solidFill>
                  <a:schemeClr val="accent3"/>
                </a:solidFill>
              </a:defRPr>
            </a:lvl7pPr>
            <a:lvl8pPr lvl="7" algn="ctr" rtl="0">
              <a:lnSpc>
                <a:spcPct val="100000"/>
              </a:lnSpc>
              <a:spcBef>
                <a:spcPts val="800"/>
              </a:spcBef>
              <a:spcAft>
                <a:spcPts val="0"/>
              </a:spcAft>
              <a:buClr>
                <a:schemeClr val="accent3"/>
              </a:buClr>
              <a:buSzPts val="2400"/>
              <a:buNone/>
              <a:defRPr sz="2400">
                <a:solidFill>
                  <a:schemeClr val="accent3"/>
                </a:solidFill>
              </a:defRPr>
            </a:lvl8pPr>
            <a:lvl9pPr lvl="8" algn="ctr" rtl="0">
              <a:lnSpc>
                <a:spcPct val="100000"/>
              </a:lnSpc>
              <a:spcBef>
                <a:spcPts val="800"/>
              </a:spcBef>
              <a:spcAft>
                <a:spcPts val="800"/>
              </a:spcAft>
              <a:buClr>
                <a:schemeClr val="accent3"/>
              </a:buClr>
              <a:buSzPts val="2400"/>
              <a:buNone/>
              <a:defRPr sz="2400">
                <a:solidFill>
                  <a:schemeClr val="accent3"/>
                </a:solidFill>
              </a:defRPr>
            </a:lvl9pPr>
          </a:lstStyle>
          <a:p>
            <a:endParaRPr/>
          </a:p>
        </p:txBody>
      </p:sp>
    </p:spTree>
    <p:extLst>
      <p:ext uri="{BB962C8B-B14F-4D97-AF65-F5344CB8AC3E}">
        <p14:creationId xmlns:p14="http://schemas.microsoft.com/office/powerpoint/2010/main" val="146335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1041075" y="643725"/>
            <a:ext cx="7061700" cy="699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4" name="Google Shape;34;p6"/>
          <p:cNvSpPr txBox="1">
            <a:spLocks noGrp="1"/>
          </p:cNvSpPr>
          <p:nvPr>
            <p:ph type="body" idx="1"/>
          </p:nvPr>
        </p:nvSpPr>
        <p:spPr>
          <a:xfrm>
            <a:off x="1041125"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03420" y="1342725"/>
            <a:ext cx="3299400" cy="2795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Light" typ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
        <p:nvSpPr>
          <p:cNvPr id="57" name="Google Shape;57;p10"/>
          <p:cNvSpPr/>
          <p:nvPr/>
        </p:nvSpPr>
        <p:spPr>
          <a:xfrm>
            <a:off x="557400" y="548700"/>
            <a:ext cx="8029200" cy="4046100"/>
          </a:xfrm>
          <a:prstGeom prst="rect">
            <a:avLst/>
          </a:prstGeom>
          <a:solidFill>
            <a:srgbClr val="F5F6F0">
              <a:alpha val="87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646500" y="637500"/>
            <a:ext cx="7851000" cy="3868500"/>
          </a:xfrm>
          <a:prstGeom prst="frame">
            <a:avLst>
              <a:gd name="adj1" fmla="val 449"/>
            </a:avLst>
          </a:prstGeom>
          <a:gradFill>
            <a:gsLst>
              <a:gs pos="0">
                <a:schemeClr val="accent4">
                  <a:alpha val="79890"/>
                </a:schemeClr>
              </a:gs>
              <a:gs pos="20000">
                <a:schemeClr val="accent5">
                  <a:alpha val="79890"/>
                </a:schemeClr>
              </a:gs>
              <a:gs pos="30000">
                <a:schemeClr val="accent6">
                  <a:alpha val="79890"/>
                </a:schemeClr>
              </a:gs>
              <a:gs pos="39000">
                <a:schemeClr val="accent5">
                  <a:alpha val="79890"/>
                </a:schemeClr>
              </a:gs>
              <a:gs pos="54000">
                <a:schemeClr val="accent4">
                  <a:alpha val="79890"/>
                </a:schemeClr>
              </a:gs>
              <a:gs pos="71000">
                <a:schemeClr val="accent5">
                  <a:alpha val="79890"/>
                </a:schemeClr>
              </a:gs>
              <a:gs pos="87000">
                <a:schemeClr val="accent4">
                  <a:alpha val="79890"/>
                </a:schemeClr>
              </a:gs>
              <a:gs pos="100000">
                <a:schemeClr val="accent6">
                  <a:alpha val="79890"/>
                </a:scheme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1075" y="643725"/>
            <a:ext cx="7061700" cy="699000"/>
          </a:xfrm>
          <a:prstGeom prst="rect">
            <a:avLst/>
          </a:prstGeom>
          <a:noFill/>
          <a:ln>
            <a:noFill/>
          </a:ln>
        </p:spPr>
        <p:txBody>
          <a:bodyPr spcFirstLastPara="1" wrap="square" lIns="0" tIns="0" rIns="0" bIns="0" anchor="ctr" anchorCtr="0">
            <a:noAutofit/>
          </a:bodyPr>
          <a:lstStyle>
            <a:lvl1pPr lvl="0"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1pPr>
            <a:lvl2pPr lvl="1"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2pPr>
            <a:lvl3pPr lvl="2"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3pPr>
            <a:lvl4pPr lvl="3"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4pPr>
            <a:lvl5pPr lvl="4"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5pPr>
            <a:lvl6pPr lvl="5"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6pPr>
            <a:lvl7pPr lvl="6"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7pPr>
            <a:lvl8pPr lvl="7"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8pPr>
            <a:lvl9pPr lvl="8" algn="ctr" rtl="0">
              <a:lnSpc>
                <a:spcPct val="90000"/>
              </a:lnSpc>
              <a:spcBef>
                <a:spcPts val="0"/>
              </a:spcBef>
              <a:spcAft>
                <a:spcPts val="0"/>
              </a:spcAft>
              <a:buClr>
                <a:schemeClr val="accent6"/>
              </a:buClr>
              <a:buSzPts val="1600"/>
              <a:buFont typeface="Montserrat"/>
              <a:buNone/>
              <a:defRPr sz="1600">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41075" y="1342825"/>
            <a:ext cx="7061700" cy="2828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1pPr>
            <a:lvl2pPr marL="914400" lvl="1"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2pPr>
            <a:lvl3pPr marL="1371600" lvl="2" indent="-368300" rtl="0">
              <a:lnSpc>
                <a:spcPct val="115000"/>
              </a:lnSpc>
              <a:spcBef>
                <a:spcPts val="800"/>
              </a:spcBef>
              <a:spcAft>
                <a:spcPts val="0"/>
              </a:spcAft>
              <a:buClr>
                <a:schemeClr val="accent5"/>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3pPr>
            <a:lvl4pPr marL="1828800" lvl="3"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4pPr>
            <a:lvl5pPr marL="2286000" lvl="4"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5pPr>
            <a:lvl6pPr marL="2743200" lvl="5"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6pPr>
            <a:lvl7pPr marL="3200400" lvl="6"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7pPr>
            <a:lvl8pPr marL="3657600" lvl="7" indent="-368300" rtl="0">
              <a:lnSpc>
                <a:spcPct val="115000"/>
              </a:lnSpc>
              <a:spcBef>
                <a:spcPts val="800"/>
              </a:spcBef>
              <a:spcAft>
                <a:spcPts val="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8pPr>
            <a:lvl9pPr marL="4114800" lvl="8" indent="-368300" rtl="0">
              <a:lnSpc>
                <a:spcPct val="115000"/>
              </a:lnSpc>
              <a:spcBef>
                <a:spcPts val="800"/>
              </a:spcBef>
              <a:spcAft>
                <a:spcPts val="800"/>
              </a:spcAft>
              <a:buClr>
                <a:schemeClr val="dk1"/>
              </a:buClr>
              <a:buSzPts val="2200"/>
              <a:buFont typeface="Frank Ruhl Libre Light"/>
              <a:buChar char="■"/>
              <a:defRPr sz="2200">
                <a:solidFill>
                  <a:schemeClr val="dk1"/>
                </a:solidFill>
                <a:latin typeface="Frank Ruhl Libre Light"/>
                <a:ea typeface="Frank Ruhl Libre Light"/>
                <a:cs typeface="Frank Ruhl Libre Light"/>
                <a:sym typeface="Frank Ruhl Libre Light"/>
              </a:defRPr>
            </a:lvl9pPr>
          </a:lstStyle>
          <a:p>
            <a:endParaRPr/>
          </a:p>
        </p:txBody>
      </p:sp>
      <p:sp>
        <p:nvSpPr>
          <p:cNvPr id="8" name="Google Shape;8;p1"/>
          <p:cNvSpPr txBox="1">
            <a:spLocks noGrp="1"/>
          </p:cNvSpPr>
          <p:nvPr>
            <p:ph type="sldNum" idx="12"/>
          </p:nvPr>
        </p:nvSpPr>
        <p:spPr>
          <a:xfrm>
            <a:off x="4297650" y="4594800"/>
            <a:ext cx="548700" cy="548700"/>
          </a:xfrm>
          <a:prstGeom prst="rect">
            <a:avLst/>
          </a:prstGeom>
          <a:noFill/>
          <a:ln>
            <a:noFill/>
          </a:ln>
        </p:spPr>
        <p:txBody>
          <a:bodyPr spcFirstLastPara="1" wrap="square" lIns="0" tIns="0" rIns="0" bIns="0" anchor="ctr" anchorCtr="0">
            <a:noAutofit/>
          </a:bodyPr>
          <a:lstStyle>
            <a:lvl1pPr lvl="0" algn="ctr" rtl="0">
              <a:buNone/>
              <a:defRPr sz="1300">
                <a:solidFill>
                  <a:schemeClr val="accent4"/>
                </a:solidFill>
                <a:latin typeface="Montserrat"/>
                <a:ea typeface="Montserrat"/>
                <a:cs typeface="Montserrat"/>
                <a:sym typeface="Montserrat"/>
              </a:defRPr>
            </a:lvl1pPr>
            <a:lvl2pPr lvl="1" algn="ctr" rtl="0">
              <a:buNone/>
              <a:defRPr sz="1300">
                <a:solidFill>
                  <a:schemeClr val="accent4"/>
                </a:solidFill>
                <a:latin typeface="Montserrat"/>
                <a:ea typeface="Montserrat"/>
                <a:cs typeface="Montserrat"/>
                <a:sym typeface="Montserrat"/>
              </a:defRPr>
            </a:lvl2pPr>
            <a:lvl3pPr lvl="2" algn="ctr" rtl="0">
              <a:buNone/>
              <a:defRPr sz="1300">
                <a:solidFill>
                  <a:schemeClr val="accent4"/>
                </a:solidFill>
                <a:latin typeface="Montserrat"/>
                <a:ea typeface="Montserrat"/>
                <a:cs typeface="Montserrat"/>
                <a:sym typeface="Montserrat"/>
              </a:defRPr>
            </a:lvl3pPr>
            <a:lvl4pPr lvl="3" algn="ctr" rtl="0">
              <a:buNone/>
              <a:defRPr sz="1300">
                <a:solidFill>
                  <a:schemeClr val="accent4"/>
                </a:solidFill>
                <a:latin typeface="Montserrat"/>
                <a:ea typeface="Montserrat"/>
                <a:cs typeface="Montserrat"/>
                <a:sym typeface="Montserrat"/>
              </a:defRPr>
            </a:lvl4pPr>
            <a:lvl5pPr lvl="4" algn="ctr" rtl="0">
              <a:buNone/>
              <a:defRPr sz="1300">
                <a:solidFill>
                  <a:schemeClr val="accent4"/>
                </a:solidFill>
                <a:latin typeface="Montserrat"/>
                <a:ea typeface="Montserrat"/>
                <a:cs typeface="Montserrat"/>
                <a:sym typeface="Montserrat"/>
              </a:defRPr>
            </a:lvl5pPr>
            <a:lvl6pPr lvl="5" algn="ctr" rtl="0">
              <a:buNone/>
              <a:defRPr sz="1300">
                <a:solidFill>
                  <a:schemeClr val="accent4"/>
                </a:solidFill>
                <a:latin typeface="Montserrat"/>
                <a:ea typeface="Montserrat"/>
                <a:cs typeface="Montserrat"/>
                <a:sym typeface="Montserrat"/>
              </a:defRPr>
            </a:lvl6pPr>
            <a:lvl7pPr lvl="6" algn="ctr" rtl="0">
              <a:buNone/>
              <a:defRPr sz="1300">
                <a:solidFill>
                  <a:schemeClr val="accent4"/>
                </a:solidFill>
                <a:latin typeface="Montserrat"/>
                <a:ea typeface="Montserrat"/>
                <a:cs typeface="Montserrat"/>
                <a:sym typeface="Montserrat"/>
              </a:defRPr>
            </a:lvl7pPr>
            <a:lvl8pPr lvl="7" algn="ctr" rtl="0">
              <a:buNone/>
              <a:defRPr sz="1300">
                <a:solidFill>
                  <a:schemeClr val="accent4"/>
                </a:solidFill>
                <a:latin typeface="Montserrat"/>
                <a:ea typeface="Montserrat"/>
                <a:cs typeface="Montserrat"/>
                <a:sym typeface="Montserrat"/>
              </a:defRPr>
            </a:lvl8pPr>
            <a:lvl9pPr lvl="8" algn="ctr" rtl="0">
              <a:buNone/>
              <a:defRPr sz="1300">
                <a:solidFill>
                  <a:schemeClr val="accent4"/>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txBox="1">
            <a:spLocks noGrp="1"/>
          </p:cNvSpPr>
          <p:nvPr>
            <p:ph type="ctrTitle"/>
          </p:nvPr>
        </p:nvSpPr>
        <p:spPr>
          <a:xfrm>
            <a:off x="1835675" y="1533167"/>
            <a:ext cx="5314520" cy="2014430"/>
          </a:xfrm>
          <a:prstGeom prst="rect">
            <a:avLst/>
          </a:prstGeom>
        </p:spPr>
        <p:txBody>
          <a:bodyPr spcFirstLastPara="1" wrap="square" lIns="0" tIns="0" rIns="0" bIns="0" anchor="ctr" anchorCtr="0">
            <a:noAutofit/>
          </a:bodyPr>
          <a:lstStyle/>
          <a:p>
            <a:pPr lvl="0">
              <a:lnSpc>
                <a:spcPts val="4000"/>
              </a:lnSpc>
              <a:spcBef>
                <a:spcPts val="2400"/>
              </a:spcBef>
              <a:spcAft>
                <a:spcPts val="3600"/>
              </a:spcAft>
            </a:pPr>
            <a:r>
              <a:rPr lang="zh-TW" altLang="en-US" sz="4800" b="1" dirty="0">
                <a:solidFill>
                  <a:schemeClr val="accent5">
                    <a:lumMod val="75000"/>
                  </a:schemeClr>
                </a:solidFill>
                <a:latin typeface="微軟正黑體" panose="020B0604030504040204" pitchFamily="34" charset="-120"/>
                <a:ea typeface="微軟正黑體" panose="020B0604030504040204" pitchFamily="34" charset="-120"/>
              </a:rPr>
              <a:t>武术与中华文化</a:t>
            </a:r>
            <a:endParaRPr sz="4800" b="1"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994149" y="3085932"/>
            <a:ext cx="1338828" cy="923330"/>
          </a:xfrm>
          <a:prstGeom prst="rect">
            <a:avLst/>
          </a:prstGeom>
        </p:spPr>
        <p:txBody>
          <a:bodyPr wrap="none">
            <a:spAutoFit/>
          </a:bodyPr>
          <a:lstStyle/>
          <a:p>
            <a:pPr algn="r"/>
            <a:r>
              <a:rPr lang="zh-TW"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rPr>
              <a:t>初中至高中</a:t>
            </a:r>
            <a:endParaRPr lang="en-US" altLang="zh-TW"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rPr>
              <a:t>教育局</a:t>
            </a:r>
            <a:endParaRPr lang="en-US" altLang="zh-TW"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endParaRPr>
          </a:p>
          <a:p>
            <a:pPr algn="r"/>
            <a:r>
              <a:rPr lang="zh-TW"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rPr>
              <a:t>体育组制作</a:t>
            </a:r>
            <a:endParaRPr lang="zh-HK" altLang="en-US" sz="1800" b="1" dirty="0">
              <a:solidFill>
                <a:schemeClr val="tx2">
                  <a:lumMod val="50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7"/>
            <a:ext cx="7061700" cy="865205"/>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中国武术的文化内涵</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20058" y="1749546"/>
            <a:ext cx="7303734" cy="1918226"/>
          </a:xfrm>
          <a:prstGeom prst="rect">
            <a:avLst/>
          </a:prstGeom>
        </p:spPr>
        <p:txBody>
          <a:bodyPr spcFirstLastPara="1" wrap="square" lIns="0" tIns="0" rIns="0" bIns="0" anchor="t" anchorCtr="0">
            <a:noAutofit/>
          </a:bodyPr>
          <a:lstStyle/>
          <a:p>
            <a:pPr marL="342900" lvl="0" indent="-342900" algn="just" hangingPunct="0">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与中国的</a:t>
            </a:r>
            <a:r>
              <a:rPr lang="zh-TW" altLang="en-US" sz="2400" b="1" dirty="0">
                <a:solidFill>
                  <a:srgbClr val="0070C0"/>
                </a:solidFill>
                <a:latin typeface="微軟正黑體" panose="020B0604030504040204" pitchFamily="34" charset="-120"/>
                <a:ea typeface="微軟正黑體" panose="020B0604030504040204" pitchFamily="34" charset="-120"/>
              </a:rPr>
              <a:t>传统艺术</a:t>
            </a:r>
            <a:r>
              <a:rPr lang="zh-TW" altLang="en-US" sz="2400" dirty="0">
                <a:latin typeface="微軟正黑體" panose="020B0604030504040204" pitchFamily="34" charset="-120"/>
                <a:ea typeface="微軟正黑體" panose="020B0604030504040204" pitchFamily="34" charset="-120"/>
              </a:rPr>
              <a:t>互相融合，成为富有娱乐性的表演活动。</a:t>
            </a:r>
            <a:endParaRPr lang="en-US" altLang="zh-TW" sz="2400" dirty="0">
              <a:latin typeface="微軟正黑體" panose="020B0604030504040204" pitchFamily="34" charset="-120"/>
              <a:ea typeface="微軟正黑體" panose="020B0604030504040204" pitchFamily="34" charset="-120"/>
            </a:endParaRPr>
          </a:p>
          <a:p>
            <a:pPr marL="342900" lvl="0" indent="-342900" algn="just" hangingPunct="0">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与中国的</a:t>
            </a:r>
            <a:r>
              <a:rPr lang="zh-TW" altLang="en-US" sz="2400" b="1" dirty="0">
                <a:solidFill>
                  <a:srgbClr val="0070C0"/>
                </a:solidFill>
                <a:latin typeface="微軟正黑體" panose="020B0604030504040204" pitchFamily="34" charset="-120"/>
                <a:ea typeface="微軟正黑體" panose="020B0604030504040204" pitchFamily="34" charset="-120"/>
              </a:rPr>
              <a:t>哲学</a:t>
            </a:r>
            <a:r>
              <a:rPr lang="zh-TW" altLang="en-US" sz="2400" dirty="0">
                <a:latin typeface="微軟正黑體" panose="020B0604030504040204" pitchFamily="34" charset="-120"/>
                <a:ea typeface="微軟正黑體" panose="020B0604030504040204" pitchFamily="34" charset="-120"/>
              </a:rPr>
              <a:t>和</a:t>
            </a:r>
            <a:r>
              <a:rPr lang="zh-TW" altLang="en-US" sz="2400" b="1" dirty="0">
                <a:solidFill>
                  <a:srgbClr val="0070C0"/>
                </a:solidFill>
                <a:latin typeface="微軟正黑體" panose="020B0604030504040204" pitchFamily="34" charset="-120"/>
                <a:ea typeface="微軟正黑體" panose="020B0604030504040204" pitchFamily="34" charset="-120"/>
              </a:rPr>
              <a:t>文学</a:t>
            </a:r>
            <a:r>
              <a:rPr lang="zh-TW" altLang="en-US" sz="2400" dirty="0">
                <a:latin typeface="微軟正黑體" panose="020B0604030504040204" pitchFamily="34" charset="-120"/>
                <a:ea typeface="微軟正黑體" panose="020B0604030504040204" pitchFamily="34" charset="-120"/>
              </a:rPr>
              <a:t>互相影响：明清以来，武术派系林立，不少派别均应用了中国古代哲学作为理论指导。</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10</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16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7"/>
            <a:ext cx="7061700" cy="865205"/>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中国武术的文化内涵</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2950" y="1604073"/>
            <a:ext cx="7485575" cy="1918226"/>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以武侠为题材的文学作品也不断涌现，其中当代作家金庸的</a:t>
            </a:r>
            <a:r>
              <a:rPr lang="zh-TW" altLang="en-US" sz="2400" b="1" dirty="0">
                <a:solidFill>
                  <a:srgbClr val="0070C0"/>
                </a:solidFill>
                <a:latin typeface="微軟正黑體" panose="020B0604030504040204" pitchFamily="34" charset="-120"/>
                <a:ea typeface="微軟正黑體" panose="020B0604030504040204" pitchFamily="34" charset="-120"/>
              </a:rPr>
              <a:t>武侠小说</a:t>
            </a:r>
            <a:r>
              <a:rPr lang="zh-TW" altLang="en-US" sz="2400" dirty="0">
                <a:latin typeface="微軟正黑體" panose="020B0604030504040204" pitchFamily="34" charset="-120"/>
                <a:ea typeface="微軟正黑體" panose="020B0604030504040204" pitchFamily="34" charset="-120"/>
              </a:rPr>
              <a:t>，更是脍炙人口的佳作。</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11</a:t>
            </a:fld>
            <a:endParaRPr dirty="0">
              <a:latin typeface="微軟正黑體" panose="020B0604030504040204" pitchFamily="34" charset="-120"/>
              <a:ea typeface="微軟正黑體" panose="020B0604030504040204" pitchFamily="34" charset="-120"/>
            </a:endParaRPr>
          </a:p>
        </p:txBody>
      </p:sp>
      <p:sp>
        <p:nvSpPr>
          <p:cNvPr id="2" name="矩形 1"/>
          <p:cNvSpPr/>
          <p:nvPr/>
        </p:nvSpPr>
        <p:spPr>
          <a:xfrm>
            <a:off x="1185475" y="2676573"/>
            <a:ext cx="7043050" cy="1593834"/>
          </a:xfrm>
          <a:prstGeom prst="rect">
            <a:avLst/>
          </a:prstGeom>
          <a:solidFill>
            <a:srgbClr val="FFFFCC"/>
          </a:solidFill>
          <a:ln w="28575">
            <a:solidFill>
              <a:schemeClr val="accent5">
                <a:lumMod val="75000"/>
              </a:schemeClr>
            </a:solidFill>
          </a:ln>
        </p:spPr>
        <p:txBody>
          <a:bodyPr wrap="square">
            <a:spAutoFit/>
          </a:bodyPr>
          <a:lstStyle/>
          <a:p>
            <a:pPr algn="just" hangingPunct="0">
              <a:lnSpc>
                <a:spcPts val="3000"/>
              </a:lnSpc>
            </a:pPr>
            <a:r>
              <a:rPr lang="zh-CN" altLang="en-US" sz="2000" b="1" dirty="0">
                <a:solidFill>
                  <a:srgbClr val="0070C0"/>
                </a:solidFill>
              </a:rPr>
              <a:t>查良镛</a:t>
            </a:r>
            <a:r>
              <a:rPr lang="zh-CN" altLang="en-US" sz="2000" dirty="0"/>
              <a:t>生于</a:t>
            </a:r>
            <a:r>
              <a:rPr lang="en-US" altLang="zh-CN" sz="2000" dirty="0"/>
              <a:t>1924</a:t>
            </a:r>
            <a:r>
              <a:rPr lang="zh-CN" altLang="en-US" sz="2000" dirty="0"/>
              <a:t>年</a:t>
            </a:r>
            <a:r>
              <a:rPr lang="en-US" altLang="zh-CN" sz="2000" dirty="0"/>
              <a:t>3</a:t>
            </a:r>
            <a:r>
              <a:rPr lang="zh-CN" altLang="en-US" sz="2000" dirty="0"/>
              <a:t>月</a:t>
            </a:r>
            <a:r>
              <a:rPr lang="en-US" altLang="zh-CN" sz="2000" dirty="0"/>
              <a:t>10</a:t>
            </a:r>
            <a:r>
              <a:rPr lang="zh-CN" altLang="en-US" sz="2000" dirty="0"/>
              <a:t>日，浙江海宁人。他</a:t>
            </a:r>
            <a:r>
              <a:rPr lang="en-US" altLang="zh-CN" sz="2000" dirty="0"/>
              <a:t>20</a:t>
            </a:r>
            <a:r>
              <a:rPr lang="zh-CN" altLang="en-US" sz="2000" dirty="0"/>
              <a:t>世纪</a:t>
            </a:r>
            <a:r>
              <a:rPr lang="en-US" altLang="zh-CN" sz="2000" dirty="0"/>
              <a:t>40</a:t>
            </a:r>
            <a:r>
              <a:rPr lang="zh-CN" altLang="en-US" sz="2000" dirty="0"/>
              <a:t>年代移居香港，</a:t>
            </a:r>
            <a:r>
              <a:rPr lang="en-US" altLang="zh-CN" sz="2000" dirty="0"/>
              <a:t>50</a:t>
            </a:r>
            <a:r>
              <a:rPr lang="zh-CN" altLang="en-US" sz="2000" dirty="0"/>
              <a:t>年代开始以笔名</a:t>
            </a:r>
            <a:r>
              <a:rPr lang="zh-CN" altLang="en-US" sz="2000" b="1" dirty="0">
                <a:solidFill>
                  <a:srgbClr val="0070C0"/>
                </a:solidFill>
              </a:rPr>
              <a:t>金庸</a:t>
            </a:r>
            <a:r>
              <a:rPr lang="zh-CN" altLang="en-US" sz="2000" dirty="0"/>
              <a:t>创作多部脍炙人口的武侠小说，包括</a:t>
            </a:r>
            <a:r>
              <a:rPr lang="en-US" altLang="zh-CN" sz="2000" dirty="0"/>
              <a:t>《</a:t>
            </a:r>
            <a:r>
              <a:rPr lang="zh-CN" altLang="en-US" sz="2000" dirty="0"/>
              <a:t>射雕英雄传</a:t>
            </a:r>
            <a:r>
              <a:rPr lang="en-US" altLang="zh-CN" sz="2000" dirty="0"/>
              <a:t>》</a:t>
            </a:r>
            <a:r>
              <a:rPr lang="zh-TW" altLang="en-US" sz="2000" dirty="0"/>
              <a:t>、</a:t>
            </a:r>
            <a:r>
              <a:rPr lang="en-US" altLang="zh-CN" sz="2000" dirty="0"/>
              <a:t>《</a:t>
            </a:r>
            <a:r>
              <a:rPr lang="zh-CN" altLang="en-US" sz="2000" dirty="0"/>
              <a:t>神雕侠侣</a:t>
            </a:r>
            <a:r>
              <a:rPr lang="en-US" altLang="zh-CN" sz="2000" dirty="0"/>
              <a:t>》</a:t>
            </a:r>
            <a:r>
              <a:rPr lang="zh-TW" altLang="en-US" sz="2000" dirty="0"/>
              <a:t>、</a:t>
            </a:r>
            <a:r>
              <a:rPr lang="en-US" altLang="zh-CN" sz="2000" dirty="0"/>
              <a:t>《</a:t>
            </a:r>
            <a:r>
              <a:rPr lang="zh-CN" altLang="en-US" sz="2000" dirty="0"/>
              <a:t>倚天屠龙记</a:t>
            </a:r>
            <a:r>
              <a:rPr lang="en-US" altLang="zh-CN" sz="2000" dirty="0"/>
              <a:t>》</a:t>
            </a:r>
            <a:r>
              <a:rPr lang="zh-TW" altLang="en-US" sz="2000" dirty="0"/>
              <a:t>、</a:t>
            </a:r>
            <a:r>
              <a:rPr lang="en-US" altLang="zh-CN" sz="2000" dirty="0"/>
              <a:t>《</a:t>
            </a:r>
            <a:r>
              <a:rPr lang="zh-CN" altLang="en-US" sz="2000" dirty="0"/>
              <a:t>天龙八部</a:t>
            </a:r>
            <a:r>
              <a:rPr lang="en-US" altLang="zh-CN" sz="2000" dirty="0"/>
              <a:t>》</a:t>
            </a:r>
            <a:r>
              <a:rPr lang="zh-TW" altLang="en-US" sz="2000" dirty="0"/>
              <a:t>、</a:t>
            </a:r>
            <a:r>
              <a:rPr lang="en-US" altLang="zh-CN" sz="2000" dirty="0"/>
              <a:t>《</a:t>
            </a:r>
            <a:r>
              <a:rPr lang="zh-CN" altLang="en-US" sz="2000" dirty="0"/>
              <a:t>笑傲江湖</a:t>
            </a:r>
            <a:r>
              <a:rPr lang="en-US" altLang="zh-CN" sz="2000" dirty="0"/>
              <a:t>》</a:t>
            </a:r>
            <a:r>
              <a:rPr lang="zh-TW" altLang="en-US" sz="2000" dirty="0"/>
              <a:t>、</a:t>
            </a:r>
            <a:r>
              <a:rPr lang="en-US" altLang="zh-CN" sz="2000" dirty="0"/>
              <a:t>《</a:t>
            </a:r>
            <a:r>
              <a:rPr lang="zh-CN" altLang="en-US" sz="2000" dirty="0"/>
              <a:t>鹿鼎记</a:t>
            </a:r>
            <a:r>
              <a:rPr lang="en-US" altLang="zh-CN" sz="2000" dirty="0"/>
              <a:t>》</a:t>
            </a:r>
            <a:r>
              <a:rPr lang="zh-CN" altLang="en-US" sz="2000" dirty="0"/>
              <a:t>等。</a:t>
            </a:r>
          </a:p>
        </p:txBody>
      </p:sp>
    </p:spTree>
    <p:extLst>
      <p:ext uri="{BB962C8B-B14F-4D97-AF65-F5344CB8AC3E}">
        <p14:creationId xmlns:p14="http://schemas.microsoft.com/office/powerpoint/2010/main" val="1033675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武术电影／功夫片</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46011" y="1556198"/>
            <a:ext cx="7545934" cy="2901328"/>
          </a:xfrm>
          <a:prstGeom prst="rect">
            <a:avLst/>
          </a:prstGeom>
        </p:spPr>
        <p:txBody>
          <a:bodyPr spcFirstLastPara="1" wrap="square" lIns="0" tIns="0" rIns="0" bIns="0" anchor="t" anchorCtr="0">
            <a:noAutofit/>
          </a:bodyPr>
          <a:lstStyle/>
          <a:p>
            <a:pPr marL="342900" indent="-342900" algn="just" hangingPunct="0">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功夫片，又称武术片、武侠片、武打片等，是以夸张的功夫格斗为特点的影片</a:t>
            </a:r>
            <a:r>
              <a:rPr lang="zh-TW" altLang="en-US" sz="2200" dirty="0">
                <a:latin typeface="微軟正黑體" panose="020B0604030504040204" pitchFamily="34" charset="-120"/>
                <a:ea typeface="微軟正黑體" panose="020B0604030504040204" pitchFamily="34" charset="-120"/>
              </a:rPr>
              <a:t>。功夫片是</a:t>
            </a:r>
            <a:r>
              <a:rPr lang="zh-CN" altLang="en-US" sz="2200" dirty="0">
                <a:latin typeface="微軟正黑體" panose="020B0604030504040204" pitchFamily="34" charset="-120"/>
                <a:ea typeface="微軟正黑體" panose="020B0604030504040204" pitchFamily="34" charset="-120"/>
              </a:rPr>
              <a:t>中国电影的一大特色，对世界电影</a:t>
            </a:r>
            <a:r>
              <a:rPr lang="zh-TW" altLang="en-US" sz="2200" dirty="0">
                <a:latin typeface="微軟正黑體" panose="020B0604030504040204" pitchFamily="34" charset="-120"/>
                <a:ea typeface="微軟正黑體" panose="020B0604030504040204" pitchFamily="34" charset="-120"/>
              </a:rPr>
              <a:t>有重大</a:t>
            </a:r>
            <a:r>
              <a:rPr lang="zh-CN" altLang="en-US" sz="2200" dirty="0">
                <a:latin typeface="微軟正黑體" panose="020B0604030504040204" pitchFamily="34" charset="-120"/>
                <a:ea typeface="微軟正黑體" panose="020B0604030504040204" pitchFamily="34" charset="-120"/>
              </a:rPr>
              <a:t>贡献。</a:t>
            </a:r>
            <a:endParaRPr lang="en-US" altLang="zh-CN" sz="2200" dirty="0">
              <a:latin typeface="微軟正黑體" panose="020B0604030504040204" pitchFamily="34" charset="-120"/>
              <a:ea typeface="微軟正黑體" panose="020B0604030504040204" pitchFamily="34" charset="-120"/>
            </a:endParaRPr>
          </a:p>
          <a:p>
            <a:pPr marL="342900" indent="-342900" algn="just" hangingPunct="0">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多年以来，香港功夫文化产业积极探索与创新，同时吸纳外来文化，创造出许多优秀的功夫片，以</a:t>
            </a:r>
            <a:r>
              <a:rPr lang="zh-TW" altLang="en-US" sz="2200" b="1" dirty="0">
                <a:solidFill>
                  <a:srgbClr val="0070C0"/>
                </a:solidFill>
                <a:latin typeface="微軟正黑體" panose="020B0604030504040204" pitchFamily="34" charset="-120"/>
                <a:ea typeface="微軟正黑體" panose="020B0604030504040204" pitchFamily="34" charset="-120"/>
              </a:rPr>
              <a:t>黄飞鸿</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叶问</a:t>
            </a:r>
            <a:r>
              <a:rPr lang="zh-TW" altLang="en-US" sz="2200" dirty="0">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李小龙</a:t>
            </a:r>
            <a:r>
              <a:rPr lang="zh-TW" altLang="en-US" sz="2200" dirty="0">
                <a:latin typeface="微軟正黑體" panose="020B0604030504040204" pitchFamily="34" charset="-120"/>
                <a:ea typeface="微軟正黑體" panose="020B0604030504040204" pitchFamily="34" charset="-120"/>
              </a:rPr>
              <a:t>为题材的一系列作品，令武术文化</a:t>
            </a:r>
            <a:r>
              <a:rPr lang="zh-CN" altLang="en-US" sz="2200" dirty="0">
                <a:latin typeface="微軟正黑體" panose="020B0604030504040204" pitchFamily="34" charset="-120"/>
                <a:ea typeface="微軟正黑體" panose="020B0604030504040204" pitchFamily="34" charset="-120"/>
              </a:rPr>
              <a:t>传播得更广</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12</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6067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7526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虚拟导览</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13</a:t>
            </a:fld>
            <a:endParaRPr dirty="0">
              <a:latin typeface="微軟正黑體" panose="020B0604030504040204" pitchFamily="34" charset="-120"/>
              <a:ea typeface="微軟正黑體" panose="020B0604030504040204" pitchFamily="34" charset="-120"/>
            </a:endParaRPr>
          </a:p>
        </p:txBody>
      </p:sp>
      <p:sp>
        <p:nvSpPr>
          <p:cNvPr id="6" name="Google Shape;78;p14"/>
          <p:cNvSpPr txBox="1">
            <a:spLocks noGrp="1"/>
          </p:cNvSpPr>
          <p:nvPr>
            <p:ph type="body" idx="1"/>
          </p:nvPr>
        </p:nvSpPr>
        <p:spPr>
          <a:xfrm>
            <a:off x="686190" y="1524238"/>
            <a:ext cx="7545934" cy="2659822"/>
          </a:xfrm>
          <a:prstGeom prst="rect">
            <a:avLst/>
          </a:prstGeom>
        </p:spPr>
        <p:txBody>
          <a:bodyPr spcFirstLastPara="1" wrap="square" lIns="0" tIns="0" rIns="0" bIns="0" anchor="t" anchorCtr="0">
            <a:noAutofit/>
          </a:bodyPr>
          <a:lstStyle/>
          <a:p>
            <a:pPr marL="342900" lvl="0" indent="-342900" algn="just" hangingPunct="0">
              <a:spcAft>
                <a:spcPts val="1200"/>
              </a:spcAft>
              <a:buClr>
                <a:schemeClr val="dk1"/>
              </a:buClr>
              <a:buSzPts val="1100"/>
              <a:buFont typeface="Wingdings" panose="05000000000000000000" pitchFamily="2" charset="2"/>
              <a:buChar char="l"/>
            </a:pPr>
            <a:r>
              <a:rPr lang="zh-CN" altLang="en-US" sz="2300" dirty="0">
                <a:latin typeface="微軟正黑體" panose="020B0604030504040204" pitchFamily="34" charset="-120"/>
                <a:ea typeface="微軟正黑體" panose="020B0604030504040204" pitchFamily="34" charset="-120"/>
              </a:rPr>
              <a:t>黄飞鸿纪念馆</a:t>
            </a:r>
            <a:endParaRPr lang="en-US" altLang="zh-TW" sz="23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041075" y="2487275"/>
            <a:ext cx="1719209" cy="1696785"/>
          </a:xfrm>
          <a:prstGeom prst="rect">
            <a:avLst/>
          </a:prstGeom>
        </p:spPr>
      </p:pic>
      <p:sp>
        <p:nvSpPr>
          <p:cNvPr id="5" name="矩形 4"/>
          <p:cNvSpPr/>
          <p:nvPr/>
        </p:nvSpPr>
        <p:spPr>
          <a:xfrm>
            <a:off x="972863" y="2098902"/>
            <a:ext cx="3599062" cy="276999"/>
          </a:xfrm>
          <a:prstGeom prst="rect">
            <a:avLst/>
          </a:prstGeom>
        </p:spPr>
        <p:txBody>
          <a:bodyPr wrap="none">
            <a:spAutoFit/>
          </a:bodyPr>
          <a:lstStyle/>
          <a:p>
            <a:r>
              <a:rPr lang="zh-HK" altLang="en-US" sz="1200" dirty="0"/>
              <a:t>http://www.expoon.com/19998/?lmbh=104#search</a:t>
            </a:r>
          </a:p>
        </p:txBody>
      </p:sp>
      <p:sp>
        <p:nvSpPr>
          <p:cNvPr id="7" name="矩形 6"/>
          <p:cNvSpPr/>
          <p:nvPr/>
        </p:nvSpPr>
        <p:spPr>
          <a:xfrm>
            <a:off x="3056394" y="3887984"/>
            <a:ext cx="2646878" cy="351763"/>
          </a:xfrm>
          <a:prstGeom prst="rect">
            <a:avLst/>
          </a:prstGeom>
        </p:spPr>
        <p:txBody>
          <a:bodyPr wrap="none">
            <a:spAutoFit/>
          </a:bodyPr>
          <a:lstStyle/>
          <a:p>
            <a:pPr algn="just" hangingPunct="0">
              <a:lnSpc>
                <a:spcPct val="115000"/>
              </a:lnSpc>
              <a:spcAft>
                <a:spcPts val="1200"/>
              </a:spcAft>
              <a:buClr>
                <a:schemeClr val="dk1"/>
              </a:buClr>
              <a:buSzPts val="1100"/>
            </a:pPr>
            <a:r>
              <a:rPr lang="zh-TW" altLang="en-US" sz="16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数据源：</a:t>
            </a:r>
            <a:r>
              <a:rPr lang="zh-CN" altLang="en-US" sz="16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佛山市祖庙博物馆</a:t>
            </a:r>
            <a:endParaRPr lang="zh-HK" altLang="en-US" sz="16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p:txBody>
      </p:sp>
    </p:spTree>
    <p:extLst>
      <p:ext uri="{BB962C8B-B14F-4D97-AF65-F5344CB8AC3E}">
        <p14:creationId xmlns:p14="http://schemas.microsoft.com/office/powerpoint/2010/main" val="166825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603486"/>
            <a:ext cx="7061700" cy="1148401"/>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武德</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681576" y="1751888"/>
            <a:ext cx="7645301" cy="2718324"/>
          </a:xfrm>
          <a:prstGeom prst="rect">
            <a:avLst/>
          </a:prstGeom>
        </p:spPr>
        <p:txBody>
          <a:bodyPr spcFirstLastPara="1" wrap="square" lIns="0" tIns="0" rIns="0" bIns="0" anchor="t" anchorCtr="0">
            <a:noAutofit/>
          </a:bodyPr>
          <a:lstStyle/>
          <a:p>
            <a:pPr marL="342900" indent="-342900" algn="just" hangingPunct="0">
              <a:lnSpc>
                <a:spcPts val="2600"/>
              </a:lnSpc>
              <a:spcAft>
                <a:spcPts val="1000"/>
              </a:spcAft>
              <a:buClr>
                <a:schemeClr val="dk1"/>
              </a:buClr>
              <a:buSzPts val="1100"/>
              <a:buFont typeface="Wingdings" panose="05000000000000000000" pitchFamily="2" charset="2"/>
              <a:buChar char="l"/>
            </a:pPr>
            <a:r>
              <a:rPr lang="zh-TW" altLang="en-US" b="1" dirty="0">
                <a:solidFill>
                  <a:srgbClr val="0070C0"/>
                </a:solidFill>
                <a:latin typeface="微軟正黑體" panose="020B0604030504040204" pitchFamily="34" charset="-120"/>
                <a:ea typeface="微軟正黑體" panose="020B0604030504040204" pitchFamily="34" charset="-120"/>
              </a:rPr>
              <a:t>武德</a:t>
            </a:r>
            <a:r>
              <a:rPr lang="zh-TW" altLang="en-US" dirty="0">
                <a:solidFill>
                  <a:schemeClr val="tx1"/>
                </a:solidFill>
                <a:latin typeface="微軟正黑體" panose="020B0604030504040204" pitchFamily="34" charset="-120"/>
                <a:ea typeface="微軟正黑體" panose="020B0604030504040204" pitchFamily="34" charset="-120"/>
              </a:rPr>
              <a:t>顾名思义是武术道德（即习武者体现的道德修养），</a:t>
            </a:r>
            <a:r>
              <a:rPr lang="zh-TW" altLang="en-US" dirty="0">
                <a:latin typeface="微軟正黑體" panose="020B0604030504040204" pitchFamily="34" charset="-120"/>
                <a:ea typeface="微軟正黑體" panose="020B0604030504040204" pitchFamily="34" charset="-120"/>
              </a:rPr>
              <a:t>贯穿于整个练武、用武、授武、比武等一系列习武的生态链中。</a:t>
            </a:r>
            <a:endParaRPr lang="en-US" altLang="zh-TW" dirty="0">
              <a:latin typeface="微軟正黑體" panose="020B0604030504040204" pitchFamily="34" charset="-120"/>
              <a:ea typeface="微軟正黑體" panose="020B0604030504040204" pitchFamily="34" charset="-120"/>
            </a:endParaRPr>
          </a:p>
          <a:p>
            <a:pPr marL="342900" indent="-342900" algn="just" hangingPunct="0">
              <a:lnSpc>
                <a:spcPts val="2600"/>
              </a:lnSpc>
              <a:spcAft>
                <a:spcPts val="1000"/>
              </a:spcAft>
              <a:buClr>
                <a:schemeClr val="dk1"/>
              </a:buClr>
              <a:buSzPts val="1100"/>
              <a:buFont typeface="Wingdings" panose="05000000000000000000" pitchFamily="2" charset="2"/>
              <a:buChar char="l"/>
            </a:pPr>
            <a:r>
              <a:rPr lang="zh-CN" altLang="en-US" dirty="0">
                <a:solidFill>
                  <a:schemeClr val="tx1"/>
                </a:solidFill>
                <a:latin typeface="微軟正黑體" panose="020B0604030504040204" pitchFamily="34" charset="-120"/>
                <a:ea typeface="微軟正黑體" panose="020B0604030504040204" pitchFamily="34" charset="-120"/>
              </a:rPr>
              <a:t>武术</a:t>
            </a:r>
            <a:r>
              <a:rPr lang="zh-CN" altLang="en-US" dirty="0">
                <a:latin typeface="微軟正黑體" panose="020B0604030504040204" pitchFamily="34" charset="-120"/>
                <a:ea typeface="微軟正黑體" panose="020B0604030504040204" pitchFamily="34" charset="-120"/>
              </a:rPr>
              <a:t>受儒、释、道、墨</a:t>
            </a:r>
            <a:r>
              <a:rPr lang="zh-TW" altLang="en-US" dirty="0">
                <a:latin typeface="微軟正黑體" panose="020B0604030504040204" pitchFamily="34" charset="-120"/>
                <a:ea typeface="微軟正黑體" panose="020B0604030504040204" pitchFamily="34" charset="-120"/>
              </a:rPr>
              <a:t>、兵、医</a:t>
            </a:r>
            <a:r>
              <a:rPr lang="zh-CN" altLang="en-US" dirty="0">
                <a:latin typeface="微軟正黑體" panose="020B0604030504040204" pitchFamily="34" charset="-120"/>
                <a:ea typeface="微軟正黑體" panose="020B0604030504040204" pitchFamily="34" charset="-120"/>
              </a:rPr>
              <a:t>等传统文化影响</a:t>
            </a:r>
            <a:r>
              <a:rPr lang="zh-TW" altLang="en-US" dirty="0">
                <a:latin typeface="微軟正黑體" panose="020B0604030504040204" pitchFamily="34" charset="-120"/>
                <a:ea typeface="微軟正黑體" panose="020B0604030504040204" pitchFamily="34" charset="-120"/>
              </a:rPr>
              <a:t>。而「</a:t>
            </a:r>
            <a:r>
              <a:rPr lang="zh-CN" altLang="en-US" b="1" dirty="0">
                <a:solidFill>
                  <a:srgbClr val="0070C0"/>
                </a:solidFill>
                <a:latin typeface="微軟正黑體" panose="020B0604030504040204" pitchFamily="34" charset="-120"/>
                <a:ea typeface="微軟正黑體" panose="020B0604030504040204" pitchFamily="34" charset="-120"/>
              </a:rPr>
              <a:t>止戈</a:t>
            </a:r>
            <a:r>
              <a:rPr lang="zh-TW" altLang="en-US" b="1" dirty="0">
                <a:solidFill>
                  <a:srgbClr val="0070C0"/>
                </a:solidFill>
                <a:latin typeface="微軟正黑體" panose="020B0604030504040204" pitchFamily="34" charset="-120"/>
                <a:ea typeface="微軟正黑體" panose="020B0604030504040204" pitchFamily="34" charset="-120"/>
              </a:rPr>
              <a:t>为</a:t>
            </a:r>
            <a:r>
              <a:rPr lang="zh-CN" altLang="en-US" b="1" dirty="0">
                <a:solidFill>
                  <a:srgbClr val="0070C0"/>
                </a:solidFill>
                <a:latin typeface="微軟正黑體" panose="020B0604030504040204" pitchFamily="34" charset="-120"/>
                <a:ea typeface="微軟正黑體" panose="020B0604030504040204" pitchFamily="34" charset="-120"/>
              </a:rPr>
              <a:t>武</a:t>
            </a:r>
            <a:r>
              <a:rPr lang="zh-TW" altLang="en-US" dirty="0">
                <a:latin typeface="微軟正黑體" panose="020B0604030504040204" pitchFamily="34" charset="-120"/>
                <a:ea typeface="微軟正黑體" panose="020B0604030504040204" pitchFamily="34" charset="-120"/>
              </a:rPr>
              <a:t>」更是习武本义的核心价值，所以</a:t>
            </a:r>
            <a:r>
              <a:rPr lang="zh-TW" altLang="zh-TW" dirty="0">
                <a:latin typeface="微軟正黑體" panose="020B0604030504040204" pitchFamily="34" charset="-120"/>
                <a:ea typeface="微軟正黑體" panose="020B0604030504040204" pitchFamily="34" charset="-120"/>
              </a:rPr>
              <a:t>拳和德</a:t>
            </a:r>
            <a:r>
              <a:rPr lang="zh-TW" altLang="en-US" dirty="0">
                <a:latin typeface="微軟正黑體" panose="020B0604030504040204" pitchFamily="34" charset="-120"/>
                <a:ea typeface="微軟正黑體" panose="020B0604030504040204" pitchFamily="34" charset="-120"/>
              </a:rPr>
              <a:t>有密</a:t>
            </a:r>
            <a:r>
              <a:rPr lang="zh-TW" altLang="zh-TW" dirty="0">
                <a:latin typeface="微軟正黑體" panose="020B0604030504040204" pitchFamily="34" charset="-120"/>
                <a:ea typeface="微軟正黑體" panose="020B0604030504040204" pitchFamily="34" charset="-120"/>
              </a:rPr>
              <a:t>不可分</a:t>
            </a:r>
            <a:r>
              <a:rPr lang="zh-TW" altLang="en-US" dirty="0">
                <a:latin typeface="微軟正黑體" panose="020B0604030504040204" pitchFamily="34" charset="-120"/>
                <a:ea typeface="微軟正黑體" panose="020B0604030504040204" pitchFamily="34" charset="-120"/>
              </a:rPr>
              <a:t>的关系</a:t>
            </a:r>
            <a:r>
              <a:rPr lang="zh-TW" altLang="zh-TW" dirty="0">
                <a:latin typeface="微軟正黑體" panose="020B0604030504040204" pitchFamily="34" charset="-120"/>
                <a:ea typeface="微軟正黑體" panose="020B0604030504040204" pitchFamily="34" charset="-120"/>
              </a:rPr>
              <a:t>。</a:t>
            </a:r>
          </a:p>
          <a:p>
            <a:pPr marL="342900" indent="-342900" algn="just" hangingPunct="0">
              <a:lnSpc>
                <a:spcPts val="2600"/>
              </a:lnSpc>
              <a:spcAft>
                <a:spcPts val="10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诗经</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小雅．巧言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中「</a:t>
            </a:r>
            <a:r>
              <a:rPr lang="zh-TW" altLang="en-US" b="1" dirty="0">
                <a:solidFill>
                  <a:srgbClr val="0070C0"/>
                </a:solidFill>
                <a:latin typeface="微軟正黑體" panose="020B0604030504040204" pitchFamily="34" charset="-120"/>
                <a:ea typeface="微軟正黑體" panose="020B0604030504040204" pitchFamily="34" charset="-120"/>
              </a:rPr>
              <a:t>无拳无勇，职为乱阶</a:t>
            </a:r>
            <a:r>
              <a:rPr lang="zh-TW" altLang="en-US" dirty="0">
                <a:latin typeface="微軟正黑體" panose="020B0604030504040204" pitchFamily="34" charset="-120"/>
                <a:ea typeface="微軟正黑體" panose="020B0604030504040204" pitchFamily="34" charset="-120"/>
              </a:rPr>
              <a:t>」有历史典籍中最早出现的「拳」字。这句话的含意是无拳无勇则会盗贼蜂起，国家混乱。拳与勇的联用，预示着一种无德无拳的思想。</a:t>
            </a: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001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700767"/>
            <a:ext cx="7061700" cy="957117"/>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武德</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767" y="1786071"/>
            <a:ext cx="7604466" cy="258083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武德</a:t>
            </a:r>
            <a:r>
              <a:rPr lang="zh-TW" altLang="en-US" sz="2200" dirty="0">
                <a:latin typeface="微軟正黑體" panose="020B0604030504040204" pitchFamily="34" charset="-120"/>
                <a:ea typeface="微軟正黑體" panose="020B0604030504040204" pitchFamily="34" charset="-120"/>
              </a:rPr>
              <a:t>是</a:t>
            </a:r>
            <a:r>
              <a:rPr lang="zh-CN" altLang="en-US" sz="2200" dirty="0">
                <a:latin typeface="微軟正黑體" panose="020B0604030504040204" pitchFamily="34" charset="-120"/>
                <a:ea typeface="微軟正黑體" panose="020B0604030504040204" pitchFamily="34" charset="-120"/>
              </a:rPr>
              <a:t>习武</a:t>
            </a:r>
            <a:r>
              <a:rPr lang="zh-TW" altLang="en-US" sz="2200" dirty="0">
                <a:latin typeface="微軟正黑體" panose="020B0604030504040204" pitchFamily="34" charset="-120"/>
                <a:ea typeface="微軟正黑體" panose="020B0604030504040204" pitchFamily="34" charset="-120"/>
              </a:rPr>
              <a:t>、授</a:t>
            </a:r>
            <a:r>
              <a:rPr lang="zh-CN" altLang="en-US" sz="2200" dirty="0">
                <a:latin typeface="微軟正黑體" panose="020B0604030504040204" pitchFamily="34" charset="-120"/>
                <a:ea typeface="微軟正黑體" panose="020B0604030504040204" pitchFamily="34" charset="-120"/>
              </a:rPr>
              <a:t>武的先决条件，习武者要</a:t>
            </a:r>
            <a:r>
              <a:rPr lang="zh-CN" altLang="en-US" sz="2200" b="1" dirty="0">
                <a:solidFill>
                  <a:srgbClr val="0070C0"/>
                </a:solidFill>
                <a:latin typeface="微軟正黑體" panose="020B0604030504040204" pitchFamily="34" charset="-120"/>
                <a:ea typeface="微軟正黑體" panose="020B0604030504040204" pitchFamily="34" charset="-120"/>
              </a:rPr>
              <a:t>尊师重道</a:t>
            </a:r>
            <a:r>
              <a:rPr lang="zh-CN" altLang="en-US" sz="2200" dirty="0">
                <a:latin typeface="微軟正黑體" panose="020B0604030504040204" pitchFamily="34" charset="-120"/>
                <a:ea typeface="微軟正黑體" panose="020B0604030504040204" pitchFamily="34" charset="-120"/>
              </a:rPr>
              <a:t>，做到守信、重义、有礼</a:t>
            </a:r>
            <a:r>
              <a:rPr lang="zh-TW" altLang="en-US" sz="2200" dirty="0">
                <a:latin typeface="微軟正黑體" panose="020B0604030504040204" pitchFamily="34" charset="-120"/>
                <a:ea typeface="微軟正黑體" panose="020B0604030504040204" pitchFamily="34" charset="-120"/>
              </a:rPr>
              <a:t>，故又言：「未曾习武先习德」。</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习武是</a:t>
            </a:r>
            <a:r>
              <a:rPr lang="zh-TW" altLang="en-US" sz="2200" b="1" dirty="0">
                <a:solidFill>
                  <a:srgbClr val="0070C0"/>
                </a:solidFill>
                <a:latin typeface="微軟正黑體" panose="020B0604030504040204" pitchFamily="34" charset="-120"/>
                <a:ea typeface="微軟正黑體" panose="020B0604030504040204" pitchFamily="34" charset="-120"/>
              </a:rPr>
              <a:t>修养</a:t>
            </a:r>
            <a:r>
              <a:rPr lang="zh-CN" altLang="en-US" sz="2200" b="1" dirty="0">
                <a:solidFill>
                  <a:srgbClr val="0070C0"/>
                </a:solidFill>
                <a:latin typeface="微軟正黑體" panose="020B0604030504040204" pitchFamily="34" charset="-120"/>
                <a:ea typeface="微軟正黑體" panose="020B0604030504040204" pitchFamily="34" charset="-120"/>
              </a:rPr>
              <a:t>人生品德</a:t>
            </a:r>
            <a:r>
              <a:rPr lang="zh-CN" altLang="en-US" sz="2200" dirty="0">
                <a:latin typeface="微軟正黑體" panose="020B0604030504040204" pitchFamily="34" charset="-120"/>
                <a:ea typeface="微軟正黑體" panose="020B0604030504040204" pitchFamily="34" charset="-120"/>
              </a:rPr>
              <a:t>的重要途径，习武者</a:t>
            </a:r>
            <a:r>
              <a:rPr lang="zh-TW" altLang="en-US" sz="2200" dirty="0">
                <a:latin typeface="微軟正黑體" panose="020B0604030504040204" pitchFamily="34" charset="-120"/>
                <a:ea typeface="微軟正黑體" panose="020B0604030504040204" pitchFamily="34" charset="-120"/>
              </a:rPr>
              <a:t>要</a:t>
            </a:r>
            <a:r>
              <a:rPr lang="zh-CN" altLang="en-US" sz="2200" dirty="0">
                <a:latin typeface="微軟正黑體" panose="020B0604030504040204" pitchFamily="34" charset="-120"/>
                <a:ea typeface="微軟正黑體" panose="020B0604030504040204" pitchFamily="34" charset="-120"/>
              </a:rPr>
              <a:t>有仁德之心与宏大的胸怀和气魄。</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三国时期韦昭注：「</a:t>
            </a:r>
            <a:r>
              <a:rPr lang="zh-TW" altLang="en-US" sz="2200" b="1" dirty="0">
                <a:solidFill>
                  <a:srgbClr val="0070C0"/>
                </a:solidFill>
                <a:latin typeface="微軟正黑體" panose="020B0604030504040204" pitchFamily="34" charset="-120"/>
                <a:ea typeface="微軟正黑體" panose="020B0604030504040204" pitchFamily="34" charset="-120"/>
              </a:rPr>
              <a:t>大勇为拳</a:t>
            </a:r>
            <a:r>
              <a:rPr lang="zh-TW" altLang="en-US" sz="2200" dirty="0">
                <a:latin typeface="微軟正黑體" panose="020B0604030504040204" pitchFamily="34" charset="-120"/>
                <a:ea typeface="微軟正黑體" panose="020B0604030504040204" pitchFamily="34" charset="-120"/>
              </a:rPr>
              <a:t>」，缺少德行的人，即使拳艺再高强，要与众人之力相比时，终难相敌。</a:t>
            </a:r>
            <a:endParaRPr lang="en-US" altLang="zh-CN" sz="2200" dirty="0">
              <a:latin typeface="微軟正黑體" panose="020B0604030504040204" pitchFamily="34" charset="-120"/>
              <a:ea typeface="微軟正黑體" panose="020B0604030504040204" pitchFamily="34" charset="-120"/>
            </a:endParaRPr>
          </a:p>
          <a:p>
            <a:pPr marL="342900" lvl="0" indent="-342900" algn="just">
              <a:lnSpc>
                <a:spcPts val="2600"/>
              </a:lnSpc>
              <a:spcAft>
                <a:spcPts val="1200"/>
              </a:spcAft>
              <a:buClr>
                <a:schemeClr val="dk1"/>
              </a:buClr>
              <a:buSzPts val="1100"/>
              <a:buFont typeface="Wingdings" panose="05000000000000000000" pitchFamily="2" charset="2"/>
              <a:buChar char="l"/>
            </a:pP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15</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8187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66799" y="589448"/>
            <a:ext cx="3360819" cy="871659"/>
          </a:xfrm>
          <a:prstGeom prst="rect">
            <a:avLst/>
          </a:prstGeom>
        </p:spPr>
        <p:txBody>
          <a:bodyPr spcFirstLastPara="1" wrap="square" lIns="0" tIns="0" rIns="0" bIns="0" anchor="ctr" anchorCtr="0">
            <a:noAutofit/>
          </a:bodyPr>
          <a:lstStyle/>
          <a:p>
            <a:pPr lvl="0" algn="l"/>
            <a:r>
              <a:rPr lang="zh-TW" altLang="en-US" sz="2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知多一点点：抱拳礼</a:t>
            </a:r>
            <a:endParaRPr sz="26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16</a:t>
            </a:fld>
            <a:endParaRPr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D8290958-83CB-4DFD-A834-C0C47F17007A}"/>
              </a:ext>
            </a:extLst>
          </p:cNvPr>
          <p:cNvSpPr txBox="1"/>
          <p:nvPr/>
        </p:nvSpPr>
        <p:spPr>
          <a:xfrm>
            <a:off x="3093720" y="1333210"/>
            <a:ext cx="5277699" cy="3021340"/>
          </a:xfrm>
          <a:prstGeom prst="rect">
            <a:avLst/>
          </a:prstGeom>
          <a:solidFill>
            <a:schemeClr val="accent2">
              <a:lumMod val="40000"/>
              <a:lumOff val="60000"/>
            </a:schemeClr>
          </a:solidFill>
          <a:ln w="38100">
            <a:solidFill>
              <a:srgbClr val="0070C0"/>
            </a:solidFill>
          </a:ln>
        </p:spPr>
        <p:txBody>
          <a:bodyPr wrap="square">
            <a:spAutoFit/>
          </a:bodyPr>
          <a:lstStyle/>
          <a:p>
            <a:pPr algn="just">
              <a:spcAft>
                <a:spcPts val="600"/>
              </a:spcAft>
            </a:pPr>
            <a:r>
              <a:rPr lang="zh-TW"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抱拳礼的具体涵义是</a:t>
            </a:r>
            <a:r>
              <a:rPr lang="zh-TW" altLang="en-US"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9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左掌</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德</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智</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体</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美</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，象征高尚情操。</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屈</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拢</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的大拇指</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表示不自大，不骄傲。</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右拳</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表示勇猛习武。左掌掩右拳相抱，表示</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勇不滋乱</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武不犯禁</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有</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约束、节制勇武的意思。</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右手五指握拳</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左手伸直四</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个</a:t>
            </a:r>
            <a:r>
              <a:rPr lang="zh-CN"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手指</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头，两</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臂屈拢</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成</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圆，表示五湖四海</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皆兄弟</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，天下武林是一家，</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谦虚团结</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以武会友</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endParaRPr lang="en-US"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endParaRPr>
          </a:p>
          <a:p>
            <a:pPr marL="342900" indent="-342900" algn="just" hangingPunct="0">
              <a:spcAft>
                <a:spcPts val="800"/>
              </a:spcAft>
              <a:buFont typeface="+mj-lt"/>
              <a:buAutoNum type="arabicPeriod"/>
            </a:pP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左掌为文</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右拳为武，</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表示</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文武兼学</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a:t>
            </a:r>
            <a:r>
              <a:rPr lang="zh-TW" altLang="zh-TW"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虚心</a:t>
            </a:r>
            <a:r>
              <a:rPr lang="zh-TW" altLang="en-US" sz="1700" b="1" dirty="0">
                <a:solidFill>
                  <a:srgbClr val="0444AC"/>
                </a:solidFill>
                <a:latin typeface="微軟正黑體" panose="020B0604030504040204" pitchFamily="34" charset="-120"/>
                <a:ea typeface="微軟正黑體" panose="020B0604030504040204" pitchFamily="34" charset="-120"/>
                <a:cs typeface="Frank Ruhl Libre Light"/>
                <a:sym typeface="Frank Ruhl Libre Light"/>
              </a:rPr>
              <a:t>求教</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，恭候师友</a:t>
            </a:r>
            <a:r>
              <a:rPr lang="zh-TW" altLang="en-US"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及</a:t>
            </a:r>
            <a:r>
              <a:rPr lang="zh-TW" altLang="zh-TW" sz="1700" dirty="0">
                <a:solidFill>
                  <a:schemeClr val="dk1"/>
                </a:solidFill>
                <a:latin typeface="微軟正黑體" panose="020B0604030504040204" pitchFamily="34" charset="-120"/>
                <a:ea typeface="微軟正黑體" panose="020B0604030504040204" pitchFamily="34" charset="-120"/>
                <a:cs typeface="Frank Ruhl Libre Light"/>
                <a:sym typeface="Frank Ruhl Libre Light"/>
              </a:rPr>
              <a:t>前辈指教。</a:t>
            </a:r>
          </a:p>
        </p:txBody>
      </p:sp>
      <p:pic>
        <p:nvPicPr>
          <p:cNvPr id="2" name="圖片 1"/>
          <p:cNvPicPr>
            <a:picLocks noChangeAspect="1"/>
          </p:cNvPicPr>
          <p:nvPr/>
        </p:nvPicPr>
        <p:blipFill>
          <a:blip r:embed="rId3"/>
          <a:stretch>
            <a:fillRect/>
          </a:stretch>
        </p:blipFill>
        <p:spPr>
          <a:xfrm>
            <a:off x="766799" y="1735959"/>
            <a:ext cx="2175241" cy="1822132"/>
          </a:xfrm>
          <a:prstGeom prst="rect">
            <a:avLst/>
          </a:prstGeom>
          <a:ln>
            <a:noFill/>
          </a:ln>
          <a:effectLst>
            <a:softEdge rad="112500"/>
          </a:effectLst>
        </p:spPr>
      </p:pic>
    </p:spTree>
    <p:extLst>
      <p:ext uri="{BB962C8B-B14F-4D97-AF65-F5344CB8AC3E}">
        <p14:creationId xmlns:p14="http://schemas.microsoft.com/office/powerpoint/2010/main" val="61724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718678" y="731973"/>
            <a:ext cx="7706641" cy="871659"/>
          </a:xfrm>
          <a:prstGeom prst="rect">
            <a:avLst/>
          </a:prstGeom>
        </p:spPr>
        <p:txBody>
          <a:bodyPr spcFirstLastPara="1" wrap="square" lIns="0" tIns="0" rIns="0" bIns="0" anchor="ctr" anchorCtr="0">
            <a:noAutofit/>
          </a:bodyPr>
          <a:lstStyle/>
          <a:p>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知多一点点</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17</a:t>
            </a:fld>
            <a:endParaRPr dirty="0">
              <a:latin typeface="微軟正黑體" panose="020B0604030504040204" pitchFamily="34" charset="-120"/>
              <a:ea typeface="微軟正黑體" panose="020B0604030504040204" pitchFamily="34" charset="-120"/>
            </a:endParaRPr>
          </a:p>
        </p:txBody>
      </p:sp>
      <p:sp>
        <p:nvSpPr>
          <p:cNvPr id="11"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1390052"/>
            <a:ext cx="7503373" cy="85725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武术的礼仪</a:t>
            </a:r>
            <a:endParaRPr lang="en-US" altLang="zh-TW"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抱拳礼</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抱刀礼</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a:t>
            </a: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持剑礼</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、持枪（棍）礼</a:t>
            </a: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5" name="Rectangle 2">
            <a:extLst>
              <a:ext uri="{FF2B5EF4-FFF2-40B4-BE49-F238E27FC236}">
                <a16:creationId xmlns:a16="http://schemas.microsoft.com/office/drawing/2014/main" id="{9E747759-5DD0-4C52-9164-86879E2E9767}"/>
              </a:ext>
            </a:extLst>
          </p:cNvPr>
          <p:cNvSpPr txBox="1">
            <a:spLocks noChangeArrowheads="1"/>
          </p:cNvSpPr>
          <p:nvPr/>
        </p:nvSpPr>
        <p:spPr>
          <a:xfrm>
            <a:off x="820313" y="2469551"/>
            <a:ext cx="7503373" cy="176925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1pPr>
            <a:lvl2pPr marR="0" lvl="1"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2pPr>
            <a:lvl3pPr marR="0" lvl="2"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3pPr>
            <a:lvl4pPr marR="0" lvl="3"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4pPr>
            <a:lvl5pPr marR="0" lvl="4"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5pPr>
            <a:lvl6pPr marR="0" lvl="5"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6pPr>
            <a:lvl7pPr marR="0" lvl="6"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7pPr>
            <a:lvl8pPr marR="0" lvl="7"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8pPr>
            <a:lvl9pPr marR="0" lvl="8" algn="ctr" rtl="0">
              <a:lnSpc>
                <a:spcPct val="90000"/>
              </a:lnSpc>
              <a:spcBef>
                <a:spcPts val="0"/>
              </a:spcBef>
              <a:spcAft>
                <a:spcPts val="0"/>
              </a:spcAft>
              <a:buClr>
                <a:schemeClr val="accent6"/>
              </a:buClr>
              <a:buSzPts val="1600"/>
              <a:buFont typeface="Montserrat"/>
              <a:buNone/>
              <a:defRPr sz="1600" b="0" i="0" u="none" strike="noStrike" cap="none">
                <a:solidFill>
                  <a:schemeClr val="accent6"/>
                </a:solidFill>
                <a:latin typeface="Montserrat"/>
                <a:ea typeface="Montserrat"/>
                <a:cs typeface="Montserrat"/>
                <a:sym typeface="Montserrat"/>
              </a:defRPr>
            </a:lvl9pPr>
          </a:lstStyle>
          <a:p>
            <a:pPr marL="342900" indent="-342900" algn="l">
              <a:spcAft>
                <a:spcPts val="1200"/>
              </a:spcAft>
              <a:buFont typeface="Arial" panose="020B0604020202020204" pitchFamily="34" charset="0"/>
              <a:buChar cha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rPr>
              <a:t>武术的手型</a:t>
            </a:r>
            <a:endParaRPr lang="en-US" altLang="zh-TW" sz="2400" b="1" dirty="0">
              <a:solidFill>
                <a:schemeClr val="accent6">
                  <a:lumMod val="75000"/>
                </a:schemeClr>
              </a:solidFill>
              <a:latin typeface="微軟正黑體" panose="020B0604030504040204" pitchFamily="34" charset="-120"/>
              <a:ea typeface="微軟正黑體" panose="020B0604030504040204" pitchFamily="34" charset="-120"/>
              <a:cs typeface="Montserrat Light"/>
              <a:sym typeface="Montserrat Light"/>
            </a:endParaRPr>
          </a:p>
          <a:p>
            <a:pPr marL="717550" indent="-342900" algn="l">
              <a:buFont typeface="Wingdings" panose="05000000000000000000" pitchFamily="2" charset="2"/>
              <a:buChar char="Ø"/>
            </a:pPr>
            <a:r>
              <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拳</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rPr>
              <a:t>、掌、勾</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a:p>
            <a:pPr marL="717550" indent="-342900" algn="l">
              <a:buFont typeface="Wingdings" panose="05000000000000000000" pitchFamily="2" charset="2"/>
              <a:buChar char="Ø"/>
            </a:pPr>
            <a:endParaRPr lang="zh-CN"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endParaRPr>
          </a:p>
        </p:txBody>
      </p:sp>
      <p:sp>
        <p:nvSpPr>
          <p:cNvPr id="16" name="矩形 15"/>
          <p:cNvSpPr/>
          <p:nvPr/>
        </p:nvSpPr>
        <p:spPr>
          <a:xfrm>
            <a:off x="1087766" y="3663052"/>
            <a:ext cx="6671934" cy="640175"/>
          </a:xfrm>
          <a:prstGeom prst="rect">
            <a:avLst/>
          </a:prstGeom>
        </p:spPr>
        <p:txBody>
          <a:bodyPr wrap="square">
            <a:spAutoFit/>
          </a:bodyPr>
          <a:lstStyle/>
          <a:p>
            <a:pPr marL="717550" indent="-342900">
              <a:lnSpc>
                <a:spcPct val="90000"/>
              </a:lnSpc>
              <a:buClr>
                <a:schemeClr val="accent6"/>
              </a:buClr>
              <a:buSzPts val="1600"/>
              <a:buFont typeface="Wingdings" panose="05000000000000000000" pitchFamily="2" charset="2"/>
              <a:buChar char="u"/>
            </a:pP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rPr>
              <a:t>复旦大学网络课堂</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cs typeface="Montserrat Light"/>
              <a:sym typeface="Montserrat"/>
            </a:endParaRPr>
          </a:p>
          <a:p>
            <a:pPr marL="717550" indent="-342900">
              <a:lnSpc>
                <a:spcPct val="90000"/>
              </a:lnSpc>
              <a:spcBef>
                <a:spcPts val="600"/>
              </a:spcBef>
              <a:buClr>
                <a:schemeClr val="accent6"/>
              </a:buClr>
              <a:buSzPts val="1600"/>
            </a:pPr>
            <a:r>
              <a:rPr lang="en-US" altLang="zh-HK" b="1" dirty="0">
                <a:solidFill>
                  <a:srgbClr val="0070C0"/>
                </a:solidFill>
                <a:latin typeface="微軟正黑體" panose="020B0604030504040204" pitchFamily="34" charset="-120"/>
                <a:ea typeface="微軟正黑體" panose="020B0604030504040204" pitchFamily="34" charset="-120"/>
                <a:cs typeface="Montserrat Light"/>
                <a:sym typeface="Montserrat"/>
              </a:rPr>
              <a:t>	http://fdjpkc.fudan.edu.cn/d201109/11499/list.htm</a:t>
            </a:r>
            <a:endParaRPr lang="zh-HK" altLang="en-US" b="1" dirty="0">
              <a:solidFill>
                <a:srgbClr val="0070C0"/>
              </a:solidFill>
              <a:latin typeface="微軟正黑體" panose="020B0604030504040204" pitchFamily="34" charset="-120"/>
              <a:ea typeface="微軟正黑體" panose="020B0604030504040204" pitchFamily="34" charset="-120"/>
              <a:cs typeface="Montserrat Light"/>
              <a:sym typeface="Montserrat"/>
            </a:endParaRPr>
          </a:p>
        </p:txBody>
      </p:sp>
    </p:spTree>
    <p:extLst>
      <p:ext uri="{BB962C8B-B14F-4D97-AF65-F5344CB8AC3E}">
        <p14:creationId xmlns:p14="http://schemas.microsoft.com/office/powerpoint/2010/main" val="79328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868"/>
            <a:ext cx="7061700" cy="68958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传承</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692" y="1526604"/>
            <a:ext cx="7604466" cy="276484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武术</a:t>
            </a:r>
            <a:r>
              <a:rPr lang="zh-CN" altLang="en-US" sz="2200" dirty="0">
                <a:latin typeface="微軟正黑體" panose="020B0604030504040204" pitchFamily="34" charset="-120"/>
                <a:ea typeface="微軟正黑體" panose="020B0604030504040204" pitchFamily="34" charset="-120"/>
              </a:rPr>
              <a:t>是中国传统文化的精髓</a:t>
            </a:r>
            <a:r>
              <a:rPr lang="zh-TW" altLang="en-US" sz="2200" dirty="0">
                <a:latin typeface="微軟正黑體" panose="020B0604030504040204" pitchFamily="34" charset="-120"/>
                <a:ea typeface="微軟正黑體" panose="020B0604030504040204" pitchFamily="34" charset="-120"/>
              </a:rPr>
              <a:t>，亦是珍贵的体育文化遗产，所有人都能分享其独特价值，</a:t>
            </a:r>
            <a:r>
              <a:rPr lang="zh-TW" altLang="en-US" sz="2200" b="1" dirty="0">
                <a:solidFill>
                  <a:srgbClr val="0070C0"/>
                </a:solidFill>
                <a:latin typeface="微軟正黑體" panose="020B0604030504040204" pitchFamily="34" charset="-120"/>
                <a:ea typeface="微軟正黑體" panose="020B0604030504040204" pitchFamily="34" charset="-120"/>
              </a:rPr>
              <a:t>有益自身健康</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342900" lvl="0" indent="-342900" algn="just" hangingPunct="0">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透过体育、医疗、康复和养生方面的科学研究和实证，进一步</a:t>
            </a:r>
            <a:r>
              <a:rPr lang="zh-TW" altLang="en-US" sz="2200" b="1" dirty="0">
                <a:solidFill>
                  <a:srgbClr val="0070C0"/>
                </a:solidFill>
                <a:latin typeface="微軟正黑體" panose="020B0604030504040204" pitchFamily="34" charset="-120"/>
                <a:ea typeface="微軟正黑體" panose="020B0604030504040204" pitchFamily="34" charset="-120"/>
              </a:rPr>
              <a:t>推动武术与现代社会生活各个方面的结合</a:t>
            </a:r>
            <a:r>
              <a:rPr lang="zh-TW" altLang="en-US" sz="2200" dirty="0">
                <a:latin typeface="微軟正黑體" panose="020B0604030504040204" pitchFamily="34" charset="-120"/>
                <a:ea typeface="微軟正黑體" panose="020B0604030504040204" pitchFamily="34" charset="-120"/>
              </a:rPr>
              <a:t>，为全民健康带来裨益。</a:t>
            </a:r>
            <a:endParaRPr lang="en-US" altLang="zh-TW" sz="2200" dirty="0">
              <a:latin typeface="微軟正黑體" panose="020B0604030504040204" pitchFamily="34" charset="-120"/>
              <a:ea typeface="微軟正黑體" panose="020B0604030504040204" pitchFamily="34" charset="-120"/>
            </a:endParaRPr>
          </a:p>
          <a:p>
            <a:pPr marL="342900" lvl="0" indent="-342900" algn="just" hangingPunct="0">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持续拓展武术</a:t>
            </a:r>
            <a:r>
              <a:rPr lang="zh-CN" altLang="en-US" sz="2200" b="1" dirty="0">
                <a:solidFill>
                  <a:srgbClr val="0070C0"/>
                </a:solidFill>
                <a:latin typeface="微軟正黑體" panose="020B0604030504040204" pitchFamily="34" charset="-120"/>
                <a:ea typeface="微軟正黑體" panose="020B0604030504040204" pitchFamily="34" charset="-120"/>
              </a:rPr>
              <a:t>国际交流</a:t>
            </a:r>
            <a:r>
              <a:rPr lang="zh-CN" altLang="en-US"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促进</a:t>
            </a:r>
            <a:r>
              <a:rPr lang="zh-CN" altLang="en-US" sz="2200" dirty="0">
                <a:latin typeface="微軟正黑體" panose="020B0604030504040204" pitchFamily="34" charset="-120"/>
                <a:ea typeface="微軟正黑體" panose="020B0604030504040204" pitchFamily="34" charset="-120"/>
              </a:rPr>
              <a:t>国际化专业人才交流</a:t>
            </a:r>
            <a:r>
              <a:rPr lang="zh-TW" altLang="en-US" sz="2200" dirty="0">
                <a:latin typeface="微軟正黑體" panose="020B0604030504040204" pitchFamily="34" charset="-120"/>
                <a:ea typeface="微軟正黑體" panose="020B0604030504040204" pitchFamily="34" charset="-120"/>
              </a:rPr>
              <a:t>及</a:t>
            </a:r>
            <a:r>
              <a:rPr lang="zh-CN" altLang="en-US" sz="2200" dirty="0">
                <a:latin typeface="微軟正黑體" panose="020B0604030504040204" pitchFamily="34" charset="-120"/>
                <a:ea typeface="微軟正黑體" panose="020B0604030504040204" pitchFamily="34" charset="-120"/>
              </a:rPr>
              <a:t>跨国赛事互访</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18</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826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90823"/>
            <a:ext cx="7061700" cy="689582"/>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影片欣赏</a:t>
            </a:r>
            <a:endParaRPr sz="4000"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769692" y="1526604"/>
            <a:ext cx="7604466" cy="2764841"/>
          </a:xfrm>
          <a:prstGeom prst="rect">
            <a:avLst/>
          </a:prstGeom>
        </p:spPr>
        <p:txBody>
          <a:bodyPr spcFirstLastPara="1" wrap="square" lIns="0" tIns="0" rIns="0" bIns="0" anchor="t" anchorCtr="0">
            <a:noAutofit/>
          </a:bodyPr>
          <a:lstStyle/>
          <a:p>
            <a:pPr marL="342900" lvl="0" indent="-342900" algn="just">
              <a:lnSpc>
                <a:spcPts val="26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国家武术队表演</a:t>
            </a:r>
            <a:r>
              <a:rPr lang="en-US" altLang="zh-TW" sz="2200" dirty="0">
                <a:latin typeface="微軟正黑體" panose="020B0604030504040204" pitchFamily="34" charset="-120"/>
                <a:ea typeface="微軟正黑體" panose="020B0604030504040204" pitchFamily="34" charset="-120"/>
              </a:rPr>
              <a:t>(2017)</a:t>
            </a: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19</a:t>
            </a:fld>
            <a:endParaRPr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1321927" y="2100885"/>
            <a:ext cx="1714500" cy="1762125"/>
          </a:xfrm>
          <a:prstGeom prst="rect">
            <a:avLst/>
          </a:prstGeom>
        </p:spPr>
      </p:pic>
      <p:sp>
        <p:nvSpPr>
          <p:cNvPr id="5" name="矩形 4"/>
          <p:cNvSpPr/>
          <p:nvPr/>
        </p:nvSpPr>
        <p:spPr>
          <a:xfrm>
            <a:off x="1241083" y="3981457"/>
            <a:ext cx="4012637" cy="307777"/>
          </a:xfrm>
          <a:prstGeom prst="rect">
            <a:avLst/>
          </a:prstGeom>
        </p:spPr>
        <p:txBody>
          <a:bodyPr wrap="none">
            <a:spAutoFit/>
          </a:bodyPr>
          <a:lstStyle/>
          <a:p>
            <a:r>
              <a:rPr lang="en-US" altLang="zh-HK" dirty="0"/>
              <a:t>https://www.youtube.com/watch?v=BSfn2eyjI9M</a:t>
            </a:r>
            <a:endParaRPr lang="zh-HK" altLang="en-US" dirty="0"/>
          </a:p>
        </p:txBody>
      </p:sp>
    </p:spTree>
    <p:extLst>
      <p:ext uri="{BB962C8B-B14F-4D97-AF65-F5344CB8AC3E}">
        <p14:creationId xmlns:p14="http://schemas.microsoft.com/office/powerpoint/2010/main" val="1948805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中国武术历史</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08459" y="1531848"/>
            <a:ext cx="7312596" cy="2901328"/>
          </a:xfrm>
          <a:prstGeom prst="rect">
            <a:avLst/>
          </a:prstGeom>
        </p:spPr>
        <p:txBody>
          <a:bodyPr spcFirstLastPara="1" wrap="square" lIns="0" tIns="0" rIns="0" bIns="0" anchor="t" anchorCtr="0">
            <a:noAutofit/>
          </a:bodyPr>
          <a:lstStyle/>
          <a:p>
            <a:pPr marL="342900" lvl="0" indent="-342900" algn="just" hangingPunct="0">
              <a:spcAft>
                <a:spcPts val="1200"/>
              </a:spcAft>
              <a:buClr>
                <a:schemeClr val="dk1"/>
              </a:buClr>
              <a:buSzPts val="1100"/>
              <a:buFont typeface="Wingdings" panose="05000000000000000000" pitchFamily="2" charset="2"/>
              <a:buChar char="l"/>
            </a:pPr>
            <a:r>
              <a:rPr lang="zh-CN" altLang="en-US" sz="2200" b="1" dirty="0">
                <a:solidFill>
                  <a:srgbClr val="0070C0"/>
                </a:solidFill>
                <a:latin typeface="微軟正黑體" panose="020B0604030504040204" pitchFamily="34" charset="-120"/>
                <a:ea typeface="微軟正黑體" panose="020B0604030504040204" pitchFamily="34" charset="-120"/>
              </a:rPr>
              <a:t>武术</a:t>
            </a:r>
            <a:r>
              <a:rPr lang="zh-TW" altLang="en-US" sz="2200" dirty="0">
                <a:solidFill>
                  <a:schemeClr val="tx1"/>
                </a:solidFill>
                <a:latin typeface="微軟正黑體" panose="020B0604030504040204" pitchFamily="34" charset="-120"/>
                <a:ea typeface="微軟正黑體" panose="020B0604030504040204" pitchFamily="34" charset="-120"/>
              </a:rPr>
              <a:t>是中华民族文化的重要组成部分</a:t>
            </a:r>
            <a:r>
              <a:rPr lang="zh-TW" altLang="en-US" sz="2200" b="1" dirty="0">
                <a:solidFill>
                  <a:schemeClr val="tx1"/>
                </a:solidFill>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起源可追溯至五千年前</a:t>
            </a:r>
            <a:r>
              <a:rPr lang="zh-TW" altLang="en-US" sz="2200" dirty="0">
                <a:solidFill>
                  <a:schemeClr val="tx1"/>
                </a:solidFill>
                <a:latin typeface="微軟正黑體" panose="020B0604030504040204" pitchFamily="34" charset="-120"/>
                <a:ea typeface="微軟正黑體" panose="020B0604030504040204" pitchFamily="34" charset="-120"/>
              </a:rPr>
              <a:t>原始社会时期</a:t>
            </a:r>
            <a:r>
              <a:rPr lang="zh-TW" altLang="en-US" sz="2200" b="1"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起初</a:t>
            </a:r>
            <a:r>
              <a:rPr lang="zh-CN" altLang="en-US" sz="2200" dirty="0">
                <a:latin typeface="微軟正黑體" panose="020B0604030504040204" pitchFamily="34" charset="-120"/>
                <a:ea typeface="微軟正黑體" panose="020B0604030504040204" pitchFamily="34" charset="-120"/>
              </a:rPr>
              <a:t>是人类为求生存</a:t>
            </a:r>
            <a:r>
              <a:rPr lang="zh-TW" altLang="en-US" sz="2200" dirty="0">
                <a:latin typeface="微軟正黑體" panose="020B0604030504040204" pitchFamily="34" charset="-120"/>
                <a:ea typeface="微軟正黑體" panose="020B0604030504040204" pitchFamily="34" charset="-120"/>
              </a:rPr>
              <a:t>而进行</a:t>
            </a:r>
            <a:r>
              <a:rPr lang="zh-CN" altLang="en-US" sz="2200" dirty="0">
                <a:latin typeface="微軟正黑體" panose="020B0604030504040204" pitchFamily="34" charset="-120"/>
                <a:ea typeface="微軟正黑體" panose="020B0604030504040204" pitchFamily="34" charset="-120"/>
              </a:rPr>
              <a:t>猎杀和抵御野生动物的</a:t>
            </a:r>
            <a:r>
              <a:rPr lang="zh-TW" altLang="en-US" sz="2200" dirty="0">
                <a:latin typeface="微軟正黑體" panose="020B0604030504040204" pitchFamily="34" charset="-120"/>
                <a:ea typeface="微軟正黑體" panose="020B0604030504040204" pitchFamily="34" charset="-120"/>
              </a:rPr>
              <a:t>经验累积及氏族公社时代部落间在战场上搏斗的经验总结而成的技艺</a:t>
            </a:r>
            <a:r>
              <a:rPr lang="zh-CN" altLang="en-US" sz="2200" dirty="0">
                <a:latin typeface="微軟正黑體" panose="020B0604030504040204" pitchFamily="34" charset="-120"/>
                <a:ea typeface="微軟正黑體" panose="020B0604030504040204" pitchFamily="34" charset="-120"/>
              </a:rPr>
              <a:t>。</a:t>
            </a:r>
            <a:endParaRPr lang="en-US" altLang="zh-CN" sz="2200" dirty="0">
              <a:latin typeface="微軟正黑體" panose="020B0604030504040204" pitchFamily="34" charset="-120"/>
              <a:ea typeface="微軟正黑體" panose="020B0604030504040204" pitchFamily="34" charset="-120"/>
            </a:endParaRPr>
          </a:p>
          <a:p>
            <a:pPr marL="342900" indent="-342900" algn="just" hangingPunct="0">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战国时代称为「</a:t>
            </a:r>
            <a:r>
              <a:rPr lang="zh-TW" altLang="en-US" sz="2200" b="1" dirty="0">
                <a:solidFill>
                  <a:srgbClr val="0070C0"/>
                </a:solidFill>
                <a:latin typeface="微軟正黑體" panose="020B0604030504040204" pitchFamily="34" charset="-120"/>
                <a:ea typeface="微軟正黑體" panose="020B0604030504040204" pitchFamily="34" charset="-120"/>
              </a:rPr>
              <a:t>技击</a:t>
            </a:r>
            <a:r>
              <a:rPr lang="zh-TW" altLang="en-US" sz="2200" dirty="0">
                <a:latin typeface="微軟正黑體" panose="020B0604030504040204" pitchFamily="34" charset="-120"/>
                <a:ea typeface="微軟正黑體" panose="020B0604030504040204" pitchFamily="34" charset="-120"/>
              </a:rPr>
              <a:t>」。据古籍记载，当时技击是以作战为目的的攻防格斗技术，汉代以来又称为「</a:t>
            </a:r>
            <a:r>
              <a:rPr lang="zh-TW" altLang="en-US" sz="2200" b="1" dirty="0">
                <a:solidFill>
                  <a:srgbClr val="0070C0"/>
                </a:solidFill>
                <a:latin typeface="微軟正黑體" panose="020B0604030504040204" pitchFamily="34" charset="-120"/>
                <a:ea typeface="微軟正黑體" panose="020B0604030504040204" pitchFamily="34" charset="-120"/>
              </a:rPr>
              <a:t>武艺</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4034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8" y="868795"/>
            <a:ext cx="7317348" cy="899504"/>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分享时段</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1290414" y="1521151"/>
            <a:ext cx="6944911" cy="1831649"/>
          </a:xfrm>
          <a:prstGeom prst="rect">
            <a:avLst/>
          </a:prstGeom>
        </p:spPr>
        <p:txBody>
          <a:bodyPr spcFirstLastPara="1" wrap="square" lIns="0" tIns="0" rIns="0" bIns="0" anchor="t" anchorCtr="0">
            <a:noAutofit/>
          </a:bodyPr>
          <a:lstStyle/>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r>
              <a:rPr lang="zh-TW" altLang="en-US" sz="2400" b="1" dirty="0">
                <a:latin typeface="微軟正黑體" panose="020B0604030504040204" pitchFamily="34" charset="-120"/>
                <a:ea typeface="微軟正黑體" panose="020B0604030504040204" pitchFamily="34" charset="-120"/>
              </a:rPr>
              <a:t>看过表演后，试分享你对武术运动的印象。</a:t>
            </a:r>
            <a:endParaRPr lang="en-US" altLang="zh-TW" sz="2400" b="1"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a:p>
            <a:pPr marL="0" indent="0" algn="just" hangingPunct="0">
              <a:lnSpc>
                <a:spcPts val="3000"/>
              </a:lnSpc>
              <a:spcAft>
                <a:spcPts val="300"/>
              </a:spcAft>
              <a:buClr>
                <a:schemeClr val="dk1"/>
              </a:buClr>
              <a:buSzPct val="55000"/>
              <a:buNone/>
            </a:pPr>
            <a:endParaRPr lang="zh-TW" altLang="en-US" sz="2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20</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6027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8" y="920750"/>
            <a:ext cx="7320168" cy="890958"/>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小组讨论</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1085316" y="1478165"/>
            <a:ext cx="7019593" cy="1874635"/>
          </a:xfrm>
          <a:prstGeom prst="rect">
            <a:avLst/>
          </a:prstGeom>
        </p:spPr>
        <p:txBody>
          <a:bodyPr spcFirstLastPara="1" wrap="square" lIns="0" tIns="0" rIns="0" bIns="0" anchor="t" anchorCtr="0">
            <a:noAutofit/>
          </a:bodyPr>
          <a:lstStyle/>
          <a:p>
            <a:pPr marL="0" indent="0" algn="just" hangingPunct="0">
              <a:lnSpc>
                <a:spcPts val="3000"/>
              </a:lnSpc>
              <a:spcAft>
                <a:spcPts val="300"/>
              </a:spcAft>
              <a:buClr>
                <a:schemeClr val="dk1"/>
              </a:buClr>
              <a:buSzPct val="55000"/>
              <a:buNone/>
            </a:pPr>
            <a:endParaRPr lang="zh-TW" altLang="en-US" sz="2400" b="1" dirty="0">
              <a:latin typeface="微軟正黑體" panose="020B0604030504040204" pitchFamily="34" charset="-120"/>
              <a:ea typeface="微軟正黑體" panose="020B0604030504040204" pitchFamily="34" charset="-120"/>
            </a:endParaRPr>
          </a:p>
          <a:p>
            <a:pPr marL="0" indent="0" algn="just" hangingPunct="0">
              <a:lnSpc>
                <a:spcPts val="3200"/>
              </a:lnSpc>
              <a:spcAft>
                <a:spcPts val="300"/>
              </a:spcAft>
              <a:buClr>
                <a:schemeClr val="dk1"/>
              </a:buClr>
              <a:buSzPct val="55000"/>
              <a:buNone/>
            </a:pPr>
            <a:r>
              <a:rPr lang="zh-TW" altLang="en-US" sz="2400" b="1" dirty="0">
                <a:latin typeface="微軟正黑體" panose="020B0604030504040204" pitchFamily="34" charset="-120"/>
                <a:ea typeface="微軟正黑體" panose="020B0604030504040204" pitchFamily="34" charset="-120"/>
              </a:rPr>
              <a:t>太极</a:t>
            </a:r>
            <a:r>
              <a:rPr lang="zh-CN" altLang="en-US" sz="2400" b="1" dirty="0">
                <a:latin typeface="微軟正黑體" panose="020B0604030504040204" pitchFamily="34" charset="-120"/>
                <a:ea typeface="微軟正黑體" panose="020B0604030504040204" pitchFamily="34" charset="-120"/>
              </a:rPr>
              <a:t>拳</a:t>
            </a:r>
            <a:r>
              <a:rPr lang="zh-TW" altLang="en-US" sz="2400" b="1" dirty="0">
                <a:latin typeface="微軟正黑體" panose="020B0604030504040204" pitchFamily="34" charset="-120"/>
                <a:ea typeface="微軟正黑體" panose="020B0604030504040204" pitchFamily="34" charset="-120"/>
              </a:rPr>
              <a:t>获</a:t>
            </a:r>
            <a:r>
              <a:rPr lang="zh-CN" altLang="en-US" sz="2400" b="1" dirty="0">
                <a:latin typeface="微軟正黑體" panose="020B0604030504040204" pitchFamily="34" charset="-120"/>
                <a:ea typeface="微軟正黑體" panose="020B0604030504040204" pitchFamily="34" charset="-120"/>
              </a:rPr>
              <a:t>列入联合国教科文组织人类非物质文化遗产代表作名录</a:t>
            </a:r>
            <a:r>
              <a:rPr lang="zh-TW" altLang="en-US" sz="2400" b="1" dirty="0">
                <a:latin typeface="微軟正黑體" panose="020B0604030504040204" pitchFamily="34" charset="-120"/>
                <a:ea typeface="微軟正黑體" panose="020B0604030504040204" pitchFamily="34" charset="-120"/>
              </a:rPr>
              <a:t>，对武术的推广有何影响。</a:t>
            </a: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21</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096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附录：历代武术发展概况</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22</a:t>
            </a:fld>
            <a:endParaRPr dirty="0">
              <a:latin typeface="微軟正黑體" panose="020B0604030504040204" pitchFamily="34" charset="-120"/>
              <a:ea typeface="微軟正黑體" panose="020B0604030504040204" pitchFamily="34" charset="-120"/>
            </a:endParaRPr>
          </a:p>
        </p:txBody>
      </p:sp>
      <p:sp>
        <p:nvSpPr>
          <p:cNvPr id="6" name="Rectangle 3">
            <a:extLst>
              <a:ext uri="{FF2B5EF4-FFF2-40B4-BE49-F238E27FC236}">
                <a16:creationId xmlns:a16="http://schemas.microsoft.com/office/drawing/2014/main" id="{1DFCCD75-F16F-4B2A-B665-219CBB539184}"/>
              </a:ext>
            </a:extLst>
          </p:cNvPr>
          <p:cNvSpPr>
            <a:spLocks noGrp="1" noChangeArrowheads="1"/>
          </p:cNvSpPr>
          <p:nvPr>
            <p:ph type="body" idx="1"/>
          </p:nvPr>
        </p:nvSpPr>
        <p:spPr>
          <a:xfrm>
            <a:off x="1041075" y="1634247"/>
            <a:ext cx="7285802" cy="2960553"/>
          </a:xfrm>
          <a:noFill/>
        </p:spPr>
        <p:txBody>
          <a:bodyPr>
            <a:normAutofit/>
          </a:bodyPr>
          <a:lstStyle/>
          <a:p>
            <a:pPr>
              <a:lnSpc>
                <a:spcPct val="120000"/>
              </a:lnSpc>
              <a:spcAft>
                <a:spcPts val="600"/>
              </a:spcAft>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原始社会 → 武术的萌芽</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商周时期 → 出现「武舞」</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春秋战国时期 → 用于选拔人才</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秦汉时期 → 出现武术著作，技击理论和技巧发展</a:t>
            </a:r>
            <a:r>
              <a:rPr lang="en-US" altLang="zh-TW" sz="2200" dirty="0">
                <a:solidFill>
                  <a:srgbClr val="000000"/>
                </a:solidFill>
                <a:latin typeface="微軟正黑體" panose="020B0604030504040204" pitchFamily="34" charset="-120"/>
                <a:ea typeface="微軟正黑體" panose="020B0604030504040204" pitchFamily="34" charset="-120"/>
              </a:rPr>
              <a:t>		    </a:t>
            </a:r>
            <a:r>
              <a:rPr lang="zh-TW" altLang="en-US" sz="2200" dirty="0">
                <a:solidFill>
                  <a:srgbClr val="000000"/>
                </a:solidFill>
                <a:latin typeface="微軟正黑體" panose="020B0604030504040204" pitchFamily="34" charset="-120"/>
                <a:ea typeface="微軟正黑體" panose="020B0604030504040204" pitchFamily="34" charset="-120"/>
              </a:rPr>
              <a:t>到了一个新的高度</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spcAft>
                <a:spcPts val="600"/>
              </a:spcAft>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唐代 → 始行武举制，使之规范化</a:t>
            </a:r>
            <a:endParaRPr lang="zh-CN" altLang="en-US" sz="22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9015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附录：历代武术发展概况</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23</a:t>
            </a:fld>
            <a:endParaRPr dirty="0">
              <a:latin typeface="微軟正黑體" panose="020B0604030504040204" pitchFamily="34" charset="-120"/>
              <a:ea typeface="微軟正黑體" panose="020B0604030504040204" pitchFamily="34" charset="-120"/>
            </a:endParaRPr>
          </a:p>
        </p:txBody>
      </p:sp>
      <p:sp>
        <p:nvSpPr>
          <p:cNvPr id="6" name="Rectangle 3">
            <a:extLst>
              <a:ext uri="{FF2B5EF4-FFF2-40B4-BE49-F238E27FC236}">
                <a16:creationId xmlns:a16="http://schemas.microsoft.com/office/drawing/2014/main" id="{1DFCCD75-F16F-4B2A-B665-219CBB539184}"/>
              </a:ext>
            </a:extLst>
          </p:cNvPr>
          <p:cNvSpPr>
            <a:spLocks noGrp="1" noChangeArrowheads="1"/>
          </p:cNvSpPr>
          <p:nvPr>
            <p:ph type="body" idx="1"/>
          </p:nvPr>
        </p:nvSpPr>
        <p:spPr>
          <a:xfrm>
            <a:off x="777666" y="1543315"/>
            <a:ext cx="7537391" cy="3870722"/>
          </a:xfrm>
          <a:noFill/>
        </p:spPr>
        <p:txBody>
          <a:bodyPr>
            <a:noAutofit/>
          </a:bodyPr>
          <a:lstStyle/>
          <a:p>
            <a:pPr>
              <a:lnSpc>
                <a:spcPct val="120000"/>
              </a:lnSpc>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宋元时期 → 出现武术的民间组织，为武术的传授、交流、</a:t>
            </a:r>
            <a:r>
              <a:rPr lang="en-US" altLang="zh-TW" sz="2200" dirty="0">
                <a:solidFill>
                  <a:srgbClr val="000000"/>
                </a:solidFill>
                <a:latin typeface="微軟正黑體" panose="020B0604030504040204" pitchFamily="34" charset="-120"/>
                <a:ea typeface="微軟正黑體" panose="020B0604030504040204" pitchFamily="34" charset="-120"/>
              </a:rPr>
              <a:t>		 </a:t>
            </a:r>
            <a:r>
              <a:rPr lang="en-US" altLang="zh-TW" sz="1600" dirty="0">
                <a:solidFill>
                  <a:srgbClr val="000000"/>
                </a:solidFill>
                <a:latin typeface="微軟正黑體" panose="020B0604030504040204" pitchFamily="34" charset="-120"/>
                <a:ea typeface="微軟正黑體" panose="020B0604030504040204" pitchFamily="34" charset="-120"/>
              </a:rPr>
              <a:t>  </a:t>
            </a:r>
            <a:r>
              <a:rPr lang="zh-TW" altLang="en-US" sz="2200" dirty="0">
                <a:solidFill>
                  <a:srgbClr val="000000"/>
                </a:solidFill>
                <a:latin typeface="微軟正黑體" panose="020B0604030504040204" pitchFamily="34" charset="-120"/>
                <a:ea typeface="微軟正黑體" panose="020B0604030504040204" pitchFamily="34" charset="-120"/>
              </a:rPr>
              <a:t>发展创造了有利条件</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gn="just">
              <a:lnSpc>
                <a:spcPct val="120000"/>
              </a:lnSpc>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明清时期 → 武术的大发展时期，流派林立，出现了记载</a:t>
            </a:r>
            <a:r>
              <a:rPr lang="en-US" altLang="zh-TW" sz="2200" dirty="0">
                <a:solidFill>
                  <a:srgbClr val="000000"/>
                </a:solidFill>
                <a:latin typeface="微軟正黑體" panose="020B0604030504040204" pitchFamily="34" charset="-120"/>
                <a:ea typeface="微軟正黑體" panose="020B0604030504040204" pitchFamily="34" charset="-120"/>
              </a:rPr>
              <a:t>		   	 </a:t>
            </a:r>
            <a:r>
              <a:rPr lang="en-US" altLang="zh-TW" sz="1400" dirty="0">
                <a:solidFill>
                  <a:srgbClr val="000000"/>
                </a:solidFill>
                <a:latin typeface="微軟正黑體" panose="020B0604030504040204" pitchFamily="34" charset="-120"/>
                <a:ea typeface="微軟正黑體" panose="020B0604030504040204" pitchFamily="34" charset="-120"/>
              </a:rPr>
              <a:t>  </a:t>
            </a:r>
            <a:r>
              <a:rPr lang="zh-TW" altLang="en-US" sz="2200" dirty="0">
                <a:solidFill>
                  <a:srgbClr val="000000"/>
                </a:solidFill>
                <a:latin typeface="微軟正黑體" panose="020B0604030504040204" pitchFamily="34" charset="-120"/>
                <a:ea typeface="微軟正黑體" panose="020B0604030504040204" pitchFamily="34" charset="-120"/>
              </a:rPr>
              <a:t>套路图谱的书籍，明确提出了武术的健体</a:t>
            </a:r>
            <a:r>
              <a:rPr lang="en-US" altLang="zh-TW" sz="2200" dirty="0">
                <a:solidFill>
                  <a:srgbClr val="000000"/>
                </a:solidFill>
                <a:latin typeface="微軟正黑體" panose="020B0604030504040204" pitchFamily="34" charset="-120"/>
                <a:ea typeface="微軟正黑體" panose="020B0604030504040204" pitchFamily="34" charset="-120"/>
              </a:rPr>
              <a:t>	  		  </a:t>
            </a:r>
            <a:r>
              <a:rPr lang="en-US" altLang="zh-TW" sz="1050" dirty="0">
                <a:solidFill>
                  <a:srgbClr val="000000"/>
                </a:solidFill>
                <a:latin typeface="微軟正黑體" panose="020B0604030504040204" pitchFamily="34" charset="-120"/>
                <a:ea typeface="微軟正黑體" panose="020B0604030504040204" pitchFamily="34" charset="-120"/>
              </a:rPr>
              <a:t> </a:t>
            </a:r>
            <a:r>
              <a:rPr lang="zh-TW" altLang="en-US" sz="2200" dirty="0">
                <a:solidFill>
                  <a:srgbClr val="000000"/>
                </a:solidFill>
                <a:latin typeface="微軟正黑體" panose="020B0604030504040204" pitchFamily="34" charset="-120"/>
                <a:ea typeface="微軟正黑體" panose="020B0604030504040204" pitchFamily="34" charset="-120"/>
              </a:rPr>
              <a:t>强身功能</a:t>
            </a:r>
            <a:endParaRPr lang="zh-CN" altLang="en-US" sz="2200" dirty="0">
              <a:solidFill>
                <a:srgbClr val="000000"/>
              </a:solidFill>
              <a:latin typeface="微軟正黑體" panose="020B0604030504040204" pitchFamily="34" charset="-120"/>
              <a:ea typeface="微軟正黑體" panose="020B0604030504040204" pitchFamily="34" charset="-120"/>
            </a:endParaRPr>
          </a:p>
          <a:p>
            <a:pPr>
              <a:lnSpc>
                <a:spcPct val="120000"/>
              </a:lnSpc>
              <a:buSzPct val="50000"/>
              <a:buFont typeface="Wingdings" panose="05000000000000000000" pitchFamily="2" charset="2"/>
              <a:buChar char="l"/>
              <a:defRPr/>
            </a:pPr>
            <a:r>
              <a:rPr lang="zh-TW" altLang="en-US" sz="2200" dirty="0">
                <a:solidFill>
                  <a:srgbClr val="000000"/>
                </a:solidFill>
                <a:latin typeface="微軟正黑體" panose="020B0604030504040204" pitchFamily="34" charset="-120"/>
                <a:ea typeface="微軟正黑體" panose="020B0604030504040204" pitchFamily="34" charset="-120"/>
              </a:rPr>
              <a:t>近代 → 进一步突出武术的健体强身功能，逐步成为近代</a:t>
            </a:r>
            <a:r>
              <a:rPr lang="en-US" altLang="zh-TW" sz="2200" dirty="0">
                <a:solidFill>
                  <a:srgbClr val="000000"/>
                </a:solidFill>
                <a:latin typeface="微軟正黑體" panose="020B0604030504040204" pitchFamily="34" charset="-120"/>
                <a:ea typeface="微軟正黑體" panose="020B0604030504040204" pitchFamily="34" charset="-120"/>
              </a:rPr>
              <a:t>	         	     </a:t>
            </a:r>
            <a:r>
              <a:rPr lang="en-US" altLang="zh-TW" sz="1800" dirty="0">
                <a:solidFill>
                  <a:srgbClr val="000000"/>
                </a:solidFill>
                <a:latin typeface="微軟正黑體" panose="020B0604030504040204" pitchFamily="34" charset="-120"/>
                <a:ea typeface="微軟正黑體" panose="020B0604030504040204" pitchFamily="34" charset="-120"/>
              </a:rPr>
              <a:t>   </a:t>
            </a:r>
            <a:r>
              <a:rPr lang="zh-TW" altLang="en-US" sz="2200" dirty="0">
                <a:solidFill>
                  <a:srgbClr val="000000"/>
                </a:solidFill>
                <a:latin typeface="微軟正黑體" panose="020B0604030504040204" pitchFamily="34" charset="-120"/>
                <a:ea typeface="微軟正黑體" panose="020B0604030504040204" pitchFamily="34" charset="-120"/>
              </a:rPr>
              <a:t>体育的有机组成部分</a:t>
            </a:r>
            <a:endParaRPr lang="zh-CN" altLang="en-US" sz="22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0854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附录：近代中国武术的发展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928075" y="1449205"/>
            <a:ext cx="7260199" cy="2901328"/>
          </a:xfrm>
          <a:prstGeom prst="rect">
            <a:avLst/>
          </a:prstGeom>
        </p:spPr>
        <p:txBody>
          <a:bodyPr spcFirstLastPara="1" wrap="square" lIns="0" tIns="0" rIns="0" bIns="0" anchor="t" anchorCtr="0">
            <a:noAutofit/>
          </a:bodyPr>
          <a:lstStyle/>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1927</a:t>
            </a:r>
            <a:r>
              <a:rPr lang="zh-TW" altLang="en-US" dirty="0">
                <a:latin typeface="微軟正黑體" panose="020B0604030504040204" pitchFamily="34" charset="-120"/>
                <a:ea typeface="微軟正黑體" panose="020B0604030504040204" pitchFamily="34" charset="-120"/>
              </a:rPr>
              <a:t>年：</a:t>
            </a:r>
            <a:r>
              <a:rPr lang="zh-CN" altLang="en-US" dirty="0">
                <a:latin typeface="微軟正黑體" panose="020B0604030504040204" pitchFamily="34" charset="-120"/>
                <a:ea typeface="微軟正黑體" panose="020B0604030504040204" pitchFamily="34" charset="-120"/>
              </a:rPr>
              <a:t>中央国术馆在南京成立</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1936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中国武术队赴柏林奥运会参加表演</a:t>
            </a:r>
            <a:endParaRPr lang="en-US" altLang="zh-TW"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1956</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中国武术协会</a:t>
            </a:r>
            <a:r>
              <a:rPr lang="zh-TW" altLang="en-US" dirty="0">
                <a:latin typeface="微軟正黑體" panose="020B0604030504040204" pitchFamily="34" charset="-120"/>
                <a:ea typeface="微軟正黑體" panose="020B0604030504040204" pitchFamily="34" charset="-120"/>
              </a:rPr>
              <a:t>成</a:t>
            </a:r>
            <a:r>
              <a:rPr lang="zh-CN" altLang="en-US" dirty="0">
                <a:latin typeface="微軟正黑體" panose="020B0604030504040204" pitchFamily="34" charset="-120"/>
                <a:ea typeface="微軟正黑體" panose="020B0604030504040204" pitchFamily="34" charset="-120"/>
              </a:rPr>
              <a:t>立</a:t>
            </a:r>
            <a:endParaRPr lang="en-US" altLang="zh-CN" dirty="0">
              <a:latin typeface="微軟正黑體" panose="020B0604030504040204" pitchFamily="34" charset="-120"/>
              <a:ea typeface="微軟正黑體" panose="020B0604030504040204" pitchFamily="34" charset="-120"/>
            </a:endParaRPr>
          </a:p>
          <a:p>
            <a:pPr marL="342900" lvl="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1959</a:t>
            </a:r>
            <a:r>
              <a:rPr lang="zh-TW" altLang="en-US" dirty="0">
                <a:latin typeface="微軟正黑體" panose="020B0604030504040204" pitchFamily="34" charset="-120"/>
                <a:ea typeface="微軟正黑體" panose="020B0604030504040204" pitchFamily="34" charset="-120"/>
              </a:rPr>
              <a:t>年：国家体委审定的</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武术竞赛规则</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正式出版，并把</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　　 武术列入当年举办的全国第一届运动会</a:t>
            </a:r>
            <a:endParaRPr lang="en-US" altLang="zh-TW"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CN" dirty="0">
                <a:latin typeface="微軟正黑體" panose="020B0604030504040204" pitchFamily="34" charset="-120"/>
                <a:ea typeface="微軟正黑體" panose="020B0604030504040204" pitchFamily="34" charset="-120"/>
              </a:rPr>
              <a:t>1985</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dirty="0">
                <a:latin typeface="微軟正黑體" panose="020B0604030504040204" pitchFamily="34" charset="-120"/>
                <a:ea typeface="微軟正黑體" panose="020B0604030504040204" pitchFamily="34" charset="-120"/>
              </a:rPr>
              <a:t>在西安举行了首届国际武术邀请赛</a:t>
            </a:r>
            <a:endParaRPr lang="en-US" altLang="zh-CN" dirty="0">
              <a:latin typeface="微軟正黑體" panose="020B0604030504040204" pitchFamily="34" charset="-120"/>
              <a:ea typeface="微軟正黑體" panose="020B0604030504040204" pitchFamily="34" charset="-120"/>
            </a:endParaRPr>
          </a:p>
          <a:p>
            <a:pPr marL="342900" indent="-342900" algn="just">
              <a:spcAft>
                <a:spcPts val="900"/>
              </a:spcAft>
              <a:buClr>
                <a:schemeClr val="dk1"/>
              </a:buClr>
              <a:buSzPts val="1100"/>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1987</a:t>
            </a:r>
            <a:r>
              <a:rPr lang="zh-TW" altLang="en-US" dirty="0">
                <a:latin typeface="微軟正黑體" panose="020B0604030504040204" pitchFamily="34" charset="-120"/>
                <a:ea typeface="微軟正黑體" panose="020B0604030504040204" pitchFamily="34" charset="-120"/>
              </a:rPr>
              <a:t>年：</a:t>
            </a:r>
            <a:r>
              <a:rPr lang="zh-CN" altLang="en-US" dirty="0">
                <a:latin typeface="微軟正黑體" panose="020B0604030504040204" pitchFamily="34" charset="-120"/>
                <a:ea typeface="微軟正黑體" panose="020B0604030504040204" pitchFamily="34" charset="-120"/>
              </a:rPr>
              <a:t>在日本横滨举行了第一届亚洲武术锦标赛</a:t>
            </a: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788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8" name="Google Shape;78;p14"/>
          <p:cNvSpPr txBox="1">
            <a:spLocks noGrp="1"/>
          </p:cNvSpPr>
          <p:nvPr>
            <p:ph type="body" idx="1"/>
          </p:nvPr>
        </p:nvSpPr>
        <p:spPr>
          <a:xfrm>
            <a:off x="748613" y="1509901"/>
            <a:ext cx="7455350" cy="2901328"/>
          </a:xfrm>
          <a:prstGeom prst="rect">
            <a:avLst/>
          </a:prstGeom>
        </p:spPr>
        <p:txBody>
          <a:bodyPr spcFirstLastPara="1" wrap="square" lIns="0" tIns="0" rIns="0" bIns="0" anchor="t" anchorCtr="0">
            <a:noAutofit/>
          </a:bodyPr>
          <a:lstStyle/>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1990</a:t>
            </a:r>
            <a:r>
              <a:rPr lang="zh-CN" altLang="en-US" sz="1900"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国际武术联合会成立</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武术首次被列入第十一届亚运会</a:t>
            </a:r>
            <a:r>
              <a:rPr lang="zh-TW" altLang="en-US" sz="1900" dirty="0">
                <a:latin typeface="微軟正黑體" panose="020B0604030504040204" pitchFamily="34" charset="-120"/>
                <a:ea typeface="微軟正黑體" panose="020B0604030504040204" pitchFamily="34" charset="-120"/>
              </a:rPr>
              <a:t>　　</a:t>
            </a:r>
            <a:r>
              <a:rPr lang="en-US" altLang="zh-TW" sz="1900" dirty="0">
                <a:latin typeface="微軟正黑體" panose="020B0604030504040204" pitchFamily="34" charset="-120"/>
                <a:ea typeface="微軟正黑體" panose="020B0604030504040204" pitchFamily="34" charset="-120"/>
              </a:rPr>
              <a:t>	</a:t>
            </a:r>
            <a:r>
              <a:rPr lang="zh-TW" altLang="en-US" sz="1900" dirty="0">
                <a:latin typeface="微軟正黑體" panose="020B0604030504040204" pitchFamily="34" charset="-120"/>
                <a:ea typeface="微軟正黑體" panose="020B0604030504040204" pitchFamily="34" charset="-120"/>
              </a:rPr>
              <a:t>　　</a:t>
            </a:r>
            <a:r>
              <a:rPr lang="zh-TW" altLang="en-US" sz="12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竞赛项目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1991</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第一届世界武术锦标赛在中国北京举办</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2015</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武术被列入</a:t>
            </a: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年东京夏季奥运会特设项目的候选项目</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2017</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武术首次进入世界大学生运动会</a:t>
            </a:r>
            <a:endParaRPr lang="en-US" altLang="zh-CN" sz="1900" dirty="0">
              <a:latin typeface="微軟正黑體" panose="020B0604030504040204" pitchFamily="34" charset="-120"/>
              <a:ea typeface="微軟正黑體" panose="020B0604030504040204" pitchFamily="34" charset="-120"/>
            </a:endParaRPr>
          </a:p>
          <a:p>
            <a:pPr marL="342900" lvl="0" indent="-342900" algn="just">
              <a:lnSpc>
                <a:spcPts val="2400"/>
              </a:lnSpc>
              <a:spcAft>
                <a:spcPts val="1000"/>
              </a:spcAft>
              <a:buClr>
                <a:schemeClr val="dk1"/>
              </a:buClr>
              <a:buSzPts val="1100"/>
              <a:buFont typeface="Wingdings" panose="05000000000000000000" pitchFamily="2" charset="2"/>
              <a:buChar char="l"/>
            </a:pPr>
            <a:r>
              <a:rPr lang="en-US" altLang="zh-CN" sz="1900" dirty="0">
                <a:latin typeface="微軟正黑體" panose="020B0604030504040204" pitchFamily="34" charset="-120"/>
                <a:ea typeface="微軟正黑體" panose="020B0604030504040204" pitchFamily="34" charset="-120"/>
              </a:rPr>
              <a:t>2020</a:t>
            </a:r>
            <a:r>
              <a:rPr lang="zh-CN" altLang="en-US" sz="1900" dirty="0">
                <a:latin typeface="微軟正黑體" panose="020B0604030504040204" pitchFamily="34" charset="-120"/>
                <a:ea typeface="微軟正黑體" panose="020B0604030504040204" pitchFamily="34" charset="-120"/>
              </a:rPr>
              <a:t>年</a:t>
            </a:r>
            <a:r>
              <a:rPr lang="zh-TW" altLang="en-US" sz="1900" dirty="0">
                <a:latin typeface="微軟正黑體" panose="020B0604030504040204" pitchFamily="34" charset="-120"/>
                <a:ea typeface="微軟正黑體" panose="020B0604030504040204" pitchFamily="34" charset="-120"/>
              </a:rPr>
              <a:t>：</a:t>
            </a:r>
            <a:r>
              <a:rPr lang="zh-CN" altLang="en-US" sz="1900" dirty="0">
                <a:latin typeface="微軟正黑體" panose="020B0604030504040204" pitchFamily="34" charset="-120"/>
                <a:ea typeface="微軟正黑體" panose="020B0604030504040204" pitchFamily="34" charset="-120"/>
              </a:rPr>
              <a:t>国际奥委会宣</a:t>
            </a:r>
            <a:r>
              <a:rPr lang="zh-TW" altLang="en-US" sz="1900" dirty="0">
                <a:latin typeface="微軟正黑體" panose="020B0604030504040204" pitchFamily="34" charset="-120"/>
                <a:ea typeface="微軟正黑體" panose="020B0604030504040204" pitchFamily="34" charset="-120"/>
              </a:rPr>
              <a:t>布</a:t>
            </a:r>
            <a:r>
              <a:rPr lang="zh-CN" altLang="en-US" sz="1900" dirty="0">
                <a:latin typeface="微軟正黑體" panose="020B0604030504040204" pitchFamily="34" charset="-120"/>
                <a:ea typeface="微軟正黑體" panose="020B0604030504040204" pitchFamily="34" charset="-120"/>
              </a:rPr>
              <a:t>将武术列为</a:t>
            </a:r>
            <a:r>
              <a:rPr lang="en-US" altLang="zh-CN" sz="1900" dirty="0">
                <a:latin typeface="微軟正黑體" panose="020B0604030504040204" pitchFamily="34" charset="-120"/>
                <a:ea typeface="微軟正黑體" panose="020B0604030504040204" pitchFamily="34" charset="-120"/>
              </a:rPr>
              <a:t>2026 </a:t>
            </a:r>
            <a:r>
              <a:rPr lang="zh-CN" altLang="en-US" sz="1900" dirty="0">
                <a:latin typeface="微軟正黑體" panose="020B0604030504040204" pitchFamily="34" charset="-120"/>
                <a:ea typeface="微軟正黑體" panose="020B0604030504040204" pitchFamily="34" charset="-120"/>
              </a:rPr>
              <a:t>年青年奥林匹克运动会</a:t>
            </a:r>
            <a:r>
              <a:rPr lang="en-US" altLang="zh-CN" sz="1900" dirty="0">
                <a:latin typeface="微軟正黑體" panose="020B0604030504040204" pitchFamily="34" charset="-120"/>
                <a:ea typeface="微軟正黑體" panose="020B0604030504040204" pitchFamily="34" charset="-120"/>
              </a:rPr>
              <a:t>	   	       </a:t>
            </a:r>
            <a:r>
              <a:rPr lang="en-US" altLang="zh-CN" sz="1400" dirty="0">
                <a:latin typeface="微軟正黑體" panose="020B0604030504040204" pitchFamily="34" charset="-120"/>
                <a:ea typeface="微軟正黑體" panose="020B0604030504040204" pitchFamily="34" charset="-120"/>
              </a:rPr>
              <a:t> </a:t>
            </a:r>
            <a:r>
              <a:rPr lang="zh-CN" altLang="en-US" sz="1900" dirty="0">
                <a:latin typeface="微軟正黑體" panose="020B0604030504040204" pitchFamily="34" charset="-120"/>
                <a:ea typeface="微軟正黑體" panose="020B0604030504040204" pitchFamily="34" charset="-120"/>
              </a:rPr>
              <a:t>比赛项目</a:t>
            </a:r>
            <a:endParaRPr lang="en-US" altLang="zh-CN" sz="1900" dirty="0">
              <a:latin typeface="微軟正黑體" panose="020B0604030504040204" pitchFamily="34" charset="-120"/>
              <a:ea typeface="微軟正黑體" panose="020B0604030504040204" pitchFamily="34" charset="-120"/>
            </a:endParaRPr>
          </a:p>
          <a:p>
            <a:pPr marL="0" lvl="0" indent="0" algn="just">
              <a:spcAft>
                <a:spcPts val="1200"/>
              </a:spcAft>
              <a:buClr>
                <a:schemeClr val="dk1"/>
              </a:buClr>
              <a:buSzPts val="1100"/>
              <a:buNone/>
            </a:pPr>
            <a:endParaRPr lang="en-US" altLang="zh-TW"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25</a:t>
            </a:fld>
            <a:endParaRPr dirty="0">
              <a:latin typeface="微軟正黑體" panose="020B0604030504040204" pitchFamily="34" charset="-120"/>
              <a:ea typeface="微軟正黑體" panose="020B0604030504040204" pitchFamily="34" charset="-120"/>
            </a:endParaRPr>
          </a:p>
        </p:txBody>
      </p:sp>
      <p:sp>
        <p:nvSpPr>
          <p:cNvPr id="6" name="Google Shape;76;p14"/>
          <p:cNvSpPr txBox="1">
            <a:spLocks noGrp="1"/>
          </p:cNvSpPr>
          <p:nvPr>
            <p:ph type="title"/>
          </p:nvPr>
        </p:nvSpPr>
        <p:spPr>
          <a:xfrm>
            <a:off x="1041075" y="738183"/>
            <a:ext cx="7061700" cy="699000"/>
          </a:xfrm>
          <a:prstGeom prst="rect">
            <a:avLst/>
          </a:prstGeom>
        </p:spPr>
        <p:txBody>
          <a:bodyPr spcFirstLastPara="1" wrap="square" lIns="0" tIns="0" rIns="0" bIns="0" anchor="ctr" anchorCtr="0">
            <a:noAutofit/>
          </a:bodyPr>
          <a:lstStyle/>
          <a:p>
            <a:pPr lvl="0"/>
            <a:r>
              <a:rPr lang="zh-TW" altLang="en-US"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附录：近代中国武术的发展</a:t>
            </a:r>
            <a:endParaRPr sz="36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Tree>
    <p:extLst>
      <p:ext uri="{BB962C8B-B14F-4D97-AF65-F5344CB8AC3E}">
        <p14:creationId xmlns:p14="http://schemas.microsoft.com/office/powerpoint/2010/main" val="125717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参考数据</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770434"/>
            <a:ext cx="7486882" cy="2972481"/>
          </a:xfrm>
          <a:prstGeom prst="rect">
            <a:avLst/>
          </a:prstGeom>
        </p:spPr>
        <p:txBody>
          <a:bodyPr spcFirstLastPara="1" wrap="square" lIns="0" tIns="0" rIns="0" bIns="0" anchor="t" anchorCtr="0">
            <a:noAutofit/>
          </a:bodyPr>
          <a:lstStyle/>
          <a:p>
            <a:pPr marL="0" indent="0" hangingPunct="0">
              <a:lnSpc>
                <a:spcPts val="1400"/>
              </a:lnSpc>
              <a:spcAft>
                <a:spcPts val="3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1.   </a:t>
            </a:r>
            <a:r>
              <a:rPr lang="zh-TW" altLang="en-US" sz="1400" dirty="0">
                <a:latin typeface="微軟正黑體" panose="020B0604030504040204" pitchFamily="34" charset="-120"/>
                <a:ea typeface="微軟正黑體" panose="020B0604030504040204" pitchFamily="34" charset="-120"/>
              </a:rPr>
              <a:t>央视国际</a:t>
            </a:r>
            <a:r>
              <a:rPr lang="en-US" altLang="zh-TW" sz="1400" dirty="0">
                <a:latin typeface="微軟正黑體" panose="020B0604030504040204" pitchFamily="34" charset="-120"/>
                <a:ea typeface="微軟正黑體" panose="020B0604030504040204" pitchFamily="34" charset="-120"/>
              </a:rPr>
              <a:t>(2007)</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中国武术的起源与发展</a:t>
            </a:r>
            <a:r>
              <a:rPr lang="zh-TW" altLang="en-US" sz="1400" dirty="0">
                <a:latin typeface="微軟正黑體" panose="020B0604030504040204" pitchFamily="34" charset="-120"/>
                <a:ea typeface="微軟正黑體" panose="020B0604030504040204" pitchFamily="34" charset="-120"/>
              </a:rPr>
              <a:t>。取自</a:t>
            </a:r>
            <a:endParaRPr lang="zh-CN" altLang="en-US"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http://news.cctv.com/special/zgctty/20070601/104576.shtml</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2.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。高手云集的南拳。香港：中国文化研究院。取自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https://chiculture.org.hk/tc/china-five-thousand-years/709</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3.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(2018)</a:t>
            </a:r>
            <a:r>
              <a:rPr lang="zh-TW" altLang="en-US" sz="1400" dirty="0">
                <a:latin typeface="微軟正黑體" panose="020B0604030504040204" pitchFamily="34" charset="-120"/>
                <a:ea typeface="微軟正黑體" panose="020B0604030504040204" pitchFamily="34" charset="-120"/>
              </a:rPr>
              <a:t>。鲜为人知的武林高手。香港：中国文化研究院。取自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https://chiculture.org.hk/tc/china-five-thousand-years/714</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600"/>
              </a:spcAft>
              <a:buClr>
                <a:schemeClr val="dk1"/>
              </a:buClr>
              <a:buSzPct val="100000"/>
              <a:buNone/>
            </a:pPr>
            <a:r>
              <a:rPr lang="en-US" altLang="zh-TW" sz="1400" dirty="0">
                <a:latin typeface="微軟正黑體" panose="020B0604030504040204" pitchFamily="34" charset="-120"/>
                <a:ea typeface="微軟正黑體" panose="020B0604030504040204" pitchFamily="34" charset="-120"/>
              </a:rPr>
              <a:t>4</a:t>
            </a:r>
            <a:r>
              <a:rPr lang="en-US" altLang="zh-HK" sz="1400" dirty="0">
                <a:latin typeface="微軟正黑體" panose="020B0604030504040204" pitchFamily="34" charset="-120"/>
                <a:ea typeface="微軟正黑體" panose="020B0604030504040204" pitchFamily="34" charset="-120"/>
              </a:rPr>
              <a:t>.    </a:t>
            </a:r>
            <a:r>
              <a:rPr lang="zh-HK" altLang="en-US" sz="1400" dirty="0">
                <a:latin typeface="微軟正黑體" panose="020B0604030504040204" pitchFamily="34" charset="-120"/>
                <a:ea typeface="微軟正黑體" panose="020B0604030504040204" pitchFamily="34" charset="-120"/>
              </a:rPr>
              <a:t>洪敦耕</a:t>
            </a:r>
            <a:r>
              <a:rPr lang="en-US" altLang="zh-HK"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a:t>
            </a:r>
            <a:r>
              <a:rPr lang="zh-HK" altLang="en-US" sz="1400" dirty="0">
                <a:latin typeface="微軟正黑體" panose="020B0604030504040204" pitchFamily="34" charset="-120"/>
                <a:ea typeface="微軟正黑體" panose="020B0604030504040204" pitchFamily="34" charset="-120"/>
              </a:rPr>
              <a:t>中国武术</a:t>
            </a:r>
            <a:r>
              <a:rPr lang="zh-TW" altLang="en-US" sz="1400" dirty="0">
                <a:latin typeface="微軟正黑體" panose="020B0604030504040204" pitchFamily="34" charset="-120"/>
                <a:ea typeface="微軟正黑體" panose="020B0604030504040204" pitchFamily="34" charset="-120"/>
              </a:rPr>
              <a:t>。香港：中国文化研究院。取自　　　</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r>
              <a:rPr lang="zh-TW" altLang="en-US" sz="1400" dirty="0">
                <a:latin typeface="微軟正黑體" panose="020B0604030504040204" pitchFamily="34" charset="-120"/>
                <a:ea typeface="微軟正黑體" panose="020B0604030504040204" pitchFamily="34" charset="-120"/>
              </a:rPr>
              <a:t>　　（</a:t>
            </a:r>
            <a:r>
              <a:rPr lang="en-US" altLang="zh-TW" sz="1400" dirty="0">
                <a:latin typeface="微軟正黑體" panose="020B0604030504040204" pitchFamily="34" charset="-120"/>
                <a:ea typeface="微軟正黑體" panose="020B0604030504040204" pitchFamily="34" charset="-120"/>
              </a:rPr>
              <a:t>https://chiculture.org.hk/tc/china-five-thousand-years/2017</a:t>
            </a:r>
            <a:r>
              <a:rPr lang="zh-TW" altLang="en-US" sz="1400" dirty="0">
                <a:latin typeface="微軟正黑體" panose="020B0604030504040204" pitchFamily="34" charset="-120"/>
                <a:ea typeface="微軟正黑體" panose="020B0604030504040204" pitchFamily="34" charset="-120"/>
              </a:rPr>
              <a:t>）</a:t>
            </a: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26</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5461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ctrTitle" idx="4294967295"/>
          </p:nvPr>
        </p:nvSpPr>
        <p:spPr>
          <a:xfrm>
            <a:off x="917977" y="784860"/>
            <a:ext cx="7260347" cy="868680"/>
          </a:xfrm>
          <a:prstGeom prst="rect">
            <a:avLst/>
          </a:prstGeom>
        </p:spPr>
        <p:txBody>
          <a:bodyPr spcFirstLastPara="1" wrap="square" lIns="0" tIns="0" rIns="0" bIns="0" anchor="ctr" anchorCtr="0">
            <a:noAutofit/>
          </a:bodyPr>
          <a:lstStyle/>
          <a:p>
            <a:pPr>
              <a:lnSpc>
                <a:spcPts val="2500"/>
              </a:lnSpc>
              <a:spcAft>
                <a:spcPts val="400"/>
              </a:spcAft>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Frank Ruhl Libre Light"/>
              </a:rPr>
              <a:t>参考数据</a:t>
            </a:r>
            <a:endParaRPr sz="2400" b="1" dirty="0">
              <a:solidFill>
                <a:schemeClr val="accent3"/>
              </a:solidFill>
              <a:latin typeface="微軟正黑體" panose="020B0604030504040204" pitchFamily="34" charset="-120"/>
              <a:ea typeface="微軟正黑體" panose="020B0604030504040204" pitchFamily="34" charset="-120"/>
              <a:cs typeface="Frank Ruhl Libre Light"/>
              <a:sym typeface="Frank Ruhl Libre Light"/>
            </a:endParaRPr>
          </a:p>
        </p:txBody>
      </p:sp>
      <p:sp>
        <p:nvSpPr>
          <p:cNvPr id="86" name="Google Shape;86;p15"/>
          <p:cNvSpPr txBox="1">
            <a:spLocks noGrp="1"/>
          </p:cNvSpPr>
          <p:nvPr>
            <p:ph type="subTitle" idx="4294967295"/>
          </p:nvPr>
        </p:nvSpPr>
        <p:spPr>
          <a:xfrm>
            <a:off x="917978" y="1780162"/>
            <a:ext cx="7486882" cy="2962753"/>
          </a:xfrm>
          <a:prstGeom prst="rect">
            <a:avLst/>
          </a:prstGeom>
        </p:spPr>
        <p:txBody>
          <a:bodyPr spcFirstLastPara="1" wrap="square" lIns="0" tIns="0" rIns="0" bIns="0" anchor="t" anchorCtr="0">
            <a:noAutofit/>
          </a:bodyPr>
          <a:lstStyle/>
          <a:p>
            <a:pPr marL="358775" indent="-358775" hangingPunct="0">
              <a:lnSpc>
                <a:spcPts val="1800"/>
              </a:lnSpc>
              <a:spcAft>
                <a:spcPts val="12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5.     </a:t>
            </a:r>
            <a:r>
              <a:rPr lang="zh-CN" altLang="en-US" sz="1400" dirty="0">
                <a:latin typeface="微軟正黑體" panose="020B0604030504040204" pitchFamily="34" charset="-120"/>
                <a:ea typeface="微軟正黑體" panose="020B0604030504040204" pitchFamily="34" charset="-120"/>
              </a:rPr>
              <a:t>国际</a:t>
            </a:r>
            <a:r>
              <a:rPr lang="zh-TW" altLang="en-US" sz="1400" dirty="0">
                <a:latin typeface="微軟正黑體" panose="020B0604030504040204" pitchFamily="34" charset="-120"/>
                <a:ea typeface="微軟正黑體" panose="020B0604030504040204" pitchFamily="34" charset="-120"/>
              </a:rPr>
              <a:t>武术联合会</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。国际武术联合会</a:t>
            </a:r>
            <a:r>
              <a:rPr lang="zh-CN" altLang="en-US" sz="1400" dirty="0">
                <a:latin typeface="微軟正黑體" panose="020B0604030504040204" pitchFamily="34" charset="-120"/>
                <a:ea typeface="微軟正黑體" panose="020B0604030504040204" pitchFamily="34" charset="-120"/>
              </a:rPr>
              <a:t>成立三十周年</a:t>
            </a:r>
            <a:r>
              <a:rPr lang="zh-TW" altLang="en-US" sz="1400" dirty="0">
                <a:latin typeface="微軟正黑體" panose="020B0604030504040204" pitchFamily="34" charset="-120"/>
                <a:ea typeface="微軟正黑體" panose="020B0604030504040204" pitchFamily="34" charset="-120"/>
              </a:rPr>
              <a:t>纪念特刊</a:t>
            </a:r>
            <a:r>
              <a:rPr lang="zh-CN" altLang="en-US" sz="1400" dirty="0">
                <a:latin typeface="微軟正黑體" panose="020B0604030504040204" pitchFamily="34" charset="-120"/>
                <a:ea typeface="微軟正黑體" panose="020B0604030504040204" pitchFamily="34" charset="-120"/>
              </a:rPr>
              <a:t>（</a:t>
            </a:r>
            <a:r>
              <a:rPr lang="en-US" altLang="zh-CN" sz="1400" dirty="0">
                <a:latin typeface="微軟正黑體" panose="020B0604030504040204" pitchFamily="34" charset="-120"/>
                <a:ea typeface="微軟正黑體" panose="020B0604030504040204" pitchFamily="34" charset="-120"/>
              </a:rPr>
              <a:t>1990-2000)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国际</a:t>
            </a:r>
            <a:r>
              <a:rPr lang="zh-TW" altLang="en-US" sz="1400" dirty="0">
                <a:latin typeface="微軟正黑體" panose="020B0604030504040204" pitchFamily="34" charset="-120"/>
                <a:ea typeface="微軟正黑體" panose="020B0604030504040204" pitchFamily="34" charset="-120"/>
              </a:rPr>
              <a:t>武术联合会。</a:t>
            </a: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ts val="1800"/>
              </a:lnSpc>
              <a:spcAft>
                <a:spcPts val="12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6.	</a:t>
            </a:r>
            <a:r>
              <a:rPr lang="zh-CN" altLang="en-US" sz="1400" dirty="0">
                <a:latin typeface="微軟正黑體" panose="020B0604030504040204" pitchFamily="34" charset="-120"/>
                <a:ea typeface="微軟正黑體" panose="020B0604030504040204" pitchFamily="34" charset="-120"/>
              </a:rPr>
              <a:t>国际</a:t>
            </a:r>
            <a:r>
              <a:rPr lang="zh-TW" altLang="en-US" sz="1400" dirty="0">
                <a:latin typeface="微軟正黑體" panose="020B0604030504040204" pitchFamily="34" charset="-120"/>
                <a:ea typeface="微軟正黑體" panose="020B0604030504040204" pitchFamily="34" charset="-120"/>
              </a:rPr>
              <a:t>武术联合会</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 武术套路竞赛规则与裁判法</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节选</a:t>
            </a:r>
            <a:r>
              <a:rPr lang="en-US" altLang="zh-TW" sz="1400" dirty="0">
                <a:latin typeface="微軟正黑體" panose="020B0604030504040204" pitchFamily="34" charset="-120"/>
                <a:ea typeface="微軟正黑體" panose="020B0604030504040204" pitchFamily="34" charset="-120"/>
              </a:rPr>
              <a:t>)2019</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国际</a:t>
            </a:r>
            <a:r>
              <a:rPr lang="zh-TW" altLang="en-US" sz="1400" dirty="0">
                <a:latin typeface="微軟正黑體" panose="020B0604030504040204" pitchFamily="34" charset="-120"/>
                <a:ea typeface="微軟正黑體" panose="020B0604030504040204" pitchFamily="34" charset="-120"/>
              </a:rPr>
              <a:t>武术联合会。</a:t>
            </a: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ct val="100000"/>
              </a:lnSpc>
              <a:spcAft>
                <a:spcPts val="1200"/>
              </a:spcAft>
              <a:buClr>
                <a:schemeClr val="dk1"/>
              </a:buClr>
              <a:buSzPct val="100000"/>
              <a:buFont typeface="+mj-lt"/>
              <a:buAutoNum type="arabicPeriod" startAt="7"/>
              <a:tabLst>
                <a:tab pos="358775" algn="l"/>
              </a:tabLst>
            </a:pPr>
            <a:r>
              <a:rPr lang="zh-TW" altLang="en-US" sz="1400" dirty="0">
                <a:latin typeface="微軟正黑體" panose="020B0604030504040204" pitchFamily="34" charset="-120"/>
                <a:ea typeface="微軟正黑體" panose="020B0604030504040204" pitchFamily="34" charset="-120"/>
              </a:rPr>
              <a:t>复旦大学</a:t>
            </a:r>
            <a:r>
              <a:rPr lang="en-US" altLang="zh-TW" sz="1400" dirty="0">
                <a:latin typeface="微軟正黑體" panose="020B0604030504040204" pitchFamily="34" charset="-120"/>
                <a:ea typeface="微軟正黑體" panose="020B0604030504040204" pitchFamily="34" charset="-120"/>
              </a:rPr>
              <a:t>(2021)</a:t>
            </a:r>
            <a:r>
              <a:rPr lang="zh-TW" altLang="en-US" sz="1400" dirty="0">
                <a:latin typeface="微軟正黑體" panose="020B0604030504040204" pitchFamily="34" charset="-120"/>
                <a:ea typeface="微軟正黑體" panose="020B0604030504040204" pitchFamily="34" charset="-120"/>
              </a:rPr>
              <a:t>。网络课堂：武术理论。取自</a:t>
            </a:r>
            <a:r>
              <a:rPr lang="en-US" altLang="zh-TW" sz="1400" dirty="0">
                <a:latin typeface="微軟正黑體" panose="020B0604030504040204" pitchFamily="34" charset="-120"/>
                <a:ea typeface="微軟正黑體" panose="020B0604030504040204" pitchFamily="34" charset="-120"/>
              </a:rPr>
              <a:t>http://fdjpkc.fudan.edu.cn/d201109/11490/list.htm</a:t>
            </a:r>
          </a:p>
          <a:p>
            <a:pPr marL="358775" indent="-358775" hangingPunct="0">
              <a:lnSpc>
                <a:spcPct val="100000"/>
              </a:lnSpc>
              <a:spcAft>
                <a:spcPts val="1200"/>
              </a:spcAft>
              <a:buClr>
                <a:schemeClr val="dk1"/>
              </a:buClr>
              <a:buSzPct val="100000"/>
              <a:buFont typeface="Frank Ruhl Libre Light"/>
              <a:buAutoNum type="arabicPeriod" startAt="7"/>
              <a:tabLst>
                <a:tab pos="358775" algn="l"/>
              </a:tabLst>
            </a:pPr>
            <a:r>
              <a:rPr lang="zh-TW" altLang="en-US" sz="1400" dirty="0">
                <a:latin typeface="微軟正黑體" panose="020B0604030504040204" pitchFamily="34" charset="-120"/>
                <a:ea typeface="微軟正黑體" panose="020B0604030504040204" pitchFamily="34" charset="-120"/>
              </a:rPr>
              <a:t>卢飞宏</a:t>
            </a:r>
            <a:r>
              <a:rPr lang="en-US" altLang="zh-TW" sz="1400" dirty="0">
                <a:latin typeface="微軟正黑體" panose="020B0604030504040204" pitchFamily="34" charset="-120"/>
                <a:ea typeface="微軟正黑體" panose="020B0604030504040204" pitchFamily="34" charset="-120"/>
              </a:rPr>
              <a:t>(2020)</a:t>
            </a:r>
            <a:r>
              <a:rPr lang="zh-TW" altLang="en-US"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武术是中华文化的精神标识和内核</a:t>
            </a:r>
            <a:r>
              <a:rPr lang="zh-TW" altLang="en-US" sz="1400" dirty="0">
                <a:latin typeface="微軟正黑體" panose="020B0604030504040204" pitchFamily="34" charset="-120"/>
                <a:ea typeface="微軟正黑體" panose="020B0604030504040204" pitchFamily="34" charset="-120"/>
              </a:rPr>
              <a:t>。取自</a:t>
            </a:r>
            <a:r>
              <a:rPr lang="en-US" altLang="zh-TW" sz="1400" dirty="0">
                <a:latin typeface="微軟正黑體" panose="020B0604030504040204" pitchFamily="34" charset="-120"/>
                <a:ea typeface="微軟正黑體" panose="020B0604030504040204" pitchFamily="34" charset="-120"/>
              </a:rPr>
              <a:t>http://www.wenshengquan.net.cn/wap/qmccyjy/1959.html</a:t>
            </a:r>
          </a:p>
          <a:p>
            <a:pPr marL="358775" indent="-358775" hangingPunct="0">
              <a:lnSpc>
                <a:spcPct val="100000"/>
              </a:lnSpc>
              <a:spcAft>
                <a:spcPts val="600"/>
              </a:spcAft>
              <a:buClr>
                <a:schemeClr val="dk1"/>
              </a:buClr>
              <a:buSzPct val="100000"/>
              <a:buAutoNum type="arabicPeriod" startAt="7"/>
              <a:tabLst>
                <a:tab pos="358775" algn="l"/>
              </a:tabLst>
            </a:pP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None/>
              <a:tabLst>
                <a:tab pos="358775" algn="l"/>
              </a:tabLst>
            </a:pPr>
            <a:r>
              <a:rPr lang="en-US" altLang="zh-TW" sz="1400" dirty="0">
                <a:latin typeface="微軟正黑體" panose="020B0604030504040204" pitchFamily="34" charset="-120"/>
                <a:ea typeface="微軟正黑體" panose="020B0604030504040204" pitchFamily="34" charset="-120"/>
              </a:rPr>
              <a:t>	</a:t>
            </a:r>
          </a:p>
          <a:p>
            <a:pPr marL="358775" indent="-358775" hangingPunct="0">
              <a:lnSpc>
                <a:spcPct val="100000"/>
              </a:lnSpc>
              <a:spcAft>
                <a:spcPts val="600"/>
              </a:spcAft>
              <a:buClr>
                <a:schemeClr val="dk1"/>
              </a:buClr>
              <a:buSzPct val="100000"/>
              <a:buAutoNum type="arabicPeriod" startAt="6"/>
              <a:tabLst>
                <a:tab pos="358775" algn="l"/>
              </a:tabLst>
            </a:pPr>
            <a:endParaRPr lang="en-US" altLang="zh-TW" sz="1400" dirty="0">
              <a:latin typeface="微軟正黑體" panose="020B0604030504040204" pitchFamily="34" charset="-120"/>
              <a:ea typeface="微軟正黑體" panose="020B0604030504040204" pitchFamily="34" charset="-120"/>
            </a:endParaRPr>
          </a:p>
          <a:p>
            <a:pPr marL="358775" indent="-358775" hangingPunct="0">
              <a:lnSpc>
                <a:spcPts val="1400"/>
              </a:lnSpc>
              <a:spcAft>
                <a:spcPts val="600"/>
              </a:spcAft>
              <a:buClr>
                <a:schemeClr val="dk1"/>
              </a:buClr>
              <a:buSzPct val="55000"/>
              <a:buAutoNum type="arabicPeriod" startAt="6"/>
              <a:tabLst>
                <a:tab pos="358775" algn="l"/>
              </a:tabLst>
            </a:pP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a:p>
            <a:pPr marL="0" indent="0" hangingPunct="0">
              <a:lnSpc>
                <a:spcPts val="1400"/>
              </a:lnSpc>
              <a:spcAft>
                <a:spcPts val="1200"/>
              </a:spcAft>
              <a:buClr>
                <a:schemeClr val="dk1"/>
              </a:buClr>
              <a:buSzPct val="55000"/>
              <a:buNone/>
            </a:pPr>
            <a:endParaRPr lang="en-US" altLang="zh-TW" sz="1400" dirty="0">
              <a:latin typeface="微軟正黑體" panose="020B0604030504040204" pitchFamily="34" charset="-120"/>
              <a:ea typeface="微軟正黑體" panose="020B0604030504040204" pitchFamily="34" charset="-120"/>
            </a:endParaRPr>
          </a:p>
        </p:txBody>
      </p:sp>
      <p:sp>
        <p:nvSpPr>
          <p:cNvPr id="88" name="Google Shape;88;p15"/>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27</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10224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中国武术历史</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041075" y="1575879"/>
            <a:ext cx="6964639" cy="2778975"/>
          </a:xfrm>
          <a:prstGeom prst="rect">
            <a:avLst/>
          </a:prstGeom>
        </p:spPr>
        <p:txBody>
          <a:bodyPr spcFirstLastPara="1" wrap="square" lIns="0" tIns="0" rIns="0" bIns="0" anchor="t" anchorCtr="0">
            <a:noAutofit/>
          </a:bodyPr>
          <a:lstStyle/>
          <a:p>
            <a:pPr marL="342900" lvl="0" indent="-342900" algn="just" hangingPunct="0">
              <a:lnSpc>
                <a:spcPts val="30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武术</a:t>
            </a:r>
            <a:r>
              <a:rPr lang="zh-TW" altLang="en-US" sz="2200" dirty="0">
                <a:latin typeface="微軟正黑體" panose="020B0604030504040204" pitchFamily="34" charset="-120"/>
                <a:ea typeface="微軟正黑體" panose="020B0604030504040204" pitchFamily="34" charset="-120"/>
              </a:rPr>
              <a:t>是一项</a:t>
            </a:r>
            <a:r>
              <a:rPr lang="zh-CN" altLang="en-US" sz="2200" dirty="0">
                <a:latin typeface="微軟正黑體" panose="020B0604030504040204" pitchFamily="34" charset="-120"/>
                <a:ea typeface="微軟正黑體" panose="020B0604030504040204" pitchFamily="34" charset="-120"/>
              </a:rPr>
              <a:t>传统体育</a:t>
            </a:r>
            <a:r>
              <a:rPr lang="zh-TW" altLang="en-US" sz="2200" dirty="0">
                <a:latin typeface="微軟正黑體" panose="020B0604030504040204" pitchFamily="34" charset="-120"/>
                <a:ea typeface="微軟正黑體" panose="020B0604030504040204" pitchFamily="34" charset="-120"/>
              </a:rPr>
              <a:t>项目，</a:t>
            </a:r>
            <a:r>
              <a:rPr lang="zh-CN" altLang="en-US" sz="2200" dirty="0">
                <a:latin typeface="微軟正黑體" panose="020B0604030504040204" pitchFamily="34" charset="-120"/>
                <a:ea typeface="微軟正黑體" panose="020B0604030504040204" pitchFamily="34" charset="-120"/>
              </a:rPr>
              <a:t>主要内容是技击动作，以套路、搏斗和功法为运动形式</a:t>
            </a:r>
            <a:r>
              <a:rPr lang="zh-TW" altLang="en-US" sz="2200" dirty="0">
                <a:latin typeface="微軟正黑體" panose="020B0604030504040204" pitchFamily="34" charset="-120"/>
                <a:ea typeface="微軟正黑體" panose="020B0604030504040204" pitchFamily="34" charset="-120"/>
              </a:rPr>
              <a:t>，同时</a:t>
            </a:r>
            <a:r>
              <a:rPr lang="zh-CN" altLang="en-US" sz="2200" dirty="0">
                <a:latin typeface="微軟正黑體" panose="020B0604030504040204" pitchFamily="34" charset="-120"/>
                <a:ea typeface="微軟正黑體" panose="020B0604030504040204" pitchFamily="34" charset="-120"/>
              </a:rPr>
              <a:t>注重内外兼修。</a:t>
            </a:r>
            <a:endParaRPr lang="en-US" altLang="zh-CN" sz="2200" dirty="0">
              <a:latin typeface="微軟正黑體" panose="020B0604030504040204" pitchFamily="34" charset="-120"/>
              <a:ea typeface="微軟正黑體" panose="020B0604030504040204" pitchFamily="34" charset="-120"/>
            </a:endParaRPr>
          </a:p>
          <a:p>
            <a:pPr marL="342900" lvl="0" indent="-342900" algn="just" hangingPunct="0">
              <a:lnSpc>
                <a:spcPts val="30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武术</a:t>
            </a:r>
            <a:r>
              <a:rPr lang="zh-TW" altLang="en-US" sz="2200" dirty="0">
                <a:latin typeface="微軟正黑體" panose="020B0604030504040204" pitchFamily="34" charset="-120"/>
                <a:ea typeface="微軟正黑體" panose="020B0604030504040204" pitchFamily="34" charset="-120"/>
              </a:rPr>
              <a:t>的基本特征包括</a:t>
            </a:r>
            <a:r>
              <a:rPr lang="zh-CN" altLang="en-US" sz="2200" dirty="0">
                <a:latin typeface="微軟正黑體" panose="020B0604030504040204" pitchFamily="34" charset="-120"/>
                <a:ea typeface="微軟正黑體" panose="020B0604030504040204" pitchFamily="34" charset="-120"/>
              </a:rPr>
              <a:t>踢、打、摔、拿、击、刺等技击动作，</a:t>
            </a:r>
            <a:r>
              <a:rPr lang="zh-TW" altLang="en-US" sz="2200" dirty="0">
                <a:latin typeface="微軟正黑體" panose="020B0604030504040204" pitchFamily="34" charset="-120"/>
                <a:ea typeface="微軟正黑體" panose="020B0604030504040204" pitchFamily="34" charset="-120"/>
              </a:rPr>
              <a:t>不仅有变化多端的</a:t>
            </a:r>
            <a:r>
              <a:rPr lang="zh-TW" altLang="en-US" sz="2200" b="1" dirty="0">
                <a:solidFill>
                  <a:srgbClr val="0070C0"/>
                </a:solidFill>
                <a:latin typeface="微軟正黑體" panose="020B0604030504040204" pitchFamily="34" charset="-120"/>
                <a:ea typeface="微軟正黑體" panose="020B0604030504040204" pitchFamily="34" charset="-120"/>
              </a:rPr>
              <a:t>徒手技法</a:t>
            </a:r>
            <a:r>
              <a:rPr lang="zh-TW" altLang="en-US" sz="2200" dirty="0">
                <a:latin typeface="微軟正黑體" panose="020B0604030504040204" pitchFamily="34" charset="-120"/>
                <a:ea typeface="微軟正黑體" panose="020B0604030504040204" pitchFamily="34" charset="-120"/>
              </a:rPr>
              <a:t>，还有多种令人叹为观止的</a:t>
            </a:r>
            <a:r>
              <a:rPr lang="zh-TW" altLang="en-US" sz="2200" b="1" dirty="0">
                <a:solidFill>
                  <a:srgbClr val="0070C0"/>
                </a:solidFill>
                <a:latin typeface="微軟正黑體" panose="020B0604030504040204" pitchFamily="34" charset="-120"/>
                <a:ea typeface="微軟正黑體" panose="020B0604030504040204" pitchFamily="34" charset="-120"/>
              </a:rPr>
              <a:t>器械武艺</a:t>
            </a:r>
            <a:r>
              <a:rPr lang="zh-TW" altLang="en-US" sz="2200" b="1" dirty="0">
                <a:solidFill>
                  <a:schemeClr val="tx1"/>
                </a:solidFill>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除单练还有对练及集体演练，是中国古代主要军事训练及民间体育的活动。</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3</a:t>
            </a:fld>
            <a:endParaRPr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19925"/>
            <a:ext cx="7061700" cy="699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中国武术历史</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1041075" y="1595335"/>
            <a:ext cx="6984244" cy="2720609"/>
          </a:xfrm>
          <a:prstGeom prst="rect">
            <a:avLst/>
          </a:prstGeom>
        </p:spPr>
        <p:txBody>
          <a:bodyPr spcFirstLastPara="1" wrap="square" lIns="0" tIns="0" rIns="0" bIns="0" anchor="t" anchorCtr="0">
            <a:noAutofit/>
          </a:bodyPr>
          <a:lstStyle/>
          <a:p>
            <a:pPr marL="342900" indent="-342900" algn="just" hangingPunct="0">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「武术」一词，最早见于萧统</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文选</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中南朝宋延年</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皇太子释奠会</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诗。自此「技击」、「武艺」、「武术」互称。</a:t>
            </a:r>
            <a:r>
              <a:rPr lang="en-US" altLang="zh-TW" sz="2200" dirty="0">
                <a:latin typeface="微軟正黑體" panose="020B0604030504040204" pitchFamily="34" charset="-120"/>
                <a:ea typeface="微軟正黑體" panose="020B0604030504040204" pitchFamily="34" charset="-120"/>
              </a:rPr>
              <a:t>1949</a:t>
            </a:r>
            <a:r>
              <a:rPr lang="zh-TW" altLang="en-US" sz="2200" dirty="0">
                <a:latin typeface="微軟正黑體" panose="020B0604030504040204" pitchFamily="34" charset="-120"/>
                <a:ea typeface="微軟正黑體" panose="020B0604030504040204" pitchFamily="34" charset="-120"/>
              </a:rPr>
              <a:t>年后「武术」得到更体系的整理和提高，于更成为国际性体育项目之一。</a:t>
            </a:r>
            <a:endParaRPr lang="en-US" altLang="zh-TW" sz="2200" dirty="0">
              <a:latin typeface="微軟正黑體" panose="020B0604030504040204" pitchFamily="34" charset="-120"/>
              <a:ea typeface="微軟正黑體" panose="020B0604030504040204" pitchFamily="34" charset="-120"/>
            </a:endParaRPr>
          </a:p>
          <a:p>
            <a:pPr marL="342900" lvl="0" indent="-342900" algn="just" hangingPunct="0">
              <a:lnSpc>
                <a:spcPts val="2500"/>
              </a:lnSpc>
              <a:spcAft>
                <a:spcPts val="1200"/>
              </a:spcAft>
              <a:buClr>
                <a:schemeClr val="dk1"/>
              </a:buClr>
              <a:buSzPts val="1100"/>
              <a:buFont typeface="Wingdings" panose="05000000000000000000" pitchFamily="2" charset="2"/>
              <a:buChar char="l"/>
            </a:pPr>
            <a:endParaRPr lang="zh-TW" altLang="en-US"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4</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96294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中国武术门派</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363327"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武术门派繁多，就其总体而论，有</a:t>
            </a:r>
            <a:r>
              <a:rPr lang="zh-TW" altLang="en-US" sz="2400" b="1" dirty="0">
                <a:solidFill>
                  <a:srgbClr val="0070C0"/>
                </a:solidFill>
                <a:latin typeface="微軟正黑體" panose="020B0604030504040204" pitchFamily="34" charset="-120"/>
                <a:ea typeface="微軟正黑體" panose="020B0604030504040204" pitchFamily="34" charset="-120"/>
              </a:rPr>
              <a:t>内外家</a:t>
            </a:r>
            <a:r>
              <a:rPr lang="zh-TW" altLang="en-US" sz="2400" dirty="0">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南北拳</a:t>
            </a:r>
            <a:r>
              <a:rPr lang="zh-TW" altLang="en-US" sz="2400" dirty="0">
                <a:latin typeface="微軟正黑體" panose="020B0604030504040204" pitchFamily="34" charset="-120"/>
                <a:ea typeface="微軟正黑體" panose="020B0604030504040204" pitchFamily="34" charset="-120"/>
              </a:rPr>
              <a:t>之区分。内家拳以太极、形意、八卦三门较为普及；外家普遍统称少林，分南北两大流派。</a:t>
            </a:r>
            <a:endParaRPr lang="en-US" altLang="zh-TW" sz="2400" dirty="0">
              <a:latin typeface="微軟正黑體" panose="020B0604030504040204" pitchFamily="34" charset="-120"/>
              <a:ea typeface="微軟正黑體" panose="020B0604030504040204" pitchFamily="34" charset="-120"/>
            </a:endParaRPr>
          </a:p>
          <a:p>
            <a:pPr marL="0" lvl="0" indent="0" algn="ctr">
              <a:spcBef>
                <a:spcPts val="1800"/>
              </a:spcBef>
              <a:spcAft>
                <a:spcPts val="1200"/>
              </a:spcAft>
              <a:buClr>
                <a:schemeClr val="dk1"/>
              </a:buClr>
              <a:buSzPts val="1100"/>
              <a:buNone/>
            </a:pPr>
            <a:r>
              <a:rPr lang="zh-TW" altLang="en-US" sz="2400" b="1" dirty="0">
                <a:solidFill>
                  <a:srgbClr val="00B050"/>
                </a:solidFill>
                <a:latin typeface="微軟正黑體" panose="020B0604030504040204" pitchFamily="34" charset="-120"/>
                <a:ea typeface="微軟正黑體" panose="020B0604030504040204" pitchFamily="34" charset="-120"/>
              </a:rPr>
              <a:t>考考你：你知道少林寺位于中国哪个省份吗？</a:t>
            </a:r>
            <a:endParaRPr lang="en-US" altLang="zh-TW" sz="2400" b="1" dirty="0">
              <a:solidFill>
                <a:srgbClr val="00B050"/>
              </a:solidFill>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5</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370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少林寺</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4" y="1615155"/>
            <a:ext cx="7335826"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少林寺位于</a:t>
            </a:r>
            <a:r>
              <a:rPr lang="zh-TW" altLang="en-US" sz="2400" b="1" dirty="0">
                <a:solidFill>
                  <a:srgbClr val="0070C0"/>
                </a:solidFill>
                <a:latin typeface="微軟正黑體" panose="020B0604030504040204" pitchFamily="34" charset="-120"/>
                <a:ea typeface="微軟正黑體" panose="020B0604030504040204" pitchFamily="34" charset="-120"/>
              </a:rPr>
              <a:t>中国河南省登封市</a:t>
            </a:r>
            <a:r>
              <a:rPr lang="zh-CN" altLang="en-US" sz="2400" dirty="0">
                <a:solidFill>
                  <a:schemeClr val="tx1"/>
                </a:solidFill>
                <a:latin typeface="微軟正黑體" panose="020B0604030504040204" pitchFamily="34" charset="-120"/>
                <a:ea typeface="微軟正黑體" panose="020B0604030504040204" pitchFamily="34" charset="-120"/>
              </a:rPr>
              <a:t>嵩山少林景区</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始建</a:t>
            </a:r>
            <a:r>
              <a:rPr lang="zh-TW" altLang="en-US" sz="2400" dirty="0">
                <a:latin typeface="微軟正黑體" panose="020B0604030504040204" pitchFamily="34" charset="-120"/>
                <a:ea typeface="微軟正黑體" panose="020B0604030504040204" pitchFamily="34" charset="-120"/>
              </a:rPr>
              <a:t>于</a:t>
            </a:r>
            <a:r>
              <a:rPr lang="zh-CN" altLang="en-US" sz="2400" dirty="0">
                <a:latin typeface="微軟正黑體" panose="020B0604030504040204" pitchFamily="34" charset="-120"/>
                <a:ea typeface="微軟正黑體" panose="020B0604030504040204" pitchFamily="34" charset="-120"/>
              </a:rPr>
              <a:t>北魏孝文帝太和十九年（公元</a:t>
            </a:r>
            <a:r>
              <a:rPr lang="en-US" altLang="zh-CN" sz="2400" dirty="0">
                <a:latin typeface="微軟正黑體" panose="020B0604030504040204" pitchFamily="34" charset="-120"/>
                <a:ea typeface="微軟正黑體" panose="020B0604030504040204" pitchFamily="34" charset="-120"/>
              </a:rPr>
              <a:t>495</a:t>
            </a:r>
            <a:r>
              <a:rPr lang="zh-CN" altLang="en-US" sz="2400" dirty="0">
                <a:latin typeface="微軟正黑體" panose="020B0604030504040204" pitchFamily="34" charset="-120"/>
                <a:ea typeface="微軟正黑體" panose="020B0604030504040204" pitchFamily="34" charset="-120"/>
              </a:rPr>
              <a:t>年），是孝文帝为安顿印度高僧跋陀落迹传教而兴建的一座寺院，因其建在少室山下的丛林茂密之处</a:t>
            </a:r>
            <a:r>
              <a:rPr lang="zh-TW" altLang="en-US" sz="2400" dirty="0">
                <a:latin typeface="微軟正黑體" panose="020B0604030504040204" pitchFamily="34" charset="-120"/>
                <a:ea typeface="微軟正黑體" panose="020B0604030504040204" pitchFamily="34" charset="-120"/>
              </a:rPr>
              <a:t>而命</a:t>
            </a:r>
            <a:r>
              <a:rPr lang="zh-CN" altLang="en-US" sz="2400" dirty="0">
                <a:latin typeface="微軟正黑體" panose="020B0604030504040204" pitchFamily="34" charset="-120"/>
                <a:ea typeface="微軟正黑體" panose="020B0604030504040204" pitchFamily="34" charset="-120"/>
              </a:rPr>
              <a:t>名</a:t>
            </a:r>
            <a:r>
              <a:rPr lang="zh-TW" altLang="en-US" sz="2400" dirty="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6</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471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少林寺</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93773" y="1615155"/>
            <a:ext cx="7363327" cy="1840469"/>
          </a:xfrm>
          <a:prstGeom prst="rect">
            <a:avLst/>
          </a:prstGeom>
        </p:spPr>
        <p:txBody>
          <a:bodyPr spcFirstLastPara="1" wrap="square" lIns="0" tIns="0" rIns="0" bIns="0" anchor="t" anchorCtr="0">
            <a:noAutofit/>
          </a:bodyPr>
          <a:lstStyle/>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北魏孝昌三年（公元</a:t>
            </a:r>
            <a:r>
              <a:rPr lang="en-US" altLang="zh-CN" sz="2400" dirty="0">
                <a:latin typeface="微軟正黑體" panose="020B0604030504040204" pitchFamily="34" charset="-120"/>
                <a:ea typeface="微軟正黑體" panose="020B0604030504040204" pitchFamily="34" charset="-120"/>
              </a:rPr>
              <a:t>525</a:t>
            </a:r>
            <a:r>
              <a:rPr lang="zh-CN" altLang="en-US" sz="2400" dirty="0">
                <a:latin typeface="微軟正黑體" panose="020B0604030504040204" pitchFamily="34" charset="-120"/>
                <a:ea typeface="微軟正黑體" panose="020B0604030504040204" pitchFamily="34" charset="-120"/>
              </a:rPr>
              <a:t>年），西天第二十八祖</a:t>
            </a:r>
            <a:r>
              <a:rPr lang="zh-CN" altLang="en-US" sz="2400" b="1" dirty="0">
                <a:solidFill>
                  <a:srgbClr val="0070C0"/>
                </a:solidFill>
                <a:latin typeface="微軟正黑體" panose="020B0604030504040204" pitchFamily="34" charset="-120"/>
                <a:ea typeface="微軟正黑體" panose="020B0604030504040204" pitchFamily="34" charset="-120"/>
              </a:rPr>
              <a:t>菩提达摩</a:t>
            </a:r>
            <a:r>
              <a:rPr lang="zh-CN" altLang="en-US" sz="2400" dirty="0">
                <a:latin typeface="微軟正黑體" panose="020B0604030504040204" pitchFamily="34" charset="-120"/>
                <a:ea typeface="微軟正黑體" panose="020B0604030504040204" pitchFamily="34" charset="-120"/>
              </a:rPr>
              <a:t>从南天竺国来到中国，在少林寺面壁九年，首创禅宗。</a:t>
            </a:r>
            <a:endParaRPr lang="en-US" altLang="zh-CN" sz="2400" dirty="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r>
              <a:rPr lang="zh-CN" altLang="en-US" sz="2400" dirty="0">
                <a:latin typeface="微軟正黑體" panose="020B0604030504040204" pitchFamily="34" charset="-120"/>
                <a:ea typeface="微軟正黑體" panose="020B0604030504040204" pitchFamily="34" charset="-120"/>
              </a:rPr>
              <a:t>唐初，少林十三棍僧救驾秦王李世民有功，获得</a:t>
            </a:r>
            <a:r>
              <a:rPr lang="zh-TW" altLang="en-US" sz="2400" dirty="0">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天下第一名刹</a:t>
            </a:r>
            <a:r>
              <a:rPr lang="zh-TW" altLang="en-US" sz="2400" dirty="0">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的美誉。少林寺不仅</a:t>
            </a:r>
            <a:r>
              <a:rPr lang="zh-TW" altLang="en-US" sz="2400" dirty="0">
                <a:latin typeface="微軟正黑體" panose="020B0604030504040204" pitchFamily="34" charset="-120"/>
                <a:ea typeface="微軟正黑體" panose="020B0604030504040204" pitchFamily="34" charset="-120"/>
              </a:rPr>
              <a:t>有</a:t>
            </a:r>
            <a:r>
              <a:rPr lang="zh-CN" altLang="en-US" sz="2400" dirty="0">
                <a:latin typeface="微軟正黑體" panose="020B0604030504040204" pitchFamily="34" charset="-120"/>
                <a:ea typeface="微軟正黑體" panose="020B0604030504040204" pitchFamily="34" charset="-120"/>
              </a:rPr>
              <a:t>神秘古老的禅宗文化，其精湛实用的少林功夫</a:t>
            </a:r>
            <a:r>
              <a:rPr lang="zh-TW" altLang="en-US" sz="2400" dirty="0">
                <a:latin typeface="微軟正黑體" panose="020B0604030504040204" pitchFamily="34" charset="-120"/>
                <a:ea typeface="微軟正黑體" panose="020B0604030504040204" pitchFamily="34" charset="-120"/>
              </a:rPr>
              <a:t>亦</a:t>
            </a:r>
            <a:r>
              <a:rPr lang="zh-CN" altLang="en-US" sz="2400" dirty="0">
                <a:latin typeface="微軟正黑體" panose="020B0604030504040204" pitchFamily="34" charset="-120"/>
                <a:ea typeface="微軟正黑體" panose="020B0604030504040204" pitchFamily="34" charset="-120"/>
              </a:rPr>
              <a:t>驰名中外。</a:t>
            </a:r>
            <a:endParaRPr lang="en-US" altLang="zh-TW" sz="24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7</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434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075" y="729450"/>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少林武术</a:t>
            </a:r>
            <a:endParaRPr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endParaRPr>
          </a:p>
        </p:txBody>
      </p:sp>
      <p:sp>
        <p:nvSpPr>
          <p:cNvPr id="78" name="Google Shape;78;p14"/>
          <p:cNvSpPr txBox="1">
            <a:spLocks noGrp="1"/>
          </p:cNvSpPr>
          <p:nvPr>
            <p:ph type="body" idx="1"/>
          </p:nvPr>
        </p:nvSpPr>
        <p:spPr>
          <a:xfrm>
            <a:off x="801131" y="1503446"/>
            <a:ext cx="7301644" cy="1840469"/>
          </a:xfrm>
          <a:prstGeom prst="rect">
            <a:avLst/>
          </a:prstGeom>
        </p:spPr>
        <p:txBody>
          <a:bodyPr spcFirstLastPara="1" wrap="square" lIns="0" tIns="0" rIns="0" bIns="0" anchor="t" anchorCtr="0">
            <a:noAutofit/>
          </a:bodyPr>
          <a:lstStyle/>
          <a:p>
            <a:pPr marL="342900" lvl="0" indent="-342900" algn="just" hangingPunct="0">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少林武术风格独特、形式多样、内容丰富，是中华武术的重要组成部分。少林武术</a:t>
            </a:r>
            <a:r>
              <a:rPr lang="zh-TW" altLang="en-US" sz="2200" dirty="0">
                <a:latin typeface="微軟正黑體" panose="020B0604030504040204" pitchFamily="34" charset="-120"/>
                <a:ea typeface="微軟正黑體" panose="020B0604030504040204" pitchFamily="34" charset="-120"/>
              </a:rPr>
              <a:t>的</a:t>
            </a:r>
            <a:r>
              <a:rPr lang="zh-CN" altLang="en-US" sz="2200" dirty="0">
                <a:latin typeface="微軟正黑體" panose="020B0604030504040204" pitchFamily="34" charset="-120"/>
                <a:ea typeface="微軟正黑體" panose="020B0604030504040204" pitchFamily="34" charset="-120"/>
              </a:rPr>
              <a:t>防身制敌法受中国兵学影响较大；气功健身法受中医和养生术影响较深；武术表演</a:t>
            </a:r>
            <a:r>
              <a:rPr lang="zh-TW" altLang="en-US" sz="2200" dirty="0">
                <a:latin typeface="微軟正黑體" panose="020B0604030504040204" pitchFamily="34" charset="-120"/>
                <a:ea typeface="微軟正黑體" panose="020B0604030504040204" pitchFamily="34" charset="-120"/>
              </a:rPr>
              <a:t>则</a:t>
            </a:r>
            <a:r>
              <a:rPr lang="zh-CN" altLang="en-US" sz="2200" dirty="0">
                <a:latin typeface="微軟正黑體" panose="020B0604030504040204" pitchFamily="34" charset="-120"/>
                <a:ea typeface="微軟正黑體" panose="020B0604030504040204" pitchFamily="34" charset="-120"/>
              </a:rPr>
              <a:t>受古代武舞影响较重。</a:t>
            </a:r>
            <a:endParaRPr lang="en-US" altLang="zh-CN" sz="2200" dirty="0">
              <a:latin typeface="微軟正黑體" panose="020B0604030504040204" pitchFamily="34" charset="-120"/>
              <a:ea typeface="微軟正黑體" panose="020B0604030504040204" pitchFamily="34" charset="-120"/>
            </a:endParaRPr>
          </a:p>
          <a:p>
            <a:pPr marL="342900" indent="-342900" algn="just" hangingPunct="0">
              <a:lnSpc>
                <a:spcPts val="2600"/>
              </a:lnSpc>
              <a:spcAft>
                <a:spcPts val="1200"/>
              </a:spcAft>
              <a:buClr>
                <a:schemeClr val="dk1"/>
              </a:buClr>
              <a:buSzPts val="1100"/>
              <a:buFont typeface="Wingdings" panose="05000000000000000000" pitchFamily="2" charset="2"/>
              <a:buChar char="l"/>
            </a:pPr>
            <a:r>
              <a:rPr lang="zh-CN" altLang="en-US" sz="2200" dirty="0">
                <a:latin typeface="微軟正黑體" panose="020B0604030504040204" pitchFamily="34" charset="-120"/>
                <a:ea typeface="微軟正黑體" panose="020B0604030504040204" pitchFamily="34" charset="-120"/>
              </a:rPr>
              <a:t>少林武术以佛教信仰和禅宗智慧为其文化内涵</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要求将禅修融入练武，强调</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禅拳合一、形神兼备</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。少林武术要求意、气、劲、形四者和谐统一，内外合一，反映了</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天人合一</a:t>
            </a:r>
            <a:r>
              <a:rPr lang="zh-TW" altLang="en-US" sz="2200" dirty="0">
                <a:latin typeface="微軟正黑體" panose="020B0604030504040204" pitchFamily="34" charset="-120"/>
                <a:ea typeface="微軟正黑體" panose="020B0604030504040204" pitchFamily="34" charset="-120"/>
              </a:rPr>
              <a:t>」</a:t>
            </a:r>
            <a:r>
              <a:rPr lang="zh-CN" altLang="en-US" sz="2200" dirty="0">
                <a:latin typeface="微軟正黑體" panose="020B0604030504040204" pitchFamily="34" charset="-120"/>
                <a:ea typeface="微軟正黑體" panose="020B0604030504040204" pitchFamily="34" charset="-120"/>
              </a:rPr>
              <a:t>的理念。</a:t>
            </a:r>
            <a:endParaRPr lang="en-US" altLang="zh-CN" sz="2200" dirty="0">
              <a:latin typeface="微軟正黑體" panose="020B0604030504040204" pitchFamily="34" charset="-120"/>
              <a:ea typeface="微軟正黑體" panose="020B0604030504040204" pitchFamily="34" charset="-120"/>
            </a:endParaRPr>
          </a:p>
          <a:p>
            <a:pPr marL="342900" lvl="0" indent="-342900" algn="just">
              <a:spcAft>
                <a:spcPts val="1200"/>
              </a:spcAft>
              <a:buClr>
                <a:schemeClr val="dk1"/>
              </a:buClr>
              <a:buSzPts val="1100"/>
              <a:buFont typeface="Wingdings" panose="05000000000000000000" pitchFamily="2" charset="2"/>
              <a:buChar char="l"/>
            </a:pPr>
            <a:endParaRPr lang="en-US" altLang="zh-CN" sz="18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8</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3225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1041150" y="772178"/>
            <a:ext cx="7061700" cy="699000"/>
          </a:xfrm>
          <a:prstGeom prst="rect">
            <a:avLst/>
          </a:prstGeom>
        </p:spPr>
        <p:txBody>
          <a:bodyPr spcFirstLastPara="1" wrap="square" lIns="0" tIns="0" rIns="0" bIns="0" anchor="ctr" anchorCtr="0">
            <a:noAutofit/>
          </a:bodyPr>
          <a:lstStyle/>
          <a:p>
            <a:pPr lvl="0"/>
            <a:r>
              <a:rPr lang="zh-TW" altLang="en-US" sz="4000" b="1" dirty="0">
                <a:solidFill>
                  <a:schemeClr val="accent5">
                    <a:lumMod val="75000"/>
                  </a:schemeClr>
                </a:solidFill>
                <a:latin typeface="微軟正黑體" panose="020B0604030504040204" pitchFamily="34" charset="-120"/>
                <a:ea typeface="微軟正黑體" panose="020B0604030504040204" pitchFamily="34" charset="-120"/>
                <a:cs typeface="Montserrat Light"/>
                <a:sym typeface="Montserrat Light"/>
              </a:rPr>
              <a:t>南拳北腿</a:t>
            </a:r>
          </a:p>
        </p:txBody>
      </p:sp>
      <p:sp>
        <p:nvSpPr>
          <p:cNvPr id="78" name="Google Shape;78;p14"/>
          <p:cNvSpPr txBox="1">
            <a:spLocks noGrp="1"/>
          </p:cNvSpPr>
          <p:nvPr>
            <p:ph type="body" idx="1"/>
          </p:nvPr>
        </p:nvSpPr>
        <p:spPr>
          <a:xfrm>
            <a:off x="893773" y="1623701"/>
            <a:ext cx="7363327" cy="1831923"/>
          </a:xfrm>
          <a:prstGeom prst="rect">
            <a:avLst/>
          </a:prstGeom>
        </p:spPr>
        <p:txBody>
          <a:bodyPr spcFirstLastPara="1" wrap="square" lIns="0" tIns="0" rIns="0" bIns="0" anchor="t" anchorCtr="0">
            <a:noAutofit/>
          </a:bodyPr>
          <a:lstStyle/>
          <a:p>
            <a:pPr marL="342900" lvl="0" indent="-342900" algn="just">
              <a:lnSpc>
                <a:spcPts val="3000"/>
              </a:lnSpc>
              <a:spcAft>
                <a:spcPts val="1200"/>
              </a:spcAft>
              <a:buClr>
                <a:schemeClr val="dk1"/>
              </a:buClr>
              <a:buSzPts val="1100"/>
              <a:buFont typeface="Wingdings" panose="05000000000000000000" pitchFamily="2" charset="2"/>
              <a:buChar char="l"/>
            </a:pPr>
            <a:r>
              <a:rPr lang="zh-TW" altLang="en-US" sz="2200" dirty="0">
                <a:latin typeface="微軟正黑體" panose="020B0604030504040204" pitchFamily="34" charset="-120"/>
                <a:ea typeface="微軟正黑體" panose="020B0604030504040204" pitchFamily="34" charset="-120"/>
              </a:rPr>
              <a:t>南北少林的划分是以长江为分界，流传于长江以北各省的武功称北少林（北派）；流传于长江以南各省的武功称南少林（南派）。</a:t>
            </a:r>
            <a:r>
              <a:rPr lang="zh-TW" altLang="en-US" sz="2200" b="1" dirty="0">
                <a:solidFill>
                  <a:srgbClr val="0070C0"/>
                </a:solidFill>
                <a:latin typeface="微軟正黑體" panose="020B0604030504040204" pitchFamily="34" charset="-120"/>
                <a:ea typeface="微軟正黑體" panose="020B0604030504040204" pitchFamily="34" charset="-120"/>
              </a:rPr>
              <a:t>南北少林的拳术有不同的风格特征</a:t>
            </a:r>
            <a:r>
              <a:rPr lang="zh-TW" altLang="en-US" sz="2200" dirty="0">
                <a:latin typeface="微軟正黑體" panose="020B0604030504040204" pitchFamily="34" charset="-120"/>
                <a:ea typeface="微軟正黑體" panose="020B0604030504040204" pitchFamily="34" charset="-120"/>
              </a:rPr>
              <a:t>，北派拳法多用腿，架式舒展，穿蹦跳跃；南派拳法少用腿，架式紧凑，运气发声，所以有「</a:t>
            </a:r>
            <a:r>
              <a:rPr lang="zh-TW" altLang="en-US" sz="2200" b="1" dirty="0">
                <a:solidFill>
                  <a:srgbClr val="0070C0"/>
                </a:solidFill>
                <a:latin typeface="微軟正黑體" panose="020B0604030504040204" pitchFamily="34" charset="-120"/>
                <a:ea typeface="微軟正黑體" panose="020B0604030504040204" pitchFamily="34" charset="-120"/>
              </a:rPr>
              <a:t>南拳北腿</a:t>
            </a:r>
            <a:r>
              <a:rPr lang="zh-TW" altLang="en-US" sz="2200" dirty="0">
                <a:latin typeface="微軟正黑體" panose="020B0604030504040204" pitchFamily="34" charset="-120"/>
                <a:ea typeface="微軟正黑體" panose="020B0604030504040204" pitchFamily="34" charset="-120"/>
              </a:rPr>
              <a:t>」之说。</a:t>
            </a:r>
            <a:endParaRPr lang="en-US" altLang="zh-TW" sz="2200" dirty="0">
              <a:latin typeface="微軟正黑體" panose="020B0604030504040204" pitchFamily="34" charset="-120"/>
              <a:ea typeface="微軟正黑體" panose="020B0604030504040204" pitchFamily="34" charset="-120"/>
            </a:endParaRPr>
          </a:p>
        </p:txBody>
      </p:sp>
      <p:sp>
        <p:nvSpPr>
          <p:cNvPr id="80" name="Google Shape;80;p14"/>
          <p:cNvSpPr txBox="1">
            <a:spLocks noGrp="1"/>
          </p:cNvSpPr>
          <p:nvPr>
            <p:ph type="sldNum" idx="12"/>
          </p:nvPr>
        </p:nvSpPr>
        <p:spPr>
          <a:xfrm>
            <a:off x="4297650" y="4594800"/>
            <a:ext cx="548700" cy="548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微軟正黑體" panose="020B0604030504040204" pitchFamily="34" charset="-120"/>
                <a:ea typeface="微軟正黑體" panose="020B0604030504040204" pitchFamily="34" charset="-120"/>
              </a:rPr>
              <a:t>9</a:t>
            </a:fld>
            <a:endParaRPr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2207435"/>
      </p:ext>
    </p:extLst>
  </p:cSld>
  <p:clrMapOvr>
    <a:masterClrMapping/>
  </p:clrMapOvr>
</p:sld>
</file>

<file path=ppt/theme/theme1.xml><?xml version="1.0" encoding="utf-8"?>
<a:theme xmlns:a="http://schemas.openxmlformats.org/drawingml/2006/main" name="Norfolk template">
  <a:themeElements>
    <a:clrScheme name="Custom 347">
      <a:dk1>
        <a:srgbClr val="334147"/>
      </a:dk1>
      <a:lt1>
        <a:srgbClr val="FFFFFF"/>
      </a:lt1>
      <a:dk2>
        <a:srgbClr val="89918C"/>
      </a:dk2>
      <a:lt2>
        <a:srgbClr val="F5F6F0"/>
      </a:lt2>
      <a:accent1>
        <a:srgbClr val="6EA7BB"/>
      </a:accent1>
      <a:accent2>
        <a:srgbClr val="4988A7"/>
      </a:accent2>
      <a:accent3>
        <a:srgbClr val="025766"/>
      </a:accent3>
      <a:accent4>
        <a:srgbClr val="F6D2A2"/>
      </a:accent4>
      <a:accent5>
        <a:srgbClr val="C59F72"/>
      </a:accent5>
      <a:accent6>
        <a:srgbClr val="997545"/>
      </a:accent6>
      <a:hlink>
        <a:srgbClr val="0257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55b3c7a221c237b70f9cbff8f18aae04">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b3900b343cb2bb8581cb2a7f49c9fb22"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5fe5af-a898-45b4-b794-d22737ba3902}"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F4CF0D06-AA53-4C05-A9B7-C92649A3704C}"/>
</file>

<file path=customXml/itemProps2.xml><?xml version="1.0" encoding="utf-8"?>
<ds:datastoreItem xmlns:ds="http://schemas.openxmlformats.org/officeDocument/2006/customXml" ds:itemID="{4F4FFB84-1D1F-44E4-B22A-0D92F37BC195}"/>
</file>

<file path=customXml/itemProps3.xml><?xml version="1.0" encoding="utf-8"?>
<ds:datastoreItem xmlns:ds="http://schemas.openxmlformats.org/officeDocument/2006/customXml" ds:itemID="{913CDB7E-8DC2-4B26-B721-FC2737D545D3}"/>
</file>

<file path=docProps/app.xml><?xml version="1.0" encoding="utf-8"?>
<Properties xmlns="http://schemas.openxmlformats.org/officeDocument/2006/extended-properties" xmlns:vt="http://schemas.openxmlformats.org/officeDocument/2006/docPropsVTypes">
  <TotalTime>5422</TotalTime>
  <Words>2764</Words>
  <Application>Microsoft Office PowerPoint</Application>
  <PresentationFormat>如螢幕大小 (16:9)</PresentationFormat>
  <Paragraphs>142</Paragraphs>
  <Slides>27</Slides>
  <Notes>27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27</vt:i4>
      </vt:variant>
    </vt:vector>
  </HeadingPairs>
  <TitlesOfParts>
    <vt:vector size="34" baseType="lpstr">
      <vt:lpstr>Arial</vt:lpstr>
      <vt:lpstr>Montserrat Light</vt:lpstr>
      <vt:lpstr>微軟正黑體</vt:lpstr>
      <vt:lpstr>Montserrat</vt:lpstr>
      <vt:lpstr>Frank Ruhl Libre Light</vt:lpstr>
      <vt:lpstr>Wingdings</vt:lpstr>
      <vt:lpstr>Norfolk template</vt:lpstr>
      <vt:lpstr>武术与中华文化</vt:lpstr>
      <vt:lpstr>中国武术历史</vt:lpstr>
      <vt:lpstr>中国武术历史</vt:lpstr>
      <vt:lpstr>中国武术历史</vt:lpstr>
      <vt:lpstr>中国武术门派</vt:lpstr>
      <vt:lpstr>少林寺</vt:lpstr>
      <vt:lpstr>少林寺</vt:lpstr>
      <vt:lpstr>少林武术</vt:lpstr>
      <vt:lpstr>南拳北腿</vt:lpstr>
      <vt:lpstr>中国武术的文化内涵</vt:lpstr>
      <vt:lpstr>中国武术的文化内涵</vt:lpstr>
      <vt:lpstr>武术电影／功夫片</vt:lpstr>
      <vt:lpstr>虚拟导览</vt:lpstr>
      <vt:lpstr>武德</vt:lpstr>
      <vt:lpstr>武德</vt:lpstr>
      <vt:lpstr>知多一点点：抱拳礼</vt:lpstr>
      <vt:lpstr>知多一点点</vt:lpstr>
      <vt:lpstr>传承</vt:lpstr>
      <vt:lpstr>影片欣赏</vt:lpstr>
      <vt:lpstr>分享时段</vt:lpstr>
      <vt:lpstr>小组讨论</vt:lpstr>
      <vt:lpstr>附录：历代武术发展概况</vt:lpstr>
      <vt:lpstr>附录：历代武术发展概况</vt:lpstr>
      <vt:lpstr>附录：近代中国武术的发展</vt:lpstr>
      <vt:lpstr>附录：近代中国武术的发展</vt:lpstr>
      <vt:lpstr>参考数据</vt:lpstr>
      <vt:lpstr>参考数据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價值觀教育： 堅毅與國民身份認同  武術與鄭家豪</dc:title>
  <dc:creator>HAU, Siu-yun Winnie</dc:creator>
  <cp:lastModifiedBy>HAU, Siu-yun Winnie</cp:lastModifiedBy>
  <cp:revision>263</cp:revision>
  <dcterms:modified xsi:type="dcterms:W3CDTF">2026-01-13T07:36:08Z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