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350" r:id="rId3"/>
    <p:sldId id="360" r:id="rId4"/>
    <p:sldId id="257" r:id="rId5"/>
    <p:sldId id="258" r:id="rId6"/>
    <p:sldId id="259" r:id="rId7"/>
    <p:sldId id="260" r:id="rId8"/>
    <p:sldId id="383" r:id="rId9"/>
    <p:sldId id="262" r:id="rId10"/>
    <p:sldId id="384" r:id="rId11"/>
    <p:sldId id="264"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3" d="100"/>
          <a:sy n="63" d="100"/>
        </p:scale>
        <p:origin x="1212"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15/1/2026</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15/1/2026</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15/1/2026</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ECEC-F4ED-4424-AD99-518E2B875C51}"/>
              </a:ext>
            </a:extLst>
          </p:cNvPr>
          <p:cNvSpPr>
            <a:spLocks noGrp="1"/>
          </p:cNvSpPr>
          <p:nvPr>
            <p:ph type="ctrTitle"/>
          </p:nvPr>
        </p:nvSpPr>
        <p:spPr>
          <a:xfrm>
            <a:off x="624922" y="1220336"/>
            <a:ext cx="3204972" cy="3777791"/>
          </a:xfrm>
        </p:spPr>
        <p:txBody>
          <a:bodyPr>
            <a:normAutofit fontScale="90000"/>
          </a:bodyPr>
          <a:lstStyle/>
          <a:p>
            <a:r>
              <a:rPr lang="zh-TW" altLang="en-US" sz="4800" b="1" u="sng" dirty="0"/>
              <a:t>中国地理 </a:t>
            </a:r>
            <a:br>
              <a:rPr lang="zh-TW" altLang="en-US" sz="4800" b="1" u="sng" dirty="0"/>
            </a:br>
            <a:r>
              <a:rPr lang="zh-TW" altLang="en-US" sz="4800" b="1" u="sng" dirty="0"/>
              <a:t>简报系列 </a:t>
            </a:r>
            <a:r>
              <a:rPr lang="en-US" altLang="zh-TW" sz="4800" b="1" u="sng" dirty="0"/>
              <a:t>(4) –</a:t>
            </a:r>
            <a:br>
              <a:rPr lang="en-US" altLang="zh-TW" sz="4800" b="1" u="sng" dirty="0"/>
            </a:br>
            <a:r>
              <a:rPr lang="zh-TW" altLang="en-US" b="1" u="sng" dirty="0"/>
              <a:t>我国的河流</a:t>
            </a:r>
            <a:br>
              <a:rPr lang="zh-TW" altLang="en-US" sz="4800" dirty="0"/>
            </a:br>
            <a:endParaRPr lang="en-HK" sz="4800" dirty="0"/>
          </a:p>
        </p:txBody>
      </p:sp>
      <p:sp>
        <p:nvSpPr>
          <p:cNvPr id="3" name="Subtitle 2">
            <a:extLst>
              <a:ext uri="{FF2B5EF4-FFF2-40B4-BE49-F238E27FC236}">
                <a16:creationId xmlns:a16="http://schemas.microsoft.com/office/drawing/2014/main" id="{7622B6F2-F357-4D43-9BD0-3F71C623AB6D}"/>
              </a:ext>
            </a:extLst>
          </p:cNvPr>
          <p:cNvSpPr>
            <a:spLocks noGrp="1"/>
          </p:cNvSpPr>
          <p:nvPr>
            <p:ph type="subTitle" idx="1"/>
          </p:nvPr>
        </p:nvSpPr>
        <p:spPr>
          <a:xfrm>
            <a:off x="624922" y="5307109"/>
            <a:ext cx="3574216" cy="1066049"/>
          </a:xfrm>
        </p:spPr>
        <p:txBody>
          <a:bodyPr>
            <a:normAutofit lnSpcReduction="10000"/>
          </a:bodyPr>
          <a:lstStyle/>
          <a:p>
            <a:r>
              <a:rPr lang="zh-TW" altLang="en-US" sz="2400" dirty="0">
                <a:solidFill>
                  <a:schemeClr val="tx1"/>
                </a:solidFill>
              </a:rPr>
              <a:t>教育局 课程发展处</a:t>
            </a:r>
          </a:p>
          <a:p>
            <a:r>
              <a:rPr lang="zh-TW" altLang="en-US" sz="2400" dirty="0">
                <a:solidFill>
                  <a:schemeClr val="tx1"/>
                </a:solidFill>
              </a:rPr>
              <a:t>个人、社会及人文教育组</a:t>
            </a:r>
          </a:p>
          <a:p>
            <a:endParaRPr lang="en-HK" dirty="0"/>
          </a:p>
        </p:txBody>
      </p:sp>
      <p:sp>
        <p:nvSpPr>
          <p:cNvPr id="4" name="TextBox 3">
            <a:extLst>
              <a:ext uri="{FF2B5EF4-FFF2-40B4-BE49-F238E27FC236}">
                <a16:creationId xmlns:a16="http://schemas.microsoft.com/office/drawing/2014/main" id="{3660D31F-F7BE-4225-A21B-2FF730C7FC74}"/>
              </a:ext>
            </a:extLst>
          </p:cNvPr>
          <p:cNvSpPr txBox="1"/>
          <p:nvPr/>
        </p:nvSpPr>
        <p:spPr>
          <a:xfrm>
            <a:off x="5798409" y="5664125"/>
            <a:ext cx="1580225" cy="584775"/>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zh-TW" altLang="en-US" sz="3200" b="1" kern="0" dirty="0">
                <a:solidFill>
                  <a:prstClr val="black"/>
                </a:solidFill>
                <a:latin typeface="Century Gothic" panose="020B0502020202020204"/>
                <a:ea typeface="微軟正黑體" panose="020B0604030504040204" pitchFamily="34" charset="-120"/>
              </a:rPr>
              <a:t>教师版</a:t>
            </a:r>
            <a:endParaRPr lang="en-HK" sz="3200" b="1" kern="0" dirty="0">
              <a:solidFill>
                <a:prstClr val="black"/>
              </a:solidFill>
              <a:latin typeface="Century Gothic" panose="020B0502020202020204"/>
            </a:endParaRPr>
          </a:p>
        </p:txBody>
      </p:sp>
      <p:pic>
        <p:nvPicPr>
          <p:cNvPr id="8" name="圖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4924" y="1581093"/>
            <a:ext cx="4455621" cy="2631287"/>
          </a:xfrm>
          <a:prstGeom prst="rect">
            <a:avLst/>
          </a:prstGeom>
          <a:ln>
            <a:noFill/>
          </a:ln>
          <a:effectLst>
            <a:softEdge rad="112500"/>
          </a:effectLst>
        </p:spPr>
      </p:pic>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hqprint">
            <a:extLst>
              <a:ext uri="{28A0092B-C50C-407E-A947-70E740481C1C}">
                <a14:useLocalDpi xmlns:a14="http://schemas.microsoft.com/office/drawing/2010/main" val="0"/>
              </a:ext>
            </a:extLst>
          </a:blip>
          <a:srcRect t="12970" b="31273"/>
          <a:stretch/>
        </p:blipFill>
        <p:spPr>
          <a:xfrm>
            <a:off x="1399703" y="116378"/>
            <a:ext cx="6804959" cy="5367070"/>
          </a:xfrm>
          <a:prstGeom prst="rect">
            <a:avLst/>
          </a:prstGeom>
          <a:ln w="88900" cap="sq" cmpd="thickThin">
            <a:solidFill>
              <a:srgbClr val="000000"/>
            </a:solidFill>
            <a:prstDash val="solid"/>
            <a:miter lim="800000"/>
          </a:ln>
          <a:effectLst>
            <a:innerShdw blurRad="76200">
              <a:srgbClr val="000000"/>
            </a:innerShdw>
          </a:effectLst>
        </p:spPr>
      </p:pic>
      <p:sp>
        <p:nvSpPr>
          <p:cNvPr id="6" name="圓角矩形圖說文字 5">
            <a:extLst>
              <a:ext uri="{FF2B5EF4-FFF2-40B4-BE49-F238E27FC236}">
                <a16:creationId xmlns:a16="http://schemas.microsoft.com/office/drawing/2014/main" id="{9A12B7ED-8017-497E-872C-69DE24435958}"/>
              </a:ext>
            </a:extLst>
          </p:cNvPr>
          <p:cNvSpPr/>
          <p:nvPr/>
        </p:nvSpPr>
        <p:spPr>
          <a:xfrm>
            <a:off x="1340494" y="5406957"/>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2  </a:t>
            </a:r>
            <a:r>
              <a:rPr lang="zh-TW" altLang="en-US" sz="3000" b="1" dirty="0"/>
              <a:t>我国河流的外流区及内流区</a:t>
            </a:r>
            <a:endParaRPr lang="en-HK" altLang="zh-TW" sz="3000" b="1" dirty="0"/>
          </a:p>
          <a:p>
            <a:pPr algn="ctr"/>
            <a:r>
              <a:rPr lang="zh-TW" altLang="en-US" sz="3000" b="1" dirty="0"/>
              <a:t> </a:t>
            </a: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107</a:t>
            </a:r>
            <a:r>
              <a:rPr lang="zh-TW" altLang="en-US" sz="1600" b="1" dirty="0"/>
              <a:t>页</a:t>
            </a:r>
            <a:r>
              <a:rPr lang="en-US" altLang="zh-TW" sz="1600" b="1" dirty="0"/>
              <a:t>) </a:t>
            </a:r>
            <a:r>
              <a:rPr lang="zh-TW" altLang="en-US" sz="1600" b="1" dirty="0"/>
              <a:t> </a:t>
            </a:r>
            <a:endParaRPr lang="zh-HK" altLang="en-US" sz="1600" b="1" dirty="0"/>
          </a:p>
        </p:txBody>
      </p:sp>
      <p:sp>
        <p:nvSpPr>
          <p:cNvPr id="7" name="文字方塊 6"/>
          <p:cNvSpPr txBox="1"/>
          <p:nvPr/>
        </p:nvSpPr>
        <p:spPr>
          <a:xfrm>
            <a:off x="2917767" y="1296785"/>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乌鲁木齐</a:t>
            </a:r>
            <a:endParaRPr lang="en-US" sz="1200" b="1" dirty="0">
              <a:latin typeface="細明體" panose="02020509000000000000" pitchFamily="49" charset="-120"/>
              <a:ea typeface="細明體" panose="02020509000000000000" pitchFamily="49" charset="-120"/>
            </a:endParaRPr>
          </a:p>
        </p:txBody>
      </p:sp>
      <p:sp>
        <p:nvSpPr>
          <p:cNvPr id="8" name="文字方塊 7"/>
          <p:cNvSpPr txBox="1"/>
          <p:nvPr/>
        </p:nvSpPr>
        <p:spPr>
          <a:xfrm>
            <a:off x="3269673" y="3430220"/>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拉萨</a:t>
            </a:r>
            <a:endParaRPr lang="en-US" sz="1200" b="1" dirty="0">
              <a:latin typeface="細明體" panose="02020509000000000000" pitchFamily="49" charset="-120"/>
              <a:ea typeface="細明體" panose="02020509000000000000" pitchFamily="49" charset="-120"/>
            </a:endParaRPr>
          </a:p>
        </p:txBody>
      </p:sp>
      <p:sp>
        <p:nvSpPr>
          <p:cNvPr id="9" name="文字方塊 8"/>
          <p:cNvSpPr txBox="1"/>
          <p:nvPr/>
        </p:nvSpPr>
        <p:spPr>
          <a:xfrm>
            <a:off x="4497186" y="2722298"/>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兰州</a:t>
            </a:r>
            <a:endParaRPr lang="en-US" sz="1200" b="1" dirty="0">
              <a:latin typeface="細明體" panose="02020509000000000000" pitchFamily="49" charset="-120"/>
              <a:ea typeface="細明體" panose="02020509000000000000" pitchFamily="49" charset="-120"/>
            </a:endParaRPr>
          </a:p>
        </p:txBody>
      </p:sp>
      <p:sp>
        <p:nvSpPr>
          <p:cNvPr id="10" name="文字方塊 9"/>
          <p:cNvSpPr txBox="1"/>
          <p:nvPr/>
        </p:nvSpPr>
        <p:spPr>
          <a:xfrm>
            <a:off x="4940530" y="2623168"/>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西安</a:t>
            </a:r>
            <a:endParaRPr lang="en-US" sz="1200" b="1" dirty="0">
              <a:latin typeface="細明體" panose="02020509000000000000" pitchFamily="49" charset="-120"/>
              <a:ea typeface="細明體" panose="02020509000000000000" pitchFamily="49" charset="-120"/>
            </a:endParaRPr>
          </a:p>
        </p:txBody>
      </p:sp>
      <p:sp>
        <p:nvSpPr>
          <p:cNvPr id="11" name="文字方塊 10"/>
          <p:cNvSpPr txBox="1"/>
          <p:nvPr/>
        </p:nvSpPr>
        <p:spPr>
          <a:xfrm>
            <a:off x="6652953" y="925483"/>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哈尔滨</a:t>
            </a:r>
            <a:endParaRPr lang="en-US" sz="1200" b="1" dirty="0">
              <a:latin typeface="細明體" panose="02020509000000000000" pitchFamily="49" charset="-120"/>
              <a:ea typeface="細明體" panose="02020509000000000000" pitchFamily="49" charset="-120"/>
            </a:endParaRPr>
          </a:p>
        </p:txBody>
      </p:sp>
      <p:sp>
        <p:nvSpPr>
          <p:cNvPr id="13" name="文字方塊 12"/>
          <p:cNvSpPr txBox="1"/>
          <p:nvPr/>
        </p:nvSpPr>
        <p:spPr>
          <a:xfrm>
            <a:off x="5771803" y="1850783"/>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北京</a:t>
            </a:r>
            <a:endParaRPr lang="en-US" sz="1200" b="1" dirty="0">
              <a:latin typeface="細明體" panose="02020509000000000000" pitchFamily="49" charset="-120"/>
              <a:ea typeface="細明體" panose="02020509000000000000" pitchFamily="49" charset="-120"/>
            </a:endParaRPr>
          </a:p>
        </p:txBody>
      </p:sp>
      <p:sp>
        <p:nvSpPr>
          <p:cNvPr id="14" name="文字方塊 13"/>
          <p:cNvSpPr txBox="1"/>
          <p:nvPr/>
        </p:nvSpPr>
        <p:spPr>
          <a:xfrm>
            <a:off x="5630487" y="3118554"/>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武汉</a:t>
            </a:r>
            <a:endParaRPr lang="en-US" sz="1200" b="1" dirty="0">
              <a:latin typeface="細明體" panose="02020509000000000000" pitchFamily="49" charset="-120"/>
              <a:ea typeface="細明體" panose="02020509000000000000" pitchFamily="49" charset="-120"/>
            </a:endParaRPr>
          </a:p>
        </p:txBody>
      </p:sp>
      <p:sp>
        <p:nvSpPr>
          <p:cNvPr id="15" name="文字方塊 14"/>
          <p:cNvSpPr txBox="1"/>
          <p:nvPr/>
        </p:nvSpPr>
        <p:spPr>
          <a:xfrm>
            <a:off x="6586452" y="3027720"/>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上海</a:t>
            </a:r>
            <a:endParaRPr lang="en-US" sz="1200" b="1" dirty="0">
              <a:latin typeface="細明體" panose="02020509000000000000" pitchFamily="49" charset="-120"/>
              <a:ea typeface="細明體" panose="02020509000000000000" pitchFamily="49" charset="-120"/>
            </a:endParaRPr>
          </a:p>
        </p:txBody>
      </p:sp>
      <p:sp>
        <p:nvSpPr>
          <p:cNvPr id="16" name="文字方塊 15"/>
          <p:cNvSpPr txBox="1"/>
          <p:nvPr/>
        </p:nvSpPr>
        <p:spPr>
          <a:xfrm>
            <a:off x="5519652" y="3965497"/>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广州</a:t>
            </a:r>
            <a:endParaRPr lang="en-US" sz="1200" b="1" dirty="0">
              <a:latin typeface="細明體" panose="02020509000000000000" pitchFamily="49" charset="-120"/>
              <a:ea typeface="細明體" panose="02020509000000000000" pitchFamily="49" charset="-120"/>
            </a:endParaRPr>
          </a:p>
        </p:txBody>
      </p:sp>
      <p:sp>
        <p:nvSpPr>
          <p:cNvPr id="17" name="文字方塊 16"/>
          <p:cNvSpPr txBox="1"/>
          <p:nvPr/>
        </p:nvSpPr>
        <p:spPr>
          <a:xfrm>
            <a:off x="4674093" y="3752439"/>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昆明</a:t>
            </a:r>
            <a:endParaRPr lang="en-US" sz="1200" b="1" dirty="0">
              <a:latin typeface="細明體" panose="02020509000000000000" pitchFamily="49" charset="-120"/>
              <a:ea typeface="細明體" panose="02020509000000000000" pitchFamily="49" charset="-120"/>
            </a:endParaRPr>
          </a:p>
        </p:txBody>
      </p:sp>
      <p:sp>
        <p:nvSpPr>
          <p:cNvPr id="18" name="文字方塊 17"/>
          <p:cNvSpPr txBox="1"/>
          <p:nvPr/>
        </p:nvSpPr>
        <p:spPr>
          <a:xfrm>
            <a:off x="6652953" y="1323683"/>
            <a:ext cx="653935"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长春</a:t>
            </a:r>
            <a:endParaRPr lang="en-US" sz="1200" b="1" dirty="0">
              <a:latin typeface="細明體" panose="02020509000000000000" pitchFamily="49" charset="-120"/>
              <a:ea typeface="細明體" panose="02020509000000000000" pitchFamily="49" charset="-120"/>
            </a:endParaRPr>
          </a:p>
        </p:txBody>
      </p:sp>
      <p:sp>
        <p:nvSpPr>
          <p:cNvPr id="19" name="文字方塊 18"/>
          <p:cNvSpPr txBox="1"/>
          <p:nvPr/>
        </p:nvSpPr>
        <p:spPr>
          <a:xfrm>
            <a:off x="3077096" y="2054321"/>
            <a:ext cx="1221971" cy="369332"/>
          </a:xfrm>
          <a:prstGeom prst="rect">
            <a:avLst/>
          </a:prstGeom>
          <a:noFill/>
        </p:spPr>
        <p:txBody>
          <a:bodyPr wrap="squar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内流区</a:t>
            </a:r>
            <a:endParaRPr lang="en-US" b="1"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5085573" y="3441396"/>
            <a:ext cx="1221971" cy="369332"/>
          </a:xfrm>
          <a:prstGeom prst="rect">
            <a:avLst/>
          </a:prstGeom>
          <a:noFill/>
        </p:spPr>
        <p:txBody>
          <a:bodyPr wrap="square" rtlCol="0">
            <a:spAutoFit/>
          </a:bodyPr>
          <a:lstStyle/>
          <a:p>
            <a:r>
              <a:rPr lang="zh-TW" altLang="en-US" b="1" dirty="0">
                <a:solidFill>
                  <a:srgbClr val="FF0000"/>
                </a:solidFill>
                <a:latin typeface="標楷體" panose="03000509000000000000" pitchFamily="65" charset="-120"/>
                <a:ea typeface="標楷體" panose="03000509000000000000" pitchFamily="65" charset="-120"/>
              </a:rPr>
              <a:t>外流区</a:t>
            </a:r>
            <a:endParaRPr lang="en-US"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790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BDF4-BF68-4112-9AA3-AA61A5C82B60}"/>
              </a:ext>
            </a:extLst>
          </p:cNvPr>
          <p:cNvSpPr>
            <a:spLocks noGrp="1"/>
          </p:cNvSpPr>
          <p:nvPr>
            <p:ph type="title"/>
          </p:nvPr>
        </p:nvSpPr>
        <p:spPr>
          <a:xfrm>
            <a:off x="685332" y="618518"/>
            <a:ext cx="7773338" cy="855175"/>
          </a:xfrm>
        </p:spPr>
        <p:txBody>
          <a:bodyPr/>
          <a:lstStyle/>
          <a:p>
            <a:r>
              <a:rPr lang="zh-TW" altLang="en-US" b="1" u="sng" dirty="0"/>
              <a:t>河流的分布</a:t>
            </a:r>
            <a:endParaRPr lang="en-HK" b="1" u="sng" dirty="0"/>
          </a:p>
        </p:txBody>
      </p:sp>
      <p:sp>
        <p:nvSpPr>
          <p:cNvPr id="6" name="Content Placeholder 5">
            <a:extLst>
              <a:ext uri="{FF2B5EF4-FFF2-40B4-BE49-F238E27FC236}">
                <a16:creationId xmlns:a16="http://schemas.microsoft.com/office/drawing/2014/main" id="{132BBFE8-6A46-4649-B0D9-ECC9F7479C26}"/>
              </a:ext>
            </a:extLst>
          </p:cNvPr>
          <p:cNvSpPr>
            <a:spLocks noGrp="1"/>
          </p:cNvSpPr>
          <p:nvPr>
            <p:ph sz="quarter" idx="13"/>
          </p:nvPr>
        </p:nvSpPr>
        <p:spPr>
          <a:xfrm>
            <a:off x="685330" y="1473693"/>
            <a:ext cx="7772870" cy="4317507"/>
          </a:xfrm>
        </p:spPr>
        <p:txBody>
          <a:bodyPr>
            <a:normAutofit fontScale="92500"/>
          </a:bodyPr>
          <a:lstStyle/>
          <a:p>
            <a:r>
              <a:rPr lang="zh-TW" altLang="en-US" sz="3200" dirty="0"/>
              <a:t>我国的河流水系</a:t>
            </a:r>
            <a:r>
              <a:rPr lang="zh-TW" altLang="en-US" sz="3200" b="1" dirty="0"/>
              <a:t>分布不平均</a:t>
            </a:r>
            <a:r>
              <a:rPr lang="zh-TW" altLang="en-US" sz="3200" dirty="0"/>
              <a:t>，绝大多数的河流都分布在东南部的外流流域，内陆流域的河流相对很少 </a:t>
            </a:r>
            <a:r>
              <a:rPr lang="en-US" altLang="zh-TW" sz="3200" dirty="0"/>
              <a:t>(</a:t>
            </a:r>
            <a:r>
              <a:rPr lang="zh-TW" altLang="en-US" sz="3200" dirty="0"/>
              <a:t>图</a:t>
            </a:r>
            <a:r>
              <a:rPr lang="en-US" altLang="zh-TW" sz="3200" dirty="0"/>
              <a:t>3)</a:t>
            </a:r>
            <a:r>
              <a:rPr lang="zh-TW" altLang="en-US" sz="3200" dirty="0"/>
              <a:t>，而各地</a:t>
            </a:r>
            <a:r>
              <a:rPr lang="zh-TW" altLang="en-US" sz="3200" b="1" dirty="0"/>
              <a:t>气候的差异</a:t>
            </a:r>
            <a:r>
              <a:rPr lang="zh-TW" altLang="en-US" sz="3200" dirty="0"/>
              <a:t>是导致这状况的主因</a:t>
            </a:r>
            <a:endParaRPr lang="en-HK" altLang="zh-TW" sz="3200" dirty="0"/>
          </a:p>
          <a:p>
            <a:r>
              <a:rPr lang="zh-TW" altLang="en-US" sz="3200" dirty="0"/>
              <a:t>我国</a:t>
            </a:r>
            <a:r>
              <a:rPr lang="zh-TW" altLang="en-US" sz="3200" b="1" dirty="0"/>
              <a:t>外流区河流</a:t>
            </a:r>
            <a:r>
              <a:rPr lang="zh-TW" altLang="en-US" sz="3200" dirty="0"/>
              <a:t>的主要水源是降水，水量较丰富；在上游至下游的前进过程中，又有不少支流汇入，令水量增多，河网密度较大</a:t>
            </a:r>
            <a:endParaRPr lang="en-HK" altLang="zh-TW" sz="3200" dirty="0"/>
          </a:p>
          <a:p>
            <a:endParaRPr lang="en-HK" sz="3200" dirty="0"/>
          </a:p>
        </p:txBody>
      </p:sp>
    </p:spTree>
    <p:extLst>
      <p:ext uri="{BB962C8B-B14F-4D97-AF65-F5344CB8AC3E}">
        <p14:creationId xmlns:p14="http://schemas.microsoft.com/office/powerpoint/2010/main" val="37768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D232B-6C09-4E43-BB83-97108836382C}"/>
              </a:ext>
            </a:extLst>
          </p:cNvPr>
          <p:cNvSpPr>
            <a:spLocks noGrp="1"/>
          </p:cNvSpPr>
          <p:nvPr>
            <p:ph sz="quarter" idx="13"/>
          </p:nvPr>
        </p:nvSpPr>
        <p:spPr>
          <a:xfrm>
            <a:off x="685330" y="861134"/>
            <a:ext cx="7772870" cy="4930066"/>
          </a:xfrm>
        </p:spPr>
        <p:txBody>
          <a:bodyPr>
            <a:normAutofit/>
          </a:bodyPr>
          <a:lstStyle/>
          <a:p>
            <a:r>
              <a:rPr lang="zh-TW" altLang="en-US" sz="3200" dirty="0"/>
              <a:t>内流区的河流多以冰川积雪融水为主要水源，一般水量较少，支流亦较少，令水量沿河流的上游至下游不断减少，更会随季节转变而出现断流</a:t>
            </a:r>
            <a:endParaRPr lang="en-HK" altLang="zh-TW" sz="3200" dirty="0"/>
          </a:p>
          <a:p>
            <a:endParaRPr lang="zh-TW" altLang="en-US" sz="3200" dirty="0"/>
          </a:p>
        </p:txBody>
      </p:sp>
      <p:pic>
        <p:nvPicPr>
          <p:cNvPr id="4" name="Picture 3" descr="A close up of a logo&#10;&#10;Description automatically generated">
            <a:extLst>
              <a:ext uri="{FF2B5EF4-FFF2-40B4-BE49-F238E27FC236}">
                <a16:creationId xmlns:a16="http://schemas.microsoft.com/office/drawing/2014/main" id="{EA59B9A4-6FC7-4597-9AD4-96F0EB825C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4097" y="3670555"/>
            <a:ext cx="2392607" cy="1568629"/>
          </a:xfrm>
          <a:prstGeom prst="rect">
            <a:avLst/>
          </a:prstGeom>
        </p:spPr>
      </p:pic>
    </p:spTree>
    <p:extLst>
      <p:ext uri="{BB962C8B-B14F-4D97-AF65-F5344CB8AC3E}">
        <p14:creationId xmlns:p14="http://schemas.microsoft.com/office/powerpoint/2010/main" val="72379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0FDE1-4DA3-4C01-AC58-F023074F186B}"/>
              </a:ext>
            </a:extLst>
          </p:cNvPr>
          <p:cNvSpPr>
            <a:spLocks noGrp="1"/>
          </p:cNvSpPr>
          <p:nvPr>
            <p:ph sz="quarter" idx="13"/>
          </p:nvPr>
        </p:nvSpPr>
        <p:spPr>
          <a:xfrm>
            <a:off x="685330" y="798990"/>
            <a:ext cx="7772870" cy="5655075"/>
          </a:xfrm>
        </p:spPr>
        <p:txBody>
          <a:bodyPr>
            <a:normAutofit fontScale="92500" lnSpcReduction="10000"/>
          </a:bodyPr>
          <a:lstStyle/>
          <a:p>
            <a:r>
              <a:rPr lang="zh-TW" altLang="en-US" sz="3200" dirty="0"/>
              <a:t>比较下，我国</a:t>
            </a:r>
            <a:r>
              <a:rPr lang="zh-TW" altLang="en-US" sz="3200" b="1" u="sng" dirty="0"/>
              <a:t>南方的河流</a:t>
            </a:r>
            <a:r>
              <a:rPr lang="zh-TW" altLang="en-US" sz="3200" u="sng" dirty="0"/>
              <a:t>和</a:t>
            </a:r>
            <a:r>
              <a:rPr lang="zh-TW" altLang="en-US" sz="3200" b="1" u="sng" dirty="0"/>
              <a:t>华北的河流</a:t>
            </a:r>
            <a:r>
              <a:rPr lang="zh-TW" altLang="en-US" sz="3200" dirty="0"/>
              <a:t>有着下列显著的分别：</a:t>
            </a:r>
            <a:endParaRPr lang="en-HK" altLang="zh-TW" sz="3200" dirty="0"/>
          </a:p>
          <a:p>
            <a:pPr marL="514350" indent="-514350">
              <a:buAutoNum type="arabicParenR"/>
            </a:pPr>
            <a:r>
              <a:rPr lang="zh-TW" altLang="en-US" sz="3200" dirty="0"/>
              <a:t>南方河流的水量较多</a:t>
            </a:r>
            <a:endParaRPr lang="en-HK" altLang="zh-TW" sz="3200" dirty="0"/>
          </a:p>
          <a:p>
            <a:pPr marL="514350" indent="-514350">
              <a:buAutoNum type="arabicParenR"/>
            </a:pPr>
            <a:r>
              <a:rPr lang="zh-TW" altLang="en-US" sz="3200" dirty="0"/>
              <a:t>华北河流洪、枯水流量变幅较大，洪水暴涨猛落；南方河流的洪水则涨落较缓慢</a:t>
            </a:r>
            <a:endParaRPr lang="en-HK" altLang="zh-TW" sz="3200" dirty="0"/>
          </a:p>
          <a:p>
            <a:pPr marL="514350" indent="-514350">
              <a:buAutoNum type="arabicParenR" startAt="3"/>
            </a:pPr>
            <a:r>
              <a:rPr lang="zh-TW" altLang="en-US" sz="3200" dirty="0"/>
              <a:t>华北河流的含沙量远高于南方河流。例如黄河的含沙量居世界大河之冠，其干流的多年平均含沙量为</a:t>
            </a:r>
            <a:r>
              <a:rPr lang="en-US" altLang="zh-TW" sz="3200" dirty="0"/>
              <a:t>37.7</a:t>
            </a:r>
            <a:r>
              <a:rPr lang="zh-TW" altLang="en-US" sz="3200" dirty="0"/>
              <a:t>公斤</a:t>
            </a:r>
            <a:r>
              <a:rPr lang="en-US" altLang="zh-TW" sz="3200" dirty="0"/>
              <a:t>/</a:t>
            </a:r>
            <a:r>
              <a:rPr lang="zh-TW" altLang="en-US" sz="3200" dirty="0"/>
              <a:t>立方米</a:t>
            </a:r>
            <a:endParaRPr lang="en-HK" altLang="zh-TW" sz="3200" dirty="0"/>
          </a:p>
          <a:p>
            <a:pPr marL="514350" indent="-514350">
              <a:buAutoNum type="arabicParenR" startAt="3"/>
            </a:pPr>
            <a:r>
              <a:rPr lang="zh-TW" altLang="en-US" sz="3200" dirty="0"/>
              <a:t>华北河流有结冰封冻现象，南方河流则没有</a:t>
            </a:r>
          </a:p>
        </p:txBody>
      </p:sp>
    </p:spTree>
    <p:extLst>
      <p:ext uri="{BB962C8B-B14F-4D97-AF65-F5344CB8AC3E}">
        <p14:creationId xmlns:p14="http://schemas.microsoft.com/office/powerpoint/2010/main" val="93951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0FDE1-4DA3-4C01-AC58-F023074F186B}"/>
              </a:ext>
            </a:extLst>
          </p:cNvPr>
          <p:cNvSpPr>
            <a:spLocks noGrp="1"/>
          </p:cNvSpPr>
          <p:nvPr>
            <p:ph sz="quarter" idx="13"/>
          </p:nvPr>
        </p:nvSpPr>
        <p:spPr>
          <a:xfrm>
            <a:off x="685330" y="798990"/>
            <a:ext cx="7772870" cy="5655075"/>
          </a:xfrm>
        </p:spPr>
        <p:txBody>
          <a:bodyPr>
            <a:normAutofit/>
          </a:bodyPr>
          <a:lstStyle/>
          <a:p>
            <a:r>
              <a:rPr lang="zh-TW" altLang="en-US" sz="3200" b="1" u="sng" dirty="0"/>
              <a:t>东北的河流方面</a:t>
            </a:r>
            <a:r>
              <a:rPr lang="zh-TW" altLang="en-US" sz="3200" dirty="0"/>
              <a:t>：它们与南方及华北的河流各有异同。它们的水量比华北河流为高，但却不及南方河流。此外，东北河流与南方河流皆是含沙量较少的</a:t>
            </a:r>
            <a:endParaRPr lang="en-HK" altLang="zh-TW" sz="3200" dirty="0"/>
          </a:p>
          <a:p>
            <a:r>
              <a:rPr lang="zh-TW" altLang="en-US" sz="3200" dirty="0"/>
              <a:t>东北河流水中的腐殖质含量一般很高，水色较深，故有“黑龙”、“鸭绿”等河流名称</a:t>
            </a:r>
            <a:endParaRPr lang="en-HK" altLang="zh-TW" sz="3200" dirty="0"/>
          </a:p>
          <a:p>
            <a:r>
              <a:rPr lang="zh-TW" altLang="en-US" sz="3200" dirty="0"/>
              <a:t>东北河流与华北河流皆有结冰现象</a:t>
            </a:r>
          </a:p>
        </p:txBody>
      </p:sp>
    </p:spTree>
    <p:extLst>
      <p:ext uri="{BB962C8B-B14F-4D97-AF65-F5344CB8AC3E}">
        <p14:creationId xmlns:p14="http://schemas.microsoft.com/office/powerpoint/2010/main" val="270050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2006354" y="282884"/>
            <a:ext cx="6693240" cy="1035151"/>
          </a:xfrm>
        </p:spPr>
        <p:txBody>
          <a:bodyPr anchor="ctr">
            <a:noAutofit/>
          </a:bodyPr>
          <a:lstStyle/>
          <a:p>
            <a:r>
              <a:rPr lang="zh-TW" altLang="en-US" sz="3200" b="1" u="sng" dirty="0">
                <a:solidFill>
                  <a:srgbClr val="0070C0"/>
                </a:solidFill>
              </a:rPr>
              <a:t>教师指引 </a:t>
            </a:r>
            <a:br>
              <a:rPr lang="en-HK" altLang="zh-TW" sz="3200" b="1" u="sng" dirty="0">
                <a:solidFill>
                  <a:srgbClr val="0070C0"/>
                </a:solidFill>
              </a:rPr>
            </a:br>
            <a:r>
              <a:rPr lang="en-US" altLang="zh-TW" sz="3200" b="1" u="sng" dirty="0">
                <a:solidFill>
                  <a:srgbClr val="0070C0"/>
                </a:solidFill>
              </a:rPr>
              <a:t>– </a:t>
            </a:r>
            <a:r>
              <a:rPr lang="zh-TW" altLang="en-US" sz="3200" b="1" u="sng" dirty="0">
                <a:solidFill>
                  <a:srgbClr val="0070C0"/>
                </a:solidFill>
              </a:rPr>
              <a:t>中国河流的教授与地理课程的连系</a:t>
            </a:r>
            <a:r>
              <a:rPr lang="en-US" altLang="zh-TW" sz="3200" b="1" u="sng" dirty="0">
                <a:solidFill>
                  <a:srgbClr val="0070C0"/>
                </a:solidFill>
              </a:rPr>
              <a:t> </a:t>
            </a:r>
            <a:endParaRPr lang="en-HK" sz="3200" b="1" u="sng" dirty="0">
              <a:solidFill>
                <a:srgbClr val="0070C0"/>
              </a:solidFill>
            </a:endParaRPr>
          </a:p>
        </p:txBody>
      </p:sp>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175029" y="1402672"/>
            <a:ext cx="6885512" cy="3320249"/>
          </a:xfrm>
        </p:spPr>
        <p:txBody>
          <a:bodyPr>
            <a:noAutofit/>
          </a:bodyPr>
          <a:lstStyle/>
          <a:p>
            <a:pPr marL="514350" indent="-514350">
              <a:buAutoNum type="arabicParenR"/>
            </a:pPr>
            <a:r>
              <a:rPr lang="zh-TW" altLang="en-US" sz="3000" b="1" dirty="0">
                <a:solidFill>
                  <a:schemeClr val="tx1">
                    <a:lumMod val="95000"/>
                    <a:lumOff val="5000"/>
                  </a:schemeClr>
                </a:solidFill>
              </a:rPr>
              <a:t>初中地理方面：</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   在教授</a:t>
            </a:r>
            <a:r>
              <a:rPr lang="zh-TW" altLang="en-US" sz="3000" b="1" i="1" dirty="0">
                <a:solidFill>
                  <a:schemeClr val="tx1">
                    <a:lumMod val="95000"/>
                    <a:lumOff val="5000"/>
                  </a:schemeClr>
                </a:solidFill>
              </a:rPr>
              <a:t>地理课程指引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中一至中三</a:t>
            </a:r>
            <a:r>
              <a:rPr lang="en-US" altLang="zh-TW" sz="3000" b="1" i="1" dirty="0">
                <a:solidFill>
                  <a:schemeClr val="tx1">
                    <a:lumMod val="95000"/>
                    <a:lumOff val="5000"/>
                  </a:schemeClr>
                </a:solidFill>
              </a:rPr>
              <a:t>) (2011) </a:t>
            </a:r>
            <a:r>
              <a:rPr lang="zh-TW" altLang="en-US" sz="3000" dirty="0">
                <a:solidFill>
                  <a:schemeClr val="tx1">
                    <a:lumMod val="95000"/>
                    <a:lumOff val="5000"/>
                  </a:schemeClr>
                </a:solidFill>
              </a:rPr>
              <a:t>中的单元 </a:t>
            </a:r>
            <a:r>
              <a:rPr lang="en-US" altLang="zh-TW" sz="3000" dirty="0">
                <a:solidFill>
                  <a:schemeClr val="tx1">
                    <a:lumMod val="95000"/>
                    <a:lumOff val="5000"/>
                  </a:schemeClr>
                </a:solidFill>
              </a:rPr>
              <a:t>- “</a:t>
            </a:r>
            <a:r>
              <a:rPr lang="zh-TW" altLang="en-US" sz="3000" b="1" dirty="0">
                <a:solidFill>
                  <a:srgbClr val="00B050"/>
                </a:solidFill>
              </a:rPr>
              <a:t>水的烦恼</a:t>
            </a:r>
            <a:r>
              <a:rPr lang="en-US" altLang="zh-TW" sz="3000" b="1" dirty="0">
                <a:solidFill>
                  <a:srgbClr val="00B050"/>
                </a:solidFill>
              </a:rPr>
              <a:t>—</a:t>
            </a:r>
            <a:r>
              <a:rPr lang="zh-TW" altLang="en-US" sz="3000" b="1" dirty="0">
                <a:solidFill>
                  <a:srgbClr val="00B050"/>
                </a:solidFill>
              </a:rPr>
              <a:t>太多与太少</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时，教师应同时教授本简报，以便让同学对</a:t>
            </a:r>
            <a:r>
              <a:rPr lang="zh-TW" altLang="en-US" sz="3000" b="1" dirty="0">
                <a:solidFill>
                  <a:schemeClr val="tx1">
                    <a:lumMod val="95000"/>
                    <a:lumOff val="5000"/>
                  </a:schemeClr>
                </a:solidFill>
              </a:rPr>
              <a:t>我国的河流</a:t>
            </a:r>
            <a:r>
              <a:rPr lang="zh-TW" altLang="en-US" sz="3000" dirty="0">
                <a:solidFill>
                  <a:schemeClr val="tx1">
                    <a:lumMod val="95000"/>
                    <a:lumOff val="5000"/>
                  </a:schemeClr>
                </a:solidFill>
              </a:rPr>
              <a:t>有着基本的认识</a:t>
            </a:r>
            <a:endParaRPr lang="en-US" sz="3000" dirty="0">
              <a:solidFill>
                <a:schemeClr val="tx1">
                  <a:lumMod val="95000"/>
                  <a:lumOff val="5000"/>
                </a:schemeClr>
              </a:solidFill>
            </a:endParaRPr>
          </a:p>
        </p:txBody>
      </p:sp>
    </p:spTree>
    <p:extLst>
      <p:ext uri="{BB962C8B-B14F-4D97-AF65-F5344CB8AC3E}">
        <p14:creationId xmlns:p14="http://schemas.microsoft.com/office/powerpoint/2010/main" val="280055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475991" y="337351"/>
            <a:ext cx="6409677" cy="5273336"/>
          </a:xfrm>
        </p:spPr>
        <p:txBody>
          <a:bodyPr>
            <a:noAutofit/>
          </a:bodyPr>
          <a:lstStyle/>
          <a:p>
            <a:pPr marL="0" indent="0">
              <a:buNone/>
            </a:pPr>
            <a:r>
              <a:rPr lang="en-US" altLang="zh-TW" sz="3000" b="1" dirty="0">
                <a:solidFill>
                  <a:schemeClr val="tx1">
                    <a:lumMod val="95000"/>
                    <a:lumOff val="5000"/>
                  </a:schemeClr>
                </a:solidFill>
              </a:rPr>
              <a:t>2) </a:t>
            </a:r>
            <a:r>
              <a:rPr lang="zh-TW" altLang="en-US" sz="3000" b="1" dirty="0">
                <a:solidFill>
                  <a:schemeClr val="tx1">
                    <a:lumMod val="95000"/>
                    <a:lumOff val="5000"/>
                  </a:schemeClr>
                </a:solidFill>
              </a:rPr>
              <a:t>高中地理方面</a:t>
            </a:r>
            <a:r>
              <a:rPr lang="en-US" altLang="zh-TW" sz="3000" b="1" dirty="0">
                <a:solidFill>
                  <a:schemeClr val="tx1">
                    <a:lumMod val="95000"/>
                    <a:lumOff val="5000"/>
                  </a:schemeClr>
                </a:solidFill>
              </a:rPr>
              <a:t>:</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教师在教授</a:t>
            </a:r>
            <a:r>
              <a:rPr lang="zh-TW" altLang="en-US" sz="3000" b="1" i="1" dirty="0">
                <a:solidFill>
                  <a:schemeClr val="tx1">
                    <a:lumMod val="95000"/>
                    <a:lumOff val="5000"/>
                  </a:schemeClr>
                </a:solidFill>
              </a:rPr>
              <a:t>地理课程及评估指引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中四至中六</a:t>
            </a:r>
            <a:r>
              <a:rPr lang="en-US" altLang="zh-TW" sz="3000" b="1" i="1" dirty="0">
                <a:solidFill>
                  <a:schemeClr val="tx1">
                    <a:lumMod val="95000"/>
                    <a:lumOff val="5000"/>
                  </a:schemeClr>
                </a:solidFill>
              </a:rPr>
              <a:t>) (2017)</a:t>
            </a:r>
            <a:r>
              <a:rPr lang="zh-TW" altLang="en-US" sz="3000" dirty="0">
                <a:solidFill>
                  <a:schemeClr val="tx1">
                    <a:lumMod val="95000"/>
                    <a:lumOff val="5000"/>
                  </a:schemeClr>
                </a:solidFill>
              </a:rPr>
              <a:t>中的课题 </a:t>
            </a:r>
            <a:r>
              <a:rPr lang="en-US" altLang="zh-TW" sz="3000" dirty="0">
                <a:solidFill>
                  <a:schemeClr val="tx1">
                    <a:lumMod val="95000"/>
                    <a:lumOff val="5000"/>
                  </a:schemeClr>
                </a:solidFill>
              </a:rPr>
              <a:t>– “</a:t>
            </a:r>
            <a:r>
              <a:rPr lang="zh-TW" altLang="en-US" sz="3000" b="1" dirty="0">
                <a:solidFill>
                  <a:srgbClr val="00B050"/>
                </a:solidFill>
              </a:rPr>
              <a:t>管理河流和海岸环境：一个持续的挑战</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时， 应</a:t>
            </a:r>
            <a:r>
              <a:rPr lang="zh-TW" altLang="en-US" sz="3000" dirty="0">
                <a:solidFill>
                  <a:srgbClr val="00B050"/>
                </a:solidFill>
              </a:rPr>
              <a:t>以本简报及本系列的简报</a:t>
            </a:r>
            <a:r>
              <a:rPr lang="en-US" altLang="zh-TW" sz="3000" dirty="0">
                <a:solidFill>
                  <a:srgbClr val="00B050"/>
                </a:solidFill>
              </a:rPr>
              <a:t>(5) </a:t>
            </a:r>
            <a:r>
              <a:rPr lang="en-US" altLang="zh-TW" sz="3000" dirty="0"/>
              <a:t>(</a:t>
            </a:r>
            <a:r>
              <a:rPr lang="zh-TW" altLang="en-US" sz="3000" dirty="0"/>
              <a:t>即长江的个案</a:t>
            </a:r>
            <a:r>
              <a:rPr lang="en-US" altLang="zh-TW" sz="3000" dirty="0"/>
              <a:t>)</a:t>
            </a:r>
            <a:r>
              <a:rPr lang="zh-TW" altLang="en-US" sz="3000" dirty="0"/>
              <a:t> </a:t>
            </a:r>
            <a:r>
              <a:rPr lang="zh-TW" altLang="en-US" sz="3000" dirty="0">
                <a:solidFill>
                  <a:schemeClr val="tx1">
                    <a:lumMod val="95000"/>
                    <a:lumOff val="5000"/>
                  </a:schemeClr>
                </a:solidFill>
              </a:rPr>
              <a:t>作为一个个案研习来教授，以便让同学对我国河流 </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特别是长江</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的概况及相关的河流地貌有较深入的    </a:t>
            </a:r>
            <a:endParaRPr lang="en-HK" altLang="zh-TW" sz="3000" dirty="0">
              <a:solidFill>
                <a:schemeClr val="tx1">
                  <a:lumMod val="95000"/>
                  <a:lumOff val="5000"/>
                </a:schemeClr>
              </a:solidFill>
            </a:endParaRPr>
          </a:p>
          <a:p>
            <a:pPr marL="0" indent="0">
              <a:buNone/>
            </a:pPr>
            <a:r>
              <a:rPr lang="en-HK" altLang="zh-TW" sz="3000" dirty="0">
                <a:solidFill>
                  <a:schemeClr val="tx1">
                    <a:lumMod val="95000"/>
                    <a:lumOff val="5000"/>
                  </a:schemeClr>
                </a:solidFill>
              </a:rPr>
              <a:t>                                 </a:t>
            </a:r>
            <a:r>
              <a:rPr lang="zh-TW" altLang="en-US" sz="3000" dirty="0">
                <a:solidFill>
                  <a:schemeClr val="tx1">
                    <a:lumMod val="95000"/>
                    <a:lumOff val="5000"/>
                  </a:schemeClr>
                </a:solidFill>
              </a:rPr>
              <a:t>认识</a:t>
            </a:r>
            <a:endParaRPr lang="en-US" sz="3000" dirty="0">
              <a:solidFill>
                <a:schemeClr val="tx1">
                  <a:lumMod val="95000"/>
                  <a:lumOff val="5000"/>
                </a:schemeClr>
              </a:solidFill>
            </a:endParaRPr>
          </a:p>
        </p:txBody>
      </p:sp>
    </p:spTree>
    <p:extLst>
      <p:ext uri="{BB962C8B-B14F-4D97-AF65-F5344CB8AC3E}">
        <p14:creationId xmlns:p14="http://schemas.microsoft.com/office/powerpoint/2010/main" val="100646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533400" y="432261"/>
            <a:ext cx="7524003" cy="652867"/>
          </a:xfrm>
        </p:spPr>
        <p:txBody>
          <a:bodyPr/>
          <a:lstStyle/>
          <a:p>
            <a:r>
              <a:rPr lang="zh-TW" altLang="en-US" b="1" u="sng" dirty="0"/>
              <a:t>我国河流的特点</a:t>
            </a:r>
            <a:endParaRPr lang="en-HK" b="1" u="sng" dirty="0"/>
          </a:p>
        </p:txBody>
      </p:sp>
      <p:sp>
        <p:nvSpPr>
          <p:cNvPr id="3" name="Content Placeholder 2">
            <a:extLst>
              <a:ext uri="{FF2B5EF4-FFF2-40B4-BE49-F238E27FC236}">
                <a16:creationId xmlns:a16="http://schemas.microsoft.com/office/drawing/2014/main" id="{731C8DB3-1C8E-4602-9C5D-FDABB2E6EDBB}"/>
              </a:ext>
            </a:extLst>
          </p:cNvPr>
          <p:cNvSpPr>
            <a:spLocks noGrp="1"/>
          </p:cNvSpPr>
          <p:nvPr>
            <p:ph idx="1"/>
          </p:nvPr>
        </p:nvSpPr>
        <p:spPr>
          <a:xfrm>
            <a:off x="533400" y="1188720"/>
            <a:ext cx="8086898" cy="5187141"/>
          </a:xfrm>
        </p:spPr>
        <p:txBody>
          <a:bodyPr>
            <a:normAutofit fontScale="92500" lnSpcReduction="10000"/>
          </a:bodyPr>
          <a:lstStyle/>
          <a:p>
            <a:r>
              <a:rPr lang="zh-TW" altLang="en-US" sz="3200" dirty="0"/>
              <a:t>我国是一个河流及湖泊众多的国家</a:t>
            </a:r>
            <a:endParaRPr lang="en-US" altLang="zh-TW" sz="3200" dirty="0"/>
          </a:p>
          <a:p>
            <a:r>
              <a:rPr lang="zh-TW" altLang="en-US" sz="3200" dirty="0"/>
              <a:t>除了</a:t>
            </a:r>
            <a:r>
              <a:rPr lang="zh-TW" altLang="en-US" sz="3200" b="1" dirty="0"/>
              <a:t>数量多</a:t>
            </a:r>
            <a:r>
              <a:rPr lang="zh-TW" altLang="en-US" sz="3200" dirty="0"/>
              <a:t>，</a:t>
            </a:r>
            <a:r>
              <a:rPr lang="zh-TW" altLang="en-US" sz="3200" b="1" dirty="0"/>
              <a:t>流程长</a:t>
            </a:r>
            <a:r>
              <a:rPr lang="zh-TW" altLang="en-US" sz="3200" dirty="0"/>
              <a:t>也是我国河流的显著特点</a:t>
            </a:r>
            <a:endParaRPr lang="en-US" altLang="zh-TW" sz="3200" dirty="0"/>
          </a:p>
          <a:p>
            <a:r>
              <a:rPr lang="zh-TW" altLang="en-US" sz="3200" dirty="0"/>
              <a:t>我国的大小河流有几万条，总长度达</a:t>
            </a:r>
            <a:r>
              <a:rPr lang="en-US" altLang="zh-TW" sz="3200" dirty="0"/>
              <a:t>42</a:t>
            </a:r>
            <a:r>
              <a:rPr lang="zh-TW" altLang="en-US" sz="3200" dirty="0"/>
              <a:t>万公里，其中长度在</a:t>
            </a:r>
            <a:r>
              <a:rPr lang="en-US" altLang="zh-TW" sz="3200" dirty="0"/>
              <a:t>1,000 </a:t>
            </a:r>
            <a:r>
              <a:rPr lang="zh-TW" altLang="en-US" sz="3200" dirty="0"/>
              <a:t>公里以上的河流有</a:t>
            </a:r>
            <a:r>
              <a:rPr lang="en-US" altLang="zh-TW" sz="3200" dirty="0"/>
              <a:t>20</a:t>
            </a:r>
            <a:r>
              <a:rPr lang="zh-TW" altLang="en-US" sz="3200" dirty="0"/>
              <a:t>多条</a:t>
            </a:r>
            <a:endParaRPr lang="en-US" altLang="zh-TW" sz="3200" dirty="0"/>
          </a:p>
          <a:p>
            <a:r>
              <a:rPr lang="zh-TW" altLang="en-US" sz="3200" dirty="0"/>
              <a:t>我国河流流域面积在</a:t>
            </a:r>
            <a:r>
              <a:rPr lang="en-US" altLang="zh-TW" sz="3200" dirty="0"/>
              <a:t>100</a:t>
            </a:r>
            <a:r>
              <a:rPr lang="zh-TW" altLang="en-US" sz="3200" dirty="0"/>
              <a:t>平方公里以上的河流有</a:t>
            </a:r>
            <a:r>
              <a:rPr lang="en-US" altLang="zh-TW" sz="3200" dirty="0"/>
              <a:t>50,000</a:t>
            </a:r>
            <a:r>
              <a:rPr lang="zh-TW" altLang="en-US" sz="3200" dirty="0"/>
              <a:t>多条，</a:t>
            </a:r>
            <a:r>
              <a:rPr lang="en-US" altLang="zh-TW" sz="3200" dirty="0"/>
              <a:t>1,000</a:t>
            </a:r>
            <a:r>
              <a:rPr lang="zh-TW" altLang="en-US" sz="3200" dirty="0"/>
              <a:t>平方公里以上的有</a:t>
            </a:r>
            <a:r>
              <a:rPr lang="en-US" altLang="zh-TW" sz="3200" dirty="0"/>
              <a:t>1,580</a:t>
            </a:r>
            <a:r>
              <a:rPr lang="zh-TW" altLang="en-US" sz="3200" dirty="0"/>
              <a:t>多条，一万平方公里以上的则有</a:t>
            </a:r>
            <a:r>
              <a:rPr lang="en-US" altLang="zh-TW" sz="3200" dirty="0"/>
              <a:t>79</a:t>
            </a:r>
            <a:r>
              <a:rPr lang="zh-TW" altLang="en-US" sz="3200" dirty="0"/>
              <a:t>条</a:t>
            </a:r>
            <a:endParaRPr lang="en-US" altLang="zh-TW" sz="3200" dirty="0"/>
          </a:p>
          <a:p>
            <a:r>
              <a:rPr lang="zh-TW" altLang="en-US" sz="3200" dirty="0"/>
              <a:t>世界最长的河流中，</a:t>
            </a:r>
            <a:r>
              <a:rPr lang="zh-TW" altLang="en-US" sz="3200" b="1" dirty="0"/>
              <a:t>长江 </a:t>
            </a:r>
            <a:r>
              <a:rPr lang="en-US" altLang="zh-TW" sz="3200" b="1" dirty="0"/>
              <a:t>(6,300</a:t>
            </a:r>
            <a:r>
              <a:rPr lang="zh-TW" altLang="en-US" sz="3200" b="1" dirty="0"/>
              <a:t>公里</a:t>
            </a:r>
            <a:r>
              <a:rPr lang="en-US" altLang="zh-TW" sz="3200" b="1" dirty="0"/>
              <a:t>)</a:t>
            </a:r>
            <a:r>
              <a:rPr lang="zh-TW" altLang="en-US" sz="3200" dirty="0"/>
              <a:t>和</a:t>
            </a:r>
            <a:r>
              <a:rPr lang="zh-TW" altLang="en-US" sz="3200" b="1" dirty="0"/>
              <a:t>黄河</a:t>
            </a:r>
            <a:r>
              <a:rPr lang="en-US" altLang="zh-TW" sz="3200" b="1" dirty="0"/>
              <a:t>(5,464</a:t>
            </a:r>
            <a:r>
              <a:rPr lang="zh-TW" altLang="en-US" sz="3200" b="1" dirty="0"/>
              <a:t>公里</a:t>
            </a:r>
            <a:r>
              <a:rPr lang="en-US" altLang="zh-TW" sz="3200" b="1" dirty="0"/>
              <a:t>)</a:t>
            </a:r>
            <a:r>
              <a:rPr lang="zh-TW" altLang="en-US" sz="3200" dirty="0"/>
              <a:t>分别名列为第三和第五位</a:t>
            </a:r>
            <a:endParaRPr lang="en-HK" sz="3200" dirty="0"/>
          </a:p>
        </p:txBody>
      </p:sp>
    </p:spTree>
    <p:extLst>
      <p:ext uri="{BB962C8B-B14F-4D97-AF65-F5344CB8AC3E}">
        <p14:creationId xmlns:p14="http://schemas.microsoft.com/office/powerpoint/2010/main" val="270402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330" y="989215"/>
            <a:ext cx="7772870" cy="5047601"/>
          </a:xfrm>
        </p:spPr>
        <p:txBody>
          <a:bodyPr>
            <a:normAutofit fontScale="92500"/>
          </a:bodyPr>
          <a:lstStyle/>
          <a:p>
            <a:r>
              <a:rPr lang="zh-TW" altLang="en-US" sz="3200" dirty="0"/>
              <a:t>此外，我国的澜沧江及黑龙江也在世界最长的十大河流之列</a:t>
            </a:r>
            <a:endParaRPr lang="en-HK" altLang="zh-TW" sz="3200" dirty="0"/>
          </a:p>
          <a:p>
            <a:r>
              <a:rPr lang="zh-TW" altLang="en-US" sz="3200" dirty="0"/>
              <a:t>我国河川平均年径流总量为</a:t>
            </a:r>
            <a:r>
              <a:rPr lang="en-US" altLang="zh-TW" sz="3200" dirty="0"/>
              <a:t>27,115</a:t>
            </a:r>
            <a:r>
              <a:rPr lang="zh-TW" altLang="en-US" sz="3200" dirty="0"/>
              <a:t>亿立方米，占全球河川径流量的</a:t>
            </a:r>
            <a:r>
              <a:rPr lang="en-US" altLang="zh-TW" sz="3200" dirty="0"/>
              <a:t>5.8%</a:t>
            </a:r>
            <a:r>
              <a:rPr lang="zh-TW" altLang="en-US" sz="3200" dirty="0"/>
              <a:t>，居世界第六位</a:t>
            </a:r>
            <a:endParaRPr lang="en-HK" altLang="zh-TW" sz="3200" dirty="0"/>
          </a:p>
          <a:p>
            <a:r>
              <a:rPr lang="zh-TW" altLang="en-US" sz="3200" dirty="0"/>
              <a:t>我国河流水量虽然丰沛，但年内分配却随着季节而变化，并于</a:t>
            </a:r>
            <a:r>
              <a:rPr lang="zh-TW" altLang="en-US" sz="3200" b="1" dirty="0"/>
              <a:t>夏季</a:t>
            </a:r>
            <a:r>
              <a:rPr lang="zh-TW" altLang="en-US" sz="3200" dirty="0"/>
              <a:t>容易出现</a:t>
            </a:r>
            <a:r>
              <a:rPr lang="zh-TW" altLang="en-US" sz="3200" b="1" dirty="0"/>
              <a:t>汛期</a:t>
            </a:r>
            <a:endParaRPr lang="en-HK" altLang="zh-TW" sz="3200" b="1" dirty="0"/>
          </a:p>
          <a:p>
            <a:r>
              <a:rPr lang="zh-TW" altLang="en-US" sz="3200" dirty="0"/>
              <a:t>此外，我国</a:t>
            </a:r>
            <a:r>
              <a:rPr lang="zh-TW" altLang="en-US" sz="3200" b="1" dirty="0"/>
              <a:t>河川径流量</a:t>
            </a:r>
            <a:r>
              <a:rPr lang="zh-TW" altLang="en-US" sz="3200" dirty="0"/>
              <a:t>的总趋势是</a:t>
            </a:r>
            <a:r>
              <a:rPr lang="zh-TW" altLang="en-US" sz="3200" b="1" dirty="0"/>
              <a:t>由东南沿海向西北内陆递减</a:t>
            </a:r>
            <a:endParaRPr lang="zh-HK" altLang="en-US" sz="3200" b="1" dirty="0"/>
          </a:p>
        </p:txBody>
      </p:sp>
    </p:spTree>
    <p:extLst>
      <p:ext uri="{BB962C8B-B14F-4D97-AF65-F5344CB8AC3E}">
        <p14:creationId xmlns:p14="http://schemas.microsoft.com/office/powerpoint/2010/main" val="297051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330" y="989215"/>
            <a:ext cx="7772870" cy="5047601"/>
          </a:xfrm>
        </p:spPr>
        <p:txBody>
          <a:bodyPr>
            <a:normAutofit lnSpcReduction="10000"/>
          </a:bodyPr>
          <a:lstStyle/>
          <a:p>
            <a:r>
              <a:rPr lang="zh-TW" altLang="en-US" sz="3200" dirty="0"/>
              <a:t>根据降水及径流等因素，全国可被划分为五个区域（图</a:t>
            </a:r>
            <a:r>
              <a:rPr lang="en-US" altLang="zh-TW" sz="3200" dirty="0"/>
              <a:t>1</a:t>
            </a:r>
            <a:r>
              <a:rPr lang="zh-TW" altLang="en-US" sz="3200" dirty="0"/>
              <a:t>）：</a:t>
            </a:r>
            <a:endParaRPr lang="en-HK" altLang="zh-TW" sz="3200" dirty="0"/>
          </a:p>
          <a:p>
            <a:pPr marL="0" indent="0">
              <a:buNone/>
            </a:pPr>
            <a:r>
              <a:rPr lang="en-US" altLang="zh-TW" sz="3200" b="1" dirty="0"/>
              <a:t>1) </a:t>
            </a:r>
            <a:r>
              <a:rPr lang="zh-TW" altLang="en-US" sz="3200" b="1" dirty="0"/>
              <a:t>丰水带：</a:t>
            </a:r>
            <a:r>
              <a:rPr lang="zh-TW" altLang="en-US" sz="3200" dirty="0"/>
              <a:t>该区的年降水量高于</a:t>
            </a:r>
            <a:r>
              <a:rPr lang="en-US" altLang="zh-TW" sz="3200" dirty="0"/>
              <a:t>1600</a:t>
            </a:r>
            <a:r>
              <a:rPr lang="zh-TW" altLang="en-US" sz="3200" dirty="0"/>
              <a:t>毫米，而年径流深大于</a:t>
            </a:r>
            <a:r>
              <a:rPr lang="en-US" altLang="zh-TW" sz="3200" dirty="0"/>
              <a:t>900</a:t>
            </a:r>
            <a:r>
              <a:rPr lang="zh-TW" altLang="en-US" sz="3200" dirty="0"/>
              <a:t>毫米</a:t>
            </a:r>
            <a:endParaRPr lang="en-HK" altLang="zh-TW" sz="3200" dirty="0"/>
          </a:p>
          <a:p>
            <a:pPr marL="0" indent="0">
              <a:buNone/>
            </a:pPr>
            <a:r>
              <a:rPr lang="en-US" altLang="zh-TW" sz="3200" b="1" dirty="0"/>
              <a:t>2) </a:t>
            </a:r>
            <a:r>
              <a:rPr lang="zh-TW" altLang="en-US" sz="3200" b="1" dirty="0"/>
              <a:t>多水带：</a:t>
            </a:r>
            <a:r>
              <a:rPr lang="zh-TW" altLang="en-US" sz="3200" dirty="0"/>
              <a:t>该区的年降水量约为</a:t>
            </a:r>
            <a:r>
              <a:rPr lang="en-US" altLang="zh-TW" sz="3200" dirty="0"/>
              <a:t>800</a:t>
            </a:r>
            <a:r>
              <a:rPr lang="zh-TW" altLang="en-US" sz="3200" dirty="0"/>
              <a:t>－</a:t>
            </a:r>
            <a:r>
              <a:rPr lang="en-US" altLang="zh-TW" sz="3200" dirty="0"/>
              <a:t>1600</a:t>
            </a:r>
            <a:r>
              <a:rPr lang="zh-TW" altLang="en-US" sz="3200" dirty="0"/>
              <a:t>毫米，年径流深约为</a:t>
            </a:r>
            <a:r>
              <a:rPr lang="en-US" altLang="zh-TW" sz="3200" dirty="0"/>
              <a:t>200</a:t>
            </a:r>
            <a:r>
              <a:rPr lang="zh-TW" altLang="en-US" sz="3200" dirty="0"/>
              <a:t>－</a:t>
            </a:r>
            <a:r>
              <a:rPr lang="en-US" altLang="zh-TW" sz="3200" dirty="0"/>
              <a:t>900</a:t>
            </a:r>
            <a:r>
              <a:rPr lang="zh-TW" altLang="en-US" sz="3200" dirty="0"/>
              <a:t>毫米</a:t>
            </a:r>
            <a:endParaRPr lang="en-HK" altLang="zh-TW" sz="3200" dirty="0"/>
          </a:p>
          <a:p>
            <a:pPr marL="0" indent="0">
              <a:buNone/>
            </a:pPr>
            <a:r>
              <a:rPr lang="en-US" altLang="zh-TW" sz="3200" b="1" dirty="0"/>
              <a:t>3) </a:t>
            </a:r>
            <a:r>
              <a:rPr lang="zh-TW" altLang="en-US" sz="3200" b="1" dirty="0"/>
              <a:t>过渡带：</a:t>
            </a:r>
            <a:r>
              <a:rPr lang="zh-TW" altLang="en-US" sz="3200" dirty="0"/>
              <a:t>该区的年降水量约为</a:t>
            </a:r>
            <a:r>
              <a:rPr lang="en-US" altLang="zh-TW" sz="3200" dirty="0"/>
              <a:t>400</a:t>
            </a:r>
            <a:r>
              <a:rPr lang="zh-TW" altLang="en-US" sz="3200" dirty="0"/>
              <a:t>－</a:t>
            </a:r>
            <a:r>
              <a:rPr lang="en-US" altLang="zh-TW" sz="3200" dirty="0"/>
              <a:t>800</a:t>
            </a:r>
            <a:r>
              <a:rPr lang="zh-TW" altLang="en-US" sz="3200" dirty="0"/>
              <a:t>毫米，年径流深约为</a:t>
            </a:r>
            <a:r>
              <a:rPr lang="en-US" altLang="zh-TW" sz="3200" dirty="0"/>
              <a:t>50</a:t>
            </a:r>
            <a:r>
              <a:rPr lang="zh-TW" altLang="en-US" sz="3200" dirty="0"/>
              <a:t>－</a:t>
            </a:r>
            <a:r>
              <a:rPr lang="en-US" altLang="zh-TW" sz="3200" dirty="0"/>
              <a:t>200</a:t>
            </a:r>
            <a:r>
              <a:rPr lang="zh-TW" altLang="en-US" sz="3200" dirty="0"/>
              <a:t>毫米</a:t>
            </a:r>
            <a:endParaRPr lang="zh-HK" altLang="en-US" sz="3200" dirty="0"/>
          </a:p>
        </p:txBody>
      </p:sp>
    </p:spTree>
    <p:extLst>
      <p:ext uri="{BB962C8B-B14F-4D97-AF65-F5344CB8AC3E}">
        <p14:creationId xmlns:p14="http://schemas.microsoft.com/office/powerpoint/2010/main" val="406158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330" y="989215"/>
            <a:ext cx="7772870" cy="5047601"/>
          </a:xfrm>
        </p:spPr>
        <p:txBody>
          <a:bodyPr>
            <a:normAutofit/>
          </a:bodyPr>
          <a:lstStyle/>
          <a:p>
            <a:pPr marL="0" indent="0">
              <a:buNone/>
            </a:pPr>
            <a:r>
              <a:rPr lang="en-US" altLang="zh-TW" sz="3200" b="1" dirty="0"/>
              <a:t>4) </a:t>
            </a:r>
            <a:r>
              <a:rPr lang="zh-TW" altLang="en-US" sz="3200" b="1" dirty="0"/>
              <a:t>少水带：</a:t>
            </a:r>
            <a:r>
              <a:rPr lang="zh-TW" altLang="en-US" sz="3200" dirty="0"/>
              <a:t>该区的年降水量约为</a:t>
            </a:r>
            <a:r>
              <a:rPr lang="en-US" altLang="zh-TW" sz="3200" dirty="0"/>
              <a:t>200</a:t>
            </a:r>
            <a:r>
              <a:rPr lang="zh-TW" altLang="en-US" sz="3200" dirty="0"/>
              <a:t>－</a:t>
            </a:r>
            <a:r>
              <a:rPr lang="en-US" altLang="zh-TW" sz="3200" dirty="0"/>
              <a:t>400</a:t>
            </a:r>
            <a:r>
              <a:rPr lang="zh-TW" altLang="en-US" sz="3200" dirty="0"/>
              <a:t>毫米，年径流深约为</a:t>
            </a:r>
            <a:r>
              <a:rPr lang="en-US" altLang="zh-TW" sz="3200" dirty="0"/>
              <a:t>10</a:t>
            </a:r>
            <a:r>
              <a:rPr lang="zh-TW" altLang="en-US" sz="3200" dirty="0"/>
              <a:t>－</a:t>
            </a:r>
            <a:r>
              <a:rPr lang="en-US" altLang="zh-TW" sz="3200" dirty="0"/>
              <a:t>50</a:t>
            </a:r>
            <a:r>
              <a:rPr lang="zh-TW" altLang="en-US" sz="3200" dirty="0"/>
              <a:t>毫米</a:t>
            </a:r>
            <a:endParaRPr lang="en-HK" altLang="zh-TW" sz="3200" dirty="0"/>
          </a:p>
          <a:p>
            <a:pPr marL="0" indent="0">
              <a:buNone/>
            </a:pPr>
            <a:r>
              <a:rPr lang="en-US" altLang="zh-TW" sz="3200" b="1" dirty="0"/>
              <a:t>5) </a:t>
            </a:r>
            <a:r>
              <a:rPr lang="zh-TW" altLang="en-US" sz="3200" b="1" dirty="0"/>
              <a:t>缺水带 </a:t>
            </a:r>
            <a:r>
              <a:rPr lang="en-US" altLang="zh-TW" sz="3200" b="1" dirty="0"/>
              <a:t>(</a:t>
            </a:r>
            <a:r>
              <a:rPr lang="zh-TW" altLang="en-US" sz="3200" b="1" dirty="0"/>
              <a:t>干涸</a:t>
            </a:r>
            <a:r>
              <a:rPr lang="en-US" altLang="zh-TW" sz="3200" b="1" dirty="0"/>
              <a:t>)</a:t>
            </a:r>
            <a:r>
              <a:rPr lang="zh-TW" altLang="en-US" sz="3200" b="1" dirty="0"/>
              <a:t>：</a:t>
            </a:r>
            <a:r>
              <a:rPr lang="zh-TW" altLang="en-US" sz="3200" dirty="0"/>
              <a:t>该区的年降水量一般低于</a:t>
            </a:r>
            <a:r>
              <a:rPr lang="en-US" altLang="zh-TW" sz="3200" dirty="0"/>
              <a:t>200</a:t>
            </a:r>
            <a:r>
              <a:rPr lang="zh-TW" altLang="en-US" sz="3200" dirty="0"/>
              <a:t>毫米，年径流深不足</a:t>
            </a:r>
            <a:r>
              <a:rPr lang="en-US" altLang="zh-TW" sz="3200" dirty="0"/>
              <a:t>10</a:t>
            </a:r>
            <a:r>
              <a:rPr lang="zh-TW" altLang="en-US" sz="3200" dirty="0"/>
              <a:t>毫米</a:t>
            </a:r>
            <a:endParaRPr lang="zh-HK" altLang="en-US" sz="3200" dirty="0"/>
          </a:p>
        </p:txBody>
      </p:sp>
      <p:pic>
        <p:nvPicPr>
          <p:cNvPr id="4" name="Picture 3" descr="A close up of a logo&#10;&#10;Description automatically generated">
            <a:extLst>
              <a:ext uri="{FF2B5EF4-FFF2-40B4-BE49-F238E27FC236}">
                <a16:creationId xmlns:a16="http://schemas.microsoft.com/office/drawing/2014/main" id="{FFA526A4-7677-4E0D-B424-4AE7893953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89608" y="4194337"/>
            <a:ext cx="2392607" cy="1568629"/>
          </a:xfrm>
          <a:prstGeom prst="rect">
            <a:avLst/>
          </a:prstGeom>
        </p:spPr>
      </p:pic>
      <p:sp>
        <p:nvSpPr>
          <p:cNvPr id="5" name="Speech Bubble: Rectangle with Corners Rounded 4">
            <a:extLst>
              <a:ext uri="{FF2B5EF4-FFF2-40B4-BE49-F238E27FC236}">
                <a16:creationId xmlns:a16="http://schemas.microsoft.com/office/drawing/2014/main" id="{04A5617D-66A2-44F5-B3B1-F1A664D17498}"/>
              </a:ext>
            </a:extLst>
          </p:cNvPr>
          <p:cNvSpPr/>
          <p:nvPr/>
        </p:nvSpPr>
        <p:spPr>
          <a:xfrm>
            <a:off x="3904721" y="3849949"/>
            <a:ext cx="3534766" cy="2539013"/>
          </a:xfrm>
          <a:prstGeom prst="wedgeRoundRectCallout">
            <a:avLst>
              <a:gd name="adj1" fmla="val -71984"/>
              <a:gd name="adj2" fmla="val -916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根据图</a:t>
            </a:r>
            <a:r>
              <a:rPr lang="en-US" altLang="zh-TW" sz="2800" dirty="0">
                <a:solidFill>
                  <a:schemeClr val="tx1"/>
                </a:solidFill>
              </a:rPr>
              <a:t>1</a:t>
            </a:r>
            <a:r>
              <a:rPr lang="zh-TW" altLang="en-US" sz="2800" dirty="0">
                <a:solidFill>
                  <a:schemeClr val="tx1"/>
                </a:solidFill>
              </a:rPr>
              <a:t>，教师可请学生描述我国根据降水及径流等因素而划分的五个区域的分布形态</a:t>
            </a:r>
            <a:endParaRPr lang="en-HK" sz="2800" dirty="0">
              <a:solidFill>
                <a:schemeClr val="tx1"/>
              </a:solidFill>
            </a:endParaRPr>
          </a:p>
        </p:txBody>
      </p:sp>
    </p:spTree>
    <p:extLst>
      <p:ext uri="{BB962C8B-B14F-4D97-AF65-F5344CB8AC3E}">
        <p14:creationId xmlns:p14="http://schemas.microsoft.com/office/powerpoint/2010/main" val="412441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4425" b="31394"/>
          <a:stretch/>
        </p:blipFill>
        <p:spPr>
          <a:xfrm>
            <a:off x="1291638" y="207818"/>
            <a:ext cx="7038585" cy="5394447"/>
          </a:xfrm>
          <a:prstGeom prst="rect">
            <a:avLst/>
          </a:prstGeom>
          <a:ln w="88900" cap="sq" cmpd="thickThin">
            <a:solidFill>
              <a:srgbClr val="000000"/>
            </a:solidFill>
            <a:prstDash val="solid"/>
            <a:miter lim="800000"/>
          </a:ln>
          <a:effectLst>
            <a:innerShdw blurRad="76200">
              <a:srgbClr val="000000"/>
            </a:innerShdw>
          </a:effectLst>
        </p:spPr>
      </p:pic>
      <p:sp>
        <p:nvSpPr>
          <p:cNvPr id="7" name="TextBox 3">
            <a:extLst>
              <a:ext uri="{FF2B5EF4-FFF2-40B4-BE49-F238E27FC236}">
                <a16:creationId xmlns:a16="http://schemas.microsoft.com/office/drawing/2014/main" id="{510B170B-8A95-E54B-A684-5F155B14B123}"/>
              </a:ext>
            </a:extLst>
          </p:cNvPr>
          <p:cNvSpPr txBox="1"/>
          <p:nvPr/>
        </p:nvSpPr>
        <p:spPr>
          <a:xfrm>
            <a:off x="1498430" y="5079046"/>
            <a:ext cx="1760159"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8" name="圓角矩形圖說文字 5">
            <a:extLst>
              <a:ext uri="{FF2B5EF4-FFF2-40B4-BE49-F238E27FC236}">
                <a16:creationId xmlns:a16="http://schemas.microsoft.com/office/drawing/2014/main" id="{866F9992-AA4B-4125-A261-A610EB36D540}"/>
              </a:ext>
            </a:extLst>
          </p:cNvPr>
          <p:cNvSpPr/>
          <p:nvPr/>
        </p:nvSpPr>
        <p:spPr>
          <a:xfrm>
            <a:off x="1389974" y="5602266"/>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1  </a:t>
            </a:r>
            <a:r>
              <a:rPr lang="zh-TW" altLang="en-US" sz="3000" b="1" dirty="0"/>
              <a:t>我国降水径流分布图</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105</a:t>
            </a:r>
            <a:r>
              <a:rPr lang="zh-TW" altLang="en-US" sz="1600" b="1" dirty="0"/>
              <a:t>页</a:t>
            </a:r>
            <a:r>
              <a:rPr lang="en-US" altLang="zh-TW" sz="1600" b="1" dirty="0"/>
              <a:t>) </a:t>
            </a:r>
            <a:r>
              <a:rPr lang="zh-TW" altLang="en-US" sz="1600" b="1" dirty="0"/>
              <a:t> </a:t>
            </a:r>
            <a:endParaRPr lang="zh-HK" altLang="en-US" sz="1600" b="1" dirty="0"/>
          </a:p>
        </p:txBody>
      </p:sp>
      <p:sp>
        <p:nvSpPr>
          <p:cNvPr id="9" name="文字方塊 8"/>
          <p:cNvSpPr txBox="1"/>
          <p:nvPr/>
        </p:nvSpPr>
        <p:spPr>
          <a:xfrm>
            <a:off x="2026888" y="3617108"/>
            <a:ext cx="1330037" cy="1769715"/>
          </a:xfrm>
          <a:prstGeom prst="rect">
            <a:avLst/>
          </a:prstGeom>
          <a:noFill/>
        </p:spPr>
        <p:txBody>
          <a:bodyPr wrap="square" rtlCol="0">
            <a:spAutoFit/>
          </a:bodyPr>
          <a:lstStyle/>
          <a:p>
            <a:pPr>
              <a:spcAft>
                <a:spcPts val="600"/>
              </a:spcAft>
            </a:pPr>
            <a:r>
              <a:rPr lang="zh-TW" altLang="en-US" sz="1400" dirty="0">
                <a:latin typeface="細明體" panose="02020509000000000000" pitchFamily="49" charset="-120"/>
                <a:ea typeface="細明體" panose="02020509000000000000" pitchFamily="49" charset="-120"/>
              </a:rPr>
              <a:t>多雨</a:t>
            </a:r>
            <a:r>
              <a:rPr lang="en-US" altLang="zh-TW" sz="1400" dirty="0">
                <a:latin typeface="細明體" panose="02020509000000000000" pitchFamily="49" charset="-120"/>
                <a:ea typeface="細明體" panose="02020509000000000000" pitchFamily="49" charset="-120"/>
              </a:rPr>
              <a:t>-</a:t>
            </a:r>
            <a:r>
              <a:rPr lang="zh-TW" altLang="en-US" sz="1400" dirty="0">
                <a:latin typeface="細明體" panose="02020509000000000000" pitchFamily="49" charset="-120"/>
                <a:ea typeface="細明體" panose="02020509000000000000" pitchFamily="49" charset="-120"/>
              </a:rPr>
              <a:t>丰水</a:t>
            </a:r>
            <a:endParaRPr lang="en-US" altLang="zh-TW" sz="1400" dirty="0">
              <a:latin typeface="細明體" panose="02020509000000000000" pitchFamily="49" charset="-120"/>
              <a:ea typeface="細明體" panose="02020509000000000000" pitchFamily="49" charset="-120"/>
            </a:endParaRPr>
          </a:p>
          <a:p>
            <a:pPr>
              <a:spcAft>
                <a:spcPts val="600"/>
              </a:spcAft>
            </a:pPr>
            <a:r>
              <a:rPr lang="zh-TW" altLang="en-US" sz="1400" dirty="0">
                <a:latin typeface="細明體" panose="02020509000000000000" pitchFamily="49" charset="-120"/>
                <a:ea typeface="細明體" panose="02020509000000000000" pitchFamily="49" charset="-120"/>
              </a:rPr>
              <a:t>湿润</a:t>
            </a:r>
            <a:r>
              <a:rPr lang="en-US" altLang="zh-TW" sz="1400" dirty="0">
                <a:latin typeface="細明體" panose="02020509000000000000" pitchFamily="49" charset="-120"/>
                <a:ea typeface="細明體" panose="02020509000000000000" pitchFamily="49" charset="-120"/>
              </a:rPr>
              <a:t>-</a:t>
            </a:r>
            <a:r>
              <a:rPr lang="zh-TW" altLang="en-US" sz="1400" dirty="0">
                <a:latin typeface="細明體" panose="02020509000000000000" pitchFamily="49" charset="-120"/>
                <a:ea typeface="細明體" panose="02020509000000000000" pitchFamily="49" charset="-120"/>
              </a:rPr>
              <a:t>多水</a:t>
            </a:r>
            <a:endParaRPr lang="en-US" altLang="zh-TW" sz="1400" dirty="0">
              <a:latin typeface="細明體" panose="02020509000000000000" pitchFamily="49" charset="-120"/>
              <a:ea typeface="細明體" panose="02020509000000000000" pitchFamily="49" charset="-120"/>
            </a:endParaRPr>
          </a:p>
          <a:p>
            <a:pPr>
              <a:spcAft>
                <a:spcPts val="600"/>
              </a:spcAft>
            </a:pPr>
            <a:r>
              <a:rPr lang="zh-TW" altLang="en-US" sz="1400" dirty="0">
                <a:latin typeface="細明體" panose="02020509000000000000" pitchFamily="49" charset="-120"/>
                <a:ea typeface="細明體" panose="02020509000000000000" pitchFamily="49" charset="-120"/>
              </a:rPr>
              <a:t>半湿润</a:t>
            </a:r>
            <a:r>
              <a:rPr lang="en-US" altLang="zh-TW" sz="1400" dirty="0">
                <a:latin typeface="細明體" panose="02020509000000000000" pitchFamily="49" charset="-120"/>
                <a:ea typeface="細明體" panose="02020509000000000000" pitchFamily="49" charset="-120"/>
              </a:rPr>
              <a:t>-</a:t>
            </a:r>
            <a:r>
              <a:rPr lang="zh-TW" altLang="en-US" sz="1400" dirty="0">
                <a:latin typeface="細明體" panose="02020509000000000000" pitchFamily="49" charset="-120"/>
                <a:ea typeface="細明體" panose="02020509000000000000" pitchFamily="49" charset="-120"/>
              </a:rPr>
              <a:t>过渡</a:t>
            </a:r>
            <a:endParaRPr lang="en-US" altLang="zh-TW" sz="1400" dirty="0">
              <a:latin typeface="細明體" panose="02020509000000000000" pitchFamily="49" charset="-120"/>
              <a:ea typeface="細明體" panose="02020509000000000000" pitchFamily="49" charset="-120"/>
            </a:endParaRPr>
          </a:p>
          <a:p>
            <a:pPr>
              <a:spcAft>
                <a:spcPts val="600"/>
              </a:spcAft>
            </a:pPr>
            <a:r>
              <a:rPr lang="zh-TW" altLang="en-US" sz="1400" dirty="0">
                <a:latin typeface="細明體" panose="02020509000000000000" pitchFamily="49" charset="-120"/>
                <a:ea typeface="細明體" panose="02020509000000000000" pitchFamily="49" charset="-120"/>
              </a:rPr>
              <a:t>半干旱</a:t>
            </a:r>
            <a:r>
              <a:rPr lang="en-US" altLang="zh-TW" sz="1400" dirty="0">
                <a:latin typeface="細明體" panose="02020509000000000000" pitchFamily="49" charset="-120"/>
                <a:ea typeface="細明體" panose="02020509000000000000" pitchFamily="49" charset="-120"/>
              </a:rPr>
              <a:t>-</a:t>
            </a:r>
            <a:r>
              <a:rPr lang="zh-TW" altLang="en-US" sz="1400" dirty="0">
                <a:latin typeface="細明體" panose="02020509000000000000" pitchFamily="49" charset="-120"/>
                <a:ea typeface="細明體" panose="02020509000000000000" pitchFamily="49" charset="-120"/>
              </a:rPr>
              <a:t>少水</a:t>
            </a:r>
            <a:endParaRPr lang="en-US" altLang="zh-TW" sz="1400" dirty="0">
              <a:latin typeface="細明體" panose="02020509000000000000" pitchFamily="49" charset="-120"/>
              <a:ea typeface="細明體" panose="02020509000000000000" pitchFamily="49" charset="-120"/>
            </a:endParaRPr>
          </a:p>
          <a:p>
            <a:pPr>
              <a:spcAft>
                <a:spcPts val="600"/>
              </a:spcAft>
            </a:pPr>
            <a:r>
              <a:rPr lang="zh-TW" altLang="en-US" sz="1400" dirty="0">
                <a:latin typeface="細明體" panose="02020509000000000000" pitchFamily="49" charset="-120"/>
                <a:ea typeface="細明體" panose="02020509000000000000" pitchFamily="49" charset="-120"/>
              </a:rPr>
              <a:t>干旱</a:t>
            </a:r>
            <a:r>
              <a:rPr lang="en-US" altLang="zh-TW" sz="1400" dirty="0">
                <a:latin typeface="細明體" panose="02020509000000000000" pitchFamily="49" charset="-120"/>
                <a:ea typeface="細明體" panose="02020509000000000000" pitchFamily="49" charset="-120"/>
              </a:rPr>
              <a:t>-</a:t>
            </a:r>
            <a:r>
              <a:rPr lang="zh-TW" altLang="en-US" sz="1400" dirty="0">
                <a:latin typeface="細明體" panose="02020509000000000000" pitchFamily="49" charset="-120"/>
                <a:ea typeface="細明體" panose="02020509000000000000" pitchFamily="49" charset="-120"/>
              </a:rPr>
              <a:t>干涸</a:t>
            </a:r>
            <a:endParaRPr lang="en-US" altLang="zh-TW" sz="1400" dirty="0">
              <a:latin typeface="細明體" panose="02020509000000000000" pitchFamily="49" charset="-120"/>
              <a:ea typeface="細明體" panose="02020509000000000000" pitchFamily="49" charset="-120"/>
            </a:endParaRPr>
          </a:p>
          <a:p>
            <a:endParaRPr lang="en-US" sz="1400" dirty="0">
              <a:latin typeface="細明體" panose="02020509000000000000" pitchFamily="49" charset="-120"/>
              <a:ea typeface="細明體" panose="02020509000000000000" pitchFamily="49" charset="-120"/>
            </a:endParaRPr>
          </a:p>
        </p:txBody>
      </p:sp>
      <p:sp>
        <p:nvSpPr>
          <p:cNvPr id="10" name="文字方塊 9"/>
          <p:cNvSpPr txBox="1"/>
          <p:nvPr/>
        </p:nvSpPr>
        <p:spPr>
          <a:xfrm>
            <a:off x="4455622" y="2489541"/>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兰州</a:t>
            </a:r>
            <a:endParaRPr lang="en-US" sz="1200" b="1" dirty="0">
              <a:latin typeface="細明體" panose="02020509000000000000" pitchFamily="49" charset="-120"/>
              <a:ea typeface="細明體" panose="02020509000000000000" pitchFamily="49" charset="-120"/>
            </a:endParaRPr>
          </a:p>
        </p:txBody>
      </p:sp>
      <p:sp>
        <p:nvSpPr>
          <p:cNvPr id="11" name="文字方塊 10"/>
          <p:cNvSpPr txBox="1"/>
          <p:nvPr/>
        </p:nvSpPr>
        <p:spPr>
          <a:xfrm>
            <a:off x="3153295" y="3172526"/>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拉萨</a:t>
            </a:r>
            <a:endParaRPr lang="en-US" sz="1200" b="1" dirty="0">
              <a:latin typeface="細明體" panose="02020509000000000000" pitchFamily="49" charset="-120"/>
              <a:ea typeface="細明體" panose="02020509000000000000" pitchFamily="49" charset="-120"/>
            </a:endParaRPr>
          </a:p>
        </p:txBody>
      </p:sp>
      <p:sp>
        <p:nvSpPr>
          <p:cNvPr id="12" name="文字方塊 11"/>
          <p:cNvSpPr txBox="1"/>
          <p:nvPr/>
        </p:nvSpPr>
        <p:spPr>
          <a:xfrm>
            <a:off x="6652953" y="925483"/>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哈尔滨</a:t>
            </a:r>
            <a:endParaRPr lang="en-US" sz="1200" b="1" dirty="0">
              <a:latin typeface="細明體" panose="02020509000000000000" pitchFamily="49" charset="-120"/>
              <a:ea typeface="細明體" panose="02020509000000000000" pitchFamily="49" charset="-120"/>
            </a:endParaRPr>
          </a:p>
        </p:txBody>
      </p:sp>
      <p:sp>
        <p:nvSpPr>
          <p:cNvPr id="13" name="文字方塊 12"/>
          <p:cNvSpPr txBox="1"/>
          <p:nvPr/>
        </p:nvSpPr>
        <p:spPr>
          <a:xfrm>
            <a:off x="6436821" y="1573784"/>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沈阳</a:t>
            </a:r>
            <a:endParaRPr lang="en-US" sz="1200" b="1" dirty="0">
              <a:latin typeface="細明體" panose="02020509000000000000" pitchFamily="49" charset="-120"/>
              <a:ea typeface="細明體" panose="02020509000000000000" pitchFamily="49" charset="-120"/>
            </a:endParaRPr>
          </a:p>
        </p:txBody>
      </p:sp>
      <p:sp>
        <p:nvSpPr>
          <p:cNvPr id="14" name="文字方塊 13"/>
          <p:cNvSpPr txBox="1"/>
          <p:nvPr/>
        </p:nvSpPr>
        <p:spPr>
          <a:xfrm>
            <a:off x="5771803" y="1850783"/>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北京</a:t>
            </a:r>
            <a:endParaRPr lang="en-US" sz="1200" b="1" dirty="0">
              <a:latin typeface="細明體" panose="02020509000000000000" pitchFamily="49" charset="-120"/>
              <a:ea typeface="細明體" panose="02020509000000000000" pitchFamily="49" charset="-120"/>
            </a:endParaRPr>
          </a:p>
        </p:txBody>
      </p:sp>
      <p:sp>
        <p:nvSpPr>
          <p:cNvPr id="15" name="文字方塊 14"/>
          <p:cNvSpPr txBox="1"/>
          <p:nvPr/>
        </p:nvSpPr>
        <p:spPr>
          <a:xfrm>
            <a:off x="5031970" y="2628042"/>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西安</a:t>
            </a:r>
            <a:endParaRPr lang="en-US" sz="1200" b="1" dirty="0">
              <a:latin typeface="細明體" panose="02020509000000000000" pitchFamily="49" charset="-120"/>
              <a:ea typeface="細明體" panose="02020509000000000000" pitchFamily="49" charset="-120"/>
            </a:endParaRPr>
          </a:p>
        </p:txBody>
      </p:sp>
      <p:sp>
        <p:nvSpPr>
          <p:cNvPr id="16" name="文字方塊 15"/>
          <p:cNvSpPr txBox="1"/>
          <p:nvPr/>
        </p:nvSpPr>
        <p:spPr>
          <a:xfrm>
            <a:off x="4486536" y="3128300"/>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成都</a:t>
            </a:r>
            <a:endParaRPr lang="en-US" sz="1200" b="1" dirty="0">
              <a:latin typeface="細明體" panose="02020509000000000000" pitchFamily="49" charset="-120"/>
              <a:ea typeface="細明體" panose="02020509000000000000" pitchFamily="49" charset="-120"/>
            </a:endParaRPr>
          </a:p>
        </p:txBody>
      </p:sp>
      <p:sp>
        <p:nvSpPr>
          <p:cNvPr id="17" name="文字方塊 16"/>
          <p:cNvSpPr txBox="1"/>
          <p:nvPr/>
        </p:nvSpPr>
        <p:spPr>
          <a:xfrm>
            <a:off x="2917767" y="1296785"/>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乌鲁木齐</a:t>
            </a:r>
            <a:endParaRPr lang="en-US" sz="1200" b="1" dirty="0">
              <a:latin typeface="細明體" panose="02020509000000000000" pitchFamily="49" charset="-120"/>
              <a:ea typeface="細明體" panose="02020509000000000000" pitchFamily="49" charset="-120"/>
            </a:endParaRPr>
          </a:p>
        </p:txBody>
      </p:sp>
      <p:sp>
        <p:nvSpPr>
          <p:cNvPr id="18" name="文字方塊 17"/>
          <p:cNvSpPr txBox="1"/>
          <p:nvPr/>
        </p:nvSpPr>
        <p:spPr>
          <a:xfrm>
            <a:off x="4375265" y="3838015"/>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昆明</a:t>
            </a:r>
            <a:endParaRPr lang="en-US" sz="1200" b="1" dirty="0">
              <a:latin typeface="細明體" panose="02020509000000000000" pitchFamily="49" charset="-120"/>
              <a:ea typeface="細明體" panose="02020509000000000000" pitchFamily="49" charset="-120"/>
            </a:endParaRPr>
          </a:p>
        </p:txBody>
      </p:sp>
      <p:sp>
        <p:nvSpPr>
          <p:cNvPr id="19" name="文字方塊 18"/>
          <p:cNvSpPr txBox="1"/>
          <p:nvPr/>
        </p:nvSpPr>
        <p:spPr>
          <a:xfrm>
            <a:off x="4821108" y="3671759"/>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贵阳</a:t>
            </a:r>
            <a:endParaRPr lang="en-US" sz="1200" b="1" dirty="0">
              <a:latin typeface="細明體" panose="02020509000000000000" pitchFamily="49" charset="-120"/>
              <a:ea typeface="細明體" panose="02020509000000000000" pitchFamily="49" charset="-120"/>
            </a:endParaRPr>
          </a:p>
        </p:txBody>
      </p:sp>
      <p:sp>
        <p:nvSpPr>
          <p:cNvPr id="20" name="文字方塊 19"/>
          <p:cNvSpPr txBox="1"/>
          <p:nvPr/>
        </p:nvSpPr>
        <p:spPr>
          <a:xfrm>
            <a:off x="5746865" y="3147830"/>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武汉</a:t>
            </a:r>
            <a:endParaRPr lang="en-US" sz="1200" b="1" dirty="0">
              <a:latin typeface="細明體" panose="02020509000000000000" pitchFamily="49" charset="-120"/>
              <a:ea typeface="細明體" panose="02020509000000000000" pitchFamily="49" charset="-120"/>
            </a:endParaRPr>
          </a:p>
        </p:txBody>
      </p:sp>
      <p:sp>
        <p:nvSpPr>
          <p:cNvPr id="21" name="文字方塊 20"/>
          <p:cNvSpPr txBox="1"/>
          <p:nvPr/>
        </p:nvSpPr>
        <p:spPr>
          <a:xfrm>
            <a:off x="6652953" y="3034026"/>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上海</a:t>
            </a:r>
            <a:endParaRPr lang="en-US" sz="1200" b="1" dirty="0">
              <a:latin typeface="細明體" panose="02020509000000000000" pitchFamily="49" charset="-120"/>
              <a:ea typeface="細明體" panose="02020509000000000000" pitchFamily="49" charset="-120"/>
            </a:endParaRPr>
          </a:p>
        </p:txBody>
      </p:sp>
      <p:sp>
        <p:nvSpPr>
          <p:cNvPr id="22" name="文字方塊 21"/>
          <p:cNvSpPr txBox="1"/>
          <p:nvPr/>
        </p:nvSpPr>
        <p:spPr>
          <a:xfrm>
            <a:off x="6348193" y="3340109"/>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杭州</a:t>
            </a:r>
            <a:endParaRPr lang="en-US" sz="1200" b="1" dirty="0">
              <a:latin typeface="細明體" panose="02020509000000000000" pitchFamily="49" charset="-120"/>
              <a:ea typeface="細明體" panose="02020509000000000000" pitchFamily="49" charset="-120"/>
            </a:endParaRPr>
          </a:p>
        </p:txBody>
      </p:sp>
      <p:sp>
        <p:nvSpPr>
          <p:cNvPr id="23" name="文字方塊 22"/>
          <p:cNvSpPr txBox="1"/>
          <p:nvPr/>
        </p:nvSpPr>
        <p:spPr>
          <a:xfrm>
            <a:off x="5925588" y="3674561"/>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南昌</a:t>
            </a:r>
            <a:r>
              <a:rPr lang="en-US" altLang="zh-TW" sz="1200" b="1" dirty="0">
                <a:latin typeface="細明體" panose="02020509000000000000" pitchFamily="49" charset="-120"/>
                <a:ea typeface="細明體" panose="02020509000000000000" pitchFamily="49" charset="-120"/>
              </a:rPr>
              <a:t>`</a:t>
            </a:r>
            <a:endParaRPr lang="en-US" sz="1200" b="1" dirty="0">
              <a:latin typeface="細明體" panose="02020509000000000000" pitchFamily="49" charset="-120"/>
              <a:ea typeface="細明體" panose="02020509000000000000" pitchFamily="49" charset="-120"/>
            </a:endParaRPr>
          </a:p>
        </p:txBody>
      </p:sp>
      <p:sp>
        <p:nvSpPr>
          <p:cNvPr id="24" name="文字方塊 23"/>
          <p:cNvSpPr txBox="1"/>
          <p:nvPr/>
        </p:nvSpPr>
        <p:spPr>
          <a:xfrm>
            <a:off x="5468389" y="3715146"/>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长沙</a:t>
            </a:r>
            <a:endParaRPr lang="en-US" sz="1200" b="1" dirty="0">
              <a:latin typeface="細明體" panose="02020509000000000000" pitchFamily="49" charset="-120"/>
              <a:ea typeface="細明體" panose="02020509000000000000" pitchFamily="49" charset="-120"/>
            </a:endParaRPr>
          </a:p>
        </p:txBody>
      </p:sp>
      <p:sp>
        <p:nvSpPr>
          <p:cNvPr id="25" name="文字方塊 24"/>
          <p:cNvSpPr txBox="1"/>
          <p:nvPr/>
        </p:nvSpPr>
        <p:spPr>
          <a:xfrm>
            <a:off x="5543203" y="4076718"/>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广州</a:t>
            </a:r>
            <a:endParaRPr lang="en-US" sz="1200" b="1" dirty="0">
              <a:latin typeface="細明體" panose="02020509000000000000" pitchFamily="49" charset="-120"/>
              <a:ea typeface="細明體" panose="02020509000000000000" pitchFamily="49" charset="-120"/>
            </a:endParaRPr>
          </a:p>
        </p:txBody>
      </p:sp>
      <p:sp>
        <p:nvSpPr>
          <p:cNvPr id="26" name="文字方塊 25"/>
          <p:cNvSpPr txBox="1"/>
          <p:nvPr/>
        </p:nvSpPr>
        <p:spPr>
          <a:xfrm>
            <a:off x="6626903" y="3732014"/>
            <a:ext cx="1022466" cy="276999"/>
          </a:xfrm>
          <a:prstGeom prst="rect">
            <a:avLst/>
          </a:prstGeom>
          <a:noFill/>
        </p:spPr>
        <p:txBody>
          <a:bodyPr wrap="square" rtlCol="0">
            <a:spAutoFit/>
          </a:bodyPr>
          <a:lstStyle/>
          <a:p>
            <a:r>
              <a:rPr lang="zh-TW" altLang="en-US" sz="1200" b="1" dirty="0">
                <a:latin typeface="細明體" panose="02020509000000000000" pitchFamily="49" charset="-120"/>
                <a:ea typeface="細明體" panose="02020509000000000000" pitchFamily="49" charset="-120"/>
              </a:rPr>
              <a:t>台北</a:t>
            </a:r>
            <a:endParaRPr lang="en-US" sz="1200" b="1" dirty="0">
              <a:latin typeface="細明體" panose="02020509000000000000" pitchFamily="49" charset="-120"/>
              <a:ea typeface="細明體" panose="02020509000000000000" pitchFamily="49" charset="-120"/>
            </a:endParaRPr>
          </a:p>
        </p:txBody>
      </p:sp>
    </p:spTree>
    <p:extLst>
      <p:ext uri="{BB962C8B-B14F-4D97-AF65-F5344CB8AC3E}">
        <p14:creationId xmlns:p14="http://schemas.microsoft.com/office/powerpoint/2010/main" val="38891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02A1-16F4-4758-AAC6-C0CDAA89F389}"/>
              </a:ext>
            </a:extLst>
          </p:cNvPr>
          <p:cNvSpPr>
            <a:spLocks noGrp="1"/>
          </p:cNvSpPr>
          <p:nvPr>
            <p:ph type="title"/>
          </p:nvPr>
        </p:nvSpPr>
        <p:spPr>
          <a:xfrm>
            <a:off x="685332" y="618518"/>
            <a:ext cx="7773338" cy="908441"/>
          </a:xfrm>
        </p:spPr>
        <p:txBody>
          <a:bodyPr/>
          <a:lstStyle/>
          <a:p>
            <a:r>
              <a:rPr lang="zh-TW" altLang="en-US" b="1" u="sng" dirty="0"/>
              <a:t>河流的外流区及内流区</a:t>
            </a:r>
            <a:endParaRPr lang="en-HK" b="1" u="sng" dirty="0"/>
          </a:p>
        </p:txBody>
      </p:sp>
      <p:sp>
        <p:nvSpPr>
          <p:cNvPr id="3" name="Content Placeholder 2">
            <a:extLst>
              <a:ext uri="{FF2B5EF4-FFF2-40B4-BE49-F238E27FC236}">
                <a16:creationId xmlns:a16="http://schemas.microsoft.com/office/drawing/2014/main" id="{841D5E32-DEB0-4F1F-A16E-F2C1100F86AF}"/>
              </a:ext>
            </a:extLst>
          </p:cNvPr>
          <p:cNvSpPr>
            <a:spLocks noGrp="1"/>
          </p:cNvSpPr>
          <p:nvPr>
            <p:ph sz="quarter" idx="13"/>
          </p:nvPr>
        </p:nvSpPr>
        <p:spPr>
          <a:xfrm>
            <a:off x="685330" y="1766656"/>
            <a:ext cx="7772870" cy="4935985"/>
          </a:xfrm>
        </p:spPr>
        <p:txBody>
          <a:bodyPr>
            <a:normAutofit fontScale="92500" lnSpcReduction="20000"/>
          </a:bodyPr>
          <a:lstStyle/>
          <a:p>
            <a:r>
              <a:rPr lang="zh-TW" altLang="en-US" sz="3200" dirty="0"/>
              <a:t>河水最终能注入海洋的河流称为</a:t>
            </a:r>
            <a:r>
              <a:rPr lang="zh-TW" altLang="en-US" sz="3200" b="1" dirty="0"/>
              <a:t>外流河</a:t>
            </a:r>
            <a:r>
              <a:rPr lang="zh-TW" altLang="en-US" sz="3200" dirty="0"/>
              <a:t>，它们的集水区域则称为</a:t>
            </a:r>
            <a:r>
              <a:rPr lang="zh-TW" altLang="en-US" sz="3200" b="1" dirty="0"/>
              <a:t>外流区</a:t>
            </a:r>
            <a:r>
              <a:rPr lang="zh-TW" altLang="en-US" sz="3200" dirty="0"/>
              <a:t>。</a:t>
            </a:r>
            <a:endParaRPr lang="en-HK" altLang="zh-TW" sz="3200" dirty="0"/>
          </a:p>
          <a:p>
            <a:r>
              <a:rPr lang="zh-TW" altLang="en-US" sz="3200" dirty="0"/>
              <a:t>相反，河水如最终不能汇入海洋</a:t>
            </a:r>
            <a:r>
              <a:rPr lang="en-US" altLang="zh-TW" sz="3200" dirty="0"/>
              <a:t>(</a:t>
            </a:r>
            <a:r>
              <a:rPr lang="zh-TW" altLang="en-US" sz="3200" dirty="0"/>
              <a:t>或消失在沙漠之中，或以内陆湖泊作为归宿</a:t>
            </a:r>
            <a:r>
              <a:rPr lang="en-US" altLang="zh-TW" sz="3200" dirty="0"/>
              <a:t>)</a:t>
            </a:r>
            <a:r>
              <a:rPr lang="zh-TW" altLang="en-US" sz="3200" dirty="0"/>
              <a:t>的河流称为</a:t>
            </a:r>
            <a:r>
              <a:rPr lang="zh-TW" altLang="en-US" sz="3200" b="1" dirty="0"/>
              <a:t>内流河</a:t>
            </a:r>
            <a:r>
              <a:rPr lang="zh-TW" altLang="en-US" sz="3200" dirty="0"/>
              <a:t>，它们多处于荒漠等蒸发旺盛的地区，因此水量少，河流数量不多及流程较短，而它们的集水区域称为</a:t>
            </a:r>
            <a:r>
              <a:rPr lang="zh-TW" altLang="en-US" sz="3200" b="1" dirty="0"/>
              <a:t>内流区</a:t>
            </a:r>
            <a:endParaRPr lang="en-HK" altLang="zh-TW" sz="3200" b="1" dirty="0"/>
          </a:p>
          <a:p>
            <a:r>
              <a:rPr lang="zh-TW" altLang="en-US" sz="3200" dirty="0"/>
              <a:t>我国河流的外流区及内流区可参看图</a:t>
            </a:r>
            <a:r>
              <a:rPr lang="en-US" altLang="zh-TW" sz="3200" dirty="0"/>
              <a:t>2</a:t>
            </a:r>
            <a:r>
              <a:rPr lang="zh-TW" altLang="en-US" sz="3200" dirty="0"/>
              <a:t>，而大部分我国外流区的河流会分别流入太平洋及印度洋等海洋</a:t>
            </a:r>
            <a:endParaRPr lang="en-HK" sz="3200" dirty="0"/>
          </a:p>
        </p:txBody>
      </p:sp>
    </p:spTree>
    <p:extLst>
      <p:ext uri="{BB962C8B-B14F-4D97-AF65-F5344CB8AC3E}">
        <p14:creationId xmlns:p14="http://schemas.microsoft.com/office/powerpoint/2010/main" val="540727979"/>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a8f5d743afa6f95fdf86e341aa3d847b">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1eef4b31a12a555155f8a8a482b8ea0e"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574C6E3D-618F-4421-9FFB-0DF5178DD9EB}"/>
</file>

<file path=customXml/itemProps2.xml><?xml version="1.0" encoding="utf-8"?>
<ds:datastoreItem xmlns:ds="http://schemas.openxmlformats.org/officeDocument/2006/customXml" ds:itemID="{0718BBB7-9B2A-4BFE-A3E3-5D6FA36EA0E7}"/>
</file>

<file path=customXml/itemProps3.xml><?xml version="1.0" encoding="utf-8"?>
<ds:datastoreItem xmlns:ds="http://schemas.openxmlformats.org/officeDocument/2006/customXml" ds:itemID="{26E599C6-851E-4A5F-94FA-6EBDF4462025}"/>
</file>

<file path=docProps/app.xml><?xml version="1.0" encoding="utf-8"?>
<Properties xmlns="http://schemas.openxmlformats.org/officeDocument/2006/extended-properties" xmlns:vt="http://schemas.openxmlformats.org/officeDocument/2006/docPropsVTypes">
  <Template>TM04033925[[fn=小水滴]]</Template>
  <TotalTime>411</TotalTime>
  <Words>1072</Words>
  <Application>Microsoft Office PowerPoint</Application>
  <PresentationFormat>全屏显示(4:3)</PresentationFormat>
  <Paragraphs>83</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標楷體</vt:lpstr>
      <vt:lpstr>細明體</vt:lpstr>
      <vt:lpstr>Arial</vt:lpstr>
      <vt:lpstr>Century Gothic</vt:lpstr>
      <vt:lpstr>Tw Cen MT</vt:lpstr>
      <vt:lpstr>小水滴</vt:lpstr>
      <vt:lpstr>中国地理  简报系列 (4) – 我国的河流 </vt:lpstr>
      <vt:lpstr>教师指引  – 中国河流的教授与地理课程的连系 </vt:lpstr>
      <vt:lpstr>PowerPoint 演示文稿</vt:lpstr>
      <vt:lpstr>我国河流的特点</vt:lpstr>
      <vt:lpstr>PowerPoint 演示文稿</vt:lpstr>
      <vt:lpstr>PowerPoint 演示文稿</vt:lpstr>
      <vt:lpstr>PowerPoint 演示文稿</vt:lpstr>
      <vt:lpstr>PowerPoint 演示文稿</vt:lpstr>
      <vt:lpstr>河流的外流区及内流区</vt:lpstr>
      <vt:lpstr>PowerPoint 演示文稿</vt:lpstr>
      <vt:lpstr>河流的分布</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 </dc:title>
  <dc:creator>Jenny Yau</dc:creator>
  <cp:lastModifiedBy>福林 李</cp:lastModifiedBy>
  <cp:revision>124</cp:revision>
  <dcterms:created xsi:type="dcterms:W3CDTF">2020-04-21T10:19:48Z</dcterms:created>
  <dcterms:modified xsi:type="dcterms:W3CDTF">2026-01-14T23:53:07Z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