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  <p:sldId id="383" r:id="rId7"/>
    <p:sldId id="262" r:id="rId8"/>
    <p:sldId id="384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12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5274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1108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075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26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46761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335403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3444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3403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15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5353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52878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3617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8370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220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04023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32986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4897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2584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7F86A4-D457-4702-A0B8-07B797F152CA}" type="datetimeFigureOut">
              <a:rPr lang="en-HK" smtClean="0"/>
              <a:t>15/1/2026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AA8D48-39DD-4DB1-BADE-E3F0E1EB4CA0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8954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ECEC-F4ED-4424-AD99-518E2B875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922" y="1220336"/>
            <a:ext cx="3204972" cy="3777791"/>
          </a:xfrm>
        </p:spPr>
        <p:txBody>
          <a:bodyPr>
            <a:normAutofit fontScale="90000"/>
          </a:bodyPr>
          <a:lstStyle/>
          <a:p>
            <a:r>
              <a:rPr lang="zh-TW" altLang="en-US" sz="4800" b="1" u="sng" dirty="0"/>
              <a:t>中国地理 </a:t>
            </a:r>
            <a:br>
              <a:rPr lang="zh-TW" altLang="en-US" sz="4800" b="1" u="sng" dirty="0"/>
            </a:br>
            <a:r>
              <a:rPr lang="zh-TW" altLang="en-US" sz="4800" b="1" u="sng" dirty="0"/>
              <a:t>简报系列 </a:t>
            </a:r>
            <a:r>
              <a:rPr lang="en-US" altLang="zh-TW" sz="4800" b="1" u="sng" dirty="0"/>
              <a:t>(4) –</a:t>
            </a:r>
            <a:br>
              <a:rPr lang="en-US" altLang="zh-TW" sz="4800" b="1" u="sng" dirty="0"/>
            </a:br>
            <a:r>
              <a:rPr lang="zh-TW" altLang="en-US" b="1" u="sng" dirty="0"/>
              <a:t>我国的河流</a:t>
            </a:r>
            <a:br>
              <a:rPr lang="zh-TW" altLang="en-US" sz="4800" dirty="0"/>
            </a:br>
            <a:endParaRPr lang="en-HK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2B6F2-F357-4D43-9BD0-3F71C623A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22" y="5307109"/>
            <a:ext cx="3574216" cy="1066049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>
                <a:solidFill>
                  <a:schemeClr val="tx1"/>
                </a:solidFill>
              </a:rPr>
              <a:t>教育局 课程发展处</a:t>
            </a:r>
          </a:p>
          <a:p>
            <a:r>
              <a:rPr lang="zh-TW" altLang="en-US" sz="2400" dirty="0">
                <a:solidFill>
                  <a:schemeClr val="tx1"/>
                </a:solidFill>
              </a:rPr>
              <a:t>个人、社会及人文教育组</a:t>
            </a:r>
          </a:p>
          <a:p>
            <a:endParaRPr lang="en-H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0D31F-F7BE-4225-A21B-2FF730C7FC74}"/>
              </a:ext>
            </a:extLst>
          </p:cNvPr>
          <p:cNvSpPr txBox="1"/>
          <p:nvPr/>
        </p:nvSpPr>
        <p:spPr>
          <a:xfrm>
            <a:off x="5885411" y="5788383"/>
            <a:ext cx="2540627" cy="584775"/>
          </a:xfrm>
          <a:prstGeom prst="rect">
            <a:avLst/>
          </a:prstGeom>
          <a:solidFill>
            <a:srgbClr val="2BDDF5"/>
          </a:solidFill>
          <a:ln w="381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zh-TW" altLang="en-US" sz="3200" b="1" kern="0" dirty="0">
                <a:solidFill>
                  <a:prstClr val="black"/>
                </a:solidFill>
                <a:latin typeface="Century Gothic" panose="020B0502020202020204"/>
                <a:ea typeface="微軟正黑體" panose="020B0604030504040204" pitchFamily="34" charset="-120"/>
              </a:rPr>
              <a:t>学生自学版</a:t>
            </a:r>
            <a:endParaRPr lang="en-HK" sz="3200" b="1" kern="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24" y="1581093"/>
            <a:ext cx="4455621" cy="263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37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D232B-6C09-4E43-BB83-97108836382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861134"/>
            <a:ext cx="7772870" cy="4930066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内流区的河流多以冰川积雪融水为主要水源，一般水量较少，支流亦较少，令水量沿河流的上游至下游不断减少，更会随季节转变而出现断流</a:t>
            </a:r>
            <a:endParaRPr lang="en-HK" altLang="zh-TW" sz="3200" dirty="0"/>
          </a:p>
          <a:p>
            <a:endParaRPr lang="zh-TW" altLang="en-US" sz="32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A59B9A4-6FC7-4597-9AD4-96F0EB825C0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7" y="3670555"/>
            <a:ext cx="2392607" cy="15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99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FDE1-4DA3-4C01-AC58-F023074F1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798990"/>
            <a:ext cx="7772870" cy="565507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/>
              <a:t>比较下，我国</a:t>
            </a:r>
            <a:r>
              <a:rPr lang="zh-TW" altLang="en-US" sz="3200" b="1" u="sng" dirty="0"/>
              <a:t>南方的河流</a:t>
            </a:r>
            <a:r>
              <a:rPr lang="zh-TW" altLang="en-US" sz="3200" u="sng" dirty="0"/>
              <a:t>和</a:t>
            </a:r>
            <a:r>
              <a:rPr lang="zh-TW" altLang="en-US" sz="3200" b="1" u="sng" dirty="0"/>
              <a:t>华北的河流</a:t>
            </a:r>
            <a:r>
              <a:rPr lang="zh-TW" altLang="en-US" sz="3200" dirty="0"/>
              <a:t>有着下列显著的分别：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dirty="0"/>
              <a:t>南方河流的水量较多</a:t>
            </a:r>
            <a:endParaRPr lang="en-HK" altLang="zh-TW" sz="3200" dirty="0"/>
          </a:p>
          <a:p>
            <a:pPr marL="514350" indent="-514350">
              <a:buAutoNum type="arabicParenR"/>
            </a:pPr>
            <a:r>
              <a:rPr lang="zh-TW" altLang="en-US" sz="3200" dirty="0"/>
              <a:t>华北河流洪、枯水流量变幅较大，洪水暴涨猛落；南方河流的洪水则涨落较缓慢</a:t>
            </a:r>
            <a:endParaRPr lang="en-HK" altLang="zh-TW" sz="3200" dirty="0"/>
          </a:p>
          <a:p>
            <a:pPr marL="514350" indent="-514350">
              <a:buAutoNum type="arabicParenR" startAt="3"/>
            </a:pPr>
            <a:r>
              <a:rPr lang="zh-TW" altLang="en-US" sz="3200" dirty="0"/>
              <a:t>华北河流的含沙量远高于南方河流。例如黄河的含沙量居世界大河之冠，其干流的多年平均含沙量为</a:t>
            </a:r>
            <a:r>
              <a:rPr lang="en-US" altLang="zh-TW" sz="3200" dirty="0"/>
              <a:t>37.7</a:t>
            </a:r>
            <a:r>
              <a:rPr lang="zh-TW" altLang="en-US" sz="3200" dirty="0"/>
              <a:t>公斤</a:t>
            </a:r>
            <a:r>
              <a:rPr lang="en-US" altLang="zh-TW" sz="3200" dirty="0"/>
              <a:t>/</a:t>
            </a:r>
            <a:r>
              <a:rPr lang="zh-TW" altLang="en-US" sz="3200" dirty="0"/>
              <a:t>立方米</a:t>
            </a:r>
            <a:endParaRPr lang="en-HK" altLang="zh-TW" sz="3200" dirty="0"/>
          </a:p>
          <a:p>
            <a:pPr marL="514350" indent="-514350">
              <a:buAutoNum type="arabicParenR" startAt="3"/>
            </a:pPr>
            <a:r>
              <a:rPr lang="zh-TW" altLang="en-US" sz="3200" dirty="0"/>
              <a:t>华北河流有结冰封冻现象，南方河流则没有</a:t>
            </a:r>
          </a:p>
        </p:txBody>
      </p:sp>
    </p:spTree>
    <p:extLst>
      <p:ext uri="{BB962C8B-B14F-4D97-AF65-F5344CB8AC3E}">
        <p14:creationId xmlns:p14="http://schemas.microsoft.com/office/powerpoint/2010/main" val="93951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0FDE1-4DA3-4C01-AC58-F023074F1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798990"/>
            <a:ext cx="7772870" cy="5655075"/>
          </a:xfrm>
        </p:spPr>
        <p:txBody>
          <a:bodyPr>
            <a:normAutofit/>
          </a:bodyPr>
          <a:lstStyle/>
          <a:p>
            <a:r>
              <a:rPr lang="zh-TW" altLang="en-US" sz="3200" b="1" u="sng" dirty="0"/>
              <a:t>东北的河流方面</a:t>
            </a:r>
            <a:r>
              <a:rPr lang="zh-TW" altLang="en-US" sz="3200" dirty="0"/>
              <a:t>：它们与南方及华北的河流各有异同。它们的水量比华北河流为高，但却不及南方河流。此外，东北河流与南方河流皆是含沙量较少的</a:t>
            </a:r>
            <a:endParaRPr lang="en-HK" altLang="zh-TW" sz="3200" dirty="0"/>
          </a:p>
          <a:p>
            <a:r>
              <a:rPr lang="zh-TW" altLang="en-US" sz="3200" dirty="0"/>
              <a:t>东北河流水中的腐殖质含量一般很高，水色较深，故有“黑龙”、“鸭绿”等河流名称</a:t>
            </a:r>
            <a:endParaRPr lang="en-HK" altLang="zh-TW" sz="3200" dirty="0"/>
          </a:p>
          <a:p>
            <a:r>
              <a:rPr lang="zh-TW" altLang="en-US" sz="3200" dirty="0"/>
              <a:t>东北河流与华北河流皆有结冰现象</a:t>
            </a:r>
          </a:p>
        </p:txBody>
      </p:sp>
    </p:spTree>
    <p:extLst>
      <p:ext uri="{BB962C8B-B14F-4D97-AF65-F5344CB8AC3E}">
        <p14:creationId xmlns:p14="http://schemas.microsoft.com/office/powerpoint/2010/main" val="270050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D626C-50D6-4A52-B8C9-7D18CBFE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32261"/>
            <a:ext cx="7524003" cy="652867"/>
          </a:xfrm>
        </p:spPr>
        <p:txBody>
          <a:bodyPr/>
          <a:lstStyle/>
          <a:p>
            <a:r>
              <a:rPr lang="zh-TW" altLang="en-US" b="1" u="sng" dirty="0"/>
              <a:t>我国河流的特点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C8DB3-1C8E-4602-9C5D-FDABB2E6E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88720"/>
            <a:ext cx="8086898" cy="5187141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200" dirty="0"/>
              <a:t>我国是一个河流及湖泊众多的国家</a:t>
            </a:r>
            <a:endParaRPr lang="en-US" altLang="zh-TW" sz="3200" dirty="0"/>
          </a:p>
          <a:p>
            <a:r>
              <a:rPr lang="zh-TW" altLang="en-US" sz="3200" dirty="0"/>
              <a:t>除了</a:t>
            </a:r>
            <a:r>
              <a:rPr lang="zh-TW" altLang="en-US" sz="3200" b="1" dirty="0"/>
              <a:t>数量多</a:t>
            </a:r>
            <a:r>
              <a:rPr lang="zh-TW" altLang="en-US" sz="3200" dirty="0"/>
              <a:t>，</a:t>
            </a:r>
            <a:r>
              <a:rPr lang="zh-TW" altLang="en-US" sz="3200" b="1" dirty="0"/>
              <a:t>流程长</a:t>
            </a:r>
            <a:r>
              <a:rPr lang="zh-TW" altLang="en-US" sz="3200" dirty="0"/>
              <a:t>也是我国河流的显著特点</a:t>
            </a:r>
            <a:endParaRPr lang="en-US" altLang="zh-TW" sz="3200" dirty="0"/>
          </a:p>
          <a:p>
            <a:r>
              <a:rPr lang="zh-TW" altLang="en-US" sz="3200" dirty="0"/>
              <a:t>我国的大小河流有几万条，总长度达</a:t>
            </a:r>
            <a:r>
              <a:rPr lang="en-US" altLang="zh-TW" sz="3200" dirty="0"/>
              <a:t>42</a:t>
            </a:r>
            <a:r>
              <a:rPr lang="zh-TW" altLang="en-US" sz="3200" dirty="0"/>
              <a:t>万公里，其中长度在</a:t>
            </a:r>
            <a:r>
              <a:rPr lang="en-US" altLang="zh-TW" sz="3200" dirty="0"/>
              <a:t>1,000 </a:t>
            </a:r>
            <a:r>
              <a:rPr lang="zh-TW" altLang="en-US" sz="3200" dirty="0"/>
              <a:t>公里以上的河流有</a:t>
            </a:r>
            <a:r>
              <a:rPr lang="en-US" altLang="zh-TW" sz="3200" dirty="0"/>
              <a:t>20</a:t>
            </a:r>
            <a:r>
              <a:rPr lang="zh-TW" altLang="en-US" sz="3200" dirty="0"/>
              <a:t>多条</a:t>
            </a:r>
            <a:endParaRPr lang="en-US" altLang="zh-TW" sz="3200" dirty="0"/>
          </a:p>
          <a:p>
            <a:r>
              <a:rPr lang="zh-TW" altLang="en-US" sz="3200" dirty="0"/>
              <a:t>我国河流流域面积在</a:t>
            </a:r>
            <a:r>
              <a:rPr lang="en-US" altLang="zh-TW" sz="3200" dirty="0"/>
              <a:t>100</a:t>
            </a:r>
            <a:r>
              <a:rPr lang="zh-TW" altLang="en-US" sz="3200" dirty="0"/>
              <a:t>平方公里以上的河流有</a:t>
            </a:r>
            <a:r>
              <a:rPr lang="en-US" altLang="zh-TW" sz="3200" dirty="0"/>
              <a:t>50,000</a:t>
            </a:r>
            <a:r>
              <a:rPr lang="zh-TW" altLang="en-US" sz="3200" dirty="0"/>
              <a:t>多条，</a:t>
            </a:r>
            <a:r>
              <a:rPr lang="en-US" altLang="zh-TW" sz="3200" dirty="0"/>
              <a:t>1,000</a:t>
            </a:r>
            <a:r>
              <a:rPr lang="zh-TW" altLang="en-US" sz="3200" dirty="0"/>
              <a:t>平方公里以上的有</a:t>
            </a:r>
            <a:r>
              <a:rPr lang="en-US" altLang="zh-TW" sz="3200" dirty="0"/>
              <a:t>1,580</a:t>
            </a:r>
            <a:r>
              <a:rPr lang="zh-TW" altLang="en-US" sz="3200" dirty="0"/>
              <a:t>多条，一万平方公里以上的则有</a:t>
            </a:r>
            <a:r>
              <a:rPr lang="en-US" altLang="zh-TW" sz="3200" dirty="0"/>
              <a:t>79</a:t>
            </a:r>
            <a:r>
              <a:rPr lang="zh-TW" altLang="en-US" sz="3200" dirty="0"/>
              <a:t>条</a:t>
            </a:r>
            <a:endParaRPr lang="en-US" altLang="zh-TW" sz="3200" dirty="0"/>
          </a:p>
          <a:p>
            <a:r>
              <a:rPr lang="zh-TW" altLang="en-US" sz="3200" dirty="0"/>
              <a:t>世界最长的河流中，</a:t>
            </a:r>
            <a:r>
              <a:rPr lang="zh-TW" altLang="en-US" sz="3200" b="1" dirty="0"/>
              <a:t>长江 </a:t>
            </a:r>
            <a:r>
              <a:rPr lang="en-US" altLang="zh-TW" sz="3200" b="1" dirty="0"/>
              <a:t>(6,300</a:t>
            </a:r>
            <a:r>
              <a:rPr lang="zh-TW" altLang="en-US" sz="3200" b="1" dirty="0"/>
              <a:t>公里</a:t>
            </a:r>
            <a:r>
              <a:rPr lang="en-US" altLang="zh-TW" sz="3200" b="1" dirty="0"/>
              <a:t>)</a:t>
            </a:r>
            <a:r>
              <a:rPr lang="zh-TW" altLang="en-US" sz="3200" dirty="0"/>
              <a:t>和</a:t>
            </a:r>
            <a:r>
              <a:rPr lang="zh-TW" altLang="en-US" sz="3200" b="1" dirty="0"/>
              <a:t>黄河</a:t>
            </a:r>
            <a:r>
              <a:rPr lang="en-US" altLang="zh-TW" sz="3200" b="1" dirty="0"/>
              <a:t>(5,464</a:t>
            </a:r>
            <a:r>
              <a:rPr lang="zh-TW" altLang="en-US" sz="3200" b="1" dirty="0"/>
              <a:t>公里</a:t>
            </a:r>
            <a:r>
              <a:rPr lang="en-US" altLang="zh-TW" sz="3200" b="1" dirty="0"/>
              <a:t>)</a:t>
            </a:r>
            <a:r>
              <a:rPr lang="zh-TW" altLang="en-US" sz="3200" dirty="0"/>
              <a:t>分别名列为第三和第五位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270402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330" y="989215"/>
            <a:ext cx="7772870" cy="5047601"/>
          </a:xfrm>
        </p:spPr>
        <p:txBody>
          <a:bodyPr>
            <a:normAutofit fontScale="92500"/>
          </a:bodyPr>
          <a:lstStyle/>
          <a:p>
            <a:r>
              <a:rPr lang="zh-TW" altLang="en-US" sz="3200" dirty="0"/>
              <a:t>此外，我国的澜沧江及黑龙江也在世界最长的十大河流之列</a:t>
            </a:r>
            <a:endParaRPr lang="en-HK" altLang="zh-TW" sz="3200" dirty="0"/>
          </a:p>
          <a:p>
            <a:r>
              <a:rPr lang="zh-TW" altLang="en-US" sz="3200" dirty="0"/>
              <a:t>我国河川平均年径流总量为</a:t>
            </a:r>
            <a:r>
              <a:rPr lang="en-US" altLang="zh-TW" sz="3200" dirty="0"/>
              <a:t>27,115</a:t>
            </a:r>
            <a:r>
              <a:rPr lang="zh-TW" altLang="en-US" sz="3200" dirty="0"/>
              <a:t>亿立方米，占全球河川径流量的</a:t>
            </a:r>
            <a:r>
              <a:rPr lang="en-US" altLang="zh-TW" sz="3200" dirty="0"/>
              <a:t>5.8%</a:t>
            </a:r>
            <a:r>
              <a:rPr lang="zh-TW" altLang="en-US" sz="3200" dirty="0"/>
              <a:t>，居世界第六位</a:t>
            </a:r>
            <a:endParaRPr lang="en-HK" altLang="zh-TW" sz="3200" dirty="0"/>
          </a:p>
          <a:p>
            <a:r>
              <a:rPr lang="zh-TW" altLang="en-US" sz="3200" dirty="0"/>
              <a:t>我国河流水量虽然丰沛，但年内分配却随着季节而变化，并于</a:t>
            </a:r>
            <a:r>
              <a:rPr lang="zh-TW" altLang="en-US" sz="3200" b="1" dirty="0"/>
              <a:t>夏季</a:t>
            </a:r>
            <a:r>
              <a:rPr lang="zh-TW" altLang="en-US" sz="3200" dirty="0"/>
              <a:t>容易出现</a:t>
            </a:r>
            <a:r>
              <a:rPr lang="zh-TW" altLang="en-US" sz="3200" b="1" dirty="0"/>
              <a:t>汛期</a:t>
            </a:r>
            <a:endParaRPr lang="en-HK" altLang="zh-TW" sz="3200" b="1" dirty="0"/>
          </a:p>
          <a:p>
            <a:r>
              <a:rPr lang="zh-TW" altLang="en-US" sz="3200" dirty="0"/>
              <a:t>此外，我国</a:t>
            </a:r>
            <a:r>
              <a:rPr lang="zh-TW" altLang="en-US" sz="3200" b="1" dirty="0"/>
              <a:t>河川径流量</a:t>
            </a:r>
            <a:r>
              <a:rPr lang="zh-TW" altLang="en-US" sz="3200" dirty="0"/>
              <a:t>的总趋势是</a:t>
            </a:r>
            <a:r>
              <a:rPr lang="zh-TW" altLang="en-US" sz="3200" b="1" dirty="0"/>
              <a:t>由东南沿海向西北内陆递减</a:t>
            </a:r>
            <a:endParaRPr lang="zh-HK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7051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330" y="989215"/>
            <a:ext cx="7772870" cy="5047601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/>
              <a:t>根据降水及径流等因素，全国可被划分为五个区域（图</a:t>
            </a:r>
            <a:r>
              <a:rPr lang="en-US" altLang="zh-TW" sz="3200" dirty="0"/>
              <a:t>1</a:t>
            </a:r>
            <a:r>
              <a:rPr lang="zh-TW" altLang="en-US" sz="3200" dirty="0"/>
              <a:t>）：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1) </a:t>
            </a:r>
            <a:r>
              <a:rPr lang="zh-TW" altLang="en-US" sz="3200" b="1" dirty="0"/>
              <a:t>丰水带：</a:t>
            </a:r>
            <a:r>
              <a:rPr lang="zh-TW" altLang="en-US" sz="3200" dirty="0"/>
              <a:t>该区的年降水量高于</a:t>
            </a:r>
            <a:r>
              <a:rPr lang="en-US" altLang="zh-TW" sz="3200" dirty="0"/>
              <a:t>1600</a:t>
            </a:r>
            <a:r>
              <a:rPr lang="zh-TW" altLang="en-US" sz="3200" dirty="0"/>
              <a:t>毫米，而年径流深大于</a:t>
            </a:r>
            <a:r>
              <a:rPr lang="en-US" altLang="zh-TW" sz="3200" dirty="0"/>
              <a:t>900</a:t>
            </a:r>
            <a:r>
              <a:rPr lang="zh-TW" altLang="en-US" sz="3200" dirty="0"/>
              <a:t>毫米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2) </a:t>
            </a:r>
            <a:r>
              <a:rPr lang="zh-TW" altLang="en-US" sz="3200" b="1" dirty="0"/>
              <a:t>多水带：</a:t>
            </a:r>
            <a:r>
              <a:rPr lang="zh-TW" altLang="en-US" sz="3200" dirty="0"/>
              <a:t>该区的年降水量约为</a:t>
            </a:r>
            <a:r>
              <a:rPr lang="en-US" altLang="zh-TW" sz="3200" dirty="0"/>
              <a:t>800</a:t>
            </a:r>
            <a:r>
              <a:rPr lang="zh-TW" altLang="en-US" sz="3200" dirty="0"/>
              <a:t>－</a:t>
            </a:r>
            <a:r>
              <a:rPr lang="en-US" altLang="zh-TW" sz="3200" dirty="0"/>
              <a:t>1600</a:t>
            </a:r>
            <a:r>
              <a:rPr lang="zh-TW" altLang="en-US" sz="3200" dirty="0"/>
              <a:t>毫米，年径流深约为</a:t>
            </a:r>
            <a:r>
              <a:rPr lang="en-US" altLang="zh-TW" sz="3200" dirty="0"/>
              <a:t>200</a:t>
            </a:r>
            <a:r>
              <a:rPr lang="zh-TW" altLang="en-US" sz="3200" dirty="0"/>
              <a:t>－</a:t>
            </a:r>
            <a:r>
              <a:rPr lang="en-US" altLang="zh-TW" sz="3200" dirty="0"/>
              <a:t>900</a:t>
            </a:r>
            <a:r>
              <a:rPr lang="zh-TW" altLang="en-US" sz="3200" dirty="0"/>
              <a:t>毫米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3) </a:t>
            </a:r>
            <a:r>
              <a:rPr lang="zh-TW" altLang="en-US" sz="3200" b="1" dirty="0"/>
              <a:t>过渡带：</a:t>
            </a:r>
            <a:r>
              <a:rPr lang="zh-TW" altLang="en-US" sz="3200" dirty="0"/>
              <a:t>该区的年降水量约为</a:t>
            </a:r>
            <a:r>
              <a:rPr lang="en-US" altLang="zh-TW" sz="3200" dirty="0"/>
              <a:t>400</a:t>
            </a:r>
            <a:r>
              <a:rPr lang="zh-TW" altLang="en-US" sz="3200" dirty="0"/>
              <a:t>－</a:t>
            </a:r>
            <a:r>
              <a:rPr lang="en-US" altLang="zh-TW" sz="3200" dirty="0"/>
              <a:t>800</a:t>
            </a:r>
            <a:r>
              <a:rPr lang="zh-TW" altLang="en-US" sz="3200" dirty="0"/>
              <a:t>毫米，年径流深约为</a:t>
            </a:r>
            <a:r>
              <a:rPr lang="en-US" altLang="zh-TW" sz="3200" dirty="0"/>
              <a:t>50</a:t>
            </a:r>
            <a:r>
              <a:rPr lang="zh-TW" altLang="en-US" sz="3200" dirty="0"/>
              <a:t>－</a:t>
            </a:r>
            <a:r>
              <a:rPr lang="en-US" altLang="zh-TW" sz="3200" dirty="0"/>
              <a:t>200</a:t>
            </a:r>
            <a:r>
              <a:rPr lang="zh-TW" altLang="en-US" sz="3200" dirty="0"/>
              <a:t>毫米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6158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5330" y="989215"/>
            <a:ext cx="7772870" cy="5047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1" dirty="0"/>
              <a:t>4) </a:t>
            </a:r>
            <a:r>
              <a:rPr lang="zh-TW" altLang="en-US" sz="3200" b="1" dirty="0"/>
              <a:t>少水带：</a:t>
            </a:r>
            <a:r>
              <a:rPr lang="zh-TW" altLang="en-US" sz="3200" dirty="0"/>
              <a:t>该区的年降水量约为</a:t>
            </a:r>
            <a:r>
              <a:rPr lang="en-US" altLang="zh-TW" sz="3200" dirty="0"/>
              <a:t>200</a:t>
            </a:r>
            <a:r>
              <a:rPr lang="zh-TW" altLang="en-US" sz="3200" dirty="0"/>
              <a:t>－</a:t>
            </a:r>
            <a:r>
              <a:rPr lang="en-US" altLang="zh-TW" sz="3200" dirty="0"/>
              <a:t>400</a:t>
            </a:r>
            <a:r>
              <a:rPr lang="zh-TW" altLang="en-US" sz="3200" dirty="0"/>
              <a:t>毫米，年径流深约为</a:t>
            </a:r>
            <a:r>
              <a:rPr lang="en-US" altLang="zh-TW" sz="3200" dirty="0"/>
              <a:t>10</a:t>
            </a:r>
            <a:r>
              <a:rPr lang="zh-TW" altLang="en-US" sz="3200" dirty="0"/>
              <a:t>－</a:t>
            </a:r>
            <a:r>
              <a:rPr lang="en-US" altLang="zh-TW" sz="3200" dirty="0"/>
              <a:t>50</a:t>
            </a:r>
            <a:r>
              <a:rPr lang="zh-TW" altLang="en-US" sz="3200" dirty="0"/>
              <a:t>毫米</a:t>
            </a:r>
            <a:endParaRPr lang="en-HK" altLang="zh-TW" sz="3200" dirty="0"/>
          </a:p>
          <a:p>
            <a:pPr marL="0" indent="0">
              <a:buNone/>
            </a:pPr>
            <a:r>
              <a:rPr lang="en-US" altLang="zh-TW" sz="3200" b="1" dirty="0"/>
              <a:t>5) </a:t>
            </a:r>
            <a:r>
              <a:rPr lang="zh-TW" altLang="en-US" sz="3200" b="1" dirty="0"/>
              <a:t>缺水带 </a:t>
            </a:r>
            <a:r>
              <a:rPr lang="en-US" altLang="zh-TW" sz="3200" b="1" dirty="0"/>
              <a:t>(</a:t>
            </a:r>
            <a:r>
              <a:rPr lang="zh-TW" altLang="en-US" sz="3200" b="1" dirty="0"/>
              <a:t>干涸</a:t>
            </a:r>
            <a:r>
              <a:rPr lang="en-US" altLang="zh-TW" sz="3200" b="1" dirty="0"/>
              <a:t>)</a:t>
            </a:r>
            <a:r>
              <a:rPr lang="zh-TW" altLang="en-US" sz="3200" b="1" dirty="0"/>
              <a:t>：</a:t>
            </a:r>
            <a:r>
              <a:rPr lang="zh-TW" altLang="en-US" sz="3200" dirty="0"/>
              <a:t>该区的年降水量一般低于</a:t>
            </a:r>
            <a:r>
              <a:rPr lang="en-US" altLang="zh-TW" sz="3200" dirty="0"/>
              <a:t>200</a:t>
            </a:r>
            <a:r>
              <a:rPr lang="zh-TW" altLang="en-US" sz="3200" dirty="0"/>
              <a:t>毫米，年径流深不足</a:t>
            </a:r>
            <a:r>
              <a:rPr lang="en-US" altLang="zh-TW" sz="3200" dirty="0"/>
              <a:t>10</a:t>
            </a:r>
            <a:r>
              <a:rPr lang="zh-TW" altLang="en-US" sz="3200" dirty="0"/>
              <a:t>毫米</a:t>
            </a:r>
            <a:endParaRPr lang="zh-HK" altLang="en-US" sz="32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FA526A4-7677-4E0D-B424-4AE7893953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8" y="4194337"/>
            <a:ext cx="2392607" cy="156862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4A5617D-66A2-44F5-B3B1-F1A664D17498}"/>
              </a:ext>
            </a:extLst>
          </p:cNvPr>
          <p:cNvSpPr/>
          <p:nvPr/>
        </p:nvSpPr>
        <p:spPr>
          <a:xfrm>
            <a:off x="3904721" y="3849949"/>
            <a:ext cx="3534766" cy="2539013"/>
          </a:xfrm>
          <a:prstGeom prst="wedgeRoundRectCallout">
            <a:avLst>
              <a:gd name="adj1" fmla="val -71984"/>
              <a:gd name="adj2" fmla="val -916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</a:rPr>
              <a:t>根据图</a:t>
            </a:r>
            <a:r>
              <a:rPr lang="en-US" altLang="zh-TW" sz="2800" dirty="0">
                <a:solidFill>
                  <a:schemeClr val="tx1"/>
                </a:solidFill>
              </a:rPr>
              <a:t>1</a:t>
            </a:r>
            <a:r>
              <a:rPr lang="zh-TW" altLang="en-US" sz="2800" dirty="0">
                <a:solidFill>
                  <a:schemeClr val="tx1"/>
                </a:solidFill>
              </a:rPr>
              <a:t>，描述我国根据降水及径流等因素而划分的五个区域的分布形态</a:t>
            </a:r>
            <a:endParaRPr lang="en-H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1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5" b="31394"/>
          <a:stretch/>
        </p:blipFill>
        <p:spPr>
          <a:xfrm>
            <a:off x="1291638" y="207818"/>
            <a:ext cx="7038585" cy="53944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10B170B-8A95-E54B-A684-5F155B14B123}"/>
              </a:ext>
            </a:extLst>
          </p:cNvPr>
          <p:cNvSpPr txBox="1"/>
          <p:nvPr/>
        </p:nvSpPr>
        <p:spPr>
          <a:xfrm>
            <a:off x="1498430" y="5079046"/>
            <a:ext cx="1760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zh-TW" altLang="en-US" sz="1400" dirty="0"/>
              <a:t>南海诸岛没有资料</a:t>
            </a:r>
            <a:endParaRPr lang="en-US" sz="1400" dirty="0"/>
          </a:p>
        </p:txBody>
      </p:sp>
      <p:sp>
        <p:nvSpPr>
          <p:cNvPr id="8" name="圓角矩形圖說文字 5">
            <a:extLst>
              <a:ext uri="{FF2B5EF4-FFF2-40B4-BE49-F238E27FC236}">
                <a16:creationId xmlns:a16="http://schemas.microsoft.com/office/drawing/2014/main" id="{866F9992-AA4B-4125-A261-A610EB36D540}"/>
              </a:ext>
            </a:extLst>
          </p:cNvPr>
          <p:cNvSpPr/>
          <p:nvPr/>
        </p:nvSpPr>
        <p:spPr>
          <a:xfrm>
            <a:off x="1389974" y="5602266"/>
            <a:ext cx="6667198" cy="1149891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1  </a:t>
            </a:r>
            <a:r>
              <a:rPr lang="zh-TW" altLang="en-US" sz="3000" b="1" dirty="0"/>
              <a:t>我国降水径流分布图</a:t>
            </a:r>
            <a:endParaRPr lang="en-HK" altLang="zh-TW" sz="3000" b="1" dirty="0"/>
          </a:p>
          <a:p>
            <a:pPr algn="ctr"/>
            <a:r>
              <a:rPr lang="en-US" altLang="zh-TW" sz="1600" b="1" dirty="0"/>
              <a:t>(</a:t>
            </a:r>
            <a:r>
              <a:rPr lang="zh-TW" altLang="en-US" sz="1600" b="1" dirty="0"/>
              <a:t>来源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香港教育局于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从阅读中学习中国地理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自然环境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一书中的第</a:t>
            </a:r>
            <a:r>
              <a:rPr lang="en-US" altLang="zh-TW" sz="1600" b="1" dirty="0"/>
              <a:t>105</a:t>
            </a:r>
            <a:r>
              <a:rPr lang="zh-TW" altLang="en-US" sz="1600" b="1" dirty="0"/>
              <a:t>页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2026888" y="3617108"/>
            <a:ext cx="1330037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多雨</a:t>
            </a:r>
            <a:r>
              <a:rPr lang="en-US" altLang="zh-TW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丰水</a:t>
            </a:r>
            <a:endParaRPr lang="en-US" altLang="zh-TW" sz="1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湿润</a:t>
            </a:r>
            <a:r>
              <a:rPr lang="en-US" altLang="zh-TW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多水</a:t>
            </a:r>
            <a:endParaRPr lang="en-US" altLang="zh-TW" sz="1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半湿润</a:t>
            </a:r>
            <a:r>
              <a:rPr lang="en-US" altLang="zh-TW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过渡</a:t>
            </a:r>
            <a:endParaRPr lang="en-US" altLang="zh-TW" sz="1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半干旱</a:t>
            </a:r>
            <a:r>
              <a:rPr lang="en-US" altLang="zh-TW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少水</a:t>
            </a:r>
            <a:endParaRPr lang="en-US" altLang="zh-TW" sz="1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干旱</a:t>
            </a:r>
            <a:r>
              <a:rPr lang="en-US" altLang="zh-TW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-</a:t>
            </a:r>
            <a:r>
              <a:rPr lang="zh-TW" altLang="en-US" sz="1400" dirty="0">
                <a:latin typeface="細明體" panose="02020509000000000000" pitchFamily="49" charset="-120"/>
                <a:ea typeface="細明體" panose="02020509000000000000" pitchFamily="49" charset="-120"/>
              </a:rPr>
              <a:t>干涸</a:t>
            </a:r>
            <a:endParaRPr lang="en-US" altLang="zh-TW" sz="1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US" sz="14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55622" y="2489541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兰州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153295" y="3172526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拉萨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652953" y="9254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哈尔滨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36821" y="1573784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沈阳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771803" y="18507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北京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031970" y="2628042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西安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486536" y="312830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成都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917767" y="1296785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乌鲁木齐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375265" y="3838015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昆明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821108" y="3671759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贵阳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746865" y="314783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武汉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652953" y="3034026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上海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348193" y="3340109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杭州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925588" y="3674561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南昌</a:t>
            </a:r>
            <a:r>
              <a:rPr lang="en-US" altLang="zh-TW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`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68389" y="3715146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长沙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543203" y="4076718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广州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626903" y="3732014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台北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91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02A1-16F4-4758-AAC6-C0CDAA89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908441"/>
          </a:xfrm>
        </p:spPr>
        <p:txBody>
          <a:bodyPr/>
          <a:lstStyle/>
          <a:p>
            <a:r>
              <a:rPr lang="zh-TW" altLang="en-US" b="1" u="sng" dirty="0"/>
              <a:t>河流的外流区及内流区</a:t>
            </a:r>
            <a:endParaRPr lang="en-HK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D5E32-DEB0-4F1F-A16E-F2C1100F86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766656"/>
            <a:ext cx="7772870" cy="4935985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dirty="0"/>
              <a:t>河水最终能注入海洋的河流称为</a:t>
            </a:r>
            <a:r>
              <a:rPr lang="zh-TW" altLang="en-US" sz="3200" b="1" dirty="0"/>
              <a:t>外流河</a:t>
            </a:r>
            <a:r>
              <a:rPr lang="zh-TW" altLang="en-US" sz="3200" dirty="0"/>
              <a:t>，它们的集水区域则称为</a:t>
            </a:r>
            <a:r>
              <a:rPr lang="zh-TW" altLang="en-US" sz="3200" b="1" dirty="0"/>
              <a:t>外流区</a:t>
            </a:r>
            <a:r>
              <a:rPr lang="zh-TW" altLang="en-US" sz="3200" dirty="0"/>
              <a:t>。</a:t>
            </a:r>
            <a:endParaRPr lang="en-HK" altLang="zh-TW" sz="3200" dirty="0"/>
          </a:p>
          <a:p>
            <a:r>
              <a:rPr lang="zh-TW" altLang="en-US" sz="3200" dirty="0"/>
              <a:t>相反，河水如最终不能汇入海洋</a:t>
            </a:r>
            <a:r>
              <a:rPr lang="en-US" altLang="zh-TW" sz="3200" dirty="0"/>
              <a:t>(</a:t>
            </a:r>
            <a:r>
              <a:rPr lang="zh-TW" altLang="en-US" sz="3200" dirty="0"/>
              <a:t>或消失在沙漠之中，或以内陆湖泊作为归宿</a:t>
            </a:r>
            <a:r>
              <a:rPr lang="en-US" altLang="zh-TW" sz="3200" dirty="0"/>
              <a:t>)</a:t>
            </a:r>
            <a:r>
              <a:rPr lang="zh-TW" altLang="en-US" sz="3200" dirty="0"/>
              <a:t>的河流称为</a:t>
            </a:r>
            <a:r>
              <a:rPr lang="zh-TW" altLang="en-US" sz="3200" b="1" dirty="0"/>
              <a:t>内流河</a:t>
            </a:r>
            <a:r>
              <a:rPr lang="zh-TW" altLang="en-US" sz="3200" dirty="0"/>
              <a:t>，它们多处于荒漠等蒸发旺盛的地区，因此水量少，河流数量不多及流程较短，而它们的集水区域称为</a:t>
            </a:r>
            <a:r>
              <a:rPr lang="zh-TW" altLang="en-US" sz="3200" b="1" dirty="0"/>
              <a:t>内流区</a:t>
            </a:r>
            <a:endParaRPr lang="en-HK" altLang="zh-TW" sz="3200" b="1" dirty="0"/>
          </a:p>
          <a:p>
            <a:r>
              <a:rPr lang="zh-TW" altLang="en-US" sz="3200" dirty="0"/>
              <a:t>我国河流的外流区及内流区可参看图</a:t>
            </a:r>
            <a:r>
              <a:rPr lang="en-US" altLang="zh-TW" sz="3200" dirty="0"/>
              <a:t>2</a:t>
            </a:r>
            <a:r>
              <a:rPr lang="zh-TW" altLang="en-US" sz="3200" dirty="0"/>
              <a:t>，而大部分我国外流区的河流会分别流入太平洋及印度洋等海洋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54072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0" b="31273"/>
          <a:stretch/>
        </p:blipFill>
        <p:spPr>
          <a:xfrm>
            <a:off x="1399703" y="116378"/>
            <a:ext cx="6804959" cy="5367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圓角矩形圖說文字 5">
            <a:extLst>
              <a:ext uri="{FF2B5EF4-FFF2-40B4-BE49-F238E27FC236}">
                <a16:creationId xmlns:a16="http://schemas.microsoft.com/office/drawing/2014/main" id="{9A12B7ED-8017-497E-872C-69DE24435958}"/>
              </a:ext>
            </a:extLst>
          </p:cNvPr>
          <p:cNvSpPr/>
          <p:nvPr/>
        </p:nvSpPr>
        <p:spPr>
          <a:xfrm>
            <a:off x="1340494" y="5406957"/>
            <a:ext cx="6667198" cy="1149891"/>
          </a:xfrm>
          <a:prstGeom prst="wedgeRoundRectCallout">
            <a:avLst>
              <a:gd name="adj1" fmla="val -17030"/>
              <a:gd name="adj2" fmla="val -73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b="1" dirty="0"/>
              <a:t>图</a:t>
            </a:r>
            <a:r>
              <a:rPr lang="en-US" altLang="zh-TW" sz="3000" b="1" dirty="0"/>
              <a:t>2  </a:t>
            </a:r>
            <a:r>
              <a:rPr lang="zh-TW" altLang="en-US" sz="3000" b="1" dirty="0"/>
              <a:t>我国河流的外流区及内流区</a:t>
            </a:r>
            <a:endParaRPr lang="en-HK" altLang="zh-TW" sz="3000" b="1" dirty="0"/>
          </a:p>
          <a:p>
            <a:pPr algn="ctr"/>
            <a:r>
              <a:rPr lang="zh-TW" altLang="en-US" sz="3000" b="1" dirty="0"/>
              <a:t> 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来源</a:t>
            </a:r>
            <a:r>
              <a:rPr lang="en-US" altLang="zh-TW" sz="1600" b="1" dirty="0"/>
              <a:t>: </a:t>
            </a:r>
            <a:r>
              <a:rPr lang="zh-TW" altLang="en-US" sz="1600" b="1" dirty="0"/>
              <a:t>香港教育局于</a:t>
            </a:r>
            <a:r>
              <a:rPr lang="en-US" altLang="zh-TW" sz="1600" b="1" dirty="0"/>
              <a:t>2013</a:t>
            </a:r>
            <a:r>
              <a:rPr lang="zh-TW" altLang="en-US" sz="1600" b="1" dirty="0"/>
              <a:t>出版的</a:t>
            </a:r>
            <a:r>
              <a:rPr lang="en-US" altLang="zh-TW" sz="1600" b="1" dirty="0"/>
              <a:t> &lt;&lt;</a:t>
            </a:r>
            <a:r>
              <a:rPr lang="zh-TW" altLang="en-US" sz="1600" b="1" dirty="0"/>
              <a:t>从阅读中学习中国地理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第一部分</a:t>
            </a:r>
            <a:r>
              <a:rPr lang="en-US" altLang="zh-TW" sz="1600" b="1" dirty="0"/>
              <a:t>): </a:t>
            </a:r>
            <a:r>
              <a:rPr lang="zh-TW" altLang="en-US" sz="1600" b="1" dirty="0"/>
              <a:t>自然环境</a:t>
            </a:r>
            <a:r>
              <a:rPr lang="en-US" altLang="zh-TW" sz="1600" b="1" dirty="0"/>
              <a:t>&gt;&gt; </a:t>
            </a:r>
            <a:r>
              <a:rPr lang="zh-TW" altLang="en-US" sz="1600" b="1" dirty="0"/>
              <a:t>一书中的第</a:t>
            </a:r>
            <a:r>
              <a:rPr lang="en-US" altLang="zh-TW" sz="1600" b="1" dirty="0"/>
              <a:t>107</a:t>
            </a:r>
            <a:r>
              <a:rPr lang="zh-TW" altLang="en-US" sz="1600" b="1" dirty="0"/>
              <a:t>页</a:t>
            </a:r>
            <a:r>
              <a:rPr lang="en-US" altLang="zh-TW" sz="1600" b="1" dirty="0"/>
              <a:t>) </a:t>
            </a:r>
            <a:r>
              <a:rPr lang="zh-TW" altLang="en-US" sz="1600" b="1" dirty="0"/>
              <a:t> </a:t>
            </a:r>
            <a:endParaRPr lang="zh-HK" altLang="en-US" sz="16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2917767" y="1296785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乌鲁木齐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69673" y="343022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拉萨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97186" y="2722298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兰州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940530" y="2623168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西安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652953" y="9254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哈尔滨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771803" y="1850783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北京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630487" y="3118554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武汉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586452" y="3027720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上海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519652" y="3965497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广州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674093" y="3752439"/>
            <a:ext cx="1022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昆明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6652953" y="1323683"/>
            <a:ext cx="653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长春</a:t>
            </a:r>
            <a:endParaRPr lang="en-US" sz="12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077096" y="2054321"/>
            <a:ext cx="12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内流区</a:t>
            </a:r>
            <a:endParaRPr 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085573" y="3441396"/>
            <a:ext cx="12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外流区</a:t>
            </a:r>
            <a:endParaRPr 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790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BDF4-BF68-4112-9AA3-AA61A5C8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855175"/>
          </a:xfrm>
        </p:spPr>
        <p:txBody>
          <a:bodyPr/>
          <a:lstStyle/>
          <a:p>
            <a:r>
              <a:rPr lang="zh-TW" altLang="en-US" b="1" u="sng" dirty="0"/>
              <a:t>河流的分布</a:t>
            </a:r>
            <a:endParaRPr lang="en-HK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BBFE8-6A46-4649-B0D9-ECC9F7479C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473693"/>
            <a:ext cx="7772870" cy="4317507"/>
          </a:xfrm>
        </p:spPr>
        <p:txBody>
          <a:bodyPr>
            <a:normAutofit fontScale="92500"/>
          </a:bodyPr>
          <a:lstStyle/>
          <a:p>
            <a:r>
              <a:rPr lang="zh-TW" altLang="en-US" sz="3200" dirty="0"/>
              <a:t>我国的河流水系</a:t>
            </a:r>
            <a:r>
              <a:rPr lang="zh-TW" altLang="en-US" sz="3200" b="1" dirty="0"/>
              <a:t>分布不平均</a:t>
            </a:r>
            <a:r>
              <a:rPr lang="zh-TW" altLang="en-US" sz="3200" dirty="0"/>
              <a:t>，绝大多数的河流都分布在东南部的外流流域，内陆流域的河流相对很少 </a:t>
            </a:r>
            <a:r>
              <a:rPr lang="en-US" altLang="zh-TW" sz="3200" dirty="0"/>
              <a:t>(</a:t>
            </a:r>
            <a:r>
              <a:rPr lang="zh-TW" altLang="en-US" sz="3200" dirty="0"/>
              <a:t>图</a:t>
            </a:r>
            <a:r>
              <a:rPr lang="en-US" altLang="zh-TW" sz="3200" dirty="0"/>
              <a:t>3)</a:t>
            </a:r>
            <a:r>
              <a:rPr lang="zh-TW" altLang="en-US" sz="3200" dirty="0"/>
              <a:t>，而各地</a:t>
            </a:r>
            <a:r>
              <a:rPr lang="zh-TW" altLang="en-US" sz="3200" b="1" dirty="0"/>
              <a:t>气候的差异</a:t>
            </a:r>
            <a:r>
              <a:rPr lang="zh-TW" altLang="en-US" sz="3200" dirty="0"/>
              <a:t>是导致这状况的主因</a:t>
            </a:r>
            <a:endParaRPr lang="en-HK" altLang="zh-TW" sz="3200" dirty="0"/>
          </a:p>
          <a:p>
            <a:r>
              <a:rPr lang="zh-TW" altLang="en-US" sz="3200" dirty="0"/>
              <a:t>我国</a:t>
            </a:r>
            <a:r>
              <a:rPr lang="zh-TW" altLang="en-US" sz="3200" b="1" dirty="0"/>
              <a:t>外流区河流</a:t>
            </a:r>
            <a:r>
              <a:rPr lang="zh-TW" altLang="en-US" sz="3200" dirty="0"/>
              <a:t>的主要水源是降水，水量较丰富；在上游至下游的前进过程中，又有不少支流汇入，令水量增多，河网密度较大</a:t>
            </a:r>
            <a:endParaRPr lang="en-HK" altLang="zh-TW" sz="3200" dirty="0"/>
          </a:p>
          <a:p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377680143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F829C2D0BC7F544BE1FEDE0EECD7245" ma:contentTypeVersion="14" ma:contentTypeDescription="建立新的文件。" ma:contentTypeScope="" ma:versionID="a8f5d743afa6f95fdf86e341aa3d847b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1eef4b31a12a555155f8a8a482b8ea0e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7e35e7-8d97-4873-bcad-3ed55303f7fc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223EE7B2-F473-454E-8688-352554C3A7BD}"/>
</file>

<file path=customXml/itemProps2.xml><?xml version="1.0" encoding="utf-8"?>
<ds:datastoreItem xmlns:ds="http://schemas.openxmlformats.org/officeDocument/2006/customXml" ds:itemID="{D6455C72-FF48-40EF-A218-4DF967E5AB71}"/>
</file>

<file path=customXml/itemProps3.xml><?xml version="1.0" encoding="utf-8"?>
<ds:datastoreItem xmlns:ds="http://schemas.openxmlformats.org/officeDocument/2006/customXml" ds:itemID="{ABB6D9F0-7B35-4BE7-BF7B-334FC4A4B146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413</TotalTime>
  <Words>910</Words>
  <Application>Microsoft Office PowerPoint</Application>
  <PresentationFormat>全屏显示(4:3)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標楷體</vt:lpstr>
      <vt:lpstr>細明體</vt:lpstr>
      <vt:lpstr>Arial</vt:lpstr>
      <vt:lpstr>Century Gothic</vt:lpstr>
      <vt:lpstr>Tw Cen MT</vt:lpstr>
      <vt:lpstr>小水滴</vt:lpstr>
      <vt:lpstr>中国地理  简报系列 (4) – 我国的河流 </vt:lpstr>
      <vt:lpstr>我国河流的特点</vt:lpstr>
      <vt:lpstr>PowerPoint 演示文稿</vt:lpstr>
      <vt:lpstr>PowerPoint 演示文稿</vt:lpstr>
      <vt:lpstr>PowerPoint 演示文稿</vt:lpstr>
      <vt:lpstr>PowerPoint 演示文稿</vt:lpstr>
      <vt:lpstr>河流的外流区及内流区</vt:lpstr>
      <vt:lpstr>PowerPoint 演示文稿</vt:lpstr>
      <vt:lpstr>河流的分布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中國地理  簡報系列 (4) – 中國的河流 </dc:title>
  <dc:creator>Jenny Yau</dc:creator>
  <cp:lastModifiedBy>福林 李</cp:lastModifiedBy>
  <cp:revision>126</cp:revision>
  <dcterms:created xsi:type="dcterms:W3CDTF">2020-04-21T10:19:48Z</dcterms:created>
  <dcterms:modified xsi:type="dcterms:W3CDTF">2026-01-14T23:54:02Z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