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88" r:id="rId5"/>
    <p:sldId id="259" r:id="rId6"/>
    <p:sldId id="289" r:id="rId7"/>
    <p:sldId id="262" r:id="rId8"/>
    <p:sldId id="261" r:id="rId9"/>
    <p:sldId id="295" r:id="rId10"/>
    <p:sldId id="287" r:id="rId11"/>
    <p:sldId id="264" r:id="rId12"/>
    <p:sldId id="290" r:id="rId13"/>
    <p:sldId id="265" r:id="rId14"/>
    <p:sldId id="275" r:id="rId15"/>
    <p:sldId id="276" r:id="rId16"/>
    <p:sldId id="291" r:id="rId17"/>
    <p:sldId id="279" r:id="rId18"/>
    <p:sldId id="280" r:id="rId19"/>
    <p:sldId id="281" r:id="rId20"/>
    <p:sldId id="282" r:id="rId21"/>
    <p:sldId id="283" r:id="rId22"/>
    <p:sldId id="286" r:id="rId23"/>
    <p:sldId id="292" r:id="rId24"/>
    <p:sldId id="296" r:id="rId25"/>
    <p:sldId id="269" r:id="rId26"/>
    <p:sldId id="271" r:id="rId27"/>
    <p:sldId id="293" r:id="rId28"/>
    <p:sldId id="273" r:id="rId29"/>
    <p:sldId id="266" r:id="rId30"/>
    <p:sldId id="294" r:id="rId31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020" y="3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C6E55-7CAD-445A-A9FC-73BED6F3F45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HK" altLang="en-US"/>
        </a:p>
      </dgm:t>
    </dgm:pt>
    <dgm:pt modelId="{B441B9F0-6EC9-48FA-A1BA-0EA5DB45FC07}">
      <dgm:prSet/>
      <dgm:spPr/>
      <dgm:t>
        <a:bodyPr/>
        <a:lstStyle/>
        <a:p>
          <a:pPr rtl="0"/>
          <a:r>
            <a:rPr lang="zh-CN" dirty="0"/>
            <a:t>周厉王实行暴政，将山川、湖泊、河流这些原属于贵族平民共享的资源据为己有，触犯社会各阶层的利益，使住在城里面，参与国政的「国人」（城外的农夫叫「野人」）怨声载道。厉王镇压国人不满，更杀掉批评朝政的人。</a:t>
          </a:r>
          <a:endParaRPr lang="zh-HK" dirty="0"/>
        </a:p>
      </dgm:t>
    </dgm:pt>
    <dgm:pt modelId="{E5394342-CD1B-4EDE-95E6-D22711EBD673}" type="parTrans" cxnId="{BBCB4F5B-7BFA-48B9-BA28-F4DC164260C7}">
      <dgm:prSet/>
      <dgm:spPr/>
      <dgm:t>
        <a:bodyPr/>
        <a:lstStyle/>
        <a:p>
          <a:endParaRPr lang="zh-HK" altLang="en-US"/>
        </a:p>
      </dgm:t>
    </dgm:pt>
    <dgm:pt modelId="{17D5600D-DD20-49F6-8058-A25FD27A42D4}" type="sibTrans" cxnId="{BBCB4F5B-7BFA-48B9-BA28-F4DC164260C7}">
      <dgm:prSet/>
      <dgm:spPr/>
      <dgm:t>
        <a:bodyPr/>
        <a:lstStyle/>
        <a:p>
          <a:endParaRPr lang="zh-HK" altLang="en-US"/>
        </a:p>
      </dgm:t>
    </dgm:pt>
    <dgm:pt modelId="{45F0FEBD-FA5B-46F5-9DBA-F02F37FDCABF}">
      <dgm:prSet/>
      <dgm:spPr/>
      <dgm:t>
        <a:bodyPr/>
        <a:lstStyle/>
        <a:p>
          <a:pPr rtl="0"/>
          <a:r>
            <a:rPr lang="zh-CN" dirty="0"/>
            <a:t>公元前</a:t>
          </a:r>
          <a:r>
            <a:rPr lang="en-US" dirty="0"/>
            <a:t>841</a:t>
          </a:r>
          <a:r>
            <a:rPr lang="zh-CN" dirty="0"/>
            <a:t>年，国人忍无可忍，起来反抗，更声言杀死厉王。厉王逃出镐京，由周公、召公共同统治国家，达</a:t>
          </a:r>
          <a:r>
            <a:rPr lang="en-US" dirty="0"/>
            <a:t>14</a:t>
          </a:r>
          <a:r>
            <a:rPr lang="zh-CN" dirty="0"/>
            <a:t>年，史称「共和行政」。</a:t>
          </a:r>
          <a:endParaRPr lang="zh-HK" dirty="0"/>
        </a:p>
      </dgm:t>
    </dgm:pt>
    <dgm:pt modelId="{BABA6FDB-266D-441B-841B-62B48E2E8F15}" type="parTrans" cxnId="{EC2B3FE3-818E-4790-AB47-57ADC7BCD13F}">
      <dgm:prSet/>
      <dgm:spPr/>
      <dgm:t>
        <a:bodyPr/>
        <a:lstStyle/>
        <a:p>
          <a:endParaRPr lang="zh-HK" altLang="en-US"/>
        </a:p>
      </dgm:t>
    </dgm:pt>
    <dgm:pt modelId="{61064AA4-3192-460D-A50C-651780072231}" type="sibTrans" cxnId="{EC2B3FE3-818E-4790-AB47-57ADC7BCD13F}">
      <dgm:prSet/>
      <dgm:spPr/>
      <dgm:t>
        <a:bodyPr/>
        <a:lstStyle/>
        <a:p>
          <a:endParaRPr lang="zh-HK" altLang="en-US"/>
        </a:p>
      </dgm:t>
    </dgm:pt>
    <dgm:pt modelId="{F16CD993-76C7-42EF-A41A-8B0879B366B4}">
      <dgm:prSet/>
      <dgm:spPr/>
      <dgm:t>
        <a:bodyPr/>
        <a:lstStyle/>
        <a:p>
          <a:pPr rtl="0"/>
          <a:r>
            <a:rPr lang="zh-CN" dirty="0"/>
            <a:t>公元前</a:t>
          </a:r>
          <a:r>
            <a:rPr lang="en-US" dirty="0"/>
            <a:t>828</a:t>
          </a:r>
          <a:r>
            <a:rPr lang="zh-CN" dirty="0"/>
            <a:t>年，逃亡在外的厉王去世，太子静继承王位，为周宣王。他目睹父亲厉王的下场，于是励精图治，任用人才，恢复王室的尊严，史称 「宣王中兴」。</a:t>
          </a:r>
          <a:endParaRPr lang="zh-HK" dirty="0"/>
        </a:p>
      </dgm:t>
    </dgm:pt>
    <dgm:pt modelId="{5501F110-3E66-44EA-A426-D54A91F9702F}" type="parTrans" cxnId="{92BD599A-BAE0-4CF5-A4F8-5C03C70507E5}">
      <dgm:prSet/>
      <dgm:spPr/>
      <dgm:t>
        <a:bodyPr/>
        <a:lstStyle/>
        <a:p>
          <a:endParaRPr lang="zh-HK" altLang="en-US"/>
        </a:p>
      </dgm:t>
    </dgm:pt>
    <dgm:pt modelId="{83490CE0-32AA-410C-A514-87ADD4382D19}" type="sibTrans" cxnId="{92BD599A-BAE0-4CF5-A4F8-5C03C70507E5}">
      <dgm:prSet/>
      <dgm:spPr/>
      <dgm:t>
        <a:bodyPr/>
        <a:lstStyle/>
        <a:p>
          <a:endParaRPr lang="zh-HK" altLang="en-US"/>
        </a:p>
      </dgm:t>
    </dgm:pt>
    <dgm:pt modelId="{F25EB525-B4EF-48E0-A772-DCA1F7E5F549}">
      <dgm:prSet/>
      <dgm:spPr/>
      <dgm:t>
        <a:bodyPr/>
        <a:lstStyle/>
        <a:p>
          <a:pPr rtl="0"/>
          <a:r>
            <a:rPr lang="zh-CN" b="1" dirty="0"/>
            <a:t>毛公是宣王的叔父。毛公鼎记载宣王表示眼前局势的艰难，对毛公委以重任，希望他为其治理国家内外大小事务，最后授官、赏赐。毛公因而铸鼎，传示子孙这一段历史。</a:t>
          </a:r>
          <a:endParaRPr lang="zh-HK" b="1" dirty="0"/>
        </a:p>
      </dgm:t>
    </dgm:pt>
    <dgm:pt modelId="{83472326-8B67-4654-B792-61DA3CFA47B0}" type="parTrans" cxnId="{8D7E57EF-6FC7-4083-9058-DF86C63E60BD}">
      <dgm:prSet/>
      <dgm:spPr/>
      <dgm:t>
        <a:bodyPr/>
        <a:lstStyle/>
        <a:p>
          <a:endParaRPr lang="zh-HK" altLang="en-US"/>
        </a:p>
      </dgm:t>
    </dgm:pt>
    <dgm:pt modelId="{947870E7-17E2-4467-BB70-7F9FE6B392D5}" type="sibTrans" cxnId="{8D7E57EF-6FC7-4083-9058-DF86C63E60BD}">
      <dgm:prSet/>
      <dgm:spPr/>
      <dgm:t>
        <a:bodyPr/>
        <a:lstStyle/>
        <a:p>
          <a:endParaRPr lang="zh-HK" altLang="en-US"/>
        </a:p>
      </dgm:t>
    </dgm:pt>
    <dgm:pt modelId="{DD93D4CC-15BF-4B83-924E-404253E45CF8}" type="pres">
      <dgm:prSet presAssocID="{725C6E55-7CAD-445A-A9FC-73BED6F3F454}" presName="outerComposite" presStyleCnt="0">
        <dgm:presLayoutVars>
          <dgm:chMax val="5"/>
          <dgm:dir/>
          <dgm:resizeHandles val="exact"/>
        </dgm:presLayoutVars>
      </dgm:prSet>
      <dgm:spPr/>
    </dgm:pt>
    <dgm:pt modelId="{C52D19CF-460B-41B1-9C58-7FEBBB6886BF}" type="pres">
      <dgm:prSet presAssocID="{725C6E55-7CAD-445A-A9FC-73BED6F3F454}" presName="dummyMaxCanvas" presStyleCnt="0">
        <dgm:presLayoutVars/>
      </dgm:prSet>
      <dgm:spPr/>
    </dgm:pt>
    <dgm:pt modelId="{A34877E6-7133-4AE1-BBF9-92FB4D3FFD07}" type="pres">
      <dgm:prSet presAssocID="{725C6E55-7CAD-445A-A9FC-73BED6F3F454}" presName="FourNodes_1" presStyleLbl="node1" presStyleIdx="0" presStyleCnt="4">
        <dgm:presLayoutVars>
          <dgm:bulletEnabled val="1"/>
        </dgm:presLayoutVars>
      </dgm:prSet>
      <dgm:spPr/>
    </dgm:pt>
    <dgm:pt modelId="{DA688398-3E62-4750-AB7B-78D15B848FB5}" type="pres">
      <dgm:prSet presAssocID="{725C6E55-7CAD-445A-A9FC-73BED6F3F454}" presName="FourNodes_2" presStyleLbl="node1" presStyleIdx="1" presStyleCnt="4">
        <dgm:presLayoutVars>
          <dgm:bulletEnabled val="1"/>
        </dgm:presLayoutVars>
      </dgm:prSet>
      <dgm:spPr/>
    </dgm:pt>
    <dgm:pt modelId="{B610C3DB-BC0B-4349-8796-95D5B09B3A66}" type="pres">
      <dgm:prSet presAssocID="{725C6E55-7CAD-445A-A9FC-73BED6F3F454}" presName="FourNodes_3" presStyleLbl="node1" presStyleIdx="2" presStyleCnt="4">
        <dgm:presLayoutVars>
          <dgm:bulletEnabled val="1"/>
        </dgm:presLayoutVars>
      </dgm:prSet>
      <dgm:spPr/>
    </dgm:pt>
    <dgm:pt modelId="{9DEAF5E5-9C47-4FBE-8865-FDEAC6298586}" type="pres">
      <dgm:prSet presAssocID="{725C6E55-7CAD-445A-A9FC-73BED6F3F454}" presName="FourNodes_4" presStyleLbl="node1" presStyleIdx="3" presStyleCnt="4">
        <dgm:presLayoutVars>
          <dgm:bulletEnabled val="1"/>
        </dgm:presLayoutVars>
      </dgm:prSet>
      <dgm:spPr/>
    </dgm:pt>
    <dgm:pt modelId="{38458309-9E26-4914-9216-E013ADE36723}" type="pres">
      <dgm:prSet presAssocID="{725C6E55-7CAD-445A-A9FC-73BED6F3F454}" presName="FourConn_1-2" presStyleLbl="fgAccFollowNode1" presStyleIdx="0" presStyleCnt="3">
        <dgm:presLayoutVars>
          <dgm:bulletEnabled val="1"/>
        </dgm:presLayoutVars>
      </dgm:prSet>
      <dgm:spPr/>
    </dgm:pt>
    <dgm:pt modelId="{C5157472-98E5-4280-ABE5-BB9797E21239}" type="pres">
      <dgm:prSet presAssocID="{725C6E55-7CAD-445A-A9FC-73BED6F3F454}" presName="FourConn_2-3" presStyleLbl="fgAccFollowNode1" presStyleIdx="1" presStyleCnt="3">
        <dgm:presLayoutVars>
          <dgm:bulletEnabled val="1"/>
        </dgm:presLayoutVars>
      </dgm:prSet>
      <dgm:spPr/>
    </dgm:pt>
    <dgm:pt modelId="{B0B4B877-0E46-4804-8A90-45B489C76194}" type="pres">
      <dgm:prSet presAssocID="{725C6E55-7CAD-445A-A9FC-73BED6F3F454}" presName="FourConn_3-4" presStyleLbl="fgAccFollowNode1" presStyleIdx="2" presStyleCnt="3">
        <dgm:presLayoutVars>
          <dgm:bulletEnabled val="1"/>
        </dgm:presLayoutVars>
      </dgm:prSet>
      <dgm:spPr/>
    </dgm:pt>
    <dgm:pt modelId="{57949032-CBC8-4C8C-A0BE-D909DBA439B1}" type="pres">
      <dgm:prSet presAssocID="{725C6E55-7CAD-445A-A9FC-73BED6F3F454}" presName="FourNodes_1_text" presStyleLbl="node1" presStyleIdx="3" presStyleCnt="4">
        <dgm:presLayoutVars>
          <dgm:bulletEnabled val="1"/>
        </dgm:presLayoutVars>
      </dgm:prSet>
      <dgm:spPr/>
    </dgm:pt>
    <dgm:pt modelId="{7E49CB8E-F110-483B-BB34-FC504238008D}" type="pres">
      <dgm:prSet presAssocID="{725C6E55-7CAD-445A-A9FC-73BED6F3F454}" presName="FourNodes_2_text" presStyleLbl="node1" presStyleIdx="3" presStyleCnt="4">
        <dgm:presLayoutVars>
          <dgm:bulletEnabled val="1"/>
        </dgm:presLayoutVars>
      </dgm:prSet>
      <dgm:spPr/>
    </dgm:pt>
    <dgm:pt modelId="{A7C5793F-B938-4AD1-A84D-AF2D13A0D167}" type="pres">
      <dgm:prSet presAssocID="{725C6E55-7CAD-445A-A9FC-73BED6F3F454}" presName="FourNodes_3_text" presStyleLbl="node1" presStyleIdx="3" presStyleCnt="4">
        <dgm:presLayoutVars>
          <dgm:bulletEnabled val="1"/>
        </dgm:presLayoutVars>
      </dgm:prSet>
      <dgm:spPr/>
    </dgm:pt>
    <dgm:pt modelId="{CC799B63-2B15-4541-A436-F6058D8E4103}" type="pres">
      <dgm:prSet presAssocID="{725C6E55-7CAD-445A-A9FC-73BED6F3F45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BE0C133-8279-419B-8CD2-99D287EFE7CE}" type="presOf" srcId="{F16CD993-76C7-42EF-A41A-8B0879B366B4}" destId="{A7C5793F-B938-4AD1-A84D-AF2D13A0D167}" srcOrd="1" destOrd="0" presId="urn:microsoft.com/office/officeart/2005/8/layout/vProcess5"/>
    <dgm:cxn modelId="{5F6C9F37-8D7C-434A-8705-C1A455E6ECFD}" type="presOf" srcId="{45F0FEBD-FA5B-46F5-9DBA-F02F37FDCABF}" destId="{DA688398-3E62-4750-AB7B-78D15B848FB5}" srcOrd="0" destOrd="0" presId="urn:microsoft.com/office/officeart/2005/8/layout/vProcess5"/>
    <dgm:cxn modelId="{BBCB4F5B-7BFA-48B9-BA28-F4DC164260C7}" srcId="{725C6E55-7CAD-445A-A9FC-73BED6F3F454}" destId="{B441B9F0-6EC9-48FA-A1BA-0EA5DB45FC07}" srcOrd="0" destOrd="0" parTransId="{E5394342-CD1B-4EDE-95E6-D22711EBD673}" sibTransId="{17D5600D-DD20-49F6-8058-A25FD27A42D4}"/>
    <dgm:cxn modelId="{8A0FBF45-EB6B-48A6-8645-4AEB321D8342}" type="presOf" srcId="{725C6E55-7CAD-445A-A9FC-73BED6F3F454}" destId="{DD93D4CC-15BF-4B83-924E-404253E45CF8}" srcOrd="0" destOrd="0" presId="urn:microsoft.com/office/officeart/2005/8/layout/vProcess5"/>
    <dgm:cxn modelId="{629B4748-3759-4362-9BB7-01AFF39032F0}" type="presOf" srcId="{45F0FEBD-FA5B-46F5-9DBA-F02F37FDCABF}" destId="{7E49CB8E-F110-483B-BB34-FC504238008D}" srcOrd="1" destOrd="0" presId="urn:microsoft.com/office/officeart/2005/8/layout/vProcess5"/>
    <dgm:cxn modelId="{D189A553-1418-4C57-92B9-D731B71E3ED8}" type="presOf" srcId="{F16CD993-76C7-42EF-A41A-8B0879B366B4}" destId="{B610C3DB-BC0B-4349-8796-95D5B09B3A66}" srcOrd="0" destOrd="0" presId="urn:microsoft.com/office/officeart/2005/8/layout/vProcess5"/>
    <dgm:cxn modelId="{A2472F92-6EC4-4AD3-8496-1055BE3AECFA}" type="presOf" srcId="{61064AA4-3192-460D-A50C-651780072231}" destId="{C5157472-98E5-4280-ABE5-BB9797E21239}" srcOrd="0" destOrd="0" presId="urn:microsoft.com/office/officeart/2005/8/layout/vProcess5"/>
    <dgm:cxn modelId="{92BD599A-BAE0-4CF5-A4F8-5C03C70507E5}" srcId="{725C6E55-7CAD-445A-A9FC-73BED6F3F454}" destId="{F16CD993-76C7-42EF-A41A-8B0879B366B4}" srcOrd="2" destOrd="0" parTransId="{5501F110-3E66-44EA-A426-D54A91F9702F}" sibTransId="{83490CE0-32AA-410C-A514-87ADD4382D19}"/>
    <dgm:cxn modelId="{0019A2A7-1BE1-4FCC-BEB9-0A3B4E4C6197}" type="presOf" srcId="{B441B9F0-6EC9-48FA-A1BA-0EA5DB45FC07}" destId="{57949032-CBC8-4C8C-A0BE-D909DBA439B1}" srcOrd="1" destOrd="0" presId="urn:microsoft.com/office/officeart/2005/8/layout/vProcess5"/>
    <dgm:cxn modelId="{4EF4A4B4-7E75-415F-9679-807D65CE93AA}" type="presOf" srcId="{F25EB525-B4EF-48E0-A772-DCA1F7E5F549}" destId="{9DEAF5E5-9C47-4FBE-8865-FDEAC6298586}" srcOrd="0" destOrd="0" presId="urn:microsoft.com/office/officeart/2005/8/layout/vProcess5"/>
    <dgm:cxn modelId="{B98E1DDD-DE8B-4512-B8BC-EDCBF202689F}" type="presOf" srcId="{B441B9F0-6EC9-48FA-A1BA-0EA5DB45FC07}" destId="{A34877E6-7133-4AE1-BBF9-92FB4D3FFD07}" srcOrd="0" destOrd="0" presId="urn:microsoft.com/office/officeart/2005/8/layout/vProcess5"/>
    <dgm:cxn modelId="{EC2B3FE3-818E-4790-AB47-57ADC7BCD13F}" srcId="{725C6E55-7CAD-445A-A9FC-73BED6F3F454}" destId="{45F0FEBD-FA5B-46F5-9DBA-F02F37FDCABF}" srcOrd="1" destOrd="0" parTransId="{BABA6FDB-266D-441B-841B-62B48E2E8F15}" sibTransId="{61064AA4-3192-460D-A50C-651780072231}"/>
    <dgm:cxn modelId="{6EA799E7-C320-4541-9522-F9F3E521413E}" type="presOf" srcId="{17D5600D-DD20-49F6-8058-A25FD27A42D4}" destId="{38458309-9E26-4914-9216-E013ADE36723}" srcOrd="0" destOrd="0" presId="urn:microsoft.com/office/officeart/2005/8/layout/vProcess5"/>
    <dgm:cxn modelId="{D92DB0E7-31AD-4FAA-B266-5D179B4B41BC}" type="presOf" srcId="{83490CE0-32AA-410C-A514-87ADD4382D19}" destId="{B0B4B877-0E46-4804-8A90-45B489C76194}" srcOrd="0" destOrd="0" presId="urn:microsoft.com/office/officeart/2005/8/layout/vProcess5"/>
    <dgm:cxn modelId="{8D7E57EF-6FC7-4083-9058-DF86C63E60BD}" srcId="{725C6E55-7CAD-445A-A9FC-73BED6F3F454}" destId="{F25EB525-B4EF-48E0-A772-DCA1F7E5F549}" srcOrd="3" destOrd="0" parTransId="{83472326-8B67-4654-B792-61DA3CFA47B0}" sibTransId="{947870E7-17E2-4467-BB70-7F9FE6B392D5}"/>
    <dgm:cxn modelId="{A11AECF4-1EE9-45AF-8CC0-7B60A13726A3}" type="presOf" srcId="{F25EB525-B4EF-48E0-A772-DCA1F7E5F549}" destId="{CC799B63-2B15-4541-A436-F6058D8E4103}" srcOrd="1" destOrd="0" presId="urn:microsoft.com/office/officeart/2005/8/layout/vProcess5"/>
    <dgm:cxn modelId="{8625E8A2-BEC7-403E-8892-F86FAD679BF4}" type="presParOf" srcId="{DD93D4CC-15BF-4B83-924E-404253E45CF8}" destId="{C52D19CF-460B-41B1-9C58-7FEBBB6886BF}" srcOrd="0" destOrd="0" presId="urn:microsoft.com/office/officeart/2005/8/layout/vProcess5"/>
    <dgm:cxn modelId="{7BCD62C1-4D39-485B-BFE4-C116CC850566}" type="presParOf" srcId="{DD93D4CC-15BF-4B83-924E-404253E45CF8}" destId="{A34877E6-7133-4AE1-BBF9-92FB4D3FFD07}" srcOrd="1" destOrd="0" presId="urn:microsoft.com/office/officeart/2005/8/layout/vProcess5"/>
    <dgm:cxn modelId="{07D3A97B-F1DB-4669-BAE3-80C9AE2550C3}" type="presParOf" srcId="{DD93D4CC-15BF-4B83-924E-404253E45CF8}" destId="{DA688398-3E62-4750-AB7B-78D15B848FB5}" srcOrd="2" destOrd="0" presId="urn:microsoft.com/office/officeart/2005/8/layout/vProcess5"/>
    <dgm:cxn modelId="{306DFB09-0EF8-4586-9572-BC1C96B4DF45}" type="presParOf" srcId="{DD93D4CC-15BF-4B83-924E-404253E45CF8}" destId="{B610C3DB-BC0B-4349-8796-95D5B09B3A66}" srcOrd="3" destOrd="0" presId="urn:microsoft.com/office/officeart/2005/8/layout/vProcess5"/>
    <dgm:cxn modelId="{B031F2F1-7951-4F07-85A3-EDE13CAEAE86}" type="presParOf" srcId="{DD93D4CC-15BF-4B83-924E-404253E45CF8}" destId="{9DEAF5E5-9C47-4FBE-8865-FDEAC6298586}" srcOrd="4" destOrd="0" presId="urn:microsoft.com/office/officeart/2005/8/layout/vProcess5"/>
    <dgm:cxn modelId="{B2002E94-20C4-46E3-8E51-FAD1641FAF76}" type="presParOf" srcId="{DD93D4CC-15BF-4B83-924E-404253E45CF8}" destId="{38458309-9E26-4914-9216-E013ADE36723}" srcOrd="5" destOrd="0" presId="urn:microsoft.com/office/officeart/2005/8/layout/vProcess5"/>
    <dgm:cxn modelId="{EE8F66FF-512B-48E8-8459-5E311EE7A3A9}" type="presParOf" srcId="{DD93D4CC-15BF-4B83-924E-404253E45CF8}" destId="{C5157472-98E5-4280-ABE5-BB9797E21239}" srcOrd="6" destOrd="0" presId="urn:microsoft.com/office/officeart/2005/8/layout/vProcess5"/>
    <dgm:cxn modelId="{8CBB7006-42A5-492F-919A-FAC63EDD21F4}" type="presParOf" srcId="{DD93D4CC-15BF-4B83-924E-404253E45CF8}" destId="{B0B4B877-0E46-4804-8A90-45B489C76194}" srcOrd="7" destOrd="0" presId="urn:microsoft.com/office/officeart/2005/8/layout/vProcess5"/>
    <dgm:cxn modelId="{0B46EDCE-6BDD-49CE-9EA0-101101BAAA5F}" type="presParOf" srcId="{DD93D4CC-15BF-4B83-924E-404253E45CF8}" destId="{57949032-CBC8-4C8C-A0BE-D909DBA439B1}" srcOrd="8" destOrd="0" presId="urn:microsoft.com/office/officeart/2005/8/layout/vProcess5"/>
    <dgm:cxn modelId="{2DE53922-2380-4DF1-A741-AFA862B3401C}" type="presParOf" srcId="{DD93D4CC-15BF-4B83-924E-404253E45CF8}" destId="{7E49CB8E-F110-483B-BB34-FC504238008D}" srcOrd="9" destOrd="0" presId="urn:microsoft.com/office/officeart/2005/8/layout/vProcess5"/>
    <dgm:cxn modelId="{D456C9FA-B5D4-4934-BA7D-83B60D64E7DF}" type="presParOf" srcId="{DD93D4CC-15BF-4B83-924E-404253E45CF8}" destId="{A7C5793F-B938-4AD1-A84D-AF2D13A0D167}" srcOrd="10" destOrd="0" presId="urn:microsoft.com/office/officeart/2005/8/layout/vProcess5"/>
    <dgm:cxn modelId="{A8F8808E-8633-4B51-B1A5-3262C7B67EA0}" type="presParOf" srcId="{DD93D4CC-15BF-4B83-924E-404253E45CF8}" destId="{CC799B63-2B15-4541-A436-F6058D8E410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9E2D13-E6DF-43AA-BE0B-5877AD38BF29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C157A9F1-1D06-439D-8ADB-012D1A4ACF0F}">
      <dgm:prSet phldrT="[Text]" custT="1"/>
      <dgm:spPr/>
      <dgm:t>
        <a:bodyPr/>
        <a:lstStyle/>
        <a:p>
          <a:endParaRPr lang="en-US" altLang="zh-CN" sz="2000" dirty="0"/>
        </a:p>
        <a:p>
          <a:endParaRPr lang="en-US" altLang="zh-CN" sz="2000" dirty="0"/>
        </a:p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周天子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D1402D25-7FFB-41C1-8B21-E33071BFF5FD}" type="parTrans" cxnId="{E75A3A5F-0D2A-4FF1-A765-5A5D73D95990}">
      <dgm:prSet/>
      <dgm:spPr/>
      <dgm:t>
        <a:bodyPr/>
        <a:lstStyle/>
        <a:p>
          <a:endParaRPr lang="zh-HK" altLang="en-US"/>
        </a:p>
      </dgm:t>
    </dgm:pt>
    <dgm:pt modelId="{07E148E4-F554-422E-8F3F-1F64C0EE1B8E}" type="sibTrans" cxnId="{E75A3A5F-0D2A-4FF1-A765-5A5D73D95990}">
      <dgm:prSet/>
      <dgm:spPr/>
      <dgm:t>
        <a:bodyPr/>
        <a:lstStyle/>
        <a:p>
          <a:endParaRPr lang="zh-HK" altLang="en-US"/>
        </a:p>
      </dgm:t>
    </dgm:pt>
    <dgm:pt modelId="{0195ECA8-07BC-4E2F-BF3D-6DE64D1F4CC9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诸侯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4DD3929B-C529-4956-BA91-45B7E669B547}" type="parTrans" cxnId="{E9D4032F-947A-453C-8CC4-30FC10E13938}">
      <dgm:prSet/>
      <dgm:spPr/>
      <dgm:t>
        <a:bodyPr/>
        <a:lstStyle/>
        <a:p>
          <a:endParaRPr lang="zh-HK" altLang="en-US"/>
        </a:p>
      </dgm:t>
    </dgm:pt>
    <dgm:pt modelId="{3785D5B7-F8C3-4BAC-9FAB-FE098EF951D4}" type="sibTrans" cxnId="{E9D4032F-947A-453C-8CC4-30FC10E13938}">
      <dgm:prSet/>
      <dgm:spPr/>
      <dgm:t>
        <a:bodyPr/>
        <a:lstStyle/>
        <a:p>
          <a:endParaRPr lang="zh-HK" altLang="en-US"/>
        </a:p>
      </dgm:t>
    </dgm:pt>
    <dgm:pt modelId="{A55FFDD3-5873-4366-9757-09F1F4AAD494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卿大夫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943EA0EF-F3D9-4F31-8F96-29E34E87479F}" type="parTrans" cxnId="{9BFBD49A-3972-4391-A285-5BBFB29D181C}">
      <dgm:prSet/>
      <dgm:spPr/>
      <dgm:t>
        <a:bodyPr/>
        <a:lstStyle/>
        <a:p>
          <a:endParaRPr lang="zh-HK" altLang="en-US"/>
        </a:p>
      </dgm:t>
    </dgm:pt>
    <dgm:pt modelId="{65091088-D6B6-4EC3-B8C1-43F2D9476819}" type="sibTrans" cxnId="{9BFBD49A-3972-4391-A285-5BBFB29D181C}">
      <dgm:prSet/>
      <dgm:spPr/>
      <dgm:t>
        <a:bodyPr/>
        <a:lstStyle/>
        <a:p>
          <a:endParaRPr lang="zh-HK" altLang="en-US"/>
        </a:p>
      </dgm:t>
    </dgm:pt>
    <dgm:pt modelId="{CDC867E7-A366-42D0-A960-503375464D06}">
      <dgm:prSet phldrT="[Text]" custT="1"/>
      <dgm:spPr/>
      <dgm:t>
        <a:bodyPr/>
        <a:lstStyle/>
        <a:p>
          <a:r>
            <a:rPr lang="zh-CN" altLang="en-US" sz="20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元士</a:t>
          </a:r>
          <a:endParaRPr lang="zh-HK" altLang="en-US" sz="20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gm:t>
    </dgm:pt>
    <dgm:pt modelId="{71A89E72-6277-4880-9D65-1B2B4A079BCD}" type="parTrans" cxnId="{046AC6D4-A0BB-445F-9AB6-4B5FA5A12775}">
      <dgm:prSet/>
      <dgm:spPr/>
      <dgm:t>
        <a:bodyPr/>
        <a:lstStyle/>
        <a:p>
          <a:endParaRPr lang="zh-HK" altLang="en-US"/>
        </a:p>
      </dgm:t>
    </dgm:pt>
    <dgm:pt modelId="{45EF6E0E-3B1A-49A0-A278-5E2E71F127AE}" type="sibTrans" cxnId="{046AC6D4-A0BB-445F-9AB6-4B5FA5A12775}">
      <dgm:prSet/>
      <dgm:spPr/>
      <dgm:t>
        <a:bodyPr/>
        <a:lstStyle/>
        <a:p>
          <a:endParaRPr lang="zh-HK" altLang="en-US"/>
        </a:p>
      </dgm:t>
    </dgm:pt>
    <dgm:pt modelId="{B51F4713-F6A6-4C30-B4B5-FE1BED721A30}" type="pres">
      <dgm:prSet presAssocID="{D99E2D13-E6DF-43AA-BE0B-5877AD38BF29}" presName="Name0" presStyleCnt="0">
        <dgm:presLayoutVars>
          <dgm:dir/>
          <dgm:animLvl val="lvl"/>
          <dgm:resizeHandles val="exact"/>
        </dgm:presLayoutVars>
      </dgm:prSet>
      <dgm:spPr/>
    </dgm:pt>
    <dgm:pt modelId="{D78226FC-759C-4FB0-8001-CC6620D96C39}" type="pres">
      <dgm:prSet presAssocID="{C157A9F1-1D06-439D-8ADB-012D1A4ACF0F}" presName="Name8" presStyleCnt="0"/>
      <dgm:spPr/>
    </dgm:pt>
    <dgm:pt modelId="{EF36A111-13D4-4421-8102-0104E2FF1405}" type="pres">
      <dgm:prSet presAssocID="{C157A9F1-1D06-439D-8ADB-012D1A4ACF0F}" presName="level" presStyleLbl="node1" presStyleIdx="0" presStyleCnt="4">
        <dgm:presLayoutVars>
          <dgm:chMax val="1"/>
          <dgm:bulletEnabled val="1"/>
        </dgm:presLayoutVars>
      </dgm:prSet>
      <dgm:spPr/>
    </dgm:pt>
    <dgm:pt modelId="{2371B81A-BA31-4FD7-ADEC-007E22E3A5A9}" type="pres">
      <dgm:prSet presAssocID="{C157A9F1-1D06-439D-8ADB-012D1A4ACF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F59DC7-37DB-4925-9CAE-7B1C2CD8C550}" type="pres">
      <dgm:prSet presAssocID="{0195ECA8-07BC-4E2F-BF3D-6DE64D1F4CC9}" presName="Name8" presStyleCnt="0"/>
      <dgm:spPr/>
    </dgm:pt>
    <dgm:pt modelId="{AE01C629-E1A4-4B39-8797-AD80103CB55F}" type="pres">
      <dgm:prSet presAssocID="{0195ECA8-07BC-4E2F-BF3D-6DE64D1F4CC9}" presName="level" presStyleLbl="node1" presStyleIdx="1" presStyleCnt="4">
        <dgm:presLayoutVars>
          <dgm:chMax val="1"/>
          <dgm:bulletEnabled val="1"/>
        </dgm:presLayoutVars>
      </dgm:prSet>
      <dgm:spPr/>
    </dgm:pt>
    <dgm:pt modelId="{602299EA-422E-4CD4-B3E7-040B095C8FA8}" type="pres">
      <dgm:prSet presAssocID="{0195ECA8-07BC-4E2F-BF3D-6DE64D1F4C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4FC38E-5217-42D5-91C2-CE2C7AC5CFD4}" type="pres">
      <dgm:prSet presAssocID="{A55FFDD3-5873-4366-9757-09F1F4AAD494}" presName="Name8" presStyleCnt="0"/>
      <dgm:spPr/>
    </dgm:pt>
    <dgm:pt modelId="{A77605AE-0219-4B2E-BBC3-CD4BDBA37A5D}" type="pres">
      <dgm:prSet presAssocID="{A55FFDD3-5873-4366-9757-09F1F4AAD494}" presName="level" presStyleLbl="node1" presStyleIdx="2" presStyleCnt="4">
        <dgm:presLayoutVars>
          <dgm:chMax val="1"/>
          <dgm:bulletEnabled val="1"/>
        </dgm:presLayoutVars>
      </dgm:prSet>
      <dgm:spPr/>
    </dgm:pt>
    <dgm:pt modelId="{F526C1D9-5D3D-4197-BD20-5971B0D05708}" type="pres">
      <dgm:prSet presAssocID="{A55FFDD3-5873-4366-9757-09F1F4AAD49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64B1403-8632-45CF-BDE5-C0C4E19C5CE0}" type="pres">
      <dgm:prSet presAssocID="{CDC867E7-A366-42D0-A960-503375464D06}" presName="Name8" presStyleCnt="0"/>
      <dgm:spPr/>
    </dgm:pt>
    <dgm:pt modelId="{B02E1B08-92B3-4493-A1CA-3C51072C4D2D}" type="pres">
      <dgm:prSet presAssocID="{CDC867E7-A366-42D0-A960-503375464D06}" presName="level" presStyleLbl="node1" presStyleIdx="3" presStyleCnt="4" custLinFactNeighborX="1819" custLinFactNeighborY="-1334">
        <dgm:presLayoutVars>
          <dgm:chMax val="1"/>
          <dgm:bulletEnabled val="1"/>
        </dgm:presLayoutVars>
      </dgm:prSet>
      <dgm:spPr/>
    </dgm:pt>
    <dgm:pt modelId="{11EAE309-CDC1-4B33-B225-B1A19345ABF5}" type="pres">
      <dgm:prSet presAssocID="{CDC867E7-A366-42D0-A960-503375464D0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89BA10F-3B13-4A9B-BE9A-8E9E7CB7ED19}" type="presOf" srcId="{C157A9F1-1D06-439D-8ADB-012D1A4ACF0F}" destId="{EF36A111-13D4-4421-8102-0104E2FF1405}" srcOrd="0" destOrd="0" presId="urn:microsoft.com/office/officeart/2005/8/layout/pyramid1"/>
    <dgm:cxn modelId="{2DAE452E-6E5C-4139-B57A-091B007632B9}" type="presOf" srcId="{0195ECA8-07BC-4E2F-BF3D-6DE64D1F4CC9}" destId="{AE01C629-E1A4-4B39-8797-AD80103CB55F}" srcOrd="0" destOrd="0" presId="urn:microsoft.com/office/officeart/2005/8/layout/pyramid1"/>
    <dgm:cxn modelId="{E9D4032F-947A-453C-8CC4-30FC10E13938}" srcId="{D99E2D13-E6DF-43AA-BE0B-5877AD38BF29}" destId="{0195ECA8-07BC-4E2F-BF3D-6DE64D1F4CC9}" srcOrd="1" destOrd="0" parTransId="{4DD3929B-C529-4956-BA91-45B7E669B547}" sibTransId="{3785D5B7-F8C3-4BAC-9FAB-FE098EF951D4}"/>
    <dgm:cxn modelId="{FF63CB32-2F26-4E47-B068-6CC7356B9DE5}" type="presOf" srcId="{0195ECA8-07BC-4E2F-BF3D-6DE64D1F4CC9}" destId="{602299EA-422E-4CD4-B3E7-040B095C8FA8}" srcOrd="1" destOrd="0" presId="urn:microsoft.com/office/officeart/2005/8/layout/pyramid1"/>
    <dgm:cxn modelId="{E75A3A5F-0D2A-4FF1-A765-5A5D73D95990}" srcId="{D99E2D13-E6DF-43AA-BE0B-5877AD38BF29}" destId="{C157A9F1-1D06-439D-8ADB-012D1A4ACF0F}" srcOrd="0" destOrd="0" parTransId="{D1402D25-7FFB-41C1-8B21-E33071BFF5FD}" sibTransId="{07E148E4-F554-422E-8F3F-1F64C0EE1B8E}"/>
    <dgm:cxn modelId="{D6CDB465-0331-415E-982A-DD62DD080BCC}" type="presOf" srcId="{A55FFDD3-5873-4366-9757-09F1F4AAD494}" destId="{A77605AE-0219-4B2E-BBC3-CD4BDBA37A5D}" srcOrd="0" destOrd="0" presId="urn:microsoft.com/office/officeart/2005/8/layout/pyramid1"/>
    <dgm:cxn modelId="{7F2A8280-0D4C-4F96-931E-101625C5963B}" type="presOf" srcId="{CDC867E7-A366-42D0-A960-503375464D06}" destId="{B02E1B08-92B3-4493-A1CA-3C51072C4D2D}" srcOrd="0" destOrd="0" presId="urn:microsoft.com/office/officeart/2005/8/layout/pyramid1"/>
    <dgm:cxn modelId="{9BFBD49A-3972-4391-A285-5BBFB29D181C}" srcId="{D99E2D13-E6DF-43AA-BE0B-5877AD38BF29}" destId="{A55FFDD3-5873-4366-9757-09F1F4AAD494}" srcOrd="2" destOrd="0" parTransId="{943EA0EF-F3D9-4F31-8F96-29E34E87479F}" sibTransId="{65091088-D6B6-4EC3-B8C1-43F2D9476819}"/>
    <dgm:cxn modelId="{DCD20DB2-B6C6-4E39-9172-CC983068A21A}" type="presOf" srcId="{CDC867E7-A366-42D0-A960-503375464D06}" destId="{11EAE309-CDC1-4B33-B225-B1A19345ABF5}" srcOrd="1" destOrd="0" presId="urn:microsoft.com/office/officeart/2005/8/layout/pyramid1"/>
    <dgm:cxn modelId="{046AC6D4-A0BB-445F-9AB6-4B5FA5A12775}" srcId="{D99E2D13-E6DF-43AA-BE0B-5877AD38BF29}" destId="{CDC867E7-A366-42D0-A960-503375464D06}" srcOrd="3" destOrd="0" parTransId="{71A89E72-6277-4880-9D65-1B2B4A079BCD}" sibTransId="{45EF6E0E-3B1A-49A0-A278-5E2E71F127AE}"/>
    <dgm:cxn modelId="{4CE14BDA-BEB5-49F8-8FD7-4E77EFA85991}" type="presOf" srcId="{A55FFDD3-5873-4366-9757-09F1F4AAD494}" destId="{F526C1D9-5D3D-4197-BD20-5971B0D05708}" srcOrd="1" destOrd="0" presId="urn:microsoft.com/office/officeart/2005/8/layout/pyramid1"/>
    <dgm:cxn modelId="{08CED2DC-39A5-4297-A8FB-37B9340C5F66}" type="presOf" srcId="{C157A9F1-1D06-439D-8ADB-012D1A4ACF0F}" destId="{2371B81A-BA31-4FD7-ADEC-007E22E3A5A9}" srcOrd="1" destOrd="0" presId="urn:microsoft.com/office/officeart/2005/8/layout/pyramid1"/>
    <dgm:cxn modelId="{439466F3-E8D1-4028-A793-AA9B0D172D21}" type="presOf" srcId="{D99E2D13-E6DF-43AA-BE0B-5877AD38BF29}" destId="{B51F4713-F6A6-4C30-B4B5-FE1BED721A30}" srcOrd="0" destOrd="0" presId="urn:microsoft.com/office/officeart/2005/8/layout/pyramid1"/>
    <dgm:cxn modelId="{763D7A9C-0A0A-4AAA-BE1B-0DDFF9FE9D99}" type="presParOf" srcId="{B51F4713-F6A6-4C30-B4B5-FE1BED721A30}" destId="{D78226FC-759C-4FB0-8001-CC6620D96C39}" srcOrd="0" destOrd="0" presId="urn:microsoft.com/office/officeart/2005/8/layout/pyramid1"/>
    <dgm:cxn modelId="{E9D0C1B4-17A8-45E0-9CB6-EBB86ECFB452}" type="presParOf" srcId="{D78226FC-759C-4FB0-8001-CC6620D96C39}" destId="{EF36A111-13D4-4421-8102-0104E2FF1405}" srcOrd="0" destOrd="0" presId="urn:microsoft.com/office/officeart/2005/8/layout/pyramid1"/>
    <dgm:cxn modelId="{C666500A-6713-4988-B3C6-520F45DCE51E}" type="presParOf" srcId="{D78226FC-759C-4FB0-8001-CC6620D96C39}" destId="{2371B81A-BA31-4FD7-ADEC-007E22E3A5A9}" srcOrd="1" destOrd="0" presId="urn:microsoft.com/office/officeart/2005/8/layout/pyramid1"/>
    <dgm:cxn modelId="{C504EDDE-9A41-46ED-B1CF-F5A15123D5E2}" type="presParOf" srcId="{B51F4713-F6A6-4C30-B4B5-FE1BED721A30}" destId="{93F59DC7-37DB-4925-9CAE-7B1C2CD8C550}" srcOrd="1" destOrd="0" presId="urn:microsoft.com/office/officeart/2005/8/layout/pyramid1"/>
    <dgm:cxn modelId="{799FB924-7F33-4B19-9D1F-EAAA3ABB8892}" type="presParOf" srcId="{93F59DC7-37DB-4925-9CAE-7B1C2CD8C550}" destId="{AE01C629-E1A4-4B39-8797-AD80103CB55F}" srcOrd="0" destOrd="0" presId="urn:microsoft.com/office/officeart/2005/8/layout/pyramid1"/>
    <dgm:cxn modelId="{15284F68-B508-4486-A85C-BBF82FCB3FD0}" type="presParOf" srcId="{93F59DC7-37DB-4925-9CAE-7B1C2CD8C550}" destId="{602299EA-422E-4CD4-B3E7-040B095C8FA8}" srcOrd="1" destOrd="0" presId="urn:microsoft.com/office/officeart/2005/8/layout/pyramid1"/>
    <dgm:cxn modelId="{CB2B951E-EF22-4320-BDD9-DDE27F2A1AB5}" type="presParOf" srcId="{B51F4713-F6A6-4C30-B4B5-FE1BED721A30}" destId="{A14FC38E-5217-42D5-91C2-CE2C7AC5CFD4}" srcOrd="2" destOrd="0" presId="urn:microsoft.com/office/officeart/2005/8/layout/pyramid1"/>
    <dgm:cxn modelId="{1A619CAF-69EB-43C3-BED6-C6C42546072C}" type="presParOf" srcId="{A14FC38E-5217-42D5-91C2-CE2C7AC5CFD4}" destId="{A77605AE-0219-4B2E-BBC3-CD4BDBA37A5D}" srcOrd="0" destOrd="0" presId="urn:microsoft.com/office/officeart/2005/8/layout/pyramid1"/>
    <dgm:cxn modelId="{68E55D87-CA65-41AF-8FD7-E3C24AE34240}" type="presParOf" srcId="{A14FC38E-5217-42D5-91C2-CE2C7AC5CFD4}" destId="{F526C1D9-5D3D-4197-BD20-5971B0D05708}" srcOrd="1" destOrd="0" presId="urn:microsoft.com/office/officeart/2005/8/layout/pyramid1"/>
    <dgm:cxn modelId="{4E7BD45A-2EC5-4470-A0BD-CB0939ECEF80}" type="presParOf" srcId="{B51F4713-F6A6-4C30-B4B5-FE1BED721A30}" destId="{764B1403-8632-45CF-BDE5-C0C4E19C5CE0}" srcOrd="3" destOrd="0" presId="urn:microsoft.com/office/officeart/2005/8/layout/pyramid1"/>
    <dgm:cxn modelId="{359F9258-C322-4B76-A427-6E784418F442}" type="presParOf" srcId="{764B1403-8632-45CF-BDE5-C0C4E19C5CE0}" destId="{B02E1B08-92B3-4493-A1CA-3C51072C4D2D}" srcOrd="0" destOrd="0" presId="urn:microsoft.com/office/officeart/2005/8/layout/pyramid1"/>
    <dgm:cxn modelId="{B0120CFF-DB66-4F80-B0A3-DDE2122B2B8E}" type="presParOf" srcId="{764B1403-8632-45CF-BDE5-C0C4E19C5CE0}" destId="{11EAE309-CDC1-4B33-B225-B1A19345ABF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877E6-7133-4AE1-BBF9-92FB4D3FFD07}">
      <dsp:nvSpPr>
        <dsp:cNvPr id="0" name=""/>
        <dsp:cNvSpPr/>
      </dsp:nvSpPr>
      <dsp:spPr>
        <a:xfrm>
          <a:off x="0" y="0"/>
          <a:ext cx="6583680" cy="9957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 dirty="0"/>
            <a:t>周厉王实行暴政，将山川、湖泊、河流这些原属于贵族平民共享的资源据为己有，触犯社会各阶层的利益，使住在城里面，参与国政的「国人」（城外的农夫叫「野人」）怨声载道。厉王镇压国人不满，更杀掉批评朝政的人。</a:t>
          </a:r>
          <a:endParaRPr lang="zh-HK" sz="1300" kern="1200" dirty="0"/>
        </a:p>
      </dsp:txBody>
      <dsp:txXfrm>
        <a:off x="29163" y="29163"/>
        <a:ext cx="5425092" cy="937385"/>
      </dsp:txXfrm>
    </dsp:sp>
    <dsp:sp modelId="{DA688398-3E62-4750-AB7B-78D15B848FB5}">
      <dsp:nvSpPr>
        <dsp:cNvPr id="0" name=""/>
        <dsp:cNvSpPr/>
      </dsp:nvSpPr>
      <dsp:spPr>
        <a:xfrm>
          <a:off x="551383" y="1176750"/>
          <a:ext cx="6583680" cy="9957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 dirty="0"/>
            <a:t>公元前</a:t>
          </a:r>
          <a:r>
            <a:rPr lang="en-US" sz="1300" kern="1200" dirty="0"/>
            <a:t>841</a:t>
          </a:r>
          <a:r>
            <a:rPr lang="zh-CN" sz="1300" kern="1200" dirty="0"/>
            <a:t>年，国人忍无可忍，起来反抗，更声言杀死厉王。厉王逃出镐京，由周公、召公共同统治国家，达</a:t>
          </a:r>
          <a:r>
            <a:rPr lang="en-US" sz="1300" kern="1200" dirty="0"/>
            <a:t>14</a:t>
          </a:r>
          <a:r>
            <a:rPr lang="zh-CN" sz="1300" kern="1200" dirty="0"/>
            <a:t>年，史称「共和行政」。</a:t>
          </a:r>
          <a:endParaRPr lang="zh-HK" sz="1300" kern="1200" dirty="0"/>
        </a:p>
      </dsp:txBody>
      <dsp:txXfrm>
        <a:off x="580546" y="1205913"/>
        <a:ext cx="5326758" cy="937385"/>
      </dsp:txXfrm>
    </dsp:sp>
    <dsp:sp modelId="{B610C3DB-BC0B-4349-8796-95D5B09B3A66}">
      <dsp:nvSpPr>
        <dsp:cNvPr id="0" name=""/>
        <dsp:cNvSpPr/>
      </dsp:nvSpPr>
      <dsp:spPr>
        <a:xfrm>
          <a:off x="1094536" y="2353500"/>
          <a:ext cx="6583680" cy="995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kern="1200" dirty="0"/>
            <a:t>公元前</a:t>
          </a:r>
          <a:r>
            <a:rPr lang="en-US" sz="1300" kern="1200" dirty="0"/>
            <a:t>828</a:t>
          </a:r>
          <a:r>
            <a:rPr lang="zh-CN" sz="1300" kern="1200" dirty="0"/>
            <a:t>年，逃亡在外的厉王去世，太子静继承王位，为周宣王。他目睹父亲厉王的下场，于是励精图治，任用人才，恢复王室的尊严，史称 「宣王中兴」。</a:t>
          </a:r>
          <a:endParaRPr lang="zh-HK" sz="1300" kern="1200" dirty="0"/>
        </a:p>
      </dsp:txBody>
      <dsp:txXfrm>
        <a:off x="1123699" y="2382663"/>
        <a:ext cx="5334987" cy="937385"/>
      </dsp:txXfrm>
    </dsp:sp>
    <dsp:sp modelId="{9DEAF5E5-9C47-4FBE-8865-FDEAC6298586}">
      <dsp:nvSpPr>
        <dsp:cNvPr id="0" name=""/>
        <dsp:cNvSpPr/>
      </dsp:nvSpPr>
      <dsp:spPr>
        <a:xfrm>
          <a:off x="1645920" y="3530251"/>
          <a:ext cx="6583680" cy="9957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1" kern="1200" dirty="0"/>
            <a:t>毛公是宣王的叔父。毛公鼎记载宣王表示眼前局势的艰难，对毛公委以重任，希望他为其治理国家内外大小事务，最后授官、赏赐。毛公因而铸鼎，传示子孙这一段历史。</a:t>
          </a:r>
          <a:endParaRPr lang="zh-HK" sz="1300" b="1" kern="1200" dirty="0"/>
        </a:p>
      </dsp:txBody>
      <dsp:txXfrm>
        <a:off x="1675083" y="3559414"/>
        <a:ext cx="5326758" cy="937385"/>
      </dsp:txXfrm>
    </dsp:sp>
    <dsp:sp modelId="{38458309-9E26-4914-9216-E013ADE36723}">
      <dsp:nvSpPr>
        <dsp:cNvPr id="0" name=""/>
        <dsp:cNvSpPr/>
      </dsp:nvSpPr>
      <dsp:spPr>
        <a:xfrm>
          <a:off x="5936467" y="762624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6082090" y="762624"/>
        <a:ext cx="355966" cy="487027"/>
      </dsp:txXfrm>
    </dsp:sp>
    <dsp:sp modelId="{C5157472-98E5-4280-ABE5-BB9797E21239}">
      <dsp:nvSpPr>
        <dsp:cNvPr id="0" name=""/>
        <dsp:cNvSpPr/>
      </dsp:nvSpPr>
      <dsp:spPr>
        <a:xfrm>
          <a:off x="6487850" y="193937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6633473" y="1939375"/>
        <a:ext cx="355966" cy="487027"/>
      </dsp:txXfrm>
    </dsp:sp>
    <dsp:sp modelId="{B0B4B877-0E46-4804-8A90-45B489C76194}">
      <dsp:nvSpPr>
        <dsp:cNvPr id="0" name=""/>
        <dsp:cNvSpPr/>
      </dsp:nvSpPr>
      <dsp:spPr>
        <a:xfrm>
          <a:off x="7031004" y="311612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HK" altLang="en-US" sz="2900" kern="1200"/>
        </a:p>
      </dsp:txBody>
      <dsp:txXfrm>
        <a:off x="7176627" y="3116125"/>
        <a:ext cx="355966" cy="487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6A111-13D4-4421-8102-0104E2FF1405}">
      <dsp:nvSpPr>
        <dsp:cNvPr id="0" name=""/>
        <dsp:cNvSpPr/>
      </dsp:nvSpPr>
      <dsp:spPr>
        <a:xfrm>
          <a:off x="1484904" y="0"/>
          <a:ext cx="989936" cy="101600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周天子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484904" y="0"/>
        <a:ext cx="989936" cy="1016000"/>
      </dsp:txXfrm>
    </dsp:sp>
    <dsp:sp modelId="{AE01C629-E1A4-4B39-8797-AD80103CB55F}">
      <dsp:nvSpPr>
        <dsp:cNvPr id="0" name=""/>
        <dsp:cNvSpPr/>
      </dsp:nvSpPr>
      <dsp:spPr>
        <a:xfrm>
          <a:off x="989936" y="1015999"/>
          <a:ext cx="1979873" cy="1016000"/>
        </a:xfrm>
        <a:prstGeom prst="trapezoid">
          <a:avLst>
            <a:gd name="adj" fmla="val 48717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诸侯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336414" y="1015999"/>
        <a:ext cx="1286917" cy="1016000"/>
      </dsp:txXfrm>
    </dsp:sp>
    <dsp:sp modelId="{A77605AE-0219-4B2E-BBC3-CD4BDBA37A5D}">
      <dsp:nvSpPr>
        <dsp:cNvPr id="0" name=""/>
        <dsp:cNvSpPr/>
      </dsp:nvSpPr>
      <dsp:spPr>
        <a:xfrm>
          <a:off x="494968" y="2031999"/>
          <a:ext cx="2969809" cy="1016000"/>
        </a:xfrm>
        <a:prstGeom prst="trapezoid">
          <a:avLst>
            <a:gd name="adj" fmla="val 48717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卿大夫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1014684" y="2031999"/>
        <a:ext cx="1930376" cy="1016000"/>
      </dsp:txXfrm>
    </dsp:sp>
    <dsp:sp modelId="{B02E1B08-92B3-4493-A1CA-3C51072C4D2D}">
      <dsp:nvSpPr>
        <dsp:cNvPr id="0" name=""/>
        <dsp:cNvSpPr/>
      </dsp:nvSpPr>
      <dsp:spPr>
        <a:xfrm>
          <a:off x="0" y="3034446"/>
          <a:ext cx="3959746" cy="1016000"/>
        </a:xfrm>
        <a:prstGeom prst="trapezoid">
          <a:avLst>
            <a:gd name="adj" fmla="val 48717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rPr>
            <a:t>元士</a:t>
          </a:r>
          <a:endParaRPr lang="zh-HK" altLang="en-US" sz="2000" kern="1200" dirty="0">
            <a:solidFill>
              <a:schemeClr val="bg1"/>
            </a:solidFill>
            <a:latin typeface="Adobe 繁黑體 Std B" pitchFamily="34" charset="-128"/>
            <a:ea typeface="Adobe 繁黑體 Std B" pitchFamily="34" charset="-128"/>
          </a:endParaRPr>
        </a:p>
      </dsp:txBody>
      <dsp:txXfrm>
        <a:off x="692955" y="3034446"/>
        <a:ext cx="2573834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B4C23-4A82-48E6-B4AB-B61339E90FB9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B071C-2EE6-4EB1-AB14-0E7B923ECE1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094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2670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11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0438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22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6272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9CE8B-C69C-479A-AEA1-971712AA8988}" type="slidenum">
              <a:rPr lang="zh-HK" altLang="en-US" smtClean="0"/>
              <a:t>24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2959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478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3621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310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063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0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340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385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070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930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9654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879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F312C-BC04-4947-B9E6-0B1844973F82}" type="datetimeFigureOut">
              <a:rPr lang="zh-HK" altLang="en-US" smtClean="0"/>
              <a:t>13/1/2026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A88AE-C97D-43CC-949A-088B8F77228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546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v.cntv.cn/video/VSET100186807755/4b065a371341470192cc6a252e2510a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hwXa4AizSQ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3275855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dirty="0">
                <a:latin typeface="Adobe 繁黑體 Std B" pitchFamily="34" charset="-128"/>
                <a:ea typeface="Adobe 繁黑體 Std B" pitchFamily="34" charset="-128"/>
              </a:rPr>
              <a:t>问     中原</a:t>
            </a:r>
            <a:endParaRPr lang="en-US" sz="32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8" y="-47932"/>
            <a:ext cx="606798" cy="8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4"/>
          <p:cNvSpPr txBox="1">
            <a:spLocks/>
          </p:cNvSpPr>
          <p:nvPr/>
        </p:nvSpPr>
        <p:spPr>
          <a:xfrm>
            <a:off x="3059832" y="508748"/>
            <a:ext cx="432048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相关课题：封建的概念和作用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965948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总论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87" y="1484784"/>
            <a:ext cx="8568952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「鼎」基本上是一个烹煮工具，把肉置在鼎内，于腹下加火煮食；「鼎」也是一个盛食器。此因烹煮好了，可把熟肉留在鼎内，随取随吃。因为「鼎」是烹煮、盛食器，古代的君主便制作大型的鼎，用来祭祀。鼎于是成为了祭器，君主的地位愈高，祭祀的规模便愈大，而表现祭祀规模的，就是鼎的数量和体积。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本部分</a:t>
            </a:r>
            <a:r>
              <a:rPr lang="zh-CN" altLang="en-US" sz="1600" dirty="0"/>
              <a:t>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我们透过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几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个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与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鼎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有关的故事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，了解一下周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代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的政治环境</a:t>
            </a:r>
            <a:r>
              <a:rPr lang="zh-CN" altLang="en-US" sz="1600" dirty="0"/>
              <a:t>。</a:t>
            </a:r>
            <a:endParaRPr lang="en-US" altLang="zh-CN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42" y="3952522"/>
            <a:ext cx="2224514" cy="2847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14" y="3952521"/>
            <a:ext cx="2411349" cy="284788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73796" y="5423271"/>
            <a:ext cx="1942046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堇鼎，西周初期制造，</a:t>
            </a:r>
            <a:r>
              <a:rPr lang="en-US" altLang="zh-CN" sz="1400" dirty="0"/>
              <a:t>1975</a:t>
            </a:r>
            <a:r>
              <a:rPr lang="zh-CN" altLang="en-US" sz="1400" dirty="0"/>
              <a:t>年北京琉璃河出土，高</a:t>
            </a:r>
            <a:r>
              <a:rPr lang="en-US" altLang="zh-CN" sz="1400" dirty="0"/>
              <a:t>62</a:t>
            </a:r>
            <a:r>
              <a:rPr lang="zh-CN" altLang="en-US" sz="1400" dirty="0"/>
              <a:t>厘米，重</a:t>
            </a:r>
            <a:r>
              <a:rPr lang="en-US" altLang="zh-CN" sz="1400" dirty="0"/>
              <a:t>41.5</a:t>
            </a:r>
            <a:r>
              <a:rPr lang="zh-CN" altLang="en-US" sz="1400" dirty="0"/>
              <a:t>公斤，北京首都博物馆藏。</a:t>
            </a:r>
            <a:endParaRPr lang="zh-HK" alt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6804248" y="5409379"/>
            <a:ext cx="1944216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400" dirty="0"/>
              <a:t>毛公鼎，西周晚期制造，</a:t>
            </a:r>
            <a:r>
              <a:rPr lang="en-US" altLang="zh-TW" sz="1400" dirty="0">
                <a:ea typeface="SimSun" panose="02010600030101010101" pitchFamily="2" charset="-122"/>
              </a:rPr>
              <a:t>1843</a:t>
            </a:r>
            <a:r>
              <a:rPr lang="zh-TW" altLang="en-US" sz="1400" dirty="0">
                <a:ea typeface="SimSun" panose="02010600030101010101" pitchFamily="2" charset="-122"/>
              </a:rPr>
              <a:t>年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陕西省岐山县出土。</a:t>
            </a:r>
            <a:r>
              <a:rPr lang="zh-CN" altLang="en-US" sz="1400" dirty="0"/>
              <a:t>高</a:t>
            </a:r>
            <a:r>
              <a:rPr lang="en-US" altLang="zh-CN" sz="1400" dirty="0"/>
              <a:t>53.8</a:t>
            </a:r>
            <a:r>
              <a:rPr lang="zh-CN" altLang="en-US" sz="1400" dirty="0"/>
              <a:t>毫米，重</a:t>
            </a:r>
            <a:r>
              <a:rPr lang="en-US" altLang="zh-CN" sz="1400" dirty="0"/>
              <a:t>34.7</a:t>
            </a:r>
            <a:r>
              <a:rPr lang="zh-CN" altLang="en-US" sz="1400" dirty="0"/>
              <a:t>公斤。</a:t>
            </a:r>
            <a:r>
              <a:rPr lang="zh-TW" altLang="en-US" sz="1400" dirty="0"/>
              <a:t>台</a:t>
            </a:r>
            <a:r>
              <a:rPr lang="zh-CN" altLang="en-US" sz="1400" dirty="0"/>
              <a:t>北故宫博物院藏。</a:t>
            </a:r>
            <a:endParaRPr lang="zh-HK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405" y="2875303"/>
            <a:ext cx="267440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本部分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你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将可</a:t>
            </a:r>
            <a:r>
              <a:rPr lang="zh-CN" altLang="en-US" sz="1600" dirty="0"/>
              <a:t>以学到：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鼎的制作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中国的青铜时代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封建的概念和作用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7273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Project EDB\PPT\Zhou_Maogongding\pic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72" y="24532"/>
            <a:ext cx="5358655" cy="686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195736" y="1196752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立耳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03648" y="2204864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方唇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444208" y="2582476"/>
            <a:ext cx="8771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重环纹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148064" y="3501008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弦纹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355813" y="4869160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蹄足</a:t>
            </a:r>
            <a:endParaRPr lang="zh-HK" altLang="en-US" dirty="0"/>
          </a:p>
        </p:txBody>
      </p:sp>
      <p:pic>
        <p:nvPicPr>
          <p:cNvPr id="10" name="Picture 2" descr="E:\Project EDB\PPT\Zhou_Maogongding\pi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988213"/>
            <a:ext cx="2632951" cy="213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字方塊 10"/>
          <p:cNvSpPr txBox="1"/>
          <p:nvPr/>
        </p:nvSpPr>
        <p:spPr>
          <a:xfrm>
            <a:off x="7321371" y="3532426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铭文</a:t>
            </a:r>
            <a:endParaRPr lang="zh-HK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4499994" y="2389532"/>
            <a:ext cx="2448270" cy="15122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0424" cy="5844800"/>
          </a:xfrm>
        </p:spPr>
        <p:txBody>
          <a:bodyPr/>
          <a:lstStyle/>
          <a:p>
            <a:r>
              <a:rPr lang="zh-TW" altLang="en-US" dirty="0"/>
              <a:t>鼎的构造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580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77" y="116827"/>
            <a:ext cx="9021692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毛公鼎的宝贵之处，是在鼎腹内刻铸了</a:t>
            </a:r>
            <a:r>
              <a:rPr lang="en-US" altLang="zh-CN" dirty="0"/>
              <a:t>32</a:t>
            </a:r>
            <a:r>
              <a:rPr lang="zh-CN" altLang="en-US" dirty="0"/>
              <a:t>行共</a:t>
            </a:r>
            <a:r>
              <a:rPr lang="en-US" altLang="zh-CN" dirty="0"/>
              <a:t>500</a:t>
            </a:r>
            <a:r>
              <a:rPr lang="zh-CN" altLang="en-US" dirty="0"/>
              <a:t>字的金文，是目前为止单一青铜器中最多金文的一个，不单为研究西周晚期政治的历史学者提供了详尽的史料，同时帮助文字学家解构了中国古文字的演变过程。</a:t>
            </a:r>
            <a:endParaRPr lang="zh-HK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" y="1124744"/>
            <a:ext cx="8992421" cy="554590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448" y="1074664"/>
            <a:ext cx="147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Adobe 繁黑體 Std B" pitchFamily="34" charset="-128"/>
                <a:ea typeface="Adobe 繁黑體 Std B" pitchFamily="34" charset="-128"/>
              </a:rPr>
              <a:t>毛公鼎拓本</a:t>
            </a:r>
            <a:endParaRPr lang="zh-HK" altLang="en-US" b="1" dirty="0">
              <a:latin typeface="Adobe 繁黑體 Std B" pitchFamily="34" charset="-128"/>
              <a:ea typeface="Adobe 繁黑體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20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" y="765801"/>
            <a:ext cx="2627337" cy="28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116632"/>
            <a:ext cx="439248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以下三段文字，是毛公鼎金文的部分「大意」，请同学阅读后，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思考及</a:t>
            </a:r>
            <a:r>
              <a:rPr lang="zh-CN" altLang="en-US" sz="1600" dirty="0"/>
              <a:t>回答相关问题：</a:t>
            </a:r>
            <a:endParaRPr lang="zh-HK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699792" y="765801"/>
            <a:ext cx="4392488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周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王说：「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今日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要遵行先王所给予的使命，任命你治理我的国家和朝廷内外。你要忠诚细心地处理大小政事、屏卫我的王位；戒慎恐惧地遵循神明意志，以管理四方诸侯，不要发生动乱，危及我天子的地位。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2180072"/>
            <a:ext cx="4392488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又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说：「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我命你掌管百官僚属，管理朝廷上下对外的一切人事任命、政令发布、赋税多少的制定等等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从今日起，所有对外命令，都须要先上呈叔父喑，由叔父喑统一发布的话，决不允许再有擅作主张的事情发生。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00134" y="3582194"/>
            <a:ext cx="4392488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王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又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说：「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叔父啊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前面已经说了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『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命你掌管百官僚属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』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，于此再重申：任命父喑为执政大臣，统摄镐京朝廷官员与四方诸侯。祈望你用你全宗族的力量，捍卫我的安全！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28" y="3539670"/>
            <a:ext cx="2738813" cy="33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72042" y="4874855"/>
            <a:ext cx="54401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95350" indent="-895350"/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思考</a:t>
            </a:r>
            <a:r>
              <a:rPr lang="zh-CN" altLang="en-US" dirty="0"/>
              <a:t>问题：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将</a:t>
            </a:r>
            <a:r>
              <a:rPr lang="zh-CN" altLang="en-US" dirty="0"/>
              <a:t>以上天子的说话记录下来，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你认为这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zh-CN" altLang="en-US" dirty="0"/>
              <a:t>对毛公的政治生涯有什么好处？</a:t>
            </a:r>
            <a:endParaRPr lang="zh-HK" alt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1854" y="4628634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千古金言话钟鼎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，页</a:t>
            </a:r>
            <a:r>
              <a:rPr lang="en-US" altLang="zh-CN" sz="1000" dirty="0">
                <a:solidFill>
                  <a:prstClr val="black"/>
                </a:solidFill>
              </a:rPr>
              <a:t>42-47</a:t>
            </a:r>
            <a:r>
              <a:rPr lang="zh-TW" altLang="en-US" sz="1000" dirty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HK" altLang="en-US" sz="1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2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0556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楚庄王「问鼎中原」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93634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看左图，春秋时代中原的范围是：</a:t>
            </a:r>
            <a:endParaRPr lang="zh-HK" alt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750396" y="2375942"/>
            <a:ext cx="432048" cy="2880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Rounded Rectangle 7"/>
          <p:cNvSpPr/>
          <p:nvPr/>
        </p:nvSpPr>
        <p:spPr>
          <a:xfrm>
            <a:off x="5750396" y="2942610"/>
            <a:ext cx="432048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336196" y="23759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HK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6196" y="29019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B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0396" y="3488044"/>
            <a:ext cx="3214092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理由是？</a:t>
            </a:r>
            <a:endParaRPr lang="en-US" altLang="zh-CN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50396" y="5013176"/>
            <a:ext cx="3214092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楚国是中原一份子，还是蛮夷？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endParaRPr lang="zh-HK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3195" y="608132"/>
            <a:ext cx="883129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</a:t>
            </a:r>
            <a:r>
              <a:rPr lang="zh-TW" altLang="en-US" sz="1600" dirty="0"/>
              <a:t>三</a:t>
            </a:r>
            <a:r>
              <a:rPr lang="zh-CN" altLang="en-US" sz="1600" dirty="0"/>
              <a:t>：</a:t>
            </a:r>
            <a:r>
              <a:rPr lang="zh-TW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问</a:t>
            </a:r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鼎</a:t>
            </a:r>
            <a:r>
              <a:rPr lang="zh-TW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中原</a:t>
            </a:r>
            <a:endParaRPr lang="en-US" altLang="zh-CN" sz="1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1600" dirty="0"/>
              <a:t>成语</a:t>
            </a:r>
            <a:r>
              <a:rPr lang="zh-HK" altLang="en-US" sz="1600" dirty="0"/>
              <a:t>「</a:t>
            </a:r>
            <a:r>
              <a:rPr lang="zh-CN" altLang="en-US" sz="1600" dirty="0"/>
              <a:t>问鼎中原」，形容某人很有野心的意思。这个成语的典故来自</a:t>
            </a:r>
            <a:r>
              <a:rPr lang="en-US" altLang="zh-CN" sz="1600" dirty="0"/>
              <a:t>《</a:t>
            </a:r>
            <a:r>
              <a:rPr lang="zh-CN" altLang="en-US" sz="1600" dirty="0"/>
              <a:t>左传</a:t>
            </a:r>
            <a:r>
              <a:rPr lang="en-US" altLang="zh-CN" sz="1600" dirty="0"/>
              <a:t>》</a:t>
            </a:r>
            <a:r>
              <a:rPr lang="zh-CN" altLang="en-US" sz="1600" dirty="0"/>
              <a:t>和</a:t>
            </a:r>
            <a:r>
              <a:rPr lang="en-US" altLang="zh-CN" sz="1600" dirty="0"/>
              <a:t>《</a:t>
            </a:r>
            <a:r>
              <a:rPr lang="zh-CN" altLang="en-US" sz="1600" dirty="0"/>
              <a:t>史记</a:t>
            </a:r>
            <a:r>
              <a:rPr lang="en-US" altLang="zh-CN" sz="1600" dirty="0"/>
              <a:t>》</a:t>
            </a:r>
            <a:r>
              <a:rPr lang="zh-CN" altLang="en-US" sz="1600" dirty="0"/>
              <a:t>中有关春秋五霸之一楚庄王的故事。所谓「中原」，是一个结合地域与文化概念的名词，它包含了以周朝首都洛阳作为中心，以及四周较有文化的诸侯国。比较边远的诸侯国，虽也受封于周天子，但被视为蛮夷。</a:t>
            </a:r>
            <a:endParaRPr lang="zh-HK" altLang="en-US" sz="1600" dirty="0"/>
          </a:p>
        </p:txBody>
      </p:sp>
      <p:pic>
        <p:nvPicPr>
          <p:cNvPr id="14" name="圖片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2" y="2001838"/>
            <a:ext cx="5414679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5652120" y="387004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（周朝首都洛阳的所在地）</a:t>
            </a:r>
            <a:endParaRPr lang="en-US" altLang="zh-HK" dirty="0"/>
          </a:p>
        </p:txBody>
      </p:sp>
      <p:sp>
        <p:nvSpPr>
          <p:cNvPr id="6" name="矩形 5"/>
          <p:cNvSpPr/>
          <p:nvPr/>
        </p:nvSpPr>
        <p:spPr>
          <a:xfrm>
            <a:off x="5652120" y="53404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（蛮夷）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4110" cy="312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8864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公元前</a:t>
            </a:r>
            <a:r>
              <a:rPr lang="en-US" altLang="zh-CN" dirty="0"/>
              <a:t>606</a:t>
            </a:r>
            <a:r>
              <a:rPr lang="zh-CN" altLang="en-US" dirty="0"/>
              <a:t>年春，楚庄王率领楚国军队，讨伐北方一个被称为「陆浑之戎」的少数民族，这是楚庄王首次踏足中原。 「陆浑之戎」根本不是楚国大军的对手，迅速溃败。</a:t>
            </a:r>
            <a:endParaRPr lang="zh-HK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3284984"/>
            <a:ext cx="5559918" cy="312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5161" y="3284984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然而，胜利之后，楚庄王并没有班师回国，而是直接带着军队，来到周天子都城前的「洛水之滨」。若过了洛水，便是周王朝的首都洛阳。遥望着这座已经耸立了几百年的古都，年轻的楚庄王突然产生了一个恶作剧式的念头。他命令楚军在洛水之滨举行一次盛大的阅兵仪式，向周天子（周定王）示威。</a:t>
            </a:r>
            <a:endParaRPr lang="zh-HK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38" y="6444074"/>
            <a:ext cx="569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（图、文取录自央视网视频</a:t>
            </a:r>
            <a:r>
              <a:rPr lang="en-US" altLang="zh-CN" sz="1000" dirty="0"/>
              <a:t>《</a:t>
            </a:r>
            <a:r>
              <a:rPr lang="zh-CN" altLang="en-US" sz="1000" dirty="0"/>
              <a:t>楚国八百年</a:t>
            </a:r>
            <a:r>
              <a:rPr lang="en-US" altLang="zh-CN" sz="1000" dirty="0"/>
              <a:t>》</a:t>
            </a:r>
            <a:r>
              <a:rPr lang="zh-CN" altLang="en-US" sz="1000" dirty="0"/>
              <a:t>第四集「称霸」，</a:t>
            </a:r>
            <a:r>
              <a:rPr lang="en-US" altLang="zh-CN" sz="1000" dirty="0">
                <a:hlinkClick r:id="rId4"/>
              </a:rPr>
              <a:t>http://tv.cntv.cn/video/VSET100186807755/4b065a371341470192cc6a252e2510ad</a:t>
            </a:r>
            <a:r>
              <a:rPr lang="en-US" altLang="zh-CN" sz="1000" dirty="0"/>
              <a:t> </a:t>
            </a:r>
            <a:r>
              <a:rPr lang="zh-CN" altLang="en-US" sz="1000" dirty="0"/>
              <a:t>，以下数页同。）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025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" y="1"/>
            <a:ext cx="5001205" cy="318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" y="3481081"/>
            <a:ext cx="4984879" cy="318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709207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惊恐之下的周定王，派出大臣王孙满，以慰劳楚军为名，前去一探虚实。</a:t>
            </a:r>
            <a:endParaRPr lang="zh-HK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41490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楚庄王于是在洛水之滨，会见了周王朝这位德高望重的老臣。寒暄过后，楚庄王语带讥讽地向王孙满提出了一个问题</a:t>
            </a:r>
            <a:r>
              <a:rPr lang="en-US" altLang="zh-CN" dirty="0"/>
              <a:t>……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389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48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0" y="908720"/>
            <a:ext cx="3095836" cy="1204166"/>
          </a:xfrm>
          <a:prstGeom prst="wedgeRectCallout">
            <a:avLst>
              <a:gd name="adj1" fmla="val 52403"/>
              <a:gd name="adj2" fmla="val 6539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「周天子那九只巨鼎到底多重？」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</a:rPr>
              <a:t>（言下之意是：周朝现在还有多少实力，能作中原的共主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6214610" y="1185450"/>
            <a:ext cx="2915813" cy="1656184"/>
          </a:xfrm>
          <a:prstGeom prst="wedgeRectCallout">
            <a:avLst>
              <a:gd name="adj1" fmla="val -57132"/>
              <a:gd name="adj2" fmla="val -81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「因为九鼎体积太大，无法称量。」（问题：若九鼎代表了周天子的话，王孙满的言下之意是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什么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en-US" altLang="zh-CN" sz="1600" dirty="0">
              <a:solidFill>
                <a:schemeClr val="tx1"/>
              </a:solidFill>
            </a:endParaRPr>
          </a:p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14609" y="2239378"/>
            <a:ext cx="2915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答案：周天子的实力太大，无法衡量。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963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3"/>
            <a:ext cx="68480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107504" y="332655"/>
            <a:ext cx="3563888" cy="1448871"/>
          </a:xfrm>
          <a:prstGeom prst="wedgeRectCallout">
            <a:avLst>
              <a:gd name="adj1" fmla="val 40068"/>
              <a:gd name="adj2" fmla="val 6801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「只需要把楚国兵戟上的铜钩都拆下来，也足够铸成九鼎。」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</a:rPr>
              <a:t>（问题：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这几句说话的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意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思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868144" y="1196752"/>
            <a:ext cx="3055988" cy="1462606"/>
          </a:xfrm>
          <a:prstGeom prst="wedgeRectCallout">
            <a:avLst>
              <a:gd name="adj1" fmla="val -57132"/>
              <a:gd name="adj2" fmla="val -81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zh-CN" altLang="en-US" sz="1600" dirty="0">
                <a:solidFill>
                  <a:schemeClr val="tx1"/>
                </a:solidFill>
              </a:rPr>
              <a:t>「能否拥有天下的统治权，在德不在鼎。」（问题：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这两句说话的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意</a:t>
            </a:r>
            <a:r>
              <a:rPr lang="zh-TW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思</a:t>
            </a:r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en-US" altLang="zh-CN" sz="1600" dirty="0">
                <a:solidFill>
                  <a:schemeClr val="tx1"/>
                </a:solidFill>
                <a:latin typeface="+mn-ea"/>
              </a:rPr>
              <a:t>?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）</a:t>
            </a:r>
            <a:endParaRPr lang="en-US" altLang="zh-CN" sz="1600" dirty="0">
              <a:solidFill>
                <a:schemeClr val="tx1"/>
              </a:solidFill>
            </a:endParaRPr>
          </a:p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552" y="1111009"/>
            <a:ext cx="34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答案：楚庄王表示自</a:t>
            </a:r>
            <a:r>
              <a:rPr lang="zh-TW" altLang="en-US" sz="1600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己</a:t>
            </a:r>
            <a:r>
              <a:rPr lang="zh-CN" altLang="en-US" sz="1600" dirty="0">
                <a:solidFill>
                  <a:srgbClr val="C00000"/>
                </a:solidFill>
              </a:rPr>
              <a:t>拥有庞大的</a:t>
            </a:r>
            <a:endParaRPr lang="en-US" altLang="zh-CN" sz="1600" dirty="0">
              <a:solidFill>
                <a:srgbClr val="C00000"/>
              </a:solidFill>
            </a:endParaRPr>
          </a:p>
          <a:p>
            <a:r>
              <a:rPr lang="zh-CN" altLang="en-US" sz="1600" dirty="0">
                <a:solidFill>
                  <a:srgbClr val="C00000"/>
                </a:solidFill>
              </a:rPr>
              <a:t>兵力，也可为共主。</a:t>
            </a:r>
            <a:endParaRPr lang="zh-TW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5879277" y="2067569"/>
            <a:ext cx="3074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答案：当天下的共主，德行比九</a:t>
            </a:r>
            <a:endParaRPr lang="en-US" altLang="zh-CN" sz="1600" dirty="0">
              <a:solidFill>
                <a:srgbClr val="C00000"/>
              </a:solidFill>
            </a:endParaRPr>
          </a:p>
          <a:p>
            <a:r>
              <a:rPr lang="zh-CN" altLang="en-US" sz="1600" dirty="0">
                <a:solidFill>
                  <a:srgbClr val="C00000"/>
                </a:solidFill>
              </a:rPr>
              <a:t>鼎重要，而这正是楚庄王欠缺的。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629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" y="1513"/>
            <a:ext cx="9100469" cy="68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51723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楚庄王亦明白这个道理：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周天子虽然已经势孤力弱，但仍然是各诸侯国公认的共主。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只要周天子一直有德行，便缺乏一个好的理由取而代之。</a:t>
            </a:r>
            <a:endParaRPr lang="en-US" altLang="zh-CN" dirty="0">
              <a:latin typeface="Adobe 黑体 Std R" pitchFamily="34" charset="-122"/>
              <a:ea typeface="Adobe 黑体 Std R" pitchFamily="34" charset="-122"/>
            </a:endParaRPr>
          </a:p>
          <a:p>
            <a:r>
              <a:rPr lang="zh-CN" altLang="en-US" dirty="0">
                <a:latin typeface="Adobe 黑体 Std R" pitchFamily="34" charset="-122"/>
                <a:ea typeface="Adobe 黑体 Std R" pitchFamily="34" charset="-122"/>
              </a:rPr>
              <a:t>于是，在与王孙满会面后不久，便领军撤退了。</a:t>
            </a:r>
            <a:endParaRPr lang="zh-HK" altLang="en-US" dirty="0"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904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1840" y="692696"/>
            <a:ext cx="2890664" cy="56207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附录一：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什么是鼎？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鼎腹下的足间可以放置柴火煮食 （火锅）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西周中后期，礼制严密，只有天子才能用「九鼎」（诸侯用七鼎，大夫五鼎，士用一或三鼎），于是鼎便成为王权的象征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九鼎据传是禹在建立夏朝后，用天下九牧所贡之金铸成九鼎，象征九州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HK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鼎是青铜器中数量最多，地位最重要，使用时间最长久的器类</a:t>
            </a:r>
            <a:endParaRPr lang="zh-HK" altLang="en-US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封建的概念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7480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" y="548680"/>
            <a:ext cx="5503912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西周</a:t>
            </a:r>
            <a:r>
              <a:rPr lang="zh-CN" altLang="en-US" sz="1600" dirty="0"/>
              <a:t>时期的政治概念</a:t>
            </a:r>
            <a:r>
              <a:rPr lang="en-US" altLang="zh-CN" sz="1600" dirty="0"/>
              <a:t>--</a:t>
            </a:r>
            <a:r>
              <a:rPr lang="zh-HK" altLang="en-US" sz="1600" dirty="0"/>
              <a:t>「</a:t>
            </a:r>
            <a:r>
              <a:rPr lang="zh-CN" altLang="en-US" sz="1600" dirty="0"/>
              <a:t>普天之下，莫非王土</a:t>
            </a:r>
            <a:r>
              <a:rPr lang="zh-HK" altLang="en-US" sz="1600" dirty="0"/>
              <a:t>」</a:t>
            </a:r>
            <a:r>
              <a:rPr lang="zh-CN" altLang="en-US" sz="1600" dirty="0"/>
              <a:t>。这里的「王」就是周天子。既然所有土地都是周天子的，他便可以将天下某一块土地，对某人进行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分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封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及送</a:t>
            </a:r>
            <a:r>
              <a:rPr lang="zh-CN" altLang="en-US" sz="1600" dirty="0"/>
              <a:t>赠。得到土地封赠的人，便是周天子的「侯」，可以在土地上建立侯国。封赠多了，便有许多的「侯」，所以称为「诸侯」（诸侯像天子称「王」，是战国时期的事情）。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05781" y="3661308"/>
            <a:ext cx="397428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但「封建」还有更深一层的意思，学者通常称之为「人身依附」，其实是一种特别的关系。简单来说，是接受了土地奉赠的「侯」，必须视周天子为永远的「主子」，永远侍候周天子，而最有趣的是，这种双方的承诺，是世世代代的。即是说，「天子」和「侯」都会去世，但二人的后裔仍然必须维持这种封建关系。若有一天任何一方解除关系，便是兵戎相见的时候。</a:t>
            </a:r>
            <a:endParaRPr lang="zh-HK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32039" y="2214916"/>
            <a:ext cx="3948021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天子与诸侯的关系是靠「礼」去维系的。但</a:t>
            </a:r>
            <a:r>
              <a:rPr lang="zh-CN" altLang="en-US" sz="1600" dirty="0"/>
              <a:t>「礼」是双方面的。「侯」既然被封赠了土地，便须按时从侯国去到镐京朝觐周天子。更加重要的是，若天子有军事需要，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便可以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征集</a:t>
            </a:r>
            <a:r>
              <a:rPr lang="zh-CN" altLang="en-US" sz="1600" dirty="0"/>
              <a:t>本国士兵，协同作战。</a:t>
            </a:r>
            <a:endParaRPr lang="zh-HK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6602973"/>
            <a:ext cx="976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互联网图片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031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12764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食出身份的封建制度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20688"/>
            <a:ext cx="881628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西周建立了一套严密的礼乐制度，「乐」是用于仪式上的音乐；而所谓</a:t>
            </a:r>
            <a:r>
              <a:rPr lang="zh-TW" altLang="en-US" sz="1600" dirty="0"/>
              <a:t>「礼」</a:t>
            </a:r>
            <a:r>
              <a:rPr lang="zh-CN" altLang="en-US" sz="1600" dirty="0"/>
              <a:t>，即是要做合乎身份的事情，否则便是「失礼」。说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/>
              <a:t>身份，莫大于周天子所订立的封建制度，而用鼎的方式正可以显示封建制度而来的身份。</a:t>
            </a:r>
            <a:endParaRPr lang="zh-HK" altLang="en-US" sz="16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79512" y="2636912"/>
          <a:ext cx="395974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636912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09" y="361307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50" y="471106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89240"/>
            <a:ext cx="792088" cy="97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619300"/>
            <a:ext cx="570377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据</a:t>
            </a:r>
            <a:r>
              <a:rPr lang="en-US" altLang="zh-CN" sz="1600" dirty="0"/>
              <a:t>《</a:t>
            </a:r>
            <a:r>
              <a:rPr lang="zh-CN" altLang="en-US" sz="1600" dirty="0"/>
              <a:t>春秋公羊传</a:t>
            </a:r>
            <a:r>
              <a:rPr lang="en-US" altLang="zh-CN" sz="1600" dirty="0"/>
              <a:t>》</a:t>
            </a:r>
            <a:r>
              <a:rPr lang="zh-CN" altLang="en-US" sz="1600" dirty="0"/>
              <a:t>：「礼祭，天子九鼎，诸侯七，卿大夫五，元士三也。」</a:t>
            </a:r>
            <a:endParaRPr lang="en-US" altLang="zh-CN" sz="1600" dirty="0"/>
          </a:p>
          <a:p>
            <a:r>
              <a:rPr lang="zh-CN" altLang="en-US" sz="1600" dirty="0"/>
              <a:t>请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根</a:t>
            </a:r>
            <a:r>
              <a:rPr lang="zh-CN" altLang="en-US" sz="1600" dirty="0"/>
              <a:t>据以上资料，在下图填上鼎的数目：</a:t>
            </a:r>
            <a:endParaRPr lang="zh-HK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20479" y="298541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62451" y="391648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52255" y="4941168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5892653"/>
            <a:ext cx="32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X</a:t>
            </a:r>
            <a:endParaRPr lang="zh-HK" alt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793259" y="2802078"/>
            <a:ext cx="637057" cy="6458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64187" y="3778236"/>
            <a:ext cx="637057" cy="645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01244" y="4712788"/>
            <a:ext cx="637057" cy="645825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38301" y="5687218"/>
            <a:ext cx="637057" cy="6458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6307" y="1769695"/>
            <a:ext cx="2880320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为何周天子有九鼎？</a:t>
            </a:r>
            <a:endParaRPr lang="en-US" altLang="zh-CN" sz="1600" dirty="0"/>
          </a:p>
          <a:p>
            <a:r>
              <a:rPr lang="zh-CN" altLang="en-US" sz="1600" dirty="0"/>
              <a:t>周朝流传一个故事：当禹成为共主建立夏朝后，他把天下分为九州，同时铸了九鼎，将每州的山川地形铸刻在一个鼎上。天子有此九鼎，便等于有了拥有天下的明证。后来商取代夏，而周取代商，此九鼎便被周文王放在镐京，表示正统所在。不过，没人见过九鼎是怎么样的。</a:t>
            </a:r>
            <a:endParaRPr lang="zh-HK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5687218"/>
            <a:ext cx="165618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天子之士称「元士」；诸侯之士为普通「士」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59825" y="294032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9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61309" y="394775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7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68929" y="485918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5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05986" y="582546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3</a:t>
            </a:r>
            <a:endParaRPr lang="zh-HK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53921"/>
            <a:ext cx="5472608" cy="63347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59832" y="6506198"/>
            <a:ext cx="3384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上图取自</a:t>
            </a:r>
            <a:r>
              <a:rPr lang="en-US" altLang="zh-TW" sz="10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TW" altLang="en-US" sz="1000" dirty="0">
                <a:latin typeface="SimSun" panose="02010600030101010101" pitchFamily="2" charset="-122"/>
                <a:ea typeface="SimSun" panose="02010600030101010101" pitchFamily="2" charset="-122"/>
              </a:rPr>
              <a:t>商周：神权变革一千年</a:t>
            </a:r>
            <a:r>
              <a:rPr lang="en-US" altLang="zh-TW" sz="10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，页</a:t>
            </a:r>
            <a:r>
              <a:rPr lang="en-US" altLang="zh-CN" sz="1000" dirty="0">
                <a:solidFill>
                  <a:prstClr val="black"/>
                </a:solidFill>
              </a:rPr>
              <a:t>124</a:t>
            </a:r>
            <a:r>
              <a:rPr lang="zh-CN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11768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48768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「鼎足」不一定「三立」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" name="Picture 2" descr="I:\Microhistory\1 毛公鼎\鼎字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0985"/>
            <a:ext cx="8949390" cy="2631991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971600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Rounded Rectangle 5"/>
          <p:cNvSpPr/>
          <p:nvPr/>
        </p:nvSpPr>
        <p:spPr>
          <a:xfrm>
            <a:off x="7524328" y="1896980"/>
            <a:ext cx="1296144" cy="1099972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6200" y="3212976"/>
            <a:ext cx="4212468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鼎的象形文字，有三脚的，也有四脚的。</a:t>
            </a:r>
            <a:endParaRPr lang="zh-HK" alt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699792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4355976" y="2420888"/>
            <a:ext cx="1080120" cy="72008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5868144" y="2276872"/>
            <a:ext cx="1368152" cy="86409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Picture 10" descr="后母戊鼎，商朝后期，现藏于中国国家博物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84" y="3401064"/>
            <a:ext cx="2574179" cy="343331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68859" y="4318645"/>
            <a:ext cx="462210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小问题：</a:t>
            </a:r>
            <a:endParaRPr lang="en-US" altLang="zh-CN" dirty="0"/>
          </a:p>
          <a:p>
            <a:r>
              <a:rPr lang="zh-CN" altLang="en-US" dirty="0"/>
              <a:t>右图是现藏中国国家博物馆的「司母戊鼎」（亦称「后母戊鼎」）。根据上图的古文字，你能判断是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个时代的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制成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品</a:t>
            </a:r>
            <a:r>
              <a:rPr lang="zh-CN" altLang="en-US" dirty="0"/>
              <a:t>吗</a:t>
            </a:r>
            <a:r>
              <a:rPr lang="en-US" altLang="zh-CN" dirty="0">
                <a:latin typeface="+mn-ea"/>
              </a:rPr>
              <a:t>?</a:t>
            </a:r>
            <a:endParaRPr lang="en-US" altLang="zh-CN" dirty="0"/>
          </a:p>
        </p:txBody>
      </p:sp>
      <p:sp>
        <p:nvSpPr>
          <p:cNvPr id="15" name="Rectangle 14"/>
          <p:cNvSpPr/>
          <p:nvPr/>
        </p:nvSpPr>
        <p:spPr>
          <a:xfrm>
            <a:off x="7200292" y="307032"/>
            <a:ext cx="1944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千古金言话钟鼎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，页</a:t>
            </a:r>
            <a:r>
              <a:rPr lang="en-US" altLang="zh-CN" sz="1000" dirty="0">
                <a:solidFill>
                  <a:prstClr val="black"/>
                </a:solidFill>
              </a:rPr>
              <a:t>2</a:t>
            </a:r>
            <a:r>
              <a:rPr lang="en-US" altLang="zh-TW" sz="1000" dirty="0">
                <a:solidFill>
                  <a:prstClr val="black"/>
                </a:solidFill>
              </a:rPr>
              <a:t>4</a:t>
            </a:r>
            <a:r>
              <a:rPr lang="zh-TW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494011" y="5877272"/>
            <a:ext cx="4572000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r>
              <a:rPr lang="zh-CN" altLang="en-US" dirty="0"/>
              <a:t>鼎腹下的空间可放置柴火加热煮熟食物。漫长的祭祀过程，保温是很重要的。</a:t>
            </a:r>
            <a:endParaRPr lang="zh-HK" alt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066011" y="6021288"/>
            <a:ext cx="1980728" cy="1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61031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附录二：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如何制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72" y="20483"/>
            <a:ext cx="408856" cy="53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31070"/>
              </p:ext>
            </p:extLst>
          </p:nvPr>
        </p:nvGraphicFramePr>
        <p:xfrm>
          <a:off x="76200" y="582028"/>
          <a:ext cx="4248472" cy="3505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1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6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/>
                        <a:t>用陶泥捏塑一个方鼎的模范。</a:t>
                      </a:r>
                      <a:endParaRPr lang="zh-HK" alt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用陶泥将方鼎模范包固起来，目的是把模范的外型和纹饰压印在陶泥上。再将陶泥拆走。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预备一砖陶泥，大小如鼎腹空间，再利用另一块陶板，将要文字凸刻其上。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将凸字陶板压刻在陶砖上，陶砖是为了制作鼎腹空间。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将不同的陶板拼在一起，方便日后在空隙内绕上青铜熔浆。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青铜熔浆冷却，用工具敲碎陶板，便成青铜方鼎。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104428" y="63564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Oval 6"/>
          <p:cNvSpPr/>
          <p:nvPr/>
        </p:nvSpPr>
        <p:spPr>
          <a:xfrm>
            <a:off x="104428" y="1144341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Oval 7"/>
          <p:cNvSpPr/>
          <p:nvPr/>
        </p:nvSpPr>
        <p:spPr>
          <a:xfrm>
            <a:off x="121990" y="1916832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Oval 8"/>
          <p:cNvSpPr/>
          <p:nvPr/>
        </p:nvSpPr>
        <p:spPr>
          <a:xfrm>
            <a:off x="121990" y="2420888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Oval 9"/>
          <p:cNvSpPr/>
          <p:nvPr/>
        </p:nvSpPr>
        <p:spPr>
          <a:xfrm>
            <a:off x="130405" y="3037602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Oval 10"/>
          <p:cNvSpPr/>
          <p:nvPr/>
        </p:nvSpPr>
        <p:spPr>
          <a:xfrm>
            <a:off x="150565" y="361366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2"/>
          <p:cNvSpPr/>
          <p:nvPr/>
        </p:nvSpPr>
        <p:spPr>
          <a:xfrm>
            <a:off x="121990" y="622877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1</a:t>
            </a:r>
            <a:endParaRPr lang="zh-HK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10369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2</a:t>
            </a:r>
            <a:endParaRPr lang="zh-HK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5163" y="1876182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3</a:t>
            </a:r>
            <a:endParaRPr lang="zh-HK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6305" y="2380238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4</a:t>
            </a:r>
            <a:endParaRPr lang="zh-HK" alt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4748" y="298806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5</a:t>
            </a:r>
            <a:endParaRPr lang="zh-HK" alt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0852" y="3573016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/>
              <a:t>6</a:t>
            </a:r>
            <a:endParaRPr lang="zh-HK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41185" y="253545"/>
            <a:ext cx="41044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配对：参阅左表，请为下图填上号码：</a:t>
            </a:r>
            <a:endParaRPr lang="zh-HK" altLang="en-US" dirty="0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82" y="852592"/>
            <a:ext cx="1963261" cy="171206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0" y="2830195"/>
            <a:ext cx="1957320" cy="13681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  <a:miter lim="800000"/>
            <a:headEnd/>
            <a:tailEnd/>
          </a:ln>
          <a:effectLst/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2496401"/>
            <a:ext cx="1914326" cy="1712069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4509120"/>
            <a:ext cx="1926385" cy="17434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40" y="807543"/>
            <a:ext cx="1734306" cy="15203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1" y="4208470"/>
            <a:ext cx="2362175" cy="24324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7030A0"/>
            </a:solidFill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430091" y="4117722"/>
            <a:ext cx="114486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大功告成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10257" y="856309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3" name="Oval 32"/>
          <p:cNvSpPr/>
          <p:nvPr/>
        </p:nvSpPr>
        <p:spPr>
          <a:xfrm>
            <a:off x="8416983" y="913906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Oval 33"/>
          <p:cNvSpPr/>
          <p:nvPr/>
        </p:nvSpPr>
        <p:spPr>
          <a:xfrm>
            <a:off x="6318641" y="2830195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5" name="Oval 34"/>
          <p:cNvSpPr/>
          <p:nvPr/>
        </p:nvSpPr>
        <p:spPr>
          <a:xfrm>
            <a:off x="8478514" y="256490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6" name="Oval 35"/>
          <p:cNvSpPr/>
          <p:nvPr/>
        </p:nvSpPr>
        <p:spPr>
          <a:xfrm>
            <a:off x="6266892" y="4479604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Oval 36"/>
          <p:cNvSpPr/>
          <p:nvPr/>
        </p:nvSpPr>
        <p:spPr>
          <a:xfrm>
            <a:off x="8478514" y="4584579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85" y="4479604"/>
            <a:ext cx="2003457" cy="17730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92D050"/>
            </a:solidFill>
          </a:ln>
          <a:effectLst/>
        </p:spPr>
      </p:pic>
      <p:sp>
        <p:nvSpPr>
          <p:cNvPr id="39" name="Oval 38"/>
          <p:cNvSpPr/>
          <p:nvPr/>
        </p:nvSpPr>
        <p:spPr>
          <a:xfrm>
            <a:off x="6285078" y="4530581"/>
            <a:ext cx="288032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289" y="76200"/>
            <a:ext cx="4464496" cy="64633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18641" y="2794376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1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71687" y="454392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2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16601" y="864515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3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5078" y="447960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4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07206" y="822269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5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64861" y="2524254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K" dirty="0">
                <a:solidFill>
                  <a:srgbClr val="FF0000"/>
                </a:solidFill>
              </a:rPr>
              <a:t>6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12260" y="6540917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000" dirty="0">
                <a:solidFill>
                  <a:prstClr val="black"/>
                </a:solidFill>
              </a:rPr>
              <a:t>（</a:t>
            </a:r>
            <a:r>
              <a:rPr lang="en-US" altLang="zh-CN" sz="1000" dirty="0">
                <a:solidFill>
                  <a:prstClr val="black"/>
                </a:solidFill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</a:rPr>
              <a:t>千古金言话钟鼎</a:t>
            </a:r>
            <a:r>
              <a:rPr lang="en-US" altLang="zh-CN" sz="1000" dirty="0">
                <a:solidFill>
                  <a:prstClr val="black"/>
                </a:solidFill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</a:rPr>
              <a:t>，页</a:t>
            </a:r>
            <a:r>
              <a:rPr lang="en-US" altLang="zh-CN" sz="1000" dirty="0">
                <a:solidFill>
                  <a:prstClr val="black"/>
                </a:solidFill>
              </a:rPr>
              <a:t>18-19</a:t>
            </a:r>
            <a:r>
              <a:rPr lang="zh-CN" altLang="en-US" sz="1000" dirty="0">
                <a:solidFill>
                  <a:prstClr val="black"/>
                </a:solidFill>
              </a:rPr>
              <a:t>）</a:t>
            </a:r>
            <a:endParaRPr lang="zh-HK" alt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9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/>
      <p:bldP spid="16" grpId="0"/>
      <p:bldP spid="26" grpId="0"/>
      <p:bldP spid="40" grpId="0"/>
      <p:bldP spid="41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35596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附录三：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中国的青铜时代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9512" y="1124744"/>
          <a:ext cx="2808312" cy="141279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84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0" dirty="0"/>
                        <a:t>石器时代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47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/>
                        <a:t>青铜时代</a:t>
                      </a:r>
                      <a:r>
                        <a:rPr lang="en-US" altLang="zh-CN" sz="2000" dirty="0"/>
                        <a:t>--</a:t>
                      </a:r>
                      <a:r>
                        <a:rPr lang="zh-CN" altLang="en-US" sz="2000" dirty="0"/>
                        <a:t>夏、商、周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47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dirty="0"/>
                        <a:t>铁器时代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692696"/>
            <a:ext cx="4207768" cy="36933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人类古文明的发展，可以分为三个阶段：</a:t>
            </a:r>
            <a:endParaRPr lang="zh-HK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35135" y="256464"/>
            <a:ext cx="3168352" cy="461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Elbow Connector 9"/>
          <p:cNvCxnSpPr/>
          <p:nvPr/>
        </p:nvCxnSpPr>
        <p:spPr>
          <a:xfrm>
            <a:off x="2771800" y="1844824"/>
            <a:ext cx="2952328" cy="432048"/>
          </a:xfrm>
          <a:prstGeom prst="bentConnector3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2699792" y="2431951"/>
            <a:ext cx="3888432" cy="936104"/>
          </a:xfrm>
          <a:prstGeom prst="bentConnector3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2771800" y="1340768"/>
            <a:ext cx="2520280" cy="504056"/>
          </a:xfrm>
          <a:prstGeom prst="bentConnector3">
            <a:avLst>
              <a:gd name="adj1" fmla="val 63984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0430" y="2708920"/>
            <a:ext cx="396044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小问题：</a:t>
            </a:r>
            <a:endParaRPr lang="en-US" altLang="zh-CN" sz="1600" dirty="0"/>
          </a:p>
          <a:p>
            <a:r>
              <a:rPr lang="zh-CN" altLang="en-US" sz="1600" dirty="0"/>
              <a:t>青铜镰刀和铁镰刀，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/>
              <a:t>一把比较薄（锋利）？</a:t>
            </a:r>
            <a:endParaRPr lang="zh-HK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72943" y="4026789"/>
            <a:ext cx="7144816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「青铜」（</a:t>
            </a:r>
            <a:r>
              <a:rPr lang="en-US" altLang="zh-CN" dirty="0"/>
              <a:t>bronze</a:t>
            </a:r>
            <a:r>
              <a:rPr lang="zh-CN" altLang="en-US" dirty="0"/>
              <a:t>），是将原铜（红铜</a:t>
            </a:r>
            <a:r>
              <a:rPr lang="en-US" altLang="zh-CN" dirty="0"/>
              <a:t>copper</a:t>
            </a:r>
            <a:r>
              <a:rPr lang="zh-CN" altLang="en-US" dirty="0"/>
              <a:t>）加入锡（或</a:t>
            </a:r>
            <a:r>
              <a:rPr lang="zh-CN" altLang="en-US" dirty="0">
                <a:latin typeface="+mj-ea"/>
                <a:ea typeface="+mj-ea"/>
              </a:rPr>
              <a:t>铝</a:t>
            </a:r>
            <a:r>
              <a:rPr lang="zh-CN" altLang="en-US" dirty="0"/>
              <a:t>）而成合金，为什么不直接用原铜？试比较两种金属的分别：</a:t>
            </a:r>
            <a:endParaRPr lang="zh-HK" altLang="en-US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9512" y="4831060"/>
          <a:ext cx="8712968" cy="14648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275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红铜</a:t>
                      </a:r>
                      <a:r>
                        <a:rPr lang="en-US" altLang="zh-CN" dirty="0">
                          <a:solidFill>
                            <a:sysClr val="windowText" lastClr="000000"/>
                          </a:solidFill>
                        </a:rPr>
                        <a:t>copper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青铜</a:t>
                      </a:r>
                      <a:r>
                        <a:rPr lang="en-US" altLang="zh-CN" dirty="0">
                          <a:solidFill>
                            <a:sysClr val="windowText" lastClr="000000"/>
                          </a:solidFill>
                        </a:rPr>
                        <a:t>bronze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ysClr val="windowText" lastClr="000000"/>
                          </a:solidFill>
                        </a:rPr>
                        <a:t>小问题：青铜有何优势之处？</a:t>
                      </a:r>
                      <a:endParaRPr lang="zh-HK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265"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熔点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1083℃</a:t>
                      </a:r>
                      <a:endParaRPr lang="zh-HK" alt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视乎掺入锡的百分比，如掺入</a:t>
                      </a:r>
                      <a:r>
                        <a:rPr lang="en-US" altLang="zh-CN" sz="1600" dirty="0"/>
                        <a:t>25%</a:t>
                      </a:r>
                      <a:r>
                        <a:rPr lang="zh-CN" altLang="en-US" sz="1600" dirty="0"/>
                        <a:t>的锡，则熔点是</a:t>
                      </a:r>
                      <a:r>
                        <a:rPr lang="en-US" altLang="zh-CN" sz="1600" dirty="0"/>
                        <a:t>800℃</a:t>
                      </a:r>
                      <a:r>
                        <a:rPr lang="zh-CN" altLang="en-US" sz="1600" dirty="0"/>
                        <a:t>。</a:t>
                      </a:r>
                      <a:endParaRPr lang="zh-HK" altLang="en-US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（提示：燃料使用度）</a:t>
                      </a:r>
                      <a:endParaRPr lang="zh-HK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75"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硬度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较低</a:t>
                      </a:r>
                      <a:endParaRPr lang="zh-HK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较高</a:t>
                      </a:r>
                      <a:endParaRPr lang="zh-HK" alt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（提示：薄</a:t>
                      </a:r>
                      <a:r>
                        <a:rPr lang="en-US" altLang="zh-CN" sz="1600" dirty="0"/>
                        <a:t>/</a:t>
                      </a:r>
                      <a:r>
                        <a:rPr lang="zh-CN" altLang="en-US" sz="1600" dirty="0"/>
                        <a:t>锋利程度；刻字清晰度）</a:t>
                      </a:r>
                      <a:endParaRPr lang="zh-HK" alt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164288" y="3429000"/>
            <a:ext cx="1863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(</a:t>
            </a:r>
            <a:r>
              <a:rPr lang="en-US" altLang="zh-CN" sz="1000" i="1" dirty="0"/>
              <a:t>Eyewitness Early Humans</a:t>
            </a:r>
            <a:r>
              <a:rPr lang="en-US" altLang="zh-CN" sz="1000" dirty="0"/>
              <a:t>, p. 30)</a:t>
            </a:r>
            <a:endParaRPr lang="zh-HK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810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743664" cy="3240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895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金文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63811"/>
            <a:ext cx="7160096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「青铜」之名，是取其颜色。若果是这样的话，当然不好看，周朝的贵族也不可能用来烹煮食物，何况是祭祀之用。</a:t>
            </a:r>
            <a:endParaRPr lang="en-US" altLang="zh-CN" dirty="0"/>
          </a:p>
          <a:p>
            <a:r>
              <a:rPr lang="zh-CN" altLang="en-US" dirty="0"/>
              <a:t>原来这种青绿色，只是青铜器受潮氧化后的情况（一个原因是长期埋在湿润的泥土内） 。正常的青铜器，黑而光亮，非常漂亮的。也因如此，鼎内所铸刻的文字，被称为「金文」。</a:t>
            </a:r>
            <a:endParaRPr lang="zh-HK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22858"/>
            <a:ext cx="2520280" cy="3226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5096" y="5445224"/>
            <a:ext cx="2310680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金属氧化后呈现青绿色</a:t>
            </a:r>
            <a:endParaRPr lang="zh-HK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5445224"/>
            <a:ext cx="1440160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青铜器的原色</a:t>
            </a:r>
            <a:endParaRPr lang="zh-HK" alt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2" descr="E:\Project EDB\PPT\Zhou_Maogongding\pic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29704"/>
            <a:ext cx="2632951" cy="213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1" name="Straight Connector 20"/>
          <p:cNvCxnSpPr/>
          <p:nvPr/>
        </p:nvCxnSpPr>
        <p:spPr>
          <a:xfrm>
            <a:off x="4716016" y="3356992"/>
            <a:ext cx="1800200" cy="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313410" y="1814944"/>
            <a:ext cx="61206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金文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962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76500" y="620688"/>
            <a:ext cx="4038600" cy="56207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附录四：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毛公鼎的发现与流传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制作于西周宣王时期 （约公元前</a:t>
            </a:r>
            <a:r>
              <a:rPr lang="en-US" altLang="zh-CN" dirty="0">
                <a:cs typeface="Times New Roman" panose="02020603050405020304" pitchFamily="18" charset="0"/>
              </a:rPr>
              <a:t>800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多年）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dirty="0">
                <a:cs typeface="Times New Roman" panose="02020603050405020304" pitchFamily="18" charset="0"/>
              </a:rPr>
              <a:t>1843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年陕西省岐山出土。随后一百多年，毛公鼎从陕西到北京，再到山东、北京、天津，再到上海、南京，然后到台湾故宫博物院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毛公鼎高</a:t>
            </a:r>
            <a:r>
              <a:rPr lang="en-US" altLang="zh-CN" dirty="0">
                <a:cs typeface="Times New Roman" panose="02020603050405020304" pitchFamily="18" charset="0"/>
              </a:rPr>
              <a:t>53.8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厘米，深</a:t>
            </a:r>
            <a:r>
              <a:rPr lang="en-US" altLang="zh-CN" dirty="0">
                <a:cs typeface="Times New Roman" panose="02020603050405020304" pitchFamily="18" charset="0"/>
              </a:rPr>
              <a:t>27.2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厘米，口径</a:t>
            </a:r>
            <a:r>
              <a:rPr lang="en-US" altLang="zh-CN" dirty="0">
                <a:cs typeface="Times New Roman" panose="02020603050405020304" pitchFamily="18" charset="0"/>
              </a:rPr>
              <a:t>47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厘米，重</a:t>
            </a:r>
            <a:r>
              <a:rPr lang="en-US" altLang="zh-CN" dirty="0">
                <a:cs typeface="Times New Roman" panose="02020603050405020304" pitchFamily="18" charset="0"/>
              </a:rPr>
              <a:t>34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公斤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+mn-ea"/>
                <a:cs typeface="Times New Roman" panose="02020603050405020304" pitchFamily="18" charset="0"/>
              </a:rPr>
              <a:t>毛公鼎上有近</a:t>
            </a:r>
            <a:r>
              <a:rPr lang="en-US" altLang="zh-CN" dirty="0">
                <a:cs typeface="Times New Roman" panose="02020603050405020304" pitchFamily="18" charset="0"/>
              </a:rPr>
              <a:t>500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字铭文，为铭文字数最多的青铜器，记载宣王时期重要事件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endParaRPr lang="en-US" altLang="zh-HK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HK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E:\Project EDB\PPT\Zhou_Maogongding\pic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60" y="1600200"/>
            <a:ext cx="353527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oject EDB\PPT\Zhou_Maogongding\地圖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8" b="4497"/>
          <a:stretch/>
        </p:blipFill>
        <p:spPr bwMode="auto">
          <a:xfrm>
            <a:off x="1619670" y="-55287"/>
            <a:ext cx="5833375" cy="66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248576" y="2661126"/>
            <a:ext cx="18832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1843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毛公鼎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于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陕西省岐山出土</a:t>
            </a:r>
            <a:endParaRPr lang="zh-HK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131840" y="2420888"/>
            <a:ext cx="30008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HK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220072" y="692696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2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3228256" y="215355"/>
            <a:ext cx="1962472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1400" dirty="0">
                <a:ea typeface="標楷體" panose="03000509000000000000" pitchFamily="65" charset="-120"/>
              </a:rPr>
              <a:t>2</a:t>
            </a:r>
            <a:r>
              <a:rPr lang="zh-TW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TW" sz="1400" dirty="0">
                <a:ea typeface="標楷體" panose="03000509000000000000" pitchFamily="65" charset="-120"/>
              </a:rPr>
              <a:t>1843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苏忆年购得毛公鼎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至北京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，转卖给收藏家陈介祺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32240" y="1651447"/>
            <a:ext cx="212680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陈介祺将毛公鼎带回山东老家，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1884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年陈介祺去世，毛公鼎被子孙卖出流落市场</a:t>
            </a:r>
            <a:endParaRPr lang="en-US" altLang="zh-CN" sz="1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75456" y="3436387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4</a:t>
            </a:r>
            <a:endParaRPr lang="zh-HK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380584" y="1927989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3</a:t>
            </a:r>
            <a:endParaRPr lang="zh-HK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536358" y="3795611"/>
            <a:ext cx="192349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CN" altLang="en-US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  <a:cs typeface="Times New Roman" panose="02020603050405020304" pitchFamily="18" charset="0"/>
              </a:rPr>
              <a:t>1910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年毛公鼎落入两江总督端方之手</a:t>
            </a:r>
            <a:endParaRPr lang="en-US" altLang="zh-CN" sz="1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48264" y="3251721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6</a:t>
            </a:r>
            <a:endParaRPr lang="zh-HK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427352" y="232554"/>
            <a:ext cx="2366858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標楷體" panose="03000509000000000000" pitchFamily="65" charset="-120"/>
              </a:rPr>
              <a:t>5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1911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年，端方在四川被革命军所杀。端方之后人因家道中落，将毛公鼎典押给天津俄国人开办的华俄道胜银行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74823" y="467315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5</a:t>
            </a:r>
            <a:endParaRPr lang="zh-HK" altLang="en-US" dirty="0"/>
          </a:p>
        </p:txBody>
      </p:sp>
      <p:pic>
        <p:nvPicPr>
          <p:cNvPr id="22" name="Picture 2" descr="E:\Project EDB\PPT\Zhou_Maogongding\Duan_F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8" y="4259932"/>
            <a:ext cx="943319" cy="14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內容版面配置區 18"/>
          <p:cNvSpPr>
            <a:spLocks noGrp="1"/>
          </p:cNvSpPr>
          <p:nvPr>
            <p:ph idx="1"/>
          </p:nvPr>
        </p:nvSpPr>
        <p:spPr>
          <a:xfrm>
            <a:off x="6954311" y="3781633"/>
            <a:ext cx="2152091" cy="51380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6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1930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年，毛公鼎辗转至叶恭绰手中，移送上海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 descr="E:\Project EDB\PPT\Zhou_Maogongding\Ye_Gongchu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61126"/>
            <a:ext cx="782982" cy="11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7267437" y="3262003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7</a:t>
            </a:r>
            <a:endParaRPr lang="zh-HK" altLang="en-US" dirty="0"/>
          </a:p>
        </p:txBody>
      </p:sp>
      <p:sp>
        <p:nvSpPr>
          <p:cNvPr id="27" name="內容版面配置區 18"/>
          <p:cNvSpPr txBox="1">
            <a:spLocks/>
          </p:cNvSpPr>
          <p:nvPr/>
        </p:nvSpPr>
        <p:spPr>
          <a:xfrm>
            <a:off x="6955927" y="4274993"/>
            <a:ext cx="2150475" cy="68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7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1942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年，中日战争期间叶恭绰秘密卖鼎予陈咏仁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81397" y="2860332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8</a:t>
            </a:r>
            <a:endParaRPr lang="zh-HK" altLang="en-US" dirty="0"/>
          </a:p>
        </p:txBody>
      </p:sp>
      <p:sp>
        <p:nvSpPr>
          <p:cNvPr id="30" name="內容版面配置區 18"/>
          <p:cNvSpPr txBox="1">
            <a:spLocks/>
          </p:cNvSpPr>
          <p:nvPr/>
        </p:nvSpPr>
        <p:spPr>
          <a:xfrm>
            <a:off x="3928538" y="2605554"/>
            <a:ext cx="2321935" cy="7683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8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1945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年，陈咏仁将鼎送予蒋介石作生日贺礼，蒋将鼎存放于南京中央博物院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40022" y="5260558"/>
            <a:ext cx="30168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9</a:t>
            </a:r>
            <a:endParaRPr lang="zh-HK" altLang="en-US" dirty="0"/>
          </a:p>
        </p:txBody>
      </p:sp>
      <p:sp>
        <p:nvSpPr>
          <p:cNvPr id="32" name="內容版面配置區 18"/>
          <p:cNvSpPr txBox="1">
            <a:spLocks/>
          </p:cNvSpPr>
          <p:nvPr/>
        </p:nvSpPr>
        <p:spPr>
          <a:xfrm>
            <a:off x="6048991" y="5840177"/>
            <a:ext cx="1668183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ea typeface="標楷體" panose="03000509000000000000" pitchFamily="65" charset="-120"/>
              </a:rPr>
              <a:t>9</a:t>
            </a:r>
            <a:r>
              <a:rPr lang="zh-CN" altLang="en-US" sz="1400" dirty="0">
                <a:ea typeface="標楷體" panose="03000509000000000000" pitchFamily="65" charset="-120"/>
              </a:rPr>
              <a:t>）</a:t>
            </a:r>
            <a:r>
              <a:rPr lang="en-US" altLang="zh-CN" sz="1400" dirty="0">
                <a:ea typeface="標楷體" panose="03000509000000000000" pitchFamily="65" charset="-120"/>
              </a:rPr>
              <a:t>1949</a:t>
            </a:r>
            <a:r>
              <a:rPr lang="zh-CN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年，毛公鼎随蒋介石及国军迁至台湾</a:t>
            </a:r>
            <a:endParaRPr lang="zh-HK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4" name="直線單箭頭接點 23"/>
          <p:cNvCxnSpPr>
            <a:endCxn id="10" idx="1"/>
          </p:cNvCxnSpPr>
          <p:nvPr/>
        </p:nvCxnSpPr>
        <p:spPr>
          <a:xfrm flipV="1">
            <a:off x="3281881" y="877362"/>
            <a:ext cx="1938191" cy="1525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stCxn id="10" idx="2"/>
            <a:endCxn id="16" idx="1"/>
          </p:cNvCxnSpPr>
          <p:nvPr/>
        </p:nvCxnSpPr>
        <p:spPr>
          <a:xfrm>
            <a:off x="5370915" y="1062028"/>
            <a:ext cx="1009669" cy="10506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>
            <a:off x="6480086" y="2297321"/>
            <a:ext cx="133215" cy="11493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5981146" y="898748"/>
            <a:ext cx="478704" cy="2547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endCxn id="18" idx="0"/>
          </p:cNvCxnSpPr>
          <p:nvPr/>
        </p:nvCxnSpPr>
        <p:spPr>
          <a:xfrm>
            <a:off x="6156176" y="877362"/>
            <a:ext cx="942931" cy="23743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8" idx="1"/>
          </p:cNvCxnSpPr>
          <p:nvPr/>
        </p:nvCxnSpPr>
        <p:spPr>
          <a:xfrm flipH="1" flipV="1">
            <a:off x="6860703" y="3227852"/>
            <a:ext cx="87561" cy="2085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>
            <a:off x="6763319" y="3262003"/>
            <a:ext cx="348845" cy="19843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9" grpId="0" animBg="1"/>
      <p:bldP spid="11" grpId="0" animBg="1"/>
      <p:bldP spid="14" grpId="0" animBg="1"/>
      <p:bldP spid="16" grpId="0" animBg="1"/>
      <p:bldP spid="13" grpId="0" animBg="1"/>
      <p:bldP spid="18" grpId="0" animBg="1"/>
      <p:bldP spid="15" grpId="0" animBg="1"/>
      <p:bldP spid="20" grpId="0" animBg="1"/>
      <p:bldP spid="19" grpId="0" uiExpand="1" build="p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30556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权力来源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--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问鼎中原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91" y="2230851"/>
            <a:ext cx="3505547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例子一：</a:t>
            </a:r>
            <a:r>
              <a:rPr lang="zh-CN" altLang="en-US" sz="1600" b="1" dirty="0"/>
              <a:t>堇鼎</a:t>
            </a:r>
            <a:endParaRPr lang="en-US" altLang="zh-CN" sz="1600" b="1" dirty="0"/>
          </a:p>
          <a:p>
            <a:r>
              <a:rPr lang="zh-CN" altLang="en-US" sz="1600" dirty="0"/>
              <a:t>约在成王时期，辅助成王亦同属姬姓宗室的召公奭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（音色）</a:t>
            </a:r>
            <a:r>
              <a:rPr lang="zh-CN" altLang="en-US" sz="1600" dirty="0"/>
              <a:t>被封于燕。但不知何故，召公没去燕，只是派了儿子克去了当地。克建立了燕国，但随即有一个身份尴尬问题</a:t>
            </a:r>
            <a:r>
              <a:rPr lang="en-US" altLang="zh-CN" sz="1600" dirty="0"/>
              <a:t>—</a:t>
            </a:r>
            <a:r>
              <a:rPr lang="zh-CN" altLang="en-US" sz="1600" dirty="0"/>
              <a:t>他是否名正言顺的燕侯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r>
              <a:rPr lang="zh-CN" altLang="en-US" sz="1600" dirty="0"/>
              <a:t>（他的父亲召公还是活生生的住在镐京）</a:t>
            </a:r>
            <a:endParaRPr lang="en-US" altLang="zh-CN" sz="1600" dirty="0"/>
          </a:p>
          <a:p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思考问题：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你想想克可以怎样证明自己建立燕国的合法身份</a:t>
            </a:r>
            <a:r>
              <a:rPr lang="en-US" altLang="zh-CN" sz="1600" dirty="0">
                <a:latin typeface="+mn-ea"/>
              </a:rPr>
              <a:t>?</a:t>
            </a:r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670948" y="136024"/>
          <a:ext cx="1535832" cy="52073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Adobe 繁黑體 Std B" pitchFamily="34" charset="-128"/>
                          <a:ea typeface="Adobe 繁黑體 Std B" pitchFamily="34" charset="-128"/>
                        </a:rPr>
                        <a:t>西周天子</a:t>
                      </a:r>
                      <a:endParaRPr lang="zh-HK" altLang="en-US" dirty="0">
                        <a:solidFill>
                          <a:schemeClr val="tx1"/>
                        </a:solidFill>
                        <a:latin typeface="Adobe 繁黑體 Std B" pitchFamily="34" charset="-128"/>
                        <a:ea typeface="Adobe 繁黑體 Std B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文王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武王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成王</a:t>
                      </a:r>
                      <a:endParaRPr lang="en-US" altLang="zh-CN" sz="1600" baseline="0" dirty="0"/>
                    </a:p>
                    <a:p>
                      <a:pPr algn="ctr"/>
                      <a:r>
                        <a:rPr lang="zh-CN" altLang="en-US" sz="1200" baseline="0" dirty="0"/>
                        <a:t>（在位约公元前</a:t>
                      </a:r>
                      <a:r>
                        <a:rPr lang="en-US" altLang="zh-CN" sz="1200" baseline="0" dirty="0"/>
                        <a:t>1042-1021</a:t>
                      </a:r>
                      <a:r>
                        <a:rPr lang="zh-CN" altLang="en-US" sz="1200" baseline="0" dirty="0"/>
                        <a:t>）</a:t>
                      </a:r>
                      <a:endParaRPr lang="zh-HK" alt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4.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5.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dirty="0"/>
                        <a:t>昭王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6. </a:t>
                      </a:r>
                      <a:r>
                        <a:rPr lang="zh-CN" altLang="en-US" sz="1600" dirty="0"/>
                        <a:t>穆王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7. </a:t>
                      </a:r>
                      <a:r>
                        <a:rPr lang="zh-CN" altLang="en-US" sz="1600" dirty="0"/>
                        <a:t>懿王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8. </a:t>
                      </a:r>
                      <a:r>
                        <a:rPr lang="zh-CN" altLang="en-US" sz="1600" dirty="0"/>
                        <a:t>孝王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9. </a:t>
                      </a:r>
                      <a:r>
                        <a:rPr lang="zh-CN" altLang="en-US" sz="1600" dirty="0"/>
                        <a:t>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10. </a:t>
                      </a:r>
                      <a:r>
                        <a:rPr lang="zh-CN" altLang="en-US" sz="1600" dirty="0"/>
                        <a:t>厉王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11. </a:t>
                      </a:r>
                      <a:r>
                        <a:rPr lang="zh-CN" altLang="en-US" sz="1600" dirty="0"/>
                        <a:t>宣王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12. </a:t>
                      </a:r>
                      <a:r>
                        <a:rPr lang="zh-CN" altLang="en-US" sz="1600" dirty="0"/>
                        <a:t>幽王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670948" y="1340768"/>
            <a:ext cx="1535832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427" y="599528"/>
            <a:ext cx="324036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既然诸侯国的权力来源，是来自身处镐京（亦称「宗周」）的周天子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r>
              <a:rPr lang="zh-CN" altLang="en-US" sz="1600" dirty="0"/>
              <a:t>但古代没有官报，诸侯在老远的地方建立小政权，如何证明自己是得到了周天子的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授权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1600" dirty="0"/>
              <a:t>「祝福」呢</a:t>
            </a:r>
            <a:r>
              <a:rPr lang="en-US" altLang="zh-CN" sz="1600" dirty="0">
                <a:latin typeface="+mn-ea"/>
              </a:rPr>
              <a:t>? </a:t>
            </a:r>
            <a:r>
              <a:rPr lang="zh-CN" altLang="en-US" sz="1600" dirty="0"/>
              <a:t>办法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就</a:t>
            </a:r>
            <a:r>
              <a:rPr lang="zh-CN" altLang="en-US" sz="1600" dirty="0"/>
              <a:t>是做个大「鼎」。</a:t>
            </a:r>
            <a:endParaRPr lang="en-US" altLang="zh-CN" sz="1600" dirty="0"/>
          </a:p>
        </p:txBody>
      </p:sp>
      <p:pic>
        <p:nvPicPr>
          <p:cNvPr id="8" name="圖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77" y="537865"/>
            <a:ext cx="3824014" cy="49051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68186" y="5332237"/>
            <a:ext cx="3332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克想到一个办法。他派了一个叫作堇</a:t>
            </a:r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（音仅）</a:t>
            </a:r>
            <a:r>
              <a:rPr lang="zh-CN" altLang="en-US" sz="1600" dirty="0">
                <a:solidFill>
                  <a:srgbClr val="FF0000"/>
                </a:solidFill>
              </a:rPr>
              <a:t>的使者长途跋涉去到宗周，探访了召公。当堇回燕国后，克便立即做了一个青铜大鼎，把这次的探访过程铸刻下来。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/>
          <p:cNvSpPr txBox="1"/>
          <p:nvPr/>
        </p:nvSpPr>
        <p:spPr>
          <a:xfrm>
            <a:off x="718023" y="404664"/>
            <a:ext cx="78790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课堂活动：有关西周初年古燕国与堇鼎的关系，可观看以下的片段：</a:t>
            </a:r>
            <a:endParaRPr lang="en-US" altLang="zh-TW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HK" dirty="0">
                <a:hlinkClick r:id="rId2"/>
              </a:rPr>
              <a:t>https://www.youtube.com/watch?v=hwXa4AizSQg</a:t>
            </a:r>
            <a:endParaRPr lang="en-US" altLang="zh-HK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71" y="1268760"/>
            <a:ext cx="8531585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71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1" y="0"/>
            <a:ext cx="576899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35" y="556112"/>
            <a:ext cx="1749625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Elbow Connector 6"/>
          <p:cNvCxnSpPr/>
          <p:nvPr/>
        </p:nvCxnSpPr>
        <p:spPr>
          <a:xfrm flipV="1">
            <a:off x="3563888" y="1412776"/>
            <a:ext cx="2220982" cy="288032"/>
          </a:xfrm>
          <a:prstGeom prst="bentConnector3">
            <a:avLst>
              <a:gd name="adj1" fmla="val -606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07508" y="4053254"/>
            <a:ext cx="309634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HK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「匽（燕）侯令堇饴大保于宗周。庚申，大保赏堇贝，用乍大子癸宝。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册</a:t>
            </a:r>
            <a:r>
              <a:rPr lang="zh-HK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。」</a:t>
            </a:r>
            <a:endParaRPr lang="zh-HK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4870" y="102275"/>
            <a:ext cx="18114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24</a:t>
            </a:r>
            <a:r>
              <a:rPr lang="zh-CN" altLang="en-US" dirty="0"/>
              <a:t>字古文字铭文：</a:t>
            </a:r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4462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dobe 繁黑體 Std B" pitchFamily="34" charset="-128"/>
                <a:ea typeface="Adobe 繁黑體 Std B" pitchFamily="34" charset="-128"/>
              </a:rPr>
              <a:t>堇鼎</a:t>
            </a:r>
            <a:endParaRPr lang="zh-HK" altLang="en-US" sz="3200" b="1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8392" y="3689926"/>
            <a:ext cx="1154088" cy="3693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写成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楷书</a:t>
            </a:r>
            <a:r>
              <a:rPr lang="zh-CN" altLang="en-US" dirty="0"/>
              <a:t>：</a:t>
            </a:r>
            <a:endParaRPr lang="zh-HK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95736" y="44624"/>
            <a:ext cx="2039319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1975</a:t>
            </a:r>
            <a:r>
              <a:rPr lang="zh-CN" altLang="en-US" sz="1400" dirty="0"/>
              <a:t>年北京出土，重</a:t>
            </a:r>
            <a:r>
              <a:rPr lang="en-US" altLang="zh-CN" sz="1400" dirty="0"/>
              <a:t>41.5</a:t>
            </a:r>
            <a:r>
              <a:rPr lang="zh-CN" altLang="en-US" sz="1400" dirty="0"/>
              <a:t>公斤，现藏北京的首都博物馆。</a:t>
            </a:r>
            <a:endParaRPr lang="zh-HK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444208" y="6447343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（按：太子癸是召公长子，当时已故。）</a:t>
            </a:r>
            <a:endParaRPr lang="zh-HK" altLang="en-US" sz="1000" dirty="0"/>
          </a:p>
        </p:txBody>
      </p:sp>
      <p:sp>
        <p:nvSpPr>
          <p:cNvPr id="4" name="矩形 3"/>
          <p:cNvSpPr/>
          <p:nvPr/>
        </p:nvSpPr>
        <p:spPr>
          <a:xfrm>
            <a:off x="4404603" y="5006496"/>
            <a:ext cx="45720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金文只有</a:t>
            </a:r>
            <a:r>
              <a:rPr lang="en-US" altLang="zh-CN" sz="1600" dirty="0">
                <a:ea typeface="SimSun" panose="02010600030101010101" pitchFamily="2" charset="-122"/>
              </a:rPr>
              <a:t>2</a:t>
            </a:r>
            <a:r>
              <a:rPr lang="en-US" altLang="zh-TW" sz="1600" dirty="0">
                <a:ea typeface="SimSun" panose="02010600030101010101" pitchFamily="2" charset="-122"/>
              </a:rPr>
              <a:t>4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个字，大意是：「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燕侯派堇到宗周向召公（大保）奉献礼物，召公给堇赏了贝，堇为太子癸作了这个鼎。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」重点是：克就是燕侯，而召公没有异议！当这个大鼎在祭祀的时候公开展示，也便证明了克就是名副其实的燕侯了。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525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145581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权力来源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70" y="24044"/>
            <a:ext cx="5951879" cy="683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686427"/>
              </p:ext>
            </p:extLst>
          </p:nvPr>
        </p:nvGraphicFramePr>
        <p:xfrm>
          <a:off x="50779" y="4479671"/>
          <a:ext cx="3106296" cy="2336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53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77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1. </a:t>
                      </a:r>
                      <a:r>
                        <a:rPr lang="zh-CN" altLang="en-US" sz="1600" b="0" dirty="0"/>
                        <a:t>文王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2. </a:t>
                      </a:r>
                      <a:r>
                        <a:rPr lang="zh-CN" altLang="en-US" sz="1600" b="0" dirty="0"/>
                        <a:t>武王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3. </a:t>
                      </a:r>
                      <a:r>
                        <a:rPr lang="zh-CN" altLang="en-US" sz="1600" b="0" dirty="0"/>
                        <a:t>成王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3. </a:t>
                      </a:r>
                      <a:r>
                        <a:rPr lang="zh-CN" altLang="en-US" sz="1600" b="0" dirty="0"/>
                        <a:t>康王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5. </a:t>
                      </a:r>
                      <a:r>
                        <a:rPr lang="zh-CN" altLang="en-US" sz="1600" b="0" dirty="0"/>
                        <a:t>昭王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6. </a:t>
                      </a:r>
                      <a:r>
                        <a:rPr lang="zh-CN" altLang="en-US" sz="1600" b="0" dirty="0"/>
                        <a:t>穆王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7. </a:t>
                      </a:r>
                      <a:r>
                        <a:rPr lang="zh-CN" altLang="en-US" sz="1600" b="0" dirty="0"/>
                        <a:t>懿王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8. </a:t>
                      </a:r>
                      <a:r>
                        <a:rPr lang="zh-CN" altLang="en-US" sz="1600" b="0" dirty="0"/>
                        <a:t>孝王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9. </a:t>
                      </a:r>
                      <a:r>
                        <a:rPr lang="zh-CN" altLang="en-US" sz="1600" b="0" dirty="0"/>
                        <a:t>夷王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10. </a:t>
                      </a:r>
                      <a:r>
                        <a:rPr lang="zh-CN" altLang="en-US" sz="1600" b="0" dirty="0"/>
                        <a:t>厉王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11. </a:t>
                      </a:r>
                      <a:r>
                        <a:rPr lang="zh-CN" altLang="en-US" sz="1600" b="0" dirty="0"/>
                        <a:t>宣王</a:t>
                      </a:r>
                      <a:endParaRPr lang="en-US" altLang="zh-CN" sz="16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（在位约前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828-783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b="0" dirty="0"/>
                        <a:t>12. </a:t>
                      </a:r>
                      <a:r>
                        <a:rPr lang="zh-CN" altLang="en-US" sz="1600" b="0" dirty="0"/>
                        <a:t>幽王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994" y="641291"/>
            <a:ext cx="2948161" cy="32932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例子二：</a:t>
            </a:r>
            <a:r>
              <a:rPr lang="zh-CN" altLang="en-US" sz="1600" b="1" dirty="0"/>
              <a:t>毛公鼎</a:t>
            </a:r>
            <a:endParaRPr lang="en-US" altLang="zh-CN" sz="1600" b="1" dirty="0"/>
          </a:p>
          <a:p>
            <a:r>
              <a:rPr lang="zh-CN" altLang="en-US" sz="1600" dirty="0"/>
              <a:t>宣王是西周第</a:t>
            </a:r>
            <a:r>
              <a:rPr lang="en-US" altLang="zh-CN" sz="1600" dirty="0"/>
              <a:t>11</a:t>
            </a:r>
            <a:r>
              <a:rPr lang="zh-CN" altLang="en-US" sz="1600" dirty="0"/>
              <a:t>个天子，任内成功讨伐宗周外围的蛮夷，史称「宣王中兴」。</a:t>
            </a:r>
            <a:endParaRPr lang="en-US" altLang="zh-CN" sz="1600" dirty="0"/>
          </a:p>
          <a:p>
            <a:r>
              <a:rPr lang="zh-CN" altLang="en-US" sz="1600" dirty="0"/>
              <a:t>宣王身边有一名重臣，是他的叔父，叫毛公喑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（音阴）</a:t>
            </a:r>
            <a:r>
              <a:rPr lang="zh-CN" altLang="en-US" sz="1600" dirty="0"/>
              <a:t>。宣王委以重任，命毛公处理一切国家大事。</a:t>
            </a:r>
            <a:endParaRPr lang="en-US" altLang="zh-CN" sz="1600" dirty="0"/>
          </a:p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思考问题：</a:t>
            </a:r>
            <a:r>
              <a:rPr lang="zh-CN" altLang="en-US" sz="1600" dirty="0"/>
              <a:t>毛公如何向其他人证明他有这个至高无上的权力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79" y="4037926"/>
            <a:ext cx="11114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dobe 繁黑體 Std B" pitchFamily="34" charset="-128"/>
                <a:ea typeface="Adobe 繁黑體 Std B" pitchFamily="34" charset="-128"/>
              </a:rPr>
              <a:t>西周天子</a:t>
            </a:r>
            <a:endParaRPr lang="zh-HK" altLang="en-US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79" y="6309520"/>
            <a:ext cx="1529149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347864" y="7620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Adobe 繁黑體 Std B" pitchFamily="34" charset="-128"/>
                <a:ea typeface="Adobe 繁黑體 Std B" pitchFamily="34" charset="-128"/>
              </a:rPr>
              <a:t>毛公鼎</a:t>
            </a:r>
            <a:endParaRPr lang="zh-HK" altLang="en-US" sz="3200" b="1" dirty="0">
              <a:solidFill>
                <a:schemeClr val="bg1"/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003" y="168533"/>
            <a:ext cx="2039319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cs typeface="Times New Roman" panose="02020603050405020304" pitchFamily="18" charset="0"/>
              </a:rPr>
              <a:t>1843</a:t>
            </a: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年陕西省岐山县出土</a:t>
            </a:r>
            <a:r>
              <a:rPr lang="zh-CN" altLang="en-US" sz="1400" dirty="0"/>
              <a:t>，重</a:t>
            </a:r>
            <a:r>
              <a:rPr lang="en-US" altLang="zh-CN" sz="1400" dirty="0"/>
              <a:t>34.7</a:t>
            </a:r>
            <a:r>
              <a:rPr lang="zh-CN" altLang="en-US" sz="1400" dirty="0"/>
              <a:t>公斤，现</a:t>
            </a:r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台湾故宫博物院</a:t>
            </a:r>
            <a:r>
              <a:rPr lang="zh-CN" altLang="en-US" sz="1400" dirty="0"/>
              <a:t>。</a:t>
            </a:r>
            <a:endParaRPr lang="zh-HK" altLang="en-US" sz="1400" dirty="0"/>
          </a:p>
        </p:txBody>
      </p:sp>
      <p:sp>
        <p:nvSpPr>
          <p:cNvPr id="2" name="矩形 1"/>
          <p:cNvSpPr/>
          <p:nvPr/>
        </p:nvSpPr>
        <p:spPr>
          <a:xfrm>
            <a:off x="80503" y="3342601"/>
            <a:ext cx="295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</a:t>
            </a:r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的方法是</a:t>
            </a:r>
            <a:r>
              <a:rPr lang="zh-CN" altLang="en-US" sz="1600" dirty="0">
                <a:solidFill>
                  <a:srgbClr val="FF0000"/>
                </a:solidFill>
              </a:rPr>
              <a:t>铸一个鼎，把周宣王跟他的说话内容刻铸其内。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roject EDB\PPT\Zhou_Maogongding\故宮博物院毛公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" y="0"/>
            <a:ext cx="9164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355976" y="594928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毛公鼎</a:t>
            </a:r>
            <a:endParaRPr lang="en-US" altLang="zh-CN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现藏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故宫博物院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877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oject EDB\PPT\Zhou_Maogongding\周宣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196752"/>
            <a:ext cx="2095500" cy="1381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2601" y="714601"/>
            <a:ext cx="3538736" cy="49006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毛公鼎铭文及其历史背景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702648"/>
            <a:ext cx="456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HK" dirty="0"/>
              <a:t>西周晚期：厉王</a:t>
            </a:r>
            <a:r>
              <a:rPr lang="en-US" altLang="zh-HK" dirty="0">
                <a:sym typeface="Wingdings"/>
              </a:rPr>
              <a:t></a:t>
            </a:r>
            <a:r>
              <a:rPr lang="zh-CN" altLang="zh-HK" b="1" dirty="0"/>
              <a:t>宣王</a:t>
            </a:r>
            <a:r>
              <a:rPr lang="en-US" altLang="zh-HK" dirty="0">
                <a:sym typeface="Wingdings"/>
              </a:rPr>
              <a:t></a:t>
            </a:r>
            <a:r>
              <a:rPr lang="zh-CN" altLang="zh-HK" dirty="0"/>
              <a:t>幽王（西周灭亡）</a:t>
            </a:r>
            <a:endParaRPr lang="zh-HK" altLang="zh-HK" dirty="0"/>
          </a:p>
        </p:txBody>
      </p:sp>
      <p:sp>
        <p:nvSpPr>
          <p:cNvPr id="6" name="矩形 5"/>
          <p:cNvSpPr/>
          <p:nvPr/>
        </p:nvSpPr>
        <p:spPr>
          <a:xfrm>
            <a:off x="6171337" y="170264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HK" dirty="0"/>
              <a:t>周宣王</a:t>
            </a:r>
            <a:endParaRPr lang="zh-HK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63438"/>
              </p:ext>
            </p:extLst>
          </p:nvPr>
        </p:nvGraphicFramePr>
        <p:xfrm>
          <a:off x="287169" y="21144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47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86303" y="111776"/>
          <a:ext cx="1535832" cy="48771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Adobe 繁黑體 Std B" pitchFamily="34" charset="-128"/>
                          <a:ea typeface="Adobe 繁黑體 Std B" pitchFamily="34" charset="-128"/>
                        </a:rPr>
                        <a:t>西周天子</a:t>
                      </a:r>
                      <a:endParaRPr lang="zh-HK" altLang="en-US" dirty="0">
                        <a:solidFill>
                          <a:schemeClr val="tx1"/>
                        </a:solidFill>
                        <a:latin typeface="Adobe 繁黑體 Std B" pitchFamily="34" charset="-128"/>
                        <a:ea typeface="Adobe 繁黑體 Std B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 </a:t>
                      </a:r>
                      <a:r>
                        <a:rPr lang="zh-CN" altLang="en-US" sz="1600" dirty="0"/>
                        <a:t>文王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 </a:t>
                      </a:r>
                      <a:r>
                        <a:rPr lang="zh-CN" altLang="en-US" sz="1600" dirty="0"/>
                        <a:t>武王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成王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4.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baseline="0" dirty="0"/>
                        <a:t>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5.</a:t>
                      </a:r>
                      <a:r>
                        <a:rPr lang="en-US" altLang="zh-HK" sz="1600" baseline="0" dirty="0"/>
                        <a:t> </a:t>
                      </a:r>
                      <a:r>
                        <a:rPr lang="zh-CN" altLang="en-US" sz="1600" dirty="0"/>
                        <a:t>昭王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6. </a:t>
                      </a:r>
                      <a:r>
                        <a:rPr lang="zh-CN" altLang="en-US" sz="1600" dirty="0"/>
                        <a:t>穆王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7. </a:t>
                      </a:r>
                      <a:r>
                        <a:rPr lang="zh-CN" altLang="en-US" sz="1600" dirty="0"/>
                        <a:t>懿王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8. </a:t>
                      </a:r>
                      <a:r>
                        <a:rPr lang="zh-CN" altLang="en-US" sz="1600" dirty="0"/>
                        <a:t>孝王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9. </a:t>
                      </a:r>
                      <a:r>
                        <a:rPr lang="zh-CN" altLang="en-US" sz="1600" dirty="0"/>
                        <a:t>夷王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10. </a:t>
                      </a:r>
                      <a:r>
                        <a:rPr lang="zh-CN" altLang="en-US" sz="1600" dirty="0"/>
                        <a:t>厉王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11. </a:t>
                      </a:r>
                      <a:r>
                        <a:rPr lang="zh-CN" altLang="en-US" sz="1600" dirty="0"/>
                        <a:t>宣王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12. </a:t>
                      </a:r>
                      <a:r>
                        <a:rPr lang="zh-CN" altLang="en-US" sz="1600" dirty="0"/>
                        <a:t>幽王</a:t>
                      </a:r>
                      <a:endParaRPr lang="zh-HK" altLang="en-US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5413482"/>
            <a:ext cx="799288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地图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题：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看看有关地图，然后尝试回答以下的问题：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/>
              <a:t>西周的首都是</a:t>
            </a:r>
            <a:r>
              <a:rPr lang="en-US" altLang="zh-CN" sz="1600" u="sng" dirty="0"/>
              <a:t>           </a:t>
            </a:r>
            <a:r>
              <a:rPr lang="zh-TW" altLang="en-US" sz="1600" u="sng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zh-CN" altLang="en-US" sz="1600" dirty="0"/>
              <a:t>。大约是今天的</a:t>
            </a:r>
            <a:r>
              <a:rPr lang="zh-CN" altLang="en-US" sz="1600" u="sng" dirty="0"/>
              <a:t>                </a:t>
            </a:r>
            <a:r>
              <a:rPr lang="zh-TW" altLang="en-US" sz="1600" u="sng" dirty="0"/>
              <a:t>  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西周被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边疆民</a:t>
            </a:r>
            <a:r>
              <a:rPr lang="zh-CN" altLang="en-US" sz="1600" dirty="0"/>
              <a:t>族所包围，西北面的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民</a:t>
            </a:r>
            <a:r>
              <a:rPr lang="zh-CN" altLang="en-US" sz="1600" dirty="0"/>
              <a:t>族是</a:t>
            </a:r>
            <a:r>
              <a:rPr lang="zh-CN" altLang="en-US" sz="1600" u="sng" dirty="0"/>
              <a:t>                 </a:t>
            </a:r>
            <a:r>
              <a:rPr lang="zh-CN" altLang="en-US" sz="1600" dirty="0"/>
              <a:t>；南面的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民</a:t>
            </a:r>
            <a:r>
              <a:rPr lang="zh-CN" altLang="en-US" sz="1600" dirty="0"/>
              <a:t>族是</a:t>
            </a:r>
            <a:r>
              <a:rPr lang="en-US" altLang="zh-CN" sz="1600" u="sng" dirty="0"/>
              <a:t>                     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西周王室的领域大吗？抵御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边疆民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族</a:t>
            </a:r>
            <a:r>
              <a:rPr lang="zh-CN" altLang="en-US" sz="1600" dirty="0"/>
              <a:t>入侵时，在兵员和粮食方面会遇到什么困难</a:t>
            </a:r>
            <a:r>
              <a:rPr lang="en-US" altLang="zh-CN" sz="1600" dirty="0">
                <a:latin typeface="+mn-ea"/>
              </a:rPr>
              <a:t>?</a:t>
            </a:r>
            <a:endParaRPr lang="zh-HK" altLang="en-US" sz="1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976" y="4259587"/>
            <a:ext cx="1525160" cy="327057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7646"/>
            <a:ext cx="7392226" cy="5189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763688" y="58667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镐京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52965" y="588172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西安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276131" y="61102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犬戎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377979" y="609285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濮</a:t>
            </a: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 </a:t>
            </a:r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杨越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47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DB0D16-65CA-4C2B-AAB4-5457E513A05A}">
  <ds:schemaRefs>
    <ds:schemaRef ds:uri="http://schemas.microsoft.com/office/2006/metadata/properties"/>
    <ds:schemaRef ds:uri="http://schemas.microsoft.com/office/infopath/2007/PartnerControls"/>
    <ds:schemaRef ds:uri="de5c2c51-7906-4fac-bf5c-36dc0d54e7e0"/>
    <ds:schemaRef ds:uri="864ccfde-09d8-454f-ae99-5f29ab723904"/>
  </ds:schemaRefs>
</ds:datastoreItem>
</file>

<file path=customXml/itemProps2.xml><?xml version="1.0" encoding="utf-8"?>
<ds:datastoreItem xmlns:ds="http://schemas.openxmlformats.org/officeDocument/2006/customXml" ds:itemID="{8811F488-CF5B-45D0-A96D-5C9964856E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0C9D9D-647E-4D07-BBFF-0AE3124AD8E8}"/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4207</Words>
  <Application>Microsoft Office PowerPoint</Application>
  <PresentationFormat>如螢幕大小 (4:3)</PresentationFormat>
  <Paragraphs>285</Paragraphs>
  <Slides>27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7" baseType="lpstr">
      <vt:lpstr>Adobe 黑体 Std R</vt:lpstr>
      <vt:lpstr>Adobe 繁黑體 Std B</vt:lpstr>
      <vt:lpstr>楷体</vt:lpstr>
      <vt:lpstr>宋体</vt:lpstr>
      <vt:lpstr>宋体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毛公鼎铭文及其历史背景</vt:lpstr>
      <vt:lpstr>PowerPoint 簡報</vt:lpstr>
      <vt:lpstr>鼎的构造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附录一：什么是鼎？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附录四：毛公鼎的发现与流传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CHOW, Kwong-yuen</cp:lastModifiedBy>
  <cp:revision>99</cp:revision>
  <dcterms:created xsi:type="dcterms:W3CDTF">2018-06-12T03:21:38Z</dcterms:created>
  <dcterms:modified xsi:type="dcterms:W3CDTF">2026-01-13T07:01:24Z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