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41" r:id="rId2"/>
    <p:sldId id="282" r:id="rId3"/>
    <p:sldId id="283" r:id="rId4"/>
    <p:sldId id="284" r:id="rId5"/>
    <p:sldId id="285" r:id="rId6"/>
    <p:sldId id="347" r:id="rId7"/>
    <p:sldId id="315" r:id="rId8"/>
    <p:sldId id="281" r:id="rId9"/>
    <p:sldId id="342" r:id="rId10"/>
    <p:sldId id="343" r:id="rId11"/>
    <p:sldId id="344" r:id="rId12"/>
    <p:sldId id="321" r:id="rId13"/>
    <p:sldId id="303" r:id="rId14"/>
    <p:sldId id="324" r:id="rId15"/>
    <p:sldId id="316" r:id="rId16"/>
    <p:sldId id="317" r:id="rId17"/>
    <p:sldId id="318" r:id="rId18"/>
    <p:sldId id="307" r:id="rId19"/>
    <p:sldId id="308" r:id="rId20"/>
    <p:sldId id="292" r:id="rId21"/>
    <p:sldId id="296" r:id="rId22"/>
    <p:sldId id="325" r:id="rId23"/>
    <p:sldId id="327" r:id="rId24"/>
    <p:sldId id="345" r:id="rId25"/>
    <p:sldId id="346" r:id="rId26"/>
    <p:sldId id="336" r:id="rId27"/>
    <p:sldId id="337" r:id="rId28"/>
    <p:sldId id="339" r:id="rId29"/>
    <p:sldId id="340" r:id="rId30"/>
    <p:sldId id="295" r:id="rId31"/>
    <p:sldId id="294" r:id="rId32"/>
    <p:sldId id="298" r:id="rId33"/>
    <p:sldId id="332" r:id="rId34"/>
  </p:sldIdLst>
  <p:sldSz cx="9144000" cy="6858000" type="screen4x3"/>
  <p:notesSz cx="9926638" cy="6797675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ECFF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740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2D35EC-DAE6-49D5-8606-B80CF21FD2B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HK" altLang="en-US"/>
        </a:p>
      </dgm:t>
    </dgm:pt>
    <dgm:pt modelId="{D86D8574-61E1-499E-8C10-BF5A062DC3D1}">
      <dgm:prSet/>
      <dgm:spPr/>
      <dgm:t>
        <a:bodyPr/>
        <a:lstStyle/>
        <a:p>
          <a:pPr rtl="0"/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管子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：「五七三十五为尺而至于泉」；「四七二十八尺」；「六七四十二尺」；「七八五十六尺」。</a:t>
          </a:r>
          <a:endParaRPr lang="zh-HK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731743-E115-4344-B5D8-F2AB24E543EA}" type="parTrans" cxnId="{872030F8-C54B-4B83-B625-4D85E3F5521F}">
      <dgm:prSet/>
      <dgm:spPr/>
      <dgm:t>
        <a:bodyPr/>
        <a:lstStyle/>
        <a:p>
          <a:endParaRPr lang="zh-HK" altLang="en-US"/>
        </a:p>
      </dgm:t>
    </dgm:pt>
    <dgm:pt modelId="{863B068A-15DF-4B15-ABFD-54EC09A1D472}" type="sibTrans" cxnId="{872030F8-C54B-4B83-B625-4D85E3F5521F}">
      <dgm:prSet/>
      <dgm:spPr/>
      <dgm:t>
        <a:bodyPr/>
        <a:lstStyle/>
        <a:p>
          <a:endParaRPr lang="zh-HK" altLang="en-US"/>
        </a:p>
      </dgm:t>
    </dgm:pt>
    <dgm:pt modelId="{A39D1F45-70C8-43A5-B49C-BC7ECE77A9E2}">
      <dgm:prSet/>
      <dgm:spPr/>
      <dgm:t>
        <a:bodyPr/>
        <a:lstStyle/>
        <a:p>
          <a:pPr rtl="0"/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灵枢经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卷四：「五八四十。」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endParaRPr lang="zh-HK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ABB915-64F8-4AA8-B7A4-21AAB3F84223}" type="parTrans" cxnId="{C3E773F4-CACB-4A48-808C-3D88BE5AE3D8}">
      <dgm:prSet/>
      <dgm:spPr/>
      <dgm:t>
        <a:bodyPr/>
        <a:lstStyle/>
        <a:p>
          <a:endParaRPr lang="zh-HK" altLang="en-US"/>
        </a:p>
      </dgm:t>
    </dgm:pt>
    <dgm:pt modelId="{4BF01DD2-6470-4E5F-BCA0-D8E67655AE4F}" type="sibTrans" cxnId="{C3E773F4-CACB-4A48-808C-3D88BE5AE3D8}">
      <dgm:prSet/>
      <dgm:spPr/>
      <dgm:t>
        <a:bodyPr/>
        <a:lstStyle/>
        <a:p>
          <a:endParaRPr lang="zh-HK" altLang="en-US"/>
        </a:p>
      </dgm:t>
    </dgm:pt>
    <dgm:pt modelId="{A0ABF697-698A-4A2F-978B-DEFD135D9F9D}">
      <dgm:prSet/>
      <dgm:spPr/>
      <dgm:t>
        <a:bodyPr/>
        <a:lstStyle/>
        <a:p>
          <a:pPr rtl="0"/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荀子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·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大略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：「六六三十六，三丈六尺。」</a:t>
          </a:r>
          <a:endParaRPr lang="zh-HK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3FAC62-2A5E-4A02-A898-1E021BFBB41D}" type="parTrans" cxnId="{784A1AA5-7176-40AF-962A-4C7A4031899B}">
      <dgm:prSet/>
      <dgm:spPr/>
      <dgm:t>
        <a:bodyPr/>
        <a:lstStyle/>
        <a:p>
          <a:endParaRPr lang="zh-HK" altLang="en-US"/>
        </a:p>
      </dgm:t>
    </dgm:pt>
    <dgm:pt modelId="{A7105E06-6680-42AC-937E-5EF9A7A90FF8}" type="sibTrans" cxnId="{784A1AA5-7176-40AF-962A-4C7A4031899B}">
      <dgm:prSet/>
      <dgm:spPr/>
      <dgm:t>
        <a:bodyPr/>
        <a:lstStyle/>
        <a:p>
          <a:endParaRPr lang="zh-HK" altLang="en-US"/>
        </a:p>
      </dgm:t>
    </dgm:pt>
    <dgm:pt modelId="{B2410195-DD21-4FB4-94AA-65A40073E2FF}">
      <dgm:prSet/>
      <dgm:spPr/>
      <dgm:t>
        <a:bodyPr/>
        <a:lstStyle/>
        <a:p>
          <a:pPr rtl="0"/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战果策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：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「昔周之伐殷，得九鼎，凡一鼎而九万人挽之，九九八十一万人。」</a:t>
          </a:r>
          <a:endParaRPr lang="zh-HK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867B58-16C6-41E9-B00B-BD7659C93FAA}" type="parTrans" cxnId="{80FD56D4-66F1-4DCE-A452-755936D8D852}">
      <dgm:prSet/>
      <dgm:spPr/>
      <dgm:t>
        <a:bodyPr/>
        <a:lstStyle/>
        <a:p>
          <a:endParaRPr lang="zh-HK" altLang="en-US"/>
        </a:p>
      </dgm:t>
    </dgm:pt>
    <dgm:pt modelId="{707B40E6-1C96-4ED8-8FD8-C409F40FD790}" type="sibTrans" cxnId="{80FD56D4-66F1-4DCE-A452-755936D8D852}">
      <dgm:prSet/>
      <dgm:spPr/>
      <dgm:t>
        <a:bodyPr/>
        <a:lstStyle/>
        <a:p>
          <a:endParaRPr lang="zh-HK" altLang="en-US"/>
        </a:p>
      </dgm:t>
    </dgm:pt>
    <dgm:pt modelId="{966C0127-0A75-41BB-818C-44E1C855FE36}">
      <dgm:prSet/>
      <dgm:spPr/>
      <dgm:t>
        <a:bodyPr/>
        <a:lstStyle/>
        <a:p>
          <a:pPr rtl="0"/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大戴礼记 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·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易本命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：「天一地二人三；三三而九，九九八十一，一主日，日数十，故人十月而生。」</a:t>
          </a:r>
          <a:endParaRPr lang="zh-HK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910F947-BD25-489C-90A4-AC9E4B552B06}" type="parTrans" cxnId="{E0BEAA17-8FE2-48A3-88A3-85D500193CE1}">
      <dgm:prSet/>
      <dgm:spPr/>
      <dgm:t>
        <a:bodyPr/>
        <a:lstStyle/>
        <a:p>
          <a:endParaRPr lang="zh-HK" altLang="en-US"/>
        </a:p>
      </dgm:t>
    </dgm:pt>
    <dgm:pt modelId="{8C00FEC6-890E-4306-B593-389FFE247854}" type="sibTrans" cxnId="{E0BEAA17-8FE2-48A3-88A3-85D500193CE1}">
      <dgm:prSet/>
      <dgm:spPr/>
      <dgm:t>
        <a:bodyPr/>
        <a:lstStyle/>
        <a:p>
          <a:endParaRPr lang="zh-HK" altLang="en-US"/>
        </a:p>
      </dgm:t>
    </dgm:pt>
    <dgm:pt modelId="{B226FBD9-2D8E-43FA-A154-69AE2076CB13}">
      <dgm:prSet/>
      <dgm:spPr/>
      <dgm:t>
        <a:bodyPr/>
        <a:lstStyle/>
        <a:p>
          <a:pPr rtl="0"/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吕氏春秋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：「三七二十一，臣故曰君延年二十一岁。 」 </a:t>
          </a:r>
          <a:endParaRPr lang="zh-HK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362C76F-D005-45C4-9C8A-12519BC1CDD7}" type="parTrans" cxnId="{DDD7CFA8-ED91-4F4C-9664-39C2C1A5F1E8}">
      <dgm:prSet/>
      <dgm:spPr/>
      <dgm:t>
        <a:bodyPr/>
        <a:lstStyle/>
        <a:p>
          <a:endParaRPr lang="zh-HK" altLang="en-US"/>
        </a:p>
      </dgm:t>
    </dgm:pt>
    <dgm:pt modelId="{8822ACDA-1734-44D2-B8B6-FF3D34194AD2}" type="sibTrans" cxnId="{DDD7CFA8-ED91-4F4C-9664-39C2C1A5F1E8}">
      <dgm:prSet/>
      <dgm:spPr/>
      <dgm:t>
        <a:bodyPr/>
        <a:lstStyle/>
        <a:p>
          <a:endParaRPr lang="zh-HK" altLang="en-US"/>
        </a:p>
      </dgm:t>
    </dgm:pt>
    <dgm:pt modelId="{BF6D5866-5935-434C-938F-33B1E124F151}">
      <dgm:prSet/>
      <dgm:spPr/>
      <dgm:t>
        <a:bodyPr/>
        <a:lstStyle/>
        <a:p>
          <a:pPr rtl="0"/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春秋繁露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： 「二四八。」</a:t>
          </a:r>
          <a:endParaRPr lang="zh-HK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8B580A-FFCB-4B16-B2DD-768DF1FCBDB7}" type="parTrans" cxnId="{BECC9780-89A2-4BBD-9244-5F2E3EE33266}">
      <dgm:prSet/>
      <dgm:spPr/>
      <dgm:t>
        <a:bodyPr/>
        <a:lstStyle/>
        <a:p>
          <a:endParaRPr lang="zh-HK" altLang="en-US"/>
        </a:p>
      </dgm:t>
    </dgm:pt>
    <dgm:pt modelId="{5F093DE9-4490-41EC-B0EE-9234A23BA9FB}" type="sibTrans" cxnId="{BECC9780-89A2-4BBD-9244-5F2E3EE33266}">
      <dgm:prSet/>
      <dgm:spPr/>
      <dgm:t>
        <a:bodyPr/>
        <a:lstStyle/>
        <a:p>
          <a:endParaRPr lang="zh-HK" altLang="en-US"/>
        </a:p>
      </dgm:t>
    </dgm:pt>
    <dgm:pt modelId="{3E1E6923-8B99-4372-885B-F1D8B071A2E4}">
      <dgm:prSet/>
      <dgm:spPr/>
      <dgm:t>
        <a:bodyPr/>
        <a:lstStyle/>
        <a:p>
          <a:pPr rtl="0"/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贾谊新书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卷四： 「四六二十四。 」</a:t>
          </a:r>
          <a:endParaRPr lang="zh-HK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4172C2-A345-4874-A357-3E5261F1B3A6}" type="parTrans" cxnId="{6B06722B-D0F2-420F-BEA5-D49F88CBAC0D}">
      <dgm:prSet/>
      <dgm:spPr/>
      <dgm:t>
        <a:bodyPr/>
        <a:lstStyle/>
        <a:p>
          <a:endParaRPr lang="zh-HK" altLang="en-US"/>
        </a:p>
      </dgm:t>
    </dgm:pt>
    <dgm:pt modelId="{779CC9BC-EE04-4A25-865C-418280FBDCA5}" type="sibTrans" cxnId="{6B06722B-D0F2-420F-BEA5-D49F88CBAC0D}">
      <dgm:prSet/>
      <dgm:spPr/>
      <dgm:t>
        <a:bodyPr/>
        <a:lstStyle/>
        <a:p>
          <a:endParaRPr lang="zh-HK" altLang="en-US"/>
        </a:p>
      </dgm:t>
    </dgm:pt>
    <dgm:pt modelId="{98CEAA97-09C0-4CFB-BFC5-3F42761E2C1B}">
      <dgm:prSet/>
      <dgm:spPr/>
      <dgm:t>
        <a:bodyPr/>
        <a:lstStyle/>
        <a:p>
          <a:pPr rtl="0"/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战国策</a:t>
          </a:r>
          <a:r>
            <a:rPr 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： 「九九八十一，三七二十一。 」</a:t>
          </a:r>
          <a:endParaRPr lang="zh-HK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2CCE8D-1CB4-4A8D-B77C-C051EFC71349}" type="parTrans" cxnId="{3FFECEB8-318F-4139-8D17-068D562F2EB0}">
      <dgm:prSet/>
      <dgm:spPr/>
      <dgm:t>
        <a:bodyPr/>
        <a:lstStyle/>
        <a:p>
          <a:endParaRPr lang="zh-HK" altLang="en-US"/>
        </a:p>
      </dgm:t>
    </dgm:pt>
    <dgm:pt modelId="{6F9215B7-DFDC-4CAE-A7D1-7764CE769C36}" type="sibTrans" cxnId="{3FFECEB8-318F-4139-8D17-068D562F2EB0}">
      <dgm:prSet/>
      <dgm:spPr/>
      <dgm:t>
        <a:bodyPr/>
        <a:lstStyle/>
        <a:p>
          <a:endParaRPr lang="zh-HK" altLang="en-US"/>
        </a:p>
      </dgm:t>
    </dgm:pt>
    <dgm:pt modelId="{2E45B6E8-B09D-4660-85A2-7CDB1458FB29}" type="pres">
      <dgm:prSet presAssocID="{DF2D35EC-DAE6-49D5-8606-B80CF21FD2B6}" presName="linear" presStyleCnt="0">
        <dgm:presLayoutVars>
          <dgm:animLvl val="lvl"/>
          <dgm:resizeHandles val="exact"/>
        </dgm:presLayoutVars>
      </dgm:prSet>
      <dgm:spPr/>
    </dgm:pt>
    <dgm:pt modelId="{B438F54F-E185-4ADD-89F8-35C7156154B6}" type="pres">
      <dgm:prSet presAssocID="{D86D8574-61E1-499E-8C10-BF5A062DC3D1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C5CC9D10-B6A6-463C-869D-6E575619B978}" type="pres">
      <dgm:prSet presAssocID="{863B068A-15DF-4B15-ABFD-54EC09A1D472}" presName="spacer" presStyleCnt="0"/>
      <dgm:spPr/>
    </dgm:pt>
    <dgm:pt modelId="{7432AEAA-8E18-452F-998D-31370DAD2FBF}" type="pres">
      <dgm:prSet presAssocID="{A39D1F45-70C8-43A5-B49C-BC7ECE77A9E2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56D2CFCF-64C8-4430-9C46-0E23A64B0E3F}" type="pres">
      <dgm:prSet presAssocID="{4BF01DD2-6470-4E5F-BCA0-D8E67655AE4F}" presName="spacer" presStyleCnt="0"/>
      <dgm:spPr/>
    </dgm:pt>
    <dgm:pt modelId="{4548FAAC-B420-412C-AA3C-B0E5C7D17340}" type="pres">
      <dgm:prSet presAssocID="{A0ABF697-698A-4A2F-978B-DEFD135D9F9D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A07129A1-C4F2-4BA5-8A08-BA6F0C9FAADD}" type="pres">
      <dgm:prSet presAssocID="{A7105E06-6680-42AC-937E-5EF9A7A90FF8}" presName="spacer" presStyleCnt="0"/>
      <dgm:spPr/>
    </dgm:pt>
    <dgm:pt modelId="{7FDC33D8-EA22-4669-A10B-C9371FDB1B31}" type="pres">
      <dgm:prSet presAssocID="{B2410195-DD21-4FB4-94AA-65A40073E2FF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33F0B18D-F555-4C94-AC07-040560FF89C0}" type="pres">
      <dgm:prSet presAssocID="{707B40E6-1C96-4ED8-8FD8-C409F40FD790}" presName="spacer" presStyleCnt="0"/>
      <dgm:spPr/>
    </dgm:pt>
    <dgm:pt modelId="{6B00EC0D-8268-4554-B6D5-AC1D8528CF91}" type="pres">
      <dgm:prSet presAssocID="{966C0127-0A75-41BB-818C-44E1C855FE36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858E9CBF-3874-4E6B-8C1D-3AD6E60D4831}" type="pres">
      <dgm:prSet presAssocID="{8C00FEC6-890E-4306-B593-389FFE247854}" presName="spacer" presStyleCnt="0"/>
      <dgm:spPr/>
    </dgm:pt>
    <dgm:pt modelId="{7BB090A0-0C75-4F21-8F81-D57EE2DD1569}" type="pres">
      <dgm:prSet presAssocID="{B226FBD9-2D8E-43FA-A154-69AE2076CB13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7E8CBB42-00EC-4B62-8384-D573FE684273}" type="pres">
      <dgm:prSet presAssocID="{8822ACDA-1734-44D2-B8B6-FF3D34194AD2}" presName="spacer" presStyleCnt="0"/>
      <dgm:spPr/>
    </dgm:pt>
    <dgm:pt modelId="{F9A9A275-2DA0-4D30-9518-D53B08D4584F}" type="pres">
      <dgm:prSet presAssocID="{BF6D5866-5935-434C-938F-33B1E124F151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765EC1E1-8BA4-46A8-82AF-193FA098DBE8}" type="pres">
      <dgm:prSet presAssocID="{5F093DE9-4490-41EC-B0EE-9234A23BA9FB}" presName="spacer" presStyleCnt="0"/>
      <dgm:spPr/>
    </dgm:pt>
    <dgm:pt modelId="{2482F25D-B8DA-42D6-BFDE-8B587E64E8CB}" type="pres">
      <dgm:prSet presAssocID="{3E1E6923-8B99-4372-885B-F1D8B071A2E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77442017-3683-4E3F-A40E-365C855E9313}" type="pres">
      <dgm:prSet presAssocID="{779CC9BC-EE04-4A25-865C-418280FBDCA5}" presName="spacer" presStyleCnt="0"/>
      <dgm:spPr/>
    </dgm:pt>
    <dgm:pt modelId="{03202CE6-7646-44D0-B99F-CF19BF86C92E}" type="pres">
      <dgm:prSet presAssocID="{98CEAA97-09C0-4CFB-BFC5-3F42761E2C1B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E0BEAA17-8FE2-48A3-88A3-85D500193CE1}" srcId="{DF2D35EC-DAE6-49D5-8606-B80CF21FD2B6}" destId="{966C0127-0A75-41BB-818C-44E1C855FE36}" srcOrd="4" destOrd="0" parTransId="{7910F947-BD25-489C-90A4-AC9E4B552B06}" sibTransId="{8C00FEC6-890E-4306-B593-389FFE247854}"/>
    <dgm:cxn modelId="{0552111E-5C68-40B2-8718-03F0F777E3ED}" type="presOf" srcId="{A39D1F45-70C8-43A5-B49C-BC7ECE77A9E2}" destId="{7432AEAA-8E18-452F-998D-31370DAD2FBF}" srcOrd="0" destOrd="0" presId="urn:microsoft.com/office/officeart/2005/8/layout/vList2"/>
    <dgm:cxn modelId="{6B06722B-D0F2-420F-BEA5-D49F88CBAC0D}" srcId="{DF2D35EC-DAE6-49D5-8606-B80CF21FD2B6}" destId="{3E1E6923-8B99-4372-885B-F1D8B071A2E4}" srcOrd="7" destOrd="0" parTransId="{FE4172C2-A345-4874-A357-3E5261F1B3A6}" sibTransId="{779CC9BC-EE04-4A25-865C-418280FBDCA5}"/>
    <dgm:cxn modelId="{B8FA462E-9FF3-4C6F-BE3E-B1A45FD6BA46}" type="presOf" srcId="{3E1E6923-8B99-4372-885B-F1D8B071A2E4}" destId="{2482F25D-B8DA-42D6-BFDE-8B587E64E8CB}" srcOrd="0" destOrd="0" presId="urn:microsoft.com/office/officeart/2005/8/layout/vList2"/>
    <dgm:cxn modelId="{BC640C5F-16AB-41CC-A4A6-8015A22F3186}" type="presOf" srcId="{B226FBD9-2D8E-43FA-A154-69AE2076CB13}" destId="{7BB090A0-0C75-4F21-8F81-D57EE2DD1569}" srcOrd="0" destOrd="0" presId="urn:microsoft.com/office/officeart/2005/8/layout/vList2"/>
    <dgm:cxn modelId="{F0762148-A590-489E-8346-885B4C8E843E}" type="presOf" srcId="{966C0127-0A75-41BB-818C-44E1C855FE36}" destId="{6B00EC0D-8268-4554-B6D5-AC1D8528CF91}" srcOrd="0" destOrd="0" presId="urn:microsoft.com/office/officeart/2005/8/layout/vList2"/>
    <dgm:cxn modelId="{C778E07A-64F4-44A5-B733-E9F3DA845A50}" type="presOf" srcId="{A0ABF697-698A-4A2F-978B-DEFD135D9F9D}" destId="{4548FAAC-B420-412C-AA3C-B0E5C7D17340}" srcOrd="0" destOrd="0" presId="urn:microsoft.com/office/officeart/2005/8/layout/vList2"/>
    <dgm:cxn modelId="{1DA4D87B-8854-40CD-BD6B-79259E2013E9}" type="presOf" srcId="{D86D8574-61E1-499E-8C10-BF5A062DC3D1}" destId="{B438F54F-E185-4ADD-89F8-35C7156154B6}" srcOrd="0" destOrd="0" presId="urn:microsoft.com/office/officeart/2005/8/layout/vList2"/>
    <dgm:cxn modelId="{BECC9780-89A2-4BBD-9244-5F2E3EE33266}" srcId="{DF2D35EC-DAE6-49D5-8606-B80CF21FD2B6}" destId="{BF6D5866-5935-434C-938F-33B1E124F151}" srcOrd="6" destOrd="0" parTransId="{8E8B580A-FFCB-4B16-B2DD-768DF1FCBDB7}" sibTransId="{5F093DE9-4490-41EC-B0EE-9234A23BA9FB}"/>
    <dgm:cxn modelId="{784A1AA5-7176-40AF-962A-4C7A4031899B}" srcId="{DF2D35EC-DAE6-49D5-8606-B80CF21FD2B6}" destId="{A0ABF697-698A-4A2F-978B-DEFD135D9F9D}" srcOrd="2" destOrd="0" parTransId="{EB3FAC62-2A5E-4A02-A898-1E021BFBB41D}" sibTransId="{A7105E06-6680-42AC-937E-5EF9A7A90FF8}"/>
    <dgm:cxn modelId="{DDD7CFA8-ED91-4F4C-9664-39C2C1A5F1E8}" srcId="{DF2D35EC-DAE6-49D5-8606-B80CF21FD2B6}" destId="{B226FBD9-2D8E-43FA-A154-69AE2076CB13}" srcOrd="5" destOrd="0" parTransId="{C362C76F-D005-45C4-9C8A-12519BC1CDD7}" sibTransId="{8822ACDA-1734-44D2-B8B6-FF3D34194AD2}"/>
    <dgm:cxn modelId="{4CDF99B1-D4DF-4E54-99CB-C917B294BF78}" type="presOf" srcId="{DF2D35EC-DAE6-49D5-8606-B80CF21FD2B6}" destId="{2E45B6E8-B09D-4660-85A2-7CDB1458FB29}" srcOrd="0" destOrd="0" presId="urn:microsoft.com/office/officeart/2005/8/layout/vList2"/>
    <dgm:cxn modelId="{4DBFE1B3-9BD4-42D8-99F5-B9EF1136ED72}" type="presOf" srcId="{98CEAA97-09C0-4CFB-BFC5-3F42761E2C1B}" destId="{03202CE6-7646-44D0-B99F-CF19BF86C92E}" srcOrd="0" destOrd="0" presId="urn:microsoft.com/office/officeart/2005/8/layout/vList2"/>
    <dgm:cxn modelId="{3FFECEB8-318F-4139-8D17-068D562F2EB0}" srcId="{DF2D35EC-DAE6-49D5-8606-B80CF21FD2B6}" destId="{98CEAA97-09C0-4CFB-BFC5-3F42761E2C1B}" srcOrd="8" destOrd="0" parTransId="{A92CCE8D-1CB4-4A8D-B77C-C051EFC71349}" sibTransId="{6F9215B7-DFDC-4CAE-A7D1-7764CE769C36}"/>
    <dgm:cxn modelId="{80FD56D4-66F1-4DCE-A452-755936D8D852}" srcId="{DF2D35EC-DAE6-49D5-8606-B80CF21FD2B6}" destId="{B2410195-DD21-4FB4-94AA-65A40073E2FF}" srcOrd="3" destOrd="0" parTransId="{D7867B58-16C6-41E9-B00B-BD7659C93FAA}" sibTransId="{707B40E6-1C96-4ED8-8FD8-C409F40FD790}"/>
    <dgm:cxn modelId="{8F4DDADE-AEF3-485C-8B78-874F760BC37E}" type="presOf" srcId="{B2410195-DD21-4FB4-94AA-65A40073E2FF}" destId="{7FDC33D8-EA22-4669-A10B-C9371FDB1B31}" srcOrd="0" destOrd="0" presId="urn:microsoft.com/office/officeart/2005/8/layout/vList2"/>
    <dgm:cxn modelId="{C3E773F4-CACB-4A48-808C-3D88BE5AE3D8}" srcId="{DF2D35EC-DAE6-49D5-8606-B80CF21FD2B6}" destId="{A39D1F45-70C8-43A5-B49C-BC7ECE77A9E2}" srcOrd="1" destOrd="0" parTransId="{11ABB915-64F8-4AA8-B7A4-21AAB3F84223}" sibTransId="{4BF01DD2-6470-4E5F-BCA0-D8E67655AE4F}"/>
    <dgm:cxn modelId="{C66617F7-5FD8-45A2-ACA0-39725A80FBCA}" type="presOf" srcId="{BF6D5866-5935-434C-938F-33B1E124F151}" destId="{F9A9A275-2DA0-4D30-9518-D53B08D4584F}" srcOrd="0" destOrd="0" presId="urn:microsoft.com/office/officeart/2005/8/layout/vList2"/>
    <dgm:cxn modelId="{872030F8-C54B-4B83-B625-4D85E3F5521F}" srcId="{DF2D35EC-DAE6-49D5-8606-B80CF21FD2B6}" destId="{D86D8574-61E1-499E-8C10-BF5A062DC3D1}" srcOrd="0" destOrd="0" parTransId="{CC731743-E115-4344-B5D8-F2AB24E543EA}" sibTransId="{863B068A-15DF-4B15-ABFD-54EC09A1D472}"/>
    <dgm:cxn modelId="{9A7ADD40-A5A2-4E4C-BC85-D7B01EB9280B}" type="presParOf" srcId="{2E45B6E8-B09D-4660-85A2-7CDB1458FB29}" destId="{B438F54F-E185-4ADD-89F8-35C7156154B6}" srcOrd="0" destOrd="0" presId="urn:microsoft.com/office/officeart/2005/8/layout/vList2"/>
    <dgm:cxn modelId="{4AF1B94B-50AF-47CE-A48B-52141D7B2A3C}" type="presParOf" srcId="{2E45B6E8-B09D-4660-85A2-7CDB1458FB29}" destId="{C5CC9D10-B6A6-463C-869D-6E575619B978}" srcOrd="1" destOrd="0" presId="urn:microsoft.com/office/officeart/2005/8/layout/vList2"/>
    <dgm:cxn modelId="{49C0EF62-899B-4BBD-B507-CF7423397C99}" type="presParOf" srcId="{2E45B6E8-B09D-4660-85A2-7CDB1458FB29}" destId="{7432AEAA-8E18-452F-998D-31370DAD2FBF}" srcOrd="2" destOrd="0" presId="urn:microsoft.com/office/officeart/2005/8/layout/vList2"/>
    <dgm:cxn modelId="{30F36880-E638-4FD1-BBE7-E739FA8409CA}" type="presParOf" srcId="{2E45B6E8-B09D-4660-85A2-7CDB1458FB29}" destId="{56D2CFCF-64C8-4430-9C46-0E23A64B0E3F}" srcOrd="3" destOrd="0" presId="urn:microsoft.com/office/officeart/2005/8/layout/vList2"/>
    <dgm:cxn modelId="{C348F082-D901-471E-A939-D173A37D20DC}" type="presParOf" srcId="{2E45B6E8-B09D-4660-85A2-7CDB1458FB29}" destId="{4548FAAC-B420-412C-AA3C-B0E5C7D17340}" srcOrd="4" destOrd="0" presId="urn:microsoft.com/office/officeart/2005/8/layout/vList2"/>
    <dgm:cxn modelId="{B986BC44-9192-49EB-BD8F-9A1F24B8FCA8}" type="presParOf" srcId="{2E45B6E8-B09D-4660-85A2-7CDB1458FB29}" destId="{A07129A1-C4F2-4BA5-8A08-BA6F0C9FAADD}" srcOrd="5" destOrd="0" presId="urn:microsoft.com/office/officeart/2005/8/layout/vList2"/>
    <dgm:cxn modelId="{A2D8E37C-AFF9-4CB8-BABE-40493D985381}" type="presParOf" srcId="{2E45B6E8-B09D-4660-85A2-7CDB1458FB29}" destId="{7FDC33D8-EA22-4669-A10B-C9371FDB1B31}" srcOrd="6" destOrd="0" presId="urn:microsoft.com/office/officeart/2005/8/layout/vList2"/>
    <dgm:cxn modelId="{C4ED0FAB-1431-46AA-BAAB-742A3DA0269E}" type="presParOf" srcId="{2E45B6E8-B09D-4660-85A2-7CDB1458FB29}" destId="{33F0B18D-F555-4C94-AC07-040560FF89C0}" srcOrd="7" destOrd="0" presId="urn:microsoft.com/office/officeart/2005/8/layout/vList2"/>
    <dgm:cxn modelId="{DD5EE591-35F4-4D99-BABB-BC50C6ECDC22}" type="presParOf" srcId="{2E45B6E8-B09D-4660-85A2-7CDB1458FB29}" destId="{6B00EC0D-8268-4554-B6D5-AC1D8528CF91}" srcOrd="8" destOrd="0" presId="urn:microsoft.com/office/officeart/2005/8/layout/vList2"/>
    <dgm:cxn modelId="{58AF533C-2C2D-4EA0-9457-253958EBC65A}" type="presParOf" srcId="{2E45B6E8-B09D-4660-85A2-7CDB1458FB29}" destId="{858E9CBF-3874-4E6B-8C1D-3AD6E60D4831}" srcOrd="9" destOrd="0" presId="urn:microsoft.com/office/officeart/2005/8/layout/vList2"/>
    <dgm:cxn modelId="{E82B2F6D-05AC-462F-AC82-A2A5632792F1}" type="presParOf" srcId="{2E45B6E8-B09D-4660-85A2-7CDB1458FB29}" destId="{7BB090A0-0C75-4F21-8F81-D57EE2DD1569}" srcOrd="10" destOrd="0" presId="urn:microsoft.com/office/officeart/2005/8/layout/vList2"/>
    <dgm:cxn modelId="{2AC65C79-A886-4DAD-A970-4A26DEC623D7}" type="presParOf" srcId="{2E45B6E8-B09D-4660-85A2-7CDB1458FB29}" destId="{7E8CBB42-00EC-4B62-8384-D573FE684273}" srcOrd="11" destOrd="0" presId="urn:microsoft.com/office/officeart/2005/8/layout/vList2"/>
    <dgm:cxn modelId="{525BCB27-58FC-40B2-B250-B9C1A42F4C17}" type="presParOf" srcId="{2E45B6E8-B09D-4660-85A2-7CDB1458FB29}" destId="{F9A9A275-2DA0-4D30-9518-D53B08D4584F}" srcOrd="12" destOrd="0" presId="urn:microsoft.com/office/officeart/2005/8/layout/vList2"/>
    <dgm:cxn modelId="{02E27CF3-8BF8-4E3D-9DC3-07FC2A00D594}" type="presParOf" srcId="{2E45B6E8-B09D-4660-85A2-7CDB1458FB29}" destId="{765EC1E1-8BA4-46A8-82AF-193FA098DBE8}" srcOrd="13" destOrd="0" presId="urn:microsoft.com/office/officeart/2005/8/layout/vList2"/>
    <dgm:cxn modelId="{6D0B2822-8BF4-44E2-9076-58C7D2DE19DF}" type="presParOf" srcId="{2E45B6E8-B09D-4660-85A2-7CDB1458FB29}" destId="{2482F25D-B8DA-42D6-BFDE-8B587E64E8CB}" srcOrd="14" destOrd="0" presId="urn:microsoft.com/office/officeart/2005/8/layout/vList2"/>
    <dgm:cxn modelId="{CA4C8E80-2AAB-459E-93DA-39BF3FB01223}" type="presParOf" srcId="{2E45B6E8-B09D-4660-85A2-7CDB1458FB29}" destId="{77442017-3683-4E3F-A40E-365C855E9313}" srcOrd="15" destOrd="0" presId="urn:microsoft.com/office/officeart/2005/8/layout/vList2"/>
    <dgm:cxn modelId="{37CC496D-A6F4-429E-AB07-0996CA1D311B}" type="presParOf" srcId="{2E45B6E8-B09D-4660-85A2-7CDB1458FB29}" destId="{03202CE6-7646-44D0-B99F-CF19BF86C92E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8F54F-E185-4ADD-89F8-35C7156154B6}">
      <dsp:nvSpPr>
        <dsp:cNvPr id="0" name=""/>
        <dsp:cNvSpPr/>
      </dsp:nvSpPr>
      <dsp:spPr>
        <a:xfrm>
          <a:off x="0" y="148386"/>
          <a:ext cx="8229600" cy="434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管子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：「五七三十五为尺而至于泉」；「四七二十八尺」；「六七四十二尺」；「七八五十六尺」。</a:t>
          </a:r>
          <a:endParaRPr lang="zh-HK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190" y="169576"/>
        <a:ext cx="8187220" cy="391690"/>
      </dsp:txXfrm>
    </dsp:sp>
    <dsp:sp modelId="{7432AEAA-8E18-452F-998D-31370DAD2FBF}">
      <dsp:nvSpPr>
        <dsp:cNvPr id="0" name=""/>
        <dsp:cNvSpPr/>
      </dsp:nvSpPr>
      <dsp:spPr>
        <a:xfrm>
          <a:off x="0" y="622776"/>
          <a:ext cx="8229600" cy="434070"/>
        </a:xfrm>
        <a:prstGeom prst="roundRect">
          <a:avLst/>
        </a:prstGeom>
        <a:solidFill>
          <a:schemeClr val="accent2">
            <a:hueOff val="585190"/>
            <a:satOff val="-730"/>
            <a:lumOff val="1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灵枢经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卷四：「五八四十。」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endParaRPr lang="zh-HK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190" y="643966"/>
        <a:ext cx="8187220" cy="391690"/>
      </dsp:txXfrm>
    </dsp:sp>
    <dsp:sp modelId="{4548FAAC-B420-412C-AA3C-B0E5C7D17340}">
      <dsp:nvSpPr>
        <dsp:cNvPr id="0" name=""/>
        <dsp:cNvSpPr/>
      </dsp:nvSpPr>
      <dsp:spPr>
        <a:xfrm>
          <a:off x="0" y="1097166"/>
          <a:ext cx="8229600" cy="434070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荀子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·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大略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：「六六三十六，三丈六尺。」</a:t>
          </a:r>
          <a:endParaRPr lang="zh-HK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190" y="1118356"/>
        <a:ext cx="8187220" cy="391690"/>
      </dsp:txXfrm>
    </dsp:sp>
    <dsp:sp modelId="{7FDC33D8-EA22-4669-A10B-C9371FDB1B31}">
      <dsp:nvSpPr>
        <dsp:cNvPr id="0" name=""/>
        <dsp:cNvSpPr/>
      </dsp:nvSpPr>
      <dsp:spPr>
        <a:xfrm>
          <a:off x="0" y="1571556"/>
          <a:ext cx="8229600" cy="434070"/>
        </a:xfrm>
        <a:prstGeom prst="roundRect">
          <a:avLst/>
        </a:prstGeom>
        <a:solidFill>
          <a:schemeClr val="accent2">
            <a:hueOff val="1755570"/>
            <a:satOff val="-2190"/>
            <a:lumOff val="5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战果策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：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「昔周之伐殷，得九鼎，凡一鼎而九万人挽之，九九八十一万人。」</a:t>
          </a:r>
          <a:endParaRPr lang="zh-HK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190" y="1592746"/>
        <a:ext cx="8187220" cy="391690"/>
      </dsp:txXfrm>
    </dsp:sp>
    <dsp:sp modelId="{6B00EC0D-8268-4554-B6D5-AC1D8528CF91}">
      <dsp:nvSpPr>
        <dsp:cNvPr id="0" name=""/>
        <dsp:cNvSpPr/>
      </dsp:nvSpPr>
      <dsp:spPr>
        <a:xfrm>
          <a:off x="0" y="2045946"/>
          <a:ext cx="8229600" cy="43407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大戴礼记 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·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易本命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：「天一地二人三；三三而九，九九八十一，一主日，日数十，故人十月而生。」</a:t>
          </a:r>
          <a:endParaRPr lang="zh-HK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190" y="2067136"/>
        <a:ext cx="8187220" cy="391690"/>
      </dsp:txXfrm>
    </dsp:sp>
    <dsp:sp modelId="{7BB090A0-0C75-4F21-8F81-D57EE2DD1569}">
      <dsp:nvSpPr>
        <dsp:cNvPr id="0" name=""/>
        <dsp:cNvSpPr/>
      </dsp:nvSpPr>
      <dsp:spPr>
        <a:xfrm>
          <a:off x="0" y="2520336"/>
          <a:ext cx="8229600" cy="434070"/>
        </a:xfrm>
        <a:prstGeom prst="roundRect">
          <a:avLst/>
        </a:prstGeom>
        <a:solidFill>
          <a:schemeClr val="accent2">
            <a:hueOff val="2925949"/>
            <a:satOff val="-3649"/>
            <a:lumOff val="8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吕氏春秋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：「三七二十一，臣故曰君延年二十一岁。 」 </a:t>
          </a:r>
          <a:endParaRPr lang="zh-HK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190" y="2541526"/>
        <a:ext cx="8187220" cy="391690"/>
      </dsp:txXfrm>
    </dsp:sp>
    <dsp:sp modelId="{F9A9A275-2DA0-4D30-9518-D53B08D4584F}">
      <dsp:nvSpPr>
        <dsp:cNvPr id="0" name=""/>
        <dsp:cNvSpPr/>
      </dsp:nvSpPr>
      <dsp:spPr>
        <a:xfrm>
          <a:off x="0" y="2994726"/>
          <a:ext cx="8229600" cy="434070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春秋繁露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： 「二四八。」</a:t>
          </a:r>
          <a:endParaRPr lang="zh-HK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190" y="3015916"/>
        <a:ext cx="8187220" cy="391690"/>
      </dsp:txXfrm>
    </dsp:sp>
    <dsp:sp modelId="{2482F25D-B8DA-42D6-BFDE-8B587E64E8CB}">
      <dsp:nvSpPr>
        <dsp:cNvPr id="0" name=""/>
        <dsp:cNvSpPr/>
      </dsp:nvSpPr>
      <dsp:spPr>
        <a:xfrm>
          <a:off x="0" y="3469116"/>
          <a:ext cx="8229600" cy="434070"/>
        </a:xfrm>
        <a:prstGeom prst="roundRect">
          <a:avLst/>
        </a:prstGeom>
        <a:solidFill>
          <a:schemeClr val="accent2">
            <a:hueOff val="4096329"/>
            <a:satOff val="-5109"/>
            <a:lumOff val="12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贾谊新书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卷四： 「四六二十四。 」</a:t>
          </a:r>
          <a:endParaRPr lang="zh-HK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190" y="3490306"/>
        <a:ext cx="8187220" cy="391690"/>
      </dsp:txXfrm>
    </dsp:sp>
    <dsp:sp modelId="{03202CE6-7646-44D0-B99F-CF19BF86C92E}">
      <dsp:nvSpPr>
        <dsp:cNvPr id="0" name=""/>
        <dsp:cNvSpPr/>
      </dsp:nvSpPr>
      <dsp:spPr>
        <a:xfrm>
          <a:off x="0" y="3943506"/>
          <a:ext cx="8229600" cy="43407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战国策</a:t>
          </a:r>
          <a:r>
            <a:rPr 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： 「九九八十一，三七二十一。 」</a:t>
          </a:r>
          <a:endParaRPr lang="zh-HK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190" y="3964696"/>
        <a:ext cx="8187220" cy="391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DFA4D-D763-4162-A7DF-E0047BD63CBC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6942C-F163-4EF5-80D7-FE02102E29C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15728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89546-1DC9-46F5-B1B9-711797AA6C50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C0921-3FFE-426D-92BA-A3665EB635B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4765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EDB0F-6348-4F97-98A9-8268CB714731}" type="slidenum">
              <a:rPr lang="zh-HK" altLang="en-US" smtClean="0"/>
              <a:t>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346321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0921-3FFE-426D-92BA-A3665EB635BF}" type="slidenum">
              <a:rPr lang="zh-HK" altLang="en-US" smtClean="0"/>
              <a:t>31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37179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4443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190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391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23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3427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1799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5533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8703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5025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5324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3458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B3CC2-61F0-4984-A808-251D4EBB6BE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9166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" y="1196750"/>
            <a:ext cx="4364253" cy="381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87710" y="0"/>
            <a:ext cx="3491879" cy="7810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700" dirty="0">
                <a:latin typeface="Adobe 繁黑體 Std B" pitchFamily="34" charset="-128"/>
                <a:ea typeface="Adobe 繁黑體 Std B" pitchFamily="34" charset="-128"/>
              </a:rPr>
              <a:t>儒家</a:t>
            </a:r>
            <a:r>
              <a:rPr lang="zh-CN" altLang="en-US" sz="2700" dirty="0">
                <a:latin typeface="Adobe 繁黑體 Std B" pitchFamily="34" charset="-128"/>
                <a:ea typeface="Adobe 繁黑體 Std B" pitchFamily="34" charset="-128"/>
              </a:rPr>
              <a:t>经</a:t>
            </a:r>
            <a:r>
              <a:rPr lang="zh-TW" altLang="en-US" sz="2700" dirty="0">
                <a:latin typeface="Adobe 繁黑體 Std B" pitchFamily="34" charset="-128"/>
                <a:ea typeface="Adobe 繁黑體 Std B" pitchFamily="34" charset="-128"/>
              </a:rPr>
              <a:t>典可以治国？</a:t>
            </a:r>
            <a:endParaRPr lang="en-US" sz="27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5" name="Subtitle 4"/>
          <p:cNvSpPr txBox="1">
            <a:spLocks/>
          </p:cNvSpPr>
          <p:nvPr/>
        </p:nvSpPr>
        <p:spPr>
          <a:xfrm>
            <a:off x="755576" y="692696"/>
            <a:ext cx="36004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itchFamily="34" charset="-128"/>
                <a:ea typeface="Adobe 繁黑體 Std B" pitchFamily="34" charset="-128"/>
              </a:rPr>
              <a:t>相关课题：汉代士人政府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6641" y="19051"/>
            <a:ext cx="914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总论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6640" y="480716"/>
            <a:ext cx="4481863" cy="60016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汉朝自立国以来，除废除部分苛法外，大体以黄老无为的方式治国，与民休息，国力得到恢复，但亦产生不少问题，如国内</a:t>
            </a:r>
            <a:r>
              <a:rPr lang="zh-CN" altLang="en-US" sz="1600" dirty="0"/>
              <a:t>诸侯的横蛮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1600" dirty="0"/>
              <a:t>以及国外匈奴的侵扰</a:t>
            </a:r>
            <a:r>
              <a:rPr lang="zh-TW" altLang="en-US" sz="1600" dirty="0"/>
              <a:t>等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zh-CN" altLang="en-US" sz="1600" dirty="0"/>
              <a:t>公元前</a:t>
            </a:r>
            <a:r>
              <a:rPr lang="en-US" altLang="zh-CN" sz="1600" dirty="0"/>
              <a:t>141</a:t>
            </a:r>
            <a:r>
              <a:rPr lang="zh-CN" altLang="en-US" sz="1600" dirty="0"/>
              <a:t>年年仅</a:t>
            </a:r>
            <a:r>
              <a:rPr lang="en-US" altLang="zh-CN" sz="1600" dirty="0"/>
              <a:t>16</a:t>
            </a:r>
            <a:r>
              <a:rPr lang="zh-CN" altLang="en-US" sz="1600" dirty="0"/>
              <a:t>岁的汉武帝即位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1600" dirty="0"/>
              <a:t>很想有一番作为，奈何朝廷上下都被贵族把持。这些贵族，</a:t>
            </a:r>
            <a:r>
              <a:rPr lang="zh-TW" altLang="en-US" sz="1600" dirty="0"/>
              <a:t>多</a:t>
            </a:r>
            <a:r>
              <a:rPr lang="zh-CN" altLang="en-US" sz="1600" dirty="0"/>
              <a:t>是皇帝宗亲</a:t>
            </a:r>
            <a:r>
              <a:rPr lang="zh-TW" altLang="en-US" sz="1600" dirty="0"/>
              <a:t>、</a:t>
            </a:r>
            <a:r>
              <a:rPr lang="zh-CN" altLang="en-US" sz="1600" dirty="0"/>
              <a:t>外戚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及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开</a:t>
            </a:r>
            <a:r>
              <a:rPr lang="zh-CN" altLang="en-US" sz="1600" dirty="0"/>
              <a:t>国功臣的后裔。身份虽然不同，但均安于现状。</a:t>
            </a:r>
            <a:r>
              <a:rPr lang="zh-CN" altLang="en-US" sz="1600" dirty="0">
                <a:latin typeface="+mn-ea"/>
              </a:rPr>
              <a:t>于是他们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凡事</a:t>
            </a:r>
            <a:r>
              <a:rPr lang="zh-CN" altLang="en-US" sz="1600" dirty="0">
                <a:latin typeface="+mn-ea"/>
              </a:rPr>
              <a:t>都</a:t>
            </a:r>
            <a:r>
              <a:rPr lang="zh-CN" altLang="en-US" sz="1600" dirty="0"/>
              <a:t>主张忍让，多一事不如少一事。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/>
              <a:t>汉武帝在位</a:t>
            </a:r>
            <a:r>
              <a:rPr lang="en-US" altLang="zh-CN" sz="1600" dirty="0"/>
              <a:t>54</a:t>
            </a:r>
            <a:r>
              <a:rPr lang="zh-CN" altLang="en-US" sz="1600" dirty="0"/>
              <a:t>年，进行了两方面的改革：一、通过地方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太</a:t>
            </a:r>
            <a:r>
              <a:rPr lang="zh-CN" altLang="en-US" sz="1600" dirty="0"/>
              <a:t>守的推荐，将全国各地的精英招纳到长安朝廷当官，以平衡贵族的势力；二、规定作为皇帝政治顾问的「博士」，只限于修习儒家五本经书的学者。即是说，若是研习主张忍让的「黄老思想」，便不能当官。这两个改革，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使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不少人相信，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汉朝由此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成为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一个非贵族的「士人政府」。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但这些儒生的数目毕竟不多，国家的日常运作实在有赖一班士吏</a:t>
            </a:r>
            <a:r>
              <a:rPr lang="zh-CN" altLang="en-US" sz="1600" dirty="0"/>
              <a:t>。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这些官员究竟具备什么条件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又如何帮助君主治国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</a:p>
          <a:p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5015447"/>
            <a:ext cx="410445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物件：画像砖</a:t>
            </a:r>
            <a:r>
              <a:rPr lang="en-US" altLang="zh-CN" sz="1400" dirty="0"/>
              <a:t>--</a:t>
            </a:r>
            <a:r>
              <a:rPr lang="zh-CN" altLang="en-US" sz="1400" dirty="0"/>
              <a:t>「传经讲学」，</a:t>
            </a:r>
            <a:r>
              <a:rPr lang="en-US" altLang="zh-CN" sz="1400" dirty="0"/>
              <a:t>45x40</a:t>
            </a:r>
            <a:r>
              <a:rPr lang="zh-CN" altLang="en-US" sz="1400" dirty="0"/>
              <a:t>厘米，</a:t>
            </a:r>
            <a:r>
              <a:rPr lang="zh-CN" altLang="en-US" sz="1400" dirty="0">
                <a:solidFill>
                  <a:prstClr val="black"/>
                </a:solidFill>
              </a:rPr>
              <a:t>四川成都出土，</a:t>
            </a:r>
            <a:r>
              <a:rPr lang="zh-CN" altLang="en-US" sz="1400" dirty="0"/>
              <a:t>四川省博物馆藏。</a:t>
            </a:r>
            <a:endParaRPr lang="en-US" altLang="zh-CN" sz="1400" dirty="0"/>
          </a:p>
        </p:txBody>
      </p:sp>
      <p:sp>
        <p:nvSpPr>
          <p:cNvPr id="2" name="矩形 1"/>
          <p:cNvSpPr/>
          <p:nvPr/>
        </p:nvSpPr>
        <p:spPr>
          <a:xfrm>
            <a:off x="4712069" y="5373216"/>
            <a:ext cx="42524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</a:rPr>
              <a:t>在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本部分</a:t>
            </a:r>
            <a:r>
              <a:rPr lang="zh-CN" altLang="en-US" sz="1600" dirty="0">
                <a:latin typeface="宋体" panose="02010600030101010101" pitchFamily="2" charset="-122"/>
              </a:rPr>
              <a:t>，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zh-CN" altLang="en-US" sz="1600" dirty="0">
                <a:latin typeface="宋体" panose="02010600030101010101" pitchFamily="2" charset="-122"/>
              </a:rPr>
              <a:t>将可以学到：</a:t>
            </a:r>
            <a:endParaRPr lang="en-US" altLang="zh-CN" sz="1600" dirty="0">
              <a:latin typeface="宋体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宋体" panose="02010600030101010101" pitchFamily="2" charset="-122"/>
              </a:rPr>
              <a:t>汉武帝的独尊儒术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及</a:t>
            </a:r>
            <a:r>
              <a:rPr lang="zh-CN" altLang="en-US" sz="1600" dirty="0">
                <a:latin typeface="宋体" panose="02010600030101010101" pitchFamily="2" charset="-122"/>
              </a:rPr>
              <a:t>士人政府的建立</a:t>
            </a:r>
            <a:endParaRPr lang="en-US" altLang="zh-CN" sz="1600" dirty="0">
              <a:latin typeface="宋体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汉代官吏需要具备的知识及技能</a:t>
            </a:r>
            <a:endParaRPr lang="zh-HK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487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496944" cy="58477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61950" indent="-361950"/>
            <a:r>
              <a:rPr lang="zh-CN" altLang="en-US" sz="1600" dirty="0"/>
              <a:t>「木简」：竹简之外，也有木简。把木切成片状，便成「木简」。但切木成片，不及用竹来</a:t>
            </a:r>
            <a:endParaRPr lang="en-US" altLang="zh-CN" sz="1600" dirty="0"/>
          </a:p>
          <a:p>
            <a:pPr marL="361950" indent="-361950"/>
            <a:r>
              <a:rPr lang="en-US" altLang="zh-CN" sz="1600" dirty="0"/>
              <a:t>                      </a:t>
            </a:r>
            <a:r>
              <a:rPr lang="zh-CN" altLang="en-US" sz="1600" dirty="0"/>
              <a:t>得容易，因此汉代的士人多简单地以小木板（ 「牍」 ）形式出现，称为「木牍」。</a:t>
            </a:r>
            <a:endParaRPr lang="en-US" altLang="zh-CN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9" y="1196752"/>
            <a:ext cx="4104456" cy="308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196752"/>
            <a:ext cx="2115637" cy="381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34076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A</a:t>
            </a:r>
            <a:endParaRPr lang="zh-HK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262335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B</a:t>
            </a:r>
            <a:endParaRPr lang="zh-HK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653136"/>
            <a:ext cx="394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这是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台</a:t>
            </a:r>
            <a:r>
              <a:rPr lang="zh-CN" altLang="en-US" sz="1600" dirty="0"/>
              <a:t>湾历史语言研究所藏的汉朝简牍，你能分辨出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哪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份是木简，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哪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个</a:t>
            </a:r>
            <a:r>
              <a:rPr lang="zh-CN" altLang="en-US" sz="1600" dirty="0"/>
              <a:t>是木牍吗</a:t>
            </a:r>
            <a:r>
              <a:rPr lang="en-US" altLang="zh-CN" sz="1600" dirty="0">
                <a:latin typeface="+mn-ea"/>
              </a:rPr>
              <a:t>?</a:t>
            </a:r>
            <a:endParaRPr lang="zh-HK" altLang="en-US" sz="1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020919"/>
              </p:ext>
            </p:extLst>
          </p:nvPr>
        </p:nvGraphicFramePr>
        <p:xfrm>
          <a:off x="467544" y="5373216"/>
          <a:ext cx="2232248" cy="7416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b="0" dirty="0"/>
                        <a:t>木简</a:t>
                      </a:r>
                      <a:endParaRPr lang="zh-HK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木牍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96752"/>
            <a:ext cx="1872208" cy="447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73934" y="5445224"/>
            <a:ext cx="2276852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这位儒生，正在朝廷上持着写上笔记的木牍，向皇帝表示意见。</a:t>
            </a:r>
            <a:endParaRPr lang="zh-HK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948264" y="6562853"/>
            <a:ext cx="2083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/>
              <a:t>（取图自孙机，页</a:t>
            </a:r>
            <a:r>
              <a:rPr lang="en-US" altLang="zh-HK" sz="1000" dirty="0"/>
              <a:t>283</a:t>
            </a:r>
            <a:r>
              <a:rPr lang="zh-CN" altLang="en-US" sz="1000" dirty="0"/>
              <a:t>）</a:t>
            </a:r>
            <a:endParaRPr lang="zh-HK" altLang="en-US" sz="1000" dirty="0"/>
          </a:p>
        </p:txBody>
      </p:sp>
      <p:sp>
        <p:nvSpPr>
          <p:cNvPr id="3" name="矩形 2"/>
          <p:cNvSpPr/>
          <p:nvPr/>
        </p:nvSpPr>
        <p:spPr>
          <a:xfrm>
            <a:off x="1963322" y="5374724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000" dirty="0">
                <a:solidFill>
                  <a:srgbClr val="FF0000"/>
                </a:solidFill>
              </a:rPr>
              <a:t>A</a:t>
            </a:r>
            <a:endParaRPr lang="zh-HK" altLang="en-US" sz="20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60677" y="5748243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000" dirty="0">
                <a:solidFill>
                  <a:srgbClr val="FF0000"/>
                </a:solidFill>
              </a:rPr>
              <a:t>B</a:t>
            </a:r>
            <a:endParaRPr lang="zh-HK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1075" y="836712"/>
            <a:ext cx="8229600" cy="936104"/>
          </a:xfrm>
        </p:spPr>
        <p:txBody>
          <a:bodyPr>
            <a:normAutofit/>
          </a:bodyPr>
          <a:lstStyle/>
          <a:p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秦汉帝国是中国历史上首个长期（前</a:t>
            </a:r>
            <a:r>
              <a:rPr lang="en-US" altLang="zh-TW" sz="1800" dirty="0">
                <a:ea typeface="SimSun" panose="02010600030101010101" pitchFamily="2" charset="-122"/>
              </a:rPr>
              <a:t>221-</a:t>
            </a:r>
            <a:r>
              <a:rPr lang="zh-TW" altLang="en-US" sz="1800" dirty="0">
                <a:ea typeface="SimSun" panose="02010600030101010101" pitchFamily="2" charset="-122"/>
              </a:rPr>
              <a:t>前</a:t>
            </a:r>
            <a:r>
              <a:rPr lang="en-US" altLang="zh-TW" sz="1800" dirty="0">
                <a:ea typeface="SimSun" panose="02010600030101010101" pitchFamily="2" charset="-122"/>
              </a:rPr>
              <a:t>206</a:t>
            </a:r>
            <a:r>
              <a:rPr lang="zh-TW" altLang="en-US" sz="1800" dirty="0">
                <a:ea typeface="SimSun" panose="02010600030101010101" pitchFamily="2" charset="-122"/>
              </a:rPr>
              <a:t>年；前</a:t>
            </a:r>
            <a:r>
              <a:rPr lang="en-US" altLang="zh-TW" sz="1800" dirty="0">
                <a:ea typeface="SimSun" panose="02010600030101010101" pitchFamily="2" charset="-122"/>
              </a:rPr>
              <a:t>206</a:t>
            </a:r>
            <a:r>
              <a:rPr lang="zh-TW" altLang="en-US" sz="1800" dirty="0">
                <a:ea typeface="SimSun" panose="02010600030101010101" pitchFamily="2" charset="-122"/>
              </a:rPr>
              <a:t>年</a:t>
            </a:r>
            <a:r>
              <a:rPr lang="en-US" altLang="zh-TW" sz="1800" dirty="0">
                <a:ea typeface="SimSun" panose="02010600030101010101" pitchFamily="2" charset="-122"/>
              </a:rPr>
              <a:t>-</a:t>
            </a:r>
            <a:r>
              <a:rPr lang="zh-TW" altLang="en-US" sz="1800" dirty="0">
                <a:ea typeface="SimSun" panose="02010600030101010101" pitchFamily="2" charset="-122"/>
              </a:rPr>
              <a:t>公元</a:t>
            </a:r>
            <a:r>
              <a:rPr lang="en-US" altLang="zh-TW" sz="1800" dirty="0">
                <a:ea typeface="SimSun" panose="02010600030101010101" pitchFamily="2" charset="-122"/>
              </a:rPr>
              <a:t>220</a:t>
            </a:r>
            <a:r>
              <a:rPr lang="zh-TW" altLang="en-US" sz="1800" dirty="0">
                <a:ea typeface="SimSun" panose="02010600030101010101" pitchFamily="2" charset="-122"/>
              </a:rPr>
              <a:t>年，共</a:t>
            </a:r>
            <a:r>
              <a:rPr lang="en-US" altLang="zh-TW" sz="1800" dirty="0">
                <a:ea typeface="SimSun" panose="02010600030101010101" pitchFamily="2" charset="-122"/>
              </a:rPr>
              <a:t>441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年）统一的帝国，但它没有现代的电脑文书、运算系统，也没有现代化的通讯设施。你想它是靠什么来管治这个庞大的帝国</a:t>
            </a:r>
            <a:r>
              <a:rPr lang="en-US" altLang="zh-TW" sz="18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TW" dirty="0"/>
          </a:p>
          <a:p>
            <a:pPr marL="457200" lvl="1" indent="0">
              <a:buNone/>
            </a:pPr>
            <a:endParaRPr lang="en-US" altLang="zh-TW" dirty="0"/>
          </a:p>
        </p:txBody>
      </p:sp>
      <p:sp>
        <p:nvSpPr>
          <p:cNvPr id="4" name="TextBox 12"/>
          <p:cNvSpPr txBox="1"/>
          <p:nvPr/>
        </p:nvSpPr>
        <p:spPr>
          <a:xfrm>
            <a:off x="451075" y="260648"/>
            <a:ext cx="377070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如何管治这个庞大的帝国</a:t>
            </a:r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?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6105654"/>
            <a:ext cx="5089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我们可以看看出土的秦汉简牍中有什么提示。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2816"/>
            <a:ext cx="7240640" cy="43924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804248" y="5857527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sz="1400" dirty="0"/>
              <a:t>西汉疆域图</a:t>
            </a:r>
            <a:endParaRPr lang="zh-HK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86159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133056"/>
          </a:xfrm>
        </p:spPr>
        <p:txBody>
          <a:bodyPr>
            <a:noAutofit/>
          </a:bodyPr>
          <a:lstStyle/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张掖居延甲渠塞有秩士吏公乘段尊中劳一岁八月廿日</a:t>
            </a:r>
            <a:r>
              <a:rPr lang="zh-TW" altLang="en-US" sz="2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能书会计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治官民颇</a:t>
            </a:r>
            <a:r>
              <a:rPr lang="zh-TW" altLang="en-US" sz="2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知律令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文 </a:t>
            </a: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（破城</a:t>
            </a:r>
            <a:r>
              <a:rPr lang="zh-CN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子 </a:t>
            </a:r>
            <a:r>
              <a:rPr lang="en-US" altLang="zh-CN" sz="2000" dirty="0">
                <a:ea typeface="SimSun" panose="02010600030101010101" pitchFamily="2" charset="-122"/>
                <a:cs typeface="Times New Roman" panose="02020603050405020304" pitchFamily="18" charset="0"/>
              </a:rPr>
              <a:t>057.006</a:t>
            </a:r>
            <a:r>
              <a:rPr lang="zh-CN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候官穷虏长簪裊单立中功五劳　三月</a:t>
            </a:r>
            <a:r>
              <a:rPr lang="zh-TW" altLang="en-US" sz="20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能书会计</a:t>
            </a: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治官民颇</a:t>
            </a:r>
            <a:r>
              <a:rPr lang="zh-TW" altLang="en-US" sz="20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知律令</a:t>
            </a: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文年卅岁长七尺五寸应令居延中宿里家去官七十五里　属居延部 </a:t>
            </a:r>
            <a:r>
              <a:rPr lang="zh-CN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（破城子 </a:t>
            </a:r>
            <a:r>
              <a:rPr lang="en-US" altLang="zh-CN" sz="2000" dirty="0">
                <a:ea typeface="SimSun" panose="02010600030101010101" pitchFamily="2" charset="-122"/>
                <a:cs typeface="Times New Roman" panose="02020603050405020304" pitchFamily="18" charset="0"/>
              </a:rPr>
              <a:t>089.024</a:t>
            </a:r>
            <a:r>
              <a:rPr lang="zh-CN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肩水候官并山长公乘司马成中劳二岁八月十四日</a:t>
            </a:r>
            <a:r>
              <a:rPr lang="zh-TW" altLang="en-US" sz="20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能书会计</a:t>
            </a: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治官民颇</a:t>
            </a:r>
            <a:r>
              <a:rPr lang="zh-TW" altLang="en-US" sz="20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知律令</a:t>
            </a: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武年卅二岁长七尺五寸觻得成汉里家去官六百里  </a:t>
            </a:r>
            <a:r>
              <a:rPr lang="zh-CN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HK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地湾 </a:t>
            </a:r>
            <a:r>
              <a:rPr lang="en-US" altLang="zh-CN" sz="2000" dirty="0">
                <a:ea typeface="SimSun" panose="02010600030101010101" pitchFamily="2" charset="-122"/>
                <a:cs typeface="Times New Roman" panose="02020603050405020304" pitchFamily="18" charset="0"/>
              </a:rPr>
              <a:t>013.007</a:t>
            </a:r>
            <a:r>
              <a:rPr lang="zh-CN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肩水候官执胡隧长公大夫奚路人中劳三岁一月</a:t>
            </a:r>
            <a:r>
              <a:rPr lang="zh-TW" altLang="en-US" sz="20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能书会计</a:t>
            </a: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治官民颇</a:t>
            </a:r>
            <a:r>
              <a:rPr lang="zh-TW" altLang="en-US" sz="20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知律令</a:t>
            </a: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文年</a:t>
            </a:r>
            <a:r>
              <a:rPr lang="zh-CN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四十</a:t>
            </a: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七岁长七尺五寸氐池宜药里家去官六百五十里 </a:t>
            </a:r>
            <a:r>
              <a:rPr lang="zh-CN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HK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地湾 </a:t>
            </a:r>
            <a:r>
              <a:rPr lang="en-US" altLang="zh-CN" sz="2000" dirty="0">
                <a:ea typeface="SimSun" panose="02010600030101010101" pitchFamily="2" charset="-122"/>
                <a:cs typeface="Times New Roman" panose="02020603050405020304" pitchFamily="18" charset="0"/>
              </a:rPr>
              <a:t>179.004</a:t>
            </a:r>
            <a:r>
              <a:rPr lang="zh-CN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候长公乘蓬士长当中劳三岁六月五日</a:t>
            </a:r>
            <a:r>
              <a:rPr lang="zh-TW" altLang="en-US" sz="20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能书会计</a:t>
            </a: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治官民颇</a:t>
            </a:r>
            <a:r>
              <a:rPr lang="zh-TW" altLang="en-US" sz="20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知律令</a:t>
            </a: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武年七岁长七尺六寸 </a:t>
            </a:r>
            <a:r>
              <a:rPr lang="zh-CN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HK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地湾 </a:t>
            </a:r>
            <a:r>
              <a:rPr lang="en-US" altLang="zh-CN" sz="2000" dirty="0">
                <a:ea typeface="SimSun" panose="02010600030101010101" pitchFamily="2" charset="-122"/>
                <a:cs typeface="Times New Roman" panose="02020603050405020304" pitchFamily="18" charset="0"/>
              </a:rPr>
              <a:t>562.002</a:t>
            </a:r>
            <a:r>
              <a:rPr lang="zh-CN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31718" y="5445224"/>
            <a:ext cx="7560840" cy="64633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问题：从以上简牍中对官吏评核的例子中，那时任官需要具备什么条件</a:t>
            </a:r>
            <a:r>
              <a:rPr lang="en-US" altLang="zh-CN" dirty="0">
                <a:latin typeface="+mn-ea"/>
              </a:rPr>
              <a:t>?</a:t>
            </a:r>
          </a:p>
          <a:p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457200" y="166174"/>
            <a:ext cx="425881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简牍中有关评核官吏的例子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3568" y="5766502"/>
            <a:ext cx="3406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答：</a:t>
            </a:r>
            <a:r>
              <a:rPr lang="en-US" altLang="zh-TW" dirty="0">
                <a:solidFill>
                  <a:srgbClr val="FF0000"/>
                </a:solidFill>
                <a:ea typeface="SimSun" panose="02010600030101010101" pitchFamily="2" charset="-122"/>
              </a:rPr>
              <a:t>1. </a:t>
            </a:r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</a:rPr>
              <a:t>能书；</a:t>
            </a:r>
            <a:r>
              <a:rPr lang="en-US" altLang="zh-TW" dirty="0">
                <a:solidFill>
                  <a:srgbClr val="FF0000"/>
                </a:solidFill>
                <a:ea typeface="SimSun" panose="02010600030101010101" pitchFamily="2" charset="-122"/>
              </a:rPr>
              <a:t>2. </a:t>
            </a:r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</a:rPr>
              <a:t>会计；</a:t>
            </a:r>
            <a:r>
              <a:rPr lang="en-US" altLang="zh-TW" dirty="0">
                <a:solidFill>
                  <a:srgbClr val="FF0000"/>
                </a:solidFill>
                <a:ea typeface="SimSun" panose="02010600030101010101" pitchFamily="2" charset="-122"/>
              </a:rPr>
              <a:t>3. </a:t>
            </a:r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</a:rPr>
              <a:t>知律令</a:t>
            </a:r>
            <a:endParaRPr lang="zh-HK" altLang="en-US" dirty="0">
              <a:solidFill>
                <a:srgbClr val="FF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91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74" y="1055700"/>
            <a:ext cx="6799051" cy="47466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6021288"/>
            <a:ext cx="2031900" cy="2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59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70736"/>
            <a:ext cx="8229600" cy="3406336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latin typeface="+mn-ea"/>
              </a:rPr>
              <a:t>秦汉官员的考课中，有「</a:t>
            </a: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能书</a:t>
            </a:r>
            <a:r>
              <a:rPr lang="zh-CN" altLang="en-US" sz="1800" dirty="0">
                <a:latin typeface="+mn-ea"/>
              </a:rPr>
              <a:t>」</a:t>
            </a: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zh-CN" altLang="en-US" sz="1800" dirty="0">
                <a:latin typeface="+mn-ea"/>
              </a:rPr>
              <a:t>「</a:t>
            </a: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会计</a:t>
            </a:r>
            <a:r>
              <a:rPr lang="zh-CN" altLang="en-US" sz="1800" dirty="0">
                <a:latin typeface="+mn-ea"/>
              </a:rPr>
              <a:t>」</a:t>
            </a: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zh-CN" altLang="en-US" sz="1800" dirty="0">
                <a:latin typeface="+mn-ea"/>
              </a:rPr>
              <a:t>「</a:t>
            </a: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知律令</a:t>
            </a:r>
            <a:r>
              <a:rPr lang="zh-CN" altLang="en-US" sz="1800" dirty="0">
                <a:latin typeface="+mn-ea"/>
              </a:rPr>
              <a:t>」三项标准。</a:t>
            </a:r>
            <a:endParaRPr lang="en-US" altLang="zh-CN" sz="1800" dirty="0">
              <a:latin typeface="+mn-ea"/>
            </a:endParaRPr>
          </a:p>
          <a:p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能书：是指能否以公文常用的书体</a:t>
            </a:r>
            <a:r>
              <a:rPr lang="en-US" altLang="zh-CN" sz="1800" dirty="0">
                <a:latin typeface="+mn-ea"/>
                <a:cs typeface="Times New Roman" panose="02020603050405020304" pitchFamily="18" charset="0"/>
              </a:rPr>
              <a:t>——</a:t>
            </a: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史书，也就是隶书写公文；</a:t>
            </a:r>
            <a:endParaRPr lang="en-US" altLang="zh-CN" sz="1800" dirty="0">
              <a:latin typeface="+mn-ea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会计：是指基本的计算，应付行政中无数报表计簿不可少的基本能力；</a:t>
            </a:r>
            <a:endParaRPr lang="en-US" altLang="zh-CN" sz="1800" dirty="0">
              <a:latin typeface="+mn-ea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知律令：泛指各种法令条品规定的知识。</a:t>
            </a:r>
            <a:endParaRPr lang="en-US" altLang="zh-CN" sz="1800" dirty="0">
              <a:latin typeface="+mn-ea"/>
            </a:endParaRPr>
          </a:p>
          <a:p>
            <a:r>
              <a:rPr lang="zh-CN" altLang="en-US" sz="1800" dirty="0">
                <a:latin typeface="+mn-ea"/>
              </a:rPr>
              <a:t>官文书</a:t>
            </a:r>
            <a:endParaRPr lang="en-US" altLang="zh-CN" sz="1800" dirty="0">
              <a:latin typeface="+mn-ea"/>
            </a:endParaRPr>
          </a:p>
          <a:p>
            <a:pPr marL="857250" lvl="1" indent="-457200"/>
            <a:r>
              <a:rPr lang="zh-CN" altLang="en-US" sz="1800" dirty="0">
                <a:latin typeface="+mn-ea"/>
              </a:rPr>
              <a:t>书信：机构通行文书</a:t>
            </a:r>
            <a:endParaRPr lang="en-US" altLang="zh-CN" sz="1800" dirty="0">
              <a:latin typeface="+mn-ea"/>
            </a:endParaRPr>
          </a:p>
          <a:p>
            <a:pPr marL="857250" lvl="1" indent="-457200"/>
            <a:r>
              <a:rPr lang="zh-CN" altLang="en-US" sz="1800" dirty="0">
                <a:latin typeface="+mn-ea"/>
              </a:rPr>
              <a:t>律令：法律条文</a:t>
            </a:r>
            <a:endParaRPr lang="en-US" altLang="zh-CN" sz="1800" dirty="0">
              <a:latin typeface="+mn-ea"/>
            </a:endParaRPr>
          </a:p>
          <a:p>
            <a:pPr marL="857250" lvl="1" indent="-457200"/>
            <a:r>
              <a:rPr lang="zh-CN" altLang="en-US" sz="1800" dirty="0">
                <a:latin typeface="+mn-ea"/>
              </a:rPr>
              <a:t>案录：事件记录</a:t>
            </a:r>
            <a:endParaRPr lang="en-US" altLang="zh-CN" sz="1800" dirty="0">
              <a:latin typeface="+mn-ea"/>
            </a:endParaRPr>
          </a:p>
          <a:p>
            <a:pPr marL="857250" lvl="1" indent="-457200"/>
            <a:r>
              <a:rPr lang="zh-CN" altLang="en-US" sz="1800" dirty="0">
                <a:latin typeface="+mn-ea"/>
              </a:rPr>
              <a:t>符劵：契约凭证</a:t>
            </a:r>
            <a:endParaRPr lang="en-US" altLang="zh-CN" sz="1800" dirty="0">
              <a:latin typeface="+mn-ea"/>
            </a:endParaRPr>
          </a:p>
          <a:p>
            <a:pPr marL="857250" lvl="1" indent="-457200"/>
            <a:r>
              <a:rPr lang="zh-CN" altLang="en-US" sz="1800" dirty="0">
                <a:latin typeface="+mn-ea"/>
              </a:rPr>
              <a:t>簿籍：账簿名册，人和财物的管理</a:t>
            </a:r>
            <a:r>
              <a:rPr lang="en-US" altLang="zh-CN" sz="1800" dirty="0">
                <a:latin typeface="+mn-ea"/>
              </a:rPr>
              <a:t>——</a:t>
            </a:r>
            <a:r>
              <a:rPr lang="zh-CN" altLang="en-US" sz="1800" dirty="0">
                <a:latin typeface="+mn-ea"/>
              </a:rPr>
              <a:t>计算能力</a:t>
            </a:r>
            <a:endParaRPr lang="en-US" altLang="zh-CN" sz="1800" dirty="0">
              <a:latin typeface="+mn-ea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457200" y="166174"/>
            <a:ext cx="497889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秦汉官吏要求：能书、会计、知律令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457200" y="4167936"/>
            <a:ext cx="238660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行政能力的学习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457200" y="4720465"/>
            <a:ext cx="8229600" cy="14524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能书、会计、知律令</a:t>
            </a:r>
            <a:r>
              <a:rPr lang="zh-CN" altLang="en-US" sz="1800" dirty="0">
                <a:latin typeface="+mn-ea"/>
              </a:rPr>
              <a:t>这些技能很多时候不是担任政府职务前就具备，而是工作期间边做边学。</a:t>
            </a:r>
            <a:endParaRPr lang="en-US" altLang="zh-CN" sz="1800" dirty="0">
              <a:latin typeface="+mn-ea"/>
            </a:endParaRPr>
          </a:p>
          <a:p>
            <a:pPr marL="457200" indent="-457200"/>
            <a:r>
              <a:rPr lang="en-US" altLang="zh-TW" sz="18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史记．冯唐传</a:t>
            </a:r>
            <a:r>
              <a:rPr lang="en-US" altLang="zh-TW" sz="18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：「夫士卒尽家人子，起田中从军，安知尺藉伍符。」</a:t>
            </a:r>
            <a:r>
              <a:rPr lang="zh-CN" altLang="en-US" sz="1800" dirty="0">
                <a:latin typeface="+mn-ea"/>
              </a:rPr>
              <a:t>一般平民加入政府或军队，哪里懂得行政工作，所以要不断练习写字，温习算术法令，谋求升迁。</a:t>
            </a:r>
            <a:endParaRPr lang="en-US" altLang="zh-CN" sz="1800" dirty="0"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2581" y="6172946"/>
            <a:ext cx="8280920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问题：儒家经典的教育能训练官吏「能书」、「会计」、「知律令」三方面的能力吗</a:t>
            </a:r>
            <a:r>
              <a:rPr lang="en-US" altLang="zh-CN" dirty="0">
                <a:latin typeface="+mn-ea"/>
              </a:rPr>
              <a:t>?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093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4572000" y="1261204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苍颉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可谓字书之祖，但大约在唐、宋间就失传了。目前在居延、敦煌、安徽阜阳、甘肃水泉子汉简，以及北京大学藏西汉竹简都发现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苍颉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，其中以阜阳汉简保留的字数最多。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苍颉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的编排是以义类为主，即将语义相同或相近的字和词排比在一起，归于若干大类下，再配合押韵，形成四言一句，有韵可寻的字书。值得注意的是近年甘肃水泉子出土了七言一句的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苍颉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，让我们对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苍颉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有更多的认识。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altLang="zh-HK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例：第一章</a:t>
            </a:r>
            <a:endParaRPr lang="en-US" altLang="zh-CN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苍颉作书，以教后嗣。幼子承诏，谨慎敬戒。</a:t>
            </a:r>
            <a:b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勉力讽诵，昼夜勿置。苟务成史，计会辩治。</a:t>
            </a:r>
            <a:b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超等轶群，出尤别异。初虽劳苦，卒必有意。</a:t>
            </a:r>
            <a:b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悫愿忠信，微密倓塞。奸佞</a:t>
            </a:r>
            <a:endParaRPr lang="en-US" altLang="zh-HK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122" name="Picture 2" descr="E:\Project EDB\PPT\【秦】九九算法表\倉頡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261204"/>
            <a:ext cx="3648720" cy="48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2"/>
          <p:cNvSpPr txBox="1"/>
          <p:nvPr/>
        </p:nvSpPr>
        <p:spPr>
          <a:xfrm>
            <a:off x="779264" y="404664"/>
            <a:ext cx="238660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能书：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字书</a:t>
            </a:r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《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苍颉</a:t>
            </a:r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》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903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16016" y="1086465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急就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是西汉末年编成的字书，也是现存最完整的字书。其编排是以三言、四言或七言一句，分章叙述各类名物，不仅可以识字，还有传布知识的作用。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急就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在汉代很受欢迎，短时间就流传到边塞，其所列的人名也常出现在汉简中，可证其实用性。在汉墓中还发现书写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急就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文句的砖，说明学习者还包括工匠。魏晋以后，传播更广，许多学童识字的第一步就是从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急就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开始。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altLang="zh-HK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例：卷二</a:t>
            </a:r>
            <a:endParaRPr lang="en-US" altLang="zh-CN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HK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稻黍秫稷粟麻秔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。饼饵麦饭甘豆羹。</a:t>
            </a:r>
            <a:endParaRPr lang="en-US" altLang="zh-HK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葵韭葱䪥蓼苏姜。芜荑盐豉酰酢酱。</a:t>
            </a:r>
            <a:endParaRPr lang="en-US" altLang="zh-TW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芸蒜荠芥茱萸香。老菁蘘荷冬日藏。</a:t>
            </a:r>
            <a:endParaRPr lang="en-US" altLang="zh-TW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HK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棃柿柰桃待露霜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。枣杏瓜棣馓饴饧。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6146" name="Picture 2" descr="E:\Project EDB\PPT\【秦】九九算法表\急就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069182"/>
            <a:ext cx="3792736" cy="505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79264" y="404664"/>
            <a:ext cx="238660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能书：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字书</a:t>
            </a:r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《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急就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19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60032" y="1069183"/>
            <a:ext cx="4038600" cy="2575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习字是先从用手控制毛笔，稳定地写出横、竖、点、撇和转折等等的笔画，或从简单的单字开始练习。习字简中有不少重复书写某些笔画，应是进行运笔或笔画的练习。最便利且有效的习字方式是以当时常见的文书做范本，反复练习。如此不但可以习字，还能学习到文书常用语和格式。因此，习字者常利用废弃的简牍，在上面照抄某些单字或字句。较多的情形是反复练习某一单字，也有反复抄写现成的文书文句。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7170" name="Picture 2" descr="E:\Project EDB\PPT\【秦】九九算法表\習字簡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069182"/>
            <a:ext cx="3792736" cy="505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860032" y="4149080"/>
            <a:ext cx="2339102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问题：儒生需要习字吗</a:t>
            </a:r>
            <a:r>
              <a:rPr lang="en-US" altLang="zh-CN" sz="1600" dirty="0">
                <a:latin typeface="+mn-ea"/>
              </a:rPr>
              <a:t>?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779264" y="332656"/>
            <a:ext cx="201622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能书：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习字简</a:t>
            </a:r>
          </a:p>
        </p:txBody>
      </p:sp>
    </p:spTree>
    <p:extLst>
      <p:ext uri="{BB962C8B-B14F-4D97-AF65-F5344CB8AC3E}">
        <p14:creationId xmlns:p14="http://schemas.microsoft.com/office/powerpoint/2010/main" val="14674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4" y="116632"/>
            <a:ext cx="187220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dobe 繁黑體 Std B" pitchFamily="34" charset="-128"/>
                <a:ea typeface="Adobe 繁黑體 Std B" pitchFamily="34" charset="-128"/>
              </a:rPr>
              <a:t>写错了怎么办？</a:t>
            </a:r>
            <a:endParaRPr lang="zh-HK" altLang="en-US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3" y="548680"/>
            <a:ext cx="2937967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0452"/>
            <a:ext cx="5784354" cy="497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4" y="3789040"/>
            <a:ext cx="2984276" cy="206210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这些小刀，让人想起春秋战国时候的「刀币」。其实，它们是「书刀」，用以修改简牍上的误笔。当发现有错字，便用书刀刮削。据说孔子删订</a:t>
            </a:r>
            <a:r>
              <a:rPr lang="en-US" altLang="zh-CN" sz="1600" dirty="0"/>
              <a:t>《</a:t>
            </a:r>
            <a:r>
              <a:rPr lang="zh-CN" altLang="en-US" sz="1600" dirty="0"/>
              <a:t>春秋经</a:t>
            </a:r>
            <a:r>
              <a:rPr lang="en-US" altLang="zh-CN" sz="1600" dirty="0"/>
              <a:t>》</a:t>
            </a:r>
            <a:r>
              <a:rPr lang="zh-CN" altLang="en-US" sz="1600" dirty="0"/>
              <a:t>的原则是：「笔则笔，削则削。」意思是，应笔（写）则笔，应削（删走文字）则削。</a:t>
            </a:r>
            <a:endParaRPr lang="zh-HK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5229200"/>
            <a:ext cx="56166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问题：</a:t>
            </a:r>
            <a:r>
              <a:rPr lang="zh-CN" altLang="en-US" dirty="0"/>
              <a:t>上图中，有儒生身上佩有书刀，你能找出来吗</a:t>
            </a:r>
            <a:r>
              <a:rPr lang="en-US" altLang="zh-CN" dirty="0">
                <a:latin typeface="+mn-ea"/>
              </a:rPr>
              <a:t>?</a:t>
            </a:r>
            <a:endParaRPr lang="zh-HK" altLang="en-US" dirty="0"/>
          </a:p>
        </p:txBody>
      </p:sp>
      <p:cxnSp>
        <p:nvCxnSpPr>
          <p:cNvPr id="7" name="Elbow Connector 6"/>
          <p:cNvCxnSpPr/>
          <p:nvPr/>
        </p:nvCxnSpPr>
        <p:spPr>
          <a:xfrm rot="16200000" flipH="1">
            <a:off x="908187" y="3969060"/>
            <a:ext cx="2880320" cy="1800200"/>
          </a:xfrm>
          <a:prstGeom prst="bentConnector3">
            <a:avLst>
              <a:gd name="adj1" fmla="val 65"/>
            </a:avLst>
          </a:prstGeom>
          <a:ln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3608" y="6309320"/>
            <a:ext cx="2736304" cy="5232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具有刀鞘的书刀，很是讲究，也比较少见。</a:t>
            </a:r>
            <a:endParaRPr lang="zh-HK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283968" y="5661248"/>
            <a:ext cx="468052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书刀上的环，有何作用</a:t>
            </a:r>
            <a:r>
              <a:rPr lang="en-US" altLang="zh-CN" dirty="0">
                <a:latin typeface="+mn-ea"/>
              </a:rPr>
              <a:t>?</a:t>
            </a:r>
            <a:endParaRPr lang="zh-HK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525" y="3398803"/>
            <a:ext cx="1477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/>
              <a:t>（取图自孙机，页</a:t>
            </a:r>
            <a:r>
              <a:rPr lang="en-US" altLang="zh-HK" sz="1000" dirty="0"/>
              <a:t>279</a:t>
            </a:r>
            <a:r>
              <a:rPr lang="zh-CN" altLang="en-US" sz="1000" dirty="0"/>
              <a:t>）</a:t>
            </a:r>
            <a:endParaRPr lang="zh-HK" altLang="en-US" sz="1000" dirty="0"/>
          </a:p>
        </p:txBody>
      </p:sp>
      <p:sp>
        <p:nvSpPr>
          <p:cNvPr id="6" name="矩形 5"/>
          <p:cNvSpPr/>
          <p:nvPr/>
        </p:nvSpPr>
        <p:spPr>
          <a:xfrm>
            <a:off x="8316416" y="3789040"/>
            <a:ext cx="21602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7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mbiz.qpic.cn/mmbiz_jpg/DDSSkL2T0uPgIoLuTVX1gfKwg8EbE1gfSC5s0bxUX9ddjrVrvZqHib4KhnSd81p1K7ILEzU6ccibMOx9icYnbY0NQ/640?wx_fmt=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" y="-6424"/>
            <a:ext cx="4798432" cy="68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mbiz.qpic.cn/mmbiz_jpg/DDSSkL2T0uPgIoLuTVX1gfKwg8EbE1gfleqHFSl5bhjvicepnHHAviaDRh4ZsFvglQpaz7sJkV19xuQoOn3kGuwA/640?wx_fmt=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65" y="0"/>
            <a:ext cx="4303935" cy="68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16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4" y="3501008"/>
            <a:ext cx="4104456" cy="2800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I:\Microhistory\2 九九算法表\沾沾自喜04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281" y="2677470"/>
            <a:ext cx="4349750" cy="36099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6200" y="76200"/>
            <a:ext cx="14478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独尊儒术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92696"/>
            <a:ext cx="4001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儒家的政治思想，是坚持「名分」，天子和大臣的名分，正如父亲和儿子一样，绝对不应改变。简单来说，就是「忠君」。</a:t>
            </a:r>
            <a:endParaRPr lang="en-US" altLang="zh-CN" sz="1600" dirty="0"/>
          </a:p>
          <a:p>
            <a:r>
              <a:rPr lang="zh-CN" altLang="en-US" sz="1600" dirty="0"/>
              <a:t>汉武帝要处理国内诸侯，国外匈奴问题，忠君思想对他非常重要。</a:t>
            </a:r>
            <a:endParaRPr lang="zh-HK" altLang="en-US" sz="1600" dirty="0"/>
          </a:p>
        </p:txBody>
      </p:sp>
      <p:sp>
        <p:nvSpPr>
          <p:cNvPr id="6" name="Oval Callout 5"/>
          <p:cNvSpPr/>
          <p:nvPr/>
        </p:nvSpPr>
        <p:spPr>
          <a:xfrm rot="1230487">
            <a:off x="1913450" y="2423633"/>
            <a:ext cx="2187021" cy="1031847"/>
          </a:xfrm>
          <a:prstGeom prst="wedgeEllipseCallout">
            <a:avLst>
              <a:gd name="adj1" fmla="val 8929"/>
              <a:gd name="adj2" fmla="val 15037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59904" y="2852936"/>
            <a:ext cx="150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（请填上内容）</a:t>
            </a:r>
            <a:endParaRPr lang="zh-HK" altLang="en-US" sz="1400" dirty="0"/>
          </a:p>
        </p:txBody>
      </p:sp>
      <p:sp>
        <p:nvSpPr>
          <p:cNvPr id="9" name="Oval Callout 8"/>
          <p:cNvSpPr/>
          <p:nvPr/>
        </p:nvSpPr>
        <p:spPr>
          <a:xfrm>
            <a:off x="7452320" y="2677470"/>
            <a:ext cx="1584176" cy="1255586"/>
          </a:xfrm>
          <a:prstGeom prst="wedgeEllipseCallout">
            <a:avLst>
              <a:gd name="adj1" fmla="val -40073"/>
              <a:gd name="adj2" fmla="val 8146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668344" y="2848700"/>
            <a:ext cx="122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乖孙，多一事不如少一事，学习黄老思想吧！</a:t>
            </a:r>
            <a:endParaRPr lang="zh-HK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9281" y="307032"/>
            <a:ext cx="448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不过，武帝的嫲嫲（太皇太后窦氏）在朝廷上很有影响力，而她又主张凡事忍让的黄老思想，这使得武帝感到有志难伸，非常郁闷。</a:t>
            </a:r>
            <a:endParaRPr lang="zh-HK" altLang="en-US" sz="1600" dirty="0"/>
          </a:p>
        </p:txBody>
      </p:sp>
      <p:sp>
        <p:nvSpPr>
          <p:cNvPr id="12" name="Cloud Callout 11"/>
          <p:cNvSpPr/>
          <p:nvPr/>
        </p:nvSpPr>
        <p:spPr>
          <a:xfrm>
            <a:off x="4525218" y="1245139"/>
            <a:ext cx="3178919" cy="1656184"/>
          </a:xfrm>
          <a:prstGeom prst="cloud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7725444" y="1646803"/>
            <a:ext cx="1355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（汉武帝正在想什么，请填上内容）</a:t>
            </a:r>
            <a:endParaRPr lang="zh-HK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55776" y="6287445"/>
            <a:ext cx="1659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（互联网图片）</a:t>
            </a:r>
            <a:endParaRPr lang="zh-HK" alt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7020272" y="6316734"/>
            <a:ext cx="1659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（底图使用</a:t>
            </a:r>
            <a:r>
              <a:rPr lang="en-US" altLang="zh-CN" sz="1000" dirty="0"/>
              <a:t>《</a:t>
            </a:r>
            <a:r>
              <a:rPr lang="zh-CN" altLang="en-US" sz="1000" dirty="0"/>
              <a:t>文汇报</a:t>
            </a:r>
            <a:r>
              <a:rPr lang="en-US" altLang="zh-CN" sz="1000" dirty="0"/>
              <a:t>•</a:t>
            </a:r>
            <a:r>
              <a:rPr lang="zh-CN" altLang="en-US" sz="1000" dirty="0"/>
              <a:t>成语漫画廊</a:t>
            </a:r>
            <a:r>
              <a:rPr lang="en-US" altLang="zh-CN" sz="1000" dirty="0"/>
              <a:t>》</a:t>
            </a:r>
            <a:r>
              <a:rPr lang="zh-CN" altLang="en-US" sz="1000" dirty="0"/>
              <a:t>之「沾沾自喜」）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13152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55876" y="620688"/>
            <a:ext cx="2232248" cy="41805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秦汉官吏形象</a:t>
            </a:r>
            <a:endParaRPr lang="en-US" altLang="zh-CN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pic>
        <p:nvPicPr>
          <p:cNvPr id="2050" name="Picture 2" descr="E:\Project EDB\PPT\Qin_liye_9x9\山東沂南北寨山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8341" y="1600200"/>
            <a:ext cx="614731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版面配置區 7"/>
          <p:cNvSpPr>
            <a:spLocks noGrp="1"/>
          </p:cNvSpPr>
          <p:nvPr>
            <p:ph type="body" sz="half" idx="4294967295"/>
          </p:nvPr>
        </p:nvSpPr>
        <p:spPr>
          <a:xfrm>
            <a:off x="3059832" y="6165304"/>
            <a:ext cx="3024336" cy="365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山东沂南北寨山汉画像石</a:t>
            </a:r>
            <a:endParaRPr lang="zh-HK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7859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4583011" cy="683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4" y="116632"/>
            <a:ext cx="11120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dobe 繁黑體 Std B" pitchFamily="34" charset="-128"/>
                <a:ea typeface="Adobe 繁黑體 Std B" pitchFamily="34" charset="-128"/>
              </a:rPr>
              <a:t>随身毛笔</a:t>
            </a:r>
            <a:endParaRPr lang="zh-HK" altLang="en-US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1298"/>
            <a:ext cx="4402094" cy="1591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05542" y="1988840"/>
            <a:ext cx="468052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</a:rPr>
              <a:t>汉代的士人</a:t>
            </a:r>
            <a:r>
              <a:rPr lang="zh-CN" altLang="en-US" sz="1600" dirty="0"/>
              <a:t>为了能够随时可以书写，都随身带备毛笔，平时横插在髪内，有需要时便取出来用，称为「簪笔」。而且为了可以轻易地插进头发内，毛笔的尾端都呈尖状。</a:t>
            </a:r>
            <a:endParaRPr lang="zh-HK" altLang="en-US" sz="16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29143"/>
            <a:ext cx="3070793" cy="2208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11960" y="3742293"/>
            <a:ext cx="288032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可随身带备的小型墨粒和墨锭</a:t>
            </a:r>
            <a:endParaRPr lang="zh-HK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876256" y="436510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墨粒</a:t>
            </a:r>
            <a:endParaRPr lang="zh-HK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573325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墨锭</a:t>
            </a:r>
            <a:endParaRPr lang="zh-HK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23528" y="6381328"/>
            <a:ext cx="1477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/>
              <a:t>（取图自孙机，页</a:t>
            </a:r>
            <a:r>
              <a:rPr lang="en-US" altLang="zh-HK" sz="1000" dirty="0"/>
              <a:t>279</a:t>
            </a:r>
            <a:r>
              <a:rPr lang="zh-CN" altLang="en-US" sz="1000" dirty="0"/>
              <a:t>）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134799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 descr="C:\Users\Chen Wenyan\Desktop\58961009_1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22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2845599" y="994857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湖南里耶秦简：</a:t>
            </a: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编号</a:t>
            </a:r>
            <a:r>
              <a:rPr lang="en-US" altLang="zh-HK" sz="2000" dirty="0">
                <a:latin typeface="SimSun" panose="02010600030101010101" pitchFamily="2" charset="-122"/>
                <a:ea typeface="SimSun" panose="02010600030101010101" pitchFamily="2" charset="-122"/>
              </a:rPr>
              <a:t>J1(</a:t>
            </a:r>
            <a:r>
              <a:rPr lang="en-US" altLang="zh-HK" sz="2000" dirty="0">
                <a:ea typeface="SimSun" panose="02010600030101010101" pitchFamily="2" charset="-122"/>
              </a:rPr>
              <a:t>16</a:t>
            </a:r>
            <a:r>
              <a:rPr lang="en-US" altLang="zh-HK" sz="2000" dirty="0">
                <a:latin typeface="SimSun" panose="02010600030101010101" pitchFamily="2" charset="-122"/>
                <a:ea typeface="SimSun" panose="02010600030101010101" pitchFamily="2" charset="-122"/>
              </a:rPr>
              <a:t>)1 </a:t>
            </a:r>
            <a:r>
              <a:rPr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- </a:t>
            </a: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九九算法表</a:t>
            </a:r>
            <a:endParaRPr lang="zh-HK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7744" y="1268760"/>
            <a:ext cx="324544" cy="1287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直線接點 5"/>
          <p:cNvCxnSpPr/>
          <p:nvPr/>
        </p:nvCxnSpPr>
        <p:spPr>
          <a:xfrm>
            <a:off x="2592288" y="2204864"/>
            <a:ext cx="568506" cy="6480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2818858" y="2852936"/>
            <a:ext cx="153439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三 </a:t>
            </a:r>
            <a:r>
              <a:rPr lang="en-US" altLang="zh-TW" dirty="0"/>
              <a:t>x </a:t>
            </a:r>
            <a:r>
              <a:rPr lang="zh-TW" altLang="en-US" dirty="0"/>
              <a:t>九 </a:t>
            </a:r>
            <a:r>
              <a:rPr lang="en-US" altLang="zh-TW" dirty="0"/>
              <a:t>= </a:t>
            </a:r>
            <a:r>
              <a:rPr lang="zh-TW" altLang="en-US" dirty="0"/>
              <a:t>廿七</a:t>
            </a:r>
            <a:endParaRPr lang="en-GB" dirty="0"/>
          </a:p>
        </p:txBody>
      </p:sp>
      <p:sp>
        <p:nvSpPr>
          <p:cNvPr id="10" name="標題 4"/>
          <p:cNvSpPr txBox="1">
            <a:spLocks/>
          </p:cNvSpPr>
          <p:nvPr/>
        </p:nvSpPr>
        <p:spPr>
          <a:xfrm>
            <a:off x="3347865" y="1862618"/>
            <a:ext cx="5112568" cy="2070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HK" altLang="en-US" sz="1800" dirty="0"/>
          </a:p>
        </p:txBody>
      </p:sp>
      <p:sp>
        <p:nvSpPr>
          <p:cNvPr id="12" name="矩形 11"/>
          <p:cNvSpPr/>
          <p:nvPr/>
        </p:nvSpPr>
        <p:spPr>
          <a:xfrm>
            <a:off x="349342" y="1508586"/>
            <a:ext cx="432048" cy="1287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直線接點 12"/>
          <p:cNvCxnSpPr/>
          <p:nvPr/>
        </p:nvCxnSpPr>
        <p:spPr>
          <a:xfrm>
            <a:off x="786952" y="2668055"/>
            <a:ext cx="2183667" cy="11929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2990374" y="3676382"/>
            <a:ext cx="153439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五 </a:t>
            </a:r>
            <a:r>
              <a:rPr lang="en-US" altLang="zh-TW" dirty="0"/>
              <a:t>x </a:t>
            </a:r>
            <a:r>
              <a:rPr lang="zh-TW" altLang="en-US" dirty="0"/>
              <a:t>八 </a:t>
            </a:r>
            <a:r>
              <a:rPr lang="en-US" altLang="zh-TW" dirty="0"/>
              <a:t>= </a:t>
            </a:r>
            <a:r>
              <a:rPr lang="zh-TW" altLang="en-US" dirty="0"/>
              <a:t>四十</a:t>
            </a:r>
            <a:endParaRPr lang="en-GB" dirty="0"/>
          </a:p>
        </p:txBody>
      </p:sp>
      <p:sp>
        <p:nvSpPr>
          <p:cNvPr id="18" name="矩形 17"/>
          <p:cNvSpPr/>
          <p:nvPr/>
        </p:nvSpPr>
        <p:spPr>
          <a:xfrm>
            <a:off x="565366" y="4324239"/>
            <a:ext cx="324544" cy="1287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直線接點 18"/>
          <p:cNvCxnSpPr/>
          <p:nvPr/>
        </p:nvCxnSpPr>
        <p:spPr>
          <a:xfrm>
            <a:off x="889910" y="4873050"/>
            <a:ext cx="1881890" cy="1846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2771800" y="4873050"/>
            <a:ext cx="153439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二 </a:t>
            </a:r>
            <a:r>
              <a:rPr lang="en-US" altLang="zh-TW" dirty="0"/>
              <a:t>x </a:t>
            </a:r>
            <a:r>
              <a:rPr lang="zh-TW" altLang="en-US" dirty="0"/>
              <a:t>六 </a:t>
            </a:r>
            <a:r>
              <a:rPr lang="en-US" altLang="zh-TW" dirty="0"/>
              <a:t>= </a:t>
            </a:r>
            <a:r>
              <a:rPr lang="zh-TW" altLang="en-US" dirty="0"/>
              <a:t>十二</a:t>
            </a:r>
            <a:endParaRPr lang="en-GB" dirty="0"/>
          </a:p>
        </p:txBody>
      </p:sp>
      <p:sp>
        <p:nvSpPr>
          <p:cNvPr id="9" name="文字方塊 8"/>
          <p:cNvSpPr txBox="1"/>
          <p:nvPr/>
        </p:nvSpPr>
        <p:spPr>
          <a:xfrm>
            <a:off x="2891392" y="1512366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你看得懂当中的写法吗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算法表在官文书中出现，很大可能是供官吏参考温习之用</a:t>
            </a:r>
          </a:p>
        </p:txBody>
      </p:sp>
      <p:sp>
        <p:nvSpPr>
          <p:cNvPr id="20" name="TextBox 12"/>
          <p:cNvSpPr txBox="1"/>
          <p:nvPr/>
        </p:nvSpPr>
        <p:spPr>
          <a:xfrm>
            <a:off x="2818858" y="277298"/>
            <a:ext cx="240121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会计：九九算法</a:t>
            </a:r>
            <a:endParaRPr lang="en-GB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164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7" grpId="0" animBg="1"/>
      <p:bldP spid="18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758441"/>
              </p:ext>
            </p:extLst>
          </p:nvPr>
        </p:nvGraphicFramePr>
        <p:xfrm>
          <a:off x="457200" y="82065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12"/>
          <p:cNvSpPr txBox="1"/>
          <p:nvPr/>
        </p:nvSpPr>
        <p:spPr>
          <a:xfrm>
            <a:off x="457200" y="332656"/>
            <a:ext cx="448944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先秦两汉文献所见有关九九算法</a:t>
            </a:r>
            <a:endParaRPr lang="en-GB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4781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467544" y="1412776"/>
            <a:ext cx="7931224" cy="23042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九九八十一　八九七十二　七九六十三　六九五十四　五九四十五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四九卅六　　三九廿七　　二九十八　  八八六十四  七八五十六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六八四十八　五八四十　　四八卅二　　三八廿四　　二八十六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七七四十九　六七四十二　五七卅五　　四七廿八　　三七廿一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二七十四　　六六卅六　　五六卅　　　四六廿四　　三六十八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二六十二　　五五廿五　　四五廿　　　三五十五　　二五而十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四四十六　　三四十二　　二四而八　　三三而九　　二三而六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二二而四　　一一而二　　二半而一               </a:t>
            </a:r>
            <a:r>
              <a:rPr lang="zh-HK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　　　　　　　　　　　　　　　　　　　　</a:t>
            </a:r>
          </a:p>
        </p:txBody>
      </p:sp>
      <p:sp>
        <p:nvSpPr>
          <p:cNvPr id="2" name="矩形 1"/>
          <p:cNvSpPr/>
          <p:nvPr/>
        </p:nvSpPr>
        <p:spPr>
          <a:xfrm>
            <a:off x="755576" y="3717032"/>
            <a:ext cx="6647974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九九乘法表包含乘法的可交换性，因此只需要「八九七十二」，不需要「九八七十二」，</a:t>
            </a:r>
            <a:r>
              <a:rPr lang="en-US" altLang="zh-CN" dirty="0">
                <a:ea typeface="SimSun" panose="02010600030101010101" pitchFamily="2" charset="-122"/>
              </a:rPr>
              <a:t>9</a:t>
            </a:r>
            <a:r>
              <a:rPr lang="zh-CN" altLang="en-US" dirty="0">
                <a:ea typeface="SimSun" panose="02010600030101010101" pitchFamily="2" charset="-122"/>
              </a:rPr>
              <a:t>乘</a:t>
            </a:r>
            <a:r>
              <a:rPr lang="en-US" altLang="zh-CN" dirty="0">
                <a:ea typeface="SimSun" panose="02010600030101010101" pitchFamily="2" charset="-122"/>
              </a:rPr>
              <a:t>9</a:t>
            </a:r>
            <a:r>
              <a:rPr lang="zh-CN" altLang="en-US" dirty="0">
                <a:ea typeface="SimSun" panose="02010600030101010101" pitchFamily="2" charset="-122"/>
              </a:rPr>
              <a:t>有</a:t>
            </a:r>
            <a:r>
              <a:rPr lang="en-US" altLang="zh-CN" dirty="0">
                <a:ea typeface="SimSun" panose="02010600030101010101" pitchFamily="2" charset="-122"/>
              </a:rPr>
              <a:t>81</a:t>
            </a:r>
            <a:r>
              <a:rPr lang="zh-CN" altLang="en-US" dirty="0">
                <a:ea typeface="SimSun" panose="02010600030101010101" pitchFamily="2" charset="-122"/>
              </a:rPr>
              <a:t>组积，九九乘法表只需要</a:t>
            </a:r>
            <a:r>
              <a:rPr lang="en-US" altLang="zh-CN" dirty="0">
                <a:ea typeface="SimSun" panose="02010600030101010101" pitchFamily="2" charset="-122"/>
              </a:rPr>
              <a:t>1+2+3+4+5+6+7+8+9=45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项积。明代珠算也有采用</a:t>
            </a:r>
            <a:r>
              <a:rPr lang="en-US" altLang="zh-CN" dirty="0">
                <a:ea typeface="SimSun" panose="02010600030101010101" pitchFamily="2" charset="-122"/>
              </a:rPr>
              <a:t>81</a:t>
            </a:r>
            <a:r>
              <a:rPr lang="zh-CN" altLang="en-US" dirty="0">
                <a:ea typeface="SimSun" panose="02010600030101010101" pitchFamily="2" charset="-122"/>
              </a:rPr>
              <a:t>组积的九九乘法表。</a:t>
            </a:r>
            <a:r>
              <a:rPr lang="en-US" altLang="zh-CN" dirty="0">
                <a:ea typeface="SimSun" panose="02010600030101010101" pitchFamily="2" charset="-122"/>
              </a:rPr>
              <a:t>45</a:t>
            </a:r>
            <a:r>
              <a:rPr lang="zh-CN" altLang="en-US" dirty="0">
                <a:ea typeface="SimSun" panose="02010600030101010101" pitchFamily="2" charset="-122"/>
              </a:rPr>
              <a:t>项的九九乘法表称为</a:t>
            </a:r>
            <a:r>
              <a:rPr lang="zh-CN" altLang="en-US" b="1" dirty="0">
                <a:ea typeface="SimSun" panose="02010600030101010101" pitchFamily="2" charset="-122"/>
              </a:rPr>
              <a:t>小九九</a:t>
            </a:r>
            <a:r>
              <a:rPr lang="zh-CN" altLang="en-US" dirty="0">
                <a:ea typeface="SimSun" panose="02010600030101010101" pitchFamily="2" charset="-122"/>
              </a:rPr>
              <a:t>，</a:t>
            </a:r>
            <a:r>
              <a:rPr lang="en-US" altLang="zh-CN" dirty="0">
                <a:ea typeface="SimSun" panose="02010600030101010101" pitchFamily="2" charset="-122"/>
              </a:rPr>
              <a:t>81</a:t>
            </a:r>
            <a:r>
              <a:rPr lang="zh-CN" altLang="en-US" dirty="0">
                <a:ea typeface="SimSun" panose="02010600030101010101" pitchFamily="2" charset="-122"/>
              </a:rPr>
              <a:t>项的九九乘法表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称为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大九九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zh-HK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5576" y="5657560"/>
            <a:ext cx="664797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「</a:t>
            </a:r>
            <a:r>
              <a:rPr lang="zh-HK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一一而二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」「</a:t>
            </a:r>
            <a:r>
              <a:rPr lang="zh-HK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二半而一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」是加法不是乘法</a:t>
            </a:r>
            <a:endParaRPr lang="zh-HK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37149" y="6096425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u="sng" dirty="0">
                <a:latin typeface="SimSun" panose="02010600030101010101" pitchFamily="2" charset="-122"/>
                <a:ea typeface="SimSun" panose="02010600030101010101" pitchFamily="2" charset="-122"/>
              </a:rPr>
              <a:t>共</a:t>
            </a:r>
            <a:r>
              <a:rPr lang="en-US" altLang="zh-CN" b="1" u="sng" dirty="0">
                <a:ea typeface="SimSun" panose="02010600030101010101" pitchFamily="2" charset="-122"/>
              </a:rPr>
              <a:t>38</a:t>
            </a:r>
            <a:r>
              <a:rPr lang="zh-CN" altLang="en-US" b="1" u="sng" dirty="0">
                <a:latin typeface="SimSun" panose="02010600030101010101" pitchFamily="2" charset="-122"/>
                <a:ea typeface="SimSun" panose="02010600030101010101" pitchFamily="2" charset="-122"/>
              </a:rPr>
              <a:t>项</a:t>
            </a:r>
            <a:endParaRPr lang="zh-HK" altLang="en-US" u="sng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5576" y="5234061"/>
            <a:ext cx="664797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我们背诵的「一一如一」「</a:t>
            </a:r>
            <a:r>
              <a:rPr lang="zh-HK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一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二</a:t>
            </a:r>
            <a:r>
              <a:rPr lang="zh-HK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而二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」到「一九如九」没有出现</a:t>
            </a:r>
            <a:endParaRPr lang="zh-HK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11032" y="4825028"/>
            <a:ext cx="1238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ea typeface="SimSun" panose="02010600030101010101" pitchFamily="2" charset="-122"/>
              </a:rPr>
              <a:t>45</a:t>
            </a:r>
            <a:endParaRPr lang="zh-HK" altLang="en-US" b="1" dirty="0">
              <a:ea typeface="SimSun" panose="02010600030101010101" pitchFamily="2" charset="-122"/>
            </a:endParaRPr>
          </a:p>
        </p:txBody>
      </p:sp>
      <p:sp>
        <p:nvSpPr>
          <p:cNvPr id="11" name="加號 10"/>
          <p:cNvSpPr/>
          <p:nvPr/>
        </p:nvSpPr>
        <p:spPr>
          <a:xfrm>
            <a:off x="7568910" y="5642063"/>
            <a:ext cx="387946" cy="34513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減號 11"/>
          <p:cNvSpPr/>
          <p:nvPr/>
        </p:nvSpPr>
        <p:spPr>
          <a:xfrm>
            <a:off x="7568910" y="5310715"/>
            <a:ext cx="387946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7611032" y="5234061"/>
            <a:ext cx="1238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ea typeface="SimSun" panose="02010600030101010101" pitchFamily="2" charset="-122"/>
              </a:rPr>
              <a:t>9</a:t>
            </a:r>
            <a:endParaRPr lang="zh-HK" altLang="en-US" b="1" dirty="0">
              <a:ea typeface="SimSun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11032" y="5629964"/>
            <a:ext cx="1238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ea typeface="SimSun" panose="02010600030101010101" pitchFamily="2" charset="-122"/>
              </a:rPr>
              <a:t>2</a:t>
            </a:r>
            <a:endParaRPr lang="zh-HK" altLang="en-US" b="1" dirty="0">
              <a:ea typeface="SimSun" panose="02010600030101010101" pitchFamily="2" charset="-122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7308304" y="6093296"/>
            <a:ext cx="136815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2"/>
          <p:cNvSpPr txBox="1"/>
          <p:nvPr/>
        </p:nvSpPr>
        <p:spPr>
          <a:xfrm>
            <a:off x="467544" y="304780"/>
            <a:ext cx="585759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会计：九九算法</a:t>
            </a:r>
            <a:endParaRPr lang="en-US" altLang="zh-TW" sz="2400" dirty="0">
              <a:latin typeface="Adobe 繁黑體 Std B" pitchFamily="34" charset="-128"/>
              <a:ea typeface="Adobe 繁黑體 Std B" pitchFamily="34" charset="-128"/>
            </a:endParaRPr>
          </a:p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跟现在的乘数表有什么不同？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7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4152" y="404664"/>
            <a:ext cx="3456384" cy="49006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簿籍例子：大家算算看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472608"/>
          </a:xfrm>
        </p:spPr>
        <p:txBody>
          <a:bodyPr>
            <a:no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俸禄簿：</a:t>
            </a:r>
            <a:endParaRPr lang="en-US" altLang="zh-CN" sz="24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斗食吏三人　　一月奉用钱二千七百　　一岁奉用钱三万二千四百  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HK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破城子 </a:t>
            </a:r>
            <a:r>
              <a:rPr lang="en-US" altLang="zh-HK" sz="2400" dirty="0">
                <a:ea typeface="SimSun" panose="02010600030101010101" pitchFamily="2" charset="-122"/>
                <a:cs typeface="Times New Roman" panose="02020603050405020304" pitchFamily="18" charset="0"/>
              </a:rPr>
              <a:t>004.011</a:t>
            </a:r>
            <a:r>
              <a:rPr lang="zh-CN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4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钱出入簿：</a:t>
            </a:r>
            <a:endParaRPr lang="en-US" altLang="zh-CN" sz="24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□杜狂受钱六百</a:t>
            </a:r>
            <a:r>
              <a:rPr lang="en-US" altLang="zh-TW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4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TW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altLang="zh-TW" sz="2400" dirty="0">
              <a:solidFill>
                <a:srgbClr val="00206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200" dirty="0">
              <a:solidFill>
                <a:srgbClr val="00206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出钱百一十五曲五斗斗廿三</a:t>
            </a:r>
            <a:r>
              <a:rPr lang="en-US" altLang="zh-TW" sz="2400" dirty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br>
              <a:rPr lang="zh-TW" altLang="en-US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出钱二百廿粱粟二石石百一十　</a:t>
            </a:r>
            <a:r>
              <a:rPr lang="en-US" altLang="zh-TW" sz="2400" dirty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endParaRPr lang="en-US" altLang="zh-TW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出钱六买燔石十分</a:t>
            </a:r>
            <a:r>
              <a:rPr lang="en-US" altLang="zh-TW" sz="2400" dirty="0">
                <a:ea typeface="SimSun" panose="02010600030101010101" pitchFamily="2" charset="-122"/>
                <a:cs typeface="Times New Roman" panose="02020603050405020304" pitchFamily="18" charset="0"/>
              </a:rPr>
              <a:t>				    </a:t>
            </a:r>
            <a:b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出钱二百一十黍粟二石石百五</a:t>
            </a:r>
            <a:r>
              <a:rPr lang="en-US" altLang="zh-TW" sz="2400" dirty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endParaRPr lang="en-US" altLang="zh-TW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出钱廿五豉一斗</a:t>
            </a:r>
            <a:r>
              <a:rPr lang="en-US" altLang="zh-TW" sz="2400" dirty="0">
                <a:ea typeface="SimSun" panose="02010600030101010101" pitchFamily="2" charset="-122"/>
                <a:cs typeface="Times New Roman" panose="02020603050405020304" pitchFamily="18" charset="0"/>
              </a:rPr>
              <a:t>				  </a:t>
            </a:r>
            <a:b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出钱百一十大麦一石石百一十</a:t>
            </a:r>
            <a:r>
              <a:rPr lang="en-US" altLang="zh-TW" sz="2400" dirty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endParaRPr lang="en-US" altLang="zh-TW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2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凡出六百八十六 </a:t>
            </a:r>
            <a:r>
              <a:rPr lang="zh-CN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HK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破城子 </a:t>
            </a:r>
            <a:r>
              <a:rPr lang="en-US" altLang="zh-CN" sz="2400" dirty="0">
                <a:ea typeface="SimSun" panose="02010600030101010101" pitchFamily="2" charset="-122"/>
                <a:cs typeface="Times New Roman" panose="02020603050405020304" pitchFamily="18" charset="0"/>
              </a:rPr>
              <a:t>214</a:t>
            </a:r>
            <a:r>
              <a:rPr lang="en-US" altLang="zh-HK" sz="2400" dirty="0">
                <a:ea typeface="SimSun" panose="02010600030101010101" pitchFamily="2" charset="-122"/>
                <a:cs typeface="Times New Roman" panose="02020603050405020304" pitchFamily="18" charset="0"/>
              </a:rPr>
              <a:t>.0</a:t>
            </a:r>
            <a:r>
              <a:rPr lang="en-US" altLang="zh-CN" sz="2400" dirty="0">
                <a:ea typeface="SimSun" panose="02010600030101010101" pitchFamily="2" charset="-122"/>
                <a:cs typeface="Times New Roman" panose="02020603050405020304" pitchFamily="18" charset="0"/>
              </a:rPr>
              <a:t>04</a:t>
            </a:r>
            <a:r>
              <a:rPr lang="zh-CN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altLang="zh-CN" sz="2400" b="1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582344" y="1844824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2700 x 12 = 32400</a:t>
            </a:r>
          </a:p>
        </p:txBody>
      </p:sp>
      <p:sp>
        <p:nvSpPr>
          <p:cNvPr id="5" name="矩形 4"/>
          <p:cNvSpPr/>
          <p:nvPr/>
        </p:nvSpPr>
        <p:spPr>
          <a:xfrm>
            <a:off x="5940152" y="2773325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6" name="矩形 5"/>
          <p:cNvSpPr/>
          <p:nvPr/>
        </p:nvSpPr>
        <p:spPr>
          <a:xfrm>
            <a:off x="5950768" y="3719681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220</a:t>
            </a:r>
          </a:p>
        </p:txBody>
      </p:sp>
      <p:sp>
        <p:nvSpPr>
          <p:cNvPr id="7" name="矩形 6"/>
          <p:cNvSpPr/>
          <p:nvPr/>
        </p:nvSpPr>
        <p:spPr>
          <a:xfrm>
            <a:off x="5940152" y="3259168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115</a:t>
            </a:r>
          </a:p>
        </p:txBody>
      </p:sp>
      <p:sp>
        <p:nvSpPr>
          <p:cNvPr id="8" name="矩形 7"/>
          <p:cNvSpPr/>
          <p:nvPr/>
        </p:nvSpPr>
        <p:spPr>
          <a:xfrm>
            <a:off x="5975993" y="4593210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210</a:t>
            </a:r>
          </a:p>
        </p:txBody>
      </p:sp>
      <p:sp>
        <p:nvSpPr>
          <p:cNvPr id="9" name="矩形 8"/>
          <p:cNvSpPr/>
          <p:nvPr/>
        </p:nvSpPr>
        <p:spPr>
          <a:xfrm>
            <a:off x="6264188" y="4192396"/>
            <a:ext cx="312966" cy="473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矩形 9"/>
          <p:cNvSpPr/>
          <p:nvPr/>
        </p:nvSpPr>
        <p:spPr>
          <a:xfrm>
            <a:off x="6156176" y="4988366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矩形 10"/>
          <p:cNvSpPr/>
          <p:nvPr/>
        </p:nvSpPr>
        <p:spPr>
          <a:xfrm>
            <a:off x="5986500" y="5450031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110</a:t>
            </a:r>
          </a:p>
        </p:txBody>
      </p:sp>
      <p:sp>
        <p:nvSpPr>
          <p:cNvPr id="12" name="矩形 11"/>
          <p:cNvSpPr/>
          <p:nvPr/>
        </p:nvSpPr>
        <p:spPr>
          <a:xfrm>
            <a:off x="5986500" y="6032752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686</a:t>
            </a:r>
          </a:p>
        </p:txBody>
      </p:sp>
    </p:spTree>
    <p:extLst>
      <p:ext uri="{BB962C8B-B14F-4D97-AF65-F5344CB8AC3E}">
        <p14:creationId xmlns:p14="http://schemas.microsoft.com/office/powerpoint/2010/main" val="86755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848" y="764704"/>
            <a:ext cx="3456384" cy="57606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簿籍例子：大家算算看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997152"/>
          </a:xfrm>
        </p:spPr>
        <p:txBody>
          <a:bodyPr>
            <a:no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财产登记簿：</a:t>
            </a:r>
            <a:endParaRPr lang="en-US" altLang="zh-CN" sz="24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候长觻得广昌里公乘礼忠年卅</a:t>
            </a:r>
            <a:endParaRPr lang="en-US" altLang="zh-TW" sz="2400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小奴二人直三万</a:t>
            </a:r>
            <a:endParaRPr lang="en-US" altLang="zh-TW" sz="2400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用马五匹直二万</a:t>
            </a:r>
            <a:endParaRPr lang="en-US" altLang="zh-TW" sz="2400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宅一区万</a:t>
            </a:r>
            <a:endParaRPr lang="en-US" altLang="zh-TW" sz="2400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大婢一人二万</a:t>
            </a:r>
            <a:endParaRPr lang="en-US" altLang="zh-TW" sz="2400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牛车二两直四千</a:t>
            </a:r>
            <a:endParaRPr lang="en-US" altLang="zh-TW" sz="2400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田五顷五万</a:t>
            </a:r>
            <a:endParaRPr lang="en-US" altLang="zh-TW" sz="2400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轺车二乘直万</a:t>
            </a:r>
            <a:r>
              <a:rPr lang="en-US" altLang="zh-TW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服牛二六千</a:t>
            </a:r>
            <a:endParaRPr lang="en-US" altLang="zh-TW" sz="2400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凡訾直十五万 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（金关</a:t>
            </a:r>
            <a:r>
              <a:rPr lang="en-US" altLang="zh-CN" sz="2400" dirty="0">
                <a:ea typeface="SimSun" panose="02010600030101010101" pitchFamily="2" charset="-122"/>
                <a:cs typeface="Times New Roman" panose="02020603050405020304" pitchFamily="18" charset="0"/>
              </a:rPr>
              <a:t>037.035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TW" sz="2400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	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99139" y="2546372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30,000</a:t>
            </a:r>
          </a:p>
        </p:txBody>
      </p:sp>
      <p:sp>
        <p:nvSpPr>
          <p:cNvPr id="6" name="矩形 5"/>
          <p:cNvSpPr/>
          <p:nvPr/>
        </p:nvSpPr>
        <p:spPr>
          <a:xfrm>
            <a:off x="6599139" y="2951397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20,000</a:t>
            </a:r>
          </a:p>
        </p:txBody>
      </p:sp>
      <p:sp>
        <p:nvSpPr>
          <p:cNvPr id="7" name="矩形 6"/>
          <p:cNvSpPr/>
          <p:nvPr/>
        </p:nvSpPr>
        <p:spPr>
          <a:xfrm>
            <a:off x="6592688" y="3370122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10,000</a:t>
            </a:r>
          </a:p>
        </p:txBody>
      </p:sp>
      <p:sp>
        <p:nvSpPr>
          <p:cNvPr id="8" name="矩形 7"/>
          <p:cNvSpPr/>
          <p:nvPr/>
        </p:nvSpPr>
        <p:spPr>
          <a:xfrm>
            <a:off x="6592688" y="3798167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20,000</a:t>
            </a:r>
          </a:p>
        </p:txBody>
      </p:sp>
      <p:sp>
        <p:nvSpPr>
          <p:cNvPr id="9" name="矩形 8"/>
          <p:cNvSpPr/>
          <p:nvPr/>
        </p:nvSpPr>
        <p:spPr>
          <a:xfrm>
            <a:off x="5686347" y="5894772"/>
            <a:ext cx="2089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总数</a:t>
            </a:r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150,000</a:t>
            </a:r>
            <a:endParaRPr lang="zh-HK" altLang="en-US" sz="28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87234" y="4615298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50,000</a:t>
            </a:r>
          </a:p>
        </p:txBody>
      </p:sp>
      <p:sp>
        <p:nvSpPr>
          <p:cNvPr id="12" name="矩形 11"/>
          <p:cNvSpPr/>
          <p:nvPr/>
        </p:nvSpPr>
        <p:spPr>
          <a:xfrm>
            <a:off x="6775430" y="4204159"/>
            <a:ext cx="1005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4,000</a:t>
            </a:r>
          </a:p>
        </p:txBody>
      </p:sp>
      <p:sp>
        <p:nvSpPr>
          <p:cNvPr id="13" name="矩形 12"/>
          <p:cNvSpPr/>
          <p:nvPr/>
        </p:nvSpPr>
        <p:spPr>
          <a:xfrm>
            <a:off x="6599139" y="5048366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10,000</a:t>
            </a:r>
          </a:p>
        </p:txBody>
      </p:sp>
      <p:sp>
        <p:nvSpPr>
          <p:cNvPr id="14" name="矩形 13"/>
          <p:cNvSpPr/>
          <p:nvPr/>
        </p:nvSpPr>
        <p:spPr>
          <a:xfrm>
            <a:off x="6769976" y="5447439"/>
            <a:ext cx="1005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6,000</a:t>
            </a:r>
          </a:p>
        </p:txBody>
      </p:sp>
    </p:spTree>
    <p:extLst>
      <p:ext uri="{BB962C8B-B14F-4D97-AF65-F5344CB8AC3E}">
        <p14:creationId xmlns:p14="http://schemas.microsoft.com/office/powerpoint/2010/main" val="9295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0219"/>
            <a:ext cx="3394978" cy="509705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813188" y="780219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图为居延地区（属今甘肃省）出土的额济纳汉简（</a:t>
            </a:r>
            <a:r>
              <a:rPr lang="en-US" altLang="zh-TW" sz="1600" dirty="0">
                <a:ea typeface="SimSun" panose="02010600030101010101" pitchFamily="2" charset="-122"/>
                <a:cs typeface="Times New Roman" panose="02020603050405020304" pitchFamily="18" charset="0"/>
              </a:rPr>
              <a:t>1998-2000</a:t>
            </a:r>
            <a:r>
              <a:rPr lang="zh-TW" alt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年出土）；内容涵盖由汉宣帝神爵三年（前</a:t>
            </a:r>
            <a:r>
              <a:rPr lang="en-US" altLang="zh-TW" sz="1600" dirty="0">
                <a:ea typeface="SimSun" panose="02010600030101010101" pitchFamily="2" charset="-122"/>
                <a:cs typeface="Times New Roman" panose="02020603050405020304" pitchFamily="18" charset="0"/>
              </a:rPr>
              <a:t>59</a:t>
            </a:r>
            <a:r>
              <a:rPr lang="zh-TW" alt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）至东汉光武帝建武四年（</a:t>
            </a:r>
            <a:r>
              <a:rPr lang="en-US" altLang="zh-TW" sz="1600" dirty="0">
                <a:ea typeface="SimSun" panose="02010600030101010101" pitchFamily="2" charset="-122"/>
                <a:cs typeface="Times New Roman" panose="02020603050405020304" pitchFamily="18" charset="0"/>
              </a:rPr>
              <a:t>28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13188" y="1700808"/>
            <a:ext cx="5206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居延在汉代属张掖郡，有防御匈奴南侵的战略价值。居延设有两个都尉，其中一个都尉辖下有候官三个：甲渠、卅井和殄北。据专家估计，图中的额济纳汉简很可能是甲渠候官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或更高级的都尉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向属下的士吏，包括各部候长、候史及其下各隧发出的</a:t>
            </a:r>
            <a:r>
              <a:rPr lang="zh-TW" altLang="en-US" sz="16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行政规范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813489" y="3322728"/>
            <a:ext cx="5205740" cy="255454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汉简全文：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专部士吏典趣辄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告士吏、候长、候史［毋］坏亭隧外内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告候、尉：赏，仓吏平斗斛，毋侵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扁书胡虏讲［购］赏，二亭扁一，毋令编币绝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271463"/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察数去署吏卒：候长三去署，免之；候史、隧长　　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五去，免；辅、广士卒数去，徙署三十井关外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271463"/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察士吏、候长、候史多省卒给为它事者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271463"/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告隧长、卒谨昼夜候，有尘若警块外谨备之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271463"/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察候长、候史虽毋马廪之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323528" y="188640"/>
            <a:ext cx="117707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知律令</a:t>
            </a:r>
            <a:endParaRPr lang="en-GB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6209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8" y="908720"/>
            <a:ext cx="3258186" cy="489168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779912" y="921567"/>
            <a:ext cx="5103655" cy="507831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一、告知士吏、候长、候史必须保持亭隧内外的建筑及防御设施完好无损坏。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二、告知塞候、塞尉：要求仓吏经常测校用于衡量奖赏的斗斛容器是否合乎标准，不要侵夺受赏者的利益。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三、把「胡虏讲［购］赏」的赏格，每两个亭一个「扁」，以扁书的形式公布，要保证扁书的编绳不会破损。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四、查察多次擅自离开岗位（去署）的官吏和士卒。如果是候长累计三次去署，即免去他的职位；戍卒累计多次「去署」，即徙调往三十井塞外执行工作。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五、察核那些滥用省卒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指各地抽调来劳作的戍卒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来从事指令以外工作的士吏、候长和候史。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六、告知隧长、隧卒必须日夜候望，观察敌人的动静，若塞外有尘烟异动，立即作好烽火警备。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七、查核候长、候史没有马匹而冒领饲料的非法行为。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323528" y="188640"/>
            <a:ext cx="117707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知律令</a:t>
            </a:r>
            <a:endParaRPr lang="en-GB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5880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27584" y="692696"/>
            <a:ext cx="7560840" cy="440120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ea typeface="SimSun" panose="02010600030101010101" pitchFamily="2" charset="-122"/>
              </a:rPr>
              <a:t>试做以下的题目，看你对士吏、候长、候史工作的律令认识多少。</a:t>
            </a:r>
            <a:endParaRPr lang="en-US" altLang="zh-TW" sz="2000" dirty="0">
              <a:ea typeface="SimSun" panose="02010600030101010101" pitchFamily="2" charset="-122"/>
            </a:endParaRPr>
          </a:p>
          <a:p>
            <a:r>
              <a:rPr lang="zh-TW" altLang="en-US" sz="2000" dirty="0">
                <a:ea typeface="SimSun" panose="02010600030101010101" pitchFamily="2" charset="-122"/>
              </a:rPr>
              <a:t>请在适当的空格内加上</a:t>
            </a:r>
            <a:r>
              <a:rPr lang="en-US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zh-TW" altLang="en-US" sz="2000" dirty="0">
                <a:ea typeface="SimSun" panose="02010600030101010101" pitchFamily="2" charset="-122"/>
              </a:rPr>
              <a:t>号。</a:t>
            </a:r>
            <a:endParaRPr lang="en-US" altLang="zh-TW" sz="2000" dirty="0">
              <a:ea typeface="SimSun" panose="02010600030101010101" pitchFamily="2" charset="-122"/>
            </a:endParaRPr>
          </a:p>
          <a:p>
            <a:endParaRPr lang="en-US" altLang="zh-TW" sz="2000" dirty="0">
              <a:ea typeface="SimSun" panose="02010600030101010101" pitchFamily="2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妥善保存文书档案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进行对匈奴的外交联络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	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监视防范敌人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适当保养防守设备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适当分配人力及工作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举报贪污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			</a:t>
            </a:r>
            <a:endParaRPr lang="en-US" altLang="zh-TW" sz="20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谨守岗位，尽忠职守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确保下属的工作士气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进行盐铁酒的专卖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		</a:t>
            </a:r>
            <a:endParaRPr lang="en-US" altLang="zh-TW" sz="20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有效运用资源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>
              <a:ea typeface="SimSun" panose="02010600030101010101" pitchFamily="2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矩形 1"/>
          <p:cNvSpPr/>
          <p:nvPr/>
        </p:nvSpPr>
        <p:spPr>
          <a:xfrm>
            <a:off x="4499992" y="162880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4788024" y="162880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（三）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99992" y="2852936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499992" y="2539861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499992" y="2240868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4499992" y="3463834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499992" y="3773197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499992" y="4365104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820190" y="222642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（六）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17342" y="2539861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（一）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17342" y="285218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（五）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17341" y="340386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（四）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96847" y="377319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（二）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88023" y="433543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（七）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1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5" y="3068960"/>
            <a:ext cx="4608512" cy="3644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4483199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虽然处于窦太皇太后的影响力下，汉武帝仍然没有放弃儒家思想。在即位的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第</a:t>
            </a:r>
            <a:r>
              <a:rPr lang="zh-CN" altLang="en-US" sz="1600" dirty="0"/>
              <a:t>一年（建元元年），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他</a:t>
            </a:r>
            <a:r>
              <a:rPr lang="zh-CN" altLang="en-US" sz="1600" dirty="0"/>
              <a:t>便下诏书，呼吁中央至地方的高级官员，推荐人才，结果来了一百多人。武帝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对</a:t>
            </a:r>
            <a:r>
              <a:rPr lang="zh-CN" altLang="en-US" sz="1600" dirty="0"/>
              <a:t>他们进行了面试，当时称为「策问」。武帝最满意的是其中一个</a:t>
            </a:r>
            <a:r>
              <a:rPr lang="en-US" altLang="zh-CN" sz="1600" dirty="0"/>
              <a:t>39</a:t>
            </a:r>
            <a:r>
              <a:rPr lang="zh-CN" altLang="en-US" sz="1600" dirty="0"/>
              <a:t>岁的中年儒生，名叫董仲舒，在三道策问的回应中，均深得武帝的欣赏，这就是很有名的「天人三策」。</a:t>
            </a:r>
            <a:endParaRPr lang="en-US" altLang="zh-CN" sz="1600" dirty="0"/>
          </a:p>
        </p:txBody>
      </p:sp>
      <p:sp>
        <p:nvSpPr>
          <p:cNvPr id="2" name="Oval Callout 1"/>
          <p:cNvSpPr/>
          <p:nvPr/>
        </p:nvSpPr>
        <p:spPr>
          <a:xfrm rot="981494">
            <a:off x="1547664" y="2420888"/>
            <a:ext cx="1008112" cy="201622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687004" y="2844224"/>
            <a:ext cx="729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董仲舒，你认为国家应该如何管治？</a:t>
            </a:r>
            <a:endParaRPr lang="zh-HK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347864" y="3284984"/>
            <a:ext cx="1242839" cy="1080120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377208" y="350187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隶书" panose="02010509060101010101" pitchFamily="49" charset="-122"/>
                <a:ea typeface="隶书" panose="02010509060101010101" pitchFamily="49" charset="-122"/>
              </a:rPr>
              <a:t>六部经书治天下</a:t>
            </a:r>
            <a:endParaRPr lang="zh-HK" altLang="en-US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8896" y="235387"/>
            <a:ext cx="3600400" cy="2739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董仲舒的第三策的末尾说：</a:t>
            </a:r>
            <a:endParaRPr lang="en-US" altLang="zh-CN" sz="1600" dirty="0"/>
          </a:p>
          <a:p>
            <a:r>
              <a:rPr lang="zh-HK" altLang="en-US" sz="1600" dirty="0"/>
              <a:t>「</a:t>
            </a:r>
            <a:r>
              <a:rPr lang="zh-CN" altLang="en-US" sz="1600" dirty="0"/>
              <a:t>孔子作</a:t>
            </a:r>
            <a:r>
              <a:rPr lang="en-US" altLang="zh-CN" sz="1600" dirty="0"/>
              <a:t>《</a:t>
            </a:r>
            <a:r>
              <a:rPr lang="zh-CN" altLang="en-US" sz="1600" dirty="0"/>
              <a:t>春秋</a:t>
            </a:r>
            <a:r>
              <a:rPr lang="en-US" altLang="zh-CN" sz="1600" dirty="0"/>
              <a:t>》</a:t>
            </a:r>
            <a:r>
              <a:rPr lang="zh-CN" altLang="en-US" sz="1600" dirty="0"/>
              <a:t>，最看重一统，现在百家异说，各人有各人的主张，使得国家没法立出一个统一的法制，百姓也不知道走哪一条路好。据我的意见，凡不在儒家的六部经书里的，或者与孔子的道理不合的，都可以截住它前进的道路。等到邪说息了，然后政治可以划一，法制可以明定，人民也得到了正确的道路了。」</a:t>
            </a:r>
            <a:r>
              <a:rPr lang="zh-CN" altLang="en-US" sz="1200" dirty="0"/>
              <a:t>（参考顾颉刚，页</a:t>
            </a:r>
            <a:r>
              <a:rPr lang="en-US" altLang="zh-CN" sz="1200" dirty="0"/>
              <a:t>36</a:t>
            </a:r>
            <a:r>
              <a:rPr lang="zh-CN" altLang="en-US" sz="1200" dirty="0"/>
              <a:t>）</a:t>
            </a:r>
            <a:endParaRPr lang="zh-HK" alt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660584" y="3090446"/>
            <a:ext cx="401587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问题：</a:t>
            </a:r>
            <a:r>
              <a:rPr lang="zh-CN" altLang="en-US" sz="1600" dirty="0"/>
              <a:t>你能替董仲舒检出六部经书出来吗</a:t>
            </a:r>
            <a:r>
              <a:rPr lang="en-US" altLang="zh-CN" sz="1600" dirty="0">
                <a:latin typeface="+mn-ea"/>
              </a:rPr>
              <a:t>?</a:t>
            </a:r>
            <a:endParaRPr lang="zh-HK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030871" y="3844640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诗经</a:t>
            </a:r>
            <a:endParaRPr lang="zh-HK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24328" y="3825044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医经</a:t>
            </a:r>
            <a:endParaRPr lang="zh-HK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71871" y="3871288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周礼</a:t>
            </a:r>
            <a:endParaRPr lang="zh-HK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8061881" y="5110797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乐经</a:t>
            </a:r>
            <a:endParaRPr lang="zh-HK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9485" y="5215041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易经</a:t>
            </a:r>
            <a:endParaRPr lang="zh-HK" alt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995690" y="5114690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春秋</a:t>
            </a:r>
            <a:endParaRPr lang="zh-HK" alt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8210606" y="3633204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道德经</a:t>
            </a:r>
            <a:endParaRPr lang="zh-HK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845886" y="3648878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武经</a:t>
            </a:r>
            <a:endParaRPr lang="zh-HK" alt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672826" y="3825044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韩非子</a:t>
            </a:r>
            <a:endParaRPr lang="zh-HK" alt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707882" y="5357571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书经</a:t>
            </a:r>
            <a:endParaRPr lang="zh-HK" alt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209581" y="5157192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庄子</a:t>
            </a:r>
            <a:endParaRPr lang="zh-HK" alt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6488124"/>
            <a:ext cx="165995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（底图使用</a:t>
            </a:r>
            <a:r>
              <a:rPr lang="en-US" altLang="zh-CN" sz="1000" dirty="0"/>
              <a:t>《</a:t>
            </a:r>
            <a:r>
              <a:rPr lang="zh-CN" altLang="en-US" sz="1000" dirty="0"/>
              <a:t>文汇报</a:t>
            </a:r>
            <a:r>
              <a:rPr lang="en-US" altLang="zh-CN" sz="1000" dirty="0"/>
              <a:t>•</a:t>
            </a:r>
            <a:r>
              <a:rPr lang="zh-CN" altLang="en-US" sz="1000" dirty="0"/>
              <a:t>成语漫画廊</a:t>
            </a:r>
            <a:r>
              <a:rPr lang="en-US" altLang="zh-CN" sz="1000" dirty="0"/>
              <a:t>》</a:t>
            </a:r>
            <a:r>
              <a:rPr lang="zh-CN" altLang="en-US" sz="1000" dirty="0"/>
              <a:t>之「沾沾自喜」）</a:t>
            </a:r>
            <a:endParaRPr lang="zh-HK" altLang="en-US" sz="1000" dirty="0"/>
          </a:p>
        </p:txBody>
      </p:sp>
      <p:sp>
        <p:nvSpPr>
          <p:cNvPr id="9" name="橢圓 8"/>
          <p:cNvSpPr/>
          <p:nvPr/>
        </p:nvSpPr>
        <p:spPr>
          <a:xfrm>
            <a:off x="8076716" y="5218115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橢圓 23"/>
          <p:cNvSpPr/>
          <p:nvPr/>
        </p:nvSpPr>
        <p:spPr>
          <a:xfrm>
            <a:off x="5030871" y="5211148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橢圓 25"/>
          <p:cNvSpPr/>
          <p:nvPr/>
        </p:nvSpPr>
        <p:spPr>
          <a:xfrm>
            <a:off x="5722717" y="5466971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橢圓 26"/>
          <p:cNvSpPr/>
          <p:nvPr/>
        </p:nvSpPr>
        <p:spPr>
          <a:xfrm>
            <a:off x="6493946" y="5357895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橢圓 27"/>
          <p:cNvSpPr/>
          <p:nvPr/>
        </p:nvSpPr>
        <p:spPr>
          <a:xfrm>
            <a:off x="6286706" y="3995787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橢圓 28"/>
          <p:cNvSpPr/>
          <p:nvPr/>
        </p:nvSpPr>
        <p:spPr>
          <a:xfrm>
            <a:off x="5039590" y="3925395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9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9" y="692696"/>
            <a:ext cx="907622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47817" y="764703"/>
            <a:ext cx="2369482" cy="2833118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2601" y="9525"/>
            <a:ext cx="237626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汉朝官吏的形象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8024" y="424081"/>
            <a:ext cx="452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（取图自</a:t>
            </a:r>
            <a:r>
              <a:rPr lang="en-US" altLang="zh-CN" sz="1000" dirty="0"/>
              <a:t>《</a:t>
            </a:r>
            <a:r>
              <a:rPr lang="zh-CN" altLang="en-US" sz="1000" dirty="0"/>
              <a:t>中国画像石全集</a:t>
            </a:r>
            <a:r>
              <a:rPr lang="en-US" altLang="zh-CN" sz="1000" dirty="0"/>
              <a:t>》</a:t>
            </a:r>
            <a:r>
              <a:rPr lang="zh-CN" altLang="en-US" sz="1000" dirty="0"/>
              <a:t>）</a:t>
            </a:r>
            <a:endParaRPr lang="zh-HK" altLang="en-US" sz="1000" dirty="0"/>
          </a:p>
        </p:txBody>
      </p:sp>
      <p:pic>
        <p:nvPicPr>
          <p:cNvPr id="7" name="Picture 3" descr="E:\Project EDB\PPT\Qin_liye_9x9\山東嘉祥武氏祠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22001"/>
            <a:ext cx="1944216" cy="25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2"/>
          <p:cNvSpPr>
            <a:spLocks noGrp="1"/>
          </p:cNvSpPr>
          <p:nvPr>
            <p:ph sz="quarter" idx="4"/>
          </p:nvPr>
        </p:nvSpPr>
        <p:spPr>
          <a:xfrm>
            <a:off x="179512" y="3717033"/>
            <a:ext cx="5832648" cy="25922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Adobe 繁黑體 Std B" pitchFamily="34" charset="-128"/>
                <a:ea typeface="Adobe 繁黑體 Std B" pitchFamily="34" charset="-128"/>
              </a:rPr>
              <a:t>山东嘉祥武氏祠</a:t>
            </a:r>
            <a:endParaRPr lang="zh-HK" altLang="en-US" dirty="0">
              <a:latin typeface="Adobe 繁黑體 Std B" pitchFamily="34" charset="-128"/>
              <a:ea typeface="Adobe 繁黑體 Std B" pitchFamily="34" charset="-128"/>
            </a:endParaRPr>
          </a:p>
          <a:p>
            <a:pPr marL="0" indent="0">
              <a:buNone/>
            </a:pPr>
            <a:r>
              <a:rPr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上图是山东嘉祥县武氏祠画像石，年代属东汉。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画面</a:t>
            </a:r>
            <a:r>
              <a:rPr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里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，几个男子席地跪坐；靠右的两人相对，皆戴尖角前倾之冠，着宽大长服。其中一人似在口授，另一人左手持简册，右手执笔，正在简册上悬肘、腕书写。依稀可见两道编绳。书写者的左手露在简册之外，则简册垂下的一端当为其右端，我们所看到的简册的展开部份当为其背面。据此，可推知是从右到左而书。</a:t>
            </a:r>
            <a:endParaRPr lang="zh-HK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zh-HK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單箭頭接點 10"/>
          <p:cNvCxnSpPr>
            <a:stCxn id="8" idx="2"/>
          </p:cNvCxnSpPr>
          <p:nvPr/>
        </p:nvCxnSpPr>
        <p:spPr>
          <a:xfrm flipH="1">
            <a:off x="7592216" y="3597821"/>
            <a:ext cx="340342" cy="6232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0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107504" y="548680"/>
            <a:ext cx="8640960" cy="1866907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HK" altLang="en-US" sz="2600" dirty="0">
                <a:latin typeface="Adobe 繁黑體 Std B" pitchFamily="34" charset="-128"/>
                <a:ea typeface="Adobe 繁黑體 Std B" pitchFamily="34" charset="-128"/>
              </a:rPr>
              <a:t>四川什邡</a:t>
            </a:r>
          </a:p>
          <a:p>
            <a:pPr marL="0" indent="0">
              <a:buNone/>
            </a:pP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这是四川什邡画像砖的书写图，年代属东汉。画面</a:t>
            </a:r>
            <a:r>
              <a:rPr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里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，二男子站立相对，皆戴尖角前倾之冠。左立者着宽大长服，袖子甚肥；其左手握持部份展开的简册，右手执笔悬肘、腕，作正待书写状。该简册的展开部份约有</a:t>
            </a:r>
            <a:r>
              <a:rPr lang="en-US" altLang="zh-TW" sz="1800" dirty="0">
                <a:ea typeface="SimSun" panose="02010600030101010101" pitchFamily="2" charset="-122"/>
              </a:rPr>
              <a:t>10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余枚简支，简支不太长，亦可能是一尺之简，似有两道编绳。书写者所面对的简册面，应为简册的正面，其右端下垂。据此，可推知是从右到左而书。</a:t>
            </a:r>
            <a:endParaRPr lang="zh-HK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12601" y="9525"/>
            <a:ext cx="237626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汉朝官吏的形象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444" y="4293096"/>
            <a:ext cx="1781175" cy="18288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613" y="2825237"/>
            <a:ext cx="2922779" cy="261897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927613" y="2825238"/>
            <a:ext cx="1580491" cy="25479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14" name="直線單箭頭接點 13"/>
          <p:cNvCxnSpPr/>
          <p:nvPr/>
        </p:nvCxnSpPr>
        <p:spPr>
          <a:xfrm>
            <a:off x="5508104" y="4653136"/>
            <a:ext cx="1701340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5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8998372" cy="431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00" y="9525"/>
            <a:ext cx="340727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总结：士人政府的意思？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44624"/>
            <a:ext cx="4536504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zh-CN" altLang="en-US" sz="1600" dirty="0"/>
              <a:t>本图是山东的汉朝画石砖，众多官员头插簪笔，排列成行，似正在朝廷上进行议事。</a:t>
            </a:r>
            <a:r>
              <a:rPr lang="zh-CN" altLang="en-US" sz="1000" dirty="0">
                <a:solidFill>
                  <a:prstClr val="black"/>
                </a:solidFill>
              </a:rPr>
              <a:t>（取图自</a:t>
            </a:r>
            <a:r>
              <a:rPr lang="en-US" altLang="zh-CN" sz="1000" dirty="0">
                <a:solidFill>
                  <a:prstClr val="black"/>
                </a:solidFill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</a:rPr>
              <a:t>中国画像石全集</a:t>
            </a:r>
            <a:r>
              <a:rPr lang="en-US" altLang="zh-CN" sz="1000" dirty="0">
                <a:solidFill>
                  <a:prstClr val="black"/>
                </a:solidFill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</a:rPr>
              <a:t>）</a:t>
            </a:r>
            <a:endParaRPr lang="zh-HK" altLang="en-US" sz="1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50" y="4244552"/>
            <a:ext cx="30719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什么是士人政府？连线游戏：</a:t>
            </a:r>
            <a:endParaRPr lang="zh-HK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4869160"/>
            <a:ext cx="3024334" cy="3693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HK" dirty="0"/>
              <a:t>1. </a:t>
            </a:r>
            <a:r>
              <a:rPr lang="zh-CN" altLang="en-US" dirty="0"/>
              <a:t>罢黜百家独尊儒术</a:t>
            </a:r>
            <a:endParaRPr lang="zh-HK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881" y="5402302"/>
            <a:ext cx="3042989" cy="5847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HK" sz="1600" dirty="0"/>
              <a:t>2. </a:t>
            </a:r>
            <a:r>
              <a:rPr lang="zh-CN" altLang="en-US" sz="1600" dirty="0"/>
              <a:t>皇帝向地方政府征求人才，加以策问，成绩优良便的给予官职。</a:t>
            </a:r>
            <a:endParaRPr lang="zh-HK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57831" y="6165304"/>
            <a:ext cx="3062039" cy="5847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HK" sz="1600" dirty="0"/>
              <a:t>3. </a:t>
            </a:r>
            <a:r>
              <a:rPr lang="zh-CN" altLang="en-US" sz="1600" dirty="0"/>
              <a:t>用文字作为中央政府与各级官员的沟通办法。</a:t>
            </a:r>
            <a:endParaRPr lang="zh-HK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607793" y="5406697"/>
            <a:ext cx="3888432" cy="58477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B. </a:t>
            </a:r>
            <a:r>
              <a:rPr lang="zh-CN" altLang="en-US" sz="1600" dirty="0"/>
              <a:t>统一政府在处理国家大事上的立场，可以在很快的时间内形成官员的统一意见。</a:t>
            </a:r>
            <a:endParaRPr lang="zh-HK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4397621"/>
            <a:ext cx="3888432" cy="83099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A. </a:t>
            </a:r>
            <a:r>
              <a:rPr lang="zh-CN" altLang="en-US" sz="1600" dirty="0"/>
              <a:t>打破了京城贵族垄断朝廷职位的习惯，有利地方上的读书人通过考试，进入中央政府官僚机构，是隋唐科举制度的雏形。</a:t>
            </a:r>
            <a:endParaRPr lang="zh-HK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607793" y="6145994"/>
            <a:ext cx="3888432" cy="58477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C. </a:t>
            </a:r>
            <a:r>
              <a:rPr lang="zh-CN" altLang="en-US" sz="1600" dirty="0"/>
              <a:t>便利中央政府向地方官员下达命令，加强中央集权，是文官政治的必须条件。</a:t>
            </a:r>
            <a:endParaRPr lang="zh-HK" altLang="en-US" sz="1600" dirty="0"/>
          </a:p>
        </p:txBody>
      </p:sp>
      <p:sp>
        <p:nvSpPr>
          <p:cNvPr id="17" name="Oval 16"/>
          <p:cNvSpPr/>
          <p:nvPr/>
        </p:nvSpPr>
        <p:spPr>
          <a:xfrm>
            <a:off x="3488901" y="6318114"/>
            <a:ext cx="144018" cy="1747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Oval 18"/>
          <p:cNvSpPr/>
          <p:nvPr/>
        </p:nvSpPr>
        <p:spPr>
          <a:xfrm>
            <a:off x="3500684" y="5611688"/>
            <a:ext cx="144018" cy="1747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Oval 19"/>
          <p:cNvSpPr/>
          <p:nvPr/>
        </p:nvSpPr>
        <p:spPr>
          <a:xfrm>
            <a:off x="3507133" y="5051548"/>
            <a:ext cx="144018" cy="1747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Oval 20"/>
          <p:cNvSpPr/>
          <p:nvPr/>
        </p:nvSpPr>
        <p:spPr>
          <a:xfrm>
            <a:off x="4355168" y="4813119"/>
            <a:ext cx="144018" cy="17479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Oval 21"/>
          <p:cNvSpPr/>
          <p:nvPr/>
        </p:nvSpPr>
        <p:spPr>
          <a:xfrm>
            <a:off x="4339999" y="5567153"/>
            <a:ext cx="144018" cy="17479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3" name="Oval 22"/>
          <p:cNvSpPr/>
          <p:nvPr/>
        </p:nvSpPr>
        <p:spPr>
          <a:xfrm>
            <a:off x="4412008" y="6332608"/>
            <a:ext cx="144018" cy="17479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5" name="直線接點 4"/>
          <p:cNvCxnSpPr>
            <a:stCxn id="17" idx="6"/>
            <a:endCxn id="23" idx="2"/>
          </p:cNvCxnSpPr>
          <p:nvPr/>
        </p:nvCxnSpPr>
        <p:spPr>
          <a:xfrm>
            <a:off x="3632919" y="6405510"/>
            <a:ext cx="779089" cy="144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>
            <a:stCxn id="19" idx="7"/>
            <a:endCxn id="21" idx="3"/>
          </p:cNvCxnSpPr>
          <p:nvPr/>
        </p:nvCxnSpPr>
        <p:spPr>
          <a:xfrm flipV="1">
            <a:off x="3623611" y="4962313"/>
            <a:ext cx="752648" cy="6749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>
            <a:stCxn id="20" idx="5"/>
            <a:endCxn id="22" idx="2"/>
          </p:cNvCxnSpPr>
          <p:nvPr/>
        </p:nvCxnSpPr>
        <p:spPr>
          <a:xfrm>
            <a:off x="3630060" y="5200742"/>
            <a:ext cx="709939" cy="4538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6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53951"/>
            <a:ext cx="8229600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2600" dirty="0">
                <a:latin typeface="Adobe 繁黑體 Std B" pitchFamily="34" charset="-128"/>
                <a:ea typeface="Adobe 繁黑體 Std B" pitchFamily="34" charset="-128"/>
              </a:rPr>
              <a:t>以文法吏治天下</a:t>
            </a:r>
            <a:endParaRPr lang="zh-HK" altLang="en-US" sz="2600" dirty="0">
              <a:latin typeface="Adobe 繁黑體 Std B" pitchFamily="34" charset="-128"/>
              <a:ea typeface="Adobe 繁黑體 Std B" pitchFamily="34" charset="-128"/>
            </a:endParaRPr>
          </a:p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秦与汉初政治体现了「以法治天下」的政治精神，在官僚的选任上就是「以吏治天下」。「以法治天下」，是就其不用儒术礼教而言的；「以吏治天下」则是就其不用儒生文士而言的。</a:t>
            </a:r>
            <a:endParaRPr lang="en-US" altLang="zh-TW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「文吏」也称「文法吏」，「文法」指的是吏员们所具备的文书和法律的专业技能。也可以称「文史法律之吏」，「史」即「史书」，这「史书」不是指历史著作，而是指吏员的公文书写。</a:t>
            </a:r>
            <a:endParaRPr lang="en-US" altLang="zh-TW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汉初的天下，由功臣和文法吏支撑着；打天下的功臣及其弟子们占据要津，具体政务则由文法吏们来承担，汉武帝转而「独尊儒术」，然而千万不要误以为从此官员都是儒生了。汉武帝时文吏依然活跃于时，甚至还出现了一批「酷吏」。</a:t>
            </a:r>
            <a:endParaRPr lang="en-US" altLang="zh-TW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秦汉所谓的「吏」的概念，跟后代是不完全一样的。宋明清的科举士大夫是「官」，处流内九品之中，九品之外不入流的胥吏称「吏」；而秦汉却是视官为「吏」的，从最卑微的佐史一直到丞相三公，都可称「吏」。</a:t>
            </a:r>
            <a:endParaRPr lang="en-US" altLang="zh-TW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秦汉时，儒生文人兼为行政文官的体制正在萌生，还没定型，所以还没有严格的「官」、「吏」两分制度。</a:t>
            </a:r>
            <a:endParaRPr lang="en-US" altLang="zh-TW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按照现代官僚制理论，理性的行政应是专家政治，而秦汉政治就具有这种特点。以「文法」取人居官的做法，跟以儒术文辞取人，以儒生文人居官的「礼治」政治，具有不同的倾向性。</a:t>
            </a:r>
            <a:endParaRPr lang="zh-HK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67944" y="5746774"/>
            <a:ext cx="4474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阎步克：</a:t>
            </a:r>
            <a:r>
              <a:rPr lang="en-US" altLang="zh-TW" sz="14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波峰与波谷：秦汉魏晋南北朝的政治文明</a:t>
            </a:r>
            <a:r>
              <a:rPr lang="en-US" altLang="zh-TW" sz="14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endParaRPr lang="en-GB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2600" y="9525"/>
            <a:ext cx="340727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总结：士人政府的意思？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828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1" y="116632"/>
            <a:ext cx="4910844" cy="327979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48064" y="118864"/>
            <a:ext cx="3816424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「博士」，是秦汉时代皇帝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对</a:t>
            </a:r>
            <a:r>
              <a:rPr lang="zh-CN" altLang="en-US" sz="1600" dirty="0"/>
              <a:t>身边顾问的称谓，他们不止一人，修习思想也各异，如儒家、道家、墨家、法家等等。武帝初年，博士多是道家出身，主张「无为而治」（即天子少管政治，国家便得到富强）的黄老思想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，还</a:t>
            </a:r>
            <a:r>
              <a:rPr lang="zh-CN" altLang="en-US" sz="1600" dirty="0">
                <a:solidFill>
                  <a:prstClr val="black"/>
                </a:solidFill>
              </a:rPr>
              <a:t>得到窦太后的支持，但却</a:t>
            </a:r>
            <a:r>
              <a:rPr lang="zh-CN" altLang="en-US" sz="1600" dirty="0"/>
              <a:t>纵容了诸侯的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不法</a:t>
            </a:r>
            <a:r>
              <a:rPr lang="zh-CN" altLang="en-US" sz="1600" dirty="0"/>
              <a:t>，和匈奴的入侵，这使得汉武帝十分苦恼。</a:t>
            </a:r>
            <a:endParaRPr lang="en-US" altLang="zh-CN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76200"/>
            <a:ext cx="147146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n-ea"/>
              </a:rPr>
              <a:t>五经</a:t>
            </a:r>
            <a:r>
              <a:rPr lang="zh-TW" altLang="en-US" sz="2400" b="1" dirty="0">
                <a:latin typeface="+mn-ea"/>
              </a:rPr>
              <a:t>博</a:t>
            </a:r>
            <a:r>
              <a:rPr lang="zh-CN" altLang="en-US" sz="2400" b="1" dirty="0">
                <a:latin typeface="+mn-ea"/>
              </a:rPr>
              <a:t>士</a:t>
            </a:r>
            <a:endParaRPr lang="zh-HK" altLang="en-US" sz="2400" b="1" dirty="0"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2276872"/>
            <a:ext cx="381642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武帝见了董仲舒后，在建元五年，增设了五经博士。（六经之中，</a:t>
            </a:r>
            <a:r>
              <a:rPr lang="en-US" altLang="zh-CN" sz="1600" dirty="0"/>
              <a:t>《</a:t>
            </a:r>
            <a:r>
              <a:rPr lang="zh-CN" altLang="en-US" sz="1600" dirty="0"/>
              <a:t>乐经</a:t>
            </a:r>
            <a:r>
              <a:rPr lang="en-US" altLang="zh-CN" sz="1600" dirty="0"/>
              <a:t>》</a:t>
            </a:r>
            <a:r>
              <a:rPr lang="zh-CN" altLang="en-US" sz="1600" dirty="0"/>
              <a:t>早已失传，故得五经）这使朝廷上增多了五个儒家博士。</a:t>
            </a:r>
            <a:endParaRPr lang="zh-HK" alt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3" y="4725144"/>
            <a:ext cx="2927107" cy="196189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161" y="3573016"/>
            <a:ext cx="305067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增设了五经博士，朝廷便出现了儒道对立，但道家无为思想仍然占据上风。不过建元六年，窦太后去世，情况便立即逆转。</a:t>
            </a:r>
            <a:endParaRPr lang="zh-HK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1161" y="3212975"/>
            <a:ext cx="1846987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本图采用</a:t>
            </a:r>
            <a:r>
              <a:rPr lang="en-US" altLang="zh-CN" sz="1000" dirty="0"/>
              <a:t>《</a:t>
            </a:r>
            <a:r>
              <a:rPr lang="zh-CN" altLang="en-US" sz="1000" dirty="0"/>
              <a:t>武帝尚贤</a:t>
            </a:r>
            <a:r>
              <a:rPr lang="en-US" altLang="zh-CN" sz="1000" dirty="0"/>
              <a:t>》</a:t>
            </a:r>
            <a:r>
              <a:rPr lang="zh-CN" altLang="en-US" sz="1000" dirty="0"/>
              <a:t>连横画</a:t>
            </a:r>
            <a:endParaRPr lang="zh-HK" alt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46534" y="6563928"/>
            <a:ext cx="1846987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本图采用</a:t>
            </a:r>
            <a:r>
              <a:rPr lang="en-US" altLang="zh-CN" sz="1000" dirty="0"/>
              <a:t>《</a:t>
            </a:r>
            <a:r>
              <a:rPr lang="zh-CN" altLang="en-US" sz="1000" dirty="0"/>
              <a:t>武帝尚贤</a:t>
            </a:r>
            <a:r>
              <a:rPr lang="en-US" altLang="zh-CN" sz="1000" dirty="0"/>
              <a:t>》</a:t>
            </a:r>
            <a:r>
              <a:rPr lang="zh-CN" altLang="en-US" sz="1000" dirty="0"/>
              <a:t>连横画</a:t>
            </a:r>
            <a:endParaRPr lang="zh-HK" alt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3419872" y="3573016"/>
            <a:ext cx="54006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这一年，汉武帝实行了董仲舒独尊儒术的建议，只留下五经博士，将其他博士一概罢去。你认为他会说什么</a:t>
            </a:r>
            <a:r>
              <a:rPr lang="en-US" altLang="zh-CN" sz="1600" dirty="0">
                <a:latin typeface="+mn-ea"/>
              </a:rPr>
              <a:t>?</a:t>
            </a:r>
            <a:endParaRPr lang="zh-HK" altLang="en-US" sz="1600" dirty="0">
              <a:latin typeface="+mn-ea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5429596" y="4091812"/>
            <a:ext cx="1381152" cy="1014357"/>
          </a:xfrm>
          <a:prstGeom prst="wedgeEllipseCallout">
            <a:avLst>
              <a:gd name="adj1" fmla="val -107766"/>
              <a:gd name="adj2" fmla="val 39964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7864771" y="6256151"/>
            <a:ext cx="1290986" cy="5539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（底图使用</a:t>
            </a:r>
            <a:r>
              <a:rPr lang="en-US" altLang="zh-CN" sz="1000" dirty="0"/>
              <a:t>《</a:t>
            </a:r>
            <a:r>
              <a:rPr lang="zh-CN" altLang="en-US" sz="1000" dirty="0"/>
              <a:t>文汇报</a:t>
            </a:r>
            <a:r>
              <a:rPr lang="en-US" altLang="zh-CN" sz="1000" dirty="0"/>
              <a:t>•</a:t>
            </a:r>
            <a:r>
              <a:rPr lang="zh-CN" altLang="en-US" sz="1000" dirty="0"/>
              <a:t>成语漫画廊</a:t>
            </a:r>
            <a:r>
              <a:rPr lang="en-US" altLang="zh-CN" sz="1000" dirty="0"/>
              <a:t>》</a:t>
            </a:r>
            <a:r>
              <a:rPr lang="zh-CN" altLang="en-US" sz="1000" dirty="0"/>
              <a:t>之「沾沾自喜」）</a:t>
            </a:r>
            <a:endParaRPr lang="zh-HK" altLang="en-US" sz="1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42" y="4042435"/>
            <a:ext cx="1770062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21" y="4124341"/>
            <a:ext cx="15303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47568" y="605609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黄老思想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64380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2" grpId="0" animBg="1"/>
      <p:bldP spid="15" grpId="0" animBg="1"/>
      <p:bldP spid="20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0282"/>
            <a:ext cx="8712968" cy="5785287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871296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与此同时，汉武帝建立了太学的制度，每年招</a:t>
            </a:r>
            <a:r>
              <a:rPr lang="en-US" altLang="zh-CN" sz="1600" dirty="0"/>
              <a:t>50</a:t>
            </a:r>
            <a:r>
              <a:rPr lang="zh-CN" altLang="en-US" sz="1600" dirty="0"/>
              <a:t>个学生，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让他们</a:t>
            </a:r>
            <a:r>
              <a:rPr lang="zh-CN" altLang="en-US" sz="1600" dirty="0"/>
              <a:t>跟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从</a:t>
            </a:r>
            <a:r>
              <a:rPr lang="zh-CN" altLang="en-US" sz="1600" dirty="0"/>
              <a:t>五经博士学习，称为博士弟子员。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到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年终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进行</a:t>
            </a:r>
            <a:r>
              <a:rPr lang="zh-CN" altLang="en-US" sz="1600" dirty="0"/>
              <a:t>考试，能通晓一本经书以上的，便可当官；成绩优异的，更可当天子的侍卫。于是天下间的读书人，都读儒家经书了。</a:t>
            </a:r>
            <a:endParaRPr lang="zh-HK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6534" y="6563928"/>
            <a:ext cx="1846987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本图采用</a:t>
            </a:r>
            <a:r>
              <a:rPr lang="en-US" altLang="zh-CN" sz="1000" dirty="0"/>
              <a:t>《</a:t>
            </a:r>
            <a:r>
              <a:rPr lang="zh-CN" altLang="en-US" sz="1000" dirty="0"/>
              <a:t>武帝尚贤</a:t>
            </a:r>
            <a:r>
              <a:rPr lang="en-US" altLang="zh-CN" sz="1000" dirty="0"/>
              <a:t>》</a:t>
            </a:r>
            <a:r>
              <a:rPr lang="zh-CN" altLang="en-US" sz="1000" dirty="0"/>
              <a:t>连横画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638574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7" y="485964"/>
            <a:ext cx="5894109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9420" y="91653"/>
            <a:ext cx="2880320" cy="60016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这些儒生是怎样学习的呢</a:t>
            </a:r>
            <a:r>
              <a:rPr lang="en-US" altLang="zh-CN" sz="1600" dirty="0">
                <a:latin typeface="+mn-ea"/>
              </a:rPr>
              <a:t>?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可以看看左图这件叫「画像砖」的文物。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/>
          </a:p>
          <a:p>
            <a:r>
              <a:rPr lang="zh-CN" altLang="en-US" sz="1600" dirty="0"/>
              <a:t>所谓「画像砖」，是先将图形压印在湿泥上，再经过烧制而成，是漂亮的民间艺术品。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/>
              <a:t>这块画像砖，四川成都出土（出土年份不详），专家鉴定是东汉时代作品。砖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块</a:t>
            </a:r>
            <a:r>
              <a:rPr lang="zh-CN" altLang="en-US" sz="1600" dirty="0"/>
              <a:t>没有文字，一些学者给它命名为「传经讲学」。</a:t>
            </a:r>
            <a:endParaRPr lang="en-US" altLang="zh-CN" sz="1600" dirty="0"/>
          </a:p>
          <a:p>
            <a:endParaRPr lang="en-US" altLang="zh-HK" sz="1600" dirty="0"/>
          </a:p>
          <a:p>
            <a:r>
              <a:rPr lang="zh-CN" altLang="en-US" sz="1600" dirty="0"/>
              <a:t>「传经讲学」描绘了老师与学生上课时的情形。虽然这是发生在四川，但很有可能就是模仿京师的太学内的传经过程。也可以说，自西汉武帝独尊儒术，儒家经学历久不衰，即使到了东汉的帝国边缘地区四川，熟悉经学的儒者，在地方官员或自己筹办的私塾，进行经书的教导。</a:t>
            </a:r>
            <a:endParaRPr lang="zh-HK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43947" y="6093296"/>
            <a:ext cx="741682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问题：</a:t>
            </a:r>
            <a:endParaRPr lang="en-US" altLang="zh-CN" dirty="0"/>
          </a:p>
          <a:p>
            <a:r>
              <a:rPr lang="zh-CN" altLang="en-US" dirty="0"/>
              <a:t>以上画像砖中，其中一位是老师，你能指出来吗</a:t>
            </a:r>
            <a:r>
              <a:rPr lang="en-US" altLang="zh-CN" dirty="0">
                <a:latin typeface="+mn-ea"/>
              </a:rPr>
              <a:t>?</a:t>
            </a:r>
            <a:r>
              <a:rPr lang="zh-CN" altLang="en-US" dirty="0"/>
              <a:t>何以见得</a:t>
            </a:r>
            <a:r>
              <a:rPr lang="en-US" altLang="zh-CN" dirty="0">
                <a:latin typeface="+mn-ea"/>
              </a:rPr>
              <a:t>?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14378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6625"/>
            <a:ext cx="4572002" cy="6250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114960"/>
            <a:ext cx="140364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尊师重道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6076" y="12610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承尘</a:t>
            </a:r>
            <a:r>
              <a:rPr lang="zh-CN" altLang="en-US" dirty="0"/>
              <a:t>：置于室内，用以防尘。</a:t>
            </a:r>
            <a:endParaRPr lang="zh-HK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6076" y="24532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帻冠</a:t>
            </a:r>
            <a:endParaRPr lang="zh-HK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31482" y="353491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儒服</a:t>
            </a:r>
            <a:endParaRPr lang="zh-HK" alt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56076" y="4725144"/>
            <a:ext cx="35283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47675" indent="-447675"/>
            <a:r>
              <a:rPr lang="zh-CN" altLang="en-US" b="1" dirty="0"/>
              <a:t>榻</a:t>
            </a:r>
            <a:r>
              <a:rPr lang="zh-CN" altLang="en-US" dirty="0"/>
              <a:t>：老师坐在榻上，高人一等，易于看到所有学生。</a:t>
            </a:r>
            <a:endParaRPr lang="zh-HK" altLang="en-US" dirty="0"/>
          </a:p>
        </p:txBody>
      </p:sp>
      <p:cxnSp>
        <p:nvCxnSpPr>
          <p:cNvPr id="9" name="Straight Arrow Connector 8"/>
          <p:cNvCxnSpPr>
            <a:stCxn id="3" idx="1"/>
          </p:cNvCxnSpPr>
          <p:nvPr/>
        </p:nvCxnSpPr>
        <p:spPr>
          <a:xfrm flipH="1">
            <a:off x="2915816" y="1445678"/>
            <a:ext cx="2340260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91680" y="2646601"/>
            <a:ext cx="3564396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6" idx="1"/>
          </p:cNvCxnSpPr>
          <p:nvPr/>
        </p:nvCxnSpPr>
        <p:spPr>
          <a:xfrm>
            <a:off x="1763688" y="3701884"/>
            <a:ext cx="3467794" cy="1769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79911" y="4941168"/>
            <a:ext cx="1476165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>
            <a:off x="5868144" y="2637870"/>
            <a:ext cx="648072" cy="57510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5796136" y="3356992"/>
            <a:ext cx="720080" cy="34489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88224" y="30899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冠服</a:t>
            </a:r>
            <a:r>
              <a:rPr lang="zh-CN" altLang="en-US" dirty="0"/>
              <a:t>：儒生基本服装</a:t>
            </a:r>
            <a:endParaRPr lang="zh-HK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75276" y="6562853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/>
              <a:t>（参考：孙机，页</a:t>
            </a:r>
            <a:r>
              <a:rPr lang="en-US" altLang="zh-HK" sz="1200" dirty="0"/>
              <a:t>227</a:t>
            </a:r>
            <a:r>
              <a:rPr lang="zh-CN" altLang="en-US" sz="1200" dirty="0"/>
              <a:t>。）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0681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2" y="260648"/>
            <a:ext cx="5784354" cy="497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260648"/>
            <a:ext cx="302433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当时教学，席间相距仅容一丈，故门生亦称老师为「函丈」</a:t>
            </a:r>
            <a:r>
              <a:rPr lang="zh-CN" altLang="en-US" sz="1600" dirty="0"/>
              <a:t>。</a:t>
            </a:r>
            <a:endParaRPr lang="zh-HK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08304" y="928131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（参考：刘至远等，页</a:t>
            </a:r>
            <a:r>
              <a:rPr lang="en-US" altLang="zh-CN" sz="1000" dirty="0"/>
              <a:t>100</a:t>
            </a:r>
            <a:r>
              <a:rPr lang="zh-CN" altLang="en-US" sz="1000" dirty="0"/>
              <a:t>）</a:t>
            </a:r>
            <a:endParaRPr lang="zh-HK" alt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1628800"/>
            <a:ext cx="3024336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左图所见，老师正在讲授经书，六个学生则均手持书籍，用心聆听。不过，这个时期的「书籍」，并非用纸制作，而是刻在竹片或木片上的，泛称为「简牍」。</a:t>
            </a:r>
            <a:endParaRPr lang="zh-HK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3645024"/>
            <a:ext cx="302433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古语有所谓「席地而坐」，这句说话，在图中能否体现出来</a:t>
            </a:r>
            <a:r>
              <a:rPr lang="en-US" altLang="zh-CN" dirty="0">
                <a:latin typeface="+mn-ea"/>
              </a:rPr>
              <a:t>?</a:t>
            </a:r>
            <a:r>
              <a:rPr lang="zh-CN" altLang="en-US" dirty="0"/>
              <a:t> 「席」是什么意思</a:t>
            </a:r>
            <a:r>
              <a:rPr lang="en-US" altLang="zh-CN" dirty="0">
                <a:latin typeface="+mn-ea"/>
              </a:rPr>
              <a:t>?</a:t>
            </a:r>
            <a:endParaRPr lang="zh-HK" altLang="en-US" dirty="0"/>
          </a:p>
        </p:txBody>
      </p:sp>
      <p:sp>
        <p:nvSpPr>
          <p:cNvPr id="7" name="TextBox 3"/>
          <p:cNvSpPr txBox="1"/>
          <p:nvPr/>
        </p:nvSpPr>
        <p:spPr>
          <a:xfrm>
            <a:off x="160610" y="5493298"/>
            <a:ext cx="8515846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问题一：这些博士弟子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儒生，是后来汉朝管治的主要官员吗</a:t>
            </a:r>
            <a:r>
              <a:rPr lang="en-US" altLang="zh-CN" dirty="0">
                <a:latin typeface="+mn-ea"/>
              </a:rPr>
              <a:t>?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问题二：不少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「简牍」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记载了有关官员的行政记录，当中包括了对官吏什么的要求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请你猜猜</a:t>
            </a:r>
            <a:r>
              <a:rPr lang="zh-CN" altLang="en-US" dirty="0"/>
              <a:t>。</a:t>
            </a:r>
            <a:endParaRPr lang="zh-HK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591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" y="56007"/>
            <a:ext cx="4426996" cy="680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37112" y="501798"/>
            <a:ext cx="4527376" cy="181588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61950" indent="-361950"/>
            <a:r>
              <a:rPr lang="zh-CN" altLang="en-US" sz="1600" dirty="0"/>
              <a:t>汉代的士人是利用毛笔在竹或木上写字。</a:t>
            </a:r>
            <a:endParaRPr lang="en-US" altLang="zh-CN" sz="1600" dirty="0"/>
          </a:p>
          <a:p>
            <a:pPr marL="361950" indent="-361950"/>
            <a:r>
              <a:rPr lang="zh-CN" altLang="en-US" sz="1600" dirty="0"/>
              <a:t>竹简：先将竹树砍下来，成为一个个圆形竹筒。</a:t>
            </a:r>
            <a:endParaRPr lang="en-US" altLang="zh-CN" sz="1600" dirty="0"/>
          </a:p>
          <a:p>
            <a:pPr marL="361950" indent="-361950"/>
            <a:r>
              <a:rPr lang="en-US" altLang="zh-CN" sz="1600" dirty="0"/>
              <a:t>        </a:t>
            </a:r>
            <a:r>
              <a:rPr lang="zh-CN" altLang="en-US" sz="1600" dirty="0"/>
              <a:t>     破开竹筒，去竹节部分，便可削成小片小</a:t>
            </a:r>
            <a:endParaRPr lang="en-US" altLang="zh-CN" sz="1600" dirty="0"/>
          </a:p>
          <a:p>
            <a:pPr marL="361950" indent="-361950"/>
            <a:r>
              <a:rPr lang="en-US" altLang="zh-CN" sz="1600" dirty="0"/>
              <a:t>             </a:t>
            </a:r>
            <a:r>
              <a:rPr lang="zh-CN" altLang="en-US" sz="1600" dirty="0"/>
              <a:t>片的「简」。由于用竹，故称「竹简」，</a:t>
            </a:r>
            <a:endParaRPr lang="en-US" altLang="zh-CN" sz="1600" dirty="0"/>
          </a:p>
          <a:p>
            <a:pPr marL="361950" indent="-361950"/>
            <a:r>
              <a:rPr lang="en-US" altLang="zh-CN" sz="1600" dirty="0"/>
              <a:t>             </a:t>
            </a:r>
            <a:r>
              <a:rPr lang="zh-CN" altLang="en-US" sz="1600" dirty="0"/>
              <a:t>写字的时候在竹内的一面。当连续书写多</a:t>
            </a:r>
            <a:endParaRPr lang="en-US" altLang="zh-CN" sz="1600" dirty="0"/>
          </a:p>
          <a:p>
            <a:pPr marL="361950" indent="-361950"/>
            <a:r>
              <a:rPr lang="en-US" altLang="zh-CN" sz="1600" dirty="0"/>
              <a:t>             </a:t>
            </a:r>
            <a:r>
              <a:rPr lang="zh-CN" altLang="en-US" sz="1600" dirty="0"/>
              <a:t>支竹简时，便以绳子（多用麻绳）编联成</a:t>
            </a:r>
            <a:endParaRPr lang="en-US" altLang="zh-CN" sz="1600" dirty="0"/>
          </a:p>
          <a:p>
            <a:pPr marL="361950" indent="-361950"/>
            <a:r>
              <a:rPr lang="en-US" altLang="zh-CN" sz="1600" dirty="0"/>
              <a:t>           </a:t>
            </a:r>
            <a:r>
              <a:rPr lang="zh-CN" altLang="en-US" sz="1600" dirty="0"/>
              <a:t>「册」。</a:t>
            </a:r>
            <a:endParaRPr lang="en-US" altLang="zh-CN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401691" y="14187"/>
            <a:ext cx="143286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汉代简牍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60637"/>
            <a:ext cx="2843808" cy="4434281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0913" y="3786084"/>
            <a:ext cx="1974424" cy="280076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「道可道，非常道」，是</a:t>
            </a:r>
            <a:r>
              <a:rPr lang="en-US" altLang="zh-CN" sz="1600" dirty="0"/>
              <a:t>《</a:t>
            </a:r>
            <a:r>
              <a:rPr lang="zh-CN" altLang="en-US" sz="1600" dirty="0"/>
              <a:t>老子</a:t>
            </a:r>
            <a:r>
              <a:rPr lang="en-US" altLang="zh-CN" sz="1600" dirty="0"/>
              <a:t>》</a:t>
            </a:r>
            <a:r>
              <a:rPr lang="zh-CN" altLang="en-US" sz="1600" dirty="0"/>
              <a:t>一书下册的起首语。</a:t>
            </a:r>
            <a:r>
              <a:rPr lang="en-US" altLang="zh-CN" sz="1600" dirty="0"/>
              <a:t>《</a:t>
            </a:r>
            <a:r>
              <a:rPr lang="zh-CN" altLang="en-US" sz="1600" dirty="0"/>
              <a:t>老子</a:t>
            </a:r>
            <a:r>
              <a:rPr lang="en-US" altLang="zh-CN" sz="1600" dirty="0"/>
              <a:t>》</a:t>
            </a:r>
            <a:r>
              <a:rPr lang="zh-CN" altLang="en-US" sz="1600" dirty="0"/>
              <a:t>是黄老思想的主要参考书，西汉初期非常流行。汉武帝独尊儒术后逐渐少人问津。图中</a:t>
            </a:r>
            <a:r>
              <a:rPr lang="en-US" altLang="zh-CN" sz="1600" dirty="0"/>
              <a:t>《</a:t>
            </a:r>
            <a:r>
              <a:rPr lang="zh-CN" altLang="en-US" sz="1600" dirty="0"/>
              <a:t>老子</a:t>
            </a:r>
            <a:r>
              <a:rPr lang="en-US" altLang="zh-CN" sz="1600" dirty="0"/>
              <a:t>》</a:t>
            </a:r>
            <a:r>
              <a:rPr lang="zh-CN" altLang="en-US" sz="1600" dirty="0"/>
              <a:t>竹简，是西汉初期的作品，现藏北京大学。</a:t>
            </a:r>
            <a:endParaRPr lang="zh-HK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130913" y="6586851"/>
            <a:ext cx="23132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（取图自</a:t>
            </a:r>
            <a:r>
              <a:rPr lang="en-US" altLang="zh-CN" sz="1000" dirty="0"/>
              <a:t>《</a:t>
            </a:r>
            <a:r>
              <a:rPr lang="zh-CN" altLang="en-US" sz="1000" dirty="0"/>
              <a:t>北京大学藏西汉竹书</a:t>
            </a:r>
            <a:r>
              <a:rPr lang="en-US" altLang="zh-CN" sz="1000" dirty="0"/>
              <a:t>》</a:t>
            </a:r>
            <a:r>
              <a:rPr lang="zh-CN" altLang="en-US" sz="1000" dirty="0"/>
              <a:t>贰）</a:t>
            </a:r>
            <a:endParaRPr lang="zh-HK" alt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060604" y="6585521"/>
            <a:ext cx="2083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/>
              <a:t>（上图取自孙机，页</a:t>
            </a:r>
            <a:r>
              <a:rPr lang="en-US" altLang="zh-HK" sz="1000" dirty="0"/>
              <a:t>283</a:t>
            </a:r>
            <a:r>
              <a:rPr lang="zh-CN" altLang="en-US" sz="1000" dirty="0"/>
              <a:t>）</a:t>
            </a:r>
            <a:endParaRPr lang="zh-HK" altLang="en-US" sz="1000" dirty="0"/>
          </a:p>
        </p:txBody>
      </p:sp>
      <p:sp>
        <p:nvSpPr>
          <p:cNvPr id="4" name="Rectangle 3"/>
          <p:cNvSpPr/>
          <p:nvPr/>
        </p:nvSpPr>
        <p:spPr>
          <a:xfrm>
            <a:off x="3779912" y="501798"/>
            <a:ext cx="144016" cy="12710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Freeform 9"/>
          <p:cNvSpPr/>
          <p:nvPr/>
        </p:nvSpPr>
        <p:spPr>
          <a:xfrm>
            <a:off x="3943350" y="1360645"/>
            <a:ext cx="732107" cy="2425440"/>
          </a:xfrm>
          <a:custGeom>
            <a:avLst/>
            <a:gdLst>
              <a:gd name="connsiteX0" fmla="*/ 0 w 732107"/>
              <a:gd name="connsiteY0" fmla="*/ 287181 h 2708343"/>
              <a:gd name="connsiteX1" fmla="*/ 238125 w 732107"/>
              <a:gd name="connsiteY1" fmla="*/ 191931 h 2708343"/>
              <a:gd name="connsiteX2" fmla="*/ 685800 w 732107"/>
              <a:gd name="connsiteY2" fmla="*/ 2487456 h 2708343"/>
              <a:gd name="connsiteX3" fmla="*/ 695325 w 732107"/>
              <a:gd name="connsiteY3" fmla="*/ 2487456 h 270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107" h="2708343">
                <a:moveTo>
                  <a:pt x="0" y="287181"/>
                </a:moveTo>
                <a:cubicBezTo>
                  <a:pt x="61912" y="56199"/>
                  <a:pt x="123825" y="-174782"/>
                  <a:pt x="238125" y="191931"/>
                </a:cubicBezTo>
                <a:cubicBezTo>
                  <a:pt x="352425" y="558644"/>
                  <a:pt x="609600" y="2104869"/>
                  <a:pt x="685800" y="2487456"/>
                </a:cubicBezTo>
                <a:cubicBezTo>
                  <a:pt x="762000" y="2870044"/>
                  <a:pt x="728662" y="2678750"/>
                  <a:pt x="695325" y="2487456"/>
                </a:cubicBezTo>
              </a:path>
            </a:pathLst>
          </a:custGeom>
          <a:noFill/>
          <a:ln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033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dd60c59fa926fd48d525407f6e217fb6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2dc379060109887a010103108825be52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9611FCB7-D0C9-478F-BCC4-20D583C9EFDB}"/>
</file>

<file path=customXml/itemProps2.xml><?xml version="1.0" encoding="utf-8"?>
<ds:datastoreItem xmlns:ds="http://schemas.openxmlformats.org/officeDocument/2006/customXml" ds:itemID="{F2797660-51AA-4574-9809-25C2D18662E4}"/>
</file>

<file path=customXml/itemProps3.xml><?xml version="1.0" encoding="utf-8"?>
<ds:datastoreItem xmlns:ds="http://schemas.openxmlformats.org/officeDocument/2006/customXml" ds:itemID="{D51E14E9-72DD-4A61-AEEA-62A229CB0213}"/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6234</Words>
  <Application>Microsoft Office PowerPoint</Application>
  <PresentationFormat>如螢幕大小 (4:3)</PresentationFormat>
  <Paragraphs>297</Paragraphs>
  <Slides>33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5" baseType="lpstr">
      <vt:lpstr>Adobe 楷体 Std R</vt:lpstr>
      <vt:lpstr>Adobe 繁黑體 Std B</vt:lpstr>
      <vt:lpstr>隶书</vt:lpstr>
      <vt:lpstr>宋体</vt:lpstr>
      <vt:lpstr>宋体</vt:lpstr>
      <vt:lpstr>微軟正黑體</vt:lpstr>
      <vt:lpstr>新細明體</vt:lpstr>
      <vt:lpstr>標楷體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秦汉官吏形象</vt:lpstr>
      <vt:lpstr>PowerPoint 簡報</vt:lpstr>
      <vt:lpstr>PowerPoint 簡報</vt:lpstr>
      <vt:lpstr>PowerPoint 簡報</vt:lpstr>
      <vt:lpstr>PowerPoint 簡報</vt:lpstr>
      <vt:lpstr>簿籍例子：大家算算看</vt:lpstr>
      <vt:lpstr>簿籍例子：大家算算看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CHU, Chi-fu</dc:creator>
  <cp:lastModifiedBy>CHOW, Kwong-yuen</cp:lastModifiedBy>
  <cp:revision>171</cp:revision>
  <cp:lastPrinted>2019-01-04T04:13:56Z</cp:lastPrinted>
  <dcterms:created xsi:type="dcterms:W3CDTF">2018-06-13T02:38:21Z</dcterms:created>
  <dcterms:modified xsi:type="dcterms:W3CDTF">2026-01-13T07:09:08Z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