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93" r:id="rId5"/>
    <p:sldId id="262" r:id="rId6"/>
    <p:sldId id="266" r:id="rId7"/>
    <p:sldId id="294" r:id="rId8"/>
    <p:sldId id="295" r:id="rId9"/>
    <p:sldId id="267" r:id="rId10"/>
    <p:sldId id="296" r:id="rId11"/>
    <p:sldId id="269" r:id="rId12"/>
    <p:sldId id="270" r:id="rId13"/>
    <p:sldId id="278" r:id="rId14"/>
    <p:sldId id="286" r:id="rId15"/>
    <p:sldId id="297" r:id="rId16"/>
    <p:sldId id="298" r:id="rId17"/>
    <p:sldId id="282" r:id="rId18"/>
    <p:sldId id="289" r:id="rId19"/>
    <p:sldId id="299" r:id="rId20"/>
    <p:sldId id="291" r:id="rId21"/>
    <p:sldId id="300" r:id="rId22"/>
    <p:sldId id="265" r:id="rId23"/>
    <p:sldId id="258" r:id="rId24"/>
    <p:sldId id="259" r:id="rId25"/>
    <p:sldId id="260" r:id="rId26"/>
    <p:sldId id="301" r:id="rId27"/>
    <p:sldId id="280" r:id="rId28"/>
    <p:sldId id="281" r:id="rId29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62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B53A5-0562-45B3-92F6-1DE4BDFBA0E3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395C9-64E2-4BC0-9755-A1A7FAF8A92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421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2972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667D8-CFEA-44AA-86DD-34754203B00B}" type="slidenum">
              <a:rPr lang="zh-HK" altLang="en-US" smtClean="0"/>
              <a:t>14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315672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667D8-CFEA-44AA-86DD-34754203B00B}" type="slidenum">
              <a:rPr lang="zh-HK" altLang="en-US" smtClean="0"/>
              <a:t>15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2539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06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0010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47363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7816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7765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463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506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6906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9324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0139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663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543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592F8-1330-41AD-AC3C-1E387B0D871B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6909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://www.baike.com/wiki/%E8%83%A1%E6%A4%92" TargetMode="External"/><Relationship Id="rId3" Type="http://schemas.openxmlformats.org/officeDocument/2006/relationships/hyperlink" Target="https://zh.wikipedia.org/wiki/%E6%B2%89%E9%A6%99%E6%9C%A8" TargetMode="External"/><Relationship Id="rId7" Type="http://schemas.openxmlformats.org/officeDocument/2006/relationships/hyperlink" Target="https://zh.wikipedia.org/wiki/%E4%B9%B3%E9%A6%99" TargetMode="External"/><Relationship Id="rId12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hyperlink" Target="https://zh.wikipedia.org/wiki/%E6%AA%B3%E6%A6%94" TargetMode="External"/><Relationship Id="rId5" Type="http://schemas.openxmlformats.org/officeDocument/2006/relationships/hyperlink" Target="https://baike.baidu.com/item/%E9%99%8D%E7%9C%9F%E9%A6%99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22.png"/><Relationship Id="rId9" Type="http://schemas.openxmlformats.org/officeDocument/2006/relationships/hyperlink" Target="https://zh.wikipedia.org/wiki/%E9%BE%8D%E6%B6%8E%E9%A6%99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" y="1"/>
            <a:ext cx="4343399" cy="76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 dirty="0">
                <a:latin typeface="Adobe 繁黑體 Std B" pitchFamily="34" charset="-128"/>
                <a:ea typeface="Adobe 繁黑體 Std B" pitchFamily="34" charset="-128"/>
              </a:rPr>
              <a:t>泉州湾宋代海船</a:t>
            </a:r>
            <a:endParaRPr lang="en-US" sz="32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2915816" y="609600"/>
            <a:ext cx="6228185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itchFamily="34" charset="-128"/>
                <a:ea typeface="Adobe 繁黑體 Std B" pitchFamily="34" charset="-128"/>
              </a:rPr>
              <a:t>相关课题：宋室南迁后南方经济与海外贸易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8" y="841972"/>
            <a:ext cx="914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总论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852" y="1276513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自唐末至五代，近百年的割据战争使中国社会经济遭</a:t>
            </a:r>
            <a:r>
              <a:rPr lang="zh-CN" altLang="en-US" dirty="0">
                <a:ea typeface="宋体" panose="02010600030101010101" pitchFamily="2" charset="-122"/>
              </a:rPr>
              <a:t>到极大的破坏。公元</a:t>
            </a:r>
            <a:r>
              <a:rPr lang="en-US" altLang="zh-CN" dirty="0">
                <a:ea typeface="宋体" panose="02010600030101010101" pitchFamily="2" charset="-122"/>
              </a:rPr>
              <a:t>960</a:t>
            </a:r>
            <a:r>
              <a:rPr lang="zh-CN" altLang="en-US" dirty="0">
                <a:ea typeface="宋体" panose="02010600030101010101" pitchFamily="2" charset="-122"/>
              </a:rPr>
              <a:t>年，赵匡胤在开封建立了宋朝。但即使到了太平兴国四年（</a:t>
            </a:r>
            <a:r>
              <a:rPr lang="en-US" altLang="zh-CN" dirty="0">
                <a:ea typeface="宋体" panose="02010600030101010101" pitchFamily="2" charset="-122"/>
              </a:rPr>
              <a:t>979</a:t>
            </a:r>
            <a:r>
              <a:rPr lang="zh-CN" altLang="en-US" dirty="0">
                <a:ea typeface="宋体" panose="02010600030101010101" pitchFamily="2" charset="-122"/>
              </a:rPr>
              <a:t>年）征服北汉后，北方仍有辽和西夏国分治。在整个宋代统治的</a:t>
            </a:r>
            <a:r>
              <a:rPr lang="en-US" altLang="zh-CN" dirty="0">
                <a:ea typeface="宋体" panose="02010600030101010101" pitchFamily="2" charset="-122"/>
              </a:rPr>
              <a:t>300</a:t>
            </a:r>
            <a:r>
              <a:rPr lang="zh-CN" altLang="en-US" dirty="0">
                <a:ea typeface="宋体" panose="02010600030101010101" pitchFamily="2" charset="-122"/>
              </a:rPr>
              <a:t>多年间，与西域的陆路交通严重受阻，中国与外部世界的交往主要依赖海上交通，尤其是在南宋偏安时期，海上交通有了长足的发展。（席龙飞，页</a:t>
            </a:r>
            <a:r>
              <a:rPr lang="en-US" altLang="zh-CN" dirty="0">
                <a:ea typeface="宋体" panose="02010600030101010101" pitchFamily="2" charset="-122"/>
              </a:rPr>
              <a:t>132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本部分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透过泉州湾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宋代古船，透视宋室南迁后南方经济与海外贸易。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46527"/>
            <a:ext cx="5210180" cy="36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968" y="5877272"/>
            <a:ext cx="361297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物件：泉州湾古船陈列馆所展览的宋代古船</a:t>
            </a:r>
            <a:endParaRPr lang="en-US" altLang="zh-CN" sz="1400" dirty="0"/>
          </a:p>
          <a:p>
            <a:r>
              <a:rPr lang="zh-CN" altLang="en-US" sz="1400" dirty="0"/>
              <a:t>（摄于</a:t>
            </a:r>
            <a:r>
              <a:rPr lang="en-US" altLang="zh-CN" sz="1400" dirty="0"/>
              <a:t>1999</a:t>
            </a:r>
            <a:r>
              <a:rPr lang="zh-CN" altLang="en-US" sz="1400" dirty="0"/>
              <a:t>年）</a:t>
            </a:r>
            <a:endParaRPr lang="en-US" altLang="zh-CN" sz="1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89432" y="3073464"/>
            <a:ext cx="3305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</a:rPr>
              <a:t>在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本部分</a:t>
            </a:r>
            <a:r>
              <a:rPr lang="zh-CN" altLang="en-US" dirty="0">
                <a:latin typeface="宋体" panose="02010600030101010101" pitchFamily="2" charset="-122"/>
              </a:rPr>
              <a:t>，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zh-CN" altLang="en-US" dirty="0">
                <a:latin typeface="宋体" panose="02010600030101010101" pitchFamily="2" charset="-122"/>
              </a:rPr>
              <a:t>将可以学到：</a:t>
            </a:r>
            <a:endParaRPr lang="en-US" altLang="zh-CN" dirty="0">
              <a:latin typeface="宋体" panose="02010600030101010101" pitchFamily="2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>
                <a:ea typeface="宋体" panose="02010600030101010101" pitchFamily="2" charset="-122"/>
              </a:rPr>
              <a:t>宋代市舶司的设立与对外贸易的关系</a:t>
            </a:r>
            <a:endParaRPr lang="en-US" altLang="zh-TW" dirty="0">
              <a:ea typeface="宋体" panose="02010600030101010101" pitchFamily="2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南宋造船业的发达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中国海上丝绸之路</a:t>
            </a:r>
            <a:r>
              <a:rPr lang="zh-TW" altLang="en-US" dirty="0">
                <a:ea typeface="宋体" panose="02010600030101010101" pitchFamily="2" charset="-122"/>
              </a:rPr>
              <a:t>的概况</a:t>
            </a:r>
            <a:endParaRPr lang="en-US" altLang="zh-CN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7333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6557"/>
            <a:ext cx="8147248" cy="51366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沉船中有何发现</a:t>
            </a:r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?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19675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泉州古船舱中出土铜钱</a:t>
            </a:r>
            <a:r>
              <a:rPr lang="en-US" altLang="zh-CN" dirty="0"/>
              <a:t>504</a:t>
            </a:r>
            <a:r>
              <a:rPr lang="zh-CN" altLang="en-US" dirty="0"/>
              <a:t>枚，除了残碎钱</a:t>
            </a:r>
            <a:r>
              <a:rPr lang="en-US" altLang="zh-CN" dirty="0"/>
              <a:t>71</a:t>
            </a:r>
            <a:r>
              <a:rPr lang="zh-CN" altLang="en-US" dirty="0"/>
              <a:t>枚外，还有唐钱</a:t>
            </a:r>
            <a:r>
              <a:rPr lang="en-US" altLang="zh-CN" dirty="0"/>
              <a:t>33</a:t>
            </a:r>
            <a:r>
              <a:rPr lang="zh-CN" altLang="en-US" dirty="0"/>
              <a:t>枚、北宋钱</a:t>
            </a:r>
            <a:r>
              <a:rPr lang="en-US" altLang="zh-CN" dirty="0"/>
              <a:t>358</a:t>
            </a:r>
            <a:r>
              <a:rPr lang="zh-CN" altLang="en-US" dirty="0"/>
              <a:t>枚、南宋钱</a:t>
            </a:r>
            <a:r>
              <a:rPr lang="en-US" altLang="zh-CN" dirty="0"/>
              <a:t>71</a:t>
            </a:r>
            <a:r>
              <a:rPr lang="zh-CN" altLang="en-US" dirty="0"/>
              <a:t>枚。</a:t>
            </a:r>
            <a:endParaRPr lang="en-US" altLang="zh-C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81113"/>
              </p:ext>
            </p:extLst>
          </p:nvPr>
        </p:nvGraphicFramePr>
        <p:xfrm>
          <a:off x="574721" y="1875593"/>
          <a:ext cx="2764880" cy="1530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35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铜钱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数量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14">
                <a:tc>
                  <a:txBody>
                    <a:bodyPr/>
                    <a:lstStyle/>
                    <a:p>
                      <a:r>
                        <a:rPr lang="zh-CN" altLang="en-US" dirty="0"/>
                        <a:t>唐钱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33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314">
                <a:tc>
                  <a:txBody>
                    <a:bodyPr/>
                    <a:lstStyle/>
                    <a:p>
                      <a:r>
                        <a:rPr lang="zh-CN" altLang="en-US" dirty="0"/>
                        <a:t>北宋钱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358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314">
                <a:tc>
                  <a:txBody>
                    <a:bodyPr/>
                    <a:lstStyle/>
                    <a:p>
                      <a:r>
                        <a:rPr lang="zh-CN" altLang="en-US" dirty="0"/>
                        <a:t>南宋钱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71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95936" y="1675158"/>
            <a:ext cx="446449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出土铜钱中，最晚的是咸淳</a:t>
            </a:r>
            <a:r>
              <a:rPr lang="zh-TW" altLang="en-US" sz="1600" dirty="0"/>
              <a:t>（</a:t>
            </a:r>
            <a:r>
              <a:rPr lang="en-US" altLang="zh-TW" sz="1600" dirty="0"/>
              <a:t>1265-1274</a:t>
            </a:r>
            <a:r>
              <a:rPr lang="zh-TW" altLang="en-US" sz="1600" dirty="0"/>
              <a:t>）</a:t>
            </a:r>
            <a:r>
              <a:rPr lang="zh-CN" altLang="en-US" sz="1600" dirty="0"/>
              <a:t>元宝。</a:t>
            </a:r>
            <a:endParaRPr lang="zh-HK" altLang="en-US" sz="1600" dirty="0"/>
          </a:p>
        </p:txBody>
      </p:sp>
      <p:pic>
        <p:nvPicPr>
          <p:cNvPr id="6" name="Picture 2" descr="C:\Users\swcheung_his\Pictures\我的扫描\2017-09 (九月)\扫描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30" y="2131832"/>
            <a:ext cx="1654574" cy="15053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94" y="2131832"/>
            <a:ext cx="1600537" cy="1505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hape 222" descr="E:\Project EDB\PPT\Song_Quanzhou Ship\象棋銅錢.jpg"/>
          <p:cNvPicPr preferRelativeResize="0"/>
          <p:nvPr/>
        </p:nvPicPr>
        <p:blipFill rotWithShape="1">
          <a:blip r:embed="rId4">
            <a:alphaModFix/>
          </a:blip>
          <a:srcRect t="43978" b="9117"/>
          <a:stretch/>
        </p:blipFill>
        <p:spPr>
          <a:xfrm>
            <a:off x="539552" y="3645024"/>
            <a:ext cx="4752528" cy="3045472"/>
          </a:xfrm>
          <a:prstGeom prst="rect">
            <a:avLst/>
          </a:prstGeom>
          <a:ln w="88900" cap="sq" cmpd="thickThin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6"/>
          <p:cNvSpPr txBox="1"/>
          <p:nvPr/>
        </p:nvSpPr>
        <p:spPr>
          <a:xfrm>
            <a:off x="3370937" y="3221629"/>
            <a:ext cx="18002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出土铜钱拓片</a:t>
            </a:r>
            <a:endParaRPr lang="en-US" dirty="0"/>
          </a:p>
        </p:txBody>
      </p:sp>
      <p:sp>
        <p:nvSpPr>
          <p:cNvPr id="10" name="TextBox 1"/>
          <p:cNvSpPr txBox="1"/>
          <p:nvPr/>
        </p:nvSpPr>
        <p:spPr>
          <a:xfrm>
            <a:off x="539552" y="758340"/>
            <a:ext cx="187220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1. 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出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土铜钱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562232" y="387711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小问题：这些铜钱有何用途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90758" y="4218281"/>
            <a:ext cx="3067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现时出土的铜钱不算多，估计不是用作交易之用，可能是船中人士如水手的个人财物；亦有可能是船只沉没以后，大量的铜钱丢失了，因此没法完全证明船中铜钱的用途。</a:t>
            </a:r>
            <a:endParaRPr lang="zh-HK" altLang="en-US" sz="16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66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255158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2. 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南宋出口商品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6259" y="3650903"/>
            <a:ext cx="4482827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龙泉青釉瓷器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，后者是碗，而前者是某个器皿的盖子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TW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「龙泉」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是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浙江省龙泉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窑所烧制的意思。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HK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「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青釉</a:t>
            </a:r>
            <a:r>
              <a:rPr lang="zh-HK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」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是烧制时所用的颜料，以光泽特强闻名。</a:t>
            </a:r>
            <a:endParaRPr lang="zh-HK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2" y="1158856"/>
            <a:ext cx="3746581" cy="249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4095" y="3627527"/>
            <a:ext cx="3746581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陶器包括了这些陶瓮，相信是船舱内用以盛载货物所用的器皿。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1" y="80665"/>
            <a:ext cx="630929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货船没有出土丝绸，却有一些陶器和瓷器。以下是考古学家从泉州古船出土中复原比较完整的陶器和瓷器：</a:t>
            </a:r>
            <a:endParaRPr lang="en-US" altLang="zh-CN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89262" y="789524"/>
            <a:ext cx="71033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陶器</a:t>
            </a:r>
            <a:endParaRPr lang="zh-HK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97" y="1175795"/>
            <a:ext cx="3672408" cy="245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33478" y="789524"/>
            <a:ext cx="71033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瓷器</a:t>
            </a:r>
            <a:endParaRPr lang="zh-HK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2954" y="4458598"/>
            <a:ext cx="187329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陶器和瓷器的分别</a:t>
            </a:r>
            <a:endParaRPr lang="zh-HK" altLang="en-US" sz="16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4095" y="4849012"/>
          <a:ext cx="4943969" cy="1244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8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180">
                <a:tc>
                  <a:txBody>
                    <a:bodyPr/>
                    <a:lstStyle/>
                    <a:p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陶器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瓷器</a:t>
                      </a:r>
                      <a:endParaRPr lang="zh-HK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烧制温度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400" dirty="0">
                          <a:latin typeface="+mn-lt"/>
                          <a:cs typeface="Times New Roman" panose="02020603050405020304" pitchFamily="18" charset="0"/>
                        </a:rPr>
                        <a:t>1100℃</a:t>
                      </a:r>
                      <a:r>
                        <a:rPr lang="zh-CN" altLang="en-US" sz="1400" dirty="0">
                          <a:latin typeface="+mn-lt"/>
                          <a:cs typeface="Times New Roman" panose="02020603050405020304" pitchFamily="18" charset="0"/>
                        </a:rPr>
                        <a:t>以下</a:t>
                      </a:r>
                      <a:endParaRPr lang="zh-HK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1200℃</a:t>
                      </a:r>
                      <a:r>
                        <a:rPr lang="zh-HK" altLang="en-US" sz="1400" dirty="0"/>
                        <a:t>以</a:t>
                      </a:r>
                      <a:r>
                        <a:rPr lang="zh-CN" altLang="en-US" sz="1400" dirty="0"/>
                        <a:t>上</a:t>
                      </a:r>
                      <a:endParaRPr lang="zh-HK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材料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一般黏土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特定材料（高岭土）</a:t>
                      </a:r>
                      <a:endParaRPr lang="zh-HK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504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制品特点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不透明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半透明</a:t>
                      </a:r>
                      <a:endParaRPr lang="zh-HK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78116" y="4794801"/>
            <a:ext cx="3900192" cy="18466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小问题：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陶器和瓷器两者，你认为那种东西比较贵重？另广东俗语「缸瓦撼瓷器」的「缸瓦」是指什么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CN" altLang="en-US" sz="1600" dirty="0"/>
              <a:t>这句话在什么时候会说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以这艘船作例子，你认为</a:t>
            </a:r>
            <a:r>
              <a:rPr lang="zh-TW" altLang="en-US" sz="1600" dirty="0"/>
              <a:t>南宋</a:t>
            </a:r>
            <a:r>
              <a:rPr lang="zh-CN" altLang="en-US" sz="1600" dirty="0"/>
              <a:t>的</a:t>
            </a:r>
            <a:r>
              <a:rPr lang="zh-TW" altLang="en-US" sz="1600" dirty="0"/>
              <a:t>主要出口商品是陶器</a:t>
            </a:r>
            <a:r>
              <a:rPr lang="zh-CN" altLang="en-US" sz="1600" dirty="0"/>
              <a:t>抑或</a:t>
            </a:r>
            <a:r>
              <a:rPr lang="zh-TW" altLang="en-US" sz="1600" dirty="0"/>
              <a:t>是瓷器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9978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240756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3. 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南宋进口商品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122366"/>
            <a:ext cx="658822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泉州古船只有很少是瓷器，更多的是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以下</a:t>
            </a:r>
            <a:r>
              <a:rPr lang="zh-CN" altLang="en-US" sz="1600" dirty="0"/>
              <a:t>的香料。</a:t>
            </a:r>
            <a:endParaRPr lang="en-US" altLang="zh-CN" sz="1600" dirty="0"/>
          </a:p>
          <a:p>
            <a:r>
              <a:rPr lang="zh-CN" altLang="en-US" sz="1600" dirty="0"/>
              <a:t>学者因此估计这艘船是从外国回来，进入或停泊在泉州港的时候沉没的。</a:t>
            </a:r>
            <a:endParaRPr lang="zh-HK" alt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9510" y="1052737"/>
          <a:ext cx="8712969" cy="393419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904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50426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3768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6" y="1429495"/>
            <a:ext cx="1440160" cy="101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856" y="1052736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沉香（植物）</a:t>
            </a:r>
            <a:r>
              <a:rPr lang="zh-CN" altLang="zh-HK" sz="14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mbria"/>
                <a:sym typeface="Cambria"/>
              </a:rPr>
              <a:t>柬埔寨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492896"/>
            <a:ext cx="2516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3"/>
              </a:rPr>
              <a:t>https://zh.wikipedia.org/wiki/%E6%B2%89%E9%A6%99%E6%9C%A8</a:t>
            </a:r>
            <a:endParaRPr lang="en-US" altLang="zh-HK" sz="1000" dirty="0"/>
          </a:p>
          <a:p>
            <a:endParaRPr lang="zh-HK" altLang="en-US" sz="1000" dirty="0"/>
          </a:p>
        </p:txBody>
      </p:sp>
      <p:pic>
        <p:nvPicPr>
          <p:cNvPr id="18" name="Picture 3" descr="I:\Microhistory\泉州古船\降真香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61" y="1387123"/>
            <a:ext cx="1419182" cy="9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9542" y="1052736"/>
            <a:ext cx="2224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降真香（植物）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南洋诸国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9543" y="2443540"/>
            <a:ext cx="23604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5"/>
              </a:rPr>
              <a:t>https://baike.baidu.com/item/%E9%99%8D%E7%9C%9F%E9%A6%99</a:t>
            </a:r>
            <a:endParaRPr lang="en-US" altLang="zh-HK" sz="1000" dirty="0"/>
          </a:p>
          <a:p>
            <a:endParaRPr lang="zh-HK" altLang="en-US" sz="1000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02681"/>
            <a:ext cx="1466518" cy="10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012160" y="1083513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乳香（植物）</a:t>
            </a:r>
            <a:r>
              <a:rPr lang="zh-CN" altLang="zh-HK" sz="14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mbria"/>
                <a:sym typeface="Cambria"/>
              </a:rPr>
              <a:t>阿拉伯半岛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167" y="2443540"/>
            <a:ext cx="2506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7"/>
              </a:rPr>
              <a:t>https://zh.wikipedia.org/wiki/%E4%B9%B3%E9%A6%99</a:t>
            </a:r>
            <a:endParaRPr lang="en-US" altLang="zh-HK" sz="1000" dirty="0"/>
          </a:p>
          <a:p>
            <a:endParaRPr lang="zh-HK" altLang="en-US" sz="1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6" y="3284984"/>
            <a:ext cx="1567867" cy="114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1144" y="2964631"/>
            <a:ext cx="2404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龙涎香（抹香鲸粪石）</a:t>
            </a:r>
            <a:r>
              <a:rPr lang="zh-CN" altLang="zh-HK" sz="14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mbria"/>
                <a:sym typeface="Cambria"/>
              </a:rPr>
              <a:t>非洲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956" y="4432932"/>
            <a:ext cx="2557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9"/>
              </a:rPr>
              <a:t>https://zh.wikipedia.org/wiki/%E9%BE%8D%E6%B6%8E%E9%A6%99</a:t>
            </a:r>
            <a:endParaRPr lang="en-US" altLang="zh-HK" sz="1000" dirty="0"/>
          </a:p>
          <a:p>
            <a:endParaRPr lang="zh-HK" altLang="en-US" sz="1000" dirty="0"/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523" y="3266322"/>
            <a:ext cx="1382765" cy="106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171788" y="2975023"/>
            <a:ext cx="2855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槟榔（植物）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马来西亚、斯里兰卡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9661" y="4331229"/>
            <a:ext cx="26484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11"/>
              </a:rPr>
              <a:t>https://zh.wikipedia.org/wiki/%E6%AA%B3%E6%A6%94</a:t>
            </a:r>
            <a:endParaRPr lang="en-US" altLang="zh-HK" sz="1000" dirty="0"/>
          </a:p>
          <a:p>
            <a:endParaRPr lang="zh-HK" altLang="en-US" sz="1000" dirty="0"/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73" y="3236628"/>
            <a:ext cx="1136005" cy="109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026956" y="2958545"/>
            <a:ext cx="2129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胡椒（植物）</a:t>
            </a:r>
            <a:r>
              <a:rPr lang="zh-CN" altLang="zh-HK" sz="14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mbria"/>
                <a:sym typeface="Cambria"/>
              </a:rPr>
              <a:t>印尼爪哇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8170" y="4335037"/>
            <a:ext cx="2610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13"/>
              </a:rPr>
              <a:t>http://www.baike.com/wiki/%E8%83%A1%E6%A4%92</a:t>
            </a:r>
            <a:endParaRPr lang="zh-HK" altLang="en-US" sz="10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788148" y="5257781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做一做：</a:t>
            </a:r>
            <a:endParaRPr lang="en-US" altLang="zh-TW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请你在下页的地图中找到这些物品的出产地。</a:t>
            </a:r>
            <a:endParaRPr lang="zh-HK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236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95802" y="188640"/>
            <a:ext cx="7545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你能在以下的地图中找到那些物品的出产地吗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95802" y="5661248"/>
            <a:ext cx="780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问题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这些船只远渡重洋，如何能抵御风浪的侵袭，成功将各式货物运抵目的地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下面照片中船只内部的设计是什么装置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你认为有什么作用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13BF68A-372E-4364-813D-2BD8D0E8A4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2" r="6894"/>
          <a:stretch>
            <a:fillRect/>
          </a:stretch>
        </p:blipFill>
        <p:spPr bwMode="auto">
          <a:xfrm>
            <a:off x="179512" y="908720"/>
            <a:ext cx="8856984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7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35596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4. 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伟大的发明</a:t>
            </a:r>
            <a:r>
              <a:rPr lang="en-US" altLang="zh-CN" sz="2400" dirty="0">
                <a:latin typeface="Adobe 繁黑體 Std B" pitchFamily="34" charset="-128"/>
                <a:ea typeface="Adobe 繁黑體 Std B" pitchFamily="34" charset="-128"/>
              </a:rPr>
              <a:t>--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水密隔舱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301" y="116632"/>
            <a:ext cx="4629434" cy="18579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0" y="620688"/>
            <a:ext cx="3713237" cy="247529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86" y="2044355"/>
            <a:ext cx="3728633" cy="274924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3223938"/>
            <a:ext cx="371323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宋末元初（</a:t>
            </a:r>
            <a:r>
              <a:rPr lang="en-US" altLang="zh-CN" sz="1600" dirty="0"/>
              <a:t>1275-1292</a:t>
            </a:r>
            <a:r>
              <a:rPr lang="zh-CN" altLang="en-US" sz="1600" dirty="0"/>
              <a:t>）在中国游历的马可孛罗说：「中国比较大的一些船，在船身里面也有是三个池子或舱房，是用很坚固的木板，很紧密地钉在一起，有很好很坚固的隔板把它们隔开。」（泉州湾宋代海船发掘与研究，页</a:t>
            </a:r>
            <a:r>
              <a:rPr lang="en-US" altLang="zh-CN" sz="1600" dirty="0"/>
              <a:t>53</a:t>
            </a:r>
            <a:r>
              <a:rPr lang="zh-CN" altLang="en-US" sz="1600" dirty="0"/>
              <a:t>）</a:t>
            </a:r>
            <a:endParaRPr lang="zh-HK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90554" y="5490345"/>
            <a:ext cx="756766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水密隔舱的好处：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>
                <a:solidFill>
                  <a:srgbClr val="FF0000"/>
                </a:solidFill>
              </a:rPr>
              <a:t>航行安全：船若触礁或互碰，一部分破损严重漏水了，其他舱仍能保持完好，即使不堵，仍然可以继续航行，以待进港修理。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solidFill>
                  <a:srgbClr val="FF0000"/>
                </a:solidFill>
              </a:rPr>
              <a:t>货物安全：一舱漏水，其他舱的货物仍然可以安然无恙。</a:t>
            </a:r>
            <a:endParaRPr lang="en-US" altLang="zh-CN" sz="1600" dirty="0">
              <a:solidFill>
                <a:srgbClr val="FF0000"/>
              </a:solidFill>
            </a:endParaRPr>
          </a:p>
          <a:p>
            <a:r>
              <a:rPr lang="zh-TW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就是这样，即使遇到风浪，船只受损，若情况不太严重，也可安然到达目的地。</a:t>
            </a:r>
            <a:endParaRPr lang="zh-HK" altLang="en-US" sz="16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70" y="4855192"/>
            <a:ext cx="759763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小问题：假设你是南宋时期的海商，你会选择设有隔舱设备的货船搭载你的货物吗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CN" altLang="en-US" sz="1600" dirty="0"/>
              <a:t>为什么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740352" y="2058169"/>
            <a:ext cx="1336501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ea typeface="SimSun" panose="02010600030101010101" pitchFamily="2" charset="-122"/>
              </a:rPr>
              <a:t>考古学家在泉州古船中首次发现一种被称为「水密隔舱」的建造技术全船分为</a:t>
            </a:r>
            <a:r>
              <a:rPr lang="en-US" altLang="zh-TW" sz="1600" dirty="0">
                <a:ea typeface="SimSun" panose="02010600030101010101" pitchFamily="2" charset="-122"/>
              </a:rPr>
              <a:t>13</a:t>
            </a:r>
            <a:r>
              <a:rPr lang="zh-TW" altLang="en-US" sz="1600" dirty="0">
                <a:ea typeface="SimSun" panose="02010600030101010101" pitchFamily="2" charset="-122"/>
              </a:rPr>
              <a:t>个舱，舱与舱之间的隔板是用坚</a:t>
            </a:r>
            <a:r>
              <a:rPr lang="zh-CN" altLang="en-US" sz="1600" dirty="0">
                <a:ea typeface="SimSun" panose="02010600030101010101" pitchFamily="2" charset="-122"/>
              </a:rPr>
              <a:t>硬</a:t>
            </a:r>
            <a:r>
              <a:rPr lang="zh-TW" altLang="en-US" sz="1600" dirty="0">
                <a:ea typeface="SimSun" panose="02010600030101010101" pitchFamily="2" charset="-122"/>
              </a:rPr>
              <a:t>的杉木做的，厚达</a:t>
            </a:r>
            <a:r>
              <a:rPr lang="en-US" altLang="zh-TW" sz="1600" dirty="0">
                <a:ea typeface="SimSun" panose="02010600030101010101" pitchFamily="2" charset="-122"/>
              </a:rPr>
              <a:t>10-12</a:t>
            </a:r>
            <a:r>
              <a:rPr lang="zh-TW" altLang="en-US" sz="1600" dirty="0">
                <a:ea typeface="SimSun" panose="02010600030101010101" pitchFamily="2" charset="-122"/>
              </a:rPr>
              <a:t>厘米，这样就构成了一道水泄不通的隔壁。</a:t>
            </a:r>
            <a:endParaRPr lang="zh-HK" altLang="en-US" sz="1600" dirty="0"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75804" y="6164677"/>
            <a:ext cx="1355258" cy="463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（</a:t>
            </a:r>
            <a:r>
              <a:rPr lang="en-US" altLang="zh-TW" sz="1200" dirty="0"/>
              <a:t>《</a:t>
            </a:r>
            <a:r>
              <a:rPr lang="zh-TW" altLang="en-US" sz="1200" dirty="0"/>
              <a:t>造船史话</a:t>
            </a:r>
            <a:r>
              <a:rPr lang="en-US" altLang="zh-TW" sz="1200" dirty="0"/>
              <a:t>》</a:t>
            </a:r>
            <a:r>
              <a:rPr lang="zh-TW" altLang="en-US" sz="1200" dirty="0"/>
              <a:t>，页</a:t>
            </a:r>
            <a:r>
              <a:rPr lang="en-US" altLang="zh-TW" sz="1200" dirty="0"/>
              <a:t>100</a:t>
            </a:r>
            <a:r>
              <a:rPr lang="zh-TW" altLang="en-US" sz="1200" dirty="0"/>
              <a:t>）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9871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99" y="76200"/>
            <a:ext cx="389498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Adobe 繁黑體 Std B" pitchFamily="34" charset="-128"/>
                <a:ea typeface="Adobe 繁黑體 Std B" pitchFamily="34" charset="-128"/>
              </a:rPr>
              <a:t>附录一：</a:t>
            </a:r>
            <a:r>
              <a:rPr lang="zh-CN" altLang="en-US" sz="2000" dirty="0">
                <a:latin typeface="Adobe 繁黑體 Std B" pitchFamily="34" charset="-128"/>
                <a:ea typeface="Adobe 繁黑體 Std B" pitchFamily="34" charset="-128"/>
              </a:rPr>
              <a:t>如何分辨</a:t>
            </a:r>
            <a:r>
              <a:rPr lang="zh-TW" altLang="en-US" sz="2000" dirty="0">
                <a:latin typeface="Adobe 繁黑體 Std B" pitchFamily="34" charset="-128"/>
                <a:ea typeface="Adobe 繁黑體 Std B" pitchFamily="34" charset="-128"/>
              </a:rPr>
              <a:t>内</a:t>
            </a:r>
            <a:r>
              <a:rPr lang="zh-CN" altLang="en-US" sz="2000" dirty="0">
                <a:latin typeface="Adobe 繁黑體 Std B" pitchFamily="34" charset="-128"/>
                <a:ea typeface="Adobe 繁黑體 Std B" pitchFamily="34" charset="-128"/>
              </a:rPr>
              <a:t>河船和海船？</a:t>
            </a:r>
            <a:endParaRPr lang="zh-HK" altLang="en-US" sz="20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587" y="614420"/>
            <a:ext cx="3491433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最简单的造船方法，就是做一个类似木箱的东西，只要船底不渗水，便自然在水上浮起来。若船头做成尖型（工夫较多），则可以减少阻水。</a:t>
            </a:r>
            <a:endParaRPr lang="zh-HK" alt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2" y="1844824"/>
            <a:ext cx="2374209" cy="12214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46" y="680542"/>
            <a:ext cx="2266428" cy="169582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90" y="2381697"/>
            <a:ext cx="2266427" cy="169582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45243" y="29645"/>
            <a:ext cx="4624186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图中</a:t>
            </a:r>
            <a:r>
              <a:rPr lang="zh-CN" altLang="en-US" sz="1600" dirty="0"/>
              <a:t>这种小木船，船底都是平的。由于制造简单，到今天还有人造。（摄于</a:t>
            </a:r>
            <a:r>
              <a:rPr lang="en-US" altLang="zh-CN" sz="1600" dirty="0"/>
              <a:t>2007</a:t>
            </a:r>
            <a:r>
              <a:rPr lang="zh-CN" altLang="en-US" sz="1600" dirty="0"/>
              <a:t>年山东济宁南阳岛）</a:t>
            </a:r>
            <a:endParaRPr lang="zh-HK" altLang="en-US" sz="16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14" y="2388171"/>
            <a:ext cx="2277460" cy="170407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90" y="680542"/>
            <a:ext cx="2266427" cy="169582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" y="4243368"/>
            <a:ext cx="4299344" cy="241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8680" y="3150362"/>
            <a:ext cx="386250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但平底船，吃水浅，若遇上风浪和暗涌，便容易翻侧，因此航行的地方，多只是在相对天气较为平静的内河，即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使</a:t>
            </a:r>
            <a:r>
              <a:rPr lang="zh-CN" altLang="en-US" sz="1600" dirty="0"/>
              <a:t>出海，也只是近岸海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边</a:t>
            </a:r>
            <a:r>
              <a:rPr lang="zh-CN" altLang="en-US" sz="1600" dirty="0"/>
              <a:t>而已。</a:t>
            </a:r>
            <a:endParaRPr lang="zh-HK" altLang="en-US" sz="16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43368"/>
            <a:ext cx="4314688" cy="24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74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181585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航海尖底船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463" y="690067"/>
            <a:ext cx="860400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在大海航行，比起内河，挑战大很多。首先是风浪，这对吃水浅而且阻水大的平底木船大大不利。若在船舱多压货，吃水深了，即是遇上风浪，也不易翻船。不过，吃水深了，便有新的挑战，那是容易碰到海中隐藏的礁石，一旦遇到这种意外，船底便很容易被撞出一个大孔，不消一会，整条船便沉没。</a:t>
            </a:r>
            <a:endParaRPr lang="zh-HK" alt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932">
            <a:off x="396816" y="2521429"/>
            <a:ext cx="3672408" cy="170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47">
            <a:off x="4780819" y="2407167"/>
            <a:ext cx="3810824" cy="229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4126" y="407239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平底船</a:t>
            </a:r>
            <a:endParaRPr lang="zh-HK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2316" y="402654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尖底船</a:t>
            </a:r>
            <a:endParaRPr lang="zh-HK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35896" y="1897654"/>
            <a:ext cx="1152128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船舱内水平以下位置（吃水部分）</a:t>
            </a:r>
            <a:endParaRPr lang="zh-HK" altLang="en-US" sz="1400" dirty="0"/>
          </a:p>
        </p:txBody>
      </p:sp>
      <p:cxnSp>
        <p:nvCxnSpPr>
          <p:cNvPr id="15" name="Elbow Connector 14"/>
          <p:cNvCxnSpPr/>
          <p:nvPr/>
        </p:nvCxnSpPr>
        <p:spPr>
          <a:xfrm>
            <a:off x="4762847" y="2156353"/>
            <a:ext cx="1681361" cy="1128631"/>
          </a:xfrm>
          <a:prstGeom prst="bentConnector3">
            <a:avLst>
              <a:gd name="adj1" fmla="val 98153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Elbow Connector 1029"/>
          <p:cNvCxnSpPr/>
          <p:nvPr/>
        </p:nvCxnSpPr>
        <p:spPr>
          <a:xfrm rot="10800000" flipV="1">
            <a:off x="1943708" y="2159262"/>
            <a:ext cx="1692188" cy="1053713"/>
          </a:xfrm>
          <a:prstGeom prst="bentConnector3">
            <a:avLst>
              <a:gd name="adj1" fmla="val 100096"/>
            </a:avLst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TextBox 1038"/>
          <p:cNvSpPr txBox="1"/>
          <p:nvPr/>
        </p:nvSpPr>
        <p:spPr>
          <a:xfrm>
            <a:off x="3857067" y="4826076"/>
            <a:ext cx="64807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龙骨</a:t>
            </a:r>
            <a:endParaRPr lang="zh-HK" altLang="en-US" dirty="0"/>
          </a:p>
        </p:txBody>
      </p:sp>
      <p:cxnSp>
        <p:nvCxnSpPr>
          <p:cNvPr id="1041" name="Elbow Connector 1040"/>
          <p:cNvCxnSpPr>
            <a:stCxn id="1039" idx="3"/>
          </p:cNvCxnSpPr>
          <p:nvPr/>
        </p:nvCxnSpPr>
        <p:spPr>
          <a:xfrm flipV="1">
            <a:off x="4505139" y="4509120"/>
            <a:ext cx="2299109" cy="501622"/>
          </a:xfrm>
          <a:prstGeom prst="bentConnector3">
            <a:avLst>
              <a:gd name="adj1" fmla="val 100129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Elbow Connector 1043"/>
          <p:cNvCxnSpPr/>
          <p:nvPr/>
        </p:nvCxnSpPr>
        <p:spPr>
          <a:xfrm rot="10800000">
            <a:off x="2627785" y="4072395"/>
            <a:ext cx="1229287" cy="956440"/>
          </a:xfrm>
          <a:prstGeom prst="bentConnector3">
            <a:avLst>
              <a:gd name="adj1" fmla="val 101914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0" name="TextBox 1059"/>
          <p:cNvSpPr txBox="1"/>
          <p:nvPr/>
        </p:nvSpPr>
        <p:spPr>
          <a:xfrm>
            <a:off x="323527" y="5445224"/>
            <a:ext cx="8424937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为了增加船的吃水量，工匠会把底部改成</a:t>
            </a:r>
            <a:r>
              <a:rPr lang="en-US" altLang="zh-CN" sz="1600" dirty="0"/>
              <a:t>V</a:t>
            </a:r>
            <a:r>
              <a:rPr lang="zh-CN" altLang="en-US" sz="1600" dirty="0"/>
              <a:t>型（尖底），同时底部的中轴线位置，嵌入一根非常坚实的木材，称为「龙骨」，抵抗礁石。</a:t>
            </a:r>
            <a:endParaRPr lang="en-US" altLang="zh-CN" sz="1600" dirty="0"/>
          </a:p>
          <a:p>
            <a:r>
              <a:rPr lang="zh-CN" altLang="en-US" sz="1600" dirty="0"/>
              <a:t>虽然一些大型的平底船也建造龙骨（如上图），但对平底船来说，那并非必须的部分，而且内河较为浅水，若龙骨太过突出，便容易使船底插入河床的泥土之中，动弹不得。</a:t>
            </a:r>
            <a:endParaRPr lang="en-US" altLang="zh-CN" sz="1600" dirty="0"/>
          </a:p>
        </p:txBody>
      </p:sp>
      <p:sp>
        <p:nvSpPr>
          <p:cNvPr id="1061" name="TextBox 1060"/>
          <p:cNvSpPr txBox="1"/>
          <p:nvPr/>
        </p:nvSpPr>
        <p:spPr>
          <a:xfrm>
            <a:off x="7092280" y="4589868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（照片来自香港海事博物馆）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6131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837641"/>
              </p:ext>
            </p:extLst>
          </p:nvPr>
        </p:nvGraphicFramePr>
        <p:xfrm>
          <a:off x="399935" y="1234430"/>
          <a:ext cx="7200801" cy="395626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00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2776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HK" dirty="0"/>
                    </a:p>
                    <a:p>
                      <a:endParaRPr lang="en-US" altLang="zh-HK" dirty="0"/>
                    </a:p>
                    <a:p>
                      <a:endParaRPr lang="en-US" altLang="zh-HK" dirty="0"/>
                    </a:p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87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阻水</a:t>
                      </a:r>
                      <a:r>
                        <a:rPr lang="en-US" altLang="zh-CN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?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小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小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87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吃水</a:t>
                      </a:r>
                      <a:r>
                        <a:rPr lang="en-US" altLang="zh-CN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?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小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小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87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克服礁石危险</a:t>
                      </a:r>
                      <a:r>
                        <a:rPr lang="en-US" altLang="zh-CN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?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能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不能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能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不能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87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适宜航行区域</a:t>
                      </a:r>
                      <a:r>
                        <a:rPr lang="en-US" altLang="zh-CN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?</a:t>
                      </a:r>
                      <a:endParaRPr lang="zh-HK" alt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内河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海洋</a:t>
                      </a:r>
                      <a:endParaRPr lang="zh-HK" alt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内河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海洋</a:t>
                      </a:r>
                      <a:endParaRPr lang="zh-HK" alt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932">
            <a:off x="2932686" y="1766206"/>
            <a:ext cx="2085791" cy="96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47">
            <a:off x="5552326" y="1687563"/>
            <a:ext cx="1965829" cy="118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199" y="76200"/>
            <a:ext cx="341568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平底船与尖底船的比较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4252" y="12687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平底船</a:t>
            </a:r>
            <a:endParaRPr lang="zh-HK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86003" y="129887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尖底船</a:t>
            </a:r>
            <a:endParaRPr lang="zh-HK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728167"/>
            <a:ext cx="382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请删去不适合的：</a:t>
            </a:r>
            <a:endParaRPr lang="zh-HK" alt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95536" y="1268760"/>
            <a:ext cx="2376264" cy="167745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91680" y="148353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船型</a:t>
            </a:r>
            <a:endParaRPr lang="zh-HK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5576" y="228073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功能</a:t>
            </a:r>
            <a:endParaRPr lang="zh-HK" altLang="en-US" dirty="0"/>
          </a:p>
        </p:txBody>
      </p:sp>
      <p:cxnSp>
        <p:nvCxnSpPr>
          <p:cNvPr id="23" name="直線接點 22"/>
          <p:cNvCxnSpPr/>
          <p:nvPr/>
        </p:nvCxnSpPr>
        <p:spPr>
          <a:xfrm>
            <a:off x="4054361" y="2997831"/>
            <a:ext cx="323997" cy="266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6044817" y="2995825"/>
            <a:ext cx="323997" cy="266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3651584" y="3541417"/>
            <a:ext cx="323997" cy="266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6430355" y="3553481"/>
            <a:ext cx="323997" cy="266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3491880" y="4099293"/>
            <a:ext cx="323997" cy="266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>
            <a:off x="6373241" y="4136622"/>
            <a:ext cx="412823" cy="2294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>
            <a:off x="4054361" y="4725144"/>
            <a:ext cx="445631" cy="194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5886003" y="4725144"/>
            <a:ext cx="445631" cy="194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03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673" y="764704"/>
            <a:ext cx="889016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平底船也可以是大型的，只要多利用风力和人力便成。北宋时期绘画的</a:t>
            </a:r>
            <a:r>
              <a:rPr lang="en-US" altLang="zh-CN" sz="1600" dirty="0"/>
              <a:t>《</a:t>
            </a:r>
            <a:r>
              <a:rPr lang="zh-CN" altLang="en-US" sz="1600" dirty="0"/>
              <a:t>清明上河图</a:t>
            </a:r>
            <a:r>
              <a:rPr lang="en-US" altLang="zh-CN" sz="1600" dirty="0"/>
              <a:t>》</a:t>
            </a:r>
            <a:r>
              <a:rPr lang="zh-CN" altLang="en-US" sz="1600" dirty="0"/>
              <a:t>，描绘京城汴梁（开封）及汴河两岸的繁华景象。全画共有大小船</a:t>
            </a:r>
            <a:r>
              <a:rPr lang="en-US" altLang="zh-CN" sz="1600" dirty="0"/>
              <a:t>28</a:t>
            </a:r>
            <a:r>
              <a:rPr lang="zh-CN" altLang="en-US" sz="1600" dirty="0"/>
              <a:t>艘，都是平底船。</a:t>
            </a:r>
            <a:endParaRPr lang="zh-HK" altLang="en-US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76872"/>
            <a:ext cx="418926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76200"/>
            <a:ext cx="363170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dobe 繁黑體 Std B" pitchFamily="34" charset="-128"/>
                <a:ea typeface="Adobe 繁黑體 Std B" pitchFamily="34" charset="-128"/>
              </a:rPr>
              <a:t>《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清明上河图</a:t>
            </a:r>
            <a:r>
              <a:rPr lang="en-US" altLang="zh-CN" sz="2400" dirty="0">
                <a:latin typeface="Adobe 繁黑體 Std B" pitchFamily="34" charset="-128"/>
                <a:ea typeface="Adobe 繁黑體 Std B" pitchFamily="34" charset="-128"/>
              </a:rPr>
              <a:t>》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的平底船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11" y="2312789"/>
            <a:ext cx="4625157" cy="374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673" y="1556792"/>
            <a:ext cx="889016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小问题：汴河上的平底船，有载客和载货的，以下两张图画，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哪艘</a:t>
            </a:r>
            <a:r>
              <a:rPr lang="zh-CN" altLang="en-US" sz="1600" dirty="0"/>
              <a:t>是载客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哪艘</a:t>
            </a:r>
            <a:r>
              <a:rPr lang="zh-CN" altLang="en-US" sz="1600" dirty="0"/>
              <a:t>是载货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CN" altLang="en-US" sz="1600" dirty="0"/>
              <a:t>从船的设计可以看出来吗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716015" y="6124500"/>
            <a:ext cx="4272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《</a:t>
            </a:r>
            <a:r>
              <a:rPr lang="zh-CN" altLang="en-US" sz="1400" dirty="0"/>
              <a:t>清明上河图</a:t>
            </a:r>
            <a:r>
              <a:rPr lang="en-US" altLang="zh-CN" sz="1400" dirty="0"/>
              <a:t>》</a:t>
            </a:r>
            <a:r>
              <a:rPr lang="zh-CN" altLang="en-US" sz="1400" dirty="0"/>
              <a:t>（明）仇英仿绘。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台</a:t>
            </a:r>
            <a:r>
              <a:rPr lang="zh-CN" altLang="en-US" sz="1400" dirty="0"/>
              <a:t>湾故宫博物院藏</a:t>
            </a:r>
            <a:endParaRPr lang="zh-HK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3945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roject EDB\PPT\Song_Quanzhou Ship\wrecks_of_ancient_ship_from_song_dynasty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1" y="1052736"/>
            <a:ext cx="407421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roject EDB\PPT\Song_Quanzhou Ship\泉州宋船復原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15" y="1700808"/>
            <a:ext cx="34146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566" y="4149080"/>
            <a:ext cx="3816424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向下箭號 1"/>
          <p:cNvSpPr/>
          <p:nvPr/>
        </p:nvSpPr>
        <p:spPr>
          <a:xfrm>
            <a:off x="2555777" y="3717032"/>
            <a:ext cx="288032" cy="432048"/>
          </a:xfrm>
          <a:prstGeom prst="downArrow">
            <a:avLst/>
          </a:prstGeom>
          <a:solidFill>
            <a:srgbClr val="99C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644008" y="4149080"/>
            <a:ext cx="483482" cy="360040"/>
          </a:xfrm>
          <a:prstGeom prst="rightArrow">
            <a:avLst/>
          </a:prstGeom>
          <a:solidFill>
            <a:srgbClr val="99C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85191" y="188640"/>
            <a:ext cx="4158817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如果你发现了一艘出土的古船，需要经过哪些步骤，才能复原出一艘完整的船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sz="1800" dirty="0">
              <a:latin typeface="+mn-ea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191" y="3320988"/>
            <a:ext cx="4642299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出土，图片出自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泉州湾宋代发掘与研究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9410" y="6237312"/>
            <a:ext cx="399058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修复展览，泉州海外交通史博物馆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5080" y="4941168"/>
            <a:ext cx="296491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复原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37989" y="821903"/>
            <a:ext cx="447292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附录二：如何判别沉船的年代？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2424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 descr="E:\Project EDB\PPT\Song_Quanzhou Ship\wrecks_of_ancient_ship_from_song_dynasty_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1777" y="2132856"/>
            <a:ext cx="4304356" cy="2760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" name="Shape 85" descr="E:\Project EDB\PPT\Song_Quanzhou Ship\wrecks_of_ancient_ship_from_song_dynasty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598" y="2276872"/>
            <a:ext cx="352839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6" name="Shape 86"/>
          <p:cNvSpPr txBox="1"/>
          <p:nvPr/>
        </p:nvSpPr>
        <p:spPr>
          <a:xfrm>
            <a:off x="323528" y="116632"/>
            <a:ext cx="1800200" cy="537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sz="2400" dirty="0">
                <a:latin typeface="Adobe 繁黑體 Std B" pitchFamily="34" charset="-128"/>
                <a:ea typeface="Adobe 繁黑體 Std B" pitchFamily="34" charset="-128"/>
              </a:rPr>
              <a:t>海船的出土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330169" y="749730"/>
            <a:ext cx="8490303" cy="122413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sz="1800" dirty="0">
                <a:ea typeface="+mn-ea"/>
              </a:rPr>
              <a:t>1973年8月，福建省十几位考古人员到泉州湾后渚港考察海外交通史迹。在考察过程中，当地搬运工人反映，该港的海滩上发现了一艘埋在泥层的木船。之后到实地勘察，根据暴露出来的船体局部观察，初步判断它是一艘规模不小的古代木船。之后开始一系列调查研究，并于1974年6月开始发掘，8月</a:t>
            </a:r>
            <a:r>
              <a:rPr lang="zh-CN" sz="1800" dirty="0">
                <a:latin typeface="+mn-ea"/>
                <a:ea typeface="+mn-ea"/>
              </a:rPr>
              <a:t>发掘完成。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379360" y="5301208"/>
            <a:ext cx="8513120" cy="88543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sz="1600" dirty="0">
                <a:latin typeface="+mn-ea"/>
                <a:ea typeface="+mn-ea"/>
              </a:rPr>
              <a:t>这一重大考古发现，在中国和全世界都是罕见的。海船出土发掘后，不同领域的相关学者相继发表发掘报告和相关论文，对海船的年代、建造地点、航线、沉没原因以及古船复原等问题进行相关探讨。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75656" y="4898066"/>
            <a:ext cx="226392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泉州湾古船出土现场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820560" y="4906943"/>
            <a:ext cx="16724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古船出土发掘</a:t>
            </a:r>
            <a:endParaRPr lang="zh-HK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39952" y="6289575"/>
            <a:ext cx="468052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图片和资料出自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泉州湾宋代发掘与研究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97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395536" y="1268760"/>
            <a:ext cx="5472608" cy="50405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sz="1800" dirty="0">
                <a:latin typeface="+mn-ea"/>
                <a:ea typeface="+mn-ea"/>
              </a:rPr>
              <a:t>一是从考古发掘最常用的判断：地层堆积层的年代。</a:t>
            </a:r>
          </a:p>
        </p:txBody>
      </p:sp>
      <p:sp>
        <p:nvSpPr>
          <p:cNvPr id="2" name="矩形 1"/>
          <p:cNvSpPr/>
          <p:nvPr/>
        </p:nvSpPr>
        <p:spPr>
          <a:xfrm>
            <a:off x="4644008" y="3534398"/>
            <a:ext cx="421196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第三层为宋元堆积层：包含物有宋元青釉和宋代黑釉瓷器残片、宋代铜钱、香料木、船木、竹编、绳索残段、锈铁钉、鸟兽骨等，却没有明、清遗物。</a:t>
            </a:r>
            <a:endParaRPr lang="en-US" altLang="zh-CN" sz="1600" dirty="0">
              <a:latin typeface="+mn-ea"/>
              <a:ea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84912" y="5157192"/>
            <a:ext cx="7334216" cy="92333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海船残体正是在这一堆积层之下出土的。此外，在残船体底下的海泥中，还出有宋代青釉瓷碗、小口陶瓶、黑釉瓷片和杂木等，无发现宋以前的遗物。上述情况表明，出土海船是沉埋在宋元堆积层之中的。</a:t>
            </a:r>
            <a:endParaRPr lang="zh-HK" altLang="en-US" sz="1800" dirty="0">
              <a:latin typeface="+mn-ea"/>
              <a:ea typeface="+mn-ea"/>
            </a:endParaRPr>
          </a:p>
        </p:txBody>
      </p:sp>
      <p:pic>
        <p:nvPicPr>
          <p:cNvPr id="1026" name="Picture 2" descr="E:\Project EDB\PPT\Song_Quanzhou Ship\土層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8" t="49411" r="21755" b="28819"/>
          <a:stretch/>
        </p:blipFill>
        <p:spPr bwMode="auto">
          <a:xfrm>
            <a:off x="467544" y="2383694"/>
            <a:ext cx="3688560" cy="23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99592" y="4705399"/>
            <a:ext cx="230425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船体上部地层剖面图</a:t>
            </a:r>
            <a:endParaRPr lang="zh-HK" altLang="en-US" dirty="0">
              <a:latin typeface="+mn-ea"/>
              <a:ea typeface="+mn-ea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6372200" y="692696"/>
            <a:ext cx="1944216" cy="828092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800" dirty="0"/>
              <a:t>考古小知识</a:t>
            </a:r>
            <a:endParaRPr lang="zh-HK" altLang="en-US" sz="1800" dirty="0"/>
          </a:p>
        </p:txBody>
      </p:sp>
      <p:sp>
        <p:nvSpPr>
          <p:cNvPr id="7" name="矩形 6"/>
          <p:cNvSpPr/>
          <p:nvPr/>
        </p:nvSpPr>
        <p:spPr>
          <a:xfrm>
            <a:off x="4644008" y="1988840"/>
            <a:ext cx="421196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第一层为近现代堆积层：表层的包含物只有少量近、现代的砖瓦残片和零碎木块。</a:t>
            </a:r>
            <a:endParaRPr lang="en-US" altLang="zh-CN" sz="1600" dirty="0">
              <a:latin typeface="+mn-ea"/>
              <a:ea typeface="+mn-ea"/>
            </a:endParaRPr>
          </a:p>
        </p:txBody>
      </p:sp>
      <p:sp>
        <p:nvSpPr>
          <p:cNvPr id="8" name="向右箭號 7"/>
          <p:cNvSpPr/>
          <p:nvPr/>
        </p:nvSpPr>
        <p:spPr>
          <a:xfrm rot="19859194">
            <a:off x="4092648" y="2296931"/>
            <a:ext cx="340661" cy="173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4644008" y="2703401"/>
            <a:ext cx="43204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第二层为明清堆积层：包含物有明、清时代的青花瓷器、宋元青、黑釉瓷片、陶器残片等。</a:t>
            </a:r>
            <a:endParaRPr lang="zh-HK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334397"/>
            <a:ext cx="3816424" cy="369332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古船出土后，首先便是判断其年代。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向右箭號 7"/>
          <p:cNvSpPr/>
          <p:nvPr/>
        </p:nvSpPr>
        <p:spPr>
          <a:xfrm rot="915987">
            <a:off x="4143615" y="2643913"/>
            <a:ext cx="406278" cy="141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向右箭號 7"/>
          <p:cNvSpPr/>
          <p:nvPr/>
        </p:nvSpPr>
        <p:spPr>
          <a:xfrm rot="2461297">
            <a:off x="3958608" y="3132185"/>
            <a:ext cx="841340" cy="16869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491880" y="6330730"/>
            <a:ext cx="536408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图片和资料出自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泉州湾宋代发掘与研究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r>
              <a:rPr lang="zh-CN" altLang="en-US" dirty="0">
                <a:latin typeface="+mn-ea"/>
                <a:ea typeface="+mn-ea"/>
              </a:rPr>
              <a:t>，</a:t>
            </a:r>
            <a:r>
              <a:rPr lang="en-US" altLang="zh-CN" dirty="0">
                <a:ea typeface="+mn-ea"/>
              </a:rPr>
              <a:t>53</a:t>
            </a:r>
            <a:r>
              <a:rPr lang="zh-CN" altLang="en-US" dirty="0">
                <a:latin typeface="+mn-ea"/>
                <a:ea typeface="+mn-ea"/>
              </a:rPr>
              <a:t>页。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290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 descr="E:\Project EDB\PPT\Song_Quanzhou Ship\ss2jpg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0148" t="378" r="4742" b="7204"/>
          <a:stretch/>
        </p:blipFill>
        <p:spPr>
          <a:xfrm>
            <a:off x="1026051" y="1834491"/>
            <a:ext cx="6059786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23528" y="623590"/>
            <a:ext cx="3960440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出土海船的船型与结构的主要特点是：尖底造型；船身扁阔，平面近椭圆形，尾方；船壳为二、三重板结构；船内分为十三个隔舱，第一舱和第六船有头桅座和主桅座。</a:t>
            </a:r>
            <a:endParaRPr 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88640"/>
            <a:ext cx="3744416" cy="36933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二是根据船的造型判断其年代。</a:t>
            </a:r>
            <a:endParaRPr 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354" y="5949280"/>
            <a:ext cx="5328782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这种长宽比小，底尖，尾方的造型和多隔舱，多桅杆，多重板的结构，正是宋代海船的特征。</a:t>
            </a:r>
            <a:endParaRPr 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5233838" y="1906499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657100" y="5002843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30506" y="4911090"/>
            <a:ext cx="109767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尖底造型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0800000">
            <a:off x="954042" y="2626579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7505" y="2554571"/>
            <a:ext cx="84653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尾方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24892" y="1484784"/>
            <a:ext cx="305947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船身扁阔，平面近椭圆形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00283" y="3830970"/>
            <a:ext cx="97191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头桅座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96888" y="3810889"/>
            <a:ext cx="72327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主桅座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056467" y="4191010"/>
            <a:ext cx="208753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船内分为十三个隔舱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6552411" y="427289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56467" y="2338547"/>
            <a:ext cx="180049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船壳为二、三重板结构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6559030" y="2482563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08817" y="5403652"/>
            <a:ext cx="1800493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海船平剖面图</a:t>
            </a:r>
            <a:endParaRPr lang="en-US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6611" y="5869140"/>
            <a:ext cx="2790349" cy="9233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图片和资料出自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泉州湾宋代发掘与研究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r>
              <a:rPr lang="zh-CN" altLang="en-US" dirty="0">
                <a:latin typeface="+mn-ea"/>
                <a:ea typeface="+mn-ea"/>
              </a:rPr>
              <a:t>，</a:t>
            </a:r>
            <a:r>
              <a:rPr lang="en-US" altLang="zh-CN" dirty="0">
                <a:ea typeface="+mn-ea"/>
              </a:rPr>
              <a:t>17</a:t>
            </a:r>
            <a:r>
              <a:rPr lang="zh-CN" altLang="en-US" dirty="0">
                <a:ea typeface="+mn-ea"/>
              </a:rPr>
              <a:t>页，</a:t>
            </a:r>
            <a:r>
              <a:rPr lang="en-US" altLang="zh-CN" dirty="0">
                <a:ea typeface="+mn-ea"/>
              </a:rPr>
              <a:t>53</a:t>
            </a:r>
            <a:r>
              <a:rPr lang="zh-CN" altLang="en-US" dirty="0">
                <a:ea typeface="+mn-ea"/>
              </a:rPr>
              <a:t>页。</a:t>
            </a: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0073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22" descr="E:\Project EDB\PPT\Song_Quanzhou Ship\象棋銅錢.jpg"/>
          <p:cNvPicPr preferRelativeResize="0"/>
          <p:nvPr/>
        </p:nvPicPr>
        <p:blipFill rotWithShape="1">
          <a:blip r:embed="rId2">
            <a:alphaModFix/>
          </a:blip>
          <a:srcRect t="43978" b="9117"/>
          <a:stretch/>
        </p:blipFill>
        <p:spPr>
          <a:xfrm>
            <a:off x="4067944" y="1556792"/>
            <a:ext cx="4752528" cy="3045472"/>
          </a:xfrm>
          <a:prstGeom prst="rect">
            <a:avLst/>
          </a:prstGeom>
          <a:ln w="88900" cap="sq" cmpd="thickThin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66408" y="548680"/>
            <a:ext cx="3557520" cy="36933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三是根据船舱出土遗物进行分析。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6408" y="1028923"/>
            <a:ext cx="3557520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船舱中的香料药物、陶瓷器、铜钱、木牌木签和印刷品残片等遗物均能为专家提供线索。其中以</a:t>
            </a:r>
            <a:r>
              <a:rPr lang="zh-CN" altLang="en-US" sz="1600" dirty="0">
                <a:latin typeface="宋体" panose="02010600030101010101" pitchFamily="2" charset="-122"/>
              </a:rPr>
              <a:t>出土的铜钱最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为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直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接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4869160"/>
            <a:ext cx="7272808" cy="1200329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船舱出土的铜钱，除少数是唐钱外，其余全是宋钱；却没有元代或元以后的铜钱。又主龙骨“保寿孔”中出土的十三枚铜钱，全是北宋钱，其中年号最晚的是“宣和通宝”。又船舱出土的铜钱中，年号最晚的是二枚“咸淳元宝”，这就说明海船沉没年代是在南宋咸淳以后。</a:t>
            </a:r>
            <a:endParaRPr 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265332"/>
              </p:ext>
            </p:extLst>
          </p:nvPr>
        </p:nvGraphicFramePr>
        <p:xfrm>
          <a:off x="467544" y="2492896"/>
          <a:ext cx="31683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唐钱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33</a:t>
                      </a:r>
                      <a:r>
                        <a:rPr lang="zh-CN" altLang="en-US" dirty="0"/>
                        <a:t>枚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北宋钱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358</a:t>
                      </a:r>
                      <a:r>
                        <a:rPr lang="zh-CN" altLang="en-US" dirty="0"/>
                        <a:t>枚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南宋钱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71</a:t>
                      </a:r>
                      <a:r>
                        <a:rPr lang="zh-CN" altLang="en-US" dirty="0"/>
                        <a:t>枚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元及以后铜钱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无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52120" y="1124744"/>
            <a:ext cx="18002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出土铜钱拓片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91880" y="6330730"/>
            <a:ext cx="4968552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资料出自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泉州湾宋代发掘与研究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r>
              <a:rPr lang="zh-CN" altLang="en-US" dirty="0">
                <a:latin typeface="+mn-ea"/>
                <a:ea typeface="+mn-ea"/>
              </a:rPr>
              <a:t>，</a:t>
            </a:r>
            <a:r>
              <a:rPr lang="en-US" altLang="zh-CN" dirty="0">
                <a:ea typeface="+mn-ea"/>
              </a:rPr>
              <a:t>33-35</a:t>
            </a:r>
            <a:r>
              <a:rPr lang="zh-CN" altLang="en-US" dirty="0">
                <a:latin typeface="+mn-ea"/>
                <a:ea typeface="+mn-ea"/>
              </a:rPr>
              <a:t>页。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14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076" y="186449"/>
            <a:ext cx="5040560" cy="646331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由上，我们可以判断该船应为南宋时期的海船。</a:t>
            </a:r>
            <a:endParaRPr lang="en-US" altLang="zh-CN" sz="1800" dirty="0">
              <a:latin typeface="+mn-ea"/>
              <a:ea typeface="+mn-ea"/>
            </a:endParaRPr>
          </a:p>
          <a:p>
            <a:r>
              <a:rPr lang="zh-CN" altLang="en-US" sz="1800" dirty="0">
                <a:latin typeface="+mn-ea"/>
                <a:ea typeface="+mn-ea"/>
              </a:rPr>
              <a:t>但此船何时沉没，又为何沉没呢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sz="1800" dirty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51788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沉没的原因</a:t>
            </a:r>
            <a:endParaRPr lang="en-US" sz="1800" dirty="0">
              <a:latin typeface="+mn-ea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093947"/>
            <a:ext cx="5472608" cy="110799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台风天气原因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CN" altLang="en-US" sz="1600" dirty="0">
                <a:latin typeface="+mn-ea"/>
                <a:ea typeface="+mn-ea"/>
              </a:rPr>
              <a:t>触礁沉没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CN" sz="1600" dirty="0">
              <a:latin typeface="+mn-ea"/>
              <a:ea typeface="+mn-ea"/>
            </a:endParaRPr>
          </a:p>
          <a:p>
            <a:r>
              <a:rPr lang="zh-CN" altLang="en-US" sz="1600" dirty="0">
                <a:latin typeface="+mn-ea"/>
                <a:ea typeface="+mn-ea"/>
              </a:rPr>
              <a:t>由于海船沉没于泉州湾后渚西南海滩的一条小港道边缘，距离宋元时期后渚港古码头很近。在这样靠近码头的内海湾，海船既无飓风颠覆的危险，亦无触礁沉没的可能。</a:t>
            </a:r>
            <a:endParaRPr lang="en-US" altLang="zh-CN" sz="1600" dirty="0">
              <a:latin typeface="+mn-ea"/>
              <a:ea typeface="+mn-e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67544" y="1517883"/>
            <a:ext cx="1512168" cy="432048"/>
          </a:xfrm>
          <a:prstGeom prst="wedgeRoundRectCallou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5536" y="3212976"/>
            <a:ext cx="5472608" cy="86177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latin typeface="+mn-ea"/>
                <a:ea typeface="+mn-ea"/>
              </a:defRPr>
            </a:lvl1pPr>
          </a:lstStyle>
          <a:p>
            <a:r>
              <a:rPr lang="zh-CN" altLang="en-US" sz="1600" dirty="0"/>
              <a:t>人为毁坏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CN" altLang="en-US" sz="1600" dirty="0"/>
              <a:t>海寇袭击抢劫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CN" sz="1600" dirty="0"/>
          </a:p>
          <a:p>
            <a:r>
              <a:rPr lang="zh-CN" altLang="en-US" sz="1600" dirty="0"/>
              <a:t>船内有大量香料、瓷器等贵重物品，如为海盗抢劫，则货物不可能完整留存；如海盗被官兵击退，也会随后及时打捞。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2051720" y="892457"/>
            <a:ext cx="3816424" cy="636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Clr>
                <a:schemeClr val="accent1"/>
              </a:buClr>
              <a:buSzPct val="50000"/>
            </a:pPr>
            <a:r>
              <a:rPr lang="zh-CN" altLang="en-US" sz="1600" dirty="0">
                <a:latin typeface="+mn-ea"/>
                <a:ea typeface="+mn-ea"/>
              </a:rPr>
              <a:t>估计为南宋末年到元初</a:t>
            </a:r>
          </a:p>
          <a:p>
            <a:pPr lvl="0">
              <a:spcBef>
                <a:spcPts val="400"/>
              </a:spcBef>
              <a:buClr>
                <a:schemeClr val="accent1"/>
              </a:buClr>
              <a:buSzPct val="50000"/>
            </a:pPr>
            <a:r>
              <a:rPr lang="zh-CN" altLang="en-US" sz="1600" dirty="0">
                <a:latin typeface="+mn-ea"/>
                <a:ea typeface="+mn-ea"/>
              </a:rPr>
              <a:t>铜钱最晚年代为南宋末咸淳七年</a:t>
            </a:r>
            <a:r>
              <a:rPr lang="zh-CN" altLang="en-US" sz="1600" dirty="0">
                <a:solidFill>
                  <a:schemeClr val="dk1"/>
                </a:solidFill>
                <a:latin typeface="+mn-lt"/>
              </a:rPr>
              <a:t>（</a:t>
            </a:r>
            <a:r>
              <a:rPr lang="en-US" altLang="zh-CN" sz="1600" dirty="0">
                <a:solidFill>
                  <a:schemeClr val="dk1"/>
                </a:solidFill>
                <a:latin typeface="+mn-lt"/>
              </a:rPr>
              <a:t>1271</a:t>
            </a:r>
            <a:r>
              <a:rPr lang="zh-CN" altLang="en-US" sz="1600" dirty="0">
                <a:solidFill>
                  <a:schemeClr val="dk1"/>
                </a:solidFill>
                <a:latin typeface="+mn-lt"/>
              </a:rPr>
              <a:t>）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552" y="8994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沉没的时间</a:t>
            </a:r>
            <a:endParaRPr lang="en-US" sz="1800" dirty="0">
              <a:latin typeface="+mn-ea"/>
              <a:ea typeface="+mn-ea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67544" y="899428"/>
            <a:ext cx="1512168" cy="432048"/>
          </a:xfrm>
          <a:prstGeom prst="wedgeRoundRectCallou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076056" y="6105490"/>
            <a:ext cx="3858674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图片和资料出自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泉州湾宋代发掘与研究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r>
              <a:rPr lang="zh-CN" altLang="en-US" dirty="0">
                <a:latin typeface="+mn-ea"/>
                <a:ea typeface="+mn-ea"/>
              </a:rPr>
              <a:t>，</a:t>
            </a:r>
            <a:r>
              <a:rPr lang="en-US" altLang="zh-CN" dirty="0">
                <a:ea typeface="+mn-ea"/>
              </a:rPr>
              <a:t>75-76</a:t>
            </a:r>
            <a:r>
              <a:rPr lang="zh-CN" altLang="en-US" dirty="0">
                <a:latin typeface="+mn-ea"/>
                <a:ea typeface="+mn-ea"/>
              </a:rPr>
              <a:t>页。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4149080"/>
            <a:ext cx="783520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综上，这艘海船应是人为毁坏，且沉没于兵火连天，顾不得打捞的时期。</a:t>
            </a:r>
            <a:endParaRPr lang="en-US" sz="1800" dirty="0">
              <a:latin typeface="+mn-ea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536" y="4581128"/>
            <a:ext cx="698477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从现存文献看，宋末元初，泉州便有一次大的战役：张世杰围攻泉州之役。</a:t>
            </a:r>
            <a:endParaRPr lang="en-US" sz="1600" dirty="0">
              <a:latin typeface="+mn-ea"/>
              <a:ea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5013176"/>
            <a:ext cx="8136904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marL="109728" lvl="0" indent="-8128">
              <a:spcBef>
                <a:spcPts val="400"/>
              </a:spcBef>
              <a:buSzPct val="25000"/>
            </a:pPr>
            <a:r>
              <a:rPr lang="en-US" altLang="zh-CN" sz="1600" dirty="0">
                <a:latin typeface="+mn-lt"/>
                <a:ea typeface="+mn-ea"/>
              </a:rPr>
              <a:t>1276</a:t>
            </a:r>
            <a:r>
              <a:rPr lang="zh-CN" altLang="en-US" sz="1600" dirty="0">
                <a:latin typeface="+mn-ea"/>
                <a:ea typeface="+mn-ea"/>
              </a:rPr>
              <a:t>年，元军攻占南宋都城临安（今杭州），南宋忠臣张世杰、陆秀夫和文天祥等人拥立幼皇帝成立小朝廷。南宋皇族逃往泉州，此时的泉州抚沿海制置使蒲寿庚已经降元。</a:t>
            </a:r>
            <a:r>
              <a:rPr lang="en-US" altLang="zh-CN" sz="1600" dirty="0"/>
              <a:t> 1277</a:t>
            </a:r>
            <a:r>
              <a:rPr lang="zh-CN" altLang="en-US" sz="1600" dirty="0">
                <a:latin typeface="+mn-ea"/>
              </a:rPr>
              <a:t>年，</a:t>
            </a:r>
            <a:r>
              <a:rPr lang="zh-CN" altLang="en-US" sz="1600" dirty="0">
                <a:latin typeface="+mn-ea"/>
                <a:ea typeface="+mn-ea"/>
              </a:rPr>
              <a:t>张世杰率残余宋兵反攻泉州，包围泉州达三个月之久。后元兵增援，宋军腹背受敌，围城未果撤回。宋皇族进一步南逃。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6182434"/>
            <a:ext cx="448733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由此推断，海船大约于</a:t>
            </a:r>
            <a:r>
              <a:rPr lang="en-US" altLang="zh-CN" sz="1800" dirty="0">
                <a:latin typeface="+mn-ea"/>
                <a:ea typeface="+mn-ea"/>
              </a:rPr>
              <a:t>1277</a:t>
            </a:r>
            <a:r>
              <a:rPr lang="zh-CN" altLang="en-US" sz="1800" dirty="0">
                <a:latin typeface="+mn-ea"/>
                <a:ea typeface="+mn-ea"/>
              </a:rPr>
              <a:t>年战乱中沉没。</a:t>
            </a:r>
            <a:endParaRPr lang="en-US" sz="1800" dirty="0">
              <a:latin typeface="+mn-ea"/>
              <a:ea typeface="+mn-ea"/>
            </a:endParaRPr>
          </a:p>
        </p:txBody>
      </p:sp>
      <p:pic>
        <p:nvPicPr>
          <p:cNvPr id="24" name="圖片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21" y="1268761"/>
            <a:ext cx="3053209" cy="2880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Arrow Connector 9"/>
          <p:cNvCxnSpPr/>
          <p:nvPr/>
        </p:nvCxnSpPr>
        <p:spPr>
          <a:xfrm flipH="1" flipV="1">
            <a:off x="7729806" y="2223833"/>
            <a:ext cx="500932" cy="37726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0"/>
          <p:cNvSpPr txBox="1"/>
          <p:nvPr/>
        </p:nvSpPr>
        <p:spPr>
          <a:xfrm>
            <a:off x="7901062" y="2627411"/>
            <a:ext cx="1135434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沉没地点位于内海湾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6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26956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附录三：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水手生活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" y="620688"/>
            <a:ext cx="4996537" cy="576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3334340"/>
            <a:ext cx="3672408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坐落在山西省五台山麓的山西繁峙县岩上寺，创建在金正隆三年（宋绍兴二十八年，公元</a:t>
            </a:r>
            <a:r>
              <a:rPr lang="en-US" altLang="zh-CN" sz="1600" dirty="0"/>
              <a:t>1158</a:t>
            </a:r>
            <a:r>
              <a:rPr lang="zh-CN" altLang="en-US" sz="1600" dirty="0"/>
              <a:t>年）。岩上寺的四壁布满壁画。</a:t>
            </a:r>
            <a:r>
              <a:rPr lang="zh-CN" altLang="en-US" sz="1200" dirty="0"/>
              <a:t>（</a:t>
            </a:r>
            <a:r>
              <a:rPr lang="en-US" altLang="zh-CN" sz="1200" dirty="0"/>
              <a:t>《</a:t>
            </a:r>
            <a:r>
              <a:rPr lang="zh-CN" altLang="en-US" sz="1200" dirty="0"/>
              <a:t>中国造船史</a:t>
            </a:r>
            <a:r>
              <a:rPr lang="en-US" altLang="zh-CN" sz="1200" dirty="0"/>
              <a:t>》</a:t>
            </a:r>
            <a:r>
              <a:rPr lang="zh-CN" altLang="en-US" sz="1200" dirty="0"/>
              <a:t>，页</a:t>
            </a:r>
            <a:r>
              <a:rPr lang="en-US" altLang="zh-CN" sz="1200" dirty="0"/>
              <a:t>143</a:t>
            </a:r>
            <a:r>
              <a:rPr lang="zh-CN" altLang="en-US" sz="1200" dirty="0"/>
              <a:t>）</a:t>
            </a:r>
            <a:endParaRPr lang="en-US" altLang="zh-CN" sz="1200" dirty="0"/>
          </a:p>
          <a:p>
            <a:endParaRPr lang="en-US" altLang="zh-CN" sz="1600" dirty="0"/>
          </a:p>
          <a:p>
            <a:r>
              <a:rPr lang="zh-CN" altLang="en-US" sz="1600" dirty="0"/>
              <a:t>其中一幅壁画（左图）很值得注意：</a:t>
            </a:r>
            <a:endParaRPr lang="en-US" altLang="zh-CN" sz="1600" dirty="0"/>
          </a:p>
          <a:p>
            <a:r>
              <a:rPr lang="zh-CN" altLang="en-US" sz="1600" dirty="0"/>
              <a:t>船舶在大海中颠簸，商人在船头紧张的看着前面的情况，而众多水手试图稳定帆桅，继续操控船只。图中所见，在风浪之下，这些水手都索性脱去上衣，方便工作，与衣冠楚楚的商人形成强烈的对比。</a:t>
            </a:r>
            <a:endParaRPr lang="zh-HK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6381328"/>
            <a:ext cx="2623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岩上寺南壁上的海船遇难图（摹本）</a:t>
            </a:r>
            <a:endParaRPr lang="en-US" altLang="zh-CN" sz="1200" dirty="0"/>
          </a:p>
          <a:p>
            <a:r>
              <a:rPr lang="zh-CN" altLang="en-US" sz="1200" dirty="0"/>
              <a:t>（潘絜兹，页</a:t>
            </a:r>
            <a:r>
              <a:rPr lang="en-US" altLang="zh-CN" sz="1200" dirty="0"/>
              <a:t>9</a:t>
            </a:r>
            <a:r>
              <a:rPr lang="zh-CN" altLang="en-US" sz="1200" dirty="0"/>
              <a:t>）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17765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:\Microhistory\泉州古船\泉州古船陳列館照片\CggYGVYX40uAQZM1AB_Pxr220Vs34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860930" cy="3240360"/>
          </a:xfrm>
          <a:prstGeom prst="rect">
            <a:avLst/>
          </a:prstGeom>
          <a:noFill/>
          <a:ln w="57150">
            <a:solidFill>
              <a:schemeClr val="accent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95" y="144141"/>
            <a:ext cx="4072955" cy="2448299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2970" y="260648"/>
            <a:ext cx="439248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这艘南宋古船，甲板以下是密封船舱，不能住人，因此水手都是住在甲板上的建筑物。学者估计，这艘货船大概需要</a:t>
            </a:r>
            <a:r>
              <a:rPr lang="en-US" altLang="zh-CN" sz="1600" dirty="0"/>
              <a:t>40</a:t>
            </a:r>
            <a:r>
              <a:rPr lang="zh-CN" altLang="en-US" sz="1600" dirty="0"/>
              <a:t>名水手左右。</a:t>
            </a:r>
            <a:endParaRPr lang="zh-HK" altLang="en-US" sz="1600" dirty="0"/>
          </a:p>
        </p:txBody>
      </p:sp>
      <p:sp>
        <p:nvSpPr>
          <p:cNvPr id="7" name="Rectangle 6"/>
          <p:cNvSpPr/>
          <p:nvPr/>
        </p:nvSpPr>
        <p:spPr>
          <a:xfrm rot="20354962">
            <a:off x="2468164" y="3396238"/>
            <a:ext cx="1427797" cy="53773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cxnSp>
        <p:nvCxnSpPr>
          <p:cNvPr id="9" name="Elbow Connector 8"/>
          <p:cNvCxnSpPr/>
          <p:nvPr/>
        </p:nvCxnSpPr>
        <p:spPr>
          <a:xfrm flipV="1">
            <a:off x="3944910" y="2708919"/>
            <a:ext cx="2715322" cy="957695"/>
          </a:xfrm>
          <a:prstGeom prst="bentConnector3">
            <a:avLst>
              <a:gd name="adj1" fmla="val 100163"/>
            </a:avLst>
          </a:prstGeom>
          <a:ln>
            <a:solidFill>
              <a:srgbClr val="FF0000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13981" y="2970844"/>
            <a:ext cx="123519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水手的生活空间</a:t>
            </a:r>
            <a:endParaRPr lang="zh-HK" altLang="en-US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25144"/>
            <a:ext cx="3196433" cy="182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2309" y="4725144"/>
            <a:ext cx="172819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远航生活苦闷，残船内发现中国象棋子若干，估计是水手消磨时间之用。</a:t>
            </a:r>
            <a:endParaRPr lang="zh-HK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508104" y="3789040"/>
            <a:ext cx="295232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残船发现小动物骨头，估计是被水手带上船作肉食，包括：</a:t>
            </a:r>
            <a:endParaRPr lang="zh-HK" altLang="en-US" sz="14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478101" y="4365104"/>
          <a:ext cx="3004542" cy="1274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02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动物残骸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件数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9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猪骨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19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19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羊骨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8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19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鱼骨和鸟骨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9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452320" y="3356992"/>
            <a:ext cx="612068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厨房</a:t>
            </a:r>
            <a:endParaRPr lang="zh-HK" altLang="en-US" sz="16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884368" y="2592440"/>
            <a:ext cx="0" cy="76455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99670" y="5769728"/>
            <a:ext cx="339281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另有以下动物骨头，你认为何以在船上？</a:t>
            </a:r>
            <a:endParaRPr lang="zh-HK" altLang="en-US" sz="1400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5499670" y="6165304"/>
          <a:ext cx="3004542" cy="6096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02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7001">
                <a:tc>
                  <a:txBody>
                    <a:bodyPr/>
                    <a:lstStyle/>
                    <a:p>
                      <a:r>
                        <a:rPr lang="zh-CN" altLang="en-US" sz="1400" b="0" dirty="0"/>
                        <a:t>狗骨</a:t>
                      </a:r>
                      <a:endParaRPr lang="zh-HK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400" b="0" dirty="0"/>
                        <a:t>2</a:t>
                      </a:r>
                      <a:endParaRPr lang="zh-HK" alt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9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鼠骨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38</a:t>
                      </a:r>
                      <a:endParaRPr lang="zh-HK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22970" y="6552492"/>
            <a:ext cx="384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（</a:t>
            </a:r>
            <a:r>
              <a:rPr lang="en-US" altLang="zh-CN" sz="1200" dirty="0"/>
              <a:t>《</a:t>
            </a:r>
            <a:r>
              <a:rPr lang="zh-CN" altLang="en-US" sz="1200" dirty="0"/>
              <a:t>泉州湾宋代海船发掘与研究</a:t>
            </a:r>
            <a:r>
              <a:rPr lang="en-US" altLang="zh-CN" sz="1200" dirty="0"/>
              <a:t>》</a:t>
            </a:r>
            <a:r>
              <a:rPr lang="zh-CN" altLang="en-US" sz="1200" dirty="0"/>
              <a:t>，页</a:t>
            </a:r>
            <a:r>
              <a:rPr lang="en-US" altLang="zh-CN" sz="1200" dirty="0"/>
              <a:t>49</a:t>
            </a:r>
            <a:r>
              <a:rPr lang="zh-CN" altLang="en-US" sz="1200" dirty="0"/>
              <a:t>，</a:t>
            </a:r>
            <a:r>
              <a:rPr lang="en-US" altLang="zh-CN" sz="1200" dirty="0"/>
              <a:t>51</a:t>
            </a:r>
            <a:r>
              <a:rPr lang="zh-CN" altLang="en-US" sz="1200" dirty="0"/>
              <a:t>）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8430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" y="0"/>
            <a:ext cx="5970375" cy="691884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5312"/>
            <a:ext cx="4499992" cy="299268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>
          <a:xfrm>
            <a:off x="2918960" y="5157192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558920" y="480298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</a:rPr>
              <a:t>泉州</a:t>
            </a:r>
            <a:endParaRPr lang="zh-HK" altLang="en-US" sz="1600" dirty="0">
              <a:latin typeface="+mn-e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90968" y="5193196"/>
            <a:ext cx="1653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88"/>
          <p:cNvSpPr txBox="1"/>
          <p:nvPr/>
        </p:nvSpPr>
        <p:spPr>
          <a:xfrm>
            <a:off x="6138705" y="2852936"/>
            <a:ext cx="2842744" cy="75439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泉州位于哪里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</a:p>
          <a:p>
            <a:pPr lvl="0">
              <a:spcBef>
                <a:spcPts val="0"/>
              </a:spcBef>
              <a:buNone/>
            </a:pP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这个地理位置有什么重要性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CN" sz="1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623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424847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沉船出土地点：泉州湾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后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渚港</a:t>
            </a:r>
            <a:endParaRPr 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772" y="5016078"/>
            <a:ext cx="3978188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泉州地处福建东南沿海，与台湾隔海相望，是闽东南沿海政治、经济、文化和交通中心，古代海上丝绸之路的起点，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</a:t>
            </a:r>
            <a:r>
              <a:rPr lang="zh-TW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中国国家历史文化名城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7" y="6416094"/>
            <a:ext cx="1728192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泉州城市景观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6165304"/>
            <a:ext cx="3942184" cy="48628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Clr>
                <a:schemeClr val="accent1"/>
              </a:buClr>
              <a:buSzPct val="50909"/>
            </a:pPr>
            <a:r>
              <a:rPr lang="zh-CN" altLang="en-US" sz="1600" dirty="0">
                <a:solidFill>
                  <a:schemeClr val="dk1"/>
                </a:solidFill>
                <a:latin typeface="+mn-ea"/>
                <a:ea typeface="+mn-ea"/>
              </a:rPr>
              <a:t>两宋时期，泉州海外交通、贸易空前繁盛，被誉为「世界最大贸易港」之一。</a:t>
            </a:r>
          </a:p>
        </p:txBody>
      </p:sp>
      <p:pic>
        <p:nvPicPr>
          <p:cNvPr id="9" name="圖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3" y="794321"/>
            <a:ext cx="7866619" cy="414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7" descr="E:\Project EDB\PPT\Song_Quanzhou Ship\今日泉州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0236" y="4164587"/>
            <a:ext cx="4554252" cy="2243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0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3528" y="5301208"/>
            <a:ext cx="7920880" cy="1200329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后渚港在泉州湾的西边，晋江、洛阳江的出海口交汇处，为宋元时期泉州港的中心。因港口所在地村名“后渚”而得名，古称“刺桐港”，历史上曾经是世界著名的通商港口。这里背山面海，水道较深，是个很好的避风港，便于海船的停泊和启航。</a:t>
            </a:r>
            <a:endParaRPr lang="en-US" sz="1800" dirty="0">
              <a:latin typeface="+mn-lt"/>
              <a:ea typeface="+mn-ea"/>
            </a:endParaRPr>
          </a:p>
        </p:txBody>
      </p:sp>
      <p:pic>
        <p:nvPicPr>
          <p:cNvPr id="10" name="圖片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544"/>
            <a:ext cx="7704856" cy="50196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5"/>
          <p:cNvCxnSpPr/>
          <p:nvPr/>
        </p:nvCxnSpPr>
        <p:spPr>
          <a:xfrm flipH="1" flipV="1">
            <a:off x="5612097" y="2218276"/>
            <a:ext cx="1695545" cy="63466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/>
          <p:cNvSpPr txBox="1"/>
          <p:nvPr/>
        </p:nvSpPr>
        <p:spPr>
          <a:xfrm>
            <a:off x="7307642" y="2621813"/>
            <a:ext cx="1728192" cy="646331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出土具体地点：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泉州湾后渚港</a:t>
            </a:r>
            <a:endParaRPr 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627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17594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宋代市舶司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" y="620688"/>
            <a:ext cx="4061445" cy="6105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352042" y="1936019"/>
            <a:ext cx="4536504" cy="132343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宋代的丝、瓷贸易主要依靠海上航运。在唐以前中国同外国的贸易往来以丝绸为大宗，到了宋代，则陶瓷大有后来居上之势。中国的精美陶瓷，由广州或泉州出发，经由南海而行销东南亚、南亚、乃至东非沿岸各港埠。</a:t>
            </a:r>
            <a:r>
              <a:rPr lang="zh-TW" altLang="en-US" sz="1600" dirty="0"/>
              <a:t>（席龙飞，页</a:t>
            </a:r>
            <a:r>
              <a:rPr lang="en-US" altLang="zh-TW" sz="1600" dirty="0"/>
              <a:t>133</a:t>
            </a:r>
            <a:r>
              <a:rPr lang="zh-TW" altLang="en-US" sz="1600" dirty="0"/>
              <a:t>）</a:t>
            </a:r>
          </a:p>
        </p:txBody>
      </p:sp>
      <p:sp>
        <p:nvSpPr>
          <p:cNvPr id="7" name="Oval 6"/>
          <p:cNvSpPr/>
          <p:nvPr/>
        </p:nvSpPr>
        <p:spPr>
          <a:xfrm>
            <a:off x="3442758" y="3392996"/>
            <a:ext cx="358527" cy="3600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Oval 7"/>
          <p:cNvSpPr/>
          <p:nvPr/>
        </p:nvSpPr>
        <p:spPr>
          <a:xfrm>
            <a:off x="1477169" y="5877272"/>
            <a:ext cx="358527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Oval 8"/>
          <p:cNvSpPr/>
          <p:nvPr/>
        </p:nvSpPr>
        <p:spPr>
          <a:xfrm>
            <a:off x="2843808" y="5301208"/>
            <a:ext cx="358527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Oval 9"/>
          <p:cNvSpPr/>
          <p:nvPr/>
        </p:nvSpPr>
        <p:spPr>
          <a:xfrm>
            <a:off x="3622023" y="3717032"/>
            <a:ext cx="358527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Oval 10"/>
          <p:cNvSpPr/>
          <p:nvPr/>
        </p:nvSpPr>
        <p:spPr>
          <a:xfrm>
            <a:off x="2963492" y="3435563"/>
            <a:ext cx="358527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908729" y="3484778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杭州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7997" y="3446973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秀州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7260" y="3774250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明州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9045" y="5350423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泉州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2406" y="5926487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广州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306962" y="4293096"/>
            <a:ext cx="358527" cy="3600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Oval 20"/>
          <p:cNvSpPr/>
          <p:nvPr/>
        </p:nvSpPr>
        <p:spPr>
          <a:xfrm>
            <a:off x="3142755" y="3086933"/>
            <a:ext cx="358527" cy="3600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3087993" y="3136148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江阴</a:t>
            </a:r>
            <a:endParaRPr lang="zh-HK" altLang="en-US" sz="1100" dirty="0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67256" y="4342311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温州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58485" y="1988840"/>
            <a:ext cx="358527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2714023" y="2038055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密州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6528" y="51301"/>
            <a:ext cx="4536504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宋朝为了管理对外贸易，在沿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海的</a:t>
            </a:r>
            <a:r>
              <a:rPr lang="zh-CN" altLang="en-US" sz="1600" dirty="0"/>
              <a:t>商业城市，设立一种叫「市舶司」的机关，类似现代的海关。宋朝规定，所有进口的货物，商人须先在市舶司缴纳进口税，视乎进口商品的不同，税率从</a:t>
            </a:r>
            <a:r>
              <a:rPr lang="en-US" altLang="zh-CN" sz="1600" dirty="0"/>
              <a:t>10%</a:t>
            </a:r>
            <a:r>
              <a:rPr lang="zh-CN" altLang="en-US" sz="1600" dirty="0"/>
              <a:t>到</a:t>
            </a:r>
            <a:r>
              <a:rPr lang="en-US" altLang="zh-CN" sz="1600" dirty="0"/>
              <a:t>40%</a:t>
            </a:r>
            <a:r>
              <a:rPr lang="zh-CN" altLang="en-US" sz="1600" dirty="0"/>
              <a:t>不等。缴纳了进口税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后</a:t>
            </a:r>
            <a:r>
              <a:rPr lang="zh-CN" altLang="en-US" sz="1600" dirty="0"/>
              <a:t>，才可以向老百姓公开售卖。</a:t>
            </a:r>
            <a:r>
              <a:rPr lang="zh-CN" altLang="en-US" sz="1600" dirty="0">
                <a:ea typeface="SimSun" panose="02010600030101010101" pitchFamily="2" charset="-122"/>
              </a:rPr>
              <a:t>（</a:t>
            </a:r>
            <a:r>
              <a:rPr lang="en-US" altLang="zh-TW" sz="1600" dirty="0"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ea typeface="SimSun" panose="02010600030101010101" pitchFamily="2" charset="-122"/>
              </a:rPr>
              <a:t>中国历史大词典</a:t>
            </a:r>
            <a:r>
              <a:rPr lang="en-US" altLang="zh-TW" sz="1600" dirty="0">
                <a:ea typeface="SimSun" panose="02010600030101010101" pitchFamily="2" charset="-122"/>
              </a:rPr>
              <a:t>‧</a:t>
            </a:r>
            <a:r>
              <a:rPr lang="zh-TW" altLang="en-US" sz="1600" dirty="0">
                <a:ea typeface="SimSun" panose="02010600030101010101" pitchFamily="2" charset="-122"/>
              </a:rPr>
              <a:t>宋史</a:t>
            </a:r>
            <a:r>
              <a:rPr lang="en-US" altLang="zh-TW" sz="1600" dirty="0"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ea typeface="SimSun" panose="02010600030101010101" pitchFamily="2" charset="-122"/>
              </a:rPr>
              <a:t>，上海：上海辞书出版社，</a:t>
            </a:r>
            <a:r>
              <a:rPr lang="en-US" altLang="zh-TW" sz="1600" dirty="0">
                <a:ea typeface="SimSun" panose="02010600030101010101" pitchFamily="2" charset="-122"/>
              </a:rPr>
              <a:t>1984</a:t>
            </a:r>
            <a:r>
              <a:rPr lang="zh-TW" altLang="en-US" sz="1600" dirty="0">
                <a:ea typeface="SimSun" panose="02010600030101010101" pitchFamily="2" charset="-122"/>
              </a:rPr>
              <a:t>年，页</a:t>
            </a:r>
            <a:r>
              <a:rPr lang="en-US" altLang="zh-TW" sz="1600" dirty="0">
                <a:ea typeface="SimSun" panose="02010600030101010101" pitchFamily="2" charset="-122"/>
              </a:rPr>
              <a:t>263</a:t>
            </a:r>
            <a:r>
              <a:rPr lang="zh-TW" altLang="en-US" sz="1600" dirty="0">
                <a:ea typeface="SimSun" panose="02010600030101010101" pitchFamily="2" charset="-122"/>
              </a:rPr>
              <a:t>。</a:t>
            </a:r>
            <a:r>
              <a:rPr lang="zh-CN" altLang="en-US" sz="1600" dirty="0">
                <a:ea typeface="SimSun" panose="02010600030101010101" pitchFamily="2" charset="-122"/>
              </a:rPr>
              <a:t>）</a:t>
            </a:r>
            <a:endParaRPr lang="zh-HK" altLang="en-US" sz="1600" dirty="0">
              <a:ea typeface="SimSun" panose="02010600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46" y="620688"/>
            <a:ext cx="1909666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/>
              <a:t>宋代市舶司分布图</a:t>
            </a:r>
            <a:endParaRPr lang="zh-HK" alt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471938" y="5350423"/>
            <a:ext cx="3583860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/>
              <a:t>图例：</a:t>
            </a:r>
            <a:endParaRPr lang="en-US" altLang="zh-CN" sz="1400" dirty="0"/>
          </a:p>
          <a:p>
            <a:endParaRPr lang="en-US" altLang="zh-CN" sz="1400" dirty="0"/>
          </a:p>
          <a:p>
            <a:endParaRPr lang="en-US" altLang="zh-CN" sz="1400" dirty="0"/>
          </a:p>
          <a:p>
            <a:endParaRPr lang="en-US" altLang="zh-CN" sz="1400" dirty="0"/>
          </a:p>
          <a:p>
            <a:endParaRPr lang="en-US" altLang="zh-CN" sz="1400" dirty="0"/>
          </a:p>
          <a:p>
            <a:endParaRPr lang="zh-HK" altLang="en-US" sz="1400" dirty="0"/>
          </a:p>
        </p:txBody>
      </p:sp>
      <p:sp>
        <p:nvSpPr>
          <p:cNvPr id="38" name="Oval 37"/>
          <p:cNvSpPr/>
          <p:nvPr/>
        </p:nvSpPr>
        <p:spPr>
          <a:xfrm>
            <a:off x="3735308" y="5697252"/>
            <a:ext cx="358527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9" name="Oval 38"/>
          <p:cNvSpPr/>
          <p:nvPr/>
        </p:nvSpPr>
        <p:spPr>
          <a:xfrm>
            <a:off x="3735104" y="6205611"/>
            <a:ext cx="358527" cy="3600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4139950" y="5697252"/>
            <a:ext cx="3672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北宋（</a:t>
            </a:r>
            <a:r>
              <a:rPr lang="en-US" altLang="zh-CN" sz="1400" dirty="0"/>
              <a:t>960-1127</a:t>
            </a:r>
            <a:r>
              <a:rPr lang="zh-CN" altLang="en-US" sz="1400" dirty="0"/>
              <a:t>）设立的市舶司</a:t>
            </a:r>
            <a:endParaRPr lang="zh-HK" alt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4093835" y="6257874"/>
            <a:ext cx="3672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南宋（</a:t>
            </a:r>
            <a:r>
              <a:rPr lang="en-US" altLang="zh-CN" sz="1400" dirty="0"/>
              <a:t>1127-1279</a:t>
            </a:r>
            <a:r>
              <a:rPr lang="zh-CN" altLang="en-US" sz="1400" dirty="0"/>
              <a:t>）增设的市舶司</a:t>
            </a:r>
            <a:endParaRPr lang="zh-HK" alt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336528" y="3302615"/>
            <a:ext cx="453650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小问题：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宋朝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设</a:t>
            </a:r>
            <a:r>
              <a:rPr lang="zh-CN" altLang="en-US" sz="1600" dirty="0"/>
              <a:t>市舶司的作用是以下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哪</a:t>
            </a:r>
            <a:r>
              <a:rPr lang="zh-CN" altLang="en-US" sz="1600" dirty="0"/>
              <a:t>一项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CN" sz="1600" dirty="0"/>
          </a:p>
          <a:p>
            <a:r>
              <a:rPr lang="en-US" altLang="zh-CN" sz="1600" dirty="0"/>
              <a:t>        (A) </a:t>
            </a:r>
            <a:r>
              <a:rPr lang="zh-CN" altLang="en-US" sz="1600" dirty="0"/>
              <a:t>促进贸易    </a:t>
            </a:r>
            <a:r>
              <a:rPr lang="en-US" altLang="zh-CN" sz="1600" dirty="0"/>
              <a:t>(B) </a:t>
            </a:r>
            <a:r>
              <a:rPr lang="zh-CN" altLang="en-US" sz="1600" dirty="0"/>
              <a:t>增加政府收入</a:t>
            </a:r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pPr marL="342900" indent="-342900">
              <a:buAutoNum type="arabicPeriod" startAt="2"/>
            </a:pPr>
            <a:r>
              <a:rPr lang="zh-CN" altLang="en-US" sz="1600" dirty="0"/>
              <a:t>北宋有一个市舶司，到南宋失去了作用。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是哪一个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CN" altLang="en-US" sz="1600" dirty="0"/>
              <a:t>为什么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342900" indent="-342900">
              <a:buAutoNum type="arabicPeriod" startAt="2"/>
            </a:pPr>
            <a:r>
              <a:rPr lang="zh-CN" altLang="en-US" sz="1600" dirty="0"/>
              <a:t>北宋时代的市舶司中，有一个成为了南宋的首都，那是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23776" y="5173451"/>
            <a:ext cx="90639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/>
              <a:t>发现古船</a:t>
            </a:r>
            <a:endParaRPr lang="zh-HK" altLang="en-US" sz="1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864958" y="36044"/>
            <a:ext cx="2446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沉船所在的泉州是宋代设置市舶司的地方之一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44008" y="4065210"/>
            <a:ext cx="4499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/>
            <a:r>
              <a:rPr lang="zh-CN" altLang="en-US" sz="1600" dirty="0">
                <a:solidFill>
                  <a:srgbClr val="FF0000"/>
                </a:solidFill>
              </a:rPr>
              <a:t>（答案</a:t>
            </a:r>
            <a:r>
              <a:rPr lang="en-US" altLang="zh-CN" sz="1600" dirty="0">
                <a:solidFill>
                  <a:srgbClr val="FF0000"/>
                </a:solidFill>
              </a:rPr>
              <a:t>B</a:t>
            </a:r>
            <a:r>
              <a:rPr lang="zh-CN" altLang="en-US" sz="1600" dirty="0">
                <a:solidFill>
                  <a:srgbClr val="FF0000"/>
                </a:solidFill>
              </a:rPr>
              <a:t>，设关收税，不能促进贸易，许多教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542925" indent="-542925"/>
            <a:r>
              <a:rPr lang="en-US" altLang="zh-CN" sz="1600" dirty="0">
                <a:solidFill>
                  <a:srgbClr val="FF0000"/>
                </a:solidFill>
              </a:rPr>
              <a:t>    </a:t>
            </a:r>
            <a:r>
              <a:rPr lang="zh-CN" altLang="en-US" sz="1600" dirty="0">
                <a:solidFill>
                  <a:srgbClr val="FF0000"/>
                </a:solidFill>
              </a:rPr>
              <a:t>科书在这一点有谬误，必须注意。）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17592" y="479190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（密州）</a:t>
            </a:r>
            <a:endParaRPr lang="zh-TW" altLang="en-US" sz="1600" dirty="0"/>
          </a:p>
        </p:txBody>
      </p:sp>
      <p:sp>
        <p:nvSpPr>
          <p:cNvPr id="19" name="矩形 18"/>
          <p:cNvSpPr/>
          <p:nvPr/>
        </p:nvSpPr>
        <p:spPr>
          <a:xfrm>
            <a:off x="5845087" y="5282645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（杭州）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9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1" grpId="0" animBg="1"/>
      <p:bldP spid="4" grpId="0"/>
      <p:bldP spid="1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17594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南宋市舶司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" y="620688"/>
            <a:ext cx="4061445" cy="6105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7" name="Oval 6"/>
          <p:cNvSpPr/>
          <p:nvPr/>
        </p:nvSpPr>
        <p:spPr>
          <a:xfrm>
            <a:off x="3442758" y="3392996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>
                <a:solidFill>
                  <a:schemeClr val="tx1"/>
                </a:solidFill>
              </a:rPr>
              <a:t>C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477169" y="5877272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>
                <a:solidFill>
                  <a:schemeClr val="tx1"/>
                </a:solidFill>
              </a:rPr>
              <a:t>G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43808" y="5301208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>
                <a:solidFill>
                  <a:schemeClr val="tx1"/>
                </a:solidFill>
              </a:rPr>
              <a:t>F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622023" y="3717032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>
                <a:solidFill>
                  <a:schemeClr val="tx1"/>
                </a:solidFill>
              </a:rPr>
              <a:t>D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63492" y="3435563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Oval 19"/>
          <p:cNvSpPr/>
          <p:nvPr/>
        </p:nvSpPr>
        <p:spPr>
          <a:xfrm>
            <a:off x="3306962" y="4293096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>
                <a:solidFill>
                  <a:schemeClr val="tx1"/>
                </a:solidFill>
              </a:rPr>
              <a:t>E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42755" y="3086933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0046" y="620688"/>
            <a:ext cx="1909666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/>
              <a:t>南宋市舶司分布图</a:t>
            </a:r>
            <a:endParaRPr lang="zh-HK" alt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4248894" y="122366"/>
            <a:ext cx="455595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小问题：</a:t>
            </a:r>
            <a:endParaRPr lang="en-US" altLang="zh-CN" sz="1600" dirty="0"/>
          </a:p>
          <a:p>
            <a:r>
              <a:rPr lang="zh-CN" altLang="en-US" sz="1600" dirty="0"/>
              <a:t>试根据表二提供的资料，参考左图，在表一填上南宋市舶司的名称：</a:t>
            </a:r>
            <a:endParaRPr lang="en-US" altLang="zh-CN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260690" y="1418123"/>
          <a:ext cx="4741400" cy="25908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75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6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266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A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B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C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D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E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F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G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60690" y="4438454"/>
          <a:ext cx="2975991" cy="10769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91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8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温州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明州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杭州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江阴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广州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秀州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泉州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44666" y="4066295"/>
            <a:ext cx="2555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表二：南宋的市舶司：</a:t>
            </a:r>
            <a:endParaRPr lang="zh-HK" alt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923776" y="5173451"/>
            <a:ext cx="90639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/>
              <a:t>发现古船</a:t>
            </a:r>
            <a:endParaRPr lang="zh-HK" alt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165017" y="3089984"/>
            <a:ext cx="28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</a:t>
            </a:r>
            <a:endParaRPr lang="zh-HK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981480" y="3435563"/>
            <a:ext cx="234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B</a:t>
            </a:r>
            <a:endParaRPr lang="zh-HK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48894" y="1041890"/>
            <a:ext cx="2277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表一</a:t>
            </a:r>
            <a:endParaRPr lang="zh-HK" altLang="en-US" sz="1600" dirty="0"/>
          </a:p>
        </p:txBody>
      </p:sp>
      <p:sp>
        <p:nvSpPr>
          <p:cNvPr id="22" name="TextBox 3"/>
          <p:cNvSpPr txBox="1"/>
          <p:nvPr/>
        </p:nvSpPr>
        <p:spPr>
          <a:xfrm>
            <a:off x="4236209" y="5561385"/>
            <a:ext cx="4752528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想一想：泉州地理上有什么优点可作为贸易港？</a:t>
            </a:r>
            <a:endParaRPr lang="en-US" altLang="zh-TW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63155" y="2928399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温州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47088" y="2571205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明州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931835" y="1847875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杭州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31834" y="1446511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江阴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976293" y="3690909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广州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31107" y="2199461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秀州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44756" y="3323669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泉州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215502" y="5763298"/>
            <a:ext cx="4893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泉州处于江海交汇之地，有大量可供通航的水道，沿途可供商船停泊的贸易港湾众多，是终年不冻、四季可行的天然良港，而且冬季盛行东北风，夏季盛行东南风，不仅便于进入印度洋诸地，也能迅速前往朝鲜和日本等地。</a:t>
            </a:r>
            <a:endParaRPr lang="en-US" altLang="zh-TW" sz="14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14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/>
      <p:bldP spid="16" grpId="0"/>
      <p:bldP spid="17" grpId="0"/>
      <p:bldP spid="18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宋代泉州近郊示意圖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44515" b="1702"/>
          <a:stretch/>
        </p:blipFill>
        <p:spPr bwMode="auto">
          <a:xfrm>
            <a:off x="5727160" y="627526"/>
            <a:ext cx="3024336" cy="24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3118637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苏基朗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宋代泉州及其内陆交通硏究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294227"/>
            <a:ext cx="4781656" cy="326038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宋元佑二年</a:t>
            </a:r>
            <a:r>
              <a:rPr lang="zh-CN" altLang="en-US" sz="1600" dirty="0">
                <a:solidFill>
                  <a:schemeClr val="dk1"/>
                </a:solidFill>
              </a:rPr>
              <a:t>（</a:t>
            </a:r>
            <a:r>
              <a:rPr lang="en-US" altLang="zh-CN" sz="1600" dirty="0">
                <a:solidFill>
                  <a:schemeClr val="dk1"/>
                </a:solidFill>
              </a:rPr>
              <a:t>1087</a:t>
            </a:r>
            <a:r>
              <a:rPr lang="zh-CN" altLang="en-US" sz="1600" dirty="0">
                <a:solidFill>
                  <a:schemeClr val="dk1"/>
                </a:solidFill>
              </a:rPr>
              <a:t>年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），泉州设立市舶司，嗣后又设来远驿，以接待贡使和外商。为鼓励海外交通贸易，宋代的泉州市舶司和地方官员，每当海舶入港或出航的季节，特为中外商人举行「祈风」或「祭海」活动，以祝海舶顺风安全行驶。</a:t>
            </a:r>
            <a:endParaRPr lang="en-US" altLang="zh-TW" sz="16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r>
              <a:rPr lang="en-US" altLang="zh-TW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[</a:t>
            </a:r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祈风刻石照片</a:t>
            </a:r>
            <a:r>
              <a:rPr lang="en-US" altLang="zh-TW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]</a:t>
            </a:r>
            <a:endParaRPr lang="en-US" altLang="zh-CN" sz="18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sz="18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sz="18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zh-CN" altLang="en-US" sz="18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0918" y="4907025"/>
            <a:ext cx="4781656" cy="127419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r>
              <a:rPr lang="zh-CN" altLang="en-US" sz="1600" dirty="0">
                <a:solidFill>
                  <a:schemeClr val="dk1"/>
                </a:solidFill>
                <a:latin typeface="+mn-ea"/>
                <a:ea typeface="+mn-ea"/>
              </a:rPr>
              <a:t>自</a:t>
            </a:r>
            <a:r>
              <a:rPr lang="en-US" altLang="zh-CN" sz="1600" dirty="0">
                <a:solidFill>
                  <a:schemeClr val="dk1"/>
                </a:solidFill>
                <a:ea typeface="+mn-ea"/>
              </a:rPr>
              <a:t>1087</a:t>
            </a:r>
            <a:r>
              <a:rPr lang="zh-CN" altLang="en-US" sz="1600" dirty="0">
                <a:solidFill>
                  <a:schemeClr val="dk1"/>
                </a:solidFill>
                <a:ea typeface="+mn-ea"/>
              </a:rPr>
              <a:t>年北宋在泉州设置福建市舶司「掌蕃货、海舶、征榷贸易之事」以来，泉州与国外往来的有</a:t>
            </a:r>
            <a:r>
              <a:rPr lang="en-US" altLang="zh-CN" sz="1600" dirty="0">
                <a:solidFill>
                  <a:schemeClr val="dk1"/>
                </a:solidFill>
                <a:ea typeface="+mn-ea"/>
              </a:rPr>
              <a:t>70</a:t>
            </a:r>
            <a:r>
              <a:rPr lang="zh-CN" altLang="en-US" sz="1600" dirty="0">
                <a:solidFill>
                  <a:schemeClr val="dk1"/>
                </a:solidFill>
                <a:latin typeface="+mn-ea"/>
                <a:ea typeface="+mn-ea"/>
              </a:rPr>
              <a:t>余个国家和地区，海外交通畅达东、西二洋，东至日本，南通南海诸国，西达波斯、阿拉伯和东非等地。进口商品主要是香料和药物，出口商品则以丝绸、瓷器为大宗。</a:t>
            </a:r>
            <a:endParaRPr lang="en-US" altLang="zh-CN" sz="1600" dirty="0">
              <a:solidFill>
                <a:schemeClr val="dk1"/>
              </a:solidFill>
              <a:latin typeface="+mn-ea"/>
              <a:ea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228" y="3663802"/>
            <a:ext cx="4781656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r>
              <a:rPr lang="en-US" altLang="zh-CN" sz="1600" dirty="0">
                <a:solidFill>
                  <a:schemeClr val="dk1"/>
                </a:solidFill>
                <a:latin typeface="+mn-ea"/>
              </a:rPr>
              <a:t>《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宋史</a:t>
            </a:r>
            <a:r>
              <a:rPr lang="en-US" altLang="zh-CN" sz="1600" dirty="0">
                <a:solidFill>
                  <a:schemeClr val="dk1"/>
                </a:solidFill>
                <a:latin typeface="+mn-ea"/>
              </a:rPr>
              <a:t>·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地理志</a:t>
            </a:r>
            <a:r>
              <a:rPr lang="en-US" altLang="zh-CN" sz="1600" dirty="0">
                <a:solidFill>
                  <a:schemeClr val="dk1"/>
                </a:solidFill>
                <a:latin typeface="+mn-ea"/>
              </a:rPr>
              <a:t>》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淳佑年间</a:t>
            </a:r>
            <a:r>
              <a:rPr lang="zh-CN" altLang="en-US" sz="1600" dirty="0">
                <a:solidFill>
                  <a:schemeClr val="dk1"/>
                </a:solidFill>
              </a:rPr>
              <a:t>（</a:t>
            </a:r>
            <a:r>
              <a:rPr lang="en-US" altLang="zh-CN" sz="1600" dirty="0">
                <a:solidFill>
                  <a:schemeClr val="dk1"/>
                </a:solidFill>
              </a:rPr>
              <a:t>1241-1252</a:t>
            </a:r>
            <a:r>
              <a:rPr lang="zh-CN" altLang="en-US" sz="1600" dirty="0">
                <a:solidFill>
                  <a:schemeClr val="dk1"/>
                </a:solidFill>
              </a:rPr>
              <a:t>），泉州合计有</a:t>
            </a:r>
            <a:r>
              <a:rPr lang="en-US" altLang="zh-CN" sz="1600" dirty="0">
                <a:solidFill>
                  <a:schemeClr val="dk1"/>
                </a:solidFill>
              </a:rPr>
              <a:t>255758</a:t>
            </a:r>
            <a:r>
              <a:rPr lang="zh-CN" altLang="en-US" sz="1600" dirty="0">
                <a:solidFill>
                  <a:schemeClr val="dk1"/>
                </a:solidFill>
              </a:rPr>
              <a:t>户、</a:t>
            </a:r>
            <a:r>
              <a:rPr lang="en-US" altLang="zh-CN" sz="1600" dirty="0">
                <a:solidFill>
                  <a:schemeClr val="dk1"/>
                </a:solidFill>
              </a:rPr>
              <a:t>1329940</a:t>
            </a:r>
            <a:r>
              <a:rPr lang="zh-CN" altLang="en-US" sz="1600" dirty="0">
                <a:solidFill>
                  <a:schemeClr val="dk1"/>
                </a:solidFill>
              </a:rPr>
              <a:t>口。南宋中期，泉州超过临安府为世界最大城市。从税收上来看，泉州市舶司每年</a:t>
            </a:r>
            <a:r>
              <a:rPr lang="zh-TW" altLang="en-US" sz="1600" dirty="0">
                <a:solidFill>
                  <a:schemeClr val="dk1"/>
                </a:solidFill>
                <a:ea typeface="SimSun" panose="02010600030101010101" pitchFamily="2" charset="-122"/>
              </a:rPr>
              <a:t>的</a:t>
            </a:r>
            <a:r>
              <a:rPr lang="zh-CN" altLang="en-US" sz="1600" dirty="0">
                <a:solidFill>
                  <a:schemeClr val="dk1"/>
                </a:solidFill>
              </a:rPr>
              <a:t>抽解税就超过</a:t>
            </a:r>
            <a:r>
              <a:rPr lang="en-US" altLang="zh-CN" sz="1600" dirty="0">
                <a:solidFill>
                  <a:schemeClr val="dk1"/>
                </a:solidFill>
              </a:rPr>
              <a:t>200</a:t>
            </a:r>
            <a:r>
              <a:rPr lang="zh-CN" altLang="en-US" sz="1600" dirty="0">
                <a:solidFill>
                  <a:schemeClr val="dk1"/>
                </a:solidFill>
              </a:rPr>
              <a:t>万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贯，约</a:t>
            </a:r>
            <a:r>
              <a:rPr lang="zh-TW" altLang="en-US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占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南宋每年财政总收入的</a:t>
            </a:r>
            <a:r>
              <a:rPr lang="en-US" altLang="zh-CN" sz="1600" dirty="0">
                <a:solidFill>
                  <a:schemeClr val="dk1"/>
                </a:solidFill>
              </a:rPr>
              <a:t>5%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。</a:t>
            </a:r>
          </a:p>
        </p:txBody>
      </p:sp>
      <p:pic>
        <p:nvPicPr>
          <p:cNvPr id="9" name="Picture 2" descr="C:\Users\User\Desktop\市舶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61" y="3921762"/>
            <a:ext cx="2927535" cy="211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87268" y="6165304"/>
            <a:ext cx="292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宋泉州市舶司遗址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12" name="圖片 11" descr="ä¹æ¥å±±ç¥é£æ©å´ç³å»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32" y="1410190"/>
            <a:ext cx="1603550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圖片 12" descr="http://s1.sinaimg.cn/large/001pGrP7zy75C0Ah69i10&amp;69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2" y="1962414"/>
            <a:ext cx="2399770" cy="14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40"/>
          <p:cNvSpPr txBox="1"/>
          <p:nvPr/>
        </p:nvSpPr>
        <p:spPr>
          <a:xfrm>
            <a:off x="476886" y="6281969"/>
            <a:ext cx="480034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问题：泉州出土的古船可否证明有这些贸易的货物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CN" altLang="en-US" sz="1600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91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857"/>
            <a:ext cx="91440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泉州古船出土的时候，船的上部结构虽已损坏，但保存了一个较完整的底部。全船残长</a:t>
            </a:r>
            <a:r>
              <a:rPr lang="en-US" altLang="zh-CN" sz="1600" dirty="0"/>
              <a:t>24.20</a:t>
            </a:r>
            <a:r>
              <a:rPr lang="zh-CN" altLang="en-US" sz="1600" dirty="0"/>
              <a:t>米，残宽</a:t>
            </a:r>
            <a:r>
              <a:rPr lang="en-US" altLang="zh-CN" sz="1600" dirty="0"/>
              <a:t>9.15</a:t>
            </a:r>
            <a:r>
              <a:rPr lang="zh-CN" altLang="en-US" sz="1600" dirty="0"/>
              <a:t>米，残深</a:t>
            </a:r>
            <a:r>
              <a:rPr lang="en-US" altLang="zh-CN" sz="1600" dirty="0"/>
              <a:t>1.98</a:t>
            </a:r>
            <a:r>
              <a:rPr lang="zh-CN" altLang="en-US" sz="1600" dirty="0"/>
              <a:t>米。经过复原探讨，认为这只古船的全船总长应为</a:t>
            </a:r>
            <a:r>
              <a:rPr lang="en-US" altLang="zh-CN" sz="1600" dirty="0"/>
              <a:t>35</a:t>
            </a:r>
            <a:r>
              <a:rPr lang="zh-CN" altLang="en-US" sz="1600" dirty="0"/>
              <a:t>米左右，当装满货物时，浸在水下的部分的长度约</a:t>
            </a:r>
            <a:r>
              <a:rPr lang="en-US" altLang="zh-CN" sz="1600" dirty="0"/>
              <a:t>25</a:t>
            </a:r>
            <a:r>
              <a:rPr lang="zh-CN" altLang="en-US" sz="1600" dirty="0"/>
              <a:t>米，深约</a:t>
            </a:r>
            <a:r>
              <a:rPr lang="en-US" altLang="zh-CN" sz="1600" dirty="0"/>
              <a:t>3</a:t>
            </a:r>
            <a:r>
              <a:rPr lang="zh-CN" altLang="en-US" sz="1600" dirty="0"/>
              <a:t>米，宽约</a:t>
            </a:r>
            <a:r>
              <a:rPr lang="en-US" altLang="zh-CN" sz="1600" dirty="0"/>
              <a:t>10</a:t>
            </a:r>
            <a:r>
              <a:rPr lang="zh-CN" altLang="en-US" sz="1600" dirty="0"/>
              <a:t>米。与此相应，船的排水量至少在</a:t>
            </a:r>
            <a:r>
              <a:rPr lang="en-US" altLang="zh-CN" sz="1600" dirty="0"/>
              <a:t>400</a:t>
            </a:r>
            <a:r>
              <a:rPr lang="zh-CN" altLang="en-US" sz="1600" dirty="0"/>
              <a:t>吨上下，载重量</a:t>
            </a:r>
            <a:r>
              <a:rPr lang="en-US" altLang="zh-CN" sz="1600" dirty="0"/>
              <a:t>200</a:t>
            </a:r>
            <a:r>
              <a:rPr lang="zh-CN" altLang="en-US" sz="1600" dirty="0"/>
              <a:t>吨上下，可载货几千石（按「石」是容量单位，一石重一担或</a:t>
            </a:r>
            <a:r>
              <a:rPr lang="en-US" altLang="zh-CN" sz="1600" dirty="0"/>
              <a:t>100</a:t>
            </a:r>
            <a:r>
              <a:rPr lang="zh-CN" altLang="en-US" sz="1600" dirty="0"/>
              <a:t>斤）。</a:t>
            </a:r>
            <a:r>
              <a:rPr lang="zh-CN" altLang="en-US" sz="1400" dirty="0"/>
              <a:t>（</a:t>
            </a:r>
            <a:r>
              <a:rPr lang="en-US" altLang="zh-CN" sz="1400" dirty="0"/>
              <a:t>《</a:t>
            </a:r>
            <a:r>
              <a:rPr lang="zh-CN" altLang="en-US" sz="1400" dirty="0"/>
              <a:t>造船史话</a:t>
            </a:r>
            <a:r>
              <a:rPr lang="en-US" altLang="zh-CN" sz="1400" dirty="0"/>
              <a:t>》</a:t>
            </a:r>
            <a:r>
              <a:rPr lang="zh-CN" altLang="en-US" sz="1400" dirty="0"/>
              <a:t>，页</a:t>
            </a:r>
            <a:r>
              <a:rPr lang="en-US" altLang="zh-CN" sz="1400" dirty="0"/>
              <a:t>95-96</a:t>
            </a:r>
            <a:r>
              <a:rPr lang="zh-CN" altLang="en-US" sz="1400" dirty="0"/>
              <a:t>）</a:t>
            </a:r>
            <a:endParaRPr lang="zh-HK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495342" y="1196752"/>
            <a:ext cx="3469146" cy="83099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古代的工匠利用厚厚（</a:t>
            </a:r>
            <a:r>
              <a:rPr lang="en-US" altLang="zh-CN" sz="1600" dirty="0"/>
              <a:t>10-12</a:t>
            </a:r>
            <a:r>
              <a:rPr lang="zh-CN" altLang="en-US" sz="1600" dirty="0"/>
              <a:t>厘米）的木板，在船舱位置间隔出</a:t>
            </a:r>
            <a:r>
              <a:rPr lang="en-US" altLang="zh-CN" sz="1600" dirty="0"/>
              <a:t>13</a:t>
            </a:r>
            <a:r>
              <a:rPr lang="zh-CN" altLang="en-US" sz="1600" dirty="0"/>
              <a:t>个载货区。</a:t>
            </a:r>
            <a:endParaRPr lang="zh-HK" altLang="en-US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443613" cy="194421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6" y="3284984"/>
            <a:ext cx="6612731" cy="296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lbow Connector 4"/>
          <p:cNvCxnSpPr>
            <a:endCxn id="7" idx="1"/>
          </p:cNvCxnSpPr>
          <p:nvPr/>
        </p:nvCxnSpPr>
        <p:spPr>
          <a:xfrm flipV="1">
            <a:off x="3923928" y="1612251"/>
            <a:ext cx="1571414" cy="316366"/>
          </a:xfrm>
          <a:prstGeom prst="bentConnector3">
            <a:avLst/>
          </a:prstGeom>
          <a:ln w="19050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67448" y="2067533"/>
            <a:ext cx="4097040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想一想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  <a:sym typeface="Wingdings" panose="05000000000000000000" pitchFamily="2" charset="2"/>
              </a:rPr>
              <a:t>（可参考附录一）</a:t>
            </a:r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CN" altLang="en-US" sz="1600" dirty="0"/>
              <a:t>泉州古船是：</a:t>
            </a:r>
            <a:endParaRPr lang="en-US" altLang="zh-CN" sz="1600" dirty="0"/>
          </a:p>
          <a:p>
            <a:pPr marL="342900" indent="-342900">
              <a:buAutoNum type="alphaUcPeriod"/>
            </a:pPr>
            <a:r>
              <a:rPr lang="zh-CN" altLang="en-US" sz="1600" dirty="0"/>
              <a:t>平底（内河船）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 ?</a:t>
            </a:r>
          </a:p>
          <a:p>
            <a:pPr marL="342900" indent="-342900">
              <a:buAutoNum type="alphaUcPeriod"/>
            </a:pPr>
            <a:r>
              <a:rPr lang="zh-CN" altLang="en-US" sz="1600" dirty="0"/>
              <a:t>尖底（海船</a:t>
            </a:r>
            <a:r>
              <a:rPr lang="en-US" altLang="zh-CN" sz="1600" dirty="0"/>
              <a:t>)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 ?</a:t>
            </a:r>
            <a:endParaRPr lang="zh-HK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807814" y="3501008"/>
            <a:ext cx="2160240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1600" dirty="0"/>
              <a:t>2. </a:t>
            </a:r>
            <a:r>
              <a:rPr lang="zh-CN" altLang="en-US" sz="1600" dirty="0"/>
              <a:t>泉州古船是：</a:t>
            </a:r>
            <a:endParaRPr lang="en-US" altLang="zh-CN" sz="1600" dirty="0"/>
          </a:p>
          <a:p>
            <a:pPr marL="342900" indent="-342900">
              <a:buAutoNum type="alphaUcPeriod"/>
            </a:pPr>
            <a:r>
              <a:rPr lang="zh-CN" altLang="en-US" sz="1600" dirty="0"/>
              <a:t>运客船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CN" sz="1600" dirty="0"/>
          </a:p>
          <a:p>
            <a:pPr marL="342900" indent="-342900">
              <a:buAutoNum type="alphaUcPeriod"/>
            </a:pPr>
            <a:r>
              <a:rPr lang="zh-CN" altLang="en-US" sz="1600" dirty="0"/>
              <a:t>运货船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6926" y="6245695"/>
            <a:ext cx="4229050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经考古学家修复的古船，在泉州湾古船陈列馆展览。</a:t>
            </a:r>
            <a:endParaRPr lang="zh-HK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26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dd60c59fa926fd48d525407f6e217fb6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2dc379060109887a010103108825be52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13104F57-C2B5-4583-816B-78F62620E2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3ACB57-0900-4302-A8C4-2D28872771D4}"/>
</file>

<file path=customXml/itemProps3.xml><?xml version="1.0" encoding="utf-8"?>
<ds:datastoreItem xmlns:ds="http://schemas.openxmlformats.org/officeDocument/2006/customXml" ds:itemID="{F993040F-C900-489F-B536-51671804D437}">
  <ds:schemaRefs>
    <ds:schemaRef ds:uri="http://schemas.microsoft.com/office/2006/metadata/properties"/>
    <ds:schemaRef ds:uri="http://schemas.microsoft.com/office/infopath/2007/PartnerControls"/>
    <ds:schemaRef ds:uri="de5c2c51-7906-4fac-bf5c-36dc0d54e7e0"/>
    <ds:schemaRef ds:uri="864ccfde-09d8-454f-ae99-5f29ab72390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4838</Words>
  <Application>Microsoft Office PowerPoint</Application>
  <PresentationFormat>如螢幕大小 (4:3)</PresentationFormat>
  <Paragraphs>307</Paragraphs>
  <Slides>25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3" baseType="lpstr">
      <vt:lpstr>Adobe 繁黑體 Std B</vt:lpstr>
      <vt:lpstr>宋体</vt:lpstr>
      <vt:lpstr>宋体</vt:lpstr>
      <vt:lpstr>微軟正黑體</vt:lpstr>
      <vt:lpstr>新細明體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沉船中有何发现?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CHU, Chi-fu</dc:creator>
  <cp:lastModifiedBy>CHOW, Kwong-yuen</cp:lastModifiedBy>
  <cp:revision>112</cp:revision>
  <dcterms:created xsi:type="dcterms:W3CDTF">2018-06-14T09:09:26Z</dcterms:created>
  <dcterms:modified xsi:type="dcterms:W3CDTF">2026-01-13T07:27:23Z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