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21" r:id="rId2"/>
    <p:sldId id="258" r:id="rId3"/>
    <p:sldId id="259" r:id="rId4"/>
    <p:sldId id="322" r:id="rId5"/>
    <p:sldId id="261" r:id="rId6"/>
    <p:sldId id="310" r:id="rId7"/>
    <p:sldId id="309" r:id="rId8"/>
    <p:sldId id="311" r:id="rId9"/>
    <p:sldId id="323" r:id="rId10"/>
    <p:sldId id="313" r:id="rId11"/>
    <p:sldId id="314" r:id="rId12"/>
    <p:sldId id="324" r:id="rId13"/>
    <p:sldId id="316" r:id="rId14"/>
    <p:sldId id="317" r:id="rId15"/>
    <p:sldId id="262" r:id="rId16"/>
    <p:sldId id="263" r:id="rId17"/>
    <p:sldId id="264" r:id="rId18"/>
    <p:sldId id="265" r:id="rId19"/>
    <p:sldId id="266" r:id="rId20"/>
    <p:sldId id="267" r:id="rId21"/>
    <p:sldId id="268" r:id="rId22"/>
    <p:sldId id="325" r:id="rId23"/>
    <p:sldId id="270" r:id="rId24"/>
    <p:sldId id="274" r:id="rId25"/>
    <p:sldId id="308" r:id="rId26"/>
    <p:sldId id="318" r:id="rId27"/>
    <p:sldId id="319" r:id="rId28"/>
    <p:sldId id="320" r:id="rId29"/>
    <p:sldId id="275" r:id="rId30"/>
    <p:sldId id="276" r:id="rId31"/>
    <p:sldId id="277" r:id="rId32"/>
    <p:sldId id="278" r:id="rId33"/>
    <p:sldId id="279" r:id="rId34"/>
    <p:sldId id="280" r:id="rId35"/>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CCFF"/>
    <a:srgbClr val="FCDA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44" autoAdjust="0"/>
  </p:normalViewPr>
  <p:slideViewPr>
    <p:cSldViewPr>
      <p:cViewPr>
        <p:scale>
          <a:sx n="100" d="100"/>
          <a:sy n="100" d="100"/>
        </p:scale>
        <p:origin x="1020" y="31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6E951B-7BFF-4689-9E5E-434E180286D4}" type="datetimeFigureOut">
              <a:rPr lang="zh-HK" altLang="en-US" smtClean="0"/>
              <a:t>13/1/2026</a:t>
            </a:fld>
            <a:endParaRPr lang="zh-HK"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7D5DAC-D6A7-4CEA-8410-128C1EDDB7C5}" type="slidenum">
              <a:rPr lang="zh-HK" altLang="en-US" smtClean="0"/>
              <a:t>‹#›</a:t>
            </a:fld>
            <a:endParaRPr lang="zh-HK" altLang="en-US"/>
          </a:p>
        </p:txBody>
      </p:sp>
    </p:spTree>
    <p:extLst>
      <p:ext uri="{BB962C8B-B14F-4D97-AF65-F5344CB8AC3E}">
        <p14:creationId xmlns:p14="http://schemas.microsoft.com/office/powerpoint/2010/main" val="170676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5612CA15-5C48-4EB5-A45E-B47EEE33DE79}" type="slidenum">
              <a:rPr lang="zh-HK" altLang="en-US" smtClean="0"/>
              <a:t>2</a:t>
            </a:fld>
            <a:endParaRPr lang="zh-HK" altLang="en-US" dirty="0"/>
          </a:p>
        </p:txBody>
      </p:sp>
    </p:spTree>
    <p:extLst>
      <p:ext uri="{BB962C8B-B14F-4D97-AF65-F5344CB8AC3E}">
        <p14:creationId xmlns:p14="http://schemas.microsoft.com/office/powerpoint/2010/main" val="1835582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HK" altLang="en-US"/>
          </a:p>
        </p:txBody>
      </p:sp>
      <p:sp>
        <p:nvSpPr>
          <p:cNvPr id="4" name="日期版面配置區 3"/>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2277515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331603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1817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258003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340404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564679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384613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HK" altLang="en-US"/>
          </a:p>
        </p:txBody>
      </p:sp>
      <p:sp>
        <p:nvSpPr>
          <p:cNvPr id="3" name="日期版面配置區 2"/>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186795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303759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251169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6B254E0F-38A1-45E3-B5F2-8738DF7EB155}" type="datetimeFigureOut">
              <a:rPr lang="zh-HK" altLang="en-US" smtClean="0"/>
              <a:t>13/1/2026</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55499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254E0F-38A1-45E3-B5F2-8738DF7EB155}" type="datetimeFigureOut">
              <a:rPr lang="zh-HK" altLang="en-US" smtClean="0"/>
              <a:t>13/1/2026</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5F4B3-57A9-451C-9323-EECD9C23424E}" type="slidenum">
              <a:rPr lang="zh-HK" altLang="en-US" smtClean="0"/>
              <a:t>‹#›</a:t>
            </a:fld>
            <a:endParaRPr lang="zh-HK" altLang="en-US"/>
          </a:p>
        </p:txBody>
      </p:sp>
    </p:spTree>
    <p:extLst>
      <p:ext uri="{BB962C8B-B14F-4D97-AF65-F5344CB8AC3E}">
        <p14:creationId xmlns:p14="http://schemas.microsoft.com/office/powerpoint/2010/main" val="347386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 y="0"/>
            <a:ext cx="4985621" cy="762001"/>
          </a:xfrm>
          <a:prstGeom prst="rect">
            <a:avLst/>
          </a:prstGeom>
          <a:solidFill>
            <a:schemeClr val="accent2">
              <a:lumMod val="40000"/>
              <a:lumOff val="6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700" dirty="0">
                <a:latin typeface="Adobe 繁黑體 Std B" pitchFamily="34" charset="-128"/>
                <a:ea typeface="Adobe 繁黑體 Std B" pitchFamily="34" charset="-128"/>
              </a:rPr>
              <a:t>戚继光的难题：</a:t>
            </a:r>
            <a:r>
              <a:rPr lang="zh-CN" altLang="en-US" sz="2700" dirty="0">
                <a:latin typeface="Adobe 繁黑體 Std B" pitchFamily="34" charset="-128"/>
                <a:ea typeface="Adobe 繁黑體 Std B" pitchFamily="34" charset="-128"/>
              </a:rPr>
              <a:t>天下第一关</a:t>
            </a:r>
            <a:endParaRPr lang="en-US" sz="2700" dirty="0">
              <a:latin typeface="Adobe 繁黑體 Std B" pitchFamily="34" charset="-128"/>
              <a:ea typeface="Adobe 繁黑體 Std B" pitchFamily="34" charset="-128"/>
            </a:endParaRPr>
          </a:p>
        </p:txBody>
      </p:sp>
      <p:sp>
        <p:nvSpPr>
          <p:cNvPr id="9" name="TextBox 8"/>
          <p:cNvSpPr txBox="1"/>
          <p:nvPr/>
        </p:nvSpPr>
        <p:spPr>
          <a:xfrm>
            <a:off x="6300192" y="5836632"/>
            <a:ext cx="91440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总论</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 y="990591"/>
            <a:ext cx="9139472" cy="590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985622" y="-2371"/>
            <a:ext cx="4150441" cy="2062103"/>
          </a:xfrm>
          <a:prstGeom prst="rect">
            <a:avLst/>
          </a:prstGeom>
          <a:solidFill>
            <a:schemeClr val="accent4">
              <a:lumMod val="20000"/>
              <a:lumOff val="80000"/>
            </a:schemeClr>
          </a:solidFill>
          <a:ln>
            <a:solidFill>
              <a:schemeClr val="accent2">
                <a:lumMod val="75000"/>
              </a:schemeClr>
            </a:solidFill>
          </a:ln>
        </p:spPr>
        <p:txBody>
          <a:bodyPr wrap="square" rtlCol="0">
            <a:spAutoFit/>
          </a:bodyPr>
          <a:lstStyle/>
          <a:p>
            <a:r>
              <a:rPr lang="zh-CN" altLang="en-US" sz="1600" dirty="0">
                <a:latin typeface="宋体" panose="02010600030101010101" pitchFamily="2" charset="-122"/>
                <a:ea typeface="宋体" panose="02010600030101010101" pitchFamily="2" charset="-122"/>
              </a:rPr>
              <a:t>山海关，以名关险隘著称于世。它始建于明洪武十四年</a:t>
            </a:r>
            <a:r>
              <a:rPr lang="zh-CN" altLang="en-US" sz="1600" dirty="0">
                <a:ea typeface="宋体" panose="02010600030101010101" pitchFamily="2" charset="-122"/>
              </a:rPr>
              <a:t>（</a:t>
            </a:r>
            <a:r>
              <a:rPr lang="en-US" altLang="zh-CN" sz="1600" dirty="0">
                <a:ea typeface="宋体" panose="02010600030101010101" pitchFamily="2" charset="-122"/>
              </a:rPr>
              <a:t>1381</a:t>
            </a:r>
            <a:r>
              <a:rPr lang="zh-CN" altLang="en-US" sz="1600" dirty="0">
                <a:ea typeface="宋体" panose="02010600030101010101" pitchFamily="2" charset="-122"/>
              </a:rPr>
              <a:t>）。时大将徐达奉命在北方建设长城，他见这里位处山（燕山）海（渤海）之间，故名「山海关」。山海关历经洪武、成化、嘉靖、万历、天启、崇祯六朝修筑，耗用了大量的资金，调动了数以万计的军民。山海关占地约</a:t>
            </a:r>
            <a:r>
              <a:rPr lang="en-US" altLang="zh-CN" sz="1600" dirty="0">
                <a:ea typeface="宋体" panose="02010600030101010101" pitchFamily="2" charset="-122"/>
              </a:rPr>
              <a:t>230</a:t>
            </a:r>
            <a:r>
              <a:rPr lang="zh-CN" altLang="en-US" sz="1600" dirty="0">
                <a:ea typeface="宋体" panose="02010600030101010101" pitchFamily="2" charset="-122"/>
              </a:rPr>
              <a:t>公顷，相当于</a:t>
            </a:r>
            <a:r>
              <a:rPr lang="en-US" altLang="zh-CN" sz="1600" dirty="0">
                <a:ea typeface="宋体" panose="02010600030101010101" pitchFamily="2" charset="-122"/>
              </a:rPr>
              <a:t>324</a:t>
            </a:r>
            <a:r>
              <a:rPr lang="zh-CN" altLang="en-US" sz="1600" dirty="0">
                <a:latin typeface="宋体" panose="02010600030101010101" pitchFamily="2" charset="-122"/>
                <a:ea typeface="宋体" panose="02010600030101010101" pitchFamily="2" charset="-122"/>
              </a:rPr>
              <a:t>个足球场的总和。</a:t>
            </a:r>
            <a:r>
              <a:rPr lang="zh-CN" altLang="en-US" sz="1000" dirty="0">
                <a:latin typeface="宋体" panose="02010600030101010101" pitchFamily="2" charset="-122"/>
                <a:ea typeface="宋体" panose="02010600030101010101" pitchFamily="2" charset="-122"/>
              </a:rPr>
              <a:t>（参考张立辉，页</a:t>
            </a:r>
            <a:r>
              <a:rPr lang="en-US" altLang="zh-CN" sz="1000" dirty="0">
                <a:latin typeface="宋体" panose="02010600030101010101" pitchFamily="2" charset="-122"/>
                <a:ea typeface="宋体" panose="02010600030101010101" pitchFamily="2" charset="-122"/>
              </a:rPr>
              <a:t>1</a:t>
            </a:r>
            <a:r>
              <a:rPr lang="zh-CN" altLang="en-US" sz="1000" dirty="0">
                <a:latin typeface="宋体" panose="02010600030101010101" pitchFamily="2" charset="-122"/>
                <a:ea typeface="宋体" panose="02010600030101010101" pitchFamily="2" charset="-122"/>
              </a:rPr>
              <a:t>）</a:t>
            </a:r>
            <a:endParaRPr lang="en-US" altLang="zh-CN" sz="1600" dirty="0">
              <a:latin typeface="宋体" panose="02010600030101010101" pitchFamily="2" charset="-122"/>
              <a:ea typeface="宋体" panose="02010600030101010101" pitchFamily="2" charset="-122"/>
            </a:endParaRPr>
          </a:p>
        </p:txBody>
      </p:sp>
      <p:sp>
        <p:nvSpPr>
          <p:cNvPr id="13" name="TextBox 12"/>
          <p:cNvSpPr txBox="1"/>
          <p:nvPr/>
        </p:nvSpPr>
        <p:spPr>
          <a:xfrm>
            <a:off x="4985622" y="2276872"/>
            <a:ext cx="4122982" cy="1323439"/>
          </a:xfrm>
          <a:prstGeom prst="rect">
            <a:avLst/>
          </a:prstGeom>
          <a:solidFill>
            <a:schemeClr val="accent4">
              <a:lumMod val="20000"/>
              <a:lumOff val="80000"/>
            </a:schemeClr>
          </a:solidFill>
          <a:ln>
            <a:solidFill>
              <a:schemeClr val="accent2">
                <a:lumMod val="75000"/>
              </a:schemeClr>
            </a:solidFill>
          </a:ln>
        </p:spPr>
        <p:txBody>
          <a:bodyPr wrap="square" rtlCol="0">
            <a:spAutoFit/>
          </a:bodyPr>
          <a:lstStyle/>
          <a:p>
            <a:r>
              <a:rPr lang="zh-CN" altLang="en-US" sz="1600" dirty="0">
                <a:latin typeface="宋体" panose="02010600030101010101" pitchFamily="2" charset="-122"/>
                <a:ea typeface="宋体" panose="02010600030101010101" pitchFamily="2" charset="-122"/>
              </a:rPr>
              <a:t>因其雄伟，山海关素有「天下第一关」之美誉。</a:t>
            </a:r>
            <a:endParaRPr lang="en-US" altLang="zh-CN" sz="1600" dirty="0">
              <a:latin typeface="宋体" panose="02010600030101010101" pitchFamily="2" charset="-122"/>
              <a:ea typeface="宋体" panose="02010600030101010101" pitchFamily="2" charset="-122"/>
            </a:endParaRPr>
          </a:p>
          <a:p>
            <a:endParaRPr lang="en-US" altLang="zh-CN" sz="1600" dirty="0">
              <a:latin typeface="宋体" panose="02010600030101010101" pitchFamily="2" charset="-122"/>
              <a:ea typeface="宋体" panose="02010600030101010101" pitchFamily="2" charset="-122"/>
            </a:endParaRPr>
          </a:p>
          <a:p>
            <a:endParaRPr lang="en-US" altLang="zh-CN" sz="1600" dirty="0">
              <a:latin typeface="宋体" panose="02010600030101010101" pitchFamily="2" charset="-122"/>
              <a:ea typeface="宋体" panose="02010600030101010101" pitchFamily="2" charset="-122"/>
            </a:endParaRPr>
          </a:p>
          <a:p>
            <a:endParaRPr lang="en-US" altLang="zh-CN" sz="1600" dirty="0">
              <a:latin typeface="宋体" panose="02010600030101010101" pitchFamily="2" charset="-122"/>
              <a:ea typeface="宋体" panose="02010600030101010101" pitchFamily="2" charset="-122"/>
            </a:endParaRPr>
          </a:p>
        </p:txBody>
      </p:sp>
      <p:sp>
        <p:nvSpPr>
          <p:cNvPr id="14" name="Subtitle 4"/>
          <p:cNvSpPr txBox="1">
            <a:spLocks/>
          </p:cNvSpPr>
          <p:nvPr/>
        </p:nvSpPr>
        <p:spPr>
          <a:xfrm>
            <a:off x="1" y="755160"/>
            <a:ext cx="4317159" cy="457200"/>
          </a:xfrm>
          <a:prstGeom prst="rect">
            <a:avLst/>
          </a:prstGeom>
          <a:solidFill>
            <a:schemeClr val="tx2">
              <a:lumMod val="20000"/>
              <a:lumOff val="80000"/>
            </a:scheme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000" dirty="0">
                <a:solidFill>
                  <a:schemeClr val="tx1">
                    <a:lumMod val="75000"/>
                    <a:lumOff val="25000"/>
                  </a:schemeClr>
                </a:solidFill>
                <a:latin typeface="Adobe 繁黑體 Std B" pitchFamily="34" charset="-128"/>
                <a:ea typeface="Adobe 繁黑體 Std B" pitchFamily="34" charset="-128"/>
              </a:rPr>
              <a:t>相关课题：明代长城的特色及作用</a:t>
            </a:r>
            <a:endParaRPr lang="en-US" sz="2000" dirty="0">
              <a:solidFill>
                <a:schemeClr val="tx1">
                  <a:lumMod val="75000"/>
                  <a:lumOff val="25000"/>
                </a:schemeClr>
              </a:solidFill>
              <a:latin typeface="Adobe 繁黑體 Std B" pitchFamily="34" charset="-128"/>
              <a:ea typeface="Adobe 繁黑體 Std B" pitchFamily="34" charset="-128"/>
            </a:endParaRPr>
          </a:p>
        </p:txBody>
      </p:sp>
      <p:sp>
        <p:nvSpPr>
          <p:cNvPr id="2" name="矩形 1"/>
          <p:cNvSpPr/>
          <p:nvPr/>
        </p:nvSpPr>
        <p:spPr>
          <a:xfrm>
            <a:off x="4985622" y="2781645"/>
            <a:ext cx="4572000" cy="861774"/>
          </a:xfrm>
          <a:prstGeom prst="rect">
            <a:avLst/>
          </a:prstGeom>
        </p:spPr>
        <p:txBody>
          <a:bodyPr>
            <a:spAutoFit/>
          </a:bodyPr>
          <a:lstStyle/>
          <a:p>
            <a:r>
              <a:rPr lang="zh-CN" altLang="en-US" sz="1600" dirty="0">
                <a:latin typeface="宋体" panose="02010600030101010101" pitchFamily="2" charset="-122"/>
              </a:rPr>
              <a:t>在</a:t>
            </a:r>
            <a:r>
              <a:rPr lang="zh-TW" altLang="en-US" sz="1600" dirty="0">
                <a:latin typeface="宋体" panose="02010600030101010101" pitchFamily="2" charset="-122"/>
                <a:ea typeface="宋体" panose="02010600030101010101" pitchFamily="2" charset="-122"/>
              </a:rPr>
              <a:t>本部分</a:t>
            </a:r>
            <a:r>
              <a:rPr lang="zh-CN" altLang="en-US" sz="1600" dirty="0">
                <a:latin typeface="宋体" panose="02010600030101010101" pitchFamily="2" charset="-122"/>
              </a:rPr>
              <a:t>，</a:t>
            </a:r>
            <a:r>
              <a:rPr lang="zh-TW" altLang="en-US" sz="1600" dirty="0">
                <a:latin typeface="宋体" panose="02010600030101010101" pitchFamily="2" charset="-122"/>
                <a:ea typeface="宋体" panose="02010600030101010101" pitchFamily="2" charset="-122"/>
              </a:rPr>
              <a:t>你</a:t>
            </a:r>
            <a:r>
              <a:rPr lang="zh-CN" altLang="en-US" sz="1600" dirty="0">
                <a:latin typeface="宋体" panose="02010600030101010101" pitchFamily="2" charset="-122"/>
              </a:rPr>
              <a:t>将可以学到：</a:t>
            </a:r>
            <a:endParaRPr lang="en-US" altLang="zh-CN" sz="1600" dirty="0">
              <a:latin typeface="宋体" panose="02010600030101010101" pitchFamily="2" charset="-122"/>
            </a:endParaRPr>
          </a:p>
          <a:p>
            <a:pPr marL="342900" indent="-342900">
              <a:buAutoNum type="arabicPeriod"/>
            </a:pPr>
            <a:r>
              <a:rPr lang="zh-CN" altLang="en-US" sz="1600" dirty="0"/>
              <a:t>明代长城的建筑特色</a:t>
            </a:r>
            <a:endParaRPr lang="en-US" altLang="zh-CN" sz="1600" dirty="0"/>
          </a:p>
          <a:p>
            <a:pPr marL="342900" indent="-342900">
              <a:buAutoNum type="arabicPeriod"/>
            </a:pPr>
            <a:r>
              <a:rPr lang="zh-CN" altLang="en-US" sz="1600" dirty="0"/>
              <a:t>山海关在明代边防的作用</a:t>
            </a:r>
            <a:endParaRPr lang="en-US" altLang="zh-CN" sz="1600" dirty="0"/>
          </a:p>
        </p:txBody>
      </p:sp>
    </p:spTree>
    <p:extLst>
      <p:ext uri="{BB962C8B-B14F-4D97-AF65-F5344CB8AC3E}">
        <p14:creationId xmlns:p14="http://schemas.microsoft.com/office/powerpoint/2010/main" val="205688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43608" y="6093296"/>
            <a:ext cx="7416824" cy="369332"/>
          </a:xfrm>
          <a:prstGeom prst="rect">
            <a:avLst/>
          </a:prstGeom>
          <a:solidFill>
            <a:srgbClr val="FFCCFF"/>
          </a:solidFill>
        </p:spPr>
        <p:txBody>
          <a:bodyPr wrap="square" rtlCol="0">
            <a:spAutoFit/>
          </a:bodyPr>
          <a:lstStyle/>
          <a:p>
            <a:r>
              <a:rPr lang="zh-TW" altLang="en-US" dirty="0">
                <a:latin typeface="SimSun" panose="02010600030101010101" pitchFamily="2" charset="-122"/>
                <a:ea typeface="SimSun" panose="02010600030101010101" pitchFamily="2" charset="-122"/>
              </a:rPr>
              <a:t>戚继光：</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纪效新书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钦定四库全书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本） ，卷十一，叶十一上下</a:t>
            </a:r>
            <a:endParaRPr lang="en-GB" dirty="0">
              <a:latin typeface="SimSun" panose="02010600030101010101" pitchFamily="2" charset="-122"/>
              <a:ea typeface="SimSun" panose="02010600030101010101" pitchFamily="2" charset="-122"/>
            </a:endParaRPr>
          </a:p>
        </p:txBody>
      </p:sp>
      <p:pic>
        <p:nvPicPr>
          <p:cNvPr id="5" name="圖片 4"/>
          <p:cNvPicPr>
            <a:picLocks noChangeAspect="1"/>
          </p:cNvPicPr>
          <p:nvPr/>
        </p:nvPicPr>
        <p:blipFill>
          <a:blip r:embed="rId2"/>
          <a:stretch>
            <a:fillRect/>
          </a:stretch>
        </p:blipFill>
        <p:spPr>
          <a:xfrm>
            <a:off x="4644007" y="75525"/>
            <a:ext cx="4480318" cy="6017771"/>
          </a:xfrm>
          <a:prstGeom prst="rect">
            <a:avLst/>
          </a:prstGeom>
        </p:spPr>
      </p:pic>
      <p:pic>
        <p:nvPicPr>
          <p:cNvPr id="6" name="圖片 5"/>
          <p:cNvPicPr>
            <a:picLocks noChangeAspect="1"/>
          </p:cNvPicPr>
          <p:nvPr/>
        </p:nvPicPr>
        <p:blipFill>
          <a:blip r:embed="rId3"/>
          <a:stretch>
            <a:fillRect/>
          </a:stretch>
        </p:blipFill>
        <p:spPr>
          <a:xfrm>
            <a:off x="0" y="8519"/>
            <a:ext cx="4648063" cy="6084777"/>
          </a:xfrm>
          <a:prstGeom prst="rect">
            <a:avLst/>
          </a:prstGeom>
        </p:spPr>
      </p:pic>
    </p:spTree>
    <p:extLst>
      <p:ext uri="{BB962C8B-B14F-4D97-AF65-F5344CB8AC3E}">
        <p14:creationId xmlns:p14="http://schemas.microsoft.com/office/powerpoint/2010/main" val="3555754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755576" y="6093296"/>
            <a:ext cx="7704856" cy="369332"/>
          </a:xfrm>
          <a:prstGeom prst="rect">
            <a:avLst/>
          </a:prstGeom>
          <a:solidFill>
            <a:srgbClr val="FFCCFF"/>
          </a:solidFill>
        </p:spPr>
        <p:txBody>
          <a:bodyPr wrap="square" rtlCol="0">
            <a:spAutoFit/>
          </a:bodyPr>
          <a:lstStyle/>
          <a:p>
            <a:r>
              <a:rPr lang="zh-TW" altLang="en-US" dirty="0">
                <a:latin typeface="SimSun" panose="02010600030101010101" pitchFamily="2" charset="-122"/>
                <a:ea typeface="SimSun" panose="02010600030101010101" pitchFamily="2" charset="-122"/>
              </a:rPr>
              <a:t>戚继光：</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纪效新书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钦定四库全书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本） ，卷十一，叶十二上下</a:t>
            </a:r>
            <a:endParaRPr lang="en-GB" dirty="0">
              <a:latin typeface="SimSun" panose="02010600030101010101" pitchFamily="2" charset="-122"/>
              <a:ea typeface="SimSun" panose="02010600030101010101" pitchFamily="2" charset="-122"/>
            </a:endParaRPr>
          </a:p>
        </p:txBody>
      </p:sp>
      <p:pic>
        <p:nvPicPr>
          <p:cNvPr id="5" name="圖片 4"/>
          <p:cNvPicPr>
            <a:picLocks noChangeAspect="1"/>
          </p:cNvPicPr>
          <p:nvPr/>
        </p:nvPicPr>
        <p:blipFill>
          <a:blip r:embed="rId2"/>
          <a:stretch>
            <a:fillRect/>
          </a:stretch>
        </p:blipFill>
        <p:spPr>
          <a:xfrm>
            <a:off x="27789" y="1"/>
            <a:ext cx="4661727" cy="6189856"/>
          </a:xfrm>
          <a:prstGeom prst="rect">
            <a:avLst/>
          </a:prstGeom>
        </p:spPr>
      </p:pic>
      <p:pic>
        <p:nvPicPr>
          <p:cNvPr id="6" name="圖片 5"/>
          <p:cNvPicPr>
            <a:picLocks noChangeAspect="1"/>
          </p:cNvPicPr>
          <p:nvPr/>
        </p:nvPicPr>
        <p:blipFill>
          <a:blip r:embed="rId3"/>
          <a:stretch>
            <a:fillRect/>
          </a:stretch>
        </p:blipFill>
        <p:spPr>
          <a:xfrm>
            <a:off x="4502414" y="-23123"/>
            <a:ext cx="4649137" cy="6212980"/>
          </a:xfrm>
          <a:prstGeom prst="rect">
            <a:avLst/>
          </a:prstGeom>
        </p:spPr>
      </p:pic>
    </p:spTree>
    <p:extLst>
      <p:ext uri="{BB962C8B-B14F-4D97-AF65-F5344CB8AC3E}">
        <p14:creationId xmlns:p14="http://schemas.microsoft.com/office/powerpoint/2010/main" val="234573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02196"/>
            <a:ext cx="1152128"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鸳鸯阵</a:t>
            </a:r>
            <a:endParaRPr lang="zh-TW" altLang="en-US" sz="2400" dirty="0">
              <a:latin typeface="Adobe 繁黑體 Std B" pitchFamily="34" charset="-128"/>
              <a:ea typeface="Adobe 繁黑體 Std B" pitchFamily="34" charset="-128"/>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448" y="1567811"/>
            <a:ext cx="6840760" cy="51015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75656" y="103759"/>
            <a:ext cx="7668344" cy="584775"/>
          </a:xfrm>
          <a:prstGeom prst="rect">
            <a:avLst/>
          </a:prstGeom>
          <a:noFill/>
        </p:spPr>
        <p:txBody>
          <a:bodyPr wrap="square" rtlCol="0">
            <a:spAutoFit/>
          </a:bodyPr>
          <a:lstStyle/>
          <a:p>
            <a:r>
              <a:rPr lang="zh-CN" altLang="en-US" sz="1600" dirty="0"/>
              <a:t>狼筅能有效缠扰手持武士刀的倭寇，但单是狼筅，未必可迅速击杀敌人。戚继光于是设计了「鸳鸯阵」，利用长短兵器互相配合，便能制敌。</a:t>
            </a:r>
            <a:endParaRPr lang="zh-HK" altLang="en-US" sz="1600" dirty="0"/>
          </a:p>
        </p:txBody>
      </p:sp>
      <p:sp>
        <p:nvSpPr>
          <p:cNvPr id="5" name="TextBox 4"/>
          <p:cNvSpPr txBox="1"/>
          <p:nvPr/>
        </p:nvSpPr>
        <p:spPr>
          <a:xfrm>
            <a:off x="251520" y="836712"/>
            <a:ext cx="8784976" cy="830997"/>
          </a:xfrm>
          <a:prstGeom prst="rect">
            <a:avLst/>
          </a:prstGeom>
          <a:noFill/>
        </p:spPr>
        <p:txBody>
          <a:bodyPr wrap="square" rtlCol="0">
            <a:spAutoFit/>
          </a:bodyPr>
          <a:lstStyle/>
          <a:p>
            <a:r>
              <a:rPr lang="zh-CN" altLang="en-US" sz="1600" dirty="0"/>
              <a:t>鸳鸯阵，其实是由两个五人小队所组成，每个小队包括一个盾牌兵，一个狼筅，两个长枪，一个铛钯，再加上一个中间的队长作指挥官，和一个持火绳枪的士兵殿后压阵。好处两个小队可以随时分开作战，机动性很强。</a:t>
            </a:r>
            <a:endParaRPr lang="zh-HK" altLang="en-US" sz="1600" dirty="0"/>
          </a:p>
        </p:txBody>
      </p:sp>
      <p:sp>
        <p:nvSpPr>
          <p:cNvPr id="9" name="TextBox 8"/>
          <p:cNvSpPr txBox="1"/>
          <p:nvPr/>
        </p:nvSpPr>
        <p:spPr>
          <a:xfrm>
            <a:off x="6958508" y="6199663"/>
            <a:ext cx="849610" cy="246221"/>
          </a:xfrm>
          <a:prstGeom prst="rect">
            <a:avLst/>
          </a:prstGeom>
          <a:noFill/>
        </p:spPr>
        <p:txBody>
          <a:bodyPr wrap="square" rtlCol="0">
            <a:spAutoFit/>
          </a:bodyPr>
          <a:lstStyle/>
          <a:p>
            <a:r>
              <a:rPr lang="zh-CN" altLang="en-US" sz="1000" dirty="0"/>
              <a:t>互联网图片</a:t>
            </a:r>
            <a:endParaRPr lang="zh-HK" altLang="en-US" sz="1000" dirty="0"/>
          </a:p>
        </p:txBody>
      </p:sp>
    </p:spTree>
    <p:extLst>
      <p:ext uri="{BB962C8B-B14F-4D97-AF65-F5344CB8AC3E}">
        <p14:creationId xmlns:p14="http://schemas.microsoft.com/office/powerpoint/2010/main" val="2131005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481442" y="216017"/>
            <a:ext cx="4687730" cy="6116714"/>
          </a:xfrm>
          <a:prstGeom prst="rect">
            <a:avLst/>
          </a:prstGeom>
        </p:spPr>
      </p:pic>
      <p:pic>
        <p:nvPicPr>
          <p:cNvPr id="3" name="圖片 2"/>
          <p:cNvPicPr>
            <a:picLocks noChangeAspect="1"/>
          </p:cNvPicPr>
          <p:nvPr/>
        </p:nvPicPr>
        <p:blipFill>
          <a:blip r:embed="rId3"/>
          <a:stretch>
            <a:fillRect/>
          </a:stretch>
        </p:blipFill>
        <p:spPr>
          <a:xfrm>
            <a:off x="0" y="232661"/>
            <a:ext cx="4573283" cy="6103122"/>
          </a:xfrm>
          <a:prstGeom prst="rect">
            <a:avLst/>
          </a:prstGeom>
        </p:spPr>
      </p:pic>
      <p:sp>
        <p:nvSpPr>
          <p:cNvPr id="4" name="文字方塊 3"/>
          <p:cNvSpPr txBox="1"/>
          <p:nvPr/>
        </p:nvSpPr>
        <p:spPr>
          <a:xfrm>
            <a:off x="1092198" y="6116713"/>
            <a:ext cx="6984776" cy="369332"/>
          </a:xfrm>
          <a:prstGeom prst="rect">
            <a:avLst/>
          </a:prstGeom>
          <a:solidFill>
            <a:srgbClr val="FFCCFF"/>
          </a:solidFill>
        </p:spPr>
        <p:txBody>
          <a:bodyPr wrap="square" rtlCol="0">
            <a:spAutoFit/>
          </a:bodyPr>
          <a:lstStyle/>
          <a:p>
            <a:r>
              <a:rPr lang="zh-TW" altLang="en-US" dirty="0">
                <a:latin typeface="SimSun" panose="02010600030101010101" pitchFamily="2" charset="-122"/>
                <a:ea typeface="SimSun" panose="02010600030101010101" pitchFamily="2" charset="-122"/>
              </a:rPr>
              <a:t>戚继光：</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纪效新书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钦定四库全书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本） ，卷二，叶六上下</a:t>
            </a:r>
            <a:endParaRPr lang="en-GB" dirty="0">
              <a:latin typeface="SimSun" panose="02010600030101010101" pitchFamily="2" charset="-122"/>
              <a:ea typeface="SimSun" panose="02010600030101010101" pitchFamily="2" charset="-122"/>
            </a:endParaRPr>
          </a:p>
        </p:txBody>
      </p:sp>
      <p:sp>
        <p:nvSpPr>
          <p:cNvPr id="5" name="文字方塊 4"/>
          <p:cNvSpPr txBox="1"/>
          <p:nvPr/>
        </p:nvSpPr>
        <p:spPr>
          <a:xfrm>
            <a:off x="665018" y="173222"/>
            <a:ext cx="5275134" cy="461665"/>
          </a:xfrm>
          <a:prstGeom prst="rect">
            <a:avLst/>
          </a:prstGeom>
          <a:solidFill>
            <a:srgbClr val="FFCCFF"/>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鸳鸯阵包含多种武器，亦可化为不同的阵势</a:t>
            </a:r>
            <a:r>
              <a:rPr lang="zh-CN" altLang="en-US" sz="2400" dirty="0"/>
              <a:t>。</a:t>
            </a:r>
            <a:endParaRPr lang="en-GB" sz="2400" dirty="0"/>
          </a:p>
        </p:txBody>
      </p:sp>
    </p:spTree>
    <p:extLst>
      <p:ext uri="{BB962C8B-B14F-4D97-AF65-F5344CB8AC3E}">
        <p14:creationId xmlns:p14="http://schemas.microsoft.com/office/powerpoint/2010/main" val="216594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4355976" y="278050"/>
            <a:ext cx="4788024" cy="6322593"/>
          </a:xfrm>
          <a:prstGeom prst="rect">
            <a:avLst/>
          </a:prstGeom>
        </p:spPr>
      </p:pic>
      <p:pic>
        <p:nvPicPr>
          <p:cNvPr id="3" name="圖片 2"/>
          <p:cNvPicPr>
            <a:picLocks noChangeAspect="1"/>
          </p:cNvPicPr>
          <p:nvPr/>
        </p:nvPicPr>
        <p:blipFill>
          <a:blip r:embed="rId3"/>
          <a:stretch>
            <a:fillRect/>
          </a:stretch>
        </p:blipFill>
        <p:spPr>
          <a:xfrm>
            <a:off x="0" y="295519"/>
            <a:ext cx="4788024" cy="6287656"/>
          </a:xfrm>
          <a:prstGeom prst="rect">
            <a:avLst/>
          </a:prstGeom>
        </p:spPr>
      </p:pic>
      <p:sp>
        <p:nvSpPr>
          <p:cNvPr id="4" name="文字方塊 3"/>
          <p:cNvSpPr txBox="1"/>
          <p:nvPr/>
        </p:nvSpPr>
        <p:spPr>
          <a:xfrm>
            <a:off x="1115616" y="6179191"/>
            <a:ext cx="7056784" cy="369332"/>
          </a:xfrm>
          <a:prstGeom prst="rect">
            <a:avLst/>
          </a:prstGeom>
          <a:solidFill>
            <a:srgbClr val="FFCCFF"/>
          </a:solidFill>
        </p:spPr>
        <p:txBody>
          <a:bodyPr wrap="square" rtlCol="0">
            <a:spAutoFit/>
          </a:bodyPr>
          <a:lstStyle/>
          <a:p>
            <a:r>
              <a:rPr lang="zh-TW" altLang="en-US" dirty="0">
                <a:latin typeface="SimSun" panose="02010600030101010101" pitchFamily="2" charset="-122"/>
                <a:ea typeface="SimSun" panose="02010600030101010101" pitchFamily="2" charset="-122"/>
              </a:rPr>
              <a:t>戚继光：</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纪效新书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钦定四库全书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本） ，卷二，叶七上下</a:t>
            </a:r>
            <a:endParaRPr lang="en-GB"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455781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945" y="623338"/>
            <a:ext cx="3343673"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古代筑城技术：夯筑法</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 y="1106719"/>
            <a:ext cx="3453735" cy="3419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3348" y="4603010"/>
            <a:ext cx="8854336" cy="1569660"/>
          </a:xfrm>
          <a:prstGeom prst="rect">
            <a:avLst/>
          </a:prstGeom>
          <a:solidFill>
            <a:schemeClr val="accent3">
              <a:lumMod val="20000"/>
              <a:lumOff val="80000"/>
            </a:schemeClr>
          </a:solidFill>
        </p:spPr>
        <p:txBody>
          <a:bodyPr wrap="square" rtlCol="0">
            <a:spAutoFit/>
          </a:bodyPr>
          <a:lstStyle/>
          <a:p>
            <a:r>
              <a:rPr lang="zh-CN" altLang="en-US" sz="1600" dirty="0"/>
              <a:t>古代建长城的办法，与建房子的外墙是同一道理，可以称之为「夯筑法」：</a:t>
            </a:r>
            <a:endParaRPr lang="en-US" altLang="zh-CN" sz="1600" dirty="0"/>
          </a:p>
          <a:p>
            <a:pPr marL="342900" indent="-342900">
              <a:buAutoNum type="arabicPeriod"/>
            </a:pPr>
            <a:r>
              <a:rPr lang="zh-CN" altLang="en-US" sz="1600" dirty="0"/>
              <a:t>在适合的地方，向下挖若干尺，形成壕，铺石块作作地基。</a:t>
            </a:r>
            <a:endParaRPr lang="en-US" altLang="zh-CN" sz="1600" dirty="0"/>
          </a:p>
          <a:p>
            <a:pPr marL="342900" indent="-342900">
              <a:buAutoNum type="arabicPeriod"/>
            </a:pPr>
            <a:r>
              <a:rPr lang="zh-CN" altLang="en-US" sz="1600" dirty="0"/>
              <a:t>在地基的前后两方，利用木材建造临时的围板。</a:t>
            </a:r>
            <a:endParaRPr lang="en-US" altLang="zh-CN" sz="1600" dirty="0"/>
          </a:p>
          <a:p>
            <a:pPr marL="342900" indent="-342900">
              <a:buAutoNum type="arabicPeriod"/>
            </a:pPr>
            <a:r>
              <a:rPr lang="zh-CN" altLang="en-US" sz="1600" dirty="0"/>
              <a:t>将草本植物和石灰混入粗砂中，这种「三合土」，称为「夯土」。</a:t>
            </a:r>
            <a:endParaRPr lang="en-US" altLang="zh-CN" sz="1600" dirty="0"/>
          </a:p>
          <a:p>
            <a:pPr marL="342900" indent="-342900">
              <a:buAutoNum type="arabicPeriod"/>
            </a:pPr>
            <a:r>
              <a:rPr lang="zh-CN" altLang="en-US" sz="1600" dirty="0"/>
              <a:t>将夯土一层一层地倒在围板之内，每层约有</a:t>
            </a:r>
            <a:r>
              <a:rPr lang="en-US" altLang="zh-CN" sz="1600" dirty="0"/>
              <a:t>20</a:t>
            </a:r>
            <a:r>
              <a:rPr lang="zh-CN" altLang="en-US" sz="1600" dirty="0"/>
              <a:t>厘米厚，每铺一层，即以工具桩实。</a:t>
            </a:r>
            <a:endParaRPr lang="en-US" altLang="zh-CN" sz="1600" dirty="0"/>
          </a:p>
          <a:p>
            <a:pPr marL="342900" indent="-342900">
              <a:buAutoNum type="arabicPeriod"/>
            </a:pPr>
            <a:r>
              <a:rPr lang="zh-CN" altLang="en-US" sz="1600" dirty="0"/>
              <a:t>当夯土堆到满意的高度（</a:t>
            </a:r>
            <a:r>
              <a:rPr lang="en-US" altLang="zh-CN" sz="1600" dirty="0"/>
              <a:t>6</a:t>
            </a:r>
            <a:r>
              <a:rPr lang="zh-CN" altLang="en-US" sz="1600" dirty="0"/>
              <a:t>米以上），便可拆掉围板。</a:t>
            </a:r>
            <a:endParaRPr lang="zh-HK" altLang="en-US" sz="1600" dirty="0"/>
          </a:p>
        </p:txBody>
      </p:sp>
      <p:sp>
        <p:nvSpPr>
          <p:cNvPr id="4" name="TextBox 3"/>
          <p:cNvSpPr txBox="1"/>
          <p:nvPr/>
        </p:nvSpPr>
        <p:spPr>
          <a:xfrm>
            <a:off x="1524426" y="4218796"/>
            <a:ext cx="2016224" cy="276999"/>
          </a:xfrm>
          <a:prstGeom prst="rect">
            <a:avLst/>
          </a:prstGeom>
          <a:noFill/>
        </p:spPr>
        <p:txBody>
          <a:bodyPr wrap="square" rtlCol="0">
            <a:spAutoFit/>
          </a:bodyPr>
          <a:lstStyle/>
          <a:p>
            <a:r>
              <a:rPr lang="zh-CN" altLang="en-US" sz="1200" dirty="0"/>
              <a:t>图片来源：澳门博物馆展品</a:t>
            </a:r>
            <a:endParaRPr lang="zh-HK" altLang="en-US"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350" y="748709"/>
            <a:ext cx="5538323" cy="3810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3348" y="6185304"/>
            <a:ext cx="8744272" cy="584775"/>
          </a:xfrm>
          <a:prstGeom prst="rect">
            <a:avLst/>
          </a:prstGeom>
          <a:solidFill>
            <a:schemeClr val="accent2">
              <a:lumMod val="20000"/>
              <a:lumOff val="80000"/>
            </a:schemeClr>
          </a:solidFill>
        </p:spPr>
        <p:txBody>
          <a:bodyPr wrap="square" rtlCol="0">
            <a:spAutoFit/>
          </a:bodyPr>
          <a:lstStyle/>
          <a:p>
            <a:r>
              <a:rPr lang="zh-CN" altLang="en-US" sz="1600" dirty="0"/>
              <a:t>小问题：为什么要在粗砂中加入禾秆和石灰</a:t>
            </a:r>
            <a:r>
              <a:rPr lang="en-US" altLang="zh-CN" sz="1600" dirty="0">
                <a:latin typeface="SimSun" panose="02010600030101010101" pitchFamily="2" charset="-122"/>
                <a:ea typeface="SimSun" panose="02010600030101010101" pitchFamily="2" charset="-122"/>
              </a:rPr>
              <a:t>?</a:t>
            </a:r>
            <a:endParaRPr lang="en-US" altLang="zh-CN" sz="1600" dirty="0"/>
          </a:p>
          <a:p>
            <a:endParaRPr lang="en-US" altLang="zh-CN" sz="1600" dirty="0">
              <a:solidFill>
                <a:srgbClr val="FF0000"/>
              </a:solidFill>
            </a:endParaRPr>
          </a:p>
        </p:txBody>
      </p:sp>
      <p:sp>
        <p:nvSpPr>
          <p:cNvPr id="8" name="TextBox 7"/>
          <p:cNvSpPr txBox="1"/>
          <p:nvPr/>
        </p:nvSpPr>
        <p:spPr>
          <a:xfrm>
            <a:off x="7668343" y="3677602"/>
            <a:ext cx="1465023" cy="246221"/>
          </a:xfrm>
          <a:prstGeom prst="rect">
            <a:avLst/>
          </a:prstGeom>
          <a:solidFill>
            <a:schemeClr val="accent3">
              <a:lumMod val="40000"/>
              <a:lumOff val="60000"/>
            </a:schemeClr>
          </a:solidFill>
        </p:spPr>
        <p:txBody>
          <a:bodyPr wrap="square" rtlCol="0">
            <a:spAutoFit/>
          </a:bodyPr>
          <a:lstStyle/>
          <a:p>
            <a:r>
              <a:rPr lang="zh-CN" altLang="en-US" sz="1000" dirty="0"/>
              <a:t>（</a:t>
            </a:r>
            <a:r>
              <a:rPr lang="en-US" altLang="zh-CN" sz="1000" dirty="0"/>
              <a:t>Turnbull 2009, p. 15</a:t>
            </a:r>
            <a:r>
              <a:rPr lang="zh-CN" altLang="en-US" sz="1000" dirty="0"/>
              <a:t>）</a:t>
            </a:r>
            <a:endParaRPr lang="zh-HK" altLang="en-US" sz="1000" dirty="0"/>
          </a:p>
        </p:txBody>
      </p:sp>
      <p:sp>
        <p:nvSpPr>
          <p:cNvPr id="9" name="TextBox 1"/>
          <p:cNvSpPr txBox="1"/>
          <p:nvPr/>
        </p:nvSpPr>
        <p:spPr>
          <a:xfrm>
            <a:off x="161045" y="93641"/>
            <a:ext cx="4122923"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戚继光怎样改善长城的修筑？</a:t>
            </a:r>
            <a:endParaRPr lang="zh-HK" altLang="en-US" sz="2400" dirty="0">
              <a:latin typeface="Adobe 繁黑體 Std B" pitchFamily="34" charset="-128"/>
              <a:ea typeface="Adobe 繁黑體 Std B" pitchFamily="34" charset="-128"/>
            </a:endParaRPr>
          </a:p>
        </p:txBody>
      </p:sp>
      <p:sp>
        <p:nvSpPr>
          <p:cNvPr id="5" name="矩形 4"/>
          <p:cNvSpPr/>
          <p:nvPr/>
        </p:nvSpPr>
        <p:spPr>
          <a:xfrm>
            <a:off x="0" y="6381328"/>
            <a:ext cx="7452320" cy="369332"/>
          </a:xfrm>
          <a:prstGeom prst="rect">
            <a:avLst/>
          </a:prstGeom>
        </p:spPr>
        <p:txBody>
          <a:bodyPr wrap="square">
            <a:spAutoFit/>
          </a:bodyPr>
          <a:lstStyle/>
          <a:p>
            <a:r>
              <a:rPr lang="zh-CN" altLang="en-US" dirty="0">
                <a:solidFill>
                  <a:srgbClr val="FF0000"/>
                </a:solidFill>
              </a:rPr>
              <a:t>（</a:t>
            </a:r>
            <a:r>
              <a:rPr lang="zh-CN" altLang="en-US" sz="1600" dirty="0">
                <a:solidFill>
                  <a:srgbClr val="FF0000"/>
                </a:solidFill>
              </a:rPr>
              <a:t>答案：草本植物可以填补粗砂的缝隙，而石灰遇水可以把粗砂粘固在一起。）</a:t>
            </a:r>
            <a:endParaRPr lang="en-US" altLang="zh-CN" sz="1600" dirty="0">
              <a:solidFill>
                <a:srgbClr val="FF0000"/>
              </a:solidFill>
            </a:endParaRPr>
          </a:p>
        </p:txBody>
      </p:sp>
    </p:spTree>
    <p:extLst>
      <p:ext uri="{BB962C8B-B14F-4D97-AF65-F5344CB8AC3E}">
        <p14:creationId xmlns:p14="http://schemas.microsoft.com/office/powerpoint/2010/main" val="31464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8655" y="188640"/>
            <a:ext cx="4913287" cy="2763482"/>
          </a:xfrm>
          <a:prstGeom prst="rect">
            <a:avLst/>
          </a:prstGeom>
          <a:noFill/>
          <a:ln w="381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54" y="3083262"/>
            <a:ext cx="8964488" cy="3752264"/>
          </a:xfrm>
          <a:prstGeom prst="rect">
            <a:avLst/>
          </a:prstGeom>
          <a:noFill/>
          <a:ln w="38100">
            <a:solidFill>
              <a:schemeClr val="accent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454" y="188640"/>
            <a:ext cx="3912096" cy="2339102"/>
          </a:xfrm>
          <a:prstGeom prst="rect">
            <a:avLst/>
          </a:prstGeom>
          <a:solidFill>
            <a:schemeClr val="bg2">
              <a:lumMod val="90000"/>
            </a:schemeClr>
          </a:solidFill>
        </p:spPr>
        <p:txBody>
          <a:bodyPr wrap="square" rtlCol="0">
            <a:spAutoFit/>
          </a:bodyPr>
          <a:lstStyle/>
          <a:p>
            <a:r>
              <a:rPr lang="zh-CN" altLang="en-US" sz="1600" dirty="0"/>
              <a:t>汉武帝（公元前</a:t>
            </a:r>
            <a:r>
              <a:rPr lang="en-US" altLang="zh-CN" sz="1600" dirty="0"/>
              <a:t>157-87</a:t>
            </a:r>
            <a:r>
              <a:rPr lang="zh-CN" altLang="en-US" sz="1600" dirty="0"/>
              <a:t>）经营河西走廊（今甘肃省），并在那里建筑了长城，作为汉帝国与西域（今新疆）的分隔。河西走廊尽头的关隘称作玉门关，据说是因为西域商人向汉朝输入玉石取道得名。边关往往是文人墨客的咏叹之地。唐朝王之涣的</a:t>
            </a:r>
            <a:r>
              <a:rPr lang="en-US" altLang="zh-CN" sz="1600" dirty="0"/>
              <a:t>《</a:t>
            </a:r>
            <a:r>
              <a:rPr lang="zh-CN" altLang="en-US" sz="1600" dirty="0"/>
              <a:t>凉州词</a:t>
            </a:r>
            <a:r>
              <a:rPr lang="en-US" altLang="zh-CN" sz="1600" dirty="0"/>
              <a:t>》</a:t>
            </a:r>
            <a:r>
              <a:rPr lang="zh-CN" altLang="en-US" sz="1600" dirty="0"/>
              <a:t>便有：</a:t>
            </a:r>
            <a:endParaRPr lang="en-US" altLang="zh-CN" sz="1600" dirty="0"/>
          </a:p>
          <a:p>
            <a:r>
              <a:rPr lang="zh-CN" altLang="en-US" sz="1600" dirty="0"/>
              <a:t>「黄河远上白云间，一片孤城万仞山；</a:t>
            </a:r>
            <a:endParaRPr lang="en-US" altLang="zh-CN" sz="1600" dirty="0"/>
          </a:p>
          <a:p>
            <a:r>
              <a:rPr lang="zh-CN" altLang="en-US" sz="1600" dirty="0"/>
              <a:t>羌笛何</a:t>
            </a:r>
            <a:r>
              <a:rPr lang="zh-TW" altLang="en-US" sz="1600" dirty="0">
                <a:latin typeface="SimSun" panose="02010600030101010101" pitchFamily="2" charset="-122"/>
                <a:ea typeface="SimSun" panose="02010600030101010101" pitchFamily="2" charset="-122"/>
              </a:rPr>
              <a:t>须</a:t>
            </a:r>
            <a:r>
              <a:rPr lang="zh-CN" altLang="en-US" sz="1600" dirty="0"/>
              <a:t>怨杨柳，春风不度玉门关。 」</a:t>
            </a:r>
            <a:endParaRPr lang="zh-HK" altLang="en-US" sz="1600" dirty="0"/>
          </a:p>
        </p:txBody>
      </p:sp>
      <p:sp>
        <p:nvSpPr>
          <p:cNvPr id="3" name="TextBox 2"/>
          <p:cNvSpPr txBox="1"/>
          <p:nvPr/>
        </p:nvSpPr>
        <p:spPr>
          <a:xfrm>
            <a:off x="6372200" y="260648"/>
            <a:ext cx="2638984" cy="307777"/>
          </a:xfrm>
          <a:prstGeom prst="rect">
            <a:avLst/>
          </a:prstGeom>
          <a:solidFill>
            <a:schemeClr val="accent2">
              <a:lumMod val="20000"/>
              <a:lumOff val="80000"/>
            </a:schemeClr>
          </a:solidFill>
        </p:spPr>
        <p:txBody>
          <a:bodyPr wrap="square" rtlCol="0">
            <a:spAutoFit/>
          </a:bodyPr>
          <a:lstStyle/>
          <a:p>
            <a:r>
              <a:rPr lang="zh-CN" altLang="en-US" sz="1400" dirty="0"/>
              <a:t>今天的玉门关关城，</a:t>
            </a:r>
            <a:r>
              <a:rPr lang="en-US" altLang="zh-CN" sz="1400" dirty="0"/>
              <a:t>2013</a:t>
            </a:r>
            <a:r>
              <a:rPr lang="zh-CN" altLang="en-US" sz="1400" dirty="0"/>
              <a:t>年摄。</a:t>
            </a:r>
            <a:endParaRPr lang="zh-HK" altLang="en-US" sz="1400" dirty="0"/>
          </a:p>
        </p:txBody>
      </p:sp>
      <p:sp>
        <p:nvSpPr>
          <p:cNvPr id="11" name="TextBox 10"/>
          <p:cNvSpPr txBox="1"/>
          <p:nvPr/>
        </p:nvSpPr>
        <p:spPr>
          <a:xfrm>
            <a:off x="134144" y="3140968"/>
            <a:ext cx="3384376" cy="584775"/>
          </a:xfrm>
          <a:prstGeom prst="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a:t>小问题：这是玉门关附近的长城，为什么城墙是一层一层的泥土</a:t>
            </a:r>
            <a:r>
              <a:rPr lang="en-US" altLang="zh-CN" sz="1600" dirty="0">
                <a:latin typeface="SimSun" panose="02010600030101010101" pitchFamily="2" charset="-122"/>
                <a:ea typeface="SimSun" panose="02010600030101010101" pitchFamily="2" charset="-122"/>
              </a:rPr>
              <a:t>?</a:t>
            </a:r>
            <a:endParaRPr lang="zh-HK" altLang="en-US" sz="1600" dirty="0">
              <a:latin typeface="+mn-ea"/>
            </a:endParaRPr>
          </a:p>
        </p:txBody>
      </p:sp>
    </p:spTree>
    <p:extLst>
      <p:ext uri="{BB962C8B-B14F-4D97-AF65-F5344CB8AC3E}">
        <p14:creationId xmlns:p14="http://schemas.microsoft.com/office/powerpoint/2010/main" val="204507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5" y="-17562"/>
            <a:ext cx="4834790" cy="6875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971600" y="5589240"/>
            <a:ext cx="720080" cy="72008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Oval 5"/>
          <p:cNvSpPr/>
          <p:nvPr/>
        </p:nvSpPr>
        <p:spPr>
          <a:xfrm>
            <a:off x="2267744" y="5805264"/>
            <a:ext cx="720080" cy="72008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6"/>
          <p:cNvSpPr txBox="1"/>
          <p:nvPr/>
        </p:nvSpPr>
        <p:spPr>
          <a:xfrm>
            <a:off x="5076056" y="5996027"/>
            <a:ext cx="2592288" cy="338554"/>
          </a:xfrm>
          <a:prstGeom prst="rect">
            <a:avLst/>
          </a:prstGeom>
          <a:solidFill>
            <a:schemeClr val="tx2">
              <a:lumMod val="40000"/>
              <a:lumOff val="60000"/>
            </a:schemeClr>
          </a:solidFill>
          <a:ln w="12700">
            <a:solidFill>
              <a:schemeClr val="bg1"/>
            </a:solidFill>
          </a:ln>
        </p:spPr>
        <p:txBody>
          <a:bodyPr wrap="square" rtlCol="0">
            <a:spAutoFit/>
          </a:bodyPr>
          <a:lstStyle/>
          <a:p>
            <a:r>
              <a:rPr lang="zh-CN" altLang="en-US" sz="1600" dirty="0"/>
              <a:t>人力挑担建材，处处可见。</a:t>
            </a:r>
            <a:endParaRPr lang="zh-HK" altLang="en-US" sz="1600" dirty="0"/>
          </a:p>
        </p:txBody>
      </p:sp>
      <p:sp>
        <p:nvSpPr>
          <p:cNvPr id="8" name="TextBox 7"/>
          <p:cNvSpPr txBox="1"/>
          <p:nvPr/>
        </p:nvSpPr>
        <p:spPr>
          <a:xfrm>
            <a:off x="5076056" y="5255597"/>
            <a:ext cx="3872272" cy="584775"/>
          </a:xfrm>
          <a:prstGeom prst="rect">
            <a:avLst/>
          </a:prstGeom>
          <a:solidFill>
            <a:schemeClr val="tx2">
              <a:lumMod val="40000"/>
              <a:lumOff val="60000"/>
            </a:schemeClr>
          </a:solidFill>
        </p:spPr>
        <p:txBody>
          <a:bodyPr wrap="square" rtlCol="0">
            <a:spAutoFit/>
          </a:bodyPr>
          <a:lstStyle/>
          <a:p>
            <a:r>
              <a:rPr lang="zh-CN" altLang="en-US" sz="1600" dirty="0"/>
              <a:t>简单的独轮手推车，是建筑工地的基本运输工具。</a:t>
            </a:r>
            <a:endParaRPr lang="zh-HK" altLang="en-US" sz="1600" dirty="0"/>
          </a:p>
        </p:txBody>
      </p:sp>
      <p:cxnSp>
        <p:nvCxnSpPr>
          <p:cNvPr id="10" name="Straight Arrow Connector 9"/>
          <p:cNvCxnSpPr>
            <a:stCxn id="7" idx="1"/>
          </p:cNvCxnSpPr>
          <p:nvPr/>
        </p:nvCxnSpPr>
        <p:spPr>
          <a:xfrm flipH="1">
            <a:off x="3044788" y="6165304"/>
            <a:ext cx="2031268" cy="1"/>
          </a:xfrm>
          <a:prstGeom prst="straightConnector1">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10800000" flipV="1">
            <a:off x="1547664" y="5547984"/>
            <a:ext cx="3528392" cy="113264"/>
          </a:xfrm>
          <a:prstGeom prst="bentConnector3">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4060422" y="3420219"/>
            <a:ext cx="720080" cy="72008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TextBox 19"/>
          <p:cNvSpPr txBox="1"/>
          <p:nvPr/>
        </p:nvSpPr>
        <p:spPr>
          <a:xfrm>
            <a:off x="5508104" y="2564904"/>
            <a:ext cx="3296208" cy="830997"/>
          </a:xfrm>
          <a:prstGeom prst="rect">
            <a:avLst/>
          </a:prstGeom>
          <a:solidFill>
            <a:schemeClr val="tx2">
              <a:lumMod val="40000"/>
              <a:lumOff val="60000"/>
            </a:schemeClr>
          </a:solidFill>
        </p:spPr>
        <p:txBody>
          <a:bodyPr wrap="square" rtlCol="0">
            <a:spAutoFit/>
          </a:bodyPr>
          <a:lstStyle/>
          <a:p>
            <a:r>
              <a:rPr lang="zh-CN" altLang="en-US" sz="1600" dirty="0"/>
              <a:t>附近州县所造好的砖头和其他物资，源源不绝地利用牲畜运输到城墙的施工地点。</a:t>
            </a:r>
            <a:endParaRPr lang="zh-HK" altLang="en-US" sz="1600" dirty="0"/>
          </a:p>
        </p:txBody>
      </p:sp>
      <p:sp>
        <p:nvSpPr>
          <p:cNvPr id="24" name="TextBox 23"/>
          <p:cNvSpPr txBox="1"/>
          <p:nvPr/>
        </p:nvSpPr>
        <p:spPr>
          <a:xfrm>
            <a:off x="5436096" y="1844824"/>
            <a:ext cx="2952328" cy="584775"/>
          </a:xfrm>
          <a:prstGeom prst="rect">
            <a:avLst/>
          </a:prstGeom>
          <a:solidFill>
            <a:schemeClr val="tx2">
              <a:lumMod val="40000"/>
              <a:lumOff val="60000"/>
            </a:schemeClr>
          </a:solidFill>
        </p:spPr>
        <p:txBody>
          <a:bodyPr wrap="square" rtlCol="0">
            <a:spAutoFit/>
          </a:bodyPr>
          <a:lstStyle/>
          <a:p>
            <a:r>
              <a:rPr lang="zh-CN" altLang="en-US" sz="1600" dirty="0"/>
              <a:t>已经建好的城墙，内部是夯土，外面以泥砖保护。</a:t>
            </a:r>
            <a:endParaRPr lang="zh-HK" altLang="en-US" sz="1600" dirty="0"/>
          </a:p>
        </p:txBody>
      </p:sp>
      <p:cxnSp>
        <p:nvCxnSpPr>
          <p:cNvPr id="26" name="Straight Connector 25"/>
          <p:cNvCxnSpPr/>
          <p:nvPr/>
        </p:nvCxnSpPr>
        <p:spPr>
          <a:xfrm>
            <a:off x="2768039" y="1988840"/>
            <a:ext cx="2668057" cy="0"/>
          </a:xfrm>
          <a:prstGeom prst="line">
            <a:avLst/>
          </a:prstGeom>
          <a:ln w="12700">
            <a:headEnd type="oval"/>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0" idx="1"/>
            <a:endCxn id="18" idx="6"/>
          </p:cNvCxnSpPr>
          <p:nvPr/>
        </p:nvCxnSpPr>
        <p:spPr>
          <a:xfrm rot="10800000" flipV="1">
            <a:off x="4780502" y="2980403"/>
            <a:ext cx="727602" cy="799856"/>
          </a:xfrm>
          <a:prstGeom prst="bentConnector3">
            <a:avLst/>
          </a:prstGeom>
          <a:ln w="12700">
            <a:tail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508104" y="4118173"/>
            <a:ext cx="2952328" cy="1077218"/>
          </a:xfrm>
          <a:prstGeom prst="rect">
            <a:avLst/>
          </a:prstGeom>
          <a:solidFill>
            <a:schemeClr val="tx2">
              <a:lumMod val="40000"/>
              <a:lumOff val="60000"/>
            </a:schemeClr>
          </a:solidFill>
        </p:spPr>
        <p:txBody>
          <a:bodyPr wrap="square" rtlCol="0">
            <a:spAutoFit/>
          </a:bodyPr>
          <a:lstStyle/>
          <a:p>
            <a:r>
              <a:rPr lang="zh-CN" altLang="en-US" sz="1600" dirty="0"/>
              <a:t>城墙外部不是完全是泥砖建构的，在一些较容易受到攻击的地方，采用了比泥砖还要坚硬的石头作为外墙。</a:t>
            </a:r>
            <a:endParaRPr lang="zh-HK" altLang="en-US" sz="1600" dirty="0"/>
          </a:p>
        </p:txBody>
      </p:sp>
      <p:cxnSp>
        <p:nvCxnSpPr>
          <p:cNvPr id="32" name="Straight Connector 31"/>
          <p:cNvCxnSpPr/>
          <p:nvPr/>
        </p:nvCxnSpPr>
        <p:spPr>
          <a:xfrm>
            <a:off x="2267744" y="4318868"/>
            <a:ext cx="3168352" cy="0"/>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11859" y="6527278"/>
            <a:ext cx="1468643" cy="246221"/>
          </a:xfrm>
          <a:prstGeom prst="rect">
            <a:avLst/>
          </a:prstGeom>
          <a:solidFill>
            <a:schemeClr val="accent3">
              <a:lumMod val="40000"/>
              <a:lumOff val="60000"/>
            </a:schemeClr>
          </a:solidFill>
        </p:spPr>
        <p:txBody>
          <a:bodyPr wrap="square" rtlCol="0">
            <a:spAutoFit/>
          </a:bodyPr>
          <a:lstStyle/>
          <a:p>
            <a:r>
              <a:rPr lang="zh-CN" altLang="en-US" sz="1000" dirty="0"/>
              <a:t>（</a:t>
            </a:r>
            <a:r>
              <a:rPr lang="en-US" altLang="zh-CN" sz="1000" dirty="0"/>
              <a:t>Turnbull 2007, p. 22</a:t>
            </a:r>
            <a:r>
              <a:rPr lang="zh-CN" altLang="en-US" sz="1000" dirty="0"/>
              <a:t>）</a:t>
            </a:r>
            <a:endParaRPr lang="zh-HK" altLang="en-US" sz="1000" dirty="0"/>
          </a:p>
        </p:txBody>
      </p:sp>
      <p:sp>
        <p:nvSpPr>
          <p:cNvPr id="22" name="TextBox 21"/>
          <p:cNvSpPr txBox="1"/>
          <p:nvPr/>
        </p:nvSpPr>
        <p:spPr>
          <a:xfrm>
            <a:off x="4933578" y="66675"/>
            <a:ext cx="3847729"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明朝筑城技术：夯筑法</a:t>
            </a:r>
            <a:r>
              <a:rPr lang="en-US" altLang="zh-CN" sz="2400" dirty="0">
                <a:latin typeface="Adobe 繁黑體 Std B" pitchFamily="34" charset="-128"/>
                <a:ea typeface="Adobe 繁黑體 Std B" pitchFamily="34" charset="-128"/>
              </a:rPr>
              <a:t>+</a:t>
            </a:r>
            <a:r>
              <a:rPr lang="zh-CN" altLang="en-US" sz="2400" dirty="0">
                <a:latin typeface="Adobe 繁黑體 Std B" pitchFamily="34" charset="-128"/>
                <a:ea typeface="Adobe 繁黑體 Std B" pitchFamily="34" charset="-128"/>
              </a:rPr>
              <a:t>砖</a:t>
            </a:r>
            <a:endParaRPr lang="zh-HK" altLang="en-US" sz="2400" dirty="0">
              <a:latin typeface="Adobe 繁黑體 Std B" pitchFamily="34" charset="-128"/>
              <a:ea typeface="Adobe 繁黑體 Std B" pitchFamily="34" charset="-128"/>
            </a:endParaRPr>
          </a:p>
        </p:txBody>
      </p:sp>
      <p:sp>
        <p:nvSpPr>
          <p:cNvPr id="23" name="TextBox 22"/>
          <p:cNvSpPr txBox="1"/>
          <p:nvPr/>
        </p:nvSpPr>
        <p:spPr>
          <a:xfrm>
            <a:off x="4964883" y="563811"/>
            <a:ext cx="3816424" cy="107721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600" dirty="0"/>
              <a:t>明代筑城办法，仍沿用前代的夯筑法，不过为着更加固城墙，在夯土的表面加上泥砖，形成一道外面是砖墙，里面的夯土的长城。</a:t>
            </a:r>
            <a:endParaRPr lang="zh-HK" altLang="en-US" sz="1600" dirty="0"/>
          </a:p>
        </p:txBody>
      </p:sp>
    </p:spTree>
    <p:extLst>
      <p:ext uri="{BB962C8B-B14F-4D97-AF65-F5344CB8AC3E}">
        <p14:creationId xmlns:p14="http://schemas.microsoft.com/office/powerpoint/2010/main" val="22074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par>
                          <p:cTn id="39" fill="hold">
                            <p:stCondLst>
                              <p:cond delay="500"/>
                            </p:stCondLst>
                            <p:childTnLst>
                              <p:par>
                                <p:cTn id="40" presetID="16" presetClass="entr" presetSubtype="21"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par>
                          <p:cTn id="52" fill="hold">
                            <p:stCondLst>
                              <p:cond delay="500"/>
                            </p:stCondLst>
                            <p:childTnLst>
                              <p:par>
                                <p:cTn id="53" presetID="16" presetClass="entr" presetSubtype="21"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par>
                          <p:cTn id="56" fill="hold">
                            <p:stCondLst>
                              <p:cond delay="1000"/>
                            </p:stCondLst>
                            <p:childTnLst>
                              <p:par>
                                <p:cTn id="57" presetID="22" presetClass="entr" presetSubtype="4"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down)">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8" grpId="0" animBg="1"/>
      <p:bldP spid="20" grpId="0" animBg="1"/>
      <p:bldP spid="24"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248"/>
            <a:ext cx="9144322" cy="6532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129987"/>
            <a:ext cx="3456384" cy="584775"/>
          </a:xfrm>
          <a:prstGeom prst="rect">
            <a:avLst/>
          </a:prstGeom>
          <a:solidFill>
            <a:schemeClr val="accent2">
              <a:lumMod val="20000"/>
              <a:lumOff val="80000"/>
            </a:schemeClr>
          </a:solidFill>
          <a:ln>
            <a:solidFill>
              <a:schemeClr val="accent2">
                <a:lumMod val="60000"/>
                <a:lumOff val="40000"/>
              </a:schemeClr>
            </a:solidFill>
          </a:ln>
        </p:spPr>
        <p:txBody>
          <a:bodyPr wrap="square" rtlCol="0">
            <a:spAutoFit/>
          </a:bodyPr>
          <a:lstStyle/>
          <a:p>
            <a:r>
              <a:rPr lang="zh-CN" altLang="en-US" sz="1600" dirty="0"/>
              <a:t>小问题：位于山西省大同的城墙遗址，是汉朝还是明朝所建</a:t>
            </a:r>
            <a:r>
              <a:rPr lang="en-US" altLang="zh-CN" sz="1600" dirty="0">
                <a:latin typeface="SimSun" panose="02010600030101010101" pitchFamily="2" charset="-122"/>
                <a:ea typeface="SimSun" panose="02010600030101010101" pitchFamily="2" charset="-122"/>
              </a:rPr>
              <a:t>? </a:t>
            </a:r>
            <a:r>
              <a:rPr lang="zh-CN" altLang="en-US" sz="1600" dirty="0"/>
              <a:t>何以见得</a:t>
            </a:r>
            <a:r>
              <a:rPr lang="en-US" altLang="zh-CN" sz="1600" dirty="0">
                <a:latin typeface="SimSun" panose="02010600030101010101" pitchFamily="2" charset="-122"/>
                <a:ea typeface="SimSun" panose="02010600030101010101" pitchFamily="2" charset="-122"/>
              </a:rPr>
              <a:t>?</a:t>
            </a:r>
            <a:endParaRPr lang="zh-HK" altLang="en-US" sz="1600" dirty="0"/>
          </a:p>
        </p:txBody>
      </p:sp>
      <p:sp>
        <p:nvSpPr>
          <p:cNvPr id="3" name="TextBox 2"/>
          <p:cNvSpPr txBox="1"/>
          <p:nvPr/>
        </p:nvSpPr>
        <p:spPr>
          <a:xfrm>
            <a:off x="179512" y="6453336"/>
            <a:ext cx="1440160" cy="246221"/>
          </a:xfrm>
          <a:prstGeom prst="rect">
            <a:avLst/>
          </a:prstGeom>
          <a:solidFill>
            <a:schemeClr val="accent3">
              <a:lumMod val="40000"/>
              <a:lumOff val="60000"/>
            </a:schemeClr>
          </a:solidFill>
        </p:spPr>
        <p:txBody>
          <a:bodyPr wrap="square" rtlCol="0">
            <a:spAutoFit/>
          </a:bodyPr>
          <a:lstStyle/>
          <a:p>
            <a:r>
              <a:rPr lang="zh-CN" altLang="en-US" sz="1000" dirty="0"/>
              <a:t>（</a:t>
            </a:r>
            <a:r>
              <a:rPr lang="en-US" altLang="zh-CN" sz="1000" dirty="0"/>
              <a:t>Turnbull 2009, p. 16</a:t>
            </a:r>
            <a:r>
              <a:rPr lang="zh-CN" altLang="en-US" sz="1000" dirty="0"/>
              <a:t>）</a:t>
            </a:r>
            <a:endParaRPr lang="zh-HK" altLang="en-US" sz="1000" dirty="0"/>
          </a:p>
        </p:txBody>
      </p:sp>
    </p:spTree>
    <p:extLst>
      <p:ext uri="{BB962C8B-B14F-4D97-AF65-F5344CB8AC3E}">
        <p14:creationId xmlns:p14="http://schemas.microsoft.com/office/powerpoint/2010/main" val="294555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199" y="76200"/>
            <a:ext cx="1759497"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如何造砖？</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705365"/>
            <a:ext cx="2592288" cy="42969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284" y="1340768"/>
            <a:ext cx="2576212" cy="42969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064" y="2463990"/>
            <a:ext cx="3384376" cy="253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79512" y="679048"/>
            <a:ext cx="3312368" cy="1323439"/>
          </a:xfrm>
          <a:prstGeom prst="rect">
            <a:avLst/>
          </a:prstGeom>
          <a:noFill/>
          <a:ln>
            <a:solidFill>
              <a:schemeClr val="accent1">
                <a:lumMod val="40000"/>
                <a:lumOff val="60000"/>
              </a:schemeClr>
            </a:solidFill>
          </a:ln>
        </p:spPr>
        <p:txBody>
          <a:bodyPr wrap="square" rtlCol="0">
            <a:spAutoFit/>
          </a:bodyPr>
          <a:lstStyle/>
          <a:p>
            <a:r>
              <a:rPr lang="zh-CN" altLang="en-US" sz="1600" dirty="0"/>
              <a:t>造砖的方法，是把粘泥放入方形的木框中，上铺平板，两个人站在上面不断踩转，用力把泥压实。烧成后，由石匠磨削四周，就可以用来砌墙。</a:t>
            </a:r>
            <a:r>
              <a:rPr lang="zh-CN" altLang="en-US" sz="1000" dirty="0"/>
              <a:t>（宋应星</a:t>
            </a:r>
            <a:r>
              <a:rPr lang="en-US" altLang="zh-CN" sz="1000" dirty="0"/>
              <a:t>《</a:t>
            </a:r>
            <a:r>
              <a:rPr lang="zh-CN" altLang="en-US" sz="1000" dirty="0"/>
              <a:t>天工开物</a:t>
            </a:r>
            <a:r>
              <a:rPr lang="en-US" altLang="zh-CN" sz="1000" dirty="0"/>
              <a:t>》</a:t>
            </a:r>
            <a:r>
              <a:rPr lang="zh-CN" altLang="en-US" sz="1000" dirty="0"/>
              <a:t>，页</a:t>
            </a:r>
            <a:r>
              <a:rPr lang="en-US" altLang="zh-CN" sz="1000" dirty="0"/>
              <a:t>188-189</a:t>
            </a:r>
            <a:r>
              <a:rPr lang="zh-CN" altLang="en-US" sz="1000" dirty="0"/>
              <a:t>）</a:t>
            </a:r>
            <a:endParaRPr lang="zh-HK" altLang="en-US" sz="1000" dirty="0"/>
          </a:p>
        </p:txBody>
      </p:sp>
      <p:cxnSp>
        <p:nvCxnSpPr>
          <p:cNvPr id="12" name="Elbow Connector 11"/>
          <p:cNvCxnSpPr/>
          <p:nvPr/>
        </p:nvCxnSpPr>
        <p:spPr>
          <a:xfrm flipV="1">
            <a:off x="2195736" y="3645024"/>
            <a:ext cx="2448272" cy="576064"/>
          </a:xfrm>
          <a:prstGeom prst="bentConnector3">
            <a:avLst>
              <a:gd name="adj1" fmla="val 100187"/>
            </a:avLst>
          </a:prstGeom>
          <a:ln w="19050">
            <a:solidFill>
              <a:schemeClr val="accent2">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662128" y="5646077"/>
            <a:ext cx="2374368" cy="246221"/>
          </a:xfrm>
          <a:prstGeom prst="rect">
            <a:avLst/>
          </a:prstGeom>
        </p:spPr>
        <p:txBody>
          <a:bodyPr wrap="none">
            <a:spAutoFit/>
          </a:bodyPr>
          <a:lstStyle/>
          <a:p>
            <a:r>
              <a:rPr lang="zh-TW" altLang="en-US" sz="1000" dirty="0"/>
              <a:t>（宋应星</a:t>
            </a:r>
            <a:r>
              <a:rPr lang="en-US" altLang="zh-TW" sz="1000" dirty="0"/>
              <a:t>《</a:t>
            </a:r>
            <a:r>
              <a:rPr lang="zh-TW" altLang="en-US" sz="1000" dirty="0"/>
              <a:t>天工开物</a:t>
            </a:r>
            <a:r>
              <a:rPr lang="en-US" altLang="zh-TW" sz="1000" dirty="0"/>
              <a:t>》</a:t>
            </a:r>
            <a:r>
              <a:rPr lang="zh-TW" altLang="en-US" sz="1000" dirty="0"/>
              <a:t>，页</a:t>
            </a:r>
            <a:r>
              <a:rPr lang="en-US" altLang="zh-TW" sz="1000" dirty="0"/>
              <a:t>185</a:t>
            </a:r>
            <a:r>
              <a:rPr lang="zh-CN" altLang="en-US" sz="1000" dirty="0"/>
              <a:t>，</a:t>
            </a:r>
            <a:r>
              <a:rPr lang="en-US" altLang="zh-TW" sz="1000" dirty="0"/>
              <a:t>187</a:t>
            </a:r>
            <a:r>
              <a:rPr lang="zh-TW" altLang="en-US" sz="1000" dirty="0"/>
              <a:t>）</a:t>
            </a:r>
          </a:p>
        </p:txBody>
      </p:sp>
    </p:spTree>
    <p:extLst>
      <p:ext uri="{BB962C8B-B14F-4D97-AF65-F5344CB8AC3E}">
        <p14:creationId xmlns:p14="http://schemas.microsoft.com/office/powerpoint/2010/main" val="3111499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306" y="70465"/>
            <a:ext cx="2319461"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秦筑长城以拒胡</a:t>
            </a:r>
            <a:endParaRPr lang="zh-HK" altLang="en-US" sz="2400" dirty="0">
              <a:latin typeface="Adobe 繁黑體 Std B" pitchFamily="34" charset="-128"/>
              <a:ea typeface="Adobe 繁黑體 Std B" pitchFamily="34" charset="-128"/>
            </a:endParaRPr>
          </a:p>
        </p:txBody>
      </p:sp>
      <p:sp>
        <p:nvSpPr>
          <p:cNvPr id="2" name="Rectangle 1"/>
          <p:cNvSpPr/>
          <p:nvPr/>
        </p:nvSpPr>
        <p:spPr>
          <a:xfrm>
            <a:off x="164306" y="620688"/>
            <a:ext cx="3687613" cy="2554545"/>
          </a:xfrm>
          <a:prstGeom prst="rect">
            <a:avLst/>
          </a:prstGeom>
          <a:ln w="3175">
            <a:solidFill>
              <a:schemeClr val="tx1"/>
            </a:solidFill>
          </a:ln>
        </p:spPr>
        <p:txBody>
          <a:bodyPr wrap="square">
            <a:spAutoFit/>
          </a:bodyPr>
          <a:lstStyle/>
          <a:p>
            <a:r>
              <a:rPr lang="zh-CN" altLang="en-US" sz="1600" dirty="0"/>
              <a:t>长城，是传统中国王朝赖以抵御</a:t>
            </a:r>
            <a:r>
              <a:rPr lang="zh-TW" altLang="en-US" sz="1600" dirty="0">
                <a:latin typeface="SimSun" panose="02010600030101010101" pitchFamily="2" charset="-122"/>
                <a:ea typeface="SimSun" panose="02010600030101010101" pitchFamily="2" charset="-122"/>
              </a:rPr>
              <a:t>边疆民族</a:t>
            </a:r>
            <a:r>
              <a:rPr lang="zh-CN" altLang="en-US" sz="1600" dirty="0"/>
              <a:t>的边疆防线。中国开始修筑长城的历史，至少可以追溯到春秋战国时期。司马迁</a:t>
            </a:r>
            <a:r>
              <a:rPr lang="en-US" altLang="zh-CN" sz="1600" dirty="0"/>
              <a:t>《</a:t>
            </a:r>
            <a:r>
              <a:rPr lang="zh-CN" altLang="en-US" sz="1600" dirty="0"/>
              <a:t>史记</a:t>
            </a:r>
            <a:r>
              <a:rPr lang="en-US" altLang="zh-CN" sz="1600" dirty="0"/>
              <a:t>》</a:t>
            </a:r>
            <a:r>
              <a:rPr lang="zh-CN" altLang="en-US" sz="1600" dirty="0"/>
              <a:t>也记述：秦昭王攻灭周边的西戎部落义渠后，「于是秦有陇西、北地、上郡，筑长城以拒胡。」（「拒胡」，就是抵抗胡人入侵的意思。）到了秦始皇统一天下后，派遣大将蒙恬，率军三十万，「筑长城，因地形，用险制塞。」</a:t>
            </a:r>
            <a:endParaRPr lang="en-US" altLang="zh-CN" sz="16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329" y="3429000"/>
            <a:ext cx="4523111" cy="3003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7686" y="455876"/>
            <a:ext cx="442639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8134" y="3319306"/>
            <a:ext cx="3687613" cy="1815882"/>
          </a:xfrm>
          <a:prstGeom prst="rect">
            <a:avLst/>
          </a:prstGeom>
          <a:noFill/>
          <a:ln w="3175">
            <a:solidFill>
              <a:schemeClr val="tx1"/>
            </a:solidFill>
          </a:ln>
        </p:spPr>
        <p:txBody>
          <a:bodyPr wrap="square" rtlCol="0">
            <a:spAutoFit/>
          </a:bodyPr>
          <a:lstStyle/>
          <a:p>
            <a:r>
              <a:rPr lang="zh-CN" altLang="en-US" sz="1600" dirty="0"/>
              <a:t>今内蒙古包头市固阳县，仍保存了秦长城遗址。这段长城长约</a:t>
            </a:r>
            <a:r>
              <a:rPr lang="en-US" altLang="zh-CN" sz="1600" dirty="0"/>
              <a:t>120</a:t>
            </a:r>
            <a:r>
              <a:rPr lang="zh-CN" altLang="en-US" sz="1600" dirty="0"/>
              <a:t>公里，建筑材料就地取材，用黄土堆压而成的（上图）较多，但约有</a:t>
            </a:r>
            <a:r>
              <a:rPr lang="en-US" altLang="zh-CN" sz="1600" dirty="0"/>
              <a:t>12</a:t>
            </a:r>
            <a:r>
              <a:rPr lang="zh-CN" altLang="en-US" sz="1600" dirty="0"/>
              <a:t>公里是以黑褐色厚石片（从附近山上采来）交错迭压垒砌而成（下图）。城墙内侧有</a:t>
            </a:r>
            <a:r>
              <a:rPr lang="en-US" altLang="zh-CN" sz="1600" dirty="0"/>
              <a:t>2</a:t>
            </a:r>
            <a:r>
              <a:rPr lang="zh-CN" altLang="en-US" sz="1600" dirty="0"/>
              <a:t>米高，但外侧高达</a:t>
            </a:r>
            <a:r>
              <a:rPr lang="en-US" altLang="zh-CN" sz="1600" dirty="0"/>
              <a:t>5</a:t>
            </a:r>
            <a:r>
              <a:rPr lang="zh-CN" altLang="en-US" sz="1600" dirty="0"/>
              <a:t>米。</a:t>
            </a:r>
            <a:endParaRPr lang="en-US" altLang="zh-CN" sz="1600" dirty="0"/>
          </a:p>
        </p:txBody>
      </p:sp>
      <p:sp>
        <p:nvSpPr>
          <p:cNvPr id="7" name="TextBox 6"/>
          <p:cNvSpPr txBox="1"/>
          <p:nvPr/>
        </p:nvSpPr>
        <p:spPr>
          <a:xfrm>
            <a:off x="4063849" y="532130"/>
            <a:ext cx="1368152" cy="369332"/>
          </a:xfrm>
          <a:prstGeom prst="rect">
            <a:avLst/>
          </a:prstGeom>
          <a:noFill/>
        </p:spPr>
        <p:txBody>
          <a:bodyPr wrap="square" rtlCol="0">
            <a:spAutoFit/>
          </a:bodyPr>
          <a:lstStyle/>
          <a:p>
            <a:r>
              <a:rPr lang="zh-CN" altLang="en-US" dirty="0"/>
              <a:t>黄土城墙</a:t>
            </a:r>
            <a:endParaRPr lang="zh-HK" altLang="en-US" dirty="0"/>
          </a:p>
        </p:txBody>
      </p:sp>
      <p:sp>
        <p:nvSpPr>
          <p:cNvPr id="12" name="TextBox 11"/>
          <p:cNvSpPr txBox="1"/>
          <p:nvPr/>
        </p:nvSpPr>
        <p:spPr>
          <a:xfrm>
            <a:off x="4031431" y="3449191"/>
            <a:ext cx="1264915" cy="369332"/>
          </a:xfrm>
          <a:prstGeom prst="rect">
            <a:avLst/>
          </a:prstGeom>
          <a:noFill/>
        </p:spPr>
        <p:txBody>
          <a:bodyPr wrap="square" rtlCol="0">
            <a:spAutoFit/>
          </a:bodyPr>
          <a:lstStyle/>
          <a:p>
            <a:r>
              <a:rPr lang="zh-CN" altLang="en-US" dirty="0"/>
              <a:t>石块城墙</a:t>
            </a:r>
            <a:endParaRPr lang="zh-HK" altLang="en-US" dirty="0"/>
          </a:p>
        </p:txBody>
      </p:sp>
      <p:sp>
        <p:nvSpPr>
          <p:cNvPr id="9" name="TextBox 8"/>
          <p:cNvSpPr txBox="1"/>
          <p:nvPr/>
        </p:nvSpPr>
        <p:spPr>
          <a:xfrm>
            <a:off x="2130423" y="6032519"/>
            <a:ext cx="1800200" cy="400110"/>
          </a:xfrm>
          <a:prstGeom prst="rect">
            <a:avLst/>
          </a:prstGeom>
          <a:noFill/>
          <a:ln>
            <a:noFill/>
          </a:ln>
        </p:spPr>
        <p:txBody>
          <a:bodyPr wrap="square" rtlCol="0">
            <a:spAutoFit/>
          </a:bodyPr>
          <a:lstStyle/>
          <a:p>
            <a:r>
              <a:rPr lang="zh-CN" altLang="en-US" sz="1000" dirty="0"/>
              <a:t>参考：</a:t>
            </a:r>
            <a:r>
              <a:rPr lang="en-US" altLang="zh-CN" sz="1000" dirty="0"/>
              <a:t>《</a:t>
            </a:r>
            <a:r>
              <a:rPr lang="zh-CN" altLang="en-US" sz="1000" dirty="0"/>
              <a:t>百度百科</a:t>
            </a:r>
            <a:r>
              <a:rPr lang="en-US" altLang="zh-CN" sz="1000" dirty="0"/>
              <a:t>》-</a:t>
            </a:r>
            <a:r>
              <a:rPr lang="zh-CN" altLang="en-US" sz="1000" dirty="0"/>
              <a:t>秦长城，              照片来自互联网</a:t>
            </a:r>
            <a:endParaRPr lang="zh-HK" altLang="en-US" sz="1000" dirty="0"/>
          </a:p>
        </p:txBody>
      </p:sp>
    </p:spTree>
    <p:extLst>
      <p:ext uri="{BB962C8B-B14F-4D97-AF65-F5344CB8AC3E}">
        <p14:creationId xmlns:p14="http://schemas.microsoft.com/office/powerpoint/2010/main" val="264746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36116"/>
            <a:ext cx="7371531" cy="612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331640" y="116631"/>
            <a:ext cx="7128792" cy="646331"/>
          </a:xfrm>
          <a:prstGeom prst="rect">
            <a:avLst/>
          </a:prstGeom>
          <a:solidFill>
            <a:schemeClr val="accent2">
              <a:lumMod val="20000"/>
              <a:lumOff val="80000"/>
            </a:schemeClr>
          </a:solidFill>
        </p:spPr>
        <p:txBody>
          <a:bodyPr wrap="square" rtlCol="0">
            <a:spAutoFit/>
          </a:bodyPr>
          <a:lstStyle/>
          <a:p>
            <a:r>
              <a:rPr lang="zh-CN" altLang="en-US" dirty="0"/>
              <a:t>小问题：以下是现今中国的照片。照片所见，甘肃省农民正合力建房子，你能说明他们采用了什么建筑的方法</a:t>
            </a:r>
            <a:r>
              <a:rPr lang="en-US" altLang="zh-CN" dirty="0">
                <a:latin typeface="SimSun" panose="02010600030101010101" pitchFamily="2" charset="-122"/>
                <a:ea typeface="SimSun" panose="02010600030101010101" pitchFamily="2" charset="-122"/>
              </a:rPr>
              <a:t>?</a:t>
            </a:r>
            <a:endParaRPr lang="zh-HK" altLang="en-US" dirty="0"/>
          </a:p>
        </p:txBody>
      </p:sp>
      <p:sp>
        <p:nvSpPr>
          <p:cNvPr id="3" name="TextBox 2"/>
          <p:cNvSpPr txBox="1"/>
          <p:nvPr/>
        </p:nvSpPr>
        <p:spPr>
          <a:xfrm>
            <a:off x="6876256" y="6525344"/>
            <a:ext cx="1872208" cy="246221"/>
          </a:xfrm>
          <a:prstGeom prst="rect">
            <a:avLst/>
          </a:prstGeom>
          <a:noFill/>
        </p:spPr>
        <p:txBody>
          <a:bodyPr wrap="square" rtlCol="0">
            <a:spAutoFit/>
          </a:bodyPr>
          <a:lstStyle/>
          <a:p>
            <a:r>
              <a:rPr lang="zh-CN" altLang="en-US" sz="1000" dirty="0"/>
              <a:t>（照片来源：王雪农，页</a:t>
            </a:r>
            <a:r>
              <a:rPr lang="en-US" altLang="zh-CN" sz="1000" dirty="0"/>
              <a:t>75</a:t>
            </a:r>
            <a:r>
              <a:rPr lang="zh-CN" altLang="en-US" sz="1000" dirty="0"/>
              <a:t>）</a:t>
            </a:r>
            <a:endParaRPr lang="zh-HK" altLang="en-US" sz="1000" dirty="0"/>
          </a:p>
        </p:txBody>
      </p:sp>
    </p:spTree>
    <p:extLst>
      <p:ext uri="{BB962C8B-B14F-4D97-AF65-F5344CB8AC3E}">
        <p14:creationId xmlns:p14="http://schemas.microsoft.com/office/powerpoint/2010/main" val="223576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98295"/>
            <a:ext cx="5300225"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7504" y="98295"/>
            <a:ext cx="2016224"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城</a:t>
            </a:r>
            <a:r>
              <a:rPr lang="zh-CN" altLang="en-US" sz="2400" dirty="0">
                <a:latin typeface="Adobe 繁黑體 Std B" pitchFamily="34" charset="-128"/>
                <a:ea typeface="Adobe 繁黑體 Std B" pitchFamily="34" charset="-128"/>
              </a:rPr>
              <a:t>墙上的</a:t>
            </a:r>
            <a:r>
              <a:rPr lang="zh-TW" altLang="en-US" sz="2400" dirty="0">
                <a:latin typeface="Adobe 繁黑體 Std B" pitchFamily="34" charset="-128"/>
                <a:ea typeface="Adobe 繁黑體 Std B" pitchFamily="34" charset="-128"/>
              </a:rPr>
              <a:t>防卫</a:t>
            </a:r>
          </a:p>
        </p:txBody>
      </p:sp>
      <p:sp>
        <p:nvSpPr>
          <p:cNvPr id="3" name="TextBox 2"/>
          <p:cNvSpPr txBox="1"/>
          <p:nvPr/>
        </p:nvSpPr>
        <p:spPr>
          <a:xfrm>
            <a:off x="107504" y="820315"/>
            <a:ext cx="3528392" cy="3046988"/>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b="1" dirty="0">
                <a:solidFill>
                  <a:srgbClr val="FF0000"/>
                </a:solidFill>
                <a:latin typeface="Adobe 繁黑體 Std B" pitchFamily="34" charset="-128"/>
                <a:ea typeface="Adobe 繁黑體 Std B" pitchFamily="34" charset="-128"/>
              </a:rPr>
              <a:t>「垛口墙」</a:t>
            </a:r>
            <a:r>
              <a:rPr lang="zh-CN" altLang="en-US" sz="1600" dirty="0"/>
              <a:t>（亦称「垛口」或「雉堞」），建于城墙上外侧，以泥砖建造。垛口是一凸一凹的意思， 「垛」是凸的部分，而「口」则是凹的部分。</a:t>
            </a:r>
            <a:endParaRPr lang="en-US" altLang="zh-CN" sz="1600" dirty="0"/>
          </a:p>
          <a:p>
            <a:r>
              <a:rPr lang="zh-CN" altLang="en-US" sz="1600" dirty="0"/>
              <a:t>当敌人来攻打城墙时，守城士兵可在「口」处居高射箭，杀伤接近城墙或攀爬城墙的敌人；万一敌人万箭攻城，则守城士兵可隐蔽在「垛」后，减少受伤的机会。戚继光在其所著兵书</a:t>
            </a:r>
            <a:r>
              <a:rPr lang="en-US" altLang="zh-CN" sz="1600" dirty="0"/>
              <a:t>《</a:t>
            </a:r>
            <a:r>
              <a:rPr lang="zh-CN" altLang="en-US" sz="1600" dirty="0"/>
              <a:t>练兵实纪</a:t>
            </a:r>
            <a:r>
              <a:rPr lang="en-US" altLang="zh-CN" sz="1600" dirty="0"/>
              <a:t>》</a:t>
            </a:r>
            <a:r>
              <a:rPr lang="zh-CN" altLang="en-US" sz="1600" dirty="0"/>
              <a:t>和</a:t>
            </a:r>
            <a:r>
              <a:rPr lang="en-US" altLang="zh-CN" sz="1600" dirty="0"/>
              <a:t>《</a:t>
            </a:r>
            <a:r>
              <a:rPr lang="zh-CN" altLang="en-US" sz="1600" dirty="0"/>
              <a:t>纪效新书</a:t>
            </a:r>
            <a:r>
              <a:rPr lang="en-US" altLang="zh-CN" sz="1600" dirty="0"/>
              <a:t>》</a:t>
            </a:r>
            <a:r>
              <a:rPr lang="zh-CN" altLang="en-US" sz="1600" dirty="0"/>
              <a:t>内，多次提及城墙必须筑有垛口。</a:t>
            </a:r>
            <a:r>
              <a:rPr lang="zh-CN" altLang="en-US" sz="1000" dirty="0"/>
              <a:t>（参考王雪农，页</a:t>
            </a:r>
            <a:r>
              <a:rPr lang="en-US" altLang="zh-CN" sz="1000" dirty="0"/>
              <a:t>94</a:t>
            </a:r>
            <a:r>
              <a:rPr lang="zh-CN" altLang="en-US" sz="1000" dirty="0"/>
              <a:t>）</a:t>
            </a:r>
            <a:endParaRPr lang="zh-HK" altLang="en-US" sz="1000"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38" y="3897052"/>
            <a:ext cx="360712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Elbow Connector 18"/>
          <p:cNvCxnSpPr/>
          <p:nvPr/>
        </p:nvCxnSpPr>
        <p:spPr>
          <a:xfrm rot="10800000" flipV="1">
            <a:off x="3275856" y="350163"/>
            <a:ext cx="4141018" cy="470151"/>
          </a:xfrm>
          <a:prstGeom prst="bentConnector3">
            <a:avLst>
              <a:gd name="adj1" fmla="val 99913"/>
            </a:avLst>
          </a:prstGeom>
          <a:ln>
            <a:solidFill>
              <a:srgbClr val="C0000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58519" y="4869160"/>
            <a:ext cx="3528392" cy="1815882"/>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b="1" dirty="0">
                <a:solidFill>
                  <a:srgbClr val="C00000"/>
                </a:solidFill>
                <a:latin typeface="Adobe 繁黑體 Std B" pitchFamily="34" charset="-128"/>
                <a:ea typeface="Adobe 繁黑體 Std B" pitchFamily="34" charset="-128"/>
              </a:rPr>
              <a:t>「宇墙」</a:t>
            </a:r>
            <a:r>
              <a:rPr lang="zh-CN" altLang="en-US" sz="1600" dirty="0"/>
              <a:t>（亦称「女墙」），也以泥砖建造，建于城墙上内侧，与垛口墙相对。宇墙墙顶平齐，没有凸凹的缺口。宇墙极其量只是防止守城官兵</a:t>
            </a:r>
            <a:endParaRPr lang="en-US" altLang="zh-CN" sz="1600" dirty="0"/>
          </a:p>
          <a:p>
            <a:r>
              <a:rPr lang="zh-CN" altLang="en-US" sz="1600" dirty="0"/>
              <a:t>巡城时意外失足跌到墙下，本身没有防御作用，反正是内侧城墙，没必要设置防御设施。</a:t>
            </a:r>
            <a:r>
              <a:rPr lang="zh-TW" altLang="en-US" sz="1000" dirty="0"/>
              <a:t>（参考王雪农，页</a:t>
            </a:r>
            <a:r>
              <a:rPr lang="en-US" altLang="zh-TW" sz="1000" dirty="0"/>
              <a:t>96</a:t>
            </a:r>
            <a:r>
              <a:rPr lang="zh-TW" altLang="en-US" sz="1000" dirty="0"/>
              <a:t>）</a:t>
            </a:r>
            <a:endParaRPr lang="en-US" altLang="zh-CN" sz="1000" dirty="0"/>
          </a:p>
        </p:txBody>
      </p:sp>
      <p:cxnSp>
        <p:nvCxnSpPr>
          <p:cNvPr id="5133" name="Straight Connector 5132"/>
          <p:cNvCxnSpPr/>
          <p:nvPr/>
        </p:nvCxnSpPr>
        <p:spPr>
          <a:xfrm>
            <a:off x="8244408" y="476672"/>
            <a:ext cx="0" cy="4392488"/>
          </a:xfrm>
          <a:prstGeom prst="line">
            <a:avLst/>
          </a:prstGeom>
          <a:ln w="19050">
            <a:headEnd type="oval"/>
          </a:ln>
        </p:spPr>
        <p:style>
          <a:lnRef idx="1">
            <a:schemeClr val="accent1"/>
          </a:lnRef>
          <a:fillRef idx="0">
            <a:schemeClr val="accent1"/>
          </a:fillRef>
          <a:effectRef idx="0">
            <a:schemeClr val="accent1"/>
          </a:effectRef>
          <a:fontRef idx="minor">
            <a:schemeClr val="tx1"/>
          </a:fontRef>
        </p:style>
      </p:cxnSp>
      <p:sp>
        <p:nvSpPr>
          <p:cNvPr id="5134" name="TextBox 5133"/>
          <p:cNvSpPr txBox="1"/>
          <p:nvPr/>
        </p:nvSpPr>
        <p:spPr>
          <a:xfrm>
            <a:off x="4433701" y="3639760"/>
            <a:ext cx="3384376" cy="984885"/>
          </a:xfrm>
          <a:prstGeom prst="rect">
            <a:avLst/>
          </a:prstGeom>
          <a:noFill/>
          <a:ln w="28575">
            <a:solidFill>
              <a:srgbClr val="C00000"/>
            </a:solidFill>
          </a:ln>
        </p:spPr>
        <p:txBody>
          <a:bodyPr wrap="square" rtlCol="0">
            <a:spAutoFit/>
          </a:bodyPr>
          <a:lstStyle/>
          <a:p>
            <a:r>
              <a:rPr lang="zh-CN" altLang="en-US" sz="1600" dirty="0"/>
              <a:t>垛口墙的顶部修成三角形，人们叫它为</a:t>
            </a:r>
            <a:r>
              <a:rPr lang="zh-CN" altLang="en-US" sz="1600" dirty="0">
                <a:solidFill>
                  <a:srgbClr val="C00000"/>
                </a:solidFill>
                <a:latin typeface="Adobe 繁黑體 Std B" pitchFamily="34" charset="-128"/>
                <a:ea typeface="Adobe 繁黑體 Std B" pitchFamily="34" charset="-128"/>
              </a:rPr>
              <a:t>「劈水」</a:t>
            </a:r>
            <a:r>
              <a:rPr lang="zh-CN" altLang="en-US" sz="1600" dirty="0"/>
              <a:t>，功能是防止墙头顶积水和减少雨水对墙顶的冲刷。</a:t>
            </a:r>
            <a:r>
              <a:rPr lang="zh-TW" altLang="en-US" sz="1000" dirty="0"/>
              <a:t>（参考王雪农，页</a:t>
            </a:r>
            <a:r>
              <a:rPr lang="en-US" altLang="zh-TW" sz="1000" dirty="0"/>
              <a:t>94</a:t>
            </a:r>
            <a:r>
              <a:rPr lang="zh-TW" altLang="en-US" sz="1000" dirty="0"/>
              <a:t>）</a:t>
            </a:r>
            <a:endParaRPr lang="zh-HK" altLang="en-US" sz="1000" dirty="0"/>
          </a:p>
        </p:txBody>
      </p:sp>
      <p:sp>
        <p:nvSpPr>
          <p:cNvPr id="48" name="TextBox 47"/>
          <p:cNvSpPr txBox="1"/>
          <p:nvPr/>
        </p:nvSpPr>
        <p:spPr>
          <a:xfrm>
            <a:off x="3801244" y="5013176"/>
            <a:ext cx="1264915" cy="1384995"/>
          </a:xfrm>
          <a:prstGeom prst="rect">
            <a:avLst/>
          </a:prstGeom>
          <a:noFill/>
          <a:ln w="28575">
            <a:solidFill>
              <a:srgbClr val="C00000"/>
            </a:solidFill>
          </a:ln>
        </p:spPr>
        <p:txBody>
          <a:bodyPr wrap="square" rtlCol="0">
            <a:spAutoFit/>
          </a:bodyPr>
          <a:lstStyle/>
          <a:p>
            <a:r>
              <a:rPr lang="zh-CN" altLang="en-US" sz="1600" dirty="0">
                <a:solidFill>
                  <a:srgbClr val="C00000"/>
                </a:solidFill>
                <a:latin typeface="Adobe 繁黑體 Std B" pitchFamily="34" charset="-128"/>
                <a:ea typeface="Adobe 繁黑體 Std B" pitchFamily="34" charset="-128"/>
              </a:rPr>
              <a:t>「望孔」</a:t>
            </a:r>
            <a:r>
              <a:rPr lang="zh-CN" altLang="en-US" sz="1600" dirty="0"/>
              <a:t>，从望孔可以安全地观察城外的情况。</a:t>
            </a:r>
            <a:endParaRPr lang="en-US" altLang="zh-CN" sz="1600" dirty="0"/>
          </a:p>
          <a:p>
            <a:r>
              <a:rPr lang="zh-TW" altLang="en-US" sz="1000" dirty="0"/>
              <a:t>（参考王雪农，页</a:t>
            </a:r>
            <a:r>
              <a:rPr lang="en-US" altLang="zh-TW" sz="1000" dirty="0"/>
              <a:t>100</a:t>
            </a:r>
            <a:r>
              <a:rPr lang="zh-TW" altLang="en-US" sz="1000" dirty="0"/>
              <a:t>）</a:t>
            </a:r>
            <a:endParaRPr lang="zh-HK" altLang="en-US" sz="1000" dirty="0"/>
          </a:p>
        </p:txBody>
      </p:sp>
      <p:cxnSp>
        <p:nvCxnSpPr>
          <p:cNvPr id="5137" name="Straight Connector 5136"/>
          <p:cNvCxnSpPr/>
          <p:nvPr/>
        </p:nvCxnSpPr>
        <p:spPr>
          <a:xfrm>
            <a:off x="2429792" y="5157192"/>
            <a:ext cx="1350120" cy="0"/>
          </a:xfrm>
          <a:prstGeom prst="line">
            <a:avLst/>
          </a:prstGeom>
          <a:ln w="12700">
            <a:solidFill>
              <a:srgbClr val="C00000"/>
            </a:solidFill>
            <a:headEnd type="oval"/>
          </a:ln>
        </p:spPr>
        <p:style>
          <a:lnRef idx="1">
            <a:schemeClr val="accent1"/>
          </a:lnRef>
          <a:fillRef idx="0">
            <a:schemeClr val="accent1"/>
          </a:fillRef>
          <a:effectRef idx="0">
            <a:schemeClr val="accent1"/>
          </a:effectRef>
          <a:fontRef idx="minor">
            <a:schemeClr val="tx1"/>
          </a:fontRef>
        </p:style>
      </p:cxnSp>
      <p:cxnSp>
        <p:nvCxnSpPr>
          <p:cNvPr id="5140" name="Straight Connector 5139"/>
          <p:cNvCxnSpPr/>
          <p:nvPr/>
        </p:nvCxnSpPr>
        <p:spPr>
          <a:xfrm>
            <a:off x="3491880" y="4005064"/>
            <a:ext cx="933319" cy="0"/>
          </a:xfrm>
          <a:prstGeom prst="line">
            <a:avLst/>
          </a:prstGeom>
          <a:ln w="12700">
            <a:solidFill>
              <a:srgbClr val="C00000"/>
            </a:solidFill>
            <a:headEnd type="oval"/>
          </a:ln>
        </p:spPr>
        <p:style>
          <a:lnRef idx="1">
            <a:schemeClr val="accent1"/>
          </a:lnRef>
          <a:fillRef idx="0">
            <a:schemeClr val="accent1"/>
          </a:fillRef>
          <a:effectRef idx="0">
            <a:schemeClr val="accent1"/>
          </a:effectRef>
          <a:fontRef idx="minor">
            <a:schemeClr val="tx1"/>
          </a:fontRef>
        </p:style>
      </p:cxnSp>
      <p:sp>
        <p:nvSpPr>
          <p:cNvPr id="5142" name="Rectangle 5141"/>
          <p:cNvSpPr/>
          <p:nvPr/>
        </p:nvSpPr>
        <p:spPr>
          <a:xfrm>
            <a:off x="68138" y="6398170"/>
            <a:ext cx="1726755" cy="246221"/>
          </a:xfrm>
          <a:prstGeom prst="rect">
            <a:avLst/>
          </a:prstGeom>
        </p:spPr>
        <p:txBody>
          <a:bodyPr wrap="none">
            <a:spAutoFit/>
          </a:bodyPr>
          <a:lstStyle/>
          <a:p>
            <a:r>
              <a:rPr lang="zh-CN" altLang="en-US" sz="1000" dirty="0"/>
              <a:t>（照片来自王雪农，页</a:t>
            </a:r>
            <a:r>
              <a:rPr lang="en-US" altLang="zh-CN" sz="1000" dirty="0"/>
              <a:t>95</a:t>
            </a:r>
            <a:r>
              <a:rPr lang="zh-CN" altLang="en-US" sz="1000" dirty="0"/>
              <a:t>）</a:t>
            </a:r>
            <a:endParaRPr lang="zh-HK" altLang="en-US" sz="1000" dirty="0"/>
          </a:p>
        </p:txBody>
      </p:sp>
      <p:sp>
        <p:nvSpPr>
          <p:cNvPr id="56" name="TextBox 55"/>
          <p:cNvSpPr txBox="1"/>
          <p:nvPr/>
        </p:nvSpPr>
        <p:spPr>
          <a:xfrm>
            <a:off x="3860131" y="2618575"/>
            <a:ext cx="1486233" cy="246221"/>
          </a:xfrm>
          <a:prstGeom prst="rect">
            <a:avLst/>
          </a:prstGeom>
          <a:solidFill>
            <a:schemeClr val="accent3">
              <a:lumMod val="40000"/>
              <a:lumOff val="60000"/>
            </a:schemeClr>
          </a:solidFill>
        </p:spPr>
        <p:txBody>
          <a:bodyPr wrap="square" rtlCol="0">
            <a:spAutoFit/>
          </a:bodyPr>
          <a:lstStyle/>
          <a:p>
            <a:r>
              <a:rPr lang="zh-CN" altLang="en-US" sz="1000" dirty="0"/>
              <a:t>（</a:t>
            </a:r>
            <a:r>
              <a:rPr lang="en-US" altLang="zh-CN" sz="1000" dirty="0"/>
              <a:t>Turnbull 2007</a:t>
            </a:r>
            <a:r>
              <a:rPr lang="zh-CN" altLang="en-US" sz="1000" dirty="0"/>
              <a:t>，</a:t>
            </a:r>
            <a:r>
              <a:rPr lang="en-US" altLang="zh-CN" sz="1000" dirty="0"/>
              <a:t>p. 22</a:t>
            </a:r>
            <a:r>
              <a:rPr lang="zh-CN" altLang="en-US" sz="1000" dirty="0"/>
              <a:t>）</a:t>
            </a:r>
            <a:endParaRPr lang="zh-HK" altLang="en-US" sz="1000" dirty="0"/>
          </a:p>
        </p:txBody>
      </p:sp>
    </p:spTree>
    <p:extLst>
      <p:ext uri="{BB962C8B-B14F-4D97-AF65-F5344CB8AC3E}">
        <p14:creationId xmlns:p14="http://schemas.microsoft.com/office/powerpoint/2010/main" val="20572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33"/>
                                        </p:tgtEl>
                                        <p:attrNameLst>
                                          <p:attrName>style.visibility</p:attrName>
                                        </p:attrNameLst>
                                      </p:cBhvr>
                                      <p:to>
                                        <p:strVal val="visible"/>
                                      </p:to>
                                    </p:set>
                                    <p:animEffect transition="in" filter="barn(inVertical)">
                                      <p:cBhvr>
                                        <p:cTn id="7" dur="500"/>
                                        <p:tgtEl>
                                          <p:spTgt spid="513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randombar(horizontal)">
                                      <p:cBhvr>
                                        <p:cTn id="16" dur="500"/>
                                        <p:tgtEl>
                                          <p:spTgt spid="51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142"/>
                                        </p:tgtEl>
                                        <p:attrNameLst>
                                          <p:attrName>style.visibility</p:attrName>
                                        </p:attrNameLst>
                                      </p:cBhvr>
                                      <p:to>
                                        <p:strVal val="visible"/>
                                      </p:to>
                                    </p:set>
                                    <p:animEffect transition="in" filter="wipe(down)">
                                      <p:cBhvr>
                                        <p:cTn id="19" dur="500"/>
                                        <p:tgtEl>
                                          <p:spTgt spid="51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140"/>
                                        </p:tgtEl>
                                        <p:attrNameLst>
                                          <p:attrName>style.visibility</p:attrName>
                                        </p:attrNameLst>
                                      </p:cBhvr>
                                      <p:to>
                                        <p:strVal val="visible"/>
                                      </p:to>
                                    </p:set>
                                    <p:animEffect transition="in" filter="barn(inVertical)">
                                      <p:cBhvr>
                                        <p:cTn id="24" dur="500"/>
                                        <p:tgtEl>
                                          <p:spTgt spid="5140"/>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5134"/>
                                        </p:tgtEl>
                                        <p:attrNameLst>
                                          <p:attrName>style.visibility</p:attrName>
                                        </p:attrNameLst>
                                      </p:cBhvr>
                                      <p:to>
                                        <p:strVal val="visible"/>
                                      </p:to>
                                    </p:set>
                                    <p:animEffect transition="in" filter="wipe(down)">
                                      <p:cBhvr>
                                        <p:cTn id="28" dur="500"/>
                                        <p:tgtEl>
                                          <p:spTgt spid="513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137"/>
                                        </p:tgtEl>
                                        <p:attrNameLst>
                                          <p:attrName>style.visibility</p:attrName>
                                        </p:attrNameLst>
                                      </p:cBhvr>
                                      <p:to>
                                        <p:strVal val="visible"/>
                                      </p:to>
                                    </p:set>
                                    <p:animEffect transition="in" filter="barn(inVertical)">
                                      <p:cBhvr>
                                        <p:cTn id="33" dur="500"/>
                                        <p:tgtEl>
                                          <p:spTgt spid="5137"/>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134" grpId="0" animBg="1"/>
      <p:bldP spid="48" grpId="0" animBg="1"/>
      <p:bldP spid="51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7" y="4539"/>
            <a:ext cx="8121464" cy="68534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620688"/>
            <a:ext cx="4572000" cy="584775"/>
          </a:xfrm>
          <a:prstGeom prst="rect">
            <a:avLst/>
          </a:prstGeom>
          <a:solidFill>
            <a:schemeClr val="accent6">
              <a:lumMod val="40000"/>
              <a:lumOff val="60000"/>
            </a:schemeClr>
          </a:solidFill>
        </p:spPr>
        <p:txBody>
          <a:bodyPr wrap="square" rtlCol="0">
            <a:spAutoFit/>
          </a:bodyPr>
          <a:lstStyle/>
          <a:p>
            <a:r>
              <a:rPr lang="zh-CN" altLang="en-US" sz="1600" dirty="0"/>
              <a:t>若有一天你登上了长城，能凭着学到的知识，告诉同行的朋友</a:t>
            </a:r>
            <a:r>
              <a:rPr lang="zh-TW" altLang="en-US" sz="1600" dirty="0">
                <a:latin typeface="SimSun" panose="02010600030101010101" pitchFamily="2" charset="-122"/>
                <a:ea typeface="SimSun" panose="02010600030101010101" pitchFamily="2" charset="-122"/>
              </a:rPr>
              <a:t>哪</a:t>
            </a:r>
            <a:r>
              <a:rPr lang="zh-CN" altLang="en-US" sz="1600" dirty="0"/>
              <a:t>个方向是城外吗</a:t>
            </a:r>
            <a:r>
              <a:rPr lang="en-US" altLang="zh-CN" sz="1600" dirty="0">
                <a:latin typeface="SimSun" panose="02010600030101010101" pitchFamily="2" charset="-122"/>
                <a:ea typeface="SimSun" panose="02010600030101010101" pitchFamily="2" charset="-122"/>
              </a:rPr>
              <a:t>?</a:t>
            </a:r>
            <a:endParaRPr lang="zh-HK" altLang="en-US" sz="1600" dirty="0"/>
          </a:p>
        </p:txBody>
      </p:sp>
      <p:sp>
        <p:nvSpPr>
          <p:cNvPr id="5" name="TextBox 4"/>
          <p:cNvSpPr txBox="1"/>
          <p:nvPr/>
        </p:nvSpPr>
        <p:spPr>
          <a:xfrm>
            <a:off x="107504" y="98295"/>
            <a:ext cx="144016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长城</a:t>
            </a:r>
            <a:r>
              <a:rPr lang="zh-CN" altLang="en-US" sz="2400" b="1" dirty="0">
                <a:latin typeface="Adobe 繁黑體 Std B" pitchFamily="34" charset="-128"/>
                <a:ea typeface="Adobe 繁黑體 Std B" pitchFamily="34" charset="-128"/>
              </a:rPr>
              <a:t>内</a:t>
            </a:r>
            <a:r>
              <a:rPr lang="zh-CN" altLang="en-US" sz="2400" dirty="0">
                <a:latin typeface="Adobe 繁黑體 Std B" pitchFamily="34" charset="-128"/>
                <a:ea typeface="Adobe 繁黑體 Std B" pitchFamily="34" charset="-128"/>
              </a:rPr>
              <a:t>外</a:t>
            </a:r>
            <a:endParaRPr lang="zh-TW" altLang="en-US" sz="2400" dirty="0">
              <a:latin typeface="Adobe 繁黑體 Std B" pitchFamily="34" charset="-128"/>
              <a:ea typeface="Adobe 繁黑體 Std B" pitchFamily="34" charset="-128"/>
            </a:endParaRPr>
          </a:p>
        </p:txBody>
      </p:sp>
      <p:sp>
        <p:nvSpPr>
          <p:cNvPr id="3" name="TextBox 2"/>
          <p:cNvSpPr txBox="1"/>
          <p:nvPr/>
        </p:nvSpPr>
        <p:spPr>
          <a:xfrm>
            <a:off x="83455" y="6309320"/>
            <a:ext cx="2592288" cy="461665"/>
          </a:xfrm>
          <a:prstGeom prst="rect">
            <a:avLst/>
          </a:prstGeom>
          <a:solidFill>
            <a:schemeClr val="bg2">
              <a:lumMod val="90000"/>
            </a:schemeClr>
          </a:solidFill>
        </p:spPr>
        <p:txBody>
          <a:bodyPr wrap="square" rtlCol="0">
            <a:spAutoFit/>
          </a:bodyPr>
          <a:lstStyle/>
          <a:p>
            <a:r>
              <a:rPr lang="zh-CN" altLang="en-US" sz="1200" dirty="0"/>
              <a:t>同是位于蓟镇内的八达岭长城，摄于</a:t>
            </a:r>
            <a:r>
              <a:rPr lang="en-US" altLang="zh-CN" sz="1200" dirty="0"/>
              <a:t>1930</a:t>
            </a:r>
            <a:r>
              <a:rPr lang="zh-CN" altLang="en-US" sz="1200" dirty="0"/>
              <a:t>年代。（参考王雪农，页</a:t>
            </a:r>
            <a:r>
              <a:rPr lang="en-US" altLang="zh-CN" sz="1200" dirty="0"/>
              <a:t>97</a:t>
            </a:r>
            <a:r>
              <a:rPr lang="zh-CN" altLang="en-US" sz="1200" dirty="0"/>
              <a:t>）</a:t>
            </a:r>
            <a:endParaRPr lang="zh-HK" altLang="en-US" sz="1200" dirty="0"/>
          </a:p>
        </p:txBody>
      </p:sp>
    </p:spTree>
    <p:extLst>
      <p:ext uri="{BB962C8B-B14F-4D97-AF65-F5344CB8AC3E}">
        <p14:creationId xmlns:p14="http://schemas.microsoft.com/office/powerpoint/2010/main" val="95158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8295"/>
            <a:ext cx="4032448"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长</a:t>
            </a:r>
            <a:r>
              <a:rPr lang="zh-TW" altLang="en-US" sz="2400" dirty="0">
                <a:latin typeface="Adobe 繁黑體 Std B" pitchFamily="34" charset="-128"/>
                <a:ea typeface="Adobe 繁黑體 Std B" pitchFamily="34" charset="-128"/>
              </a:rPr>
              <a:t>城</a:t>
            </a:r>
            <a:r>
              <a:rPr lang="zh-CN" altLang="en-US" sz="2400" dirty="0">
                <a:latin typeface="Adobe 繁黑體 Std B" pitchFamily="34" charset="-128"/>
                <a:ea typeface="Adobe 繁黑體 Std B" pitchFamily="34" charset="-128"/>
              </a:rPr>
              <a:t>不仅是一道长长的大墙</a:t>
            </a:r>
            <a:endParaRPr lang="zh-TW" altLang="en-US" sz="2400" dirty="0">
              <a:latin typeface="Adobe 繁黑體 Std B" pitchFamily="34" charset="-128"/>
              <a:ea typeface="Adobe 繁黑體 Std B" pitchFamily="34" charset="-128"/>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3" y="692696"/>
            <a:ext cx="5143536" cy="332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329127"/>
            <a:ext cx="3505849"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lbow Connector 4"/>
          <p:cNvCxnSpPr/>
          <p:nvPr/>
        </p:nvCxnSpPr>
        <p:spPr>
          <a:xfrm flipV="1">
            <a:off x="1578224" y="1390474"/>
            <a:ext cx="3857872" cy="1013988"/>
          </a:xfrm>
          <a:prstGeom prst="bentConnector3">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178399"/>
            <a:ext cx="325377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395536" y="1772816"/>
            <a:ext cx="0" cy="2376264"/>
          </a:xfrm>
          <a:prstGeom prst="straightConnector1">
            <a:avLst/>
          </a:prstGeom>
          <a:ln w="19050">
            <a:solidFill>
              <a:schemeClr val="accent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36096" y="329127"/>
            <a:ext cx="1656184" cy="369332"/>
          </a:xfrm>
          <a:prstGeom prst="rect">
            <a:avLst/>
          </a:prstGeom>
          <a:noFill/>
        </p:spPr>
        <p:txBody>
          <a:bodyPr wrap="square" rtlCol="0">
            <a:spAutoFit/>
          </a:bodyPr>
          <a:lstStyle/>
          <a:p>
            <a:r>
              <a:rPr lang="zh-CN" altLang="en-US" b="1" dirty="0">
                <a:solidFill>
                  <a:srgbClr val="C00000"/>
                </a:solidFill>
                <a:latin typeface="Adobe 繁黑體 Std B" pitchFamily="34" charset="-128"/>
                <a:ea typeface="Adobe 繁黑體 Std B" pitchFamily="34" charset="-128"/>
              </a:rPr>
              <a:t>墙台</a:t>
            </a:r>
            <a:endParaRPr lang="zh-HK" altLang="en-US" b="1" dirty="0">
              <a:solidFill>
                <a:srgbClr val="C00000"/>
              </a:solidFill>
              <a:latin typeface="Adobe 繁黑體 Std B" pitchFamily="34" charset="-128"/>
              <a:ea typeface="Adobe 繁黑體 Std B" pitchFamily="34" charset="-128"/>
            </a:endParaRPr>
          </a:p>
        </p:txBody>
      </p:sp>
      <p:sp>
        <p:nvSpPr>
          <p:cNvPr id="14" name="TextBox 13"/>
          <p:cNvSpPr txBox="1"/>
          <p:nvPr/>
        </p:nvSpPr>
        <p:spPr>
          <a:xfrm>
            <a:off x="107504" y="4193201"/>
            <a:ext cx="1656184" cy="369332"/>
          </a:xfrm>
          <a:prstGeom prst="rect">
            <a:avLst/>
          </a:prstGeom>
          <a:noFill/>
        </p:spPr>
        <p:txBody>
          <a:bodyPr wrap="square" rtlCol="0">
            <a:spAutoFit/>
          </a:bodyPr>
          <a:lstStyle/>
          <a:p>
            <a:r>
              <a:rPr lang="zh-CN" altLang="en-US" b="1" dirty="0">
                <a:solidFill>
                  <a:srgbClr val="C00000"/>
                </a:solidFill>
                <a:latin typeface="Adobe 繁黑體 Std B" pitchFamily="34" charset="-128"/>
                <a:ea typeface="Adobe 繁黑體 Std B" pitchFamily="34" charset="-128"/>
              </a:rPr>
              <a:t>敌台</a:t>
            </a:r>
            <a:endParaRPr lang="zh-HK" altLang="en-US" b="1" dirty="0">
              <a:solidFill>
                <a:srgbClr val="C00000"/>
              </a:solidFill>
              <a:latin typeface="Adobe 繁黑體 Std B" pitchFamily="34" charset="-128"/>
              <a:ea typeface="Adobe 繁黑體 Std B" pitchFamily="34" charset="-128"/>
            </a:endParaRPr>
          </a:p>
        </p:txBody>
      </p:sp>
      <p:sp>
        <p:nvSpPr>
          <p:cNvPr id="12" name="TextBox 11"/>
          <p:cNvSpPr txBox="1"/>
          <p:nvPr/>
        </p:nvSpPr>
        <p:spPr>
          <a:xfrm>
            <a:off x="5436095" y="2867422"/>
            <a:ext cx="3505849" cy="1969770"/>
          </a:xfrm>
          <a:prstGeom prst="rect">
            <a:avLst/>
          </a:prstGeom>
          <a:solidFill>
            <a:schemeClr val="bg2">
              <a:lumMod val="90000"/>
            </a:schemeClr>
          </a:solidFill>
          <a:ln>
            <a:solidFill>
              <a:schemeClr val="accent2">
                <a:lumMod val="40000"/>
                <a:lumOff val="60000"/>
              </a:schemeClr>
            </a:solidFill>
          </a:ln>
        </p:spPr>
        <p:txBody>
          <a:bodyPr wrap="square" rtlCol="0">
            <a:spAutoFit/>
          </a:bodyPr>
          <a:lstStyle/>
          <a:p>
            <a:r>
              <a:rPr lang="zh-CN" altLang="en-US" sz="1600" dirty="0"/>
              <a:t>长城上的「墙台」，是指凸出长城墙面之外、与城墙等高相连的台子。因为这些墙台下宽上窄，上下长长的，活像战马的面孔，因此又称为「马面」。这种设计，使站在城墙上的守兵不须过于探头出外也轻易看到和攻击躲在城下的敌军，加强了防卫能力。</a:t>
            </a:r>
            <a:r>
              <a:rPr lang="zh-CN" altLang="en-US" sz="1000" dirty="0"/>
              <a:t>（参考王雪农，页</a:t>
            </a:r>
            <a:r>
              <a:rPr lang="en-US" altLang="zh-CN" sz="1000" dirty="0"/>
              <a:t>106</a:t>
            </a:r>
            <a:r>
              <a:rPr lang="zh-CN" altLang="en-US" sz="1000" dirty="0"/>
              <a:t>）</a:t>
            </a:r>
            <a:endParaRPr lang="zh-HK" altLang="en-US" sz="1000" dirty="0"/>
          </a:p>
        </p:txBody>
      </p:sp>
      <p:sp>
        <p:nvSpPr>
          <p:cNvPr id="13" name="TextBox 12"/>
          <p:cNvSpPr txBox="1"/>
          <p:nvPr/>
        </p:nvSpPr>
        <p:spPr>
          <a:xfrm>
            <a:off x="3297312" y="5284981"/>
            <a:ext cx="5739184" cy="1477328"/>
          </a:xfrm>
          <a:prstGeom prst="rect">
            <a:avLst/>
          </a:prstGeom>
          <a:solidFill>
            <a:schemeClr val="bg2">
              <a:lumMod val="90000"/>
            </a:schemeClr>
          </a:solidFill>
          <a:ln>
            <a:solidFill>
              <a:schemeClr val="accent2">
                <a:lumMod val="40000"/>
                <a:lumOff val="60000"/>
              </a:schemeClr>
            </a:solidFill>
          </a:ln>
        </p:spPr>
        <p:txBody>
          <a:bodyPr wrap="square" rtlCol="0">
            <a:spAutoFit/>
          </a:bodyPr>
          <a:lstStyle/>
          <a:p>
            <a:r>
              <a:rPr lang="zh-CN" altLang="en-US" sz="1600" dirty="0"/>
              <a:t>「敌台」也叫「骑墙台」，是「骑」在长城上的堡垒。它的作用是驻扎少量哨兵，主要的作用是守望前线。由于要驻扎哨兵，敌台平台上建有宿住的铺房，称为「楼橹」。至于从城墙上落敌台，则有绳梯连接。万一城墙失陷，敌台上的哨兵可把绳梯收起，使已经登城的敌人，也难以从一方通往另一方。</a:t>
            </a:r>
            <a:r>
              <a:rPr lang="zh-TW" altLang="en-US" sz="1000" dirty="0"/>
              <a:t>（参考王雪农，页</a:t>
            </a:r>
            <a:r>
              <a:rPr lang="en-US" altLang="zh-TW" sz="1000" dirty="0"/>
              <a:t>110</a:t>
            </a:r>
            <a:r>
              <a:rPr lang="zh-TW" altLang="en-US" sz="1000" dirty="0"/>
              <a:t>）</a:t>
            </a:r>
            <a:endParaRPr lang="zh-HK" altLang="en-US" sz="1000" dirty="0"/>
          </a:p>
        </p:txBody>
      </p:sp>
    </p:spTree>
    <p:extLst>
      <p:ext uri="{BB962C8B-B14F-4D97-AF65-F5344CB8AC3E}">
        <p14:creationId xmlns:p14="http://schemas.microsoft.com/office/powerpoint/2010/main" val="114664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wipe(down)">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down)">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98295"/>
            <a:ext cx="4248472"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戚继光的伟大发明</a:t>
            </a:r>
            <a:r>
              <a:rPr lang="en-US" altLang="zh-CN" sz="2400" dirty="0">
                <a:latin typeface="Adobe 繁黑體 Std B" pitchFamily="34" charset="-128"/>
                <a:ea typeface="Adobe 繁黑體 Std B" pitchFamily="34" charset="-128"/>
              </a:rPr>
              <a:t>—</a:t>
            </a:r>
            <a:r>
              <a:rPr lang="zh-CN" altLang="en-US" sz="2400" dirty="0">
                <a:latin typeface="Adobe 繁黑體 Std B" pitchFamily="34" charset="-128"/>
                <a:ea typeface="Adobe 繁黑體 Std B" pitchFamily="34" charset="-128"/>
              </a:rPr>
              <a:t>空心敌台</a:t>
            </a:r>
            <a:endParaRPr lang="zh-TW" altLang="en-US" sz="2400" dirty="0">
              <a:latin typeface="Adobe 繁黑體 Std B" pitchFamily="34" charset="-128"/>
              <a:ea typeface="Adobe 繁黑體 Std B" pitchFamily="34" charset="-12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92696"/>
            <a:ext cx="4248472" cy="6004825"/>
          </a:xfrm>
          <a:prstGeom prst="rect">
            <a:avLst/>
          </a:prstGeom>
          <a:solidFill>
            <a:schemeClr val="tx2">
              <a:lumMod val="20000"/>
              <a:lumOff val="80000"/>
            </a:schemeClr>
          </a:solidFill>
          <a:ln w="9525">
            <a:solidFill>
              <a:schemeClr val="tx1"/>
            </a:solidFill>
            <a:miter lim="800000"/>
            <a:headEnd/>
            <a:tailEnd/>
          </a:ln>
        </p:spPr>
      </p:pic>
      <p:sp>
        <p:nvSpPr>
          <p:cNvPr id="6" name="TextBox 5"/>
          <p:cNvSpPr txBox="1"/>
          <p:nvPr/>
        </p:nvSpPr>
        <p:spPr>
          <a:xfrm>
            <a:off x="4391980" y="3045"/>
            <a:ext cx="4752020" cy="2554545"/>
          </a:xfrm>
          <a:prstGeom prst="rect">
            <a:avLst/>
          </a:prstGeom>
          <a:solidFill>
            <a:schemeClr val="accent1">
              <a:lumMod val="20000"/>
              <a:lumOff val="80000"/>
            </a:schemeClr>
          </a:solidFill>
          <a:ln>
            <a:solidFill>
              <a:schemeClr val="accent3">
                <a:lumMod val="75000"/>
              </a:schemeClr>
            </a:solidFill>
          </a:ln>
        </p:spPr>
        <p:txBody>
          <a:bodyPr wrap="square" rtlCol="0">
            <a:spAutoFit/>
          </a:bodyPr>
          <a:lstStyle/>
          <a:p>
            <a:r>
              <a:rPr lang="en-US" altLang="zh-CN" sz="1600" dirty="0"/>
              <a:t>1567</a:t>
            </a:r>
            <a:r>
              <a:rPr lang="zh-CN" altLang="en-US" sz="1600" dirty="0"/>
              <a:t>年戚继光来到蓟镇当总兵。他发现，明初建的长城又矮又薄、而且许多地段都坍塌了，也有些以砖或石砌的小台子，但还不与长城相连，相互之间不能照应。士兵常年在露天站岗，任凭风吹雨淋，连个躲避的地方也没有。而长城防守需要的军事械材，若果到了作战之时才运过来，则来不及；如果放在长城上，则没有收藏的地方。戚继光于是在蓟镇的长城进行大规模的修复，并增建了大量的「空心敌台」。</a:t>
            </a:r>
            <a:r>
              <a:rPr lang="en-US" altLang="zh-CN" sz="1600" dirty="0"/>
              <a:t>1573</a:t>
            </a:r>
            <a:r>
              <a:rPr lang="zh-CN" altLang="en-US" sz="1600" dirty="0"/>
              <a:t>年，蓟镇新增的敌台已有二百，形成了强大的防守线。</a:t>
            </a:r>
            <a:endParaRPr lang="en-US" altLang="zh-CN" sz="1600" dirty="0"/>
          </a:p>
        </p:txBody>
      </p:sp>
      <p:sp>
        <p:nvSpPr>
          <p:cNvPr id="7" name="TextBox 6"/>
          <p:cNvSpPr txBox="1"/>
          <p:nvPr/>
        </p:nvSpPr>
        <p:spPr>
          <a:xfrm>
            <a:off x="5210522" y="5871448"/>
            <a:ext cx="3529905" cy="738664"/>
          </a:xfrm>
          <a:prstGeom prst="rect">
            <a:avLst/>
          </a:prstGeom>
          <a:solidFill>
            <a:schemeClr val="accent3">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a:t>建立敌台的位置是经过严密的考虑的，例如城内一边的山坡比较平缓，为了方便登上城墙和敌台，建有小路和石梯。</a:t>
            </a:r>
            <a:endParaRPr lang="zh-HK" altLang="en-US" sz="1400" dirty="0"/>
          </a:p>
        </p:txBody>
      </p:sp>
      <p:sp>
        <p:nvSpPr>
          <p:cNvPr id="10" name="TextBox 9"/>
          <p:cNvSpPr txBox="1"/>
          <p:nvPr/>
        </p:nvSpPr>
        <p:spPr>
          <a:xfrm>
            <a:off x="5210522" y="5373216"/>
            <a:ext cx="2952328" cy="307777"/>
          </a:xfrm>
          <a:prstGeom prst="rect">
            <a:avLst/>
          </a:prstGeom>
          <a:solidFill>
            <a:schemeClr val="accent3">
              <a:lumMod val="20000"/>
              <a:lumOff val="80000"/>
            </a:schemeClr>
          </a:solidFill>
        </p:spPr>
        <p:txBody>
          <a:bodyPr wrap="square" rtlCol="0">
            <a:spAutoFit/>
          </a:bodyPr>
          <a:lstStyle/>
          <a:p>
            <a:r>
              <a:rPr lang="zh-CN" altLang="en-US" sz="1400" dirty="0"/>
              <a:t>基座用巨大的花岗岩条石砌筑而成</a:t>
            </a:r>
            <a:endParaRPr lang="zh-HK" altLang="en-US" sz="1400" dirty="0"/>
          </a:p>
        </p:txBody>
      </p:sp>
      <p:sp>
        <p:nvSpPr>
          <p:cNvPr id="11" name="TextBox 10"/>
          <p:cNvSpPr txBox="1"/>
          <p:nvPr/>
        </p:nvSpPr>
        <p:spPr>
          <a:xfrm>
            <a:off x="5210522" y="4869159"/>
            <a:ext cx="1665734" cy="307777"/>
          </a:xfrm>
          <a:prstGeom prst="rect">
            <a:avLst/>
          </a:prstGeom>
          <a:solidFill>
            <a:schemeClr val="accent3">
              <a:lumMod val="20000"/>
              <a:lumOff val="80000"/>
            </a:schemeClr>
          </a:solidFill>
        </p:spPr>
        <p:txBody>
          <a:bodyPr wrap="square" rtlCol="0">
            <a:spAutoFit/>
          </a:bodyPr>
          <a:lstStyle/>
          <a:p>
            <a:r>
              <a:rPr lang="zh-CN" altLang="en-US" sz="1400" dirty="0"/>
              <a:t>厚达</a:t>
            </a:r>
            <a:r>
              <a:rPr lang="en-US" altLang="zh-HK" sz="1400" dirty="0"/>
              <a:t>1</a:t>
            </a:r>
            <a:r>
              <a:rPr lang="zh-CN" altLang="en-US" sz="1400" dirty="0"/>
              <a:t>米多的砖墙</a:t>
            </a:r>
            <a:endParaRPr lang="zh-HK" altLang="en-US" sz="1400" dirty="0"/>
          </a:p>
        </p:txBody>
      </p:sp>
      <p:sp>
        <p:nvSpPr>
          <p:cNvPr id="15" name="TextBox 14"/>
          <p:cNvSpPr txBox="1"/>
          <p:nvPr/>
        </p:nvSpPr>
        <p:spPr>
          <a:xfrm>
            <a:off x="5076031" y="4062358"/>
            <a:ext cx="2952328" cy="523220"/>
          </a:xfrm>
          <a:prstGeom prst="rect">
            <a:avLst/>
          </a:prstGeom>
          <a:solidFill>
            <a:schemeClr val="accent3">
              <a:lumMod val="20000"/>
              <a:lumOff val="80000"/>
            </a:schemeClr>
          </a:solidFill>
        </p:spPr>
        <p:txBody>
          <a:bodyPr wrap="square" rtlCol="0">
            <a:spAutoFit/>
          </a:bodyPr>
          <a:lstStyle/>
          <a:p>
            <a:r>
              <a:rPr lang="zh-CN" altLang="en-US" sz="1400" dirty="0"/>
              <a:t>敌台空心的地方，称为「</a:t>
            </a:r>
            <a:r>
              <a:rPr lang="zh-TW" altLang="en-US" sz="1400" dirty="0">
                <a:latin typeface="SimSun" panose="02010600030101010101" pitchFamily="2" charset="-122"/>
                <a:ea typeface="SimSun" panose="02010600030101010101" pitchFamily="2" charset="-122"/>
              </a:rPr>
              <a:t>券</a:t>
            </a:r>
            <a:r>
              <a:rPr lang="zh-CN" altLang="en-US" sz="1400" dirty="0"/>
              <a:t>室」，可供守城士兵生活居住和存放武器。</a:t>
            </a:r>
            <a:endParaRPr lang="zh-HK" altLang="en-US" sz="1400" dirty="0"/>
          </a:p>
        </p:txBody>
      </p:sp>
      <p:cxnSp>
        <p:nvCxnSpPr>
          <p:cNvPr id="16" name="Straight Connector 15"/>
          <p:cNvCxnSpPr/>
          <p:nvPr/>
        </p:nvCxnSpPr>
        <p:spPr>
          <a:xfrm>
            <a:off x="2617118" y="3068960"/>
            <a:ext cx="2511896" cy="1"/>
          </a:xfrm>
          <a:prstGeom prst="line">
            <a:avLst/>
          </a:prstGeom>
          <a:ln w="12700">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a:off x="2483768" y="5229200"/>
            <a:ext cx="2664296" cy="1011580"/>
          </a:xfrm>
          <a:prstGeom prst="bentConnector3">
            <a:avLst/>
          </a:prstGeom>
          <a:ln>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0" name="Elbow Connector 19"/>
          <p:cNvCxnSpPr>
            <a:endCxn id="10" idx="1"/>
          </p:cNvCxnSpPr>
          <p:nvPr/>
        </p:nvCxnSpPr>
        <p:spPr>
          <a:xfrm>
            <a:off x="2690242" y="4869160"/>
            <a:ext cx="2520280" cy="657945"/>
          </a:xfrm>
          <a:prstGeom prst="bentConnector3">
            <a:avLst>
              <a:gd name="adj1" fmla="val 74188"/>
            </a:avLst>
          </a:prstGeom>
          <a:ln>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a:off x="3059832" y="3933056"/>
            <a:ext cx="2151831" cy="1015469"/>
          </a:xfrm>
          <a:prstGeom prst="bentConnector3">
            <a:avLst>
              <a:gd name="adj1" fmla="val 73460"/>
            </a:avLst>
          </a:prstGeom>
          <a:ln>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a:off x="2834270" y="3459872"/>
            <a:ext cx="2232223" cy="864096"/>
          </a:xfrm>
          <a:prstGeom prst="bentConnector3">
            <a:avLst>
              <a:gd name="adj1" fmla="val 86270"/>
            </a:avLst>
          </a:prstGeom>
          <a:ln>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a:off x="3059832" y="3212976"/>
            <a:ext cx="2664296" cy="482132"/>
          </a:xfrm>
          <a:prstGeom prst="bentConnector3">
            <a:avLst>
              <a:gd name="adj1" fmla="val 70735"/>
            </a:avLst>
          </a:prstGeom>
          <a:ln>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719328" y="3541219"/>
            <a:ext cx="2021024" cy="307777"/>
          </a:xfrm>
          <a:prstGeom prst="rect">
            <a:avLst/>
          </a:prstGeom>
          <a:solidFill>
            <a:schemeClr val="accent3">
              <a:lumMod val="20000"/>
              <a:lumOff val="80000"/>
            </a:schemeClr>
          </a:solidFill>
        </p:spPr>
        <p:txBody>
          <a:bodyPr wrap="square" rtlCol="0">
            <a:spAutoFit/>
          </a:bodyPr>
          <a:lstStyle/>
          <a:p>
            <a:r>
              <a:rPr lang="zh-CN" altLang="en-US" sz="1400" dirty="0"/>
              <a:t>支撑上层结构的砖墙</a:t>
            </a:r>
            <a:endParaRPr lang="zh-HK" altLang="en-US" sz="1400" dirty="0"/>
          </a:p>
        </p:txBody>
      </p:sp>
      <p:sp>
        <p:nvSpPr>
          <p:cNvPr id="38" name="TextBox 37"/>
          <p:cNvSpPr txBox="1"/>
          <p:nvPr/>
        </p:nvSpPr>
        <p:spPr>
          <a:xfrm>
            <a:off x="5148064" y="2915072"/>
            <a:ext cx="1548172" cy="307777"/>
          </a:xfrm>
          <a:prstGeom prst="rect">
            <a:avLst/>
          </a:prstGeom>
          <a:solidFill>
            <a:schemeClr val="accent3">
              <a:lumMod val="20000"/>
              <a:lumOff val="80000"/>
            </a:schemeClr>
          </a:solidFill>
        </p:spPr>
        <p:txBody>
          <a:bodyPr wrap="square" rtlCol="0">
            <a:spAutoFit/>
          </a:bodyPr>
          <a:lstStyle/>
          <a:p>
            <a:r>
              <a:rPr lang="zh-CN" altLang="en-US" sz="1400" dirty="0"/>
              <a:t>通往上层的木梯</a:t>
            </a:r>
            <a:endParaRPr lang="zh-HK" altLang="en-US" sz="1400" dirty="0"/>
          </a:p>
        </p:txBody>
      </p:sp>
      <p:cxnSp>
        <p:nvCxnSpPr>
          <p:cNvPr id="40" name="Elbow Connector 39"/>
          <p:cNvCxnSpPr/>
          <p:nvPr/>
        </p:nvCxnSpPr>
        <p:spPr>
          <a:xfrm>
            <a:off x="2915816" y="2060848"/>
            <a:ext cx="4248472" cy="720080"/>
          </a:xfrm>
          <a:prstGeom prst="bentConnector3">
            <a:avLst/>
          </a:prstGeom>
          <a:ln w="12700">
            <a:solidFill>
              <a:schemeClr val="accent3">
                <a:lumMod val="75000"/>
              </a:schemeClr>
            </a:solidFill>
            <a:headEnd type="ova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164288" y="2652840"/>
            <a:ext cx="576064" cy="307777"/>
          </a:xfrm>
          <a:prstGeom prst="rect">
            <a:avLst/>
          </a:prstGeom>
          <a:solidFill>
            <a:schemeClr val="accent3">
              <a:lumMod val="20000"/>
              <a:lumOff val="80000"/>
            </a:schemeClr>
          </a:solidFill>
        </p:spPr>
        <p:txBody>
          <a:bodyPr wrap="square" rtlCol="0">
            <a:spAutoFit/>
          </a:bodyPr>
          <a:lstStyle/>
          <a:p>
            <a:r>
              <a:rPr lang="zh-CN" altLang="en-US" sz="1400" dirty="0"/>
              <a:t>楼橹</a:t>
            </a:r>
            <a:endParaRPr lang="zh-HK" altLang="en-US" sz="1400" dirty="0"/>
          </a:p>
        </p:txBody>
      </p:sp>
      <p:sp>
        <p:nvSpPr>
          <p:cNvPr id="43" name="Rectangle 42"/>
          <p:cNvSpPr/>
          <p:nvPr/>
        </p:nvSpPr>
        <p:spPr>
          <a:xfrm>
            <a:off x="6552195" y="6622750"/>
            <a:ext cx="2585454" cy="246221"/>
          </a:xfrm>
          <a:prstGeom prst="rect">
            <a:avLst/>
          </a:prstGeom>
        </p:spPr>
        <p:txBody>
          <a:bodyPr wrap="square">
            <a:spAutoFit/>
          </a:bodyPr>
          <a:lstStyle/>
          <a:p>
            <a:r>
              <a:rPr lang="zh-TW" altLang="en-US" sz="1000" dirty="0"/>
              <a:t>（参考王雪农，页</a:t>
            </a:r>
            <a:r>
              <a:rPr lang="en-US" altLang="zh-TW" sz="1000" dirty="0"/>
              <a:t>108</a:t>
            </a:r>
            <a:r>
              <a:rPr lang="en-US" altLang="zh-CN" sz="1000" dirty="0"/>
              <a:t>-109</a:t>
            </a:r>
            <a:r>
              <a:rPr lang="zh-CN" altLang="en-US" sz="1000" dirty="0"/>
              <a:t>； 华夏子，页</a:t>
            </a:r>
            <a:r>
              <a:rPr lang="en-US" altLang="zh-CN" sz="1000" dirty="0"/>
              <a:t>56</a:t>
            </a:r>
            <a:r>
              <a:rPr lang="zh-TW" altLang="en-US" sz="1000" dirty="0"/>
              <a:t>）</a:t>
            </a:r>
            <a:endParaRPr lang="zh-HK" altLang="en-US" sz="1000" dirty="0"/>
          </a:p>
        </p:txBody>
      </p:sp>
      <p:sp>
        <p:nvSpPr>
          <p:cNvPr id="45" name="TextBox 44"/>
          <p:cNvSpPr txBox="1"/>
          <p:nvPr/>
        </p:nvSpPr>
        <p:spPr>
          <a:xfrm>
            <a:off x="2518284" y="6643186"/>
            <a:ext cx="1861542" cy="246221"/>
          </a:xfrm>
          <a:prstGeom prst="rect">
            <a:avLst/>
          </a:prstGeom>
          <a:noFill/>
        </p:spPr>
        <p:txBody>
          <a:bodyPr wrap="square" rtlCol="0">
            <a:spAutoFit/>
          </a:bodyPr>
          <a:lstStyle/>
          <a:p>
            <a:pPr algn="r"/>
            <a:r>
              <a:rPr lang="en-US" altLang="zh-CN" sz="1000" dirty="0"/>
              <a:t>(Turnbull 2007, p. 27)</a:t>
            </a:r>
            <a:endParaRPr lang="zh-HK" altLang="en-US" sz="1000" dirty="0"/>
          </a:p>
        </p:txBody>
      </p:sp>
    </p:spTree>
    <p:extLst>
      <p:ext uri="{BB962C8B-B14F-4D97-AF65-F5344CB8AC3E}">
        <p14:creationId xmlns:p14="http://schemas.microsoft.com/office/powerpoint/2010/main" val="254654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down)">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P spid="34" grpId="0" animBg="1"/>
      <p:bldP spid="38"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7183116364_Page_2.jpg"/>
          <p:cNvPicPr>
            <a:picLocks noGrp="1" noChangeAspect="1"/>
          </p:cNvPicPr>
          <p:nvPr isPhoto="1"/>
        </p:nvPicPr>
        <p:blipFill>
          <a:blip r:embed="rId2" cstate="print">
            <a:lum/>
          </a:blip>
          <a:srcRect t="-127"/>
          <a:stretch>
            <a:fillRect/>
          </a:stretch>
        </p:blipFill>
        <p:spPr>
          <a:xfrm>
            <a:off x="0" y="188640"/>
            <a:ext cx="9144000" cy="6472510"/>
          </a:xfrm>
          <a:prstGeom prst="rect">
            <a:avLst/>
          </a:prstGeom>
          <a:noFill/>
          <a:ln>
            <a:noFill/>
          </a:ln>
        </p:spPr>
      </p:pic>
      <p:sp>
        <p:nvSpPr>
          <p:cNvPr id="3" name="Rectangular Callout 2"/>
          <p:cNvSpPr/>
          <p:nvPr/>
        </p:nvSpPr>
        <p:spPr>
          <a:xfrm>
            <a:off x="3779912" y="1890990"/>
            <a:ext cx="1728192" cy="830997"/>
          </a:xfrm>
          <a:prstGeom prst="wedgeRectCallout">
            <a:avLst>
              <a:gd name="adj1" fmla="val 76714"/>
              <a:gd name="adj2" fmla="val 11265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altLang="zh-TW" sz="1600" dirty="0">
                <a:solidFill>
                  <a:schemeClr val="tx1"/>
                </a:solidFill>
                <a:latin typeface="KaiTi" pitchFamily="49" charset="-122"/>
                <a:ea typeface="KaiTi" pitchFamily="49" charset="-122"/>
              </a:rPr>
              <a:t>......</a:t>
            </a:r>
            <a:r>
              <a:rPr lang="zh-TW" altLang="en-US" sz="1600" dirty="0">
                <a:solidFill>
                  <a:schemeClr val="tx1"/>
                </a:solidFill>
                <a:latin typeface="KaiTi" pitchFamily="49" charset="-122"/>
                <a:ea typeface="KaiTi" pitchFamily="49" charset="-122"/>
              </a:rPr>
              <a:t>台高五丈，虚中为三层，台宿百人</a:t>
            </a:r>
            <a:r>
              <a:rPr lang="en-US" altLang="zh-TW" sz="1600" dirty="0">
                <a:solidFill>
                  <a:schemeClr val="tx1"/>
                </a:solidFill>
                <a:latin typeface="KaiTi" pitchFamily="49" charset="-122"/>
                <a:ea typeface="KaiTi" pitchFamily="49" charset="-122"/>
              </a:rPr>
              <a:t>......</a:t>
            </a:r>
            <a:endParaRPr lang="zh-TW" altLang="en-US" sz="1600" dirty="0">
              <a:solidFill>
                <a:schemeClr val="tx1"/>
              </a:solidFill>
            </a:endParaRPr>
          </a:p>
        </p:txBody>
      </p:sp>
      <p:sp>
        <p:nvSpPr>
          <p:cNvPr id="4" name="TextBox 1"/>
          <p:cNvSpPr txBox="1"/>
          <p:nvPr/>
        </p:nvSpPr>
        <p:spPr>
          <a:xfrm>
            <a:off x="899592" y="5661248"/>
            <a:ext cx="5112568"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戚继光</a:t>
            </a:r>
            <a:r>
              <a:rPr lang="zh-TW" altLang="en-US" sz="2400" dirty="0">
                <a:latin typeface="Adobe 繁黑體 Std B" pitchFamily="34" charset="-128"/>
                <a:ea typeface="Adobe 繁黑體 Std B" pitchFamily="34" charset="-128"/>
              </a:rPr>
              <a:t>著作中有关</a:t>
            </a:r>
            <a:r>
              <a:rPr lang="zh-CN" altLang="en-US" sz="2400" dirty="0">
                <a:latin typeface="Adobe 繁黑體 Std B" pitchFamily="34" charset="-128"/>
                <a:ea typeface="Adobe 繁黑體 Std B" pitchFamily="34" charset="-128"/>
              </a:rPr>
              <a:t>空心敌台</a:t>
            </a:r>
            <a:r>
              <a:rPr lang="zh-TW" altLang="en-US" sz="2400" dirty="0">
                <a:latin typeface="Adobe 繁黑體 Std B" pitchFamily="34" charset="-128"/>
                <a:ea typeface="Adobe 繁黑體 Std B" pitchFamily="34" charset="-128"/>
              </a:rPr>
              <a:t>的绘图</a:t>
            </a:r>
          </a:p>
        </p:txBody>
      </p:sp>
    </p:spTree>
    <p:extLst>
      <p:ext uri="{BB962C8B-B14F-4D97-AF65-F5344CB8AC3E}">
        <p14:creationId xmlns:p14="http://schemas.microsoft.com/office/powerpoint/2010/main" val="32180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7183116364_Page_3.jpg"/>
          <p:cNvPicPr>
            <a:picLocks noGrp="1" noChangeAspect="1"/>
          </p:cNvPicPr>
          <p:nvPr isPhoto="1"/>
        </p:nvPicPr>
        <p:blipFill>
          <a:blip r:embed="rId2" cstate="print">
            <a:lum/>
          </a:blip>
          <a:stretch>
            <a:fillRect/>
          </a:stretch>
        </p:blipFill>
        <p:spPr>
          <a:xfrm>
            <a:off x="0" y="196850"/>
            <a:ext cx="9144000" cy="6464300"/>
          </a:xfrm>
          <a:prstGeom prst="rect">
            <a:avLst/>
          </a:prstGeom>
          <a:noFill/>
          <a:ln>
            <a:noFill/>
          </a:ln>
        </p:spPr>
      </p:pic>
      <p:cxnSp>
        <p:nvCxnSpPr>
          <p:cNvPr id="7" name="Straight Connector 6"/>
          <p:cNvCxnSpPr/>
          <p:nvPr/>
        </p:nvCxnSpPr>
        <p:spPr>
          <a:xfrm>
            <a:off x="5004048" y="1772816"/>
            <a:ext cx="0" cy="36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64088" y="1772816"/>
            <a:ext cx="0" cy="36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652120" y="1844824"/>
            <a:ext cx="0" cy="36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2160" y="4797152"/>
            <a:ext cx="0" cy="5760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35896" y="1772816"/>
            <a:ext cx="72008" cy="36724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47864" y="1844824"/>
            <a:ext cx="0" cy="10081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63688" y="2636912"/>
            <a:ext cx="72008" cy="24482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059831" y="4221088"/>
            <a:ext cx="1" cy="12241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99792" y="1844824"/>
            <a:ext cx="72007" cy="3600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39752" y="1844824"/>
            <a:ext cx="72008" cy="28803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ular Callout 22"/>
          <p:cNvSpPr/>
          <p:nvPr/>
        </p:nvSpPr>
        <p:spPr>
          <a:xfrm>
            <a:off x="4499992" y="696996"/>
            <a:ext cx="1728192" cy="584775"/>
          </a:xfrm>
          <a:prstGeom prst="wedgeRectCallout">
            <a:avLst>
              <a:gd name="adj1" fmla="val 10436"/>
              <a:gd name="adj2" fmla="val 1138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zh-TW" altLang="en-US" sz="1600" dirty="0">
                <a:solidFill>
                  <a:schemeClr val="tx1"/>
                </a:solidFill>
                <a:latin typeface="KaiTi" pitchFamily="49" charset="-122"/>
                <a:ea typeface="KaiTi" pitchFamily="49" charset="-122"/>
              </a:rPr>
              <a:t>空心敌台的建筑规格</a:t>
            </a:r>
            <a:r>
              <a:rPr lang="en-US" altLang="zh-TW" sz="1600" dirty="0">
                <a:solidFill>
                  <a:schemeClr val="tx1"/>
                </a:solidFill>
                <a:latin typeface="KaiTi" pitchFamily="49" charset="-122"/>
                <a:ea typeface="KaiTi" pitchFamily="49" charset="-122"/>
              </a:rPr>
              <a:t>......</a:t>
            </a:r>
            <a:endParaRPr lang="zh-TW" altLang="en-US" sz="1600" dirty="0">
              <a:solidFill>
                <a:schemeClr val="tx1"/>
              </a:solidFill>
            </a:endParaRPr>
          </a:p>
        </p:txBody>
      </p:sp>
    </p:spTree>
    <p:extLst>
      <p:ext uri="{BB962C8B-B14F-4D97-AF65-F5344CB8AC3E}">
        <p14:creationId xmlns:p14="http://schemas.microsoft.com/office/powerpoint/2010/main" val="318531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par>
                                <p:cTn id="28" presetID="3"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linds(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linds(horizont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7183116364_Page_4.jpg"/>
          <p:cNvPicPr>
            <a:picLocks noGrp="1" noChangeAspect="1"/>
          </p:cNvPicPr>
          <p:nvPr isPhoto="1"/>
        </p:nvPicPr>
        <p:blipFill>
          <a:blip r:embed="rId2" cstate="print">
            <a:lum/>
          </a:blip>
          <a:stretch>
            <a:fillRect/>
          </a:stretch>
        </p:blipFill>
        <p:spPr>
          <a:xfrm>
            <a:off x="0" y="196850"/>
            <a:ext cx="9144000" cy="6464300"/>
          </a:xfrm>
          <a:prstGeom prst="rect">
            <a:avLst/>
          </a:prstGeom>
          <a:noFill/>
          <a:ln>
            <a:noFill/>
          </a:ln>
        </p:spPr>
      </p:pic>
      <p:cxnSp>
        <p:nvCxnSpPr>
          <p:cNvPr id="9" name="Straight Connector 8"/>
          <p:cNvCxnSpPr/>
          <p:nvPr/>
        </p:nvCxnSpPr>
        <p:spPr>
          <a:xfrm>
            <a:off x="7164288" y="3933056"/>
            <a:ext cx="0" cy="151216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76256" y="1916832"/>
            <a:ext cx="0" cy="3528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16216" y="1844824"/>
            <a:ext cx="0" cy="3528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28184" y="1916832"/>
            <a:ext cx="0" cy="3528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0152" y="1844824"/>
            <a:ext cx="0" cy="3528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ular Callout 16"/>
          <p:cNvSpPr/>
          <p:nvPr/>
        </p:nvSpPr>
        <p:spPr>
          <a:xfrm>
            <a:off x="2126804" y="656442"/>
            <a:ext cx="1872208" cy="584775"/>
          </a:xfrm>
          <a:prstGeom prst="wedgeRectCallout">
            <a:avLst>
              <a:gd name="adj1" fmla="val 10436"/>
              <a:gd name="adj2" fmla="val 1138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zh-TW" altLang="en-US" sz="1600" dirty="0">
                <a:solidFill>
                  <a:schemeClr val="tx1"/>
                </a:solidFill>
                <a:latin typeface="KaiTi" pitchFamily="49" charset="-122"/>
                <a:ea typeface="KaiTi" pitchFamily="49" charset="-122"/>
              </a:rPr>
              <a:t>空心敌台中所藏的军火及各式器物</a:t>
            </a:r>
            <a:endParaRPr lang="zh-TW" altLang="en-US" sz="1600" dirty="0">
              <a:solidFill>
                <a:schemeClr val="tx1"/>
              </a:solidFill>
            </a:endParaRPr>
          </a:p>
        </p:txBody>
      </p:sp>
      <p:sp>
        <p:nvSpPr>
          <p:cNvPr id="6" name="矩形 5"/>
          <p:cNvSpPr/>
          <p:nvPr/>
        </p:nvSpPr>
        <p:spPr>
          <a:xfrm>
            <a:off x="1115616" y="1700808"/>
            <a:ext cx="2905348" cy="3672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7661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linds(horizontal)">
                                      <p:cBhvr>
                                        <p:cTn id="16" dur="500"/>
                                        <p:tgtEl>
                                          <p:spTgt spid="15"/>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1117183116364_Page_5.jpg"/>
          <p:cNvPicPr>
            <a:picLocks noGrp="1" noChangeAspect="1"/>
          </p:cNvPicPr>
          <p:nvPr isPhoto="1"/>
        </p:nvPicPr>
        <p:blipFill>
          <a:blip r:embed="rId2" cstate="print">
            <a:lum/>
          </a:blip>
          <a:stretch>
            <a:fillRect/>
          </a:stretch>
        </p:blipFill>
        <p:spPr>
          <a:xfrm>
            <a:off x="0" y="196850"/>
            <a:ext cx="9144000" cy="6464300"/>
          </a:xfrm>
          <a:prstGeom prst="rect">
            <a:avLst/>
          </a:prstGeom>
          <a:noFill/>
          <a:ln>
            <a:noFill/>
          </a:ln>
        </p:spPr>
      </p:pic>
      <p:sp>
        <p:nvSpPr>
          <p:cNvPr id="13" name="矩形 12"/>
          <p:cNvSpPr/>
          <p:nvPr/>
        </p:nvSpPr>
        <p:spPr>
          <a:xfrm>
            <a:off x="4860032" y="1628800"/>
            <a:ext cx="2880320" cy="33483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Rectangular Callout 16"/>
          <p:cNvSpPr/>
          <p:nvPr/>
        </p:nvSpPr>
        <p:spPr>
          <a:xfrm>
            <a:off x="5364088" y="620438"/>
            <a:ext cx="1872208" cy="584775"/>
          </a:xfrm>
          <a:prstGeom prst="wedgeRectCallout">
            <a:avLst>
              <a:gd name="adj1" fmla="val 10436"/>
              <a:gd name="adj2" fmla="val 11381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zh-TW" altLang="en-US" sz="1600" dirty="0">
                <a:solidFill>
                  <a:schemeClr val="tx1"/>
                </a:solidFill>
                <a:latin typeface="KaiTi" pitchFamily="49" charset="-122"/>
                <a:ea typeface="KaiTi" pitchFamily="49" charset="-122"/>
              </a:rPr>
              <a:t>空心敌台中所藏的军火及各式器物</a:t>
            </a:r>
            <a:endParaRPr lang="zh-TW" altLang="en-US" sz="1600" dirty="0">
              <a:solidFill>
                <a:schemeClr val="tx1"/>
              </a:solidFill>
            </a:endParaRPr>
          </a:p>
        </p:txBody>
      </p:sp>
    </p:spTree>
    <p:extLst>
      <p:ext uri="{BB962C8B-B14F-4D97-AF65-F5344CB8AC3E}">
        <p14:creationId xmlns:p14="http://schemas.microsoft.com/office/powerpoint/2010/main" val="30879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369" y="-45318"/>
            <a:ext cx="4830631" cy="68426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95536" y="6189732"/>
            <a:ext cx="3990509"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a:t>边疆民族要</a:t>
            </a:r>
            <a:r>
              <a:rPr lang="zh-TW" altLang="en-US" sz="1600" dirty="0">
                <a:latin typeface="SimSun" panose="02010600030101010101" pitchFamily="2" charset="-122"/>
                <a:ea typeface="SimSun" panose="02010600030101010101" pitchFamily="2" charset="-122"/>
              </a:rPr>
              <a:t>突破</a:t>
            </a:r>
            <a:r>
              <a:rPr lang="zh-CN" altLang="en-US" sz="1600" dirty="0"/>
              <a:t>长城的防守，是非常困难的事情。</a:t>
            </a:r>
            <a:endParaRPr lang="zh-HK" altLang="en-US" sz="16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1" y="830996"/>
            <a:ext cx="4174893" cy="53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0"/>
            <a:ext cx="404291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600" dirty="0"/>
              <a:t>长城敌台的功能：</a:t>
            </a:r>
            <a:endParaRPr lang="en-US" altLang="zh-CN" sz="1600" dirty="0"/>
          </a:p>
          <a:p>
            <a:pPr marL="342900" indent="-342900">
              <a:buAutoNum type="arabicPeriod"/>
            </a:pPr>
            <a:r>
              <a:rPr lang="zh-CN" altLang="en-US" sz="1600" dirty="0"/>
              <a:t>每座敌台都是一座能攻能守的战斗堡垒；</a:t>
            </a:r>
            <a:endParaRPr lang="en-US" altLang="zh-CN" sz="1600" dirty="0"/>
          </a:p>
          <a:p>
            <a:pPr marL="342900" indent="-342900">
              <a:buAutoNum type="arabicPeriod"/>
            </a:pPr>
            <a:r>
              <a:rPr lang="zh-CN" altLang="en-US" sz="1600" dirty="0"/>
              <a:t>驻扎守兵</a:t>
            </a:r>
            <a:r>
              <a:rPr lang="zh-TW" altLang="en-US" sz="1600" dirty="0">
                <a:latin typeface="SimSun" panose="02010600030101010101" pitchFamily="2" charset="-122"/>
                <a:ea typeface="SimSun" panose="02010600030101010101" pitchFamily="2" charset="-122"/>
              </a:rPr>
              <a:t>、</a:t>
            </a:r>
            <a:r>
              <a:rPr lang="zh-CN" altLang="en-US" sz="1600" dirty="0"/>
              <a:t>储藏</a:t>
            </a:r>
            <a:r>
              <a:rPr lang="zh-CN" altLang="en-US" sz="1600" dirty="0">
                <a:latin typeface="+mn-ea"/>
              </a:rPr>
              <a:t>武器</a:t>
            </a:r>
            <a:r>
              <a:rPr lang="zh-TW" altLang="en-US" sz="1600" dirty="0">
                <a:latin typeface="SimSun" panose="02010600030101010101" pitchFamily="2" charset="-122"/>
                <a:ea typeface="SimSun" panose="02010600030101010101" pitchFamily="2" charset="-122"/>
              </a:rPr>
              <a:t>及</a:t>
            </a:r>
            <a:r>
              <a:rPr lang="zh-CN" altLang="en-US" sz="1600" dirty="0"/>
              <a:t>粮食。</a:t>
            </a:r>
            <a:endParaRPr lang="zh-HK" altLang="en-US" sz="1600" dirty="0"/>
          </a:p>
        </p:txBody>
      </p:sp>
      <p:sp>
        <p:nvSpPr>
          <p:cNvPr id="12" name="Rectangle 11"/>
          <p:cNvSpPr/>
          <p:nvPr/>
        </p:nvSpPr>
        <p:spPr>
          <a:xfrm>
            <a:off x="10616" y="5927318"/>
            <a:ext cx="1508611" cy="246221"/>
          </a:xfrm>
          <a:prstGeom prst="rect">
            <a:avLst/>
          </a:prstGeom>
        </p:spPr>
        <p:txBody>
          <a:bodyPr wrap="square">
            <a:spAutoFit/>
          </a:bodyPr>
          <a:lstStyle/>
          <a:p>
            <a:r>
              <a:rPr lang="zh-TW" altLang="en-US" sz="1000" dirty="0"/>
              <a:t>（</a:t>
            </a:r>
            <a:r>
              <a:rPr lang="zh-CN" altLang="en-US" sz="1000" dirty="0">
                <a:solidFill>
                  <a:schemeClr val="bg1"/>
                </a:solidFill>
              </a:rPr>
              <a:t>（</a:t>
            </a:r>
            <a:r>
              <a:rPr lang="zh-TW" altLang="en-US" sz="1000" dirty="0">
                <a:solidFill>
                  <a:schemeClr val="bg1"/>
                </a:solidFill>
              </a:rPr>
              <a:t>王雪农，页</a:t>
            </a:r>
            <a:r>
              <a:rPr lang="en-US" altLang="zh-TW" sz="1000" dirty="0">
                <a:solidFill>
                  <a:schemeClr val="bg1"/>
                </a:solidFill>
              </a:rPr>
              <a:t>83</a:t>
            </a:r>
            <a:r>
              <a:rPr lang="zh-CN" altLang="en-US" sz="1000" dirty="0">
                <a:solidFill>
                  <a:schemeClr val="bg1"/>
                </a:solidFill>
              </a:rPr>
              <a:t>）</a:t>
            </a:r>
            <a:endParaRPr lang="zh-HK" altLang="en-US" sz="1000" dirty="0">
              <a:solidFill>
                <a:schemeClr val="bg1"/>
              </a:solidFill>
            </a:endParaRPr>
          </a:p>
        </p:txBody>
      </p:sp>
    </p:spTree>
    <p:extLst>
      <p:ext uri="{BB962C8B-B14F-4D97-AF65-F5344CB8AC3E}">
        <p14:creationId xmlns:p14="http://schemas.microsoft.com/office/powerpoint/2010/main" val="91847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213"/>
            <a:ext cx="9140081" cy="650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8867660">
            <a:off x="8546507" y="3924100"/>
            <a:ext cx="751346" cy="276999"/>
          </a:xfrm>
          <a:prstGeom prst="rect">
            <a:avLst/>
          </a:prstGeom>
          <a:noFill/>
        </p:spPr>
        <p:txBody>
          <a:bodyPr wrap="square" rtlCol="0">
            <a:spAutoFit/>
          </a:bodyPr>
          <a:lstStyle/>
          <a:p>
            <a:r>
              <a:rPr lang="zh-CN" altLang="en-US" sz="1200" dirty="0">
                <a:solidFill>
                  <a:schemeClr val="accent1"/>
                </a:solidFill>
              </a:rPr>
              <a:t>鸭绿江</a:t>
            </a:r>
            <a:endParaRPr lang="zh-HK" altLang="en-US" sz="1200" dirty="0">
              <a:solidFill>
                <a:schemeClr val="accent1"/>
              </a:solidFill>
            </a:endParaRPr>
          </a:p>
        </p:txBody>
      </p:sp>
      <p:sp>
        <p:nvSpPr>
          <p:cNvPr id="4" name="TextBox 3"/>
          <p:cNvSpPr txBox="1"/>
          <p:nvPr/>
        </p:nvSpPr>
        <p:spPr>
          <a:xfrm rot="20947789">
            <a:off x="6064680" y="6294272"/>
            <a:ext cx="1008112" cy="276999"/>
          </a:xfrm>
          <a:prstGeom prst="rect">
            <a:avLst/>
          </a:prstGeom>
          <a:noFill/>
        </p:spPr>
        <p:txBody>
          <a:bodyPr wrap="square" rtlCol="0">
            <a:spAutoFit/>
          </a:bodyPr>
          <a:lstStyle/>
          <a:p>
            <a:r>
              <a:rPr lang="zh-CN" altLang="en-US" sz="1200" dirty="0">
                <a:solidFill>
                  <a:schemeClr val="accent1"/>
                </a:solidFill>
              </a:rPr>
              <a:t>黄河</a:t>
            </a:r>
            <a:endParaRPr lang="zh-HK" altLang="en-US" sz="1200" dirty="0">
              <a:solidFill>
                <a:schemeClr val="accent1"/>
              </a:solidFill>
            </a:endParaRPr>
          </a:p>
        </p:txBody>
      </p:sp>
      <p:sp>
        <p:nvSpPr>
          <p:cNvPr id="5" name="TextBox 4"/>
          <p:cNvSpPr txBox="1"/>
          <p:nvPr/>
        </p:nvSpPr>
        <p:spPr>
          <a:xfrm>
            <a:off x="76199" y="76200"/>
            <a:ext cx="298363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长城是否首尾相连？</a:t>
            </a:r>
            <a:endParaRPr lang="zh-HK" altLang="en-US" sz="2400" dirty="0">
              <a:latin typeface="Adobe 繁黑體 Std B" pitchFamily="34" charset="-128"/>
              <a:ea typeface="Adobe 繁黑體 Std B" pitchFamily="34" charset="-128"/>
            </a:endParaRPr>
          </a:p>
        </p:txBody>
      </p:sp>
      <p:sp>
        <p:nvSpPr>
          <p:cNvPr id="6" name="TextBox 5"/>
          <p:cNvSpPr txBox="1"/>
          <p:nvPr/>
        </p:nvSpPr>
        <p:spPr>
          <a:xfrm>
            <a:off x="76200" y="620688"/>
            <a:ext cx="9067800" cy="1354217"/>
          </a:xfrm>
          <a:prstGeom prst="rect">
            <a:avLst/>
          </a:prstGeom>
          <a:solidFill>
            <a:schemeClr val="accent4">
              <a:lumMod val="20000"/>
              <a:lumOff val="80000"/>
            </a:schemeClr>
          </a:solidFill>
          <a:ln>
            <a:solidFill>
              <a:schemeClr val="accent1"/>
            </a:solidFill>
          </a:ln>
        </p:spPr>
        <p:txBody>
          <a:bodyPr wrap="square" rtlCol="0">
            <a:spAutoFit/>
          </a:bodyPr>
          <a:lstStyle/>
          <a:p>
            <a:r>
              <a:rPr lang="zh-CN" altLang="en-US" sz="1600" dirty="0"/>
              <a:t>从战略意图角度来说，长城都应该是首尾相连、延续不断的。不然的话，它怎么能阻遏来犯者的长驱直入</a:t>
            </a:r>
            <a:r>
              <a:rPr lang="en-US" altLang="zh-CN" sz="1600" dirty="0">
                <a:latin typeface="SimSun" panose="02010600030101010101" pitchFamily="2" charset="-122"/>
                <a:ea typeface="SimSun" panose="02010600030101010101" pitchFamily="2" charset="-122"/>
              </a:rPr>
              <a:t>? </a:t>
            </a:r>
            <a:r>
              <a:rPr lang="zh-CN" altLang="en-US" sz="1600" dirty="0"/>
              <a:t>但从实际上看，中国历代修筑的长城，即便是体系最完备的明代长城，也不可能做到墙体从头到尾相连。这样的现实，其实是长城修筑时的实际条件所决定的。修筑长城的原则，就是「因地形，用险制塞」。简单来说，就是「因地制宜」。这样的设计方针，便决定了长城这道长墙不可能绝对首尾相连没有、绝对没有中间的断开之处。</a:t>
            </a:r>
            <a:r>
              <a:rPr lang="zh-CN" altLang="en-US" sz="1000" dirty="0"/>
              <a:t>（参考王雪农，页</a:t>
            </a:r>
            <a:r>
              <a:rPr lang="en-US" altLang="zh-CN" sz="1000" dirty="0"/>
              <a:t>17</a:t>
            </a:r>
            <a:r>
              <a:rPr lang="zh-CN" altLang="en-US" sz="1000" dirty="0"/>
              <a:t>）</a:t>
            </a:r>
            <a:endParaRPr lang="zh-HK" altLang="en-US" sz="1000" dirty="0"/>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132856"/>
            <a:ext cx="1447800"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319414" y="2132856"/>
            <a:ext cx="1728192" cy="338554"/>
          </a:xfrm>
          <a:prstGeom prst="rect">
            <a:avLst/>
          </a:prstGeom>
          <a:noFill/>
          <a:ln>
            <a:noFill/>
          </a:ln>
        </p:spPr>
        <p:txBody>
          <a:bodyPr wrap="square" rtlCol="0">
            <a:spAutoFit/>
          </a:bodyPr>
          <a:lstStyle/>
          <a:p>
            <a:r>
              <a:rPr lang="zh-CN" altLang="en-US" sz="1600" b="1" dirty="0">
                <a:solidFill>
                  <a:srgbClr val="00B050"/>
                </a:solidFill>
                <a:latin typeface="Adobe 繁黑體 Std B" pitchFamily="34" charset="-128"/>
                <a:ea typeface="Adobe 繁黑體 Std B" pitchFamily="34" charset="-128"/>
              </a:rPr>
              <a:t>先秦长城</a:t>
            </a:r>
            <a:endParaRPr lang="zh-HK" altLang="en-US" sz="1600" b="1" dirty="0">
              <a:solidFill>
                <a:srgbClr val="00B050"/>
              </a:solidFill>
              <a:latin typeface="Adobe 繁黑體 Std B" pitchFamily="34" charset="-128"/>
              <a:ea typeface="Adobe 繁黑體 Std B" pitchFamily="34" charset="-128"/>
            </a:endParaRPr>
          </a:p>
        </p:txBody>
      </p:sp>
      <p:sp>
        <p:nvSpPr>
          <p:cNvPr id="10" name="TextBox 9"/>
          <p:cNvSpPr txBox="1"/>
          <p:nvPr/>
        </p:nvSpPr>
        <p:spPr>
          <a:xfrm>
            <a:off x="4319414" y="2439144"/>
            <a:ext cx="1728192" cy="338554"/>
          </a:xfrm>
          <a:prstGeom prst="rect">
            <a:avLst/>
          </a:prstGeom>
          <a:noFill/>
          <a:ln>
            <a:noFill/>
          </a:ln>
        </p:spPr>
        <p:txBody>
          <a:bodyPr wrap="square" rtlCol="0">
            <a:spAutoFit/>
          </a:bodyPr>
          <a:lstStyle/>
          <a:p>
            <a:r>
              <a:rPr lang="zh-CN" altLang="en-US" sz="1600" b="1" dirty="0">
                <a:solidFill>
                  <a:schemeClr val="tx2">
                    <a:lumMod val="60000"/>
                    <a:lumOff val="40000"/>
                  </a:schemeClr>
                </a:solidFill>
                <a:latin typeface="Adobe 繁黑體 Std B" pitchFamily="34" charset="-128"/>
                <a:ea typeface="Adobe 繁黑體 Std B" pitchFamily="34" charset="-128"/>
              </a:rPr>
              <a:t>秦长城</a:t>
            </a:r>
            <a:endParaRPr lang="zh-HK" altLang="en-US" sz="1600" b="1" dirty="0">
              <a:solidFill>
                <a:schemeClr val="tx2">
                  <a:lumMod val="60000"/>
                  <a:lumOff val="40000"/>
                </a:schemeClr>
              </a:solidFill>
              <a:latin typeface="Adobe 繁黑體 Std B" pitchFamily="34" charset="-128"/>
              <a:ea typeface="Adobe 繁黑體 Std B" pitchFamily="34" charset="-128"/>
            </a:endParaRPr>
          </a:p>
        </p:txBody>
      </p:sp>
      <p:sp>
        <p:nvSpPr>
          <p:cNvPr id="11" name="TextBox 10"/>
          <p:cNvSpPr txBox="1"/>
          <p:nvPr/>
        </p:nvSpPr>
        <p:spPr>
          <a:xfrm>
            <a:off x="4319414" y="2808129"/>
            <a:ext cx="1728192" cy="338554"/>
          </a:xfrm>
          <a:prstGeom prst="rect">
            <a:avLst/>
          </a:prstGeom>
          <a:noFill/>
          <a:ln>
            <a:noFill/>
          </a:ln>
        </p:spPr>
        <p:txBody>
          <a:bodyPr wrap="square" rtlCol="0">
            <a:spAutoFit/>
          </a:bodyPr>
          <a:lstStyle/>
          <a:p>
            <a:r>
              <a:rPr lang="zh-CN" altLang="en-US" sz="1600" b="1" dirty="0">
                <a:solidFill>
                  <a:srgbClr val="FF0000"/>
                </a:solidFill>
                <a:latin typeface="Adobe 繁黑體 Std B" pitchFamily="34" charset="-128"/>
                <a:ea typeface="Adobe 繁黑體 Std B" pitchFamily="34" charset="-128"/>
              </a:rPr>
              <a:t>汉长城</a:t>
            </a:r>
            <a:endParaRPr lang="zh-HK" altLang="en-US" sz="1600" b="1" dirty="0">
              <a:solidFill>
                <a:srgbClr val="FF0000"/>
              </a:solidFill>
              <a:latin typeface="Adobe 繁黑體 Std B" pitchFamily="34" charset="-128"/>
              <a:ea typeface="Adobe 繁黑體 Std B" pitchFamily="34" charset="-128"/>
            </a:endParaRPr>
          </a:p>
        </p:txBody>
      </p:sp>
      <p:sp>
        <p:nvSpPr>
          <p:cNvPr id="12" name="TextBox 11"/>
          <p:cNvSpPr txBox="1"/>
          <p:nvPr/>
        </p:nvSpPr>
        <p:spPr>
          <a:xfrm>
            <a:off x="4319414" y="3150116"/>
            <a:ext cx="1728192" cy="338554"/>
          </a:xfrm>
          <a:prstGeom prst="rect">
            <a:avLst/>
          </a:prstGeom>
          <a:noFill/>
          <a:ln>
            <a:noFill/>
          </a:ln>
        </p:spPr>
        <p:txBody>
          <a:bodyPr wrap="square" rtlCol="0">
            <a:spAutoFit/>
          </a:bodyPr>
          <a:lstStyle/>
          <a:p>
            <a:r>
              <a:rPr lang="zh-CN" altLang="en-US" sz="1600" b="1" dirty="0">
                <a:solidFill>
                  <a:schemeClr val="accent6">
                    <a:lumMod val="75000"/>
                  </a:schemeClr>
                </a:solidFill>
                <a:latin typeface="Adobe 繁黑體 Std B" pitchFamily="34" charset="-128"/>
                <a:ea typeface="Adobe 繁黑體 Std B" pitchFamily="34" charset="-128"/>
              </a:rPr>
              <a:t>金长城</a:t>
            </a:r>
            <a:endParaRPr lang="zh-HK" altLang="en-US" sz="1600" b="1" dirty="0">
              <a:solidFill>
                <a:schemeClr val="accent6">
                  <a:lumMod val="75000"/>
                </a:schemeClr>
              </a:solidFill>
              <a:latin typeface="Adobe 繁黑體 Std B" pitchFamily="34" charset="-128"/>
              <a:ea typeface="Adobe 繁黑體 Std B" pitchFamily="34" charset="-128"/>
            </a:endParaRPr>
          </a:p>
        </p:txBody>
      </p:sp>
      <p:sp>
        <p:nvSpPr>
          <p:cNvPr id="13" name="TextBox 12"/>
          <p:cNvSpPr txBox="1"/>
          <p:nvPr/>
        </p:nvSpPr>
        <p:spPr>
          <a:xfrm>
            <a:off x="4319414" y="3502203"/>
            <a:ext cx="1728192" cy="338554"/>
          </a:xfrm>
          <a:prstGeom prst="rect">
            <a:avLst/>
          </a:prstGeom>
          <a:noFill/>
          <a:ln>
            <a:noFill/>
          </a:ln>
        </p:spPr>
        <p:txBody>
          <a:bodyPr wrap="square" rtlCol="0">
            <a:spAutoFit/>
          </a:bodyPr>
          <a:lstStyle/>
          <a:p>
            <a:r>
              <a:rPr lang="zh-CN" altLang="en-US" sz="1600" b="1" dirty="0">
                <a:solidFill>
                  <a:schemeClr val="tx1">
                    <a:lumMod val="75000"/>
                    <a:lumOff val="25000"/>
                  </a:schemeClr>
                </a:solidFill>
                <a:latin typeface="Adobe 繁黑體 Std B" pitchFamily="34" charset="-128"/>
                <a:ea typeface="Adobe 繁黑體 Std B" pitchFamily="34" charset="-128"/>
              </a:rPr>
              <a:t>明长城</a:t>
            </a:r>
            <a:endParaRPr lang="zh-HK" altLang="en-US" sz="1600" b="1" dirty="0">
              <a:solidFill>
                <a:schemeClr val="tx1">
                  <a:lumMod val="75000"/>
                  <a:lumOff val="25000"/>
                </a:schemeClr>
              </a:solidFill>
              <a:latin typeface="Adobe 繁黑體 Std B" pitchFamily="34" charset="-128"/>
              <a:ea typeface="Adobe 繁黑體 Std B" pitchFamily="34" charset="-128"/>
            </a:endParaRPr>
          </a:p>
        </p:txBody>
      </p:sp>
      <p:sp>
        <p:nvSpPr>
          <p:cNvPr id="14" name="Oval 13"/>
          <p:cNvSpPr/>
          <p:nvPr/>
        </p:nvSpPr>
        <p:spPr>
          <a:xfrm>
            <a:off x="8416182" y="4437112"/>
            <a:ext cx="144016" cy="1440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6" name="TextBox 15"/>
          <p:cNvSpPr txBox="1"/>
          <p:nvPr/>
        </p:nvSpPr>
        <p:spPr>
          <a:xfrm>
            <a:off x="1914922" y="5069998"/>
            <a:ext cx="576064" cy="24622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1000" dirty="0"/>
              <a:t>嘉峪关</a:t>
            </a:r>
            <a:endParaRPr lang="zh-HK" altLang="en-US" sz="1000" dirty="0"/>
          </a:p>
        </p:txBody>
      </p:sp>
      <p:sp>
        <p:nvSpPr>
          <p:cNvPr id="18" name="TextBox 17"/>
          <p:cNvSpPr txBox="1"/>
          <p:nvPr/>
        </p:nvSpPr>
        <p:spPr>
          <a:xfrm>
            <a:off x="991952" y="4190891"/>
            <a:ext cx="576064" cy="2462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1000" dirty="0"/>
              <a:t>玉门关</a:t>
            </a:r>
            <a:endParaRPr lang="zh-HK" altLang="en-US" sz="1000" dirty="0"/>
          </a:p>
        </p:txBody>
      </p:sp>
      <p:sp>
        <p:nvSpPr>
          <p:cNvPr id="19" name="TextBox 18"/>
          <p:cNvSpPr txBox="1"/>
          <p:nvPr/>
        </p:nvSpPr>
        <p:spPr>
          <a:xfrm>
            <a:off x="76200" y="5616924"/>
            <a:ext cx="3991744" cy="1200329"/>
          </a:xfrm>
          <a:prstGeom prst="rect">
            <a:avLst/>
          </a:prstGeom>
          <a:solidFill>
            <a:schemeClr val="accent2">
              <a:lumMod val="20000"/>
              <a:lumOff val="80000"/>
            </a:schemeClr>
          </a:solidFill>
          <a:ln>
            <a:solidFill>
              <a:schemeClr val="tx1"/>
            </a:solidFill>
            <a:prstDash val="sysDash"/>
          </a:ln>
        </p:spPr>
        <p:txBody>
          <a:bodyPr wrap="square" rtlCol="0">
            <a:spAutoFit/>
          </a:bodyPr>
          <a:lstStyle/>
          <a:p>
            <a:r>
              <a:rPr lang="en-US" altLang="zh-CN" sz="1400" dirty="0"/>
              <a:t>1. </a:t>
            </a:r>
            <a:r>
              <a:rPr lang="zh-CN" altLang="en-US" sz="1400" dirty="0"/>
              <a:t>明代长城的东西起迄点是：</a:t>
            </a:r>
            <a:endParaRPr lang="en-US" altLang="zh-CN" sz="1400" dirty="0"/>
          </a:p>
          <a:p>
            <a:r>
              <a:rPr lang="zh-TW" altLang="en-US" sz="1400" dirty="0"/>
              <a:t>东</a:t>
            </a:r>
            <a:r>
              <a:rPr lang="zh-CN" altLang="en-US" sz="1400" dirty="0"/>
              <a:t>：</a:t>
            </a:r>
            <a:r>
              <a:rPr lang="zh-TW" altLang="en-US" sz="1400" dirty="0">
                <a:solidFill>
                  <a:srgbClr val="FF0000"/>
                </a:solidFill>
              </a:rPr>
              <a:t>              </a:t>
            </a:r>
            <a:r>
              <a:rPr lang="zh-CN" altLang="en-US" sz="1400" dirty="0"/>
              <a:t>；</a:t>
            </a:r>
            <a:r>
              <a:rPr lang="zh-TW" altLang="en-US" sz="1400" dirty="0">
                <a:solidFill>
                  <a:srgbClr val="FF0000"/>
                </a:solidFill>
              </a:rPr>
              <a:t> </a:t>
            </a:r>
            <a:r>
              <a:rPr lang="zh-CN" altLang="en-US" sz="1400" dirty="0"/>
              <a:t>西：</a:t>
            </a:r>
            <a:endParaRPr lang="en-US" altLang="zh-CN" sz="1400" dirty="0"/>
          </a:p>
          <a:p>
            <a:endParaRPr lang="en-US" altLang="zh-CN" sz="1400" dirty="0"/>
          </a:p>
          <a:p>
            <a:r>
              <a:rPr lang="en-US" altLang="zh-CN" sz="1400" dirty="0"/>
              <a:t>2. </a:t>
            </a:r>
            <a:r>
              <a:rPr lang="zh-CN" altLang="en-US" sz="1400" dirty="0"/>
              <a:t>「关」是屯驻重兵的地方，明代东西二关是：东 ：</a:t>
            </a:r>
            <a:r>
              <a:rPr lang="zh-CN" altLang="en-US" sz="1400" dirty="0">
                <a:solidFill>
                  <a:srgbClr val="FF0000"/>
                </a:solidFill>
              </a:rPr>
              <a:t>                 </a:t>
            </a:r>
            <a:r>
              <a:rPr lang="zh-CN" altLang="en-US" sz="1400" dirty="0"/>
              <a:t>；西</a:t>
            </a:r>
            <a:r>
              <a:rPr lang="zh-CN" altLang="en-US" sz="1600" dirty="0"/>
              <a:t>：</a:t>
            </a:r>
            <a:endParaRPr lang="en-US" altLang="zh-CN" sz="1600" dirty="0">
              <a:solidFill>
                <a:srgbClr val="FF0000"/>
              </a:solidFill>
            </a:endParaRPr>
          </a:p>
        </p:txBody>
      </p:sp>
      <p:sp>
        <p:nvSpPr>
          <p:cNvPr id="20" name="TextBox 19"/>
          <p:cNvSpPr txBox="1"/>
          <p:nvPr/>
        </p:nvSpPr>
        <p:spPr>
          <a:xfrm>
            <a:off x="8413405" y="4639736"/>
            <a:ext cx="505998" cy="24622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1000" dirty="0"/>
              <a:t>丹东</a:t>
            </a:r>
            <a:endParaRPr lang="zh-HK" altLang="en-US" sz="1000" dirty="0"/>
          </a:p>
        </p:txBody>
      </p:sp>
      <p:pic>
        <p:nvPicPr>
          <p:cNvPr id="21" name="Picture 3" descr="G:\2014 War History for China\長平之戰\素材\關隘副本.png"/>
          <p:cNvPicPr>
            <a:picLocks noChangeAspect="1" noChangeArrowheads="1"/>
          </p:cNvPicPr>
          <p:nvPr/>
        </p:nvPicPr>
        <p:blipFill>
          <a:blip r:embed="rId4" cstate="print"/>
          <a:srcRect/>
          <a:stretch>
            <a:fillRect/>
          </a:stretch>
        </p:blipFill>
        <p:spPr bwMode="auto">
          <a:xfrm>
            <a:off x="7524328" y="4361909"/>
            <a:ext cx="576064" cy="438438"/>
          </a:xfrm>
          <a:prstGeom prst="rect">
            <a:avLst/>
          </a:prstGeom>
          <a:noFill/>
        </p:spPr>
      </p:pic>
      <p:pic>
        <p:nvPicPr>
          <p:cNvPr id="22" name="Picture 3" descr="G:\2014 War History for China\長平之戰\素材\關隘副本.png"/>
          <p:cNvPicPr>
            <a:picLocks noChangeAspect="1" noChangeArrowheads="1"/>
          </p:cNvPicPr>
          <p:nvPr/>
        </p:nvPicPr>
        <p:blipFill>
          <a:blip r:embed="rId4" cstate="print"/>
          <a:srcRect/>
          <a:stretch>
            <a:fillRect/>
          </a:stretch>
        </p:blipFill>
        <p:spPr bwMode="auto">
          <a:xfrm>
            <a:off x="2436118" y="4885957"/>
            <a:ext cx="576064" cy="438438"/>
          </a:xfrm>
          <a:prstGeom prst="rect">
            <a:avLst/>
          </a:prstGeom>
          <a:noFill/>
        </p:spPr>
      </p:pic>
      <p:pic>
        <p:nvPicPr>
          <p:cNvPr id="24" name="Picture 3" descr="G:\2014 War History for China\長平之戰\素材\關隘副本.png"/>
          <p:cNvPicPr>
            <a:picLocks noChangeAspect="1" noChangeArrowheads="1"/>
          </p:cNvPicPr>
          <p:nvPr/>
        </p:nvPicPr>
        <p:blipFill>
          <a:blip r:embed="rId4" cstate="print"/>
          <a:srcRect/>
          <a:stretch>
            <a:fillRect/>
          </a:stretch>
        </p:blipFill>
        <p:spPr bwMode="auto">
          <a:xfrm>
            <a:off x="1411263" y="4418091"/>
            <a:ext cx="576064" cy="438438"/>
          </a:xfrm>
          <a:prstGeom prst="rect">
            <a:avLst/>
          </a:prstGeom>
          <a:noFill/>
        </p:spPr>
      </p:pic>
      <p:sp>
        <p:nvSpPr>
          <p:cNvPr id="25" name="TextBox 24"/>
          <p:cNvSpPr txBox="1"/>
          <p:nvPr/>
        </p:nvSpPr>
        <p:spPr>
          <a:xfrm>
            <a:off x="7149696" y="4294980"/>
            <a:ext cx="576064" cy="24622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CN" altLang="en-US" sz="1000" dirty="0"/>
              <a:t>山海关</a:t>
            </a:r>
            <a:endParaRPr lang="zh-HK" altLang="en-US" sz="1000" dirty="0"/>
          </a:p>
        </p:txBody>
      </p:sp>
      <p:sp>
        <p:nvSpPr>
          <p:cNvPr id="7" name="矩形 6"/>
          <p:cNvSpPr/>
          <p:nvPr/>
        </p:nvSpPr>
        <p:spPr>
          <a:xfrm>
            <a:off x="321351" y="5845296"/>
            <a:ext cx="902811" cy="307777"/>
          </a:xfrm>
          <a:prstGeom prst="rect">
            <a:avLst/>
          </a:prstGeom>
        </p:spPr>
        <p:txBody>
          <a:bodyPr wrap="none">
            <a:spAutoFit/>
          </a:bodyPr>
          <a:lstStyle/>
          <a:p>
            <a:r>
              <a:rPr lang="zh-TW" altLang="en-US" sz="1400" dirty="0">
                <a:solidFill>
                  <a:srgbClr val="FF0000"/>
                </a:solidFill>
                <a:latin typeface="SimSun" panose="02010600030101010101" pitchFamily="2" charset="-122"/>
                <a:ea typeface="SimSun" panose="02010600030101010101" pitchFamily="2" charset="-122"/>
              </a:rPr>
              <a:t>（丹东）</a:t>
            </a:r>
            <a:endParaRPr lang="zh-TW" altLang="en-US" sz="1400" dirty="0">
              <a:latin typeface="SimSun" panose="02010600030101010101" pitchFamily="2" charset="-122"/>
              <a:ea typeface="SimSun" panose="02010600030101010101" pitchFamily="2" charset="-122"/>
            </a:endParaRPr>
          </a:p>
        </p:txBody>
      </p:sp>
      <p:sp>
        <p:nvSpPr>
          <p:cNvPr id="15" name="矩形 14"/>
          <p:cNvSpPr/>
          <p:nvPr/>
        </p:nvSpPr>
        <p:spPr>
          <a:xfrm>
            <a:off x="1469313" y="5845295"/>
            <a:ext cx="1082348" cy="307777"/>
          </a:xfrm>
          <a:prstGeom prst="rect">
            <a:avLst/>
          </a:prstGeom>
        </p:spPr>
        <p:txBody>
          <a:bodyPr wrap="none">
            <a:spAutoFit/>
          </a:bodyPr>
          <a:lstStyle/>
          <a:p>
            <a:r>
              <a:rPr lang="zh-CN" altLang="en-US" sz="1400" dirty="0">
                <a:solidFill>
                  <a:srgbClr val="FF0000"/>
                </a:solidFill>
              </a:rPr>
              <a:t>（嘉峪关）</a:t>
            </a:r>
            <a:endParaRPr lang="en-US" altLang="zh-CN" sz="1400" dirty="0">
              <a:solidFill>
                <a:srgbClr val="FF0000"/>
              </a:solidFill>
            </a:endParaRPr>
          </a:p>
        </p:txBody>
      </p:sp>
      <p:sp>
        <p:nvSpPr>
          <p:cNvPr id="17" name="矩形 16"/>
          <p:cNvSpPr/>
          <p:nvPr/>
        </p:nvSpPr>
        <p:spPr>
          <a:xfrm>
            <a:off x="281885" y="6475309"/>
            <a:ext cx="1082348" cy="307777"/>
          </a:xfrm>
          <a:prstGeom prst="rect">
            <a:avLst/>
          </a:prstGeom>
        </p:spPr>
        <p:txBody>
          <a:bodyPr wrap="none">
            <a:spAutoFit/>
          </a:bodyPr>
          <a:lstStyle/>
          <a:p>
            <a:r>
              <a:rPr lang="zh-CN" altLang="en-US" sz="1400" dirty="0">
                <a:solidFill>
                  <a:srgbClr val="FF0000"/>
                </a:solidFill>
              </a:rPr>
              <a:t>（山海关）</a:t>
            </a:r>
            <a:endParaRPr lang="zh-TW" altLang="en-US" sz="1400" dirty="0"/>
          </a:p>
        </p:txBody>
      </p:sp>
      <p:sp>
        <p:nvSpPr>
          <p:cNvPr id="23" name="矩形 22"/>
          <p:cNvSpPr/>
          <p:nvPr/>
        </p:nvSpPr>
        <p:spPr>
          <a:xfrm>
            <a:off x="1565734" y="6482108"/>
            <a:ext cx="1082348" cy="307777"/>
          </a:xfrm>
          <a:prstGeom prst="rect">
            <a:avLst/>
          </a:prstGeom>
        </p:spPr>
        <p:txBody>
          <a:bodyPr wrap="none">
            <a:spAutoFit/>
          </a:bodyPr>
          <a:lstStyle/>
          <a:p>
            <a:r>
              <a:rPr lang="zh-CN" altLang="en-US" sz="1400" dirty="0">
                <a:solidFill>
                  <a:srgbClr val="FF0000"/>
                </a:solidFill>
              </a:rPr>
              <a:t>（嘉峪关）</a:t>
            </a:r>
            <a:endParaRPr lang="en-US" altLang="zh-CN" sz="1400" dirty="0">
              <a:solidFill>
                <a:srgbClr val="FF0000"/>
              </a:solidFill>
            </a:endParaRPr>
          </a:p>
        </p:txBody>
      </p:sp>
    </p:spTree>
    <p:extLst>
      <p:ext uri="{BB962C8B-B14F-4D97-AF65-F5344CB8AC3E}">
        <p14:creationId xmlns:p14="http://schemas.microsoft.com/office/powerpoint/2010/main" val="178700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p:bldP spid="15" grpId="0"/>
      <p:bldP spid="17"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714875" cy="685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789" y="3471784"/>
            <a:ext cx="4090143" cy="272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788024" y="98294"/>
            <a:ext cx="2392289"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长城从这里入海</a:t>
            </a:r>
            <a:endParaRPr lang="zh-TW" altLang="en-US" sz="2400" dirty="0">
              <a:latin typeface="Adobe 繁黑體 Std B" pitchFamily="34" charset="-128"/>
              <a:ea typeface="Adobe 繁黑體 Std B" pitchFamily="34" charset="-128"/>
            </a:endParaRPr>
          </a:p>
        </p:txBody>
      </p:sp>
      <p:sp>
        <p:nvSpPr>
          <p:cNvPr id="2" name="Oval 1"/>
          <p:cNvSpPr/>
          <p:nvPr/>
        </p:nvSpPr>
        <p:spPr>
          <a:xfrm>
            <a:off x="3419872" y="5805264"/>
            <a:ext cx="288032" cy="288032"/>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TextBox 7"/>
          <p:cNvSpPr txBox="1"/>
          <p:nvPr/>
        </p:nvSpPr>
        <p:spPr>
          <a:xfrm>
            <a:off x="4809541" y="628233"/>
            <a:ext cx="4212641" cy="2800767"/>
          </a:xfrm>
          <a:prstGeom prst="rect">
            <a:avLst/>
          </a:prstGeom>
          <a:solidFill>
            <a:schemeClr val="accent3">
              <a:lumMod val="20000"/>
              <a:lumOff val="80000"/>
            </a:schemeClr>
          </a:solidFill>
          <a:ln>
            <a:solidFill>
              <a:schemeClr val="accent6">
                <a:lumMod val="75000"/>
              </a:schemeClr>
            </a:solidFill>
          </a:ln>
        </p:spPr>
        <p:txBody>
          <a:bodyPr wrap="square" rtlCol="0">
            <a:spAutoFit/>
          </a:bodyPr>
          <a:lstStyle/>
          <a:p>
            <a:r>
              <a:rPr lang="zh-CN" altLang="en-US" sz="1600" dirty="0"/>
              <a:t>嘉靖四十三年（</a:t>
            </a:r>
            <a:r>
              <a:rPr lang="en-US" altLang="zh-CN" sz="1600" dirty="0"/>
              <a:t>1564</a:t>
            </a:r>
            <a:r>
              <a:rPr lang="zh-CN" altLang="en-US" sz="1600" dirty="0"/>
              <a:t>），蒙古骑兵进犯山海关，当时正处在冬季，滨海长城的海面结了一层坚固的海冰。为了防止敌人从冰上绕进长城，守城的将领已经凿破冰面。但海冰随凿随冻，没能够实现预期的效果。蒙古兵到达后，果然在这里进犯，幸好冰层突然破裂，不习水性的蒙古骑兵被惊退，山海关得保。三年后，戚继光来到这里，便重建了这段长城，并将长城深入海中</a:t>
            </a:r>
            <a:r>
              <a:rPr lang="en-US" altLang="zh-CN" sz="1600" dirty="0"/>
              <a:t>30</a:t>
            </a:r>
            <a:r>
              <a:rPr lang="zh-CN" altLang="en-US" sz="1600" dirty="0"/>
              <a:t>米（不会结冰的区域），同时把城上的一座实心敌台改建为空心敌台，并取名「靖虏台」。</a:t>
            </a:r>
            <a:endParaRPr lang="en-US" altLang="zh-CN" sz="1600" dirty="0"/>
          </a:p>
        </p:txBody>
      </p:sp>
      <p:sp>
        <p:nvSpPr>
          <p:cNvPr id="11" name="TextBox 10"/>
          <p:cNvSpPr txBox="1"/>
          <p:nvPr/>
        </p:nvSpPr>
        <p:spPr>
          <a:xfrm>
            <a:off x="5940152" y="4015363"/>
            <a:ext cx="936104" cy="276999"/>
          </a:xfrm>
          <a:prstGeom prst="rect">
            <a:avLst/>
          </a:prstGeom>
          <a:noFill/>
        </p:spPr>
        <p:txBody>
          <a:bodyPr wrap="square" rtlCol="0">
            <a:spAutoFit/>
          </a:bodyPr>
          <a:lstStyle/>
          <a:p>
            <a:r>
              <a:rPr lang="zh-CN" altLang="en-US" sz="1200" dirty="0"/>
              <a:t>靖虏台</a:t>
            </a:r>
            <a:endParaRPr lang="zh-HK" altLang="en-US" sz="1200" dirty="0"/>
          </a:p>
        </p:txBody>
      </p:sp>
      <p:cxnSp>
        <p:nvCxnSpPr>
          <p:cNvPr id="13" name="Elbow Connector 12"/>
          <p:cNvCxnSpPr/>
          <p:nvPr/>
        </p:nvCxnSpPr>
        <p:spPr>
          <a:xfrm flipV="1">
            <a:off x="3707904" y="4292362"/>
            <a:ext cx="3888432" cy="1656918"/>
          </a:xfrm>
          <a:prstGeom prst="bentConnector3">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70788" y="6199878"/>
            <a:ext cx="4090143" cy="523220"/>
          </a:xfrm>
          <a:prstGeom prst="rect">
            <a:avLst/>
          </a:prstGeom>
          <a:solidFill>
            <a:schemeClr val="accent5">
              <a:lumMod val="20000"/>
              <a:lumOff val="80000"/>
            </a:schemeClr>
          </a:solidFill>
        </p:spPr>
        <p:txBody>
          <a:bodyPr wrap="square" rtlCol="0">
            <a:spAutoFit/>
          </a:bodyPr>
          <a:lstStyle/>
          <a:p>
            <a:r>
              <a:rPr lang="zh-CN" altLang="en-US" sz="1400" dirty="0"/>
              <a:t>明代城墙和敌台均设有去水设施，但都在城内一边，以防去水位以下长出植物，遮掩敌军。</a:t>
            </a:r>
            <a:endParaRPr lang="zh-HK" altLang="en-US" sz="1400" dirty="0"/>
          </a:p>
        </p:txBody>
      </p:sp>
      <p:sp>
        <p:nvSpPr>
          <p:cNvPr id="15" name="Oval 14"/>
          <p:cNvSpPr/>
          <p:nvPr/>
        </p:nvSpPr>
        <p:spPr>
          <a:xfrm>
            <a:off x="6482977" y="5120821"/>
            <a:ext cx="288032" cy="324403"/>
          </a:xfrm>
          <a:prstGeom prst="ellipse">
            <a:avLst/>
          </a:prstGeom>
          <a:noFill/>
          <a:ln w="127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7" name="Straight Connector 16"/>
          <p:cNvCxnSpPr/>
          <p:nvPr/>
        </p:nvCxnSpPr>
        <p:spPr>
          <a:xfrm>
            <a:off x="6626993" y="5445224"/>
            <a:ext cx="0" cy="754654"/>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452320" y="3174683"/>
            <a:ext cx="1508611" cy="246221"/>
          </a:xfrm>
          <a:prstGeom prst="rect">
            <a:avLst/>
          </a:prstGeom>
        </p:spPr>
        <p:txBody>
          <a:bodyPr wrap="square">
            <a:spAutoFit/>
          </a:bodyPr>
          <a:lstStyle/>
          <a:p>
            <a:r>
              <a:rPr lang="zh-TW" altLang="en-US" sz="1000" dirty="0"/>
              <a:t>（参考王雪农，页</a:t>
            </a:r>
            <a:r>
              <a:rPr lang="en-US" altLang="zh-TW" sz="1000" dirty="0"/>
              <a:t>83</a:t>
            </a:r>
            <a:r>
              <a:rPr lang="zh-CN" altLang="en-US" sz="1000" dirty="0"/>
              <a:t>）</a:t>
            </a:r>
            <a:endParaRPr lang="zh-HK" altLang="en-US" sz="1000" dirty="0"/>
          </a:p>
        </p:txBody>
      </p:sp>
      <p:sp>
        <p:nvSpPr>
          <p:cNvPr id="18" name="Freeform 17"/>
          <p:cNvSpPr/>
          <p:nvPr/>
        </p:nvSpPr>
        <p:spPr>
          <a:xfrm>
            <a:off x="3562350" y="371475"/>
            <a:ext cx="455437" cy="876300"/>
          </a:xfrm>
          <a:custGeom>
            <a:avLst/>
            <a:gdLst>
              <a:gd name="connsiteX0" fmla="*/ 428625 w 455437"/>
              <a:gd name="connsiteY0" fmla="*/ 0 h 876300"/>
              <a:gd name="connsiteX1" fmla="*/ 438150 w 455437"/>
              <a:gd name="connsiteY1" fmla="*/ 171450 h 876300"/>
              <a:gd name="connsiteX2" fmla="*/ 228600 w 455437"/>
              <a:gd name="connsiteY2" fmla="*/ 581025 h 876300"/>
              <a:gd name="connsiteX3" fmla="*/ 0 w 455437"/>
              <a:gd name="connsiteY3" fmla="*/ 876300 h 876300"/>
              <a:gd name="connsiteX4" fmla="*/ 0 w 455437"/>
              <a:gd name="connsiteY4" fmla="*/ 876300 h 87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437" h="876300">
                <a:moveTo>
                  <a:pt x="428625" y="0"/>
                </a:moveTo>
                <a:cubicBezTo>
                  <a:pt x="450056" y="37306"/>
                  <a:pt x="471488" y="74613"/>
                  <a:pt x="438150" y="171450"/>
                </a:cubicBezTo>
                <a:cubicBezTo>
                  <a:pt x="404812" y="268288"/>
                  <a:pt x="301625" y="463550"/>
                  <a:pt x="228600" y="581025"/>
                </a:cubicBezTo>
                <a:cubicBezTo>
                  <a:pt x="155575" y="698500"/>
                  <a:pt x="0" y="876300"/>
                  <a:pt x="0" y="876300"/>
                </a:cubicBezTo>
                <a:lnTo>
                  <a:pt x="0" y="876300"/>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0" name="TextBox 19"/>
          <p:cNvSpPr txBox="1"/>
          <p:nvPr/>
        </p:nvSpPr>
        <p:spPr>
          <a:xfrm rot="17127003">
            <a:off x="3357331" y="673564"/>
            <a:ext cx="1427926" cy="307777"/>
          </a:xfrm>
          <a:prstGeom prst="rect">
            <a:avLst/>
          </a:prstGeom>
          <a:noFill/>
        </p:spPr>
        <p:txBody>
          <a:bodyPr wrap="square" rtlCol="0">
            <a:spAutoFit/>
          </a:bodyPr>
          <a:lstStyle/>
          <a:p>
            <a:r>
              <a:rPr lang="zh-CN" altLang="en-US" sz="1400" dirty="0"/>
              <a:t>外敌入侵方向</a:t>
            </a:r>
            <a:endParaRPr lang="zh-HK" altLang="en-US" sz="1400" dirty="0"/>
          </a:p>
        </p:txBody>
      </p:sp>
      <p:sp>
        <p:nvSpPr>
          <p:cNvPr id="23" name="Freeform 22"/>
          <p:cNvSpPr/>
          <p:nvPr/>
        </p:nvSpPr>
        <p:spPr>
          <a:xfrm>
            <a:off x="4095750" y="1219200"/>
            <a:ext cx="391963" cy="2428875"/>
          </a:xfrm>
          <a:custGeom>
            <a:avLst/>
            <a:gdLst>
              <a:gd name="connsiteX0" fmla="*/ 133350 w 391963"/>
              <a:gd name="connsiteY0" fmla="*/ 0 h 2428875"/>
              <a:gd name="connsiteX1" fmla="*/ 228600 w 391963"/>
              <a:gd name="connsiteY1" fmla="*/ 333375 h 2428875"/>
              <a:gd name="connsiteX2" fmla="*/ 381000 w 391963"/>
              <a:gd name="connsiteY2" fmla="*/ 1143000 h 2428875"/>
              <a:gd name="connsiteX3" fmla="*/ 352425 w 391963"/>
              <a:gd name="connsiteY3" fmla="*/ 1743075 h 2428875"/>
              <a:gd name="connsiteX4" fmla="*/ 133350 w 391963"/>
              <a:gd name="connsiteY4" fmla="*/ 2219325 h 2428875"/>
              <a:gd name="connsiteX5" fmla="*/ 0 w 391963"/>
              <a:gd name="connsiteY5" fmla="*/ 2428875 h 2428875"/>
              <a:gd name="connsiteX6" fmla="*/ 0 w 391963"/>
              <a:gd name="connsiteY6" fmla="*/ 2428875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963" h="2428875">
                <a:moveTo>
                  <a:pt x="133350" y="0"/>
                </a:moveTo>
                <a:cubicBezTo>
                  <a:pt x="160337" y="71437"/>
                  <a:pt x="187325" y="142875"/>
                  <a:pt x="228600" y="333375"/>
                </a:cubicBezTo>
                <a:cubicBezTo>
                  <a:pt x="269875" y="523875"/>
                  <a:pt x="360363" y="908050"/>
                  <a:pt x="381000" y="1143000"/>
                </a:cubicBezTo>
                <a:cubicBezTo>
                  <a:pt x="401637" y="1377950"/>
                  <a:pt x="393700" y="1563688"/>
                  <a:pt x="352425" y="1743075"/>
                </a:cubicBezTo>
                <a:cubicBezTo>
                  <a:pt x="311150" y="1922463"/>
                  <a:pt x="192087" y="2105025"/>
                  <a:pt x="133350" y="2219325"/>
                </a:cubicBezTo>
                <a:cubicBezTo>
                  <a:pt x="74613" y="2333625"/>
                  <a:pt x="0" y="2428875"/>
                  <a:pt x="0" y="2428875"/>
                </a:cubicBezTo>
                <a:lnTo>
                  <a:pt x="0" y="2428875"/>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790022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20" y="476672"/>
            <a:ext cx="6265523"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30" y="-16006"/>
            <a:ext cx="3059832" cy="461665"/>
          </a:xfrm>
          <a:prstGeom prst="rect">
            <a:avLst/>
          </a:prstGeom>
          <a:solidFill>
            <a:schemeClr val="accent2">
              <a:lumMod val="40000"/>
              <a:lumOff val="60000"/>
            </a:schemeClr>
          </a:solidFill>
        </p:spPr>
        <p:txBody>
          <a:bodyPr wrap="square" rtlCol="0">
            <a:spAutoFit/>
          </a:bodyPr>
          <a:lstStyle/>
          <a:p>
            <a:r>
              <a:rPr lang="zh-CN" altLang="en-US" sz="2400" dirty="0">
                <a:latin typeface="Adobe 繁黑體 Std B" pitchFamily="34" charset="-128"/>
                <a:ea typeface="Adobe 繁黑體 Std B" pitchFamily="34" charset="-128"/>
              </a:rPr>
              <a:t>固若金汤的山海关城</a:t>
            </a:r>
            <a:endParaRPr lang="en-US" altLang="zh-CN" sz="2400" dirty="0">
              <a:latin typeface="Adobe 繁黑體 Std B" pitchFamily="34" charset="-128"/>
              <a:ea typeface="Adobe 繁黑體 Std B" pitchFamily="34" charset="-128"/>
            </a:endParaRPr>
          </a:p>
        </p:txBody>
      </p:sp>
      <p:pic>
        <p:nvPicPr>
          <p:cNvPr id="6" name="Picture 3" descr="I:\Microhistory\山海關\103520nhvmmh1338u3v4t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4005064"/>
            <a:ext cx="4130165" cy="279199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9912" y="2996952"/>
            <a:ext cx="720080" cy="30777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sz="1400" dirty="0"/>
              <a:t>东瓮城</a:t>
            </a:r>
            <a:endParaRPr lang="zh-HK" altLang="en-US" sz="1400" dirty="0"/>
          </a:p>
        </p:txBody>
      </p:sp>
      <p:cxnSp>
        <p:nvCxnSpPr>
          <p:cNvPr id="8" name="Straight Connector 7"/>
          <p:cNvCxnSpPr/>
          <p:nvPr/>
        </p:nvCxnSpPr>
        <p:spPr>
          <a:xfrm>
            <a:off x="3635896" y="4334991"/>
            <a:ext cx="1224136" cy="36004"/>
          </a:xfrm>
          <a:prstGeom prst="line">
            <a:avLst/>
          </a:prstGeom>
          <a:ln w="28575">
            <a:solidFill>
              <a:schemeClr val="bg1"/>
            </a:solidFill>
            <a:headEnd type="ova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301556" y="3079086"/>
            <a:ext cx="2376264" cy="954107"/>
          </a:xfrm>
          <a:prstGeom prst="rect">
            <a:avLst/>
          </a:prstGeom>
          <a:noFill/>
          <a:ln>
            <a:solidFill>
              <a:schemeClr val="accent1">
                <a:lumMod val="60000"/>
                <a:lumOff val="40000"/>
              </a:schemeClr>
            </a:solidFill>
          </a:ln>
        </p:spPr>
        <p:txBody>
          <a:bodyPr wrap="square" rtlCol="0">
            <a:spAutoFit/>
          </a:bodyPr>
          <a:lstStyle/>
          <a:p>
            <a:r>
              <a:rPr lang="zh-CN" altLang="en-US" sz="1400" dirty="0"/>
              <a:t>「天下第一关」匾额，明成化八年（</a:t>
            </a:r>
            <a:r>
              <a:rPr lang="en-US" altLang="zh-CN" sz="1400" dirty="0"/>
              <a:t>1472</a:t>
            </a:r>
            <a:r>
              <a:rPr lang="zh-CN" altLang="en-US" sz="1400" dirty="0"/>
              <a:t>）本地进士萧显所书，悬于关城东门城楼上为复制品。</a:t>
            </a:r>
            <a:endParaRPr lang="zh-HK" altLang="en-US" sz="1400" dirty="0"/>
          </a:p>
        </p:txBody>
      </p:sp>
      <p:sp>
        <p:nvSpPr>
          <p:cNvPr id="12" name="Striped Right Arrow 11"/>
          <p:cNvSpPr/>
          <p:nvPr/>
        </p:nvSpPr>
        <p:spPr>
          <a:xfrm rot="8240254">
            <a:off x="5335984" y="691381"/>
            <a:ext cx="2425122" cy="864096"/>
          </a:xfrm>
          <a:prstGeom prst="stripedRightArrow">
            <a:avLst/>
          </a:prstGeom>
          <a:solidFill>
            <a:schemeClr val="bg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TextBox 12"/>
          <p:cNvSpPr txBox="1"/>
          <p:nvPr/>
        </p:nvSpPr>
        <p:spPr>
          <a:xfrm rot="19002764">
            <a:off x="5952657" y="873394"/>
            <a:ext cx="1368152" cy="369332"/>
          </a:xfrm>
          <a:prstGeom prst="rect">
            <a:avLst/>
          </a:prstGeom>
          <a:noFill/>
        </p:spPr>
        <p:txBody>
          <a:bodyPr wrap="square" rtlCol="0">
            <a:spAutoFit/>
          </a:bodyPr>
          <a:lstStyle/>
          <a:p>
            <a:r>
              <a:rPr lang="zh-CN" altLang="en-US" dirty="0"/>
              <a:t>外敌</a:t>
            </a:r>
            <a:endParaRPr lang="zh-HK" altLang="en-US" dirty="0"/>
          </a:p>
        </p:txBody>
      </p:sp>
      <p:sp>
        <p:nvSpPr>
          <p:cNvPr id="14" name="TextBox 13"/>
          <p:cNvSpPr txBox="1"/>
          <p:nvPr/>
        </p:nvSpPr>
        <p:spPr>
          <a:xfrm>
            <a:off x="6516216" y="2412066"/>
            <a:ext cx="2160240" cy="584775"/>
          </a:xfrm>
          <a:prstGeom prst="rect">
            <a:avLst/>
          </a:prstGeom>
          <a:solidFill>
            <a:schemeClr val="accent2">
              <a:lumMod val="20000"/>
              <a:lumOff val="80000"/>
            </a:schemeClr>
          </a:solidFill>
        </p:spPr>
        <p:txBody>
          <a:bodyPr wrap="square" rtlCol="0">
            <a:spAutoFit/>
          </a:bodyPr>
          <a:lstStyle/>
          <a:p>
            <a:r>
              <a:rPr lang="zh-CN" altLang="en-US" sz="1600" dirty="0"/>
              <a:t>小问题：外敌入寇时，瓮城如何保护关城</a:t>
            </a:r>
            <a:r>
              <a:rPr lang="en-US" altLang="zh-CN" sz="1600" dirty="0">
                <a:latin typeface="SimSun" panose="02010600030101010101" pitchFamily="2" charset="-122"/>
                <a:ea typeface="SimSun" panose="02010600030101010101" pitchFamily="2" charset="-122"/>
              </a:rPr>
              <a:t>?</a:t>
            </a:r>
            <a:endParaRPr lang="zh-HK" altLang="en-US" sz="1600" dirty="0"/>
          </a:p>
        </p:txBody>
      </p:sp>
      <p:sp>
        <p:nvSpPr>
          <p:cNvPr id="15" name="TextBox 14"/>
          <p:cNvSpPr txBox="1"/>
          <p:nvPr/>
        </p:nvSpPr>
        <p:spPr>
          <a:xfrm>
            <a:off x="2730" y="6597352"/>
            <a:ext cx="1529916" cy="246221"/>
          </a:xfrm>
          <a:prstGeom prst="rect">
            <a:avLst/>
          </a:prstGeom>
          <a:noFill/>
        </p:spPr>
        <p:txBody>
          <a:bodyPr wrap="square" rtlCol="0">
            <a:spAutoFit/>
          </a:bodyPr>
          <a:lstStyle/>
          <a:p>
            <a:r>
              <a:rPr lang="zh-CN" altLang="en-US" sz="1000" dirty="0"/>
              <a:t>（参考张立辉）</a:t>
            </a:r>
            <a:endParaRPr lang="zh-HK" altLang="en-US" sz="1000" dirty="0"/>
          </a:p>
        </p:txBody>
      </p:sp>
    </p:spTree>
    <p:extLst>
      <p:ext uri="{BB962C8B-B14F-4D97-AF65-F5344CB8AC3E}">
        <p14:creationId xmlns:p14="http://schemas.microsoft.com/office/powerpoint/2010/main" val="181683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80">
                                          <p:stCondLst>
                                            <p:cond delay="0"/>
                                          </p:stCondLst>
                                        </p:cTn>
                                        <p:tgtEl>
                                          <p:spTgt spid="12"/>
                                        </p:tgtEl>
                                      </p:cBhvr>
                                    </p:animEffect>
                                    <p:anim calcmode="lin" valueType="num">
                                      <p:cBhvr>
                                        <p:cTn id="1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3" dur="26">
                                          <p:stCondLst>
                                            <p:cond delay="650"/>
                                          </p:stCondLst>
                                        </p:cTn>
                                        <p:tgtEl>
                                          <p:spTgt spid="12"/>
                                        </p:tgtEl>
                                      </p:cBhvr>
                                      <p:to x="100000" y="60000"/>
                                    </p:animScale>
                                    <p:animScale>
                                      <p:cBhvr>
                                        <p:cTn id="24" dur="166" decel="50000">
                                          <p:stCondLst>
                                            <p:cond delay="676"/>
                                          </p:stCondLst>
                                        </p:cTn>
                                        <p:tgtEl>
                                          <p:spTgt spid="12"/>
                                        </p:tgtEl>
                                      </p:cBhvr>
                                      <p:to x="100000" y="100000"/>
                                    </p:animScale>
                                    <p:animScale>
                                      <p:cBhvr>
                                        <p:cTn id="25" dur="26">
                                          <p:stCondLst>
                                            <p:cond delay="1312"/>
                                          </p:stCondLst>
                                        </p:cTn>
                                        <p:tgtEl>
                                          <p:spTgt spid="12"/>
                                        </p:tgtEl>
                                      </p:cBhvr>
                                      <p:to x="100000" y="80000"/>
                                    </p:animScale>
                                    <p:animScale>
                                      <p:cBhvr>
                                        <p:cTn id="26" dur="166" decel="50000">
                                          <p:stCondLst>
                                            <p:cond delay="1338"/>
                                          </p:stCondLst>
                                        </p:cTn>
                                        <p:tgtEl>
                                          <p:spTgt spid="12"/>
                                        </p:tgtEl>
                                      </p:cBhvr>
                                      <p:to x="100000" y="100000"/>
                                    </p:animScale>
                                    <p:animScale>
                                      <p:cBhvr>
                                        <p:cTn id="27" dur="26">
                                          <p:stCondLst>
                                            <p:cond delay="1642"/>
                                          </p:stCondLst>
                                        </p:cTn>
                                        <p:tgtEl>
                                          <p:spTgt spid="12"/>
                                        </p:tgtEl>
                                      </p:cBhvr>
                                      <p:to x="100000" y="90000"/>
                                    </p:animScale>
                                    <p:animScale>
                                      <p:cBhvr>
                                        <p:cTn id="28" dur="166" decel="50000">
                                          <p:stCondLst>
                                            <p:cond delay="1668"/>
                                          </p:stCondLst>
                                        </p:cTn>
                                        <p:tgtEl>
                                          <p:spTgt spid="12"/>
                                        </p:tgtEl>
                                      </p:cBhvr>
                                      <p:to x="100000" y="100000"/>
                                    </p:animScale>
                                    <p:animScale>
                                      <p:cBhvr>
                                        <p:cTn id="29" dur="26">
                                          <p:stCondLst>
                                            <p:cond delay="1808"/>
                                          </p:stCondLst>
                                        </p:cTn>
                                        <p:tgtEl>
                                          <p:spTgt spid="12"/>
                                        </p:tgtEl>
                                      </p:cBhvr>
                                      <p:to x="100000" y="95000"/>
                                    </p:animScale>
                                    <p:animScale>
                                      <p:cBhvr>
                                        <p:cTn id="30" dur="166" decel="50000">
                                          <p:stCondLst>
                                            <p:cond delay="1834"/>
                                          </p:stCondLst>
                                        </p:cTn>
                                        <p:tgtEl>
                                          <p:spTgt spid="12"/>
                                        </p:tgtEl>
                                      </p:cBhvr>
                                      <p:to x="100000" y="100000"/>
                                    </p:animScale>
                                  </p:childTnLst>
                                </p:cTn>
                              </p:par>
                              <p:par>
                                <p:cTn id="31" presetID="26"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80">
                                          <p:stCondLst>
                                            <p:cond delay="0"/>
                                          </p:stCondLst>
                                        </p:cTn>
                                        <p:tgtEl>
                                          <p:spTgt spid="13"/>
                                        </p:tgtEl>
                                      </p:cBhvr>
                                    </p:animEffect>
                                    <p:anim calcmode="lin" valueType="num">
                                      <p:cBhvr>
                                        <p:cTn id="3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9" dur="26">
                                          <p:stCondLst>
                                            <p:cond delay="650"/>
                                          </p:stCondLst>
                                        </p:cTn>
                                        <p:tgtEl>
                                          <p:spTgt spid="13"/>
                                        </p:tgtEl>
                                      </p:cBhvr>
                                      <p:to x="100000" y="60000"/>
                                    </p:animScale>
                                    <p:animScale>
                                      <p:cBhvr>
                                        <p:cTn id="40" dur="166" decel="50000">
                                          <p:stCondLst>
                                            <p:cond delay="676"/>
                                          </p:stCondLst>
                                        </p:cTn>
                                        <p:tgtEl>
                                          <p:spTgt spid="13"/>
                                        </p:tgtEl>
                                      </p:cBhvr>
                                      <p:to x="100000" y="100000"/>
                                    </p:animScale>
                                    <p:animScale>
                                      <p:cBhvr>
                                        <p:cTn id="41" dur="26">
                                          <p:stCondLst>
                                            <p:cond delay="1312"/>
                                          </p:stCondLst>
                                        </p:cTn>
                                        <p:tgtEl>
                                          <p:spTgt spid="13"/>
                                        </p:tgtEl>
                                      </p:cBhvr>
                                      <p:to x="100000" y="80000"/>
                                    </p:animScale>
                                    <p:animScale>
                                      <p:cBhvr>
                                        <p:cTn id="42" dur="166" decel="50000">
                                          <p:stCondLst>
                                            <p:cond delay="1338"/>
                                          </p:stCondLst>
                                        </p:cTn>
                                        <p:tgtEl>
                                          <p:spTgt spid="13"/>
                                        </p:tgtEl>
                                      </p:cBhvr>
                                      <p:to x="100000" y="100000"/>
                                    </p:animScale>
                                    <p:animScale>
                                      <p:cBhvr>
                                        <p:cTn id="43" dur="26">
                                          <p:stCondLst>
                                            <p:cond delay="1642"/>
                                          </p:stCondLst>
                                        </p:cTn>
                                        <p:tgtEl>
                                          <p:spTgt spid="13"/>
                                        </p:tgtEl>
                                      </p:cBhvr>
                                      <p:to x="100000" y="90000"/>
                                    </p:animScale>
                                    <p:animScale>
                                      <p:cBhvr>
                                        <p:cTn id="44" dur="166" decel="50000">
                                          <p:stCondLst>
                                            <p:cond delay="1668"/>
                                          </p:stCondLst>
                                        </p:cTn>
                                        <p:tgtEl>
                                          <p:spTgt spid="13"/>
                                        </p:tgtEl>
                                      </p:cBhvr>
                                      <p:to x="100000" y="100000"/>
                                    </p:animScale>
                                    <p:animScale>
                                      <p:cBhvr>
                                        <p:cTn id="45" dur="26">
                                          <p:stCondLst>
                                            <p:cond delay="1808"/>
                                          </p:stCondLst>
                                        </p:cTn>
                                        <p:tgtEl>
                                          <p:spTgt spid="13"/>
                                        </p:tgtEl>
                                      </p:cBhvr>
                                      <p:to x="100000" y="95000"/>
                                    </p:animScale>
                                    <p:animScale>
                                      <p:cBhvr>
                                        <p:cTn id="46"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0" y="-16006"/>
            <a:ext cx="1472926" cy="461665"/>
          </a:xfrm>
          <a:prstGeom prst="rect">
            <a:avLst/>
          </a:prstGeom>
          <a:solidFill>
            <a:schemeClr val="accent2">
              <a:lumMod val="40000"/>
              <a:lumOff val="60000"/>
            </a:schemeClr>
          </a:solidFill>
        </p:spPr>
        <p:txBody>
          <a:bodyPr wrap="square" rtlCol="0">
            <a:spAutoFit/>
          </a:bodyPr>
          <a:lstStyle/>
          <a:p>
            <a:r>
              <a:rPr lang="zh-CN" altLang="en-US" sz="2400" dirty="0">
                <a:latin typeface="Adobe 繁黑體 Std B" pitchFamily="34" charset="-128"/>
                <a:ea typeface="Adobe 繁黑體 Std B" pitchFamily="34" charset="-128"/>
              </a:rPr>
              <a:t>瓮中捉鳖</a:t>
            </a:r>
            <a:endParaRPr lang="en-US" altLang="zh-CN" sz="2400" dirty="0">
              <a:latin typeface="Adobe 繁黑體 Std B" pitchFamily="34" charset="-128"/>
              <a:ea typeface="Adobe 繁黑體 Std B" pitchFamily="34" charset="-12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9" y="547688"/>
            <a:ext cx="9129712" cy="631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75656" y="-16006"/>
            <a:ext cx="4392488" cy="1569660"/>
          </a:xfrm>
          <a:prstGeom prst="rect">
            <a:avLst/>
          </a:prstGeom>
          <a:solidFill>
            <a:schemeClr val="accent3">
              <a:lumMod val="20000"/>
              <a:lumOff val="80000"/>
            </a:schemeClr>
          </a:solidFill>
        </p:spPr>
        <p:txBody>
          <a:bodyPr wrap="square" rtlCol="0">
            <a:spAutoFit/>
          </a:bodyPr>
          <a:lstStyle/>
          <a:p>
            <a:r>
              <a:rPr lang="zh-CN" altLang="en-US" sz="1600" dirty="0"/>
              <a:t>瓮城是很特别的城防设计，可以举正统十四年（</a:t>
            </a:r>
            <a:r>
              <a:rPr lang="en-US" altLang="zh-CN" sz="1600" dirty="0"/>
              <a:t>1549</a:t>
            </a:r>
            <a:r>
              <a:rPr lang="zh-CN" altLang="en-US" sz="1600" dirty="0"/>
              <a:t>）蒙古瓦剌部进攻同样建有瓮城的居庸关为例。当年，瓦剌在土木堡大败明军并俘虏英宗后，乘势入侵北京。其中一支</a:t>
            </a:r>
            <a:r>
              <a:rPr lang="en-US" altLang="zh-CN" sz="1600" dirty="0"/>
              <a:t>5</a:t>
            </a:r>
            <a:r>
              <a:rPr lang="zh-CN" altLang="en-US" sz="1600" dirty="0"/>
              <a:t>万人的瓦剌骑兵，在居庸关遭到顽强的抵抗，死伤惨重，被迫退兵。</a:t>
            </a:r>
            <a:r>
              <a:rPr lang="zh-CN" altLang="en-US" sz="1000" dirty="0"/>
              <a:t>（参考王雪农，页</a:t>
            </a:r>
            <a:r>
              <a:rPr lang="en-US" altLang="zh-CN" sz="1000" dirty="0"/>
              <a:t>40</a:t>
            </a:r>
            <a:r>
              <a:rPr lang="zh-CN" altLang="en-US" sz="1000" dirty="0"/>
              <a:t>）</a:t>
            </a:r>
            <a:endParaRPr lang="zh-HK" altLang="en-US" sz="1000" dirty="0"/>
          </a:p>
        </p:txBody>
      </p:sp>
    </p:spTree>
    <p:extLst>
      <p:ext uri="{BB962C8B-B14F-4D97-AF65-F5344CB8AC3E}">
        <p14:creationId xmlns:p14="http://schemas.microsoft.com/office/powerpoint/2010/main" val="3404763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86"/>
            <a:ext cx="9142833" cy="6847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80" y="1484784"/>
            <a:ext cx="720080" cy="307777"/>
          </a:xfrm>
          <a:prstGeom prst="rect">
            <a:avLst/>
          </a:prstGeom>
          <a:solidFill>
            <a:schemeClr val="bg2">
              <a:lumMod val="90000"/>
            </a:schemeClr>
          </a:solidFill>
          <a:ln>
            <a:solidFill>
              <a:schemeClr val="accent2"/>
            </a:solidFill>
          </a:ln>
        </p:spPr>
        <p:txBody>
          <a:bodyPr wrap="square" rtlCol="0">
            <a:spAutoFit/>
          </a:bodyPr>
          <a:lstStyle/>
          <a:p>
            <a:pPr algn="ctr"/>
            <a:r>
              <a:rPr lang="zh-CN" altLang="en-US" sz="1400" dirty="0"/>
              <a:t>关城</a:t>
            </a:r>
            <a:endParaRPr lang="zh-HK" altLang="en-US" sz="1400" dirty="0"/>
          </a:p>
        </p:txBody>
      </p:sp>
      <p:sp>
        <p:nvSpPr>
          <p:cNvPr id="4" name="TextBox 3"/>
          <p:cNvSpPr txBox="1"/>
          <p:nvPr/>
        </p:nvSpPr>
        <p:spPr>
          <a:xfrm>
            <a:off x="683568" y="2060848"/>
            <a:ext cx="720080" cy="307777"/>
          </a:xfrm>
          <a:prstGeom prst="rect">
            <a:avLst/>
          </a:prstGeom>
          <a:solidFill>
            <a:schemeClr val="bg2">
              <a:lumMod val="90000"/>
            </a:schemeClr>
          </a:solidFill>
        </p:spPr>
        <p:txBody>
          <a:bodyPr wrap="square" rtlCol="0">
            <a:spAutoFit/>
          </a:bodyPr>
          <a:lstStyle/>
          <a:p>
            <a:r>
              <a:rPr lang="zh-CN" altLang="en-US" sz="1400" dirty="0"/>
              <a:t>西罗城</a:t>
            </a:r>
            <a:endParaRPr lang="zh-HK" altLang="en-US" sz="1400" dirty="0"/>
          </a:p>
        </p:txBody>
      </p:sp>
      <p:sp>
        <p:nvSpPr>
          <p:cNvPr id="5" name="TextBox 4"/>
          <p:cNvSpPr txBox="1"/>
          <p:nvPr/>
        </p:nvSpPr>
        <p:spPr>
          <a:xfrm>
            <a:off x="5508104" y="1266176"/>
            <a:ext cx="720080" cy="307777"/>
          </a:xfrm>
          <a:prstGeom prst="rect">
            <a:avLst/>
          </a:prstGeom>
          <a:solidFill>
            <a:schemeClr val="bg2">
              <a:lumMod val="90000"/>
            </a:schemeClr>
          </a:solidFill>
        </p:spPr>
        <p:txBody>
          <a:bodyPr wrap="square" rtlCol="0">
            <a:spAutoFit/>
          </a:bodyPr>
          <a:lstStyle/>
          <a:p>
            <a:r>
              <a:rPr lang="zh-CN" altLang="en-US" sz="1400" dirty="0"/>
              <a:t>东罗城</a:t>
            </a:r>
            <a:endParaRPr lang="zh-HK" altLang="en-US" sz="1400" dirty="0"/>
          </a:p>
        </p:txBody>
      </p:sp>
      <p:sp>
        <p:nvSpPr>
          <p:cNvPr id="6" name="TextBox 5"/>
          <p:cNvSpPr txBox="1"/>
          <p:nvPr/>
        </p:nvSpPr>
        <p:spPr>
          <a:xfrm>
            <a:off x="5868144" y="3323133"/>
            <a:ext cx="720080" cy="307777"/>
          </a:xfrm>
          <a:prstGeom prst="rect">
            <a:avLst/>
          </a:prstGeom>
          <a:solidFill>
            <a:schemeClr val="bg2">
              <a:lumMod val="90000"/>
            </a:schemeClr>
          </a:solidFill>
        </p:spPr>
        <p:txBody>
          <a:bodyPr wrap="square" rtlCol="0">
            <a:spAutoFit/>
          </a:bodyPr>
          <a:lstStyle/>
          <a:p>
            <a:r>
              <a:rPr lang="zh-CN" altLang="en-US" sz="1400" dirty="0"/>
              <a:t>南翼城</a:t>
            </a:r>
            <a:endParaRPr lang="zh-HK" altLang="en-US" sz="1400" dirty="0"/>
          </a:p>
        </p:txBody>
      </p:sp>
      <p:sp>
        <p:nvSpPr>
          <p:cNvPr id="7" name="TextBox 6"/>
          <p:cNvSpPr txBox="1"/>
          <p:nvPr/>
        </p:nvSpPr>
        <p:spPr>
          <a:xfrm>
            <a:off x="2342482" y="692696"/>
            <a:ext cx="720080" cy="307777"/>
          </a:xfrm>
          <a:prstGeom prst="rect">
            <a:avLst/>
          </a:prstGeom>
          <a:solidFill>
            <a:schemeClr val="bg2">
              <a:lumMod val="90000"/>
            </a:schemeClr>
          </a:solidFill>
        </p:spPr>
        <p:txBody>
          <a:bodyPr wrap="square" rtlCol="0">
            <a:spAutoFit/>
          </a:bodyPr>
          <a:lstStyle/>
          <a:p>
            <a:r>
              <a:rPr lang="zh-CN" altLang="en-US" sz="1400" dirty="0"/>
              <a:t>北翼城</a:t>
            </a:r>
            <a:endParaRPr lang="zh-HK" altLang="en-US" sz="1400" dirty="0"/>
          </a:p>
        </p:txBody>
      </p:sp>
      <p:sp>
        <p:nvSpPr>
          <p:cNvPr id="8" name="TextBox 7"/>
          <p:cNvSpPr txBox="1"/>
          <p:nvPr/>
        </p:nvSpPr>
        <p:spPr>
          <a:xfrm>
            <a:off x="5148064" y="5277941"/>
            <a:ext cx="720080" cy="523220"/>
          </a:xfrm>
          <a:prstGeom prst="rect">
            <a:avLst/>
          </a:prstGeom>
          <a:solidFill>
            <a:schemeClr val="bg2">
              <a:lumMod val="90000"/>
            </a:schemeClr>
          </a:solidFill>
        </p:spPr>
        <p:txBody>
          <a:bodyPr wrap="square" rtlCol="0">
            <a:spAutoFit/>
          </a:bodyPr>
          <a:lstStyle/>
          <a:p>
            <a:r>
              <a:rPr lang="zh-CN" altLang="en-US" sz="1400" dirty="0"/>
              <a:t>哨城：宁海城</a:t>
            </a:r>
            <a:endParaRPr lang="zh-HK" altLang="en-US" sz="1400" dirty="0"/>
          </a:p>
        </p:txBody>
      </p:sp>
      <p:sp>
        <p:nvSpPr>
          <p:cNvPr id="9" name="TextBox 8"/>
          <p:cNvSpPr txBox="1"/>
          <p:nvPr/>
        </p:nvSpPr>
        <p:spPr>
          <a:xfrm>
            <a:off x="8345430" y="1223174"/>
            <a:ext cx="720080" cy="523220"/>
          </a:xfrm>
          <a:prstGeom prst="rect">
            <a:avLst/>
          </a:prstGeom>
          <a:solidFill>
            <a:schemeClr val="bg2">
              <a:lumMod val="90000"/>
            </a:schemeClr>
          </a:solidFill>
        </p:spPr>
        <p:txBody>
          <a:bodyPr wrap="square" rtlCol="0">
            <a:spAutoFit/>
          </a:bodyPr>
          <a:lstStyle/>
          <a:p>
            <a:r>
              <a:rPr lang="zh-CN" altLang="en-US" sz="1400" dirty="0"/>
              <a:t>哨城：威远城</a:t>
            </a:r>
            <a:endParaRPr lang="zh-HK" altLang="en-US" sz="1400" dirty="0"/>
          </a:p>
        </p:txBody>
      </p:sp>
      <p:sp>
        <p:nvSpPr>
          <p:cNvPr id="13" name="TextBox 12"/>
          <p:cNvSpPr txBox="1"/>
          <p:nvPr/>
        </p:nvSpPr>
        <p:spPr>
          <a:xfrm>
            <a:off x="163538" y="5801161"/>
            <a:ext cx="2824286" cy="584775"/>
          </a:xfrm>
          <a:prstGeom prst="rect">
            <a:avLst/>
          </a:prstGeom>
          <a:solidFill>
            <a:schemeClr val="accent2">
              <a:lumMod val="20000"/>
              <a:lumOff val="80000"/>
            </a:schemeClr>
          </a:solidFill>
        </p:spPr>
        <p:txBody>
          <a:bodyPr wrap="square" rtlCol="0">
            <a:spAutoFit/>
          </a:bodyPr>
          <a:lstStyle/>
          <a:p>
            <a:r>
              <a:rPr lang="zh-CN" altLang="en-US" sz="1600" dirty="0"/>
              <a:t>小问题：</a:t>
            </a:r>
            <a:endParaRPr lang="en-US" altLang="zh-CN" sz="1600" dirty="0"/>
          </a:p>
          <a:p>
            <a:r>
              <a:rPr lang="zh-CN" altLang="en-US" sz="1600" dirty="0"/>
              <a:t>你认为山海关的防卫坚固吗</a:t>
            </a:r>
            <a:r>
              <a:rPr lang="en-US" altLang="zh-CN" sz="1600" dirty="0">
                <a:latin typeface="SimSun" panose="02010600030101010101" pitchFamily="2" charset="-122"/>
                <a:ea typeface="SimSun" panose="02010600030101010101" pitchFamily="2" charset="-122"/>
              </a:rPr>
              <a:t>?</a:t>
            </a:r>
            <a:endParaRPr lang="zh-HK" altLang="en-US" sz="1600" dirty="0"/>
          </a:p>
        </p:txBody>
      </p:sp>
      <p:sp>
        <p:nvSpPr>
          <p:cNvPr id="14" name="TextBox 13"/>
          <p:cNvSpPr txBox="1"/>
          <p:nvPr/>
        </p:nvSpPr>
        <p:spPr>
          <a:xfrm>
            <a:off x="7884368" y="6559609"/>
            <a:ext cx="1258465" cy="246221"/>
          </a:xfrm>
          <a:prstGeom prst="rect">
            <a:avLst/>
          </a:prstGeom>
          <a:noFill/>
        </p:spPr>
        <p:txBody>
          <a:bodyPr wrap="square" rtlCol="0">
            <a:spAutoFit/>
          </a:bodyPr>
          <a:lstStyle/>
          <a:p>
            <a:r>
              <a:rPr lang="zh-CN" altLang="en-US" sz="1000" dirty="0">
                <a:solidFill>
                  <a:schemeClr val="bg1"/>
                </a:solidFill>
              </a:rPr>
              <a:t>（参考潘跃，页</a:t>
            </a:r>
            <a:r>
              <a:rPr lang="en-US" altLang="zh-CN" sz="1000" dirty="0">
                <a:solidFill>
                  <a:schemeClr val="bg1"/>
                </a:solidFill>
              </a:rPr>
              <a:t>59</a:t>
            </a:r>
            <a:r>
              <a:rPr lang="zh-CN" altLang="en-US" sz="1000" dirty="0">
                <a:solidFill>
                  <a:schemeClr val="bg1"/>
                </a:solidFill>
              </a:rPr>
              <a:t>）</a:t>
            </a:r>
            <a:endParaRPr lang="zh-HK" altLang="en-US" sz="1000" dirty="0">
              <a:solidFill>
                <a:schemeClr val="bg1"/>
              </a:solidFill>
            </a:endParaRPr>
          </a:p>
        </p:txBody>
      </p:sp>
      <p:sp>
        <p:nvSpPr>
          <p:cNvPr id="15" name="TextBox 14"/>
          <p:cNvSpPr txBox="1"/>
          <p:nvPr/>
        </p:nvSpPr>
        <p:spPr>
          <a:xfrm>
            <a:off x="5562540" y="182812"/>
            <a:ext cx="369332" cy="1382454"/>
          </a:xfrm>
          <a:prstGeom prst="rect">
            <a:avLst/>
          </a:prstGeom>
          <a:noFill/>
        </p:spPr>
        <p:txBody>
          <a:bodyPr vert="eaVert" wrap="square" rtlCol="0">
            <a:spAutoFit/>
          </a:bodyPr>
          <a:lstStyle/>
          <a:p>
            <a:r>
              <a:rPr lang="zh-CN" altLang="en-US" sz="1200" dirty="0">
                <a:solidFill>
                  <a:schemeClr val="bg1"/>
                </a:solidFill>
              </a:rPr>
              <a:t>烽火台</a:t>
            </a:r>
            <a:endParaRPr lang="zh-HK" altLang="en-US" sz="1200" dirty="0">
              <a:solidFill>
                <a:schemeClr val="bg1"/>
              </a:solidFill>
            </a:endParaRPr>
          </a:p>
        </p:txBody>
      </p:sp>
      <p:sp>
        <p:nvSpPr>
          <p:cNvPr id="16" name="TextBox 15"/>
          <p:cNvSpPr txBox="1"/>
          <p:nvPr/>
        </p:nvSpPr>
        <p:spPr>
          <a:xfrm>
            <a:off x="2987824" y="3630910"/>
            <a:ext cx="864096" cy="276999"/>
          </a:xfrm>
          <a:prstGeom prst="rect">
            <a:avLst/>
          </a:prstGeom>
          <a:noFill/>
        </p:spPr>
        <p:txBody>
          <a:bodyPr wrap="square" rtlCol="0">
            <a:spAutoFit/>
          </a:bodyPr>
          <a:lstStyle/>
          <a:p>
            <a:r>
              <a:rPr lang="zh-CN" altLang="en-US" sz="1200" dirty="0">
                <a:solidFill>
                  <a:schemeClr val="bg1"/>
                </a:solidFill>
              </a:rPr>
              <a:t>护城河</a:t>
            </a:r>
            <a:endParaRPr lang="zh-HK" altLang="en-US" sz="1200" dirty="0">
              <a:solidFill>
                <a:schemeClr val="bg1"/>
              </a:solidFill>
            </a:endParaRPr>
          </a:p>
        </p:txBody>
      </p:sp>
      <p:sp>
        <p:nvSpPr>
          <p:cNvPr id="20" name="TextBox 19"/>
          <p:cNvSpPr txBox="1"/>
          <p:nvPr/>
        </p:nvSpPr>
        <p:spPr>
          <a:xfrm>
            <a:off x="4624923" y="2024910"/>
            <a:ext cx="553998" cy="684009"/>
          </a:xfrm>
          <a:prstGeom prst="rect">
            <a:avLst/>
          </a:prstGeom>
          <a:noFill/>
        </p:spPr>
        <p:txBody>
          <a:bodyPr vert="eaVert" wrap="square" rtlCol="0">
            <a:spAutoFit/>
          </a:bodyPr>
          <a:lstStyle/>
          <a:p>
            <a:r>
              <a:rPr lang="zh-CN" altLang="en-US" sz="1200" dirty="0">
                <a:solidFill>
                  <a:schemeClr val="bg1"/>
                </a:solidFill>
              </a:rPr>
              <a:t>东瓮城</a:t>
            </a:r>
            <a:endParaRPr lang="zh-HK" altLang="en-US" sz="1200" dirty="0">
              <a:solidFill>
                <a:schemeClr val="bg1"/>
              </a:solidFill>
            </a:endParaRPr>
          </a:p>
        </p:txBody>
      </p:sp>
    </p:spTree>
    <p:extLst>
      <p:ext uri="{BB962C8B-B14F-4D97-AF65-F5344CB8AC3E}">
        <p14:creationId xmlns:p14="http://schemas.microsoft.com/office/powerpoint/2010/main" val="40948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5524"/>
            <a:ext cx="4714875" cy="68580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504" y="116632"/>
            <a:ext cx="3816424" cy="2308324"/>
          </a:xfrm>
          <a:prstGeom prst="rect">
            <a:avLst/>
          </a:prstGeom>
          <a:solidFill>
            <a:schemeClr val="accent3">
              <a:lumMod val="20000"/>
              <a:lumOff val="80000"/>
            </a:schemeClr>
          </a:solidFill>
        </p:spPr>
        <p:txBody>
          <a:bodyPr wrap="square" rtlCol="0">
            <a:spAutoFit/>
          </a:bodyPr>
          <a:lstStyle/>
          <a:p>
            <a:r>
              <a:rPr lang="zh-CN" altLang="en-US" sz="1600" dirty="0"/>
              <a:t>崇祯十七年（</a:t>
            </a:r>
            <a:r>
              <a:rPr lang="en-US" altLang="zh-CN" sz="1600" dirty="0"/>
              <a:t>1644</a:t>
            </a:r>
            <a:r>
              <a:rPr lang="zh-CN" altLang="en-US" sz="1600" dirty="0"/>
              <a:t>）三月十九日，流寇李自成攻入北京，崇祯皇帝在煤山上吊自尽。</a:t>
            </a:r>
            <a:r>
              <a:rPr lang="zh-TW" altLang="en-US" sz="1600" dirty="0"/>
              <a:t>四月十三日，李自成亲率</a:t>
            </a:r>
            <a:r>
              <a:rPr lang="en-US" altLang="zh-TW" sz="1600" dirty="0"/>
              <a:t>10</a:t>
            </a:r>
            <a:r>
              <a:rPr lang="zh-TW" altLang="en-US" sz="1600" dirty="0"/>
              <a:t>万</a:t>
            </a:r>
            <a:r>
              <a:rPr lang="zh-CN" altLang="en-US" sz="1600" dirty="0"/>
              <a:t>大顺</a:t>
            </a:r>
            <a:r>
              <a:rPr lang="zh-TW" altLang="en-US" sz="1600" dirty="0"/>
              <a:t>军，对外号称</a:t>
            </a:r>
            <a:r>
              <a:rPr lang="en-US" altLang="zh-TW" sz="1600" dirty="0"/>
              <a:t>20</a:t>
            </a:r>
            <a:r>
              <a:rPr lang="zh-TW" altLang="en-US" sz="1600" dirty="0"/>
              <a:t>万，向山海关</a:t>
            </a:r>
            <a:r>
              <a:rPr lang="zh-CN" altLang="en-US" sz="1600" dirty="0"/>
              <a:t>攻打过去</a:t>
            </a:r>
            <a:r>
              <a:rPr lang="zh-TW" altLang="en-US" sz="1600" dirty="0"/>
              <a:t>。辽东总兵吴三桂</a:t>
            </a:r>
            <a:r>
              <a:rPr lang="zh-CN" altLang="en-US" sz="1600" dirty="0"/>
              <a:t>大吃一惊，向关外（山海关外）清兵求援。四月二十二日，吴三桂打开关门，引清兵入关，在吴三桂和清兵的联手夹击下，大顺军全军覆没，李自成只带领</a:t>
            </a:r>
            <a:r>
              <a:rPr lang="en-US" altLang="zh-CN" sz="1600" dirty="0"/>
              <a:t>3000</a:t>
            </a:r>
            <a:r>
              <a:rPr lang="zh-CN" altLang="en-US" sz="1600" dirty="0"/>
              <a:t>名骑兵逃回北京。</a:t>
            </a:r>
            <a:endParaRPr lang="zh-HK" altLang="en-US" sz="1600" dirty="0"/>
          </a:p>
        </p:txBody>
      </p:sp>
      <p:sp>
        <p:nvSpPr>
          <p:cNvPr id="7" name="Freeform 6"/>
          <p:cNvSpPr/>
          <p:nvPr/>
        </p:nvSpPr>
        <p:spPr>
          <a:xfrm>
            <a:off x="7838132" y="1281485"/>
            <a:ext cx="733425" cy="1885950"/>
          </a:xfrm>
          <a:custGeom>
            <a:avLst/>
            <a:gdLst>
              <a:gd name="connsiteX0" fmla="*/ 733425 w 733425"/>
              <a:gd name="connsiteY0" fmla="*/ 0 h 1885950"/>
              <a:gd name="connsiteX1" fmla="*/ 504825 w 733425"/>
              <a:gd name="connsiteY1" fmla="*/ 1009650 h 1885950"/>
              <a:gd name="connsiteX2" fmla="*/ 390525 w 733425"/>
              <a:gd name="connsiteY2" fmla="*/ 1400175 h 1885950"/>
              <a:gd name="connsiteX3" fmla="*/ 219075 w 733425"/>
              <a:gd name="connsiteY3" fmla="*/ 1666875 h 1885950"/>
              <a:gd name="connsiteX4" fmla="*/ 95250 w 733425"/>
              <a:gd name="connsiteY4" fmla="*/ 1800225 h 1885950"/>
              <a:gd name="connsiteX5" fmla="*/ 28575 w 733425"/>
              <a:gd name="connsiteY5" fmla="*/ 1866900 h 1885950"/>
              <a:gd name="connsiteX6" fmla="*/ 0 w 733425"/>
              <a:gd name="connsiteY6" fmla="*/ 188595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5" h="1885950">
                <a:moveTo>
                  <a:pt x="733425" y="0"/>
                </a:moveTo>
                <a:cubicBezTo>
                  <a:pt x="647700" y="388144"/>
                  <a:pt x="561975" y="776288"/>
                  <a:pt x="504825" y="1009650"/>
                </a:cubicBezTo>
                <a:cubicBezTo>
                  <a:pt x="447675" y="1243013"/>
                  <a:pt x="438150" y="1290638"/>
                  <a:pt x="390525" y="1400175"/>
                </a:cubicBezTo>
                <a:cubicBezTo>
                  <a:pt x="342900" y="1509712"/>
                  <a:pt x="268287" y="1600200"/>
                  <a:pt x="219075" y="1666875"/>
                </a:cubicBezTo>
                <a:cubicBezTo>
                  <a:pt x="169862" y="1733550"/>
                  <a:pt x="127000" y="1766888"/>
                  <a:pt x="95250" y="1800225"/>
                </a:cubicBezTo>
                <a:cubicBezTo>
                  <a:pt x="63500" y="1833562"/>
                  <a:pt x="44450" y="1852613"/>
                  <a:pt x="28575" y="1866900"/>
                </a:cubicBezTo>
                <a:cubicBezTo>
                  <a:pt x="12700" y="1881188"/>
                  <a:pt x="6350" y="1883569"/>
                  <a:pt x="0" y="1885950"/>
                </a:cubicBezTo>
              </a:path>
            </a:pathLst>
          </a:custGeom>
          <a:noFill/>
          <a:ln w="76200">
            <a:solidFill>
              <a:schemeClr val="accent2">
                <a:lumMod val="60000"/>
                <a:lumOff val="4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TextBox 7"/>
          <p:cNvSpPr txBox="1"/>
          <p:nvPr/>
        </p:nvSpPr>
        <p:spPr>
          <a:xfrm rot="17916098">
            <a:off x="7664784" y="2022736"/>
            <a:ext cx="1080120" cy="307777"/>
          </a:xfrm>
          <a:prstGeom prst="rect">
            <a:avLst/>
          </a:prstGeom>
          <a:noFill/>
        </p:spPr>
        <p:txBody>
          <a:bodyPr wrap="square" rtlCol="0">
            <a:spAutoFit/>
          </a:bodyPr>
          <a:lstStyle/>
          <a:p>
            <a:r>
              <a:rPr lang="zh-CN" altLang="en-US" sz="1400" dirty="0"/>
              <a:t>清兵</a:t>
            </a:r>
            <a:endParaRPr lang="zh-HK" altLang="en-US" sz="1400" dirty="0"/>
          </a:p>
        </p:txBody>
      </p:sp>
      <p:sp>
        <p:nvSpPr>
          <p:cNvPr id="10" name="Freeform 9"/>
          <p:cNvSpPr/>
          <p:nvPr/>
        </p:nvSpPr>
        <p:spPr>
          <a:xfrm>
            <a:off x="2257425" y="5495925"/>
            <a:ext cx="2600325" cy="495300"/>
          </a:xfrm>
          <a:custGeom>
            <a:avLst/>
            <a:gdLst>
              <a:gd name="connsiteX0" fmla="*/ 0 w 2600325"/>
              <a:gd name="connsiteY0" fmla="*/ 495300 h 495300"/>
              <a:gd name="connsiteX1" fmla="*/ 1304925 w 2600325"/>
              <a:gd name="connsiteY1" fmla="*/ 476250 h 495300"/>
              <a:gd name="connsiteX2" fmla="*/ 1971675 w 2600325"/>
              <a:gd name="connsiteY2" fmla="*/ 257175 h 495300"/>
              <a:gd name="connsiteX3" fmla="*/ 2600325 w 2600325"/>
              <a:gd name="connsiteY3" fmla="*/ 0 h 495300"/>
              <a:gd name="connsiteX4" fmla="*/ 2600325 w 2600325"/>
              <a:gd name="connsiteY4" fmla="*/ 0 h 495300"/>
              <a:gd name="connsiteX5" fmla="*/ 2600325 w 2600325"/>
              <a:gd name="connsiteY5"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325" h="495300">
                <a:moveTo>
                  <a:pt x="0" y="495300"/>
                </a:moveTo>
                <a:lnTo>
                  <a:pt x="1304925" y="476250"/>
                </a:lnTo>
                <a:cubicBezTo>
                  <a:pt x="1633537" y="436563"/>
                  <a:pt x="1755775" y="336550"/>
                  <a:pt x="1971675" y="257175"/>
                </a:cubicBezTo>
                <a:cubicBezTo>
                  <a:pt x="2187575" y="177800"/>
                  <a:pt x="2600325" y="0"/>
                  <a:pt x="2600325" y="0"/>
                </a:cubicBezTo>
                <a:lnTo>
                  <a:pt x="2600325" y="0"/>
                </a:lnTo>
                <a:lnTo>
                  <a:pt x="2600325" y="0"/>
                </a:lnTo>
              </a:path>
            </a:pathLst>
          </a:custGeom>
          <a:noFill/>
          <a:ln w="762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TextBox 10"/>
          <p:cNvSpPr txBox="1"/>
          <p:nvPr/>
        </p:nvSpPr>
        <p:spPr>
          <a:xfrm>
            <a:off x="2495223" y="5589686"/>
            <a:ext cx="1836204" cy="307777"/>
          </a:xfrm>
          <a:prstGeom prst="rect">
            <a:avLst/>
          </a:prstGeom>
          <a:noFill/>
        </p:spPr>
        <p:txBody>
          <a:bodyPr wrap="square" rtlCol="0">
            <a:spAutoFit/>
          </a:bodyPr>
          <a:lstStyle/>
          <a:p>
            <a:r>
              <a:rPr lang="zh-CN" altLang="en-US" sz="1400" dirty="0"/>
              <a:t>李自成大顺军</a:t>
            </a:r>
            <a:endParaRPr lang="zh-HK" altLang="en-US" sz="1400" dirty="0"/>
          </a:p>
        </p:txBody>
      </p:sp>
      <p:sp>
        <p:nvSpPr>
          <p:cNvPr id="12" name="TextBox 11"/>
          <p:cNvSpPr txBox="1"/>
          <p:nvPr/>
        </p:nvSpPr>
        <p:spPr>
          <a:xfrm>
            <a:off x="109811" y="4221088"/>
            <a:ext cx="3456384" cy="1354217"/>
          </a:xfrm>
          <a:prstGeom prst="rect">
            <a:avLst/>
          </a:prstGeom>
          <a:solidFill>
            <a:schemeClr val="accent2">
              <a:lumMod val="20000"/>
              <a:lumOff val="80000"/>
            </a:schemeClr>
          </a:solidFill>
        </p:spPr>
        <p:txBody>
          <a:bodyPr wrap="square" rtlCol="0">
            <a:spAutoFit/>
          </a:bodyPr>
          <a:lstStyle/>
          <a:p>
            <a:r>
              <a:rPr lang="zh-CN" altLang="en-US" sz="1600" dirty="0"/>
              <a:t>问题讨论：</a:t>
            </a:r>
            <a:endParaRPr lang="en-US" altLang="zh-CN" sz="1600" dirty="0"/>
          </a:p>
          <a:p>
            <a:r>
              <a:rPr lang="zh-CN" altLang="en-US" sz="1600" dirty="0"/>
              <a:t>为何山海关能抵抗蒙古兵和满洲兵多年，却不敌来自北京方向的李自成军队</a:t>
            </a:r>
            <a:r>
              <a:rPr lang="en-US" altLang="zh-CN" sz="1600" dirty="0">
                <a:latin typeface="SimSun" panose="02010600030101010101" pitchFamily="2" charset="-122"/>
                <a:ea typeface="SimSun" panose="02010600030101010101" pitchFamily="2" charset="-122"/>
              </a:rPr>
              <a:t>? </a:t>
            </a:r>
            <a:r>
              <a:rPr lang="zh-CN" altLang="en-US" sz="1600" dirty="0"/>
              <a:t>能否从山海关的城墙设计</a:t>
            </a:r>
            <a:r>
              <a:rPr lang="zh-TW" altLang="en-US" sz="1600" dirty="0">
                <a:latin typeface="SimSun" panose="02010600030101010101" pitchFamily="2" charset="-122"/>
                <a:ea typeface="SimSun" panose="02010600030101010101" pitchFamily="2" charset="-122"/>
              </a:rPr>
              <a:t>加以</a:t>
            </a:r>
            <a:r>
              <a:rPr lang="zh-CN" altLang="en-US" sz="1600" dirty="0"/>
              <a:t>说明</a:t>
            </a:r>
            <a:r>
              <a:rPr lang="en-US" altLang="zh-CN" sz="1600" dirty="0">
                <a:latin typeface="SimSun" panose="02010600030101010101" pitchFamily="2" charset="-122"/>
                <a:ea typeface="SimSun" panose="02010600030101010101" pitchFamily="2" charset="-122"/>
              </a:rPr>
              <a:t>?</a:t>
            </a:r>
            <a:endParaRPr lang="zh-HK" altLang="en-US" sz="1600" dirty="0"/>
          </a:p>
        </p:txBody>
      </p:sp>
    </p:spTree>
    <p:extLst>
      <p:ext uri="{BB962C8B-B14F-4D97-AF65-F5344CB8AC3E}">
        <p14:creationId xmlns:p14="http://schemas.microsoft.com/office/powerpoint/2010/main" val="128461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0" y="41380"/>
            <a:ext cx="9144000" cy="5080992"/>
          </a:xfrm>
          <a:prstGeom prst="rect">
            <a:avLst/>
          </a:prstGeom>
          <a:ln>
            <a:noFill/>
          </a:ln>
        </p:spPr>
      </p:pic>
      <p:sp>
        <p:nvSpPr>
          <p:cNvPr id="3" name="TextBox 2"/>
          <p:cNvSpPr txBox="1"/>
          <p:nvPr/>
        </p:nvSpPr>
        <p:spPr>
          <a:xfrm>
            <a:off x="76199" y="76200"/>
            <a:ext cx="1831505" cy="461665"/>
          </a:xfrm>
          <a:prstGeom prst="rect">
            <a:avLst/>
          </a:prstGeom>
          <a:solidFill>
            <a:schemeClr val="accent2">
              <a:lumMod val="20000"/>
              <a:lumOff val="80000"/>
            </a:schemeClr>
          </a:solidFill>
          <a:ln>
            <a:solidFill>
              <a:schemeClr val="accent1"/>
            </a:solidFill>
          </a:ln>
        </p:spPr>
        <p:txBody>
          <a:bodyPr wrap="square" rtlCol="0">
            <a:spAutoFit/>
          </a:bodyPr>
          <a:lstStyle/>
          <a:p>
            <a:r>
              <a:rPr lang="zh-CN" altLang="en-US" sz="2400" dirty="0">
                <a:latin typeface="Adobe 繁黑體 Std B" pitchFamily="34" charset="-128"/>
                <a:ea typeface="Adobe 繁黑體 Std B" pitchFamily="34" charset="-128"/>
              </a:rPr>
              <a:t>明代的九边</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7850949" y="1081008"/>
            <a:ext cx="759012" cy="276999"/>
          </a:xfrm>
          <a:prstGeom prst="rect">
            <a:avLst/>
          </a:prstGeom>
          <a:noFill/>
          <a:ln w="28575">
            <a:noFill/>
          </a:ln>
        </p:spPr>
        <p:txBody>
          <a:bodyPr wrap="square" rtlCol="0">
            <a:spAutoFit/>
          </a:bodyPr>
          <a:lstStyle/>
          <a:p>
            <a:r>
              <a:rPr lang="zh-CN" altLang="en-US" sz="1200" dirty="0">
                <a:solidFill>
                  <a:srgbClr val="FF0000"/>
                </a:solidFill>
              </a:rPr>
              <a:t>辽东镇</a:t>
            </a:r>
            <a:endParaRPr lang="zh-HK" altLang="en-US" sz="1200" dirty="0">
              <a:solidFill>
                <a:srgbClr val="FF0000"/>
              </a:solidFill>
            </a:endParaRPr>
          </a:p>
        </p:txBody>
      </p:sp>
      <p:sp>
        <p:nvSpPr>
          <p:cNvPr id="5" name="TextBox 4"/>
          <p:cNvSpPr txBox="1"/>
          <p:nvPr/>
        </p:nvSpPr>
        <p:spPr>
          <a:xfrm>
            <a:off x="6107385" y="1871262"/>
            <a:ext cx="600982" cy="276999"/>
          </a:xfrm>
          <a:prstGeom prst="rect">
            <a:avLst/>
          </a:prstGeom>
          <a:noFill/>
          <a:ln w="28575">
            <a:noFill/>
          </a:ln>
        </p:spPr>
        <p:txBody>
          <a:bodyPr wrap="square" rtlCol="0">
            <a:spAutoFit/>
          </a:bodyPr>
          <a:lstStyle/>
          <a:p>
            <a:r>
              <a:rPr lang="zh-CN" altLang="en-US" sz="1200" dirty="0">
                <a:solidFill>
                  <a:srgbClr val="FF0000"/>
                </a:solidFill>
              </a:rPr>
              <a:t>蓟镇</a:t>
            </a:r>
            <a:endParaRPr lang="zh-HK" altLang="en-US" sz="1200" dirty="0">
              <a:solidFill>
                <a:srgbClr val="FF0000"/>
              </a:solidFill>
            </a:endParaRPr>
          </a:p>
        </p:txBody>
      </p:sp>
      <p:sp>
        <p:nvSpPr>
          <p:cNvPr id="6" name="TextBox 5"/>
          <p:cNvSpPr txBox="1"/>
          <p:nvPr/>
        </p:nvSpPr>
        <p:spPr>
          <a:xfrm>
            <a:off x="5074118" y="1722449"/>
            <a:ext cx="695339" cy="276999"/>
          </a:xfrm>
          <a:prstGeom prst="rect">
            <a:avLst/>
          </a:prstGeom>
          <a:noFill/>
          <a:ln w="28575">
            <a:noFill/>
          </a:ln>
        </p:spPr>
        <p:txBody>
          <a:bodyPr wrap="square" rtlCol="0">
            <a:spAutoFit/>
          </a:bodyPr>
          <a:lstStyle/>
          <a:p>
            <a:r>
              <a:rPr lang="zh-CN" altLang="en-US" sz="1200" dirty="0">
                <a:solidFill>
                  <a:srgbClr val="FF0000"/>
                </a:solidFill>
              </a:rPr>
              <a:t>宣府镇</a:t>
            </a:r>
            <a:endParaRPr lang="zh-HK" altLang="en-US" sz="1200" dirty="0">
              <a:solidFill>
                <a:srgbClr val="FF0000"/>
              </a:solidFill>
            </a:endParaRPr>
          </a:p>
        </p:txBody>
      </p:sp>
      <p:sp>
        <p:nvSpPr>
          <p:cNvPr id="7" name="TextBox 6"/>
          <p:cNvSpPr txBox="1"/>
          <p:nvPr/>
        </p:nvSpPr>
        <p:spPr>
          <a:xfrm>
            <a:off x="4688938" y="2009761"/>
            <a:ext cx="770360" cy="276999"/>
          </a:xfrm>
          <a:prstGeom prst="rect">
            <a:avLst/>
          </a:prstGeom>
          <a:noFill/>
          <a:ln w="28575">
            <a:noFill/>
          </a:ln>
        </p:spPr>
        <p:txBody>
          <a:bodyPr wrap="square" rtlCol="0">
            <a:spAutoFit/>
          </a:bodyPr>
          <a:lstStyle/>
          <a:p>
            <a:r>
              <a:rPr lang="zh-CN" altLang="en-US" sz="1200" dirty="0">
                <a:solidFill>
                  <a:srgbClr val="FF0000"/>
                </a:solidFill>
              </a:rPr>
              <a:t>大同镇</a:t>
            </a:r>
            <a:endParaRPr lang="zh-HK" altLang="en-US" sz="1200" dirty="0">
              <a:solidFill>
                <a:srgbClr val="FF0000"/>
              </a:solidFill>
            </a:endParaRPr>
          </a:p>
        </p:txBody>
      </p:sp>
      <p:sp>
        <p:nvSpPr>
          <p:cNvPr id="8" name="TextBox 7"/>
          <p:cNvSpPr txBox="1"/>
          <p:nvPr/>
        </p:nvSpPr>
        <p:spPr>
          <a:xfrm>
            <a:off x="4564144" y="3002787"/>
            <a:ext cx="655928" cy="276999"/>
          </a:xfrm>
          <a:prstGeom prst="rect">
            <a:avLst/>
          </a:prstGeom>
          <a:noFill/>
          <a:ln w="28575">
            <a:noFill/>
          </a:ln>
        </p:spPr>
        <p:txBody>
          <a:bodyPr wrap="square" rtlCol="0">
            <a:spAutoFit/>
          </a:bodyPr>
          <a:lstStyle/>
          <a:p>
            <a:r>
              <a:rPr lang="zh-CN" altLang="en-US" sz="1200" dirty="0">
                <a:solidFill>
                  <a:srgbClr val="FF0000"/>
                </a:solidFill>
              </a:rPr>
              <a:t>山西镇</a:t>
            </a:r>
            <a:endParaRPr lang="zh-HK" altLang="en-US" sz="1200" dirty="0">
              <a:solidFill>
                <a:srgbClr val="FF0000"/>
              </a:solidFill>
            </a:endParaRPr>
          </a:p>
        </p:txBody>
      </p:sp>
      <p:sp>
        <p:nvSpPr>
          <p:cNvPr id="9" name="TextBox 8"/>
          <p:cNvSpPr txBox="1"/>
          <p:nvPr/>
        </p:nvSpPr>
        <p:spPr>
          <a:xfrm>
            <a:off x="3791347" y="2725788"/>
            <a:ext cx="648072" cy="276999"/>
          </a:xfrm>
          <a:prstGeom prst="rect">
            <a:avLst/>
          </a:prstGeom>
          <a:noFill/>
          <a:ln w="28575">
            <a:noFill/>
          </a:ln>
        </p:spPr>
        <p:txBody>
          <a:bodyPr wrap="square" rtlCol="0">
            <a:spAutoFit/>
          </a:bodyPr>
          <a:lstStyle/>
          <a:p>
            <a:r>
              <a:rPr lang="zh-CN" altLang="en-US" sz="1200" dirty="0">
                <a:solidFill>
                  <a:srgbClr val="FF0000"/>
                </a:solidFill>
              </a:rPr>
              <a:t>延绥镇</a:t>
            </a:r>
            <a:endParaRPr lang="zh-HK" altLang="en-US" sz="1200" dirty="0">
              <a:solidFill>
                <a:srgbClr val="FF0000"/>
              </a:solidFill>
            </a:endParaRPr>
          </a:p>
        </p:txBody>
      </p:sp>
      <p:sp>
        <p:nvSpPr>
          <p:cNvPr id="10" name="TextBox 9"/>
          <p:cNvSpPr txBox="1"/>
          <p:nvPr/>
        </p:nvSpPr>
        <p:spPr>
          <a:xfrm>
            <a:off x="2195736" y="2537817"/>
            <a:ext cx="648072" cy="276999"/>
          </a:xfrm>
          <a:prstGeom prst="rect">
            <a:avLst/>
          </a:prstGeom>
          <a:noFill/>
          <a:ln w="28575">
            <a:noFill/>
          </a:ln>
        </p:spPr>
        <p:txBody>
          <a:bodyPr wrap="square" rtlCol="0">
            <a:spAutoFit/>
          </a:bodyPr>
          <a:lstStyle/>
          <a:p>
            <a:r>
              <a:rPr lang="zh-CN" altLang="en-US" sz="1200" dirty="0">
                <a:solidFill>
                  <a:srgbClr val="FF0000"/>
                </a:solidFill>
              </a:rPr>
              <a:t>宁夏镇</a:t>
            </a:r>
            <a:endParaRPr lang="zh-HK" altLang="en-US" sz="1200" dirty="0">
              <a:solidFill>
                <a:srgbClr val="FF0000"/>
              </a:solidFill>
            </a:endParaRPr>
          </a:p>
        </p:txBody>
      </p:sp>
      <p:sp>
        <p:nvSpPr>
          <p:cNvPr id="11" name="TextBox 10"/>
          <p:cNvSpPr txBox="1"/>
          <p:nvPr/>
        </p:nvSpPr>
        <p:spPr>
          <a:xfrm>
            <a:off x="611560" y="2304877"/>
            <a:ext cx="648072" cy="276999"/>
          </a:xfrm>
          <a:prstGeom prst="rect">
            <a:avLst/>
          </a:prstGeom>
          <a:noFill/>
          <a:ln w="28575">
            <a:noFill/>
          </a:ln>
        </p:spPr>
        <p:txBody>
          <a:bodyPr wrap="square" rtlCol="0">
            <a:spAutoFit/>
          </a:bodyPr>
          <a:lstStyle/>
          <a:p>
            <a:r>
              <a:rPr lang="zh-CN" altLang="en-US" sz="1200" dirty="0">
                <a:solidFill>
                  <a:srgbClr val="FF0000"/>
                </a:solidFill>
              </a:rPr>
              <a:t>甘肃镇</a:t>
            </a:r>
            <a:endParaRPr lang="zh-HK" altLang="en-US" sz="1200" dirty="0">
              <a:solidFill>
                <a:srgbClr val="FF0000"/>
              </a:solidFill>
            </a:endParaRPr>
          </a:p>
        </p:txBody>
      </p:sp>
      <p:sp>
        <p:nvSpPr>
          <p:cNvPr id="12" name="TextBox 11"/>
          <p:cNvSpPr txBox="1"/>
          <p:nvPr/>
        </p:nvSpPr>
        <p:spPr>
          <a:xfrm>
            <a:off x="2477504" y="3664813"/>
            <a:ext cx="654336" cy="276999"/>
          </a:xfrm>
          <a:prstGeom prst="rect">
            <a:avLst/>
          </a:prstGeom>
          <a:noFill/>
          <a:ln w="28575">
            <a:noFill/>
          </a:ln>
        </p:spPr>
        <p:txBody>
          <a:bodyPr wrap="square" rtlCol="0">
            <a:spAutoFit/>
          </a:bodyPr>
          <a:lstStyle/>
          <a:p>
            <a:r>
              <a:rPr lang="zh-CN" altLang="en-US" sz="1200" dirty="0">
                <a:solidFill>
                  <a:srgbClr val="FF0000"/>
                </a:solidFill>
              </a:rPr>
              <a:t>固原镇</a:t>
            </a:r>
            <a:endParaRPr lang="zh-HK" altLang="en-US" sz="1200" dirty="0">
              <a:solidFill>
                <a:srgbClr val="FF0000"/>
              </a:solidFill>
            </a:endParaRPr>
          </a:p>
        </p:txBody>
      </p:sp>
      <p:pic>
        <p:nvPicPr>
          <p:cNvPr id="13" name="Picture 3" descr="G:\2014 War History for China\長平之戰\素材\關隘副本.png"/>
          <p:cNvPicPr>
            <a:picLocks noChangeAspect="1" noChangeArrowheads="1"/>
          </p:cNvPicPr>
          <p:nvPr/>
        </p:nvPicPr>
        <p:blipFill>
          <a:blip r:embed="rId3" cstate="print"/>
          <a:srcRect/>
          <a:stretch>
            <a:fillRect/>
          </a:stretch>
        </p:blipFill>
        <p:spPr bwMode="auto">
          <a:xfrm>
            <a:off x="6704894" y="1652043"/>
            <a:ext cx="576064" cy="438438"/>
          </a:xfrm>
          <a:prstGeom prst="rect">
            <a:avLst/>
          </a:prstGeom>
          <a:noFill/>
        </p:spPr>
      </p:pic>
      <p:pic>
        <p:nvPicPr>
          <p:cNvPr id="14" name="Picture 3" descr="G:\2014 War History for China\長平之戰\素材\關隘副本.png"/>
          <p:cNvPicPr>
            <a:picLocks noChangeAspect="1" noChangeArrowheads="1"/>
          </p:cNvPicPr>
          <p:nvPr/>
        </p:nvPicPr>
        <p:blipFill>
          <a:blip r:embed="rId3" cstate="print"/>
          <a:srcRect/>
          <a:stretch>
            <a:fillRect/>
          </a:stretch>
        </p:blipFill>
        <p:spPr bwMode="auto">
          <a:xfrm>
            <a:off x="5639749" y="1652043"/>
            <a:ext cx="576064" cy="438438"/>
          </a:xfrm>
          <a:prstGeom prst="rect">
            <a:avLst/>
          </a:prstGeom>
          <a:noFill/>
        </p:spPr>
      </p:pic>
      <p:sp>
        <p:nvSpPr>
          <p:cNvPr id="15" name="Rectangle 14"/>
          <p:cNvSpPr/>
          <p:nvPr/>
        </p:nvSpPr>
        <p:spPr>
          <a:xfrm>
            <a:off x="5674456" y="1358008"/>
            <a:ext cx="1606502" cy="94687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TextBox 16"/>
          <p:cNvSpPr txBox="1"/>
          <p:nvPr/>
        </p:nvSpPr>
        <p:spPr>
          <a:xfrm>
            <a:off x="6644961" y="1375044"/>
            <a:ext cx="695929" cy="276999"/>
          </a:xfrm>
          <a:prstGeom prst="rect">
            <a:avLst/>
          </a:prstGeom>
          <a:solidFill>
            <a:schemeClr val="bg1"/>
          </a:solidFill>
        </p:spPr>
        <p:txBody>
          <a:bodyPr wrap="square" rtlCol="0">
            <a:spAutoFit/>
          </a:bodyPr>
          <a:lstStyle/>
          <a:p>
            <a:r>
              <a:rPr lang="zh-CN" altLang="en-US" sz="1200" dirty="0"/>
              <a:t>山海关</a:t>
            </a:r>
            <a:endParaRPr lang="zh-HK" altLang="en-US" sz="1200" dirty="0"/>
          </a:p>
        </p:txBody>
      </p:sp>
      <p:sp>
        <p:nvSpPr>
          <p:cNvPr id="19" name="TextBox 18"/>
          <p:cNvSpPr txBox="1"/>
          <p:nvPr/>
        </p:nvSpPr>
        <p:spPr>
          <a:xfrm>
            <a:off x="5910591" y="1403704"/>
            <a:ext cx="657248" cy="276999"/>
          </a:xfrm>
          <a:prstGeom prst="rect">
            <a:avLst/>
          </a:prstGeom>
          <a:solidFill>
            <a:schemeClr val="bg1"/>
          </a:solidFill>
        </p:spPr>
        <p:txBody>
          <a:bodyPr wrap="square" rtlCol="0">
            <a:spAutoFit/>
          </a:bodyPr>
          <a:lstStyle/>
          <a:p>
            <a:r>
              <a:rPr lang="zh-CN" altLang="en-US" sz="1200" dirty="0"/>
              <a:t>居庸关</a:t>
            </a:r>
            <a:endParaRPr lang="zh-HK" altLang="en-US" sz="1200" dirty="0"/>
          </a:p>
        </p:txBody>
      </p:sp>
      <p:pic>
        <p:nvPicPr>
          <p:cNvPr id="20" name="Picture 3" descr="G:\2014 War History for China\長平之戰\素材\關隘副本.png"/>
          <p:cNvPicPr>
            <a:picLocks noChangeAspect="1" noChangeArrowheads="1"/>
          </p:cNvPicPr>
          <p:nvPr/>
        </p:nvPicPr>
        <p:blipFill>
          <a:blip r:embed="rId3" cstate="print"/>
          <a:srcRect/>
          <a:stretch>
            <a:fillRect/>
          </a:stretch>
        </p:blipFill>
        <p:spPr bwMode="auto">
          <a:xfrm>
            <a:off x="179512" y="1637355"/>
            <a:ext cx="576064" cy="438438"/>
          </a:xfrm>
          <a:prstGeom prst="rect">
            <a:avLst/>
          </a:prstGeom>
          <a:noFill/>
        </p:spPr>
      </p:pic>
      <p:sp>
        <p:nvSpPr>
          <p:cNvPr id="21" name="TextBox 20"/>
          <p:cNvSpPr txBox="1"/>
          <p:nvPr/>
        </p:nvSpPr>
        <p:spPr>
          <a:xfrm>
            <a:off x="76199" y="1360356"/>
            <a:ext cx="657248" cy="276999"/>
          </a:xfrm>
          <a:prstGeom prst="rect">
            <a:avLst/>
          </a:prstGeom>
          <a:solidFill>
            <a:schemeClr val="bg1"/>
          </a:solidFill>
        </p:spPr>
        <p:txBody>
          <a:bodyPr wrap="square" rtlCol="0">
            <a:spAutoFit/>
          </a:bodyPr>
          <a:lstStyle/>
          <a:p>
            <a:r>
              <a:rPr lang="zh-CN" altLang="en-US" sz="1200" dirty="0"/>
              <a:t>嘉峪关</a:t>
            </a:r>
            <a:endParaRPr lang="zh-HK" altLang="en-US" sz="1200" dirty="0"/>
          </a:p>
        </p:txBody>
      </p:sp>
      <p:sp>
        <p:nvSpPr>
          <p:cNvPr id="22" name="Oval 21"/>
          <p:cNvSpPr/>
          <p:nvPr/>
        </p:nvSpPr>
        <p:spPr>
          <a:xfrm>
            <a:off x="8326539" y="1637355"/>
            <a:ext cx="72008" cy="8669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TextBox 22"/>
          <p:cNvSpPr txBox="1"/>
          <p:nvPr/>
        </p:nvSpPr>
        <p:spPr>
          <a:xfrm>
            <a:off x="8107758" y="1358007"/>
            <a:ext cx="509569" cy="276999"/>
          </a:xfrm>
          <a:prstGeom prst="rect">
            <a:avLst/>
          </a:prstGeom>
          <a:solidFill>
            <a:schemeClr val="bg1"/>
          </a:solidFill>
        </p:spPr>
        <p:txBody>
          <a:bodyPr wrap="square" rtlCol="0">
            <a:spAutoFit/>
          </a:bodyPr>
          <a:lstStyle/>
          <a:p>
            <a:r>
              <a:rPr lang="zh-CN" altLang="en-US" sz="1200" dirty="0"/>
              <a:t>丹东</a:t>
            </a:r>
            <a:endParaRPr lang="zh-HK" altLang="en-US" sz="1200" dirty="0"/>
          </a:p>
        </p:txBody>
      </p:sp>
      <p:sp>
        <p:nvSpPr>
          <p:cNvPr id="24" name="TextBox 23"/>
          <p:cNvSpPr txBox="1"/>
          <p:nvPr/>
        </p:nvSpPr>
        <p:spPr>
          <a:xfrm>
            <a:off x="1979713" y="137041"/>
            <a:ext cx="5361178" cy="646331"/>
          </a:xfrm>
          <a:prstGeom prst="rect">
            <a:avLst/>
          </a:prstGeom>
          <a:solidFill>
            <a:schemeClr val="accent3">
              <a:lumMod val="20000"/>
              <a:lumOff val="80000"/>
            </a:schemeClr>
          </a:solidFill>
          <a:ln>
            <a:solidFill>
              <a:schemeClr val="tx2">
                <a:lumMod val="75000"/>
              </a:schemeClr>
            </a:solidFill>
          </a:ln>
        </p:spPr>
        <p:txBody>
          <a:bodyPr wrap="square" rtlCol="0">
            <a:spAutoFit/>
          </a:bodyPr>
          <a:lstStyle/>
          <a:p>
            <a:r>
              <a:rPr lang="zh-CN" altLang="en-US" dirty="0"/>
              <a:t>明朝把沿长城的北边划分成九个防区，称「九边」或「九镇」。每镇的军队长官称为「总兵」。</a:t>
            </a:r>
            <a:endParaRPr lang="zh-HK" altLang="en-US" dirty="0"/>
          </a:p>
        </p:txBody>
      </p:sp>
      <p:sp>
        <p:nvSpPr>
          <p:cNvPr id="25" name="TextBox 24"/>
          <p:cNvSpPr txBox="1"/>
          <p:nvPr/>
        </p:nvSpPr>
        <p:spPr>
          <a:xfrm>
            <a:off x="179660" y="5198172"/>
            <a:ext cx="2159943" cy="338554"/>
          </a:xfrm>
          <a:prstGeom prst="rect">
            <a:avLst/>
          </a:prstGeom>
          <a:solidFill>
            <a:schemeClr val="accent2">
              <a:lumMod val="20000"/>
              <a:lumOff val="80000"/>
            </a:schemeClr>
          </a:solidFill>
          <a:ln>
            <a:solidFill>
              <a:schemeClr val="accent6">
                <a:lumMod val="75000"/>
              </a:schemeClr>
            </a:solidFill>
          </a:ln>
        </p:spPr>
        <p:txBody>
          <a:bodyPr wrap="square" rtlCol="0">
            <a:spAutoFit/>
          </a:bodyPr>
          <a:lstStyle/>
          <a:p>
            <a:r>
              <a:rPr lang="zh-CN" altLang="en-US" sz="1600" dirty="0"/>
              <a:t>以下边城所属的兵镇</a:t>
            </a:r>
            <a:r>
              <a:rPr lang="en-US" altLang="zh-CN" sz="1600" dirty="0">
                <a:latin typeface="SimSun" panose="02010600030101010101" pitchFamily="2" charset="-122"/>
                <a:ea typeface="SimSun" panose="02010600030101010101" pitchFamily="2" charset="-122"/>
              </a:rPr>
              <a:t>?</a:t>
            </a:r>
            <a:endParaRPr lang="zh-HK" altLang="en-US" sz="1600" dirty="0"/>
          </a:p>
        </p:txBody>
      </p:sp>
      <p:graphicFrame>
        <p:nvGraphicFramePr>
          <p:cNvPr id="26" name="Table 25"/>
          <p:cNvGraphicFramePr>
            <a:graphicFrameLocks noGrp="1"/>
          </p:cNvGraphicFramePr>
          <p:nvPr>
            <p:extLst>
              <p:ext uri="{D42A27DB-BD31-4B8C-83A1-F6EECF244321}">
                <p14:modId xmlns:p14="http://schemas.microsoft.com/office/powerpoint/2010/main" val="256395260"/>
              </p:ext>
            </p:extLst>
          </p:nvPr>
        </p:nvGraphicFramePr>
        <p:xfrm>
          <a:off x="163725" y="5612526"/>
          <a:ext cx="2159943" cy="1158546"/>
        </p:xfrm>
        <a:graphic>
          <a:graphicData uri="http://schemas.openxmlformats.org/drawingml/2006/table">
            <a:tbl>
              <a:tblPr firstRow="1" bandRow="1">
                <a:tableStyleId>{16D9F66E-5EB9-4882-86FB-DCBF35E3C3E4}</a:tableStyleId>
              </a:tblPr>
              <a:tblGrid>
                <a:gridCol w="754906">
                  <a:extLst>
                    <a:ext uri="{9D8B030D-6E8A-4147-A177-3AD203B41FA5}">
                      <a16:colId xmlns:a16="http://schemas.microsoft.com/office/drawing/2014/main" val="20000"/>
                    </a:ext>
                  </a:extLst>
                </a:gridCol>
                <a:gridCol w="1405037">
                  <a:extLst>
                    <a:ext uri="{9D8B030D-6E8A-4147-A177-3AD203B41FA5}">
                      <a16:colId xmlns:a16="http://schemas.microsoft.com/office/drawing/2014/main" val="20001"/>
                    </a:ext>
                  </a:extLst>
                </a:gridCol>
              </a:tblGrid>
              <a:tr h="393853">
                <a:tc>
                  <a:txBody>
                    <a:bodyPr/>
                    <a:lstStyle/>
                    <a:p>
                      <a:pPr algn="ctr"/>
                      <a:r>
                        <a:rPr lang="zh-CN" altLang="en-US" sz="1400" dirty="0"/>
                        <a:t>边城</a:t>
                      </a:r>
                      <a:endParaRPr lang="zh-HK" altLang="en-US" sz="1400" dirty="0"/>
                    </a:p>
                  </a:txBody>
                  <a:tcPr/>
                </a:tc>
                <a:tc>
                  <a:txBody>
                    <a:bodyPr/>
                    <a:lstStyle/>
                    <a:p>
                      <a:pPr algn="ctr"/>
                      <a:r>
                        <a:rPr lang="zh-CN" altLang="en-US" sz="1400" dirty="0"/>
                        <a:t>兵镇</a:t>
                      </a:r>
                      <a:endParaRPr lang="zh-HK" altLang="en-US" sz="1400" dirty="0"/>
                    </a:p>
                  </a:txBody>
                  <a:tcPr/>
                </a:tc>
                <a:extLst>
                  <a:ext uri="{0D108BD9-81ED-4DB2-BD59-A6C34878D82A}">
                    <a16:rowId xmlns:a16="http://schemas.microsoft.com/office/drawing/2014/main" val="10000"/>
                  </a:ext>
                </a:extLst>
              </a:tr>
              <a:tr h="393853">
                <a:tc>
                  <a:txBody>
                    <a:bodyPr/>
                    <a:lstStyle/>
                    <a:p>
                      <a:pPr algn="ctr"/>
                      <a:r>
                        <a:rPr lang="zh-CN" altLang="en-US" sz="1400" dirty="0"/>
                        <a:t>丹东</a:t>
                      </a:r>
                      <a:endParaRPr lang="zh-HK"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HK" altLang="en-US" sz="1400" dirty="0">
                        <a:solidFill>
                          <a:srgbClr val="FF0000"/>
                        </a:solidFill>
                      </a:endParaRPr>
                    </a:p>
                  </a:txBody>
                  <a:tcPr/>
                </a:tc>
                <a:extLst>
                  <a:ext uri="{0D108BD9-81ED-4DB2-BD59-A6C34878D82A}">
                    <a16:rowId xmlns:a16="http://schemas.microsoft.com/office/drawing/2014/main" val="10001"/>
                  </a:ext>
                </a:extLst>
              </a:tr>
              <a:tr h="370840">
                <a:tc>
                  <a:txBody>
                    <a:bodyPr/>
                    <a:lstStyle/>
                    <a:p>
                      <a:r>
                        <a:rPr lang="zh-CN" altLang="en-US" sz="1400" dirty="0"/>
                        <a:t>嘉峪关</a:t>
                      </a:r>
                      <a:endParaRPr lang="zh-HK"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HK" altLang="en-US" sz="1400" dirty="0"/>
                    </a:p>
                  </a:txBody>
                  <a:tcPr/>
                </a:tc>
                <a:extLst>
                  <a:ext uri="{0D108BD9-81ED-4DB2-BD59-A6C34878D82A}">
                    <a16:rowId xmlns:a16="http://schemas.microsoft.com/office/drawing/2014/main" val="10002"/>
                  </a:ext>
                </a:extLst>
              </a:tr>
            </a:tbl>
          </a:graphicData>
        </a:graphic>
      </p:graphicFrame>
      <p:sp>
        <p:nvSpPr>
          <p:cNvPr id="27" name="TextBox 26"/>
          <p:cNvSpPr txBox="1"/>
          <p:nvPr/>
        </p:nvSpPr>
        <p:spPr>
          <a:xfrm>
            <a:off x="3500775" y="5198172"/>
            <a:ext cx="5476880" cy="523220"/>
          </a:xfrm>
          <a:prstGeom prst="rect">
            <a:avLst/>
          </a:prstGeom>
          <a:solidFill>
            <a:schemeClr val="accent2">
              <a:lumMod val="20000"/>
              <a:lumOff val="80000"/>
            </a:schemeClr>
          </a:solidFill>
        </p:spPr>
        <p:txBody>
          <a:bodyPr wrap="square" rtlCol="0">
            <a:spAutoFit/>
          </a:bodyPr>
          <a:lstStyle/>
          <a:p>
            <a:r>
              <a:rPr lang="zh-CN" altLang="en-US" sz="1400" dirty="0"/>
              <a:t>蓟镇拱卫京师，是万里长城九镇中最重要的一镇，也是建筑最坚固、最宏伟的一镇。这镇是依靠</a:t>
            </a:r>
            <a:r>
              <a:rPr lang="zh-TW" altLang="en-US" sz="1400" dirty="0">
                <a:latin typeface="SimSun" panose="02010600030101010101" pitchFamily="2" charset="-122"/>
                <a:ea typeface="SimSun" panose="02010600030101010101" pitchFamily="2" charset="-122"/>
              </a:rPr>
              <a:t>哪</a:t>
            </a:r>
            <a:r>
              <a:rPr lang="zh-CN" altLang="en-US" sz="1400" dirty="0"/>
              <a:t>两个「关」守着东西两面的</a:t>
            </a:r>
            <a:r>
              <a:rPr lang="en-US" altLang="zh-CN" sz="1400" dirty="0">
                <a:latin typeface="SimSun" panose="02010600030101010101" pitchFamily="2" charset="-122"/>
                <a:ea typeface="SimSun" panose="02010600030101010101" pitchFamily="2" charset="-122"/>
              </a:rPr>
              <a:t>?</a:t>
            </a:r>
            <a:endParaRPr lang="zh-HK" altLang="en-US" sz="1400" dirty="0"/>
          </a:p>
        </p:txBody>
      </p:sp>
      <p:graphicFrame>
        <p:nvGraphicFramePr>
          <p:cNvPr id="28" name="Table 27"/>
          <p:cNvGraphicFramePr>
            <a:graphicFrameLocks noGrp="1"/>
          </p:cNvGraphicFramePr>
          <p:nvPr>
            <p:extLst>
              <p:ext uri="{D42A27DB-BD31-4B8C-83A1-F6EECF244321}">
                <p14:modId xmlns:p14="http://schemas.microsoft.com/office/powerpoint/2010/main" val="1027917608"/>
              </p:ext>
            </p:extLst>
          </p:nvPr>
        </p:nvGraphicFramePr>
        <p:xfrm>
          <a:off x="5490552" y="5805264"/>
          <a:ext cx="2522693" cy="680213"/>
        </p:xfrm>
        <a:graphic>
          <a:graphicData uri="http://schemas.openxmlformats.org/drawingml/2006/table">
            <a:tbl>
              <a:tblPr firstRow="1" bandRow="1">
                <a:tableStyleId>{16D9F66E-5EB9-4882-86FB-DCBF35E3C3E4}</a:tableStyleId>
              </a:tblPr>
              <a:tblGrid>
                <a:gridCol w="953656">
                  <a:extLst>
                    <a:ext uri="{9D8B030D-6E8A-4147-A177-3AD203B41FA5}">
                      <a16:colId xmlns:a16="http://schemas.microsoft.com/office/drawing/2014/main" val="20000"/>
                    </a:ext>
                  </a:extLst>
                </a:gridCol>
                <a:gridCol w="1569037">
                  <a:extLst>
                    <a:ext uri="{9D8B030D-6E8A-4147-A177-3AD203B41FA5}">
                      <a16:colId xmlns:a16="http://schemas.microsoft.com/office/drawing/2014/main" val="20001"/>
                    </a:ext>
                  </a:extLst>
                </a:gridCol>
              </a:tblGrid>
              <a:tr h="337328">
                <a:tc>
                  <a:txBody>
                    <a:bodyPr/>
                    <a:lstStyle/>
                    <a:p>
                      <a:pPr algn="ctr"/>
                      <a:r>
                        <a:rPr lang="zh-CN" altLang="en-US" sz="1400" dirty="0"/>
                        <a:t>东面</a:t>
                      </a:r>
                      <a:endParaRPr lang="zh-HK"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HK" altLang="en-US" sz="1400" kern="1200" dirty="0">
                        <a:solidFill>
                          <a:srgbClr val="FF0000"/>
                        </a:solidFill>
                        <a:latin typeface="+mn-lt"/>
                        <a:ea typeface="+mn-ea"/>
                        <a:cs typeface="+mn-cs"/>
                      </a:endParaRPr>
                    </a:p>
                  </a:txBody>
                  <a:tcPr/>
                </a:tc>
                <a:extLst>
                  <a:ext uri="{0D108BD9-81ED-4DB2-BD59-A6C34878D82A}">
                    <a16:rowId xmlns:a16="http://schemas.microsoft.com/office/drawing/2014/main" val="10000"/>
                  </a:ext>
                </a:extLst>
              </a:tr>
              <a:tr h="342885">
                <a:tc>
                  <a:txBody>
                    <a:bodyPr/>
                    <a:lstStyle/>
                    <a:p>
                      <a:pPr algn="ctr"/>
                      <a:r>
                        <a:rPr lang="zh-CN" altLang="en-US" sz="1400" b="1" dirty="0"/>
                        <a:t>西面</a:t>
                      </a:r>
                      <a:endParaRPr lang="zh-HK" altLang="en-US" sz="14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HK" altLang="en-US" sz="1400" b="1" kern="1200" dirty="0">
                        <a:solidFill>
                          <a:srgbClr val="FF0000"/>
                        </a:solidFill>
                        <a:latin typeface="+mn-lt"/>
                        <a:ea typeface="+mn-ea"/>
                        <a:cs typeface="+mn-cs"/>
                      </a:endParaRPr>
                    </a:p>
                  </a:txBody>
                  <a:tcPr/>
                </a:tc>
                <a:extLst>
                  <a:ext uri="{0D108BD9-81ED-4DB2-BD59-A6C34878D82A}">
                    <a16:rowId xmlns:a16="http://schemas.microsoft.com/office/drawing/2014/main" val="10001"/>
                  </a:ext>
                </a:extLst>
              </a:tr>
            </a:tbl>
          </a:graphicData>
        </a:graphic>
      </p:graphicFrame>
      <p:sp>
        <p:nvSpPr>
          <p:cNvPr id="16" name="TextBox 15"/>
          <p:cNvSpPr txBox="1"/>
          <p:nvPr/>
        </p:nvSpPr>
        <p:spPr>
          <a:xfrm>
            <a:off x="7507236" y="4840031"/>
            <a:ext cx="1636764" cy="246221"/>
          </a:xfrm>
          <a:prstGeom prst="rect">
            <a:avLst/>
          </a:prstGeom>
          <a:noFill/>
        </p:spPr>
        <p:txBody>
          <a:bodyPr wrap="square" rtlCol="0">
            <a:spAutoFit/>
          </a:bodyPr>
          <a:lstStyle/>
          <a:p>
            <a:r>
              <a:rPr lang="zh-CN" altLang="en-US" sz="1000" dirty="0"/>
              <a:t>（地图参考王雪农，页</a:t>
            </a:r>
            <a:r>
              <a:rPr lang="en-US" altLang="zh-CN" sz="1000" dirty="0"/>
              <a:t>19</a:t>
            </a:r>
            <a:r>
              <a:rPr lang="zh-CN" altLang="en-US" sz="1000" dirty="0"/>
              <a:t>）</a:t>
            </a:r>
            <a:endParaRPr lang="zh-HK" altLang="en-US" sz="1000" dirty="0"/>
          </a:p>
        </p:txBody>
      </p:sp>
      <p:sp>
        <p:nvSpPr>
          <p:cNvPr id="18" name="矩形 17"/>
          <p:cNvSpPr/>
          <p:nvPr/>
        </p:nvSpPr>
        <p:spPr>
          <a:xfrm>
            <a:off x="1243698" y="5991481"/>
            <a:ext cx="723275" cy="307777"/>
          </a:xfrm>
          <a:prstGeom prst="rect">
            <a:avLst/>
          </a:prstGeom>
        </p:spPr>
        <p:txBody>
          <a:bodyPr wrap="none">
            <a:spAutoFit/>
          </a:bodyPr>
          <a:lstStyle/>
          <a:p>
            <a:pPr lvl="0" algn="ctr">
              <a:defRPr/>
            </a:pPr>
            <a:r>
              <a:rPr lang="zh-CN" altLang="en-US" sz="1400" b="1" dirty="0">
                <a:solidFill>
                  <a:srgbClr val="FF0000"/>
                </a:solidFill>
              </a:rPr>
              <a:t>辽东镇</a:t>
            </a:r>
            <a:endParaRPr lang="zh-HK" altLang="en-US" sz="1400" b="1" dirty="0">
              <a:solidFill>
                <a:srgbClr val="FF0000"/>
              </a:solidFill>
            </a:endParaRPr>
          </a:p>
        </p:txBody>
      </p:sp>
      <p:sp>
        <p:nvSpPr>
          <p:cNvPr id="29" name="矩形 28"/>
          <p:cNvSpPr/>
          <p:nvPr/>
        </p:nvSpPr>
        <p:spPr>
          <a:xfrm>
            <a:off x="1243697" y="6374743"/>
            <a:ext cx="723275" cy="307777"/>
          </a:xfrm>
          <a:prstGeom prst="rect">
            <a:avLst/>
          </a:prstGeom>
        </p:spPr>
        <p:txBody>
          <a:bodyPr wrap="none">
            <a:spAutoFit/>
          </a:bodyPr>
          <a:lstStyle/>
          <a:p>
            <a:pPr lvl="0" algn="ctr">
              <a:defRPr/>
            </a:pPr>
            <a:r>
              <a:rPr lang="zh-CN" altLang="en-US" sz="1400" b="1" dirty="0">
                <a:solidFill>
                  <a:srgbClr val="FF0000"/>
                </a:solidFill>
              </a:rPr>
              <a:t>甘肃镇</a:t>
            </a:r>
            <a:endParaRPr lang="zh-HK" altLang="en-US" sz="1400" b="1" dirty="0"/>
          </a:p>
        </p:txBody>
      </p:sp>
      <p:sp>
        <p:nvSpPr>
          <p:cNvPr id="30" name="矩形 29"/>
          <p:cNvSpPr/>
          <p:nvPr/>
        </p:nvSpPr>
        <p:spPr>
          <a:xfrm>
            <a:off x="6845816" y="5797192"/>
            <a:ext cx="723275" cy="307777"/>
          </a:xfrm>
          <a:prstGeom prst="rect">
            <a:avLst/>
          </a:prstGeom>
        </p:spPr>
        <p:txBody>
          <a:bodyPr wrap="none">
            <a:spAutoFit/>
          </a:bodyPr>
          <a:lstStyle/>
          <a:p>
            <a:pPr lvl="0" algn="ctr">
              <a:defRPr/>
            </a:pPr>
            <a:r>
              <a:rPr lang="zh-CN" altLang="en-US" sz="1400" b="1" dirty="0">
                <a:solidFill>
                  <a:srgbClr val="FF0000"/>
                </a:solidFill>
              </a:rPr>
              <a:t>山海关</a:t>
            </a:r>
            <a:endParaRPr lang="zh-HK" altLang="en-US" sz="1400" b="1" dirty="0">
              <a:solidFill>
                <a:srgbClr val="FF0000"/>
              </a:solidFill>
            </a:endParaRPr>
          </a:p>
        </p:txBody>
      </p:sp>
      <p:sp>
        <p:nvSpPr>
          <p:cNvPr id="31" name="矩形 30"/>
          <p:cNvSpPr/>
          <p:nvPr/>
        </p:nvSpPr>
        <p:spPr>
          <a:xfrm>
            <a:off x="6862294" y="6145369"/>
            <a:ext cx="723275" cy="307777"/>
          </a:xfrm>
          <a:prstGeom prst="rect">
            <a:avLst/>
          </a:prstGeom>
        </p:spPr>
        <p:txBody>
          <a:bodyPr wrap="none">
            <a:spAutoFit/>
          </a:bodyPr>
          <a:lstStyle/>
          <a:p>
            <a:pPr lvl="0" algn="ctr">
              <a:defRPr/>
            </a:pPr>
            <a:r>
              <a:rPr lang="zh-CN" altLang="en-US" sz="1400" b="1" dirty="0">
                <a:solidFill>
                  <a:srgbClr val="FF0000"/>
                </a:solidFill>
              </a:rPr>
              <a:t>居庸关</a:t>
            </a:r>
            <a:endParaRPr lang="zh-HK" altLang="en-US" sz="1400" b="1" dirty="0">
              <a:solidFill>
                <a:srgbClr val="FF0000"/>
              </a:solidFill>
            </a:endParaRPr>
          </a:p>
        </p:txBody>
      </p:sp>
    </p:spTree>
    <p:extLst>
      <p:ext uri="{BB962C8B-B14F-4D97-AF65-F5344CB8AC3E}">
        <p14:creationId xmlns:p14="http://schemas.microsoft.com/office/powerpoint/2010/main" val="224534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1268"/>
            <a:ext cx="4680520" cy="68080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992357" y="73634"/>
            <a:ext cx="1728192"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山海路关隘</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100769" y="65392"/>
            <a:ext cx="3995936" cy="53766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CN" altLang="en-US" sz="1600" dirty="0"/>
              <a:t>设在蓟镇的山海关，并非一个孤城建筑。在明代，它的全名叫做「山海路关隘」。「隘」是险要的地方；若在险要的地方设有城池，则变成了「关城」。</a:t>
            </a:r>
            <a:endParaRPr lang="en-US" altLang="zh-CN" sz="1600" dirty="0"/>
          </a:p>
          <a:p>
            <a:endParaRPr lang="en-US" altLang="zh-CN" sz="1600" dirty="0"/>
          </a:p>
          <a:p>
            <a:r>
              <a:rPr lang="zh-CN" altLang="en-US" sz="1600" dirty="0"/>
              <a:t>现时看到的山海关，其实许多部分是在明朝中叶新建或重建。隆庆元年（</a:t>
            </a:r>
            <a:r>
              <a:rPr lang="en-US" altLang="zh-CN" sz="1600" dirty="0"/>
              <a:t>1567</a:t>
            </a:r>
            <a:r>
              <a:rPr lang="zh-CN" altLang="en-US" sz="1600" dirty="0"/>
              <a:t>），在浙江福建沿海抗倭立功的戚继光奉命北上。朝廷委任戚继光为蓟镇总兵，希望利用他的军事知识，想办法去应付北方的外敌</a:t>
            </a:r>
            <a:r>
              <a:rPr lang="en-US" altLang="zh-CN" sz="1600" dirty="0"/>
              <a:t>--</a:t>
            </a:r>
            <a:r>
              <a:rPr lang="zh-CN" altLang="en-US" sz="1600" dirty="0"/>
              <a:t>俺答汗率领的蒙古骑兵。</a:t>
            </a:r>
            <a:endParaRPr lang="en-US" altLang="zh-CN" sz="1600" dirty="0"/>
          </a:p>
          <a:p>
            <a:endParaRPr lang="en-US" altLang="zh-CN" sz="1600" dirty="0"/>
          </a:p>
          <a:p>
            <a:r>
              <a:rPr lang="zh-CN" altLang="en-US" sz="1600" dirty="0"/>
              <a:t>戚继光到达蓟镇后，</a:t>
            </a:r>
            <a:r>
              <a:rPr lang="zh-CN" altLang="en-US" sz="1600" dirty="0">
                <a:solidFill>
                  <a:srgbClr val="FF0000"/>
                </a:solidFill>
              </a:rPr>
              <a:t>发现洪武年代的长城太过简陋，甚至许多地方已经残破，根本无法抵御蒙古骑兵</a:t>
            </a:r>
            <a:r>
              <a:rPr lang="zh-CN" altLang="en-US" sz="1600" dirty="0"/>
              <a:t>，于是向朝廷奏请了大肆修筑了长城。</a:t>
            </a:r>
            <a:endParaRPr lang="en-US" altLang="zh-CN" sz="1600" dirty="0"/>
          </a:p>
          <a:p>
            <a:endParaRPr lang="en-US" altLang="zh-HK" sz="1600" dirty="0"/>
          </a:p>
          <a:p>
            <a:r>
              <a:rPr lang="zh-CN" altLang="en-US" sz="1600" dirty="0"/>
              <a:t>戚继光在蓟镇前后</a:t>
            </a:r>
            <a:r>
              <a:rPr lang="en-US" altLang="zh-CN" sz="1600" dirty="0"/>
              <a:t>16</a:t>
            </a:r>
            <a:r>
              <a:rPr lang="zh-CN" altLang="en-US" sz="1600" dirty="0"/>
              <a:t>年，对这个军区的长城有两大贡献：</a:t>
            </a:r>
            <a:endParaRPr lang="en-US" altLang="zh-CN" sz="1600" dirty="0"/>
          </a:p>
          <a:p>
            <a:pPr marL="342900" indent="-342900">
              <a:buAutoNum type="arabicPeriod"/>
            </a:pPr>
            <a:r>
              <a:rPr lang="zh-CN" altLang="en-US" sz="1600" dirty="0"/>
              <a:t>加固长城</a:t>
            </a:r>
            <a:endParaRPr lang="en-US" altLang="zh-CN" sz="1600" dirty="0"/>
          </a:p>
          <a:p>
            <a:pPr marL="342900" indent="-342900">
              <a:buAutoNum type="arabicPeriod"/>
            </a:pPr>
            <a:r>
              <a:rPr lang="zh-CN" altLang="en-US" sz="1600" dirty="0"/>
              <a:t>增修大量敌台</a:t>
            </a:r>
            <a:endParaRPr lang="zh-HK" altLang="en-US" sz="1600" dirty="0"/>
          </a:p>
        </p:txBody>
      </p:sp>
      <p:cxnSp>
        <p:nvCxnSpPr>
          <p:cNvPr id="6" name="Elbow Connector 5"/>
          <p:cNvCxnSpPr/>
          <p:nvPr/>
        </p:nvCxnSpPr>
        <p:spPr>
          <a:xfrm flipV="1">
            <a:off x="3563888" y="4509467"/>
            <a:ext cx="3371428" cy="1512168"/>
          </a:xfrm>
          <a:prstGeom prst="bentConnector3">
            <a:avLst>
              <a:gd name="adj1" fmla="val 100006"/>
            </a:avLst>
          </a:prstGeom>
          <a:ln w="12700">
            <a:headEnd type="none"/>
            <a:tailEnd type="ova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2573" y="5708877"/>
            <a:ext cx="2952328" cy="523220"/>
          </a:xfrm>
          <a:prstGeom prst="rect">
            <a:avLst/>
          </a:prstGeom>
          <a:noFill/>
          <a:ln>
            <a:solidFill>
              <a:srgbClr val="FFC000"/>
            </a:solidFill>
          </a:ln>
        </p:spPr>
        <p:txBody>
          <a:bodyPr wrap="square" rtlCol="0">
            <a:spAutoFit/>
          </a:bodyPr>
          <a:lstStyle/>
          <a:p>
            <a:r>
              <a:rPr lang="zh-CN" altLang="en-US" sz="1400" dirty="0"/>
              <a:t>山海关城，是整片山海路关隘的主体建筑。</a:t>
            </a:r>
            <a:endParaRPr lang="en-US" altLang="zh-CN" sz="1400" dirty="0"/>
          </a:p>
        </p:txBody>
      </p:sp>
      <p:sp>
        <p:nvSpPr>
          <p:cNvPr id="8" name="TextBox 7"/>
          <p:cNvSpPr txBox="1"/>
          <p:nvPr/>
        </p:nvSpPr>
        <p:spPr>
          <a:xfrm>
            <a:off x="7452320" y="6552028"/>
            <a:ext cx="1368152" cy="246221"/>
          </a:xfrm>
          <a:prstGeom prst="rect">
            <a:avLst/>
          </a:prstGeom>
          <a:noFill/>
        </p:spPr>
        <p:txBody>
          <a:bodyPr wrap="square" rtlCol="0">
            <a:spAutoFit/>
          </a:bodyPr>
          <a:lstStyle/>
          <a:p>
            <a:r>
              <a:rPr lang="en-US" altLang="zh-HK" sz="1000" dirty="0"/>
              <a:t>(</a:t>
            </a:r>
            <a:r>
              <a:rPr lang="zh-CN" altLang="en-US" sz="1000" dirty="0"/>
              <a:t>参考张立辉，页</a:t>
            </a:r>
            <a:r>
              <a:rPr lang="en-US" altLang="zh-CN" sz="1000" dirty="0"/>
              <a:t>34)</a:t>
            </a:r>
            <a:endParaRPr lang="zh-HK" altLang="en-US" sz="1000"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0"/>
            <a:ext cx="1691680" cy="233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25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504" y="764704"/>
            <a:ext cx="5040560" cy="3416320"/>
          </a:xfrm>
          <a:prstGeom prst="rect">
            <a:avLst/>
          </a:prstGeom>
          <a:solidFill>
            <a:srgbClr val="CCCCFF"/>
          </a:solidFill>
        </p:spPr>
        <p:txBody>
          <a:bodyPr wrap="square">
            <a:spAutoFit/>
          </a:bodyPr>
          <a:lstStyle/>
          <a:p>
            <a:r>
              <a:rPr lang="zh-TW" altLang="en-US" b="1" dirty="0">
                <a:latin typeface="SimSun" panose="02010600030101010101" pitchFamily="2" charset="-122"/>
                <a:ea typeface="SimSun" panose="02010600030101010101" pitchFamily="2" charset="-122"/>
              </a:rPr>
              <a:t>戚继光</a:t>
            </a:r>
            <a:r>
              <a:rPr lang="zh-TW" altLang="en-US" dirty="0">
                <a:latin typeface="SimSun" panose="02010600030101010101" pitchFamily="2" charset="-122"/>
                <a:ea typeface="SimSun" panose="02010600030101010101" pitchFamily="2" charset="-122"/>
              </a:rPr>
              <a:t>（</a:t>
            </a:r>
            <a:r>
              <a:rPr lang="en-US" altLang="zh-TW" dirty="0">
                <a:ea typeface="SimSun" panose="02010600030101010101" pitchFamily="2" charset="-122"/>
              </a:rPr>
              <a:t>1528</a:t>
            </a:r>
            <a:r>
              <a:rPr lang="zh-TW" altLang="en-US" dirty="0">
                <a:ea typeface="SimSun" panose="02010600030101010101" pitchFamily="2" charset="-122"/>
              </a:rPr>
              <a:t>－</a:t>
            </a:r>
            <a:r>
              <a:rPr lang="en-US" altLang="zh-TW" dirty="0">
                <a:ea typeface="SimSun" panose="02010600030101010101" pitchFamily="2" charset="-122"/>
              </a:rPr>
              <a:t>1588</a:t>
            </a:r>
            <a:r>
              <a:rPr lang="zh-TW" altLang="en-US" dirty="0">
                <a:latin typeface="SimSun" panose="02010600030101010101" pitchFamily="2" charset="-122"/>
                <a:ea typeface="SimSun" panose="02010600030101010101" pitchFamily="2" charset="-122"/>
              </a:rPr>
              <a:t>），字</a:t>
            </a:r>
            <a:r>
              <a:rPr lang="zh-TW" altLang="en-US" b="1" dirty="0">
                <a:latin typeface="SimSun" panose="02010600030101010101" pitchFamily="2" charset="-122"/>
                <a:ea typeface="SimSun" panose="02010600030101010101" pitchFamily="2" charset="-122"/>
              </a:rPr>
              <a:t>元敬</a:t>
            </a:r>
            <a:r>
              <a:rPr lang="zh-TW" altLang="en-US" dirty="0">
                <a:latin typeface="SimSun" panose="02010600030101010101" pitchFamily="2" charset="-122"/>
                <a:ea typeface="SimSun" panose="02010600030101010101" pitchFamily="2" charset="-122"/>
              </a:rPr>
              <a:t>，号</a:t>
            </a:r>
            <a:r>
              <a:rPr lang="zh-TW" altLang="en-US" b="1" dirty="0">
                <a:latin typeface="SimSun" panose="02010600030101010101" pitchFamily="2" charset="-122"/>
                <a:ea typeface="SimSun" panose="02010600030101010101" pitchFamily="2" charset="-122"/>
              </a:rPr>
              <a:t>南塘</a:t>
            </a:r>
            <a:r>
              <a:rPr lang="zh-TW" altLang="en-US" dirty="0">
                <a:latin typeface="SimSun" panose="02010600030101010101" pitchFamily="2" charset="-122"/>
                <a:ea typeface="SimSun" panose="02010600030101010101" pitchFamily="2" charset="-122"/>
              </a:rPr>
              <a:t>、</a:t>
            </a:r>
            <a:r>
              <a:rPr lang="zh-TW" altLang="en-US" b="1" dirty="0">
                <a:latin typeface="SimSun" panose="02010600030101010101" pitchFamily="2" charset="-122"/>
                <a:ea typeface="SimSun" panose="02010600030101010101" pitchFamily="2" charset="-122"/>
              </a:rPr>
              <a:t>孟诸</a:t>
            </a:r>
            <a:r>
              <a:rPr lang="zh-TW" altLang="en-US" dirty="0">
                <a:latin typeface="SimSun" panose="02010600030101010101" pitchFamily="2" charset="-122"/>
                <a:ea typeface="SimSun" panose="02010600030101010101" pitchFamily="2" charset="-122"/>
              </a:rPr>
              <a:t>，山东登州人。戚继光出身军户，奉命戍守浙江和福建十多年，招募士兵组成戚家军，练兵严格，军法严厉，创立新战术，注重武艺训练，多次击败倭寇，肃清闽浙的倭乱，升任至福建总兵。后来戚继光受命镇守北方边境防范蒙古，得到首辅张居正和兵部尚书谭纶的信任，担任蓟州总兵十四年，重修长城，建造塔楼加强防务，官拜左都督，加封少保兼太子太保，地位显赫。张居正过世后，戚继光屡次被参劾，退休回乡，晚境凄凉。他着有</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纪效新书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与</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练兵实纪</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，详细记述其行军练兵的经验与战术，著称于后世。</a:t>
            </a:r>
            <a:endParaRPr lang="zh-HK" altLang="en-US" dirty="0">
              <a:latin typeface="SimSun" panose="02010600030101010101" pitchFamily="2" charset="-122"/>
              <a:ea typeface="SimSun" panose="02010600030101010101" pitchFamily="2" charset="-122"/>
            </a:endParaRPr>
          </a:p>
        </p:txBody>
      </p:sp>
      <p:pic>
        <p:nvPicPr>
          <p:cNvPr id="1026" name="Picture 2" descr="æç¹¼å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5304" y="0"/>
            <a:ext cx="369869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p:cNvSpPr txBox="1"/>
          <p:nvPr/>
        </p:nvSpPr>
        <p:spPr>
          <a:xfrm>
            <a:off x="107504" y="102196"/>
            <a:ext cx="237626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一代名将戚继光</a:t>
            </a:r>
            <a:endParaRPr lang="zh-TW" altLang="en-US"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1340687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764704"/>
            <a:ext cx="430915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7504" y="102196"/>
            <a:ext cx="2088232"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戚继光</a:t>
            </a:r>
            <a:r>
              <a:rPr lang="zh-TW" altLang="en-US" sz="2400" dirty="0">
                <a:latin typeface="Adobe 繁黑體 Std B" pitchFamily="34" charset="-128"/>
                <a:ea typeface="Adobe 繁黑體 Std B" pitchFamily="34" charset="-128"/>
              </a:rPr>
              <a:t>剿倭寇</a:t>
            </a:r>
          </a:p>
        </p:txBody>
      </p:sp>
      <p:sp>
        <p:nvSpPr>
          <p:cNvPr id="3" name="TextBox 2"/>
          <p:cNvSpPr txBox="1"/>
          <p:nvPr/>
        </p:nvSpPr>
        <p:spPr>
          <a:xfrm>
            <a:off x="4632176" y="666271"/>
            <a:ext cx="4392488" cy="3046988"/>
          </a:xfrm>
          <a:prstGeom prst="rect">
            <a:avLst/>
          </a:prstGeom>
          <a:noFill/>
          <a:ln>
            <a:solidFill>
              <a:schemeClr val="accent1"/>
            </a:solidFill>
          </a:ln>
        </p:spPr>
        <p:txBody>
          <a:bodyPr wrap="square" rtlCol="0">
            <a:spAutoFit/>
          </a:bodyPr>
          <a:lstStyle/>
          <a:p>
            <a:r>
              <a:rPr lang="zh-CN" altLang="en-US" sz="1600" dirty="0"/>
              <a:t>嘉靖二十三年（</a:t>
            </a:r>
            <a:r>
              <a:rPr lang="en-US" altLang="zh-CN" sz="1600" dirty="0"/>
              <a:t>1544</a:t>
            </a:r>
            <a:r>
              <a:rPr lang="zh-CN" altLang="en-US" sz="1600" dirty="0"/>
              <a:t>），戚继光任山东登州卫指挥佥事</a:t>
            </a:r>
            <a:r>
              <a:rPr lang="zh-TW" altLang="en-US" sz="1600" dirty="0">
                <a:latin typeface="SimSun" panose="02010600030101010101" pitchFamily="2" charset="-122"/>
                <a:ea typeface="SimSun" panose="02010600030101010101" pitchFamily="2" charset="-122"/>
              </a:rPr>
              <a:t>，他</a:t>
            </a:r>
            <a:r>
              <a:rPr lang="zh-CN" altLang="en-US" sz="1600" dirty="0"/>
              <a:t>的军事才能很快受到朝中重臣张居正的赏识。当时中国沿海深受日本海盗（时称「倭寇」的劫掠），张居正便将防守山东沿海的任务交托给这位年轻将领。戚继光不负所望，嘉靖三十四年（</a:t>
            </a:r>
            <a:r>
              <a:rPr lang="en-US" altLang="zh-CN" sz="1600" dirty="0"/>
              <a:t>1555</a:t>
            </a:r>
            <a:r>
              <a:rPr lang="zh-CN" altLang="en-US" sz="1600" dirty="0"/>
              <a:t>），被调到倭患更加严重的浙江。戚继光在浙江，放弃了已经不能战斗的明代世袭军户，采取募兵办法，给予不错的粮饷，号召壮丁投军，保卫乡里。民间流传，戚继光号令深严，某次儿子戚印犯了军令，也不顾妻子多番劝阻，下令处斩。这就是所谓「戚继光抗倭斩子」的故事。</a:t>
            </a:r>
            <a:endParaRPr lang="zh-HK" altLang="en-US" sz="1600"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30" y="4156010"/>
            <a:ext cx="3240360" cy="243344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3491" y="4151793"/>
            <a:ext cx="3268749" cy="245173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76256" y="4156010"/>
            <a:ext cx="2016224" cy="1107996"/>
          </a:xfrm>
          <a:prstGeom prst="rect">
            <a:avLst/>
          </a:prstGeom>
          <a:solidFill>
            <a:schemeClr val="accent2">
              <a:lumMod val="20000"/>
              <a:lumOff val="80000"/>
            </a:schemeClr>
          </a:solidFill>
        </p:spPr>
        <p:txBody>
          <a:bodyPr wrap="square" rtlCol="0">
            <a:spAutoFit/>
          </a:bodyPr>
          <a:lstStyle/>
          <a:p>
            <a:r>
              <a:rPr lang="zh-CN" altLang="en-US" sz="1600" dirty="0"/>
              <a:t>问题：为什么戚继光认为招募当地壮丁防守自己乡里，有助提升战斗力</a:t>
            </a:r>
            <a:r>
              <a:rPr lang="en-US" altLang="zh-CN" sz="1600" dirty="0">
                <a:latin typeface="SimSun" panose="02010600030101010101" pitchFamily="2" charset="-122"/>
                <a:ea typeface="SimSun" panose="02010600030101010101" pitchFamily="2" charset="-122"/>
              </a:rPr>
              <a:t>?</a:t>
            </a:r>
            <a:endParaRPr lang="zh-HK" altLang="en-US" sz="1600" dirty="0"/>
          </a:p>
        </p:txBody>
      </p:sp>
      <p:sp>
        <p:nvSpPr>
          <p:cNvPr id="6" name="TextBox 5"/>
          <p:cNvSpPr txBox="1"/>
          <p:nvPr/>
        </p:nvSpPr>
        <p:spPr>
          <a:xfrm>
            <a:off x="6876256" y="6381328"/>
            <a:ext cx="2148408" cy="400110"/>
          </a:xfrm>
          <a:prstGeom prst="rect">
            <a:avLst/>
          </a:prstGeom>
          <a:noFill/>
        </p:spPr>
        <p:txBody>
          <a:bodyPr wrap="square" rtlCol="0">
            <a:spAutoFit/>
          </a:bodyPr>
          <a:lstStyle/>
          <a:p>
            <a:r>
              <a:rPr lang="zh-CN" altLang="en-US" sz="1000" dirty="0"/>
              <a:t>（本页图来自</a:t>
            </a:r>
            <a:r>
              <a:rPr lang="en-US" altLang="zh-CN" sz="1000" dirty="0"/>
              <a:t>《</a:t>
            </a:r>
            <a:r>
              <a:rPr lang="zh-CN" altLang="en-US" sz="1000" dirty="0"/>
              <a:t>戚继光抗倭斩子</a:t>
            </a:r>
            <a:r>
              <a:rPr lang="en-US" altLang="zh-CN" sz="1000" dirty="0"/>
              <a:t>》</a:t>
            </a:r>
            <a:r>
              <a:rPr lang="zh-CN" altLang="en-US" sz="1000" dirty="0"/>
              <a:t>，天津人民美术出版社，缺年份。）</a:t>
            </a:r>
            <a:endParaRPr lang="zh-HK" altLang="en-US" sz="1000" dirty="0"/>
          </a:p>
        </p:txBody>
      </p:sp>
    </p:spTree>
    <p:extLst>
      <p:ext uri="{BB962C8B-B14F-4D97-AF65-F5344CB8AC3E}">
        <p14:creationId xmlns:p14="http://schemas.microsoft.com/office/powerpoint/2010/main" val="149998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02196"/>
            <a:ext cx="2088232"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狼筅</a:t>
            </a:r>
            <a:r>
              <a:rPr lang="en-US" altLang="zh-CN" sz="2400" dirty="0">
                <a:latin typeface="Adobe 繁黑體 Std B" pitchFamily="34" charset="-128"/>
                <a:ea typeface="Adobe 繁黑體 Std B" pitchFamily="34" charset="-128"/>
              </a:rPr>
              <a:t>vs</a:t>
            </a:r>
            <a:r>
              <a:rPr lang="zh-CN" altLang="en-US" sz="2400" dirty="0">
                <a:latin typeface="Adobe 繁黑體 Std B" pitchFamily="34" charset="-128"/>
                <a:ea typeface="Adobe 繁黑體 Std B" pitchFamily="34" charset="-128"/>
              </a:rPr>
              <a:t>武士刀</a:t>
            </a:r>
            <a:endParaRPr lang="zh-TW" altLang="en-US" sz="2400" dirty="0">
              <a:latin typeface="Adobe 繁黑體 Std B" pitchFamily="34" charset="-128"/>
              <a:ea typeface="Adobe 繁黑體 Std B" pitchFamily="34" charset="-128"/>
            </a:endParaRPr>
          </a:p>
        </p:txBody>
      </p:sp>
      <p:sp>
        <p:nvSpPr>
          <p:cNvPr id="3" name="TextBox 2"/>
          <p:cNvSpPr txBox="1"/>
          <p:nvPr/>
        </p:nvSpPr>
        <p:spPr>
          <a:xfrm>
            <a:off x="135732" y="563861"/>
            <a:ext cx="8780015" cy="830997"/>
          </a:xfrm>
          <a:prstGeom prst="rect">
            <a:avLst/>
          </a:prstGeom>
          <a:solidFill>
            <a:schemeClr val="tx2">
              <a:lumMod val="20000"/>
              <a:lumOff val="80000"/>
            </a:schemeClr>
          </a:solidFill>
          <a:ln>
            <a:solidFill>
              <a:schemeClr val="accent1"/>
            </a:solidFill>
          </a:ln>
        </p:spPr>
        <p:txBody>
          <a:bodyPr wrap="square" rtlCol="0">
            <a:spAutoFit/>
          </a:bodyPr>
          <a:lstStyle/>
          <a:p>
            <a:r>
              <a:rPr lang="zh-CN" altLang="en-US" sz="1600" dirty="0"/>
              <a:t>与倭寇的战争，多是埋身战斗，</a:t>
            </a:r>
            <a:r>
              <a:rPr lang="zh-TW" altLang="en-US" sz="1600" dirty="0">
                <a:latin typeface="SimSun" panose="02010600030101010101" pitchFamily="2" charset="-122"/>
                <a:ea typeface="SimSun" panose="02010600030101010101" pitchFamily="2" charset="-122"/>
              </a:rPr>
              <a:t>因此</a:t>
            </a:r>
            <a:r>
              <a:rPr lang="zh-CN" altLang="en-US" sz="1600" dirty="0"/>
              <a:t>笨重而大型的工具难以用上。当时倭寇的主要武器是长而锋利的武士刀，明军士兵拿的长枪，常被砍断。有鉴于此，戚继光决定发展新武器，他发现民间有一种叫做「狼筅」的兵器，认为可以克制武士刀，于是便将引</a:t>
            </a:r>
            <a:r>
              <a:rPr lang="zh-TW" altLang="en-US" sz="1600" dirty="0">
                <a:latin typeface="SimSun" panose="02010600030101010101" pitchFamily="2" charset="-122"/>
                <a:ea typeface="SimSun" panose="02010600030101010101" pitchFamily="2" charset="-122"/>
              </a:rPr>
              <a:t>进</a:t>
            </a:r>
            <a:r>
              <a:rPr lang="zh-CN" altLang="en-US" sz="1600" dirty="0"/>
              <a:t>到军队里。</a:t>
            </a:r>
            <a:endParaRPr lang="zh-HK" altLang="en-US" sz="16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8" y="1363926"/>
            <a:ext cx="1377220" cy="5463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696568"/>
            <a:ext cx="7342187"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636" y="1394858"/>
            <a:ext cx="7620111" cy="584775"/>
          </a:xfrm>
          <a:prstGeom prst="rect">
            <a:avLst/>
          </a:prstGeom>
          <a:solidFill>
            <a:schemeClr val="tx2">
              <a:lumMod val="20000"/>
              <a:lumOff val="80000"/>
            </a:schemeClr>
          </a:solidFill>
          <a:ln>
            <a:solidFill>
              <a:schemeClr val="accent1"/>
            </a:solidFill>
          </a:ln>
        </p:spPr>
        <p:txBody>
          <a:bodyPr wrap="square" rtlCol="0">
            <a:spAutoFit/>
          </a:bodyPr>
          <a:lstStyle/>
          <a:p>
            <a:r>
              <a:rPr lang="zh-CN" altLang="en-US" sz="1600" dirty="0"/>
              <a:t>狼筅全长约</a:t>
            </a:r>
            <a:r>
              <a:rPr lang="en-US" altLang="zh-CN" sz="1600" dirty="0"/>
              <a:t>460cm</a:t>
            </a:r>
            <a:r>
              <a:rPr lang="zh-CN" altLang="en-US" sz="1600" dirty="0"/>
              <a:t>，前端有用以刺杀敌人的枪头，竹柄部分仍保留着互相交错的枝叶，并涂上桐油。由于枝叶多而交错，所以能够有效地阻挡武士刀的攻击。</a:t>
            </a:r>
            <a:endParaRPr lang="zh-HK" altLang="en-US" sz="1600" dirty="0"/>
          </a:p>
        </p:txBody>
      </p:sp>
      <p:sp>
        <p:nvSpPr>
          <p:cNvPr id="5" name="TextBox 4"/>
          <p:cNvSpPr txBox="1"/>
          <p:nvPr/>
        </p:nvSpPr>
        <p:spPr>
          <a:xfrm>
            <a:off x="4860032" y="1990767"/>
            <a:ext cx="4055715" cy="584775"/>
          </a:xfrm>
          <a:prstGeom prst="rect">
            <a:avLst/>
          </a:prstGeom>
          <a:solidFill>
            <a:schemeClr val="tx2">
              <a:lumMod val="20000"/>
              <a:lumOff val="80000"/>
            </a:schemeClr>
          </a:solidFill>
          <a:ln>
            <a:solidFill>
              <a:schemeClr val="accent1"/>
            </a:solidFill>
          </a:ln>
        </p:spPr>
        <p:txBody>
          <a:bodyPr wrap="square" rtlCol="0">
            <a:spAutoFit/>
          </a:bodyPr>
          <a:lstStyle/>
          <a:p>
            <a:r>
              <a:rPr lang="zh-TW" altLang="en-US" sz="1600" dirty="0">
                <a:latin typeface="SimSun" panose="02010600030101010101" pitchFamily="2" charset="-122"/>
                <a:ea typeface="SimSun" panose="02010600030101010101" pitchFamily="2" charset="-122"/>
              </a:rPr>
              <a:t>但</a:t>
            </a:r>
            <a:r>
              <a:rPr lang="zh-CN" altLang="en-US" sz="1600" dirty="0"/>
              <a:t>狼筅的缺点是长、重、而且体积大。因此需要有</a:t>
            </a:r>
            <a:r>
              <a:rPr lang="zh-TW" altLang="en-US" sz="1600" dirty="0">
                <a:latin typeface="SimSun" panose="02010600030101010101" pitchFamily="2" charset="-122"/>
                <a:ea typeface="SimSun" panose="02010600030101010101" pitchFamily="2" charset="-122"/>
              </a:rPr>
              <a:t>过人的</a:t>
            </a:r>
            <a:r>
              <a:rPr lang="zh-CN" altLang="en-US" sz="1600" dirty="0"/>
              <a:t>臂力，且经过训练才能使用。</a:t>
            </a:r>
            <a:endParaRPr lang="zh-HK" altLang="en-US" sz="1600" dirty="0"/>
          </a:p>
        </p:txBody>
      </p:sp>
      <p:sp>
        <p:nvSpPr>
          <p:cNvPr id="6" name="Oval Callout 5"/>
          <p:cNvSpPr/>
          <p:nvPr/>
        </p:nvSpPr>
        <p:spPr>
          <a:xfrm>
            <a:off x="1403648" y="2696568"/>
            <a:ext cx="1944216" cy="1092472"/>
          </a:xfrm>
          <a:prstGeom prst="wedgeEllipseCallout">
            <a:avLst>
              <a:gd name="adj1" fmla="val 60493"/>
              <a:gd name="adj2" fmla="val 57269"/>
            </a:avLst>
          </a:prstGeom>
          <a:solidFill>
            <a:schemeClr val="bg2"/>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Oval Callout 6"/>
          <p:cNvSpPr/>
          <p:nvPr/>
        </p:nvSpPr>
        <p:spPr>
          <a:xfrm>
            <a:off x="7982272" y="3257662"/>
            <a:ext cx="933475" cy="609163"/>
          </a:xfrm>
          <a:prstGeom prst="wedgeEllipseCallout">
            <a:avLst>
              <a:gd name="adj1" fmla="val -68791"/>
              <a:gd name="adj2" fmla="val 46864"/>
            </a:avLst>
          </a:prstGeom>
          <a:solidFill>
            <a:schemeClr val="bg2"/>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TextBox 7"/>
          <p:cNvSpPr txBox="1"/>
          <p:nvPr/>
        </p:nvSpPr>
        <p:spPr>
          <a:xfrm>
            <a:off x="1403648" y="2367572"/>
            <a:ext cx="1152128"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试试</a:t>
            </a:r>
            <a:r>
              <a:rPr lang="zh-CN" altLang="en-US" sz="1000" dirty="0"/>
              <a:t>配上对白</a:t>
            </a:r>
            <a:endParaRPr lang="zh-HK" altLang="en-US" sz="1000" dirty="0"/>
          </a:p>
        </p:txBody>
      </p:sp>
      <p:sp>
        <p:nvSpPr>
          <p:cNvPr id="13" name="TextBox 12"/>
          <p:cNvSpPr txBox="1"/>
          <p:nvPr/>
        </p:nvSpPr>
        <p:spPr>
          <a:xfrm>
            <a:off x="7982272" y="3972387"/>
            <a:ext cx="1051595"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试试</a:t>
            </a:r>
            <a:r>
              <a:rPr lang="zh-CN" altLang="en-US" sz="1000" dirty="0"/>
              <a:t>配上对白</a:t>
            </a:r>
            <a:endParaRPr lang="zh-HK" altLang="en-US" sz="1000" dirty="0"/>
          </a:p>
        </p:txBody>
      </p:sp>
      <p:sp>
        <p:nvSpPr>
          <p:cNvPr id="9" name="TextBox 8"/>
          <p:cNvSpPr txBox="1"/>
          <p:nvPr/>
        </p:nvSpPr>
        <p:spPr>
          <a:xfrm>
            <a:off x="8294391" y="5893137"/>
            <a:ext cx="849610" cy="246221"/>
          </a:xfrm>
          <a:prstGeom prst="rect">
            <a:avLst/>
          </a:prstGeom>
          <a:noFill/>
        </p:spPr>
        <p:txBody>
          <a:bodyPr wrap="square" rtlCol="0">
            <a:spAutoFit/>
          </a:bodyPr>
          <a:lstStyle/>
          <a:p>
            <a:r>
              <a:rPr lang="zh-CN" altLang="en-US" sz="1000" dirty="0"/>
              <a:t>互联网图片</a:t>
            </a:r>
            <a:endParaRPr lang="zh-HK" altLang="en-US" sz="1000" dirty="0"/>
          </a:p>
        </p:txBody>
      </p:sp>
      <p:sp>
        <p:nvSpPr>
          <p:cNvPr id="10" name="TextBox 9"/>
          <p:cNvSpPr txBox="1"/>
          <p:nvPr/>
        </p:nvSpPr>
        <p:spPr>
          <a:xfrm>
            <a:off x="7164288" y="2586676"/>
            <a:ext cx="1751459" cy="246221"/>
          </a:xfrm>
          <a:prstGeom prst="rect">
            <a:avLst/>
          </a:prstGeom>
          <a:noFill/>
        </p:spPr>
        <p:txBody>
          <a:bodyPr wrap="square" rtlCol="0">
            <a:spAutoFit/>
          </a:bodyPr>
          <a:lstStyle/>
          <a:p>
            <a:r>
              <a:rPr lang="zh-CN" altLang="en-US" sz="1000" dirty="0"/>
              <a:t>（参考：筱田耕一，页</a:t>
            </a:r>
            <a:r>
              <a:rPr lang="en-US" altLang="zh-CN" sz="1000" dirty="0"/>
              <a:t>105</a:t>
            </a:r>
            <a:r>
              <a:rPr lang="zh-CN" altLang="en-US" sz="1000" dirty="0"/>
              <a:t>）</a:t>
            </a:r>
            <a:endParaRPr lang="zh-HK" altLang="en-US" sz="1000" dirty="0"/>
          </a:p>
        </p:txBody>
      </p:sp>
    </p:spTree>
    <p:extLst>
      <p:ext uri="{BB962C8B-B14F-4D97-AF65-F5344CB8AC3E}">
        <p14:creationId xmlns:p14="http://schemas.microsoft.com/office/powerpoint/2010/main" val="17472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barn(inVertical)">
                                      <p:cBhvr>
                                        <p:cTn id="7" dur="500"/>
                                        <p:tgtEl>
                                          <p:spTgt spid="20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96503" y="6209928"/>
            <a:ext cx="7056784" cy="369332"/>
          </a:xfrm>
          <a:prstGeom prst="rect">
            <a:avLst/>
          </a:prstGeom>
          <a:solidFill>
            <a:srgbClr val="FFCCFF"/>
          </a:solidFill>
        </p:spPr>
        <p:txBody>
          <a:bodyPr wrap="square" rtlCol="0">
            <a:spAutoFit/>
          </a:bodyPr>
          <a:lstStyle/>
          <a:p>
            <a:r>
              <a:rPr lang="zh-TW" altLang="en-US" dirty="0">
                <a:latin typeface="SimSun" panose="02010600030101010101" pitchFamily="2" charset="-122"/>
                <a:ea typeface="SimSun" panose="02010600030101010101" pitchFamily="2" charset="-122"/>
              </a:rPr>
              <a:t>戚继光：</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纪效新书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钦定四库全书</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本），卷十一，叶十上下</a:t>
            </a:r>
            <a:endParaRPr lang="en-GB" dirty="0">
              <a:latin typeface="SimSun" panose="02010600030101010101" pitchFamily="2" charset="-122"/>
              <a:ea typeface="SimSun" panose="02010600030101010101" pitchFamily="2" charset="-122"/>
            </a:endParaRPr>
          </a:p>
        </p:txBody>
      </p:sp>
      <p:pic>
        <p:nvPicPr>
          <p:cNvPr id="5" name="圖片 4"/>
          <p:cNvPicPr>
            <a:picLocks noChangeAspect="1"/>
          </p:cNvPicPr>
          <p:nvPr/>
        </p:nvPicPr>
        <p:blipFill>
          <a:blip r:embed="rId2"/>
          <a:stretch>
            <a:fillRect/>
          </a:stretch>
        </p:blipFill>
        <p:spPr>
          <a:xfrm>
            <a:off x="4499992" y="316687"/>
            <a:ext cx="4519105" cy="5805065"/>
          </a:xfrm>
          <a:prstGeom prst="rect">
            <a:avLst/>
          </a:prstGeom>
        </p:spPr>
      </p:pic>
      <p:pic>
        <p:nvPicPr>
          <p:cNvPr id="6" name="圖片 5"/>
          <p:cNvPicPr>
            <a:picLocks noChangeAspect="1"/>
          </p:cNvPicPr>
          <p:nvPr/>
        </p:nvPicPr>
        <p:blipFill>
          <a:blip r:embed="rId3"/>
          <a:stretch>
            <a:fillRect/>
          </a:stretch>
        </p:blipFill>
        <p:spPr>
          <a:xfrm>
            <a:off x="251520" y="236822"/>
            <a:ext cx="4796153" cy="5884930"/>
          </a:xfrm>
          <a:prstGeom prst="rect">
            <a:avLst/>
          </a:prstGeom>
        </p:spPr>
      </p:pic>
      <p:sp>
        <p:nvSpPr>
          <p:cNvPr id="8" name="文字方塊 7"/>
          <p:cNvSpPr txBox="1"/>
          <p:nvPr/>
        </p:nvSpPr>
        <p:spPr>
          <a:xfrm>
            <a:off x="683568" y="148646"/>
            <a:ext cx="5678518" cy="400110"/>
          </a:xfrm>
          <a:prstGeom prst="rect">
            <a:avLst/>
          </a:prstGeom>
          <a:solidFill>
            <a:srgbClr val="FFCCFF"/>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戚继光创立了使用狼筅的招式，并教导士兵使用</a:t>
            </a:r>
            <a:endParaRPr lang="en-GB"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0832588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EF829C2D0BC7F544BE1FEDE0EECD7245" ma:contentTypeVersion="14" ma:contentTypeDescription="建立新的文件。" ma:contentTypeScope="" ma:versionID="dd60c59fa926fd48d525407f6e217fb6">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2dc379060109887a010103108825be52" ns2:_="" ns3:_="">
    <xsd:import namespace="de5c2c51-7906-4fac-bf5c-36dc0d54e7e0"/>
    <xsd:import namespace="864ccfde-09d8-454f-ae99-5f29ab7239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影像標籤"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49f1219-beaa-421d-9806-7d84e40066c1}"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43EDB357-EB51-4333-B922-33E283FCF372}"/>
</file>

<file path=customXml/itemProps2.xml><?xml version="1.0" encoding="utf-8"?>
<ds:datastoreItem xmlns:ds="http://schemas.openxmlformats.org/officeDocument/2006/customXml" ds:itemID="{A5008B4A-4B18-4A6D-8DD4-3585FE934B9F}"/>
</file>

<file path=customXml/itemProps3.xml><?xml version="1.0" encoding="utf-8"?>
<ds:datastoreItem xmlns:ds="http://schemas.openxmlformats.org/officeDocument/2006/customXml" ds:itemID="{5B064716-DE49-435B-A18B-5B8EB0445F41}"/>
</file>

<file path=docProps/app.xml><?xml version="1.0" encoding="utf-8"?>
<Properties xmlns="http://schemas.openxmlformats.org/officeDocument/2006/extended-properties" xmlns:vt="http://schemas.openxmlformats.org/officeDocument/2006/docPropsVTypes">
  <TotalTime>1133</TotalTime>
  <Words>4757</Words>
  <Application>Microsoft Office PowerPoint</Application>
  <PresentationFormat>如螢幕大小 (4:3)</PresentationFormat>
  <Paragraphs>205</Paragraphs>
  <Slides>34</Slides>
  <Notes>1</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34</vt:i4>
      </vt:variant>
    </vt:vector>
  </HeadingPairs>
  <TitlesOfParts>
    <vt:vector size="43" baseType="lpstr">
      <vt:lpstr>Adobe 繁黑體 Std B</vt:lpstr>
      <vt:lpstr>KaiTi</vt:lpstr>
      <vt:lpstr>宋体</vt:lpstr>
      <vt:lpstr>宋体</vt:lpstr>
      <vt:lpstr>微軟正黑體</vt:lpstr>
      <vt:lpstr>新細明體</vt:lpstr>
      <vt:lpstr>Arial</vt:lpstr>
      <vt:lpstr>Calibri</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明代國防建設：戚繼光的難題 </dc:title>
  <dc:creator>CHU, Chi-fu</dc:creator>
  <cp:lastModifiedBy>CHOW, Kwong-yuen</cp:lastModifiedBy>
  <cp:revision>90</cp:revision>
  <dcterms:created xsi:type="dcterms:W3CDTF">2018-07-09T09:04:46Z</dcterms:created>
  <dcterms:modified xsi:type="dcterms:W3CDTF">2026-01-13T07:40:06Z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