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27"/>
  </p:notesMasterIdLst>
  <p:sldIdLst>
    <p:sldId id="295" r:id="rId2"/>
    <p:sldId id="298" r:id="rId3"/>
    <p:sldId id="297" r:id="rId4"/>
    <p:sldId id="300" r:id="rId5"/>
    <p:sldId id="343" r:id="rId6"/>
    <p:sldId id="335" r:id="rId7"/>
    <p:sldId id="336" r:id="rId8"/>
    <p:sldId id="337" r:id="rId9"/>
    <p:sldId id="344" r:id="rId10"/>
    <p:sldId id="339" r:id="rId11"/>
    <p:sldId id="340" r:id="rId12"/>
    <p:sldId id="341" r:id="rId13"/>
    <p:sldId id="345" r:id="rId14"/>
    <p:sldId id="326" r:id="rId15"/>
    <p:sldId id="342" r:id="rId16"/>
    <p:sldId id="327" r:id="rId17"/>
    <p:sldId id="328" r:id="rId18"/>
    <p:sldId id="331" r:id="rId19"/>
    <p:sldId id="330" r:id="rId20"/>
    <p:sldId id="321" r:id="rId21"/>
    <p:sldId id="348" r:id="rId22"/>
    <p:sldId id="349" r:id="rId23"/>
    <p:sldId id="346" r:id="rId24"/>
    <p:sldId id="347" r:id="rId25"/>
    <p:sldId id="323" r:id="rId26"/>
  </p:sldIdLst>
  <p:sldSz cx="9144000" cy="6858000" type="screen4x3"/>
  <p:notesSz cx="6858000" cy="9144000"/>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020" y="36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HK" alt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32F0D2-46C4-4A92-BA90-33D7BF0CFC2C}" type="datetimeFigureOut">
              <a:rPr lang="zh-HK" altLang="en-US" smtClean="0"/>
              <a:t>13/1/2026</a:t>
            </a:fld>
            <a:endParaRPr lang="zh-HK"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zh-HK"/>
              <a:t>Click to 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HK"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8AA99C-5147-4664-9B99-935E19CA3F4D}" type="slidenum">
              <a:rPr lang="zh-HK" altLang="en-US" smtClean="0"/>
              <a:t>‹#›</a:t>
            </a:fld>
            <a:endParaRPr lang="zh-HK" altLang="en-US"/>
          </a:p>
        </p:txBody>
      </p:sp>
    </p:spTree>
    <p:extLst>
      <p:ext uri="{BB962C8B-B14F-4D97-AF65-F5344CB8AC3E}">
        <p14:creationId xmlns:p14="http://schemas.microsoft.com/office/powerpoint/2010/main" val="662713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fld id="{648AA99C-5147-4664-9B99-935E19CA3F4D}" type="slidenum">
              <a:rPr lang="zh-HK" altLang="en-US" smtClean="0"/>
              <a:t>1</a:t>
            </a:fld>
            <a:endParaRPr lang="zh-HK" altLang="en-US" dirty="0"/>
          </a:p>
        </p:txBody>
      </p:sp>
    </p:spTree>
    <p:extLst>
      <p:ext uri="{BB962C8B-B14F-4D97-AF65-F5344CB8AC3E}">
        <p14:creationId xmlns:p14="http://schemas.microsoft.com/office/powerpoint/2010/main" val="2432658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fld id="{648AA99C-5147-4664-9B99-935E19CA3F4D}" type="slidenum">
              <a:rPr lang="zh-HK" altLang="en-US" smtClean="0"/>
              <a:t>8</a:t>
            </a:fld>
            <a:endParaRPr lang="zh-HK" altLang="en-US" dirty="0"/>
          </a:p>
        </p:txBody>
      </p:sp>
    </p:spTree>
    <p:extLst>
      <p:ext uri="{BB962C8B-B14F-4D97-AF65-F5344CB8AC3E}">
        <p14:creationId xmlns:p14="http://schemas.microsoft.com/office/powerpoint/2010/main" val="4143442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fld id="{648AA99C-5147-4664-9B99-935E19CA3F4D}" type="slidenum">
              <a:rPr lang="zh-HK" altLang="en-US" smtClean="0"/>
              <a:t>11</a:t>
            </a:fld>
            <a:endParaRPr lang="zh-HK" altLang="en-US" dirty="0"/>
          </a:p>
        </p:txBody>
      </p:sp>
    </p:spTree>
    <p:extLst>
      <p:ext uri="{BB962C8B-B14F-4D97-AF65-F5344CB8AC3E}">
        <p14:creationId xmlns:p14="http://schemas.microsoft.com/office/powerpoint/2010/main" val="2689528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fld id="{648AA99C-5147-4664-9B99-935E19CA3F4D}" type="slidenum">
              <a:rPr lang="zh-HK" altLang="en-US" smtClean="0"/>
              <a:t>13</a:t>
            </a:fld>
            <a:endParaRPr lang="zh-HK" altLang="en-US" dirty="0"/>
          </a:p>
        </p:txBody>
      </p:sp>
    </p:spTree>
    <p:extLst>
      <p:ext uri="{BB962C8B-B14F-4D97-AF65-F5344CB8AC3E}">
        <p14:creationId xmlns:p14="http://schemas.microsoft.com/office/powerpoint/2010/main" val="1229951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endParaRPr lang="zh-HK"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zh-HK" altLang="en-US"/>
          </a:p>
        </p:txBody>
      </p:sp>
      <p:sp>
        <p:nvSpPr>
          <p:cNvPr id="4" name="日期版面配置區 3"/>
          <p:cNvSpPr>
            <a:spLocks noGrp="1"/>
          </p:cNvSpPr>
          <p:nvPr>
            <p:ph type="dt" sz="half" idx="10"/>
          </p:nvPr>
        </p:nvSpPr>
        <p:spPr/>
        <p:txBody>
          <a:bodyPr/>
          <a:lstStyle/>
          <a:p>
            <a:fld id="{450789C7-6AEC-4B9C-B279-9ABBFB37B3EB}" type="datetimeFigureOut">
              <a:rPr lang="zh-HK" altLang="en-US" smtClean="0"/>
              <a:t>13/1/2026</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C5AAFDEE-25C4-438F-9036-D41C7875B166}" type="slidenum">
              <a:rPr lang="zh-HK" altLang="en-US" smtClean="0"/>
              <a:t>‹#›</a:t>
            </a:fld>
            <a:endParaRPr lang="zh-HK" altLang="en-US"/>
          </a:p>
        </p:txBody>
      </p:sp>
    </p:spTree>
    <p:extLst>
      <p:ext uri="{BB962C8B-B14F-4D97-AF65-F5344CB8AC3E}">
        <p14:creationId xmlns:p14="http://schemas.microsoft.com/office/powerpoint/2010/main" val="383831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p:cNvSpPr>
            <a:spLocks noGrp="1"/>
          </p:cNvSpPr>
          <p:nvPr>
            <p:ph type="dt" sz="half" idx="10"/>
          </p:nvPr>
        </p:nvSpPr>
        <p:spPr/>
        <p:txBody>
          <a:bodyPr/>
          <a:lstStyle/>
          <a:p>
            <a:fld id="{450789C7-6AEC-4B9C-B279-9ABBFB37B3EB}" type="datetimeFigureOut">
              <a:rPr lang="zh-HK" altLang="en-US" smtClean="0"/>
              <a:t>13/1/2026</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C5AAFDEE-25C4-438F-9036-D41C7875B166}" type="slidenum">
              <a:rPr lang="zh-HK" altLang="en-US" smtClean="0"/>
              <a:t>‹#›</a:t>
            </a:fld>
            <a:endParaRPr lang="zh-HK" altLang="en-US"/>
          </a:p>
        </p:txBody>
      </p:sp>
    </p:spTree>
    <p:extLst>
      <p:ext uri="{BB962C8B-B14F-4D97-AF65-F5344CB8AC3E}">
        <p14:creationId xmlns:p14="http://schemas.microsoft.com/office/powerpoint/2010/main" val="730716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endParaRPr lang="zh-HK"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p:cNvSpPr>
            <a:spLocks noGrp="1"/>
          </p:cNvSpPr>
          <p:nvPr>
            <p:ph type="dt" sz="half" idx="10"/>
          </p:nvPr>
        </p:nvSpPr>
        <p:spPr/>
        <p:txBody>
          <a:bodyPr/>
          <a:lstStyle/>
          <a:p>
            <a:fld id="{450789C7-6AEC-4B9C-B279-9ABBFB37B3EB}" type="datetimeFigureOut">
              <a:rPr lang="zh-HK" altLang="en-US" smtClean="0"/>
              <a:t>13/1/2026</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C5AAFDEE-25C4-438F-9036-D41C7875B166}" type="slidenum">
              <a:rPr lang="zh-HK" altLang="en-US" smtClean="0"/>
              <a:t>‹#›</a:t>
            </a:fld>
            <a:endParaRPr lang="zh-HK" altLang="en-US"/>
          </a:p>
        </p:txBody>
      </p:sp>
    </p:spTree>
    <p:extLst>
      <p:ext uri="{BB962C8B-B14F-4D97-AF65-F5344CB8AC3E}">
        <p14:creationId xmlns:p14="http://schemas.microsoft.com/office/powerpoint/2010/main" val="3353388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p:cNvSpPr>
            <a:spLocks noGrp="1"/>
          </p:cNvSpPr>
          <p:nvPr>
            <p:ph type="dt" sz="half" idx="10"/>
          </p:nvPr>
        </p:nvSpPr>
        <p:spPr/>
        <p:txBody>
          <a:bodyPr/>
          <a:lstStyle/>
          <a:p>
            <a:fld id="{450789C7-6AEC-4B9C-B279-9ABBFB37B3EB}" type="datetimeFigureOut">
              <a:rPr lang="zh-HK" altLang="en-US" smtClean="0"/>
              <a:t>13/1/2026</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C5AAFDEE-25C4-438F-9036-D41C7875B166}" type="slidenum">
              <a:rPr lang="zh-HK" altLang="en-US" smtClean="0"/>
              <a:t>‹#›</a:t>
            </a:fld>
            <a:endParaRPr lang="zh-HK" altLang="en-US"/>
          </a:p>
        </p:txBody>
      </p:sp>
    </p:spTree>
    <p:extLst>
      <p:ext uri="{BB962C8B-B14F-4D97-AF65-F5344CB8AC3E}">
        <p14:creationId xmlns:p14="http://schemas.microsoft.com/office/powerpoint/2010/main" val="1620086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endParaRPr lang="zh-HK"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450789C7-6AEC-4B9C-B279-9ABBFB37B3EB}" type="datetimeFigureOut">
              <a:rPr lang="zh-HK" altLang="en-US" smtClean="0"/>
              <a:t>13/1/2026</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C5AAFDEE-25C4-438F-9036-D41C7875B166}" type="slidenum">
              <a:rPr lang="zh-HK" altLang="en-US" smtClean="0"/>
              <a:t>‹#›</a:t>
            </a:fld>
            <a:endParaRPr lang="zh-HK" altLang="en-US"/>
          </a:p>
        </p:txBody>
      </p:sp>
    </p:spTree>
    <p:extLst>
      <p:ext uri="{BB962C8B-B14F-4D97-AF65-F5344CB8AC3E}">
        <p14:creationId xmlns:p14="http://schemas.microsoft.com/office/powerpoint/2010/main" val="37879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5" name="日期版面配置區 4"/>
          <p:cNvSpPr>
            <a:spLocks noGrp="1"/>
          </p:cNvSpPr>
          <p:nvPr>
            <p:ph type="dt" sz="half" idx="10"/>
          </p:nvPr>
        </p:nvSpPr>
        <p:spPr/>
        <p:txBody>
          <a:bodyPr/>
          <a:lstStyle/>
          <a:p>
            <a:fld id="{450789C7-6AEC-4B9C-B279-9ABBFB37B3EB}" type="datetimeFigureOut">
              <a:rPr lang="zh-HK" altLang="en-US" smtClean="0"/>
              <a:t>13/1/2026</a:t>
            </a:fld>
            <a:endParaRPr lang="zh-HK" altLang="en-US"/>
          </a:p>
        </p:txBody>
      </p:sp>
      <p:sp>
        <p:nvSpPr>
          <p:cNvPr id="6" name="頁尾版面配置區 5"/>
          <p:cNvSpPr>
            <a:spLocks noGrp="1"/>
          </p:cNvSpPr>
          <p:nvPr>
            <p:ph type="ftr" sz="quarter" idx="11"/>
          </p:nvPr>
        </p:nvSpPr>
        <p:spPr/>
        <p:txBody>
          <a:bodyPr/>
          <a:lstStyle/>
          <a:p>
            <a:endParaRPr lang="zh-HK" altLang="en-US"/>
          </a:p>
        </p:txBody>
      </p:sp>
      <p:sp>
        <p:nvSpPr>
          <p:cNvPr id="7" name="投影片編號版面配置區 6"/>
          <p:cNvSpPr>
            <a:spLocks noGrp="1"/>
          </p:cNvSpPr>
          <p:nvPr>
            <p:ph type="sldNum" sz="quarter" idx="12"/>
          </p:nvPr>
        </p:nvSpPr>
        <p:spPr/>
        <p:txBody>
          <a:bodyPr/>
          <a:lstStyle/>
          <a:p>
            <a:fld id="{C5AAFDEE-25C4-438F-9036-D41C7875B166}" type="slidenum">
              <a:rPr lang="zh-HK" altLang="en-US" smtClean="0"/>
              <a:t>‹#›</a:t>
            </a:fld>
            <a:endParaRPr lang="zh-HK" altLang="en-US"/>
          </a:p>
        </p:txBody>
      </p:sp>
    </p:spTree>
    <p:extLst>
      <p:ext uri="{BB962C8B-B14F-4D97-AF65-F5344CB8AC3E}">
        <p14:creationId xmlns:p14="http://schemas.microsoft.com/office/powerpoint/2010/main" val="1648265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endParaRPr lang="zh-HK"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7" name="日期版面配置區 6"/>
          <p:cNvSpPr>
            <a:spLocks noGrp="1"/>
          </p:cNvSpPr>
          <p:nvPr>
            <p:ph type="dt" sz="half" idx="10"/>
          </p:nvPr>
        </p:nvSpPr>
        <p:spPr/>
        <p:txBody>
          <a:bodyPr/>
          <a:lstStyle/>
          <a:p>
            <a:fld id="{450789C7-6AEC-4B9C-B279-9ABBFB37B3EB}" type="datetimeFigureOut">
              <a:rPr lang="zh-HK" altLang="en-US" smtClean="0"/>
              <a:t>13/1/2026</a:t>
            </a:fld>
            <a:endParaRPr lang="zh-HK" altLang="en-US"/>
          </a:p>
        </p:txBody>
      </p:sp>
      <p:sp>
        <p:nvSpPr>
          <p:cNvPr id="8" name="頁尾版面配置區 7"/>
          <p:cNvSpPr>
            <a:spLocks noGrp="1"/>
          </p:cNvSpPr>
          <p:nvPr>
            <p:ph type="ftr" sz="quarter" idx="11"/>
          </p:nvPr>
        </p:nvSpPr>
        <p:spPr/>
        <p:txBody>
          <a:bodyPr/>
          <a:lstStyle/>
          <a:p>
            <a:endParaRPr lang="zh-HK" altLang="en-US"/>
          </a:p>
        </p:txBody>
      </p:sp>
      <p:sp>
        <p:nvSpPr>
          <p:cNvPr id="9" name="投影片編號版面配置區 8"/>
          <p:cNvSpPr>
            <a:spLocks noGrp="1"/>
          </p:cNvSpPr>
          <p:nvPr>
            <p:ph type="sldNum" sz="quarter" idx="12"/>
          </p:nvPr>
        </p:nvSpPr>
        <p:spPr/>
        <p:txBody>
          <a:bodyPr/>
          <a:lstStyle/>
          <a:p>
            <a:fld id="{C5AAFDEE-25C4-438F-9036-D41C7875B166}" type="slidenum">
              <a:rPr lang="zh-HK" altLang="en-US" smtClean="0"/>
              <a:t>‹#›</a:t>
            </a:fld>
            <a:endParaRPr lang="zh-HK" altLang="en-US"/>
          </a:p>
        </p:txBody>
      </p:sp>
    </p:spTree>
    <p:extLst>
      <p:ext uri="{BB962C8B-B14F-4D97-AF65-F5344CB8AC3E}">
        <p14:creationId xmlns:p14="http://schemas.microsoft.com/office/powerpoint/2010/main" val="1756415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日期版面配置區 2"/>
          <p:cNvSpPr>
            <a:spLocks noGrp="1"/>
          </p:cNvSpPr>
          <p:nvPr>
            <p:ph type="dt" sz="half" idx="10"/>
          </p:nvPr>
        </p:nvSpPr>
        <p:spPr/>
        <p:txBody>
          <a:bodyPr/>
          <a:lstStyle/>
          <a:p>
            <a:fld id="{450789C7-6AEC-4B9C-B279-9ABBFB37B3EB}" type="datetimeFigureOut">
              <a:rPr lang="zh-HK" altLang="en-US" smtClean="0"/>
              <a:t>13/1/2026</a:t>
            </a:fld>
            <a:endParaRPr lang="zh-HK" altLang="en-US"/>
          </a:p>
        </p:txBody>
      </p:sp>
      <p:sp>
        <p:nvSpPr>
          <p:cNvPr id="4" name="頁尾版面配置區 3"/>
          <p:cNvSpPr>
            <a:spLocks noGrp="1"/>
          </p:cNvSpPr>
          <p:nvPr>
            <p:ph type="ftr" sz="quarter" idx="11"/>
          </p:nvPr>
        </p:nvSpPr>
        <p:spPr/>
        <p:txBody>
          <a:bodyPr/>
          <a:lstStyle/>
          <a:p>
            <a:endParaRPr lang="zh-HK" altLang="en-US"/>
          </a:p>
        </p:txBody>
      </p:sp>
      <p:sp>
        <p:nvSpPr>
          <p:cNvPr id="5" name="投影片編號版面配置區 4"/>
          <p:cNvSpPr>
            <a:spLocks noGrp="1"/>
          </p:cNvSpPr>
          <p:nvPr>
            <p:ph type="sldNum" sz="quarter" idx="12"/>
          </p:nvPr>
        </p:nvSpPr>
        <p:spPr/>
        <p:txBody>
          <a:bodyPr/>
          <a:lstStyle/>
          <a:p>
            <a:fld id="{C5AAFDEE-25C4-438F-9036-D41C7875B166}" type="slidenum">
              <a:rPr lang="zh-HK" altLang="en-US" smtClean="0"/>
              <a:t>‹#›</a:t>
            </a:fld>
            <a:endParaRPr lang="zh-HK" altLang="en-US"/>
          </a:p>
        </p:txBody>
      </p:sp>
    </p:spTree>
    <p:extLst>
      <p:ext uri="{BB962C8B-B14F-4D97-AF65-F5344CB8AC3E}">
        <p14:creationId xmlns:p14="http://schemas.microsoft.com/office/powerpoint/2010/main" val="317847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450789C7-6AEC-4B9C-B279-9ABBFB37B3EB}" type="datetimeFigureOut">
              <a:rPr lang="zh-HK" altLang="en-US" smtClean="0"/>
              <a:t>13/1/2026</a:t>
            </a:fld>
            <a:endParaRPr lang="zh-HK" altLang="en-US"/>
          </a:p>
        </p:txBody>
      </p:sp>
      <p:sp>
        <p:nvSpPr>
          <p:cNvPr id="3" name="頁尾版面配置區 2"/>
          <p:cNvSpPr>
            <a:spLocks noGrp="1"/>
          </p:cNvSpPr>
          <p:nvPr>
            <p:ph type="ftr" sz="quarter" idx="11"/>
          </p:nvPr>
        </p:nvSpPr>
        <p:spPr/>
        <p:txBody>
          <a:bodyPr/>
          <a:lstStyle/>
          <a:p>
            <a:endParaRPr lang="zh-HK" altLang="en-US"/>
          </a:p>
        </p:txBody>
      </p:sp>
      <p:sp>
        <p:nvSpPr>
          <p:cNvPr id="4" name="投影片編號版面配置區 3"/>
          <p:cNvSpPr>
            <a:spLocks noGrp="1"/>
          </p:cNvSpPr>
          <p:nvPr>
            <p:ph type="sldNum" sz="quarter" idx="12"/>
          </p:nvPr>
        </p:nvSpPr>
        <p:spPr/>
        <p:txBody>
          <a:bodyPr/>
          <a:lstStyle/>
          <a:p>
            <a:fld id="{C5AAFDEE-25C4-438F-9036-D41C7875B166}" type="slidenum">
              <a:rPr lang="zh-HK" altLang="en-US" smtClean="0"/>
              <a:t>‹#›</a:t>
            </a:fld>
            <a:endParaRPr lang="zh-HK" altLang="en-US"/>
          </a:p>
        </p:txBody>
      </p:sp>
    </p:spTree>
    <p:extLst>
      <p:ext uri="{BB962C8B-B14F-4D97-AF65-F5344CB8AC3E}">
        <p14:creationId xmlns:p14="http://schemas.microsoft.com/office/powerpoint/2010/main" val="1240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endParaRPr lang="zh-HK"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450789C7-6AEC-4B9C-B279-9ABBFB37B3EB}" type="datetimeFigureOut">
              <a:rPr lang="zh-HK" altLang="en-US" smtClean="0"/>
              <a:t>13/1/2026</a:t>
            </a:fld>
            <a:endParaRPr lang="zh-HK" altLang="en-US"/>
          </a:p>
        </p:txBody>
      </p:sp>
      <p:sp>
        <p:nvSpPr>
          <p:cNvPr id="6" name="頁尾版面配置區 5"/>
          <p:cNvSpPr>
            <a:spLocks noGrp="1"/>
          </p:cNvSpPr>
          <p:nvPr>
            <p:ph type="ftr" sz="quarter" idx="11"/>
          </p:nvPr>
        </p:nvSpPr>
        <p:spPr/>
        <p:txBody>
          <a:bodyPr/>
          <a:lstStyle/>
          <a:p>
            <a:endParaRPr lang="zh-HK" altLang="en-US"/>
          </a:p>
        </p:txBody>
      </p:sp>
      <p:sp>
        <p:nvSpPr>
          <p:cNvPr id="7" name="投影片編號版面配置區 6"/>
          <p:cNvSpPr>
            <a:spLocks noGrp="1"/>
          </p:cNvSpPr>
          <p:nvPr>
            <p:ph type="sldNum" sz="quarter" idx="12"/>
          </p:nvPr>
        </p:nvSpPr>
        <p:spPr/>
        <p:txBody>
          <a:bodyPr/>
          <a:lstStyle/>
          <a:p>
            <a:fld id="{C5AAFDEE-25C4-438F-9036-D41C7875B166}" type="slidenum">
              <a:rPr lang="zh-HK" altLang="en-US" smtClean="0"/>
              <a:t>‹#›</a:t>
            </a:fld>
            <a:endParaRPr lang="zh-HK" altLang="en-US"/>
          </a:p>
        </p:txBody>
      </p:sp>
    </p:spTree>
    <p:extLst>
      <p:ext uri="{BB962C8B-B14F-4D97-AF65-F5344CB8AC3E}">
        <p14:creationId xmlns:p14="http://schemas.microsoft.com/office/powerpoint/2010/main" val="3247173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endParaRPr lang="zh-HK"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450789C7-6AEC-4B9C-B279-9ABBFB37B3EB}" type="datetimeFigureOut">
              <a:rPr lang="zh-HK" altLang="en-US" smtClean="0"/>
              <a:t>13/1/2026</a:t>
            </a:fld>
            <a:endParaRPr lang="zh-HK" altLang="en-US"/>
          </a:p>
        </p:txBody>
      </p:sp>
      <p:sp>
        <p:nvSpPr>
          <p:cNvPr id="6" name="頁尾版面配置區 5"/>
          <p:cNvSpPr>
            <a:spLocks noGrp="1"/>
          </p:cNvSpPr>
          <p:nvPr>
            <p:ph type="ftr" sz="quarter" idx="11"/>
          </p:nvPr>
        </p:nvSpPr>
        <p:spPr/>
        <p:txBody>
          <a:bodyPr/>
          <a:lstStyle/>
          <a:p>
            <a:endParaRPr lang="zh-HK" altLang="en-US"/>
          </a:p>
        </p:txBody>
      </p:sp>
      <p:sp>
        <p:nvSpPr>
          <p:cNvPr id="7" name="投影片編號版面配置區 6"/>
          <p:cNvSpPr>
            <a:spLocks noGrp="1"/>
          </p:cNvSpPr>
          <p:nvPr>
            <p:ph type="sldNum" sz="quarter" idx="12"/>
          </p:nvPr>
        </p:nvSpPr>
        <p:spPr/>
        <p:txBody>
          <a:bodyPr/>
          <a:lstStyle/>
          <a:p>
            <a:fld id="{C5AAFDEE-25C4-438F-9036-D41C7875B166}" type="slidenum">
              <a:rPr lang="zh-HK" altLang="en-US" smtClean="0"/>
              <a:t>‹#›</a:t>
            </a:fld>
            <a:endParaRPr lang="zh-HK" altLang="en-US"/>
          </a:p>
        </p:txBody>
      </p:sp>
    </p:spTree>
    <p:extLst>
      <p:ext uri="{BB962C8B-B14F-4D97-AF65-F5344CB8AC3E}">
        <p14:creationId xmlns:p14="http://schemas.microsoft.com/office/powerpoint/2010/main" val="4137724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a:t>按一下以編輯母片標題樣式</a:t>
            </a:r>
            <a:endParaRPr lang="zh-HK"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0789C7-6AEC-4B9C-B279-9ABBFB37B3EB}" type="datetimeFigureOut">
              <a:rPr lang="zh-HK" altLang="en-US" smtClean="0"/>
              <a:t>13/1/2026</a:t>
            </a:fld>
            <a:endParaRPr lang="zh-HK"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HK"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AAFDEE-25C4-438F-9036-D41C7875B166}" type="slidenum">
              <a:rPr lang="zh-HK" altLang="en-US" smtClean="0"/>
              <a:t>‹#›</a:t>
            </a:fld>
            <a:endParaRPr lang="zh-HK" altLang="en-US"/>
          </a:p>
        </p:txBody>
      </p:sp>
    </p:spTree>
    <p:extLst>
      <p:ext uri="{BB962C8B-B14F-4D97-AF65-F5344CB8AC3E}">
        <p14:creationId xmlns:p14="http://schemas.microsoft.com/office/powerpoint/2010/main" val="218714744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504" y="1196752"/>
            <a:ext cx="8856984" cy="1200329"/>
          </a:xfrm>
          <a:prstGeom prst="rect">
            <a:avLst/>
          </a:prstGeom>
          <a:noFill/>
          <a:ln>
            <a:solidFill>
              <a:schemeClr val="accent1"/>
            </a:solidFill>
          </a:ln>
        </p:spPr>
        <p:txBody>
          <a:bodyPr wrap="square" rtlCol="0">
            <a:spAutoFit/>
          </a:bodyPr>
          <a:lstStyle/>
          <a:p>
            <a:r>
              <a:rPr lang="zh-CN" altLang="en-US" dirty="0">
                <a:latin typeface="宋体" panose="02010600030101010101" pitchFamily="2" charset="-122"/>
                <a:ea typeface="宋体" panose="02010600030101010101" pitchFamily="2" charset="-122"/>
              </a:rPr>
              <a:t>甲午战争，清朝无论陆上还是海上，均被邻近小国日本重创。清朝为求尽快结束战争，派出李鸿章以钦差大臣的身份，远赴日本下关，与日本首相伊藤博文进行停战谈判。过程曲折，谈判以外，李鸿章还在街头受到枪击。形势处于下风，一代名臣李鸿章即使卑躬屈膝，仍不能不签下丧权辱国的</a:t>
            </a:r>
            <a:r>
              <a:rPr lang="en-US" altLang="zh-CN"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马关条约</a:t>
            </a:r>
            <a:r>
              <a:rPr lang="en-US" altLang="zh-CN"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a:t>
            </a:r>
            <a:endParaRPr lang="en-US" altLang="zh-CN" dirty="0">
              <a:latin typeface="宋体" panose="02010600030101010101" pitchFamily="2" charset="-122"/>
              <a:ea typeface="宋体" panose="02010600030101010101" pitchFamily="2" charset="-122"/>
            </a:endParaRPr>
          </a:p>
        </p:txBody>
      </p:sp>
      <p:sp>
        <p:nvSpPr>
          <p:cNvPr id="5" name="TextBox 4"/>
          <p:cNvSpPr txBox="1"/>
          <p:nvPr/>
        </p:nvSpPr>
        <p:spPr>
          <a:xfrm>
            <a:off x="3556948" y="5758879"/>
            <a:ext cx="5403695" cy="307777"/>
          </a:xfrm>
          <a:prstGeom prst="rect">
            <a:avLst/>
          </a:prstGeom>
          <a:solidFill>
            <a:schemeClr val="accent3">
              <a:lumMod val="20000"/>
              <a:lumOff val="80000"/>
            </a:schemeClr>
          </a:solidFill>
        </p:spPr>
        <p:txBody>
          <a:bodyPr wrap="square" rtlCol="0">
            <a:spAutoFit/>
          </a:bodyPr>
          <a:lstStyle/>
          <a:p>
            <a:r>
              <a:rPr lang="zh-CN" altLang="en-US" sz="1400" dirty="0"/>
              <a:t>春帆楼，曾是中日马关条约的会谈地点。</a:t>
            </a:r>
            <a:endParaRPr lang="zh-HK" altLang="en-US" sz="1400" dirty="0"/>
          </a:p>
        </p:txBody>
      </p:sp>
      <p:sp>
        <p:nvSpPr>
          <p:cNvPr id="2" name="TextBox 1"/>
          <p:cNvSpPr txBox="1"/>
          <p:nvPr/>
        </p:nvSpPr>
        <p:spPr>
          <a:xfrm>
            <a:off x="107529" y="4077072"/>
            <a:ext cx="3344465" cy="1077218"/>
          </a:xfrm>
          <a:prstGeom prst="rect">
            <a:avLst/>
          </a:prstGeom>
          <a:noFill/>
          <a:ln>
            <a:solidFill>
              <a:schemeClr val="tx2">
                <a:lumMod val="40000"/>
                <a:lumOff val="60000"/>
              </a:schemeClr>
            </a:solidFill>
          </a:ln>
        </p:spPr>
        <p:txBody>
          <a:bodyPr wrap="square" rtlCol="0">
            <a:spAutoFit/>
          </a:bodyPr>
          <a:lstStyle/>
          <a:p>
            <a:r>
              <a:rPr lang="zh-TW" altLang="en-US" sz="1600" dirty="0">
                <a:ea typeface="宋体" panose="02010600030101010101" pitchFamily="2" charset="-122"/>
              </a:rPr>
              <a:t>在本部分，你</a:t>
            </a:r>
            <a:r>
              <a:rPr lang="zh-CN" altLang="en-US" sz="1600" dirty="0">
                <a:ea typeface="宋体" panose="02010600030101010101" pitchFamily="2" charset="-122"/>
              </a:rPr>
              <a:t>将可以学到：</a:t>
            </a:r>
            <a:endParaRPr lang="en-US" altLang="zh-CN" sz="1600" dirty="0">
              <a:ea typeface="宋体" panose="02010600030101010101" pitchFamily="2" charset="-122"/>
            </a:endParaRPr>
          </a:p>
          <a:p>
            <a:pPr marL="342900" indent="-342900">
              <a:buAutoNum type="arabicPeriod"/>
            </a:pPr>
            <a:r>
              <a:rPr lang="zh-CN" altLang="en-US" sz="1600" dirty="0">
                <a:ea typeface="宋体" panose="02010600030101010101" pitchFamily="2" charset="-122"/>
              </a:rPr>
              <a:t>甲午战争的背景</a:t>
            </a:r>
            <a:endParaRPr lang="en-US" altLang="zh-CN" sz="1600" dirty="0">
              <a:ea typeface="宋体" panose="02010600030101010101" pitchFamily="2" charset="-122"/>
            </a:endParaRPr>
          </a:p>
          <a:p>
            <a:pPr marL="342900" indent="-342900">
              <a:buAutoNum type="arabicPeriod"/>
            </a:pPr>
            <a:r>
              <a:rPr lang="en-US" altLang="zh-CN" sz="1600" dirty="0">
                <a:ea typeface="宋体" panose="02010600030101010101" pitchFamily="2" charset="-122"/>
              </a:rPr>
              <a:t>《</a:t>
            </a:r>
            <a:r>
              <a:rPr lang="zh-CN" altLang="en-US" sz="1600" dirty="0">
                <a:ea typeface="宋体" panose="02010600030101010101" pitchFamily="2" charset="-122"/>
              </a:rPr>
              <a:t>马关条约</a:t>
            </a:r>
            <a:r>
              <a:rPr lang="en-US" altLang="zh-CN" sz="1600" dirty="0">
                <a:ea typeface="宋体" panose="02010600030101010101" pitchFamily="2" charset="-122"/>
              </a:rPr>
              <a:t>》</a:t>
            </a:r>
            <a:r>
              <a:rPr lang="zh-CN" altLang="en-US" sz="1600" dirty="0">
                <a:ea typeface="宋体" panose="02010600030101010101" pitchFamily="2" charset="-122"/>
              </a:rPr>
              <a:t>的谈判过程</a:t>
            </a:r>
            <a:endParaRPr lang="en-US" altLang="zh-CN" sz="1600" dirty="0">
              <a:ea typeface="宋体" panose="02010600030101010101" pitchFamily="2" charset="-122"/>
            </a:endParaRPr>
          </a:p>
          <a:p>
            <a:pPr marL="342900" indent="-342900">
              <a:buAutoNum type="arabicPeriod"/>
            </a:pPr>
            <a:r>
              <a:rPr lang="en-US" altLang="zh-CN" sz="1600" dirty="0">
                <a:ea typeface="宋体" panose="02010600030101010101" pitchFamily="2" charset="-122"/>
              </a:rPr>
              <a:t>《</a:t>
            </a:r>
            <a:r>
              <a:rPr lang="zh-CN" altLang="en-US" sz="1600" dirty="0">
                <a:ea typeface="宋体" panose="02010600030101010101" pitchFamily="2" charset="-122"/>
              </a:rPr>
              <a:t>马关条约</a:t>
            </a:r>
            <a:r>
              <a:rPr lang="en-US" altLang="zh-CN" sz="1600" dirty="0">
                <a:ea typeface="宋体" panose="02010600030101010101" pitchFamily="2" charset="-122"/>
              </a:rPr>
              <a:t>》</a:t>
            </a:r>
            <a:r>
              <a:rPr lang="zh-CN" altLang="en-US" sz="1600" dirty="0">
                <a:ea typeface="宋体" panose="02010600030101010101" pitchFamily="2" charset="-122"/>
              </a:rPr>
              <a:t>对中国的影响</a:t>
            </a:r>
            <a:endParaRPr lang="zh-HK" altLang="en-US" sz="1600" dirty="0"/>
          </a:p>
        </p:txBody>
      </p:sp>
      <p:sp>
        <p:nvSpPr>
          <p:cNvPr id="6" name="TextBox 5"/>
          <p:cNvSpPr txBox="1"/>
          <p:nvPr/>
        </p:nvSpPr>
        <p:spPr>
          <a:xfrm>
            <a:off x="107529" y="2711392"/>
            <a:ext cx="3344465" cy="1077218"/>
          </a:xfrm>
          <a:prstGeom prst="rect">
            <a:avLst/>
          </a:prstGeom>
          <a:noFill/>
          <a:ln>
            <a:solidFill>
              <a:schemeClr val="tx2">
                <a:lumMod val="40000"/>
                <a:lumOff val="60000"/>
              </a:schemeClr>
            </a:solidFill>
          </a:ln>
        </p:spPr>
        <p:txBody>
          <a:bodyPr wrap="square" rtlCol="0">
            <a:spAutoFit/>
          </a:bodyPr>
          <a:lstStyle/>
          <a:p>
            <a:r>
              <a:rPr lang="en-US" altLang="zh-CN" sz="1600" dirty="0"/>
              <a:t>《</a:t>
            </a:r>
            <a:r>
              <a:rPr lang="zh-CN" altLang="en-US" sz="1600" dirty="0"/>
              <a:t>马关条约</a:t>
            </a:r>
            <a:r>
              <a:rPr lang="en-US" altLang="zh-CN" sz="1600" dirty="0"/>
              <a:t>》</a:t>
            </a:r>
            <a:r>
              <a:rPr lang="zh-CN" altLang="en-US" sz="1600" dirty="0"/>
              <a:t>的历史，颇为复杂，</a:t>
            </a:r>
            <a:r>
              <a:rPr lang="zh-TW" altLang="en-US" sz="1600" dirty="0">
                <a:latin typeface="SimSun" panose="02010600030101010101" pitchFamily="2" charset="-122"/>
                <a:ea typeface="SimSun" panose="02010600030101010101" pitchFamily="2" charset="-122"/>
              </a:rPr>
              <a:t>本课题</a:t>
            </a:r>
            <a:r>
              <a:rPr lang="zh-CN" altLang="en-US" sz="1600" dirty="0"/>
              <a:t>尽量围绕在</a:t>
            </a:r>
            <a:r>
              <a:rPr lang="en-US" altLang="zh-CN" sz="1600" dirty="0"/>
              <a:t>1895</a:t>
            </a:r>
            <a:r>
              <a:rPr lang="zh-CN" altLang="en-US" sz="1600" dirty="0"/>
              <a:t>年日本下关春帆楼所发生的一切，深入浅出地说出这个故事。</a:t>
            </a:r>
            <a:endParaRPr lang="zh-HK" altLang="en-US" sz="1600" dirty="0"/>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0793" y="2701098"/>
            <a:ext cx="5403695" cy="3039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3"/>
          <p:cNvSpPr txBox="1">
            <a:spLocks/>
          </p:cNvSpPr>
          <p:nvPr/>
        </p:nvSpPr>
        <p:spPr>
          <a:xfrm>
            <a:off x="0" y="0"/>
            <a:ext cx="5148064" cy="762000"/>
          </a:xfrm>
          <a:prstGeom prst="rect">
            <a:avLst/>
          </a:prstGeom>
          <a:solidFill>
            <a:schemeClr val="accent2">
              <a:lumMod val="40000"/>
              <a:lumOff val="6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TW" altLang="en-US" sz="3200" dirty="0">
                <a:latin typeface="Adobe 繁黑體 Std B" pitchFamily="34" charset="-128"/>
                <a:ea typeface="Adobe 繁黑體 Std B" pitchFamily="34" charset="-128"/>
              </a:rPr>
              <a:t>行刺李鸿章</a:t>
            </a:r>
            <a:r>
              <a:rPr lang="zh-CN" altLang="en-US" sz="3200" dirty="0">
                <a:latin typeface="Adobe 繁黑體 Std B" pitchFamily="34" charset="-128"/>
                <a:ea typeface="Adobe 繁黑體 Std B" pitchFamily="34" charset="-128"/>
              </a:rPr>
              <a:t>：刀锋下的外交</a:t>
            </a:r>
            <a:endParaRPr lang="en-US" sz="3200" dirty="0">
              <a:latin typeface="Adobe 繁黑體 Std B" pitchFamily="34" charset="-128"/>
              <a:ea typeface="Adobe 繁黑體 Std B" pitchFamily="34" charset="-128"/>
            </a:endParaRPr>
          </a:p>
        </p:txBody>
      </p:sp>
      <p:sp>
        <p:nvSpPr>
          <p:cNvPr id="11" name="Subtitle 4"/>
          <p:cNvSpPr txBox="1">
            <a:spLocks/>
          </p:cNvSpPr>
          <p:nvPr/>
        </p:nvSpPr>
        <p:spPr>
          <a:xfrm>
            <a:off x="3886201" y="609600"/>
            <a:ext cx="5257800" cy="457200"/>
          </a:xfrm>
          <a:prstGeom prst="rect">
            <a:avLst/>
          </a:prstGeom>
          <a:solidFill>
            <a:schemeClr val="tx2">
              <a:lumMod val="20000"/>
              <a:lumOff val="80000"/>
            </a:schemeClr>
          </a:solidFill>
        </p:spPr>
        <p:txBody>
          <a:bodyPr vert="horz" lIns="91440" tIns="45720" rIns="91440" bIns="45720" rtlCol="0">
            <a:normAutofit fontScale="925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zh-CN" altLang="en-US" sz="2400" dirty="0">
                <a:solidFill>
                  <a:schemeClr val="tx1">
                    <a:lumMod val="75000"/>
                    <a:lumOff val="25000"/>
                  </a:schemeClr>
                </a:solidFill>
                <a:latin typeface="Adobe 繁黑體 Std B" pitchFamily="34" charset="-128"/>
                <a:ea typeface="Adobe 繁黑體 Std B" pitchFamily="34" charset="-128"/>
              </a:rPr>
              <a:t>相关课题：</a:t>
            </a:r>
            <a:r>
              <a:rPr lang="en-US" altLang="zh-CN" sz="2400" dirty="0">
                <a:solidFill>
                  <a:schemeClr val="tx1">
                    <a:lumMod val="75000"/>
                    <a:lumOff val="25000"/>
                  </a:schemeClr>
                </a:solidFill>
                <a:latin typeface="Adobe 繁黑體 Std B" pitchFamily="34" charset="-128"/>
                <a:ea typeface="Adobe 繁黑體 Std B" pitchFamily="34" charset="-128"/>
              </a:rPr>
              <a:t>《</a:t>
            </a:r>
            <a:r>
              <a:rPr lang="zh-CN" altLang="en-US" sz="2400" dirty="0">
                <a:solidFill>
                  <a:schemeClr val="tx1">
                    <a:lumMod val="75000"/>
                    <a:lumOff val="25000"/>
                  </a:schemeClr>
                </a:solidFill>
                <a:latin typeface="Adobe 繁黑體 Std B" pitchFamily="34" charset="-128"/>
                <a:ea typeface="Adobe 繁黑體 Std B" pitchFamily="34" charset="-128"/>
              </a:rPr>
              <a:t>马关条约</a:t>
            </a:r>
            <a:r>
              <a:rPr lang="en-US" altLang="zh-CN" sz="2400" dirty="0">
                <a:solidFill>
                  <a:schemeClr val="tx1">
                    <a:lumMod val="75000"/>
                    <a:lumOff val="25000"/>
                  </a:schemeClr>
                </a:solidFill>
                <a:latin typeface="Adobe 繁黑體 Std B" pitchFamily="34" charset="-128"/>
                <a:ea typeface="Adobe 繁黑體 Std B" pitchFamily="34" charset="-128"/>
              </a:rPr>
              <a:t>》</a:t>
            </a:r>
            <a:r>
              <a:rPr lang="zh-CN" altLang="en-US" sz="2400" dirty="0">
                <a:solidFill>
                  <a:schemeClr val="tx1">
                    <a:lumMod val="75000"/>
                    <a:lumOff val="25000"/>
                  </a:schemeClr>
                </a:solidFill>
                <a:latin typeface="Adobe 繁黑體 Std B" pitchFamily="34" charset="-128"/>
                <a:ea typeface="Adobe 繁黑體 Std B" pitchFamily="34" charset="-128"/>
              </a:rPr>
              <a:t>的背景和影响</a:t>
            </a:r>
            <a:endParaRPr lang="en-US" sz="2400" dirty="0">
              <a:solidFill>
                <a:schemeClr val="tx1">
                  <a:lumMod val="75000"/>
                  <a:lumOff val="25000"/>
                </a:schemeClr>
              </a:solidFill>
              <a:latin typeface="Adobe 繁黑體 Std B" pitchFamily="34" charset="-128"/>
              <a:ea typeface="Adobe 繁黑體 Std B" pitchFamily="34" charset="-128"/>
            </a:endParaRPr>
          </a:p>
        </p:txBody>
      </p:sp>
    </p:spTree>
    <p:extLst>
      <p:ext uri="{BB962C8B-B14F-4D97-AF65-F5344CB8AC3E}">
        <p14:creationId xmlns:p14="http://schemas.microsoft.com/office/powerpoint/2010/main" val="258947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7" y="0"/>
            <a:ext cx="917485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812360" y="3645024"/>
            <a:ext cx="400110" cy="660176"/>
          </a:xfrm>
          <a:prstGeom prst="rect">
            <a:avLst/>
          </a:prstGeom>
          <a:solidFill>
            <a:schemeClr val="accent2">
              <a:lumMod val="20000"/>
              <a:lumOff val="80000"/>
            </a:schemeClr>
          </a:solidFill>
        </p:spPr>
        <p:txBody>
          <a:bodyPr vert="eaVert" wrap="square" rtlCol="0">
            <a:spAutoFit/>
          </a:bodyPr>
          <a:lstStyle/>
          <a:p>
            <a:r>
              <a:rPr lang="zh-CN" altLang="en-US" sz="1400" dirty="0"/>
              <a:t>李鸿章</a:t>
            </a:r>
            <a:endParaRPr lang="zh-HK" altLang="en-US" sz="1400" dirty="0"/>
          </a:p>
        </p:txBody>
      </p:sp>
      <p:sp>
        <p:nvSpPr>
          <p:cNvPr id="5" name="TextBox 4"/>
          <p:cNvSpPr txBox="1"/>
          <p:nvPr/>
        </p:nvSpPr>
        <p:spPr>
          <a:xfrm>
            <a:off x="5580112" y="3789040"/>
            <a:ext cx="400110" cy="660176"/>
          </a:xfrm>
          <a:prstGeom prst="rect">
            <a:avLst/>
          </a:prstGeom>
          <a:solidFill>
            <a:schemeClr val="accent2">
              <a:lumMod val="20000"/>
              <a:lumOff val="80000"/>
            </a:schemeClr>
          </a:solidFill>
        </p:spPr>
        <p:txBody>
          <a:bodyPr vert="eaVert" wrap="square" rtlCol="0">
            <a:spAutoFit/>
          </a:bodyPr>
          <a:lstStyle/>
          <a:p>
            <a:r>
              <a:rPr lang="zh-CN" altLang="en-US" sz="1400" dirty="0"/>
              <a:t>李经方</a:t>
            </a:r>
            <a:endParaRPr lang="zh-HK" altLang="en-US" sz="1400" dirty="0"/>
          </a:p>
        </p:txBody>
      </p:sp>
      <p:sp>
        <p:nvSpPr>
          <p:cNvPr id="6" name="TextBox 5"/>
          <p:cNvSpPr txBox="1"/>
          <p:nvPr/>
        </p:nvSpPr>
        <p:spPr>
          <a:xfrm>
            <a:off x="3923928" y="4118745"/>
            <a:ext cx="400110" cy="660176"/>
          </a:xfrm>
          <a:prstGeom prst="rect">
            <a:avLst/>
          </a:prstGeom>
          <a:solidFill>
            <a:schemeClr val="accent2">
              <a:lumMod val="20000"/>
              <a:lumOff val="80000"/>
            </a:schemeClr>
          </a:solidFill>
        </p:spPr>
        <p:txBody>
          <a:bodyPr vert="eaVert" wrap="square" rtlCol="0">
            <a:spAutoFit/>
          </a:bodyPr>
          <a:lstStyle/>
          <a:p>
            <a:r>
              <a:rPr lang="zh-CN" altLang="en-US" sz="1400" dirty="0"/>
              <a:t>马建忠</a:t>
            </a:r>
            <a:endParaRPr lang="zh-HK" altLang="en-US" sz="1400" dirty="0"/>
          </a:p>
        </p:txBody>
      </p:sp>
      <p:sp>
        <p:nvSpPr>
          <p:cNvPr id="7" name="TextBox 6"/>
          <p:cNvSpPr txBox="1"/>
          <p:nvPr/>
        </p:nvSpPr>
        <p:spPr>
          <a:xfrm>
            <a:off x="683568" y="3356992"/>
            <a:ext cx="400110" cy="864096"/>
          </a:xfrm>
          <a:prstGeom prst="rect">
            <a:avLst/>
          </a:prstGeom>
          <a:solidFill>
            <a:schemeClr val="accent5">
              <a:lumMod val="60000"/>
              <a:lumOff val="40000"/>
            </a:schemeClr>
          </a:solidFill>
        </p:spPr>
        <p:txBody>
          <a:bodyPr vert="eaVert" wrap="square" rtlCol="0">
            <a:spAutoFit/>
          </a:bodyPr>
          <a:lstStyle/>
          <a:p>
            <a:r>
              <a:rPr lang="zh-CN" altLang="en-US" sz="1400" dirty="0"/>
              <a:t>陆奥广吉</a:t>
            </a:r>
            <a:endParaRPr lang="zh-HK" altLang="en-US" sz="1400" dirty="0"/>
          </a:p>
        </p:txBody>
      </p:sp>
      <p:sp>
        <p:nvSpPr>
          <p:cNvPr id="8" name="TextBox 7"/>
          <p:cNvSpPr txBox="1"/>
          <p:nvPr/>
        </p:nvSpPr>
        <p:spPr>
          <a:xfrm>
            <a:off x="42005" y="1120877"/>
            <a:ext cx="400110" cy="864096"/>
          </a:xfrm>
          <a:prstGeom prst="rect">
            <a:avLst/>
          </a:prstGeom>
          <a:solidFill>
            <a:schemeClr val="accent5">
              <a:lumMod val="60000"/>
              <a:lumOff val="40000"/>
            </a:schemeClr>
          </a:solidFill>
        </p:spPr>
        <p:txBody>
          <a:bodyPr vert="eaVert" wrap="square" rtlCol="0">
            <a:spAutoFit/>
          </a:bodyPr>
          <a:lstStyle/>
          <a:p>
            <a:r>
              <a:rPr lang="zh-CN" altLang="en-US" sz="1400" dirty="0"/>
              <a:t>中田敬义</a:t>
            </a:r>
            <a:endParaRPr lang="zh-HK" altLang="en-US" sz="1400" dirty="0"/>
          </a:p>
        </p:txBody>
      </p:sp>
      <p:sp>
        <p:nvSpPr>
          <p:cNvPr id="10" name="TextBox 9"/>
          <p:cNvSpPr txBox="1"/>
          <p:nvPr/>
        </p:nvSpPr>
        <p:spPr>
          <a:xfrm>
            <a:off x="1331640" y="610272"/>
            <a:ext cx="400110" cy="1021210"/>
          </a:xfrm>
          <a:prstGeom prst="rect">
            <a:avLst/>
          </a:prstGeom>
          <a:solidFill>
            <a:schemeClr val="accent5">
              <a:lumMod val="60000"/>
              <a:lumOff val="40000"/>
            </a:schemeClr>
          </a:solidFill>
        </p:spPr>
        <p:txBody>
          <a:bodyPr vert="eaVert" wrap="square" rtlCol="0">
            <a:spAutoFit/>
          </a:bodyPr>
          <a:lstStyle/>
          <a:p>
            <a:r>
              <a:rPr lang="zh-CN" altLang="en-US" sz="1400" dirty="0"/>
              <a:t>伊东已代治</a:t>
            </a:r>
            <a:endParaRPr lang="zh-HK" altLang="en-US" sz="1400" dirty="0"/>
          </a:p>
        </p:txBody>
      </p:sp>
      <p:sp>
        <p:nvSpPr>
          <p:cNvPr id="11" name="TextBox 10"/>
          <p:cNvSpPr txBox="1"/>
          <p:nvPr/>
        </p:nvSpPr>
        <p:spPr>
          <a:xfrm>
            <a:off x="2339752" y="676231"/>
            <a:ext cx="400110" cy="864096"/>
          </a:xfrm>
          <a:prstGeom prst="rect">
            <a:avLst/>
          </a:prstGeom>
          <a:solidFill>
            <a:schemeClr val="accent5">
              <a:lumMod val="60000"/>
              <a:lumOff val="40000"/>
            </a:schemeClr>
          </a:solidFill>
        </p:spPr>
        <p:txBody>
          <a:bodyPr vert="eaVert" wrap="square" rtlCol="0">
            <a:spAutoFit/>
          </a:bodyPr>
          <a:lstStyle/>
          <a:p>
            <a:r>
              <a:rPr lang="zh-CN" altLang="en-US" sz="1400" dirty="0"/>
              <a:t>陆奥宗光</a:t>
            </a:r>
            <a:endParaRPr lang="zh-HK" altLang="en-US" sz="1400" dirty="0"/>
          </a:p>
        </p:txBody>
      </p:sp>
      <p:sp>
        <p:nvSpPr>
          <p:cNvPr id="12" name="TextBox 11"/>
          <p:cNvSpPr txBox="1"/>
          <p:nvPr/>
        </p:nvSpPr>
        <p:spPr>
          <a:xfrm>
            <a:off x="4601145" y="643583"/>
            <a:ext cx="400110" cy="864096"/>
          </a:xfrm>
          <a:prstGeom prst="rect">
            <a:avLst/>
          </a:prstGeom>
          <a:solidFill>
            <a:schemeClr val="accent5">
              <a:lumMod val="60000"/>
              <a:lumOff val="40000"/>
            </a:schemeClr>
          </a:solidFill>
        </p:spPr>
        <p:txBody>
          <a:bodyPr vert="eaVert" wrap="square" rtlCol="0">
            <a:spAutoFit/>
          </a:bodyPr>
          <a:lstStyle/>
          <a:p>
            <a:r>
              <a:rPr lang="zh-CN" altLang="en-US" sz="1400" dirty="0"/>
              <a:t>伊藤博文</a:t>
            </a:r>
            <a:endParaRPr lang="zh-HK" altLang="en-US" sz="1400" dirty="0"/>
          </a:p>
        </p:txBody>
      </p:sp>
      <p:sp>
        <p:nvSpPr>
          <p:cNvPr id="13" name="TextBox 12"/>
          <p:cNvSpPr txBox="1"/>
          <p:nvPr/>
        </p:nvSpPr>
        <p:spPr>
          <a:xfrm>
            <a:off x="6876256" y="464021"/>
            <a:ext cx="400110" cy="1021210"/>
          </a:xfrm>
          <a:prstGeom prst="rect">
            <a:avLst/>
          </a:prstGeom>
          <a:solidFill>
            <a:schemeClr val="accent5">
              <a:lumMod val="60000"/>
              <a:lumOff val="40000"/>
            </a:schemeClr>
          </a:solidFill>
        </p:spPr>
        <p:txBody>
          <a:bodyPr vert="eaVert" wrap="square" rtlCol="0">
            <a:spAutoFit/>
          </a:bodyPr>
          <a:lstStyle/>
          <a:p>
            <a:r>
              <a:rPr lang="zh-CN" altLang="en-US" sz="1400" dirty="0"/>
              <a:t>井上胜之助</a:t>
            </a:r>
            <a:endParaRPr lang="zh-HK" altLang="en-US" sz="1400" dirty="0"/>
          </a:p>
        </p:txBody>
      </p:sp>
      <p:sp>
        <p:nvSpPr>
          <p:cNvPr id="14" name="TextBox 13"/>
          <p:cNvSpPr txBox="1"/>
          <p:nvPr/>
        </p:nvSpPr>
        <p:spPr>
          <a:xfrm>
            <a:off x="8012415" y="778191"/>
            <a:ext cx="400110" cy="660176"/>
          </a:xfrm>
          <a:prstGeom prst="rect">
            <a:avLst/>
          </a:prstGeom>
          <a:solidFill>
            <a:schemeClr val="accent2">
              <a:lumMod val="20000"/>
              <a:lumOff val="80000"/>
            </a:schemeClr>
          </a:solidFill>
        </p:spPr>
        <p:txBody>
          <a:bodyPr vert="eaVert" wrap="square" rtlCol="0">
            <a:spAutoFit/>
          </a:bodyPr>
          <a:lstStyle/>
          <a:p>
            <a:r>
              <a:rPr lang="zh-CN" altLang="en-US" sz="1400" dirty="0"/>
              <a:t>伍廷芳</a:t>
            </a:r>
            <a:endParaRPr lang="zh-HK" altLang="en-US" sz="1400" dirty="0"/>
          </a:p>
        </p:txBody>
      </p:sp>
      <p:sp>
        <p:nvSpPr>
          <p:cNvPr id="15" name="TextBox 14"/>
          <p:cNvSpPr txBox="1"/>
          <p:nvPr/>
        </p:nvSpPr>
        <p:spPr>
          <a:xfrm>
            <a:off x="8676456" y="971306"/>
            <a:ext cx="400110" cy="660176"/>
          </a:xfrm>
          <a:prstGeom prst="rect">
            <a:avLst/>
          </a:prstGeom>
          <a:solidFill>
            <a:schemeClr val="accent2">
              <a:lumMod val="20000"/>
              <a:lumOff val="80000"/>
            </a:schemeClr>
          </a:solidFill>
        </p:spPr>
        <p:txBody>
          <a:bodyPr vert="eaVert" wrap="square" rtlCol="0">
            <a:spAutoFit/>
          </a:bodyPr>
          <a:lstStyle/>
          <a:p>
            <a:r>
              <a:rPr lang="zh-CN" altLang="en-US" sz="1400" dirty="0"/>
              <a:t>卢永铭</a:t>
            </a:r>
            <a:endParaRPr lang="zh-HK" altLang="en-US" sz="1400" dirty="0"/>
          </a:p>
        </p:txBody>
      </p:sp>
      <p:sp>
        <p:nvSpPr>
          <p:cNvPr id="3" name="TextBox 2"/>
          <p:cNvSpPr txBox="1"/>
          <p:nvPr/>
        </p:nvSpPr>
        <p:spPr>
          <a:xfrm>
            <a:off x="6300192" y="6210890"/>
            <a:ext cx="2776374"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zh-CN" altLang="en-US" sz="1400" dirty="0"/>
              <a:t>按：卢永铭是翻译官，所以坐在李鸿章的旁边。</a:t>
            </a:r>
            <a:endParaRPr lang="zh-HK" altLang="en-US" sz="1400" dirty="0"/>
          </a:p>
        </p:txBody>
      </p:sp>
      <p:cxnSp>
        <p:nvCxnSpPr>
          <p:cNvPr id="17" name="Straight Connector 16"/>
          <p:cNvCxnSpPr/>
          <p:nvPr/>
        </p:nvCxnSpPr>
        <p:spPr>
          <a:xfrm>
            <a:off x="8876511" y="2564904"/>
            <a:ext cx="0" cy="3645986"/>
          </a:xfrm>
          <a:prstGeom prst="line">
            <a:avLst/>
          </a:prstGeom>
          <a:ln>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6030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4" y="548680"/>
            <a:ext cx="9144000" cy="498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9512" y="116632"/>
            <a:ext cx="8640960" cy="646331"/>
          </a:xfrm>
          <a:prstGeom prst="rect">
            <a:avLst/>
          </a:prstGeom>
          <a:solidFill>
            <a:schemeClr val="accent1">
              <a:lumMod val="20000"/>
              <a:lumOff val="80000"/>
            </a:schemeClr>
          </a:solidFill>
        </p:spPr>
        <p:txBody>
          <a:bodyPr wrap="square" rtlCol="0">
            <a:spAutoFit/>
          </a:bodyPr>
          <a:lstStyle/>
          <a:p>
            <a:r>
              <a:rPr lang="zh-TW" altLang="en-US" dirty="0">
                <a:latin typeface="SimSun" panose="02010600030101010101" pitchFamily="2" charset="-122"/>
                <a:ea typeface="SimSun" panose="02010600030101010101" pitchFamily="2" charset="-122"/>
              </a:rPr>
              <a:t>问题：</a:t>
            </a:r>
            <a:r>
              <a:rPr lang="zh-CN" altLang="en-US" dirty="0"/>
              <a:t>这是日本当</a:t>
            </a:r>
            <a:r>
              <a:rPr lang="zh-TW" altLang="en-US" dirty="0">
                <a:latin typeface="SimSun" panose="02010600030101010101" pitchFamily="2" charset="-122"/>
                <a:ea typeface="SimSun" panose="02010600030101010101" pitchFamily="2" charset="-122"/>
              </a:rPr>
              <a:t>时</a:t>
            </a:r>
            <a:r>
              <a:rPr lang="zh-CN" altLang="en-US" dirty="0"/>
              <a:t>给普罗日本市民看的浮世绘，你认为是反映现实吗</a:t>
            </a:r>
            <a:r>
              <a:rPr lang="en-US" altLang="zh-CN" dirty="0">
                <a:latin typeface="SimSun" panose="02010600030101010101" pitchFamily="2" charset="-122"/>
                <a:ea typeface="SimSun" panose="02010600030101010101" pitchFamily="2" charset="-122"/>
              </a:rPr>
              <a:t>?</a:t>
            </a:r>
            <a:endParaRPr lang="en-US" altLang="zh-CN" dirty="0"/>
          </a:p>
          <a:p>
            <a:r>
              <a:rPr lang="zh-CN" altLang="en-US" dirty="0"/>
              <a:t>你认为作者</a:t>
            </a:r>
            <a:r>
              <a:rPr lang="zh-TW" altLang="en-US" dirty="0">
                <a:latin typeface="SimSun" panose="02010600030101010101" pitchFamily="2" charset="-122"/>
                <a:ea typeface="SimSun" panose="02010600030101010101" pitchFamily="2" charset="-122"/>
              </a:rPr>
              <a:t>想</a:t>
            </a:r>
            <a:r>
              <a:rPr lang="zh-CN" altLang="en-US" dirty="0">
                <a:latin typeface="SimSun" panose="02010600030101010101" pitchFamily="2" charset="-122"/>
                <a:ea typeface="SimSun" panose="02010600030101010101" pitchFamily="2" charset="-122"/>
              </a:rPr>
              <a:t>表达</a:t>
            </a:r>
            <a:r>
              <a:rPr lang="zh-TW" altLang="en-US" dirty="0">
                <a:latin typeface="SimSun" panose="02010600030101010101" pitchFamily="2" charset="-122"/>
                <a:ea typeface="SimSun" panose="02010600030101010101" pitchFamily="2" charset="-122"/>
              </a:rPr>
              <a:t>什</a:t>
            </a:r>
            <a:r>
              <a:rPr lang="zh-CN" altLang="en-US" dirty="0">
                <a:latin typeface="SimSun" panose="02010600030101010101" pitchFamily="2" charset="-122"/>
                <a:ea typeface="SimSun" panose="02010600030101010101" pitchFamily="2" charset="-122"/>
              </a:rPr>
              <a:t>么</a:t>
            </a:r>
            <a:r>
              <a:rPr lang="zh-CN" altLang="en-US" dirty="0"/>
              <a:t>讯息</a:t>
            </a:r>
            <a:r>
              <a:rPr lang="en-US" altLang="zh-CN" dirty="0">
                <a:latin typeface="SimSun" panose="02010600030101010101" pitchFamily="2" charset="-122"/>
                <a:ea typeface="SimSun" panose="02010600030101010101" pitchFamily="2" charset="-122"/>
              </a:rPr>
              <a:t>?</a:t>
            </a:r>
            <a:endParaRPr lang="zh-HK" altLang="en-US" dirty="0"/>
          </a:p>
        </p:txBody>
      </p:sp>
      <p:sp>
        <p:nvSpPr>
          <p:cNvPr id="3" name="TextBox 2"/>
          <p:cNvSpPr txBox="1"/>
          <p:nvPr/>
        </p:nvSpPr>
        <p:spPr>
          <a:xfrm>
            <a:off x="179512" y="5531988"/>
            <a:ext cx="8640960" cy="584775"/>
          </a:xfrm>
          <a:prstGeom prst="rect">
            <a:avLst/>
          </a:prstGeom>
          <a:noFill/>
        </p:spPr>
        <p:txBody>
          <a:bodyPr wrap="square" rtlCol="0">
            <a:spAutoFit/>
          </a:bodyPr>
          <a:lstStyle/>
          <a:p>
            <a:r>
              <a:rPr lang="zh-CN" altLang="en-US" sz="1600" dirty="0">
                <a:solidFill>
                  <a:srgbClr val="FF0000"/>
                </a:solidFill>
              </a:rPr>
              <a:t>（答案：画作表达日本代表控制场面，中国代表的卑躬屈膝，充分满足了明治时代日本读者的</a:t>
            </a:r>
            <a:endParaRPr lang="en-US" altLang="zh-CN" sz="1600" dirty="0">
              <a:solidFill>
                <a:srgbClr val="FF0000"/>
              </a:solidFill>
            </a:endParaRPr>
          </a:p>
          <a:p>
            <a:r>
              <a:rPr lang="en-US" altLang="zh-CN" sz="1600" dirty="0">
                <a:solidFill>
                  <a:srgbClr val="FF0000"/>
                </a:solidFill>
              </a:rPr>
              <a:t> </a:t>
            </a:r>
            <a:r>
              <a:rPr lang="zh-CN" altLang="en-US" sz="1600" dirty="0">
                <a:solidFill>
                  <a:srgbClr val="FF0000"/>
                </a:solidFill>
              </a:rPr>
              <a:t>   民族主义情绪。）</a:t>
            </a:r>
            <a:endParaRPr lang="zh-HK" altLang="en-US" sz="1600" dirty="0">
              <a:solidFill>
                <a:srgbClr val="FF0000"/>
              </a:solidFill>
            </a:endParaRPr>
          </a:p>
        </p:txBody>
      </p:sp>
    </p:spTree>
    <p:extLst>
      <p:ext uri="{BB962C8B-B14F-4D97-AF65-F5344CB8AC3E}">
        <p14:creationId xmlns:p14="http://schemas.microsoft.com/office/powerpoint/2010/main" val="391518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45938" y="3140968"/>
            <a:ext cx="4617343" cy="3638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678" y="116632"/>
            <a:ext cx="4175298" cy="3204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995936" y="260647"/>
            <a:ext cx="4374534" cy="830997"/>
          </a:xfrm>
          <a:prstGeom prst="rect">
            <a:avLst/>
          </a:prstGeom>
          <a:solidFill>
            <a:schemeClr val="accent3">
              <a:lumMod val="40000"/>
              <a:lumOff val="60000"/>
            </a:schemeClr>
          </a:solidFill>
        </p:spPr>
        <p:txBody>
          <a:bodyPr wrap="square" rtlCol="0">
            <a:spAutoFit/>
          </a:bodyPr>
          <a:lstStyle/>
          <a:p>
            <a:r>
              <a:rPr lang="zh-CN" altLang="en-US" sz="1600" dirty="0"/>
              <a:t>大清使节李鸿章下榻的地方，是距离春帆楼不远的净土宗引接寺。此寺始建于</a:t>
            </a:r>
            <a:r>
              <a:rPr lang="en-US" altLang="zh-CN" sz="1600" dirty="0"/>
              <a:t>1560</a:t>
            </a:r>
            <a:r>
              <a:rPr lang="zh-CN" altLang="en-US" sz="1600" dirty="0"/>
              <a:t>年，也毁于</a:t>
            </a:r>
            <a:r>
              <a:rPr lang="en-US" altLang="zh-CN" sz="1600" dirty="0"/>
              <a:t>1945</a:t>
            </a:r>
            <a:r>
              <a:rPr lang="zh-CN" altLang="en-US" sz="1600" dirty="0"/>
              <a:t>年的战火。左图是当时的样貌。</a:t>
            </a:r>
            <a:endParaRPr lang="zh-HK" altLang="en-US" sz="1600" dirty="0"/>
          </a:p>
        </p:txBody>
      </p:sp>
      <p:sp>
        <p:nvSpPr>
          <p:cNvPr id="7" name="TextBox 6"/>
          <p:cNvSpPr txBox="1"/>
          <p:nvPr/>
        </p:nvSpPr>
        <p:spPr>
          <a:xfrm>
            <a:off x="4462309" y="3166788"/>
            <a:ext cx="1296144"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sz="1400" dirty="0"/>
              <a:t>会议：春帆楼</a:t>
            </a:r>
            <a:endParaRPr lang="zh-HK" altLang="en-US" sz="1400" dirty="0"/>
          </a:p>
        </p:txBody>
      </p:sp>
      <p:sp>
        <p:nvSpPr>
          <p:cNvPr id="10" name="TextBox 9"/>
          <p:cNvSpPr txBox="1"/>
          <p:nvPr/>
        </p:nvSpPr>
        <p:spPr>
          <a:xfrm>
            <a:off x="180678" y="116632"/>
            <a:ext cx="1944799"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sz="1400" dirty="0"/>
              <a:t>下榻：净土宗引接寺</a:t>
            </a:r>
            <a:endParaRPr lang="zh-HK" altLang="en-US" sz="1400" dirty="0"/>
          </a:p>
        </p:txBody>
      </p:sp>
      <p:sp>
        <p:nvSpPr>
          <p:cNvPr id="9" name="TextBox 8"/>
          <p:cNvSpPr txBox="1"/>
          <p:nvPr/>
        </p:nvSpPr>
        <p:spPr>
          <a:xfrm>
            <a:off x="2771800" y="3356992"/>
            <a:ext cx="1584176" cy="1815882"/>
          </a:xfrm>
          <a:prstGeom prst="rect">
            <a:avLst/>
          </a:prstGeom>
          <a:solidFill>
            <a:schemeClr val="accent3">
              <a:lumMod val="40000"/>
              <a:lumOff val="60000"/>
            </a:schemeClr>
          </a:solidFill>
        </p:spPr>
        <p:txBody>
          <a:bodyPr wrap="square" rtlCol="0">
            <a:spAutoFit/>
          </a:bodyPr>
          <a:lstStyle/>
          <a:p>
            <a:r>
              <a:rPr lang="zh-CN" altLang="en-US" sz="1400" dirty="0"/>
              <a:t>李鸿章早出晚归，从净土宗引接寺往来春帆楼的马路便自此被当地人称为「李鸿章道」。会议期间，李鸿章便在这条路上遇上刺客。</a:t>
            </a:r>
            <a:endParaRPr lang="zh-HK" altLang="en-US" sz="1400" dirty="0"/>
          </a:p>
        </p:txBody>
      </p:sp>
      <p:sp>
        <p:nvSpPr>
          <p:cNvPr id="11" name="TextBox 10"/>
          <p:cNvSpPr txBox="1"/>
          <p:nvPr/>
        </p:nvSpPr>
        <p:spPr>
          <a:xfrm rot="2949954">
            <a:off x="1965734" y="4067245"/>
            <a:ext cx="855082" cy="261610"/>
          </a:xfrm>
          <a:prstGeom prst="rect">
            <a:avLst/>
          </a:prstGeom>
          <a:noFill/>
        </p:spPr>
        <p:txBody>
          <a:bodyPr wrap="square" rtlCol="0">
            <a:spAutoFit/>
          </a:bodyPr>
          <a:lstStyle/>
          <a:p>
            <a:r>
              <a:rPr lang="zh-CN" altLang="en-US" sz="1100" dirty="0"/>
              <a:t>李鸿章道</a:t>
            </a:r>
            <a:endParaRPr lang="zh-HK" altLang="en-US" sz="1100" dirty="0"/>
          </a:p>
        </p:txBody>
      </p:sp>
      <p:sp>
        <p:nvSpPr>
          <p:cNvPr id="16" name="Freeform 15"/>
          <p:cNvSpPr/>
          <p:nvPr/>
        </p:nvSpPr>
        <p:spPr>
          <a:xfrm>
            <a:off x="1919709" y="3086100"/>
            <a:ext cx="4481091" cy="3390900"/>
          </a:xfrm>
          <a:custGeom>
            <a:avLst/>
            <a:gdLst>
              <a:gd name="connsiteX0" fmla="*/ 109116 w 4481091"/>
              <a:gd name="connsiteY0" fmla="*/ 0 h 3390900"/>
              <a:gd name="connsiteX1" fmla="*/ 42441 w 4481091"/>
              <a:gd name="connsiteY1" fmla="*/ 228600 h 3390900"/>
              <a:gd name="connsiteX2" fmla="*/ 13866 w 4481091"/>
              <a:gd name="connsiteY2" fmla="*/ 628650 h 3390900"/>
              <a:gd name="connsiteX3" fmla="*/ 271041 w 4481091"/>
              <a:gd name="connsiteY3" fmla="*/ 1171575 h 3390900"/>
              <a:gd name="connsiteX4" fmla="*/ 813966 w 4481091"/>
              <a:gd name="connsiteY4" fmla="*/ 1752600 h 3390900"/>
              <a:gd name="connsiteX5" fmla="*/ 1756941 w 4481091"/>
              <a:gd name="connsiteY5" fmla="*/ 2543175 h 3390900"/>
              <a:gd name="connsiteX6" fmla="*/ 3042816 w 4481091"/>
              <a:gd name="connsiteY6" fmla="*/ 3162300 h 3390900"/>
              <a:gd name="connsiteX7" fmla="*/ 4481091 w 4481091"/>
              <a:gd name="connsiteY7" fmla="*/ 3390900 h 3390900"/>
              <a:gd name="connsiteX8" fmla="*/ 4481091 w 4481091"/>
              <a:gd name="connsiteY8" fmla="*/ 3390900 h 339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1091" h="3390900">
                <a:moveTo>
                  <a:pt x="109116" y="0"/>
                </a:moveTo>
                <a:cubicBezTo>
                  <a:pt x="83716" y="61912"/>
                  <a:pt x="58316" y="123825"/>
                  <a:pt x="42441" y="228600"/>
                </a:cubicBezTo>
                <a:cubicBezTo>
                  <a:pt x="26566" y="333375"/>
                  <a:pt x="-24234" y="471488"/>
                  <a:pt x="13866" y="628650"/>
                </a:cubicBezTo>
                <a:cubicBezTo>
                  <a:pt x="51966" y="785812"/>
                  <a:pt x="137691" y="984250"/>
                  <a:pt x="271041" y="1171575"/>
                </a:cubicBezTo>
                <a:cubicBezTo>
                  <a:pt x="404391" y="1358900"/>
                  <a:pt x="566316" y="1524000"/>
                  <a:pt x="813966" y="1752600"/>
                </a:cubicBezTo>
                <a:cubicBezTo>
                  <a:pt x="1061616" y="1981200"/>
                  <a:pt x="1385466" y="2308225"/>
                  <a:pt x="1756941" y="2543175"/>
                </a:cubicBezTo>
                <a:cubicBezTo>
                  <a:pt x="2128416" y="2778125"/>
                  <a:pt x="2588791" y="3021013"/>
                  <a:pt x="3042816" y="3162300"/>
                </a:cubicBezTo>
                <a:cubicBezTo>
                  <a:pt x="3496841" y="3303587"/>
                  <a:pt x="4481091" y="3390900"/>
                  <a:pt x="4481091" y="3390900"/>
                </a:cubicBezTo>
                <a:lnTo>
                  <a:pt x="4481091" y="3390900"/>
                </a:lnTo>
              </a:path>
            </a:pathLst>
          </a:custGeom>
          <a:noFill/>
          <a:ln>
            <a:solidFill>
              <a:schemeClr val="tx2">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2" name="TextBox 11"/>
          <p:cNvSpPr txBox="1"/>
          <p:nvPr/>
        </p:nvSpPr>
        <p:spPr>
          <a:xfrm>
            <a:off x="148011" y="6571530"/>
            <a:ext cx="2607071" cy="276999"/>
          </a:xfrm>
          <a:prstGeom prst="rect">
            <a:avLst/>
          </a:prstGeom>
          <a:noFill/>
        </p:spPr>
        <p:txBody>
          <a:bodyPr wrap="square" rtlCol="0">
            <a:spAutoFit/>
          </a:bodyPr>
          <a:lstStyle/>
          <a:p>
            <a:r>
              <a:rPr lang="zh-CN" altLang="en-US" sz="1200" dirty="0"/>
              <a:t>今天的李鸿章道</a:t>
            </a:r>
            <a:endParaRPr lang="zh-HK" altLang="en-US" sz="1200" dirty="0"/>
          </a:p>
        </p:txBody>
      </p:sp>
      <p:pic>
        <p:nvPicPr>
          <p:cNvPr id="3074" name="Picture 2" descr="C:\From Chu computer\Chinese History\2017-2018 teacher training\micro history\春帆樓\IMG_076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060408"/>
            <a:ext cx="2691687" cy="1511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06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6"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753" y="38100"/>
            <a:ext cx="1842952" cy="461665"/>
          </a:xfrm>
          <a:prstGeom prst="rect">
            <a:avLst/>
          </a:prstGeom>
          <a:solidFill>
            <a:schemeClr val="accent2">
              <a:lumMod val="20000"/>
              <a:lumOff val="80000"/>
            </a:schemeClr>
          </a:solidFill>
        </p:spPr>
        <p:txBody>
          <a:bodyPr wrap="square" rtlCol="0">
            <a:spAutoFit/>
          </a:bodyPr>
          <a:lstStyle/>
          <a:p>
            <a:r>
              <a:rPr lang="zh-TW" altLang="en-US" sz="2400" dirty="0">
                <a:latin typeface="Adobe 繁黑體 Std B" pitchFamily="34" charset="-128"/>
                <a:ea typeface="Adobe 繁黑體 Std B" pitchFamily="34" charset="-128"/>
              </a:rPr>
              <a:t>李鸿章遇刺</a:t>
            </a:r>
            <a:endParaRPr lang="zh-HK" altLang="en-US" sz="2400" dirty="0">
              <a:latin typeface="Adobe 繁黑體 Std B" pitchFamily="34" charset="-128"/>
              <a:ea typeface="Adobe 繁黑體 Std B" pitchFamily="34" charset="-128"/>
            </a:endParaRPr>
          </a:p>
        </p:txBody>
      </p:sp>
      <p:sp>
        <p:nvSpPr>
          <p:cNvPr id="7" name="TextBox 6"/>
          <p:cNvSpPr txBox="1"/>
          <p:nvPr/>
        </p:nvSpPr>
        <p:spPr>
          <a:xfrm>
            <a:off x="64753" y="480814"/>
            <a:ext cx="7451936" cy="830997"/>
          </a:xfrm>
          <a:prstGeom prst="rect">
            <a:avLst/>
          </a:prstGeom>
          <a:solidFill>
            <a:schemeClr val="accent4">
              <a:lumMod val="20000"/>
              <a:lumOff val="80000"/>
            </a:schemeClr>
          </a:solidFill>
        </p:spPr>
        <p:txBody>
          <a:bodyPr wrap="square" rtlCol="0">
            <a:spAutoFit/>
          </a:bodyPr>
          <a:lstStyle/>
          <a:p>
            <a:pPr lvl="0"/>
            <a:r>
              <a:rPr lang="zh-CN" altLang="en-US" sz="1600" dirty="0">
                <a:solidFill>
                  <a:prstClr val="black"/>
                </a:solidFill>
              </a:rPr>
              <a:t>李鸿章在</a:t>
            </a:r>
            <a:r>
              <a:rPr lang="en-US" altLang="zh-CN" sz="1600" dirty="0">
                <a:solidFill>
                  <a:prstClr val="black"/>
                </a:solidFill>
              </a:rPr>
              <a:t>1895</a:t>
            </a:r>
            <a:r>
              <a:rPr lang="zh-CN" altLang="en-US" sz="1600" dirty="0">
                <a:solidFill>
                  <a:prstClr val="black"/>
                </a:solidFill>
              </a:rPr>
              <a:t>年</a:t>
            </a:r>
            <a:r>
              <a:rPr lang="en-US" altLang="zh-CN" sz="1600" dirty="0">
                <a:solidFill>
                  <a:prstClr val="black"/>
                </a:solidFill>
              </a:rPr>
              <a:t>3</a:t>
            </a:r>
            <a:r>
              <a:rPr lang="zh-CN" altLang="en-US" sz="1600" dirty="0">
                <a:solidFill>
                  <a:prstClr val="black"/>
                </a:solidFill>
              </a:rPr>
              <a:t>月</a:t>
            </a:r>
            <a:r>
              <a:rPr lang="en-US" altLang="zh-CN" sz="1600" dirty="0">
                <a:solidFill>
                  <a:prstClr val="black"/>
                </a:solidFill>
              </a:rPr>
              <a:t>19</a:t>
            </a:r>
            <a:r>
              <a:rPr lang="zh-CN" altLang="en-US" sz="1600" dirty="0">
                <a:solidFill>
                  <a:prstClr val="black"/>
                </a:solidFill>
              </a:rPr>
              <a:t>日到达下关，第二天已经在春帆楼与伊藤博文进行首轮谈判，一方是开天杀价，另一方则苦苦求情，到了</a:t>
            </a:r>
            <a:r>
              <a:rPr lang="en-US" altLang="zh-CN" sz="1600" dirty="0">
                <a:solidFill>
                  <a:prstClr val="black"/>
                </a:solidFill>
              </a:rPr>
              <a:t>3</a:t>
            </a:r>
            <a:r>
              <a:rPr lang="zh-CN" altLang="en-US" sz="1600" dirty="0">
                <a:solidFill>
                  <a:prstClr val="black"/>
                </a:solidFill>
              </a:rPr>
              <a:t>月</a:t>
            </a:r>
            <a:r>
              <a:rPr lang="en-US" altLang="zh-CN" sz="1600" dirty="0">
                <a:solidFill>
                  <a:prstClr val="black"/>
                </a:solidFill>
              </a:rPr>
              <a:t>24</a:t>
            </a:r>
            <a:r>
              <a:rPr lang="zh-CN" altLang="en-US" sz="1600" dirty="0">
                <a:solidFill>
                  <a:prstClr val="black"/>
                </a:solidFill>
              </a:rPr>
              <a:t>日的第三次会议，还没有定案。日本国内的右翼份子已经非常不满，就在这一天的会议结束后，意外终于发生了！</a:t>
            </a:r>
            <a:endParaRPr lang="en-US" altLang="zh-CN" sz="1600" dirty="0">
              <a:solidFill>
                <a:prstClr val="black"/>
              </a:solidFill>
            </a:endParaRPr>
          </a:p>
        </p:txBody>
      </p:sp>
      <p:sp>
        <p:nvSpPr>
          <p:cNvPr id="18" name="TextBox 10"/>
          <p:cNvSpPr txBox="1"/>
          <p:nvPr/>
        </p:nvSpPr>
        <p:spPr>
          <a:xfrm>
            <a:off x="7383123" y="1484194"/>
            <a:ext cx="1760877" cy="5201424"/>
          </a:xfrm>
          <a:prstGeom prst="rect">
            <a:avLst/>
          </a:prstGeom>
          <a:solidFill>
            <a:schemeClr val="accent4">
              <a:lumMod val="20000"/>
              <a:lumOff val="80000"/>
            </a:schemeClr>
          </a:solidFill>
        </p:spPr>
        <p:txBody>
          <a:bodyPr wrap="square" rtlCol="0">
            <a:spAutoFit/>
          </a:bodyPr>
          <a:lstStyle/>
          <a:p>
            <a:pPr lvl="0"/>
            <a:r>
              <a:rPr lang="zh-CN" altLang="en-US" sz="1600" dirty="0">
                <a:solidFill>
                  <a:prstClr val="black"/>
                </a:solidFill>
              </a:rPr>
              <a:t>当日会议后，李鸿章如常地坐轿子返回净土宗引接寺，突然有一个日本人走上前，在相距</a:t>
            </a:r>
            <a:r>
              <a:rPr lang="en-US" altLang="zh-CN" sz="1600" dirty="0">
                <a:solidFill>
                  <a:prstClr val="black"/>
                </a:solidFill>
              </a:rPr>
              <a:t>5</a:t>
            </a:r>
            <a:r>
              <a:rPr lang="zh-CN" altLang="en-US" sz="1600" dirty="0">
                <a:solidFill>
                  <a:prstClr val="black"/>
                </a:solidFill>
              </a:rPr>
              <a:t>呎位置向李鸿章开了一枪，然后飞快逃去。警察赶紧追捕，将他逮捕。李鸿章被枪击中，弹头将其左眼镜片击破，进入左眼下方，顿时鲜血淋漓，李鸿章也已晕厥。急忙召来医生查伤，清理伤口，幸好弹头没有伤及眼球或深入脑部。</a:t>
            </a:r>
            <a:r>
              <a:rPr lang="zh-CN" altLang="en-US" sz="1200" dirty="0">
                <a:solidFill>
                  <a:prstClr val="black"/>
                </a:solidFill>
                <a:latin typeface="標楷體" panose="03000509000000000000" pitchFamily="65" charset="-120"/>
                <a:ea typeface="標楷體" panose="03000509000000000000" pitchFamily="65" charset="-120"/>
              </a:rPr>
              <a:t>（</a:t>
            </a:r>
            <a:r>
              <a:rPr lang="zh-CN" altLang="en-US" sz="1200" dirty="0">
                <a:solidFill>
                  <a:prstClr val="black"/>
                </a:solidFill>
              </a:rPr>
              <a:t>董丛林，</a:t>
            </a:r>
            <a:r>
              <a:rPr lang="en-US" altLang="zh-CN" sz="1200" dirty="0">
                <a:solidFill>
                  <a:prstClr val="black"/>
                </a:solidFill>
              </a:rPr>
              <a:t>185-6</a:t>
            </a:r>
            <a:r>
              <a:rPr lang="zh-CN" altLang="en-US" sz="1200" dirty="0">
                <a:solidFill>
                  <a:prstClr val="black"/>
                </a:solidFill>
                <a:latin typeface="標楷體" panose="03000509000000000000" pitchFamily="65" charset="-120"/>
                <a:ea typeface="標楷體" panose="03000509000000000000" pitchFamily="65" charset="-120"/>
              </a:rPr>
              <a:t>）</a:t>
            </a:r>
            <a:endParaRPr lang="en-US" altLang="zh-CN" sz="1600" dirty="0">
              <a:solidFill>
                <a:prstClr val="black"/>
              </a:solidFill>
            </a:endParaRPr>
          </a:p>
        </p:txBody>
      </p:sp>
      <p:pic>
        <p:nvPicPr>
          <p:cNvPr id="6" name="圖片 5"/>
          <p:cNvPicPr/>
          <p:nvPr/>
        </p:nvPicPr>
        <p:blipFill>
          <a:blip r:embed="rId3">
            <a:extLst>
              <a:ext uri="{28A0092B-C50C-407E-A947-70E740481C1C}">
                <a14:useLocalDpi xmlns:a14="http://schemas.microsoft.com/office/drawing/2010/main" val="0"/>
              </a:ext>
            </a:extLst>
          </a:blip>
          <a:srcRect/>
          <a:stretch>
            <a:fillRect/>
          </a:stretch>
        </p:blipFill>
        <p:spPr bwMode="auto">
          <a:xfrm>
            <a:off x="167089" y="1700808"/>
            <a:ext cx="7216034" cy="5157193"/>
          </a:xfrm>
          <a:prstGeom prst="rect">
            <a:avLst/>
          </a:prstGeom>
          <a:noFill/>
          <a:ln>
            <a:noFill/>
          </a:ln>
        </p:spPr>
      </p:pic>
      <p:sp>
        <p:nvSpPr>
          <p:cNvPr id="8" name="TextBox 4"/>
          <p:cNvSpPr txBox="1"/>
          <p:nvPr/>
        </p:nvSpPr>
        <p:spPr>
          <a:xfrm>
            <a:off x="514357" y="1361109"/>
            <a:ext cx="6552728" cy="369332"/>
          </a:xfrm>
          <a:prstGeom prst="rect">
            <a:avLst/>
          </a:prstGeom>
          <a:solidFill>
            <a:srgbClr val="CCECFF"/>
          </a:solidFill>
        </p:spPr>
        <p:txBody>
          <a:bodyPr wrap="square" rtlCol="0">
            <a:spAutoFit/>
          </a:bodyPr>
          <a:lstStyle/>
          <a:p>
            <a:r>
              <a:rPr lang="zh-TW" altLang="en-US" dirty="0">
                <a:latin typeface="宋体" panose="02010600030101010101" pitchFamily="2" charset="-122"/>
                <a:ea typeface="宋体" panose="02010600030101010101" pitchFamily="2" charset="-122"/>
              </a:rPr>
              <a:t>中日代表马关议和时李鸿章被刺地点示意图 </a:t>
            </a:r>
            <a:r>
              <a:rPr lang="en-US" altLang="zh-TW" dirty="0">
                <a:latin typeface="宋体" panose="02010600030101010101" pitchFamily="2" charset="-122"/>
                <a:ea typeface="宋体" panose="02010600030101010101" pitchFamily="2" charset="-122"/>
              </a:rPr>
              <a:t>(</a:t>
            </a:r>
            <a:r>
              <a:rPr lang="en-US" altLang="zh-TW" dirty="0">
                <a:ea typeface="宋体" panose="02010600030101010101" pitchFamily="2" charset="-122"/>
              </a:rPr>
              <a:t>1895</a:t>
            </a:r>
            <a:r>
              <a:rPr lang="zh-TW" altLang="en-US" dirty="0">
                <a:latin typeface="宋体" panose="02010600030101010101" pitchFamily="2" charset="-122"/>
                <a:ea typeface="宋体" panose="02010600030101010101" pitchFamily="2" charset="-122"/>
              </a:rPr>
              <a:t>年</a:t>
            </a:r>
            <a:r>
              <a:rPr lang="en-US" altLang="zh-TW" dirty="0">
                <a:ea typeface="宋体" panose="02010600030101010101" pitchFamily="2" charset="-122"/>
              </a:rPr>
              <a:t>3</a:t>
            </a:r>
            <a:r>
              <a:rPr lang="zh-TW" altLang="en-US" dirty="0">
                <a:latin typeface="宋体" panose="02010600030101010101" pitchFamily="2" charset="-122"/>
                <a:ea typeface="宋体" panose="02010600030101010101" pitchFamily="2" charset="-122"/>
              </a:rPr>
              <a:t>月</a:t>
            </a:r>
            <a:r>
              <a:rPr lang="en-US" altLang="zh-TW" dirty="0">
                <a:ea typeface="宋体" panose="02010600030101010101" pitchFamily="2" charset="-122"/>
              </a:rPr>
              <a:t>24</a:t>
            </a:r>
            <a:r>
              <a:rPr lang="zh-TW" altLang="en-US" dirty="0">
                <a:latin typeface="宋体" panose="02010600030101010101" pitchFamily="2" charset="-122"/>
                <a:ea typeface="宋体" panose="02010600030101010101" pitchFamily="2" charset="-122"/>
              </a:rPr>
              <a:t>日</a:t>
            </a:r>
            <a:r>
              <a:rPr lang="en-US" altLang="zh-TW" dirty="0">
                <a:latin typeface="宋体" panose="02010600030101010101" pitchFamily="2" charset="-122"/>
                <a:ea typeface="宋体" panose="02010600030101010101" pitchFamily="2" charset="-122"/>
              </a:rPr>
              <a:t>)</a:t>
            </a:r>
            <a:endParaRPr lang="en-US"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394343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From Chu computer\Chinese History\2017-2018 teacher training\micro history\春帆樓\p.22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0"/>
            <a:ext cx="479335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
          <p:cNvSpPr txBox="1"/>
          <p:nvPr/>
        </p:nvSpPr>
        <p:spPr>
          <a:xfrm>
            <a:off x="4590002" y="3933056"/>
            <a:ext cx="3474386" cy="1200329"/>
          </a:xfrm>
          <a:prstGeom prst="rect">
            <a:avLst/>
          </a:prstGeom>
          <a:solidFill>
            <a:schemeClr val="accent2">
              <a:lumMod val="20000"/>
              <a:lumOff val="80000"/>
            </a:schemeClr>
          </a:solidFill>
        </p:spPr>
        <p:txBody>
          <a:bodyPr wrap="square" rtlCol="0">
            <a:spAutoFit/>
          </a:bodyPr>
          <a:lstStyle/>
          <a:p>
            <a:r>
              <a:rPr lang="zh-TW" altLang="en-US" sz="2400" dirty="0">
                <a:latin typeface="Adobe 繁黑體 Std B" pitchFamily="34" charset="-128"/>
                <a:ea typeface="Adobe 繁黑體 Std B" pitchFamily="34" charset="-128"/>
              </a:rPr>
              <a:t>日本东京日日新闻有关日人小山六之助行刺李鸿章经过报道的辑录。</a:t>
            </a:r>
            <a:endParaRPr lang="zh-HK" altLang="en-US" sz="2400" dirty="0">
              <a:latin typeface="Adobe 繁黑體 Std B" pitchFamily="34" charset="-128"/>
              <a:ea typeface="Adobe 繁黑體 Std B" pitchFamily="34" charset="-128"/>
            </a:endParaRPr>
          </a:p>
        </p:txBody>
      </p:sp>
      <p:sp>
        <p:nvSpPr>
          <p:cNvPr id="2" name="矩形 1"/>
          <p:cNvSpPr/>
          <p:nvPr/>
        </p:nvSpPr>
        <p:spPr>
          <a:xfrm>
            <a:off x="4644008" y="404664"/>
            <a:ext cx="2952328" cy="252028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5" name="TextBox 1"/>
          <p:cNvSpPr txBox="1"/>
          <p:nvPr/>
        </p:nvSpPr>
        <p:spPr>
          <a:xfrm>
            <a:off x="18935" y="212735"/>
            <a:ext cx="4158976" cy="6432530"/>
          </a:xfrm>
          <a:prstGeom prst="rect">
            <a:avLst/>
          </a:prstGeom>
          <a:solidFill>
            <a:schemeClr val="accent2">
              <a:lumMod val="20000"/>
              <a:lumOff val="80000"/>
            </a:schemeClr>
          </a:solidFill>
        </p:spPr>
        <p:txBody>
          <a:bodyPr wrap="square" rtlCol="0">
            <a:spAutoFit/>
          </a:bodyPr>
          <a:lstStyle/>
          <a:p>
            <a:r>
              <a:rPr lang="zh-TW" altLang="zh-HK" sz="1600" b="1" dirty="0">
                <a:latin typeface="SimSun" panose="02010600030101010101" pitchFamily="2" charset="-122"/>
                <a:ea typeface="SimSun" panose="02010600030101010101" pitchFamily="2" charset="-122"/>
              </a:rPr>
              <a:t>李鸿章遭暴汉攻击</a:t>
            </a:r>
            <a:endParaRPr lang="zh-TW" altLang="zh-HK" sz="1600" dirty="0">
              <a:latin typeface="SimSun" panose="02010600030101010101" pitchFamily="2" charset="-122"/>
              <a:ea typeface="SimSun" panose="02010600030101010101" pitchFamily="2" charset="-122"/>
            </a:endParaRPr>
          </a:p>
          <a:p>
            <a:r>
              <a:rPr lang="zh-TW" altLang="zh-HK" sz="1600" b="1" dirty="0">
                <a:latin typeface="SimSun" panose="02010600030101010101" pitchFamily="2" charset="-122"/>
                <a:ea typeface="SimSun" panose="02010600030101010101" pitchFamily="2" charset="-122"/>
              </a:rPr>
              <a:t>犯人小山六之助当场被捕</a:t>
            </a:r>
            <a:endParaRPr lang="en-US" altLang="zh-TW" sz="1600" b="1" dirty="0">
              <a:latin typeface="SimSun" panose="02010600030101010101" pitchFamily="2" charset="-122"/>
              <a:ea typeface="SimSun" panose="02010600030101010101" pitchFamily="2" charset="-122"/>
            </a:endParaRPr>
          </a:p>
          <a:p>
            <a:endParaRPr lang="en-US" altLang="zh-TW" sz="1600" b="1" dirty="0">
              <a:latin typeface="SimSun" panose="02010600030101010101" pitchFamily="2" charset="-122"/>
              <a:ea typeface="SimSun" panose="02010600030101010101" pitchFamily="2" charset="-122"/>
            </a:endParaRPr>
          </a:p>
          <a:p>
            <a:r>
              <a:rPr lang="zh-TW" altLang="zh-HK" sz="1400" dirty="0">
                <a:latin typeface="SimSun" panose="02010600030101010101" pitchFamily="2" charset="-122"/>
                <a:ea typeface="SimSun" panose="02010600030101010101" pitchFamily="2" charset="-122"/>
              </a:rPr>
              <a:t>（三月廿四日马关特电）本日（廿四日）大约下午四时半，李鸿章在会面后的归途上，于引接寺的转角遭开枪击中面部，犯人为群马县人小山（录）</a:t>
            </a:r>
            <a:r>
              <a:rPr lang="en-US" altLang="zh-CN" sz="1400" dirty="0">
                <a:latin typeface="SimSun" panose="02010600030101010101" pitchFamily="2" charset="-122"/>
                <a:ea typeface="SimSun" panose="02010600030101010101" pitchFamily="2" charset="-122"/>
              </a:rPr>
              <a:t>?</a:t>
            </a:r>
            <a:r>
              <a:rPr lang="zh-TW" altLang="zh-HK" sz="1400" dirty="0">
                <a:latin typeface="SimSun" panose="02010600030101010101" pitchFamily="2" charset="-122"/>
                <a:ea typeface="SimSun" panose="02010600030101010101" pitchFamily="2" charset="-122"/>
              </a:rPr>
              <a:t>之助（</a:t>
            </a:r>
            <a:r>
              <a:rPr lang="en-US" altLang="zh-HK" sz="1400" dirty="0">
                <a:ea typeface="SimSun" panose="02010600030101010101" pitchFamily="2" charset="-122"/>
              </a:rPr>
              <a:t>21</a:t>
            </a:r>
            <a:r>
              <a:rPr lang="zh-TW" altLang="zh-HK" sz="1400" dirty="0">
                <a:latin typeface="SimSun" panose="02010600030101010101" pitchFamily="2" charset="-122"/>
                <a:ea typeface="SimSun" panose="02010600030101010101" pitchFamily="2" charset="-122"/>
              </a:rPr>
              <a:t>），并当场被捕，详情如下。</a:t>
            </a:r>
          </a:p>
          <a:p>
            <a:r>
              <a:rPr lang="en-US" altLang="zh-HK" sz="1400" dirty="0">
                <a:latin typeface="SimSun" panose="02010600030101010101" pitchFamily="2" charset="-122"/>
                <a:ea typeface="SimSun" panose="02010600030101010101" pitchFamily="2" charset="-122"/>
              </a:rPr>
              <a:t> </a:t>
            </a:r>
            <a:endParaRPr lang="zh-TW" altLang="zh-HK" sz="1400" dirty="0">
              <a:latin typeface="SimSun" panose="02010600030101010101" pitchFamily="2" charset="-122"/>
              <a:ea typeface="SimSun" panose="02010600030101010101" pitchFamily="2" charset="-122"/>
            </a:endParaRPr>
          </a:p>
          <a:p>
            <a:r>
              <a:rPr lang="zh-TW" altLang="zh-HK" sz="1400" dirty="0">
                <a:latin typeface="SimSun" panose="02010600030101010101" pitchFamily="2" charset="-122"/>
                <a:ea typeface="SimSun" panose="02010600030101010101" pitchFamily="2" charset="-122"/>
              </a:rPr>
              <a:t>（廿四日马关发）犯人小山以外滨町藤野（春帆楼）会面所外的阿弥陀寺町向西行，引接寺的转角作为行凶现场。那里有宪兵团驻守，桥的另一面亦设有派出所。</a:t>
            </a:r>
            <a:endParaRPr lang="en-US" altLang="zh-TW" sz="1400" dirty="0">
              <a:latin typeface="SimSun" panose="02010600030101010101" pitchFamily="2" charset="-122"/>
              <a:ea typeface="SimSun" panose="02010600030101010101" pitchFamily="2" charset="-122"/>
            </a:endParaRPr>
          </a:p>
          <a:p>
            <a:endParaRPr lang="zh-TW" altLang="zh-HK" sz="1400" dirty="0">
              <a:latin typeface="SimSun" panose="02010600030101010101" pitchFamily="2" charset="-122"/>
              <a:ea typeface="SimSun" panose="02010600030101010101" pitchFamily="2" charset="-122"/>
            </a:endParaRPr>
          </a:p>
          <a:p>
            <a:r>
              <a:rPr lang="zh-TW" altLang="zh-HK" sz="1400" dirty="0">
                <a:latin typeface="SimSun" panose="02010600030101010101" pitchFamily="2" charset="-122"/>
                <a:ea typeface="SimSun" panose="02010600030101010101" pitchFamily="2" charset="-122"/>
              </a:rPr>
              <a:t>当时案发的情况为，他向李鸿章的轿夫开枪的瞬间，阿部宪兵上等兵新条警长上前将他逮捕。</a:t>
            </a:r>
          </a:p>
          <a:p>
            <a:r>
              <a:rPr lang="en-US" altLang="zh-HK" sz="1400" dirty="0">
                <a:latin typeface="SimSun" panose="02010600030101010101" pitchFamily="2" charset="-122"/>
                <a:ea typeface="SimSun" panose="02010600030101010101" pitchFamily="2" charset="-122"/>
              </a:rPr>
              <a:t> </a:t>
            </a:r>
            <a:endParaRPr lang="zh-TW" altLang="zh-HK" sz="1400" dirty="0">
              <a:latin typeface="SimSun" panose="02010600030101010101" pitchFamily="2" charset="-122"/>
              <a:ea typeface="SimSun" panose="02010600030101010101" pitchFamily="2" charset="-122"/>
            </a:endParaRPr>
          </a:p>
          <a:p>
            <a:r>
              <a:rPr lang="zh-TW" altLang="zh-HK" sz="1400" dirty="0">
                <a:latin typeface="SimSun" panose="02010600030101010101" pitchFamily="2" charset="-122"/>
                <a:ea typeface="SimSun" panose="02010600030101010101" pitchFamily="2" charset="-122"/>
              </a:rPr>
              <a:t>（三月廿四日马关特电）伊藤总理、陆奥外务、伊东内阁官房长官前往引接</a:t>
            </a:r>
            <a:r>
              <a:rPr lang="zh-TW" altLang="en-US" sz="1400" dirty="0">
                <a:latin typeface="SimSun" panose="02010600030101010101" pitchFamily="2" charset="-122"/>
                <a:ea typeface="SimSun" panose="02010600030101010101" pitchFamily="2" charset="-122"/>
              </a:rPr>
              <a:t>寺</a:t>
            </a:r>
            <a:r>
              <a:rPr lang="zh-TW" altLang="zh-HK" sz="1400" dirty="0">
                <a:latin typeface="SimSun" panose="02010600030101010101" pitchFamily="2" charset="-122"/>
                <a:ea typeface="SimSun" panose="02010600030101010101" pitchFamily="2" charset="-122"/>
              </a:rPr>
              <a:t>探望李鸿章，并了解其伤势。当时李鸿章坐在长椅上，医生正为他进行急救，但当时仍未取出击中头部的子弹，佐藤军医总监被传召明天早上从广岛来到马关帮忙诊治。</a:t>
            </a:r>
            <a:endParaRPr lang="en-US" altLang="zh-TW" sz="1400" dirty="0">
              <a:latin typeface="SimSun" panose="02010600030101010101" pitchFamily="2" charset="-122"/>
              <a:ea typeface="SimSun" panose="02010600030101010101" pitchFamily="2" charset="-122"/>
            </a:endParaRPr>
          </a:p>
          <a:p>
            <a:endParaRPr lang="zh-TW" altLang="zh-HK" sz="1400" dirty="0">
              <a:latin typeface="SimSun" panose="02010600030101010101" pitchFamily="2" charset="-122"/>
              <a:ea typeface="SimSun" panose="02010600030101010101" pitchFamily="2" charset="-122"/>
            </a:endParaRPr>
          </a:p>
          <a:p>
            <a:r>
              <a:rPr lang="zh-TW" altLang="zh-HK" sz="1400" dirty="0">
                <a:latin typeface="SimSun" panose="02010600030101010101" pitchFamily="2" charset="-122"/>
                <a:ea typeface="SimSun" panose="02010600030101010101" pitchFamily="2" charset="-122"/>
              </a:rPr>
              <a:t>当时街上非常混乱。我国警备及对策良好，李鸿章看来感到相当满意。但由于类似事件少有发生，警备未有相当经验，假若再次发生不测事件，情况相当令人担忧。</a:t>
            </a:r>
            <a:endParaRPr lang="en-US" altLang="zh-TW" sz="1400" dirty="0">
              <a:latin typeface="SimSun" panose="02010600030101010101" pitchFamily="2" charset="-122"/>
              <a:ea typeface="SimSun" panose="02010600030101010101" pitchFamily="2" charset="-122"/>
            </a:endParaRPr>
          </a:p>
          <a:p>
            <a:endParaRPr lang="zh-TW" altLang="zh-HK" sz="1400" dirty="0">
              <a:latin typeface="SimSun" panose="02010600030101010101" pitchFamily="2" charset="-122"/>
              <a:ea typeface="SimSun" panose="02010600030101010101" pitchFamily="2" charset="-122"/>
            </a:endParaRPr>
          </a:p>
          <a:p>
            <a:r>
              <a:rPr lang="zh-TW" altLang="zh-HK" sz="1400" dirty="0">
                <a:latin typeface="SimSun" panose="02010600030101010101" pitchFamily="2" charset="-122"/>
                <a:ea typeface="SimSun" panose="02010600030101010101" pitchFamily="2" charset="-122"/>
              </a:rPr>
              <a:t>当时犯人穿着贴身长裤、深蓝色袜、草鞋，身穿染有污积的绵质上衣，没有戴帽，书生容貌。</a:t>
            </a:r>
            <a:endParaRPr lang="zh-HK" altLang="en-US" sz="1400" dirty="0">
              <a:latin typeface="SimSun" panose="02010600030101010101" pitchFamily="2" charset="-122"/>
              <a:ea typeface="SimSun" panose="02010600030101010101" pitchFamily="2" charset="-122"/>
            </a:endParaRPr>
          </a:p>
        </p:txBody>
      </p:sp>
      <p:cxnSp>
        <p:nvCxnSpPr>
          <p:cNvPr id="6" name="直線單箭頭接點 5"/>
          <p:cNvCxnSpPr/>
          <p:nvPr/>
        </p:nvCxnSpPr>
        <p:spPr>
          <a:xfrm flipH="1" flipV="1">
            <a:off x="6228184" y="2908976"/>
            <a:ext cx="599604" cy="1008111"/>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7" name="矩形 6"/>
          <p:cNvSpPr/>
          <p:nvPr/>
        </p:nvSpPr>
        <p:spPr>
          <a:xfrm>
            <a:off x="8532440" y="2915840"/>
            <a:ext cx="360040" cy="2457376"/>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cxnSp>
        <p:nvCxnSpPr>
          <p:cNvPr id="8" name="直線單箭頭接點 7"/>
          <p:cNvCxnSpPr/>
          <p:nvPr/>
        </p:nvCxnSpPr>
        <p:spPr>
          <a:xfrm flipV="1">
            <a:off x="8064388" y="3717032"/>
            <a:ext cx="468052" cy="648072"/>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68155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From Chu computer\Chinese History\2017-2018 teacher training\micro history\春帆樓\p.22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0"/>
            <a:ext cx="479335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4664420" y="2924944"/>
            <a:ext cx="3888433" cy="1224136"/>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6" name="TextBox 1"/>
          <p:cNvSpPr txBox="1"/>
          <p:nvPr/>
        </p:nvSpPr>
        <p:spPr>
          <a:xfrm>
            <a:off x="179511" y="908720"/>
            <a:ext cx="3960440" cy="4801314"/>
          </a:xfrm>
          <a:prstGeom prst="rect">
            <a:avLst/>
          </a:prstGeom>
          <a:solidFill>
            <a:schemeClr val="accent2">
              <a:lumMod val="20000"/>
              <a:lumOff val="80000"/>
            </a:schemeClr>
          </a:solidFill>
        </p:spPr>
        <p:txBody>
          <a:bodyPr wrap="square" rtlCol="0">
            <a:spAutoFit/>
          </a:bodyPr>
          <a:lstStyle/>
          <a:p>
            <a:r>
              <a:rPr lang="zh-TW" altLang="zh-HK" sz="1600" b="1" dirty="0">
                <a:latin typeface="SimSun" panose="02010600030101010101" pitchFamily="2" charset="-122"/>
                <a:ea typeface="SimSun" panose="02010600030101010101" pitchFamily="2" charset="-122"/>
              </a:rPr>
              <a:t>李鸿章受袭事件</a:t>
            </a:r>
            <a:endParaRPr lang="zh-TW" altLang="zh-HK" sz="1600" dirty="0">
              <a:latin typeface="SimSun" panose="02010600030101010101" pitchFamily="2" charset="-122"/>
              <a:ea typeface="SimSun" panose="02010600030101010101" pitchFamily="2" charset="-122"/>
            </a:endParaRPr>
          </a:p>
          <a:p>
            <a:r>
              <a:rPr lang="zh-TW" altLang="zh-HK" sz="1600" b="1" dirty="0">
                <a:latin typeface="SimSun" panose="02010600030101010101" pitchFamily="2" charset="-122"/>
                <a:ea typeface="SimSun" panose="02010600030101010101" pitchFamily="2" charset="-122"/>
              </a:rPr>
              <a:t>天皇感忧伤悲痛</a:t>
            </a:r>
            <a:endParaRPr lang="en-US" altLang="zh-TW" sz="1600" b="1" dirty="0">
              <a:latin typeface="SimSun" panose="02010600030101010101" pitchFamily="2" charset="-122"/>
              <a:ea typeface="SimSun" panose="02010600030101010101" pitchFamily="2" charset="-122"/>
            </a:endParaRPr>
          </a:p>
          <a:p>
            <a:endParaRPr lang="en-US" altLang="zh-TW" dirty="0"/>
          </a:p>
          <a:p>
            <a:r>
              <a:rPr lang="zh-TW" altLang="zh-HK" sz="1600" b="1" dirty="0">
                <a:latin typeface="SimSun" panose="02010600030101010101" pitchFamily="2" charset="-122"/>
                <a:ea typeface="SimSun" panose="02010600030101010101" pitchFamily="2" charset="-122"/>
              </a:rPr>
              <a:t>圣旨</a:t>
            </a:r>
            <a:r>
              <a:rPr lang="zh-TW" altLang="zh-HK" sz="1600" dirty="0">
                <a:latin typeface="SimSun" panose="02010600030101010101" pitchFamily="2" charset="-122"/>
                <a:ea typeface="SimSun" panose="02010600030101010101" pitchFamily="2" charset="-122"/>
              </a:rPr>
              <a:t> 我国虽现正与大清国进行交战，但已即时派遣使者，前往表示歉意并进行和议，本皇亦命令全权大臣于下关进行商议。本皇会参考过往国际上的例子，</a:t>
            </a:r>
            <a:endParaRPr lang="en-US" altLang="zh-TW" sz="1600" dirty="0">
              <a:latin typeface="SimSun" panose="02010600030101010101" pitchFamily="2" charset="-122"/>
              <a:ea typeface="SimSun" panose="02010600030101010101" pitchFamily="2" charset="-122"/>
            </a:endParaRPr>
          </a:p>
          <a:p>
            <a:endParaRPr lang="en-US" altLang="zh-TW" sz="1600" b="1" dirty="0">
              <a:latin typeface="SimSun" panose="02010600030101010101" pitchFamily="2" charset="-122"/>
              <a:ea typeface="SimSun" panose="02010600030101010101" pitchFamily="2" charset="-122"/>
            </a:endParaRPr>
          </a:p>
          <a:p>
            <a:r>
              <a:rPr lang="zh-TW" altLang="zh-HK" sz="1600" b="1" dirty="0">
                <a:latin typeface="SimSun" panose="02010600030101010101" pitchFamily="2" charset="-122"/>
                <a:ea typeface="SimSun" panose="02010600030101010101" pitchFamily="2" charset="-122"/>
              </a:rPr>
              <a:t>派遣使者慰问李鸿章</a:t>
            </a:r>
          </a:p>
          <a:p>
            <a:r>
              <a:rPr lang="zh-TW" altLang="zh-HK" sz="1600" dirty="0">
                <a:latin typeface="SimSun" panose="02010600030101010101" pitchFamily="2" charset="-122"/>
                <a:ea typeface="SimSun" panose="02010600030101010101" pitchFamily="2" charset="-122"/>
              </a:rPr>
              <a:t>我国陛下得悉李鸿章受伤一事，特别派遣中村侍从武官进行慰问，并已于本日上午六时出发。</a:t>
            </a:r>
            <a:endParaRPr lang="en-US" altLang="zh-TW" sz="1600" dirty="0">
              <a:latin typeface="SimSun" panose="02010600030101010101" pitchFamily="2" charset="-122"/>
              <a:ea typeface="SimSun" panose="02010600030101010101" pitchFamily="2" charset="-122"/>
            </a:endParaRPr>
          </a:p>
          <a:p>
            <a:endParaRPr lang="zh-TW" altLang="zh-HK" sz="1600" dirty="0">
              <a:latin typeface="SimSun" panose="02010600030101010101" pitchFamily="2" charset="-122"/>
              <a:ea typeface="SimSun" panose="02010600030101010101" pitchFamily="2" charset="-122"/>
            </a:endParaRPr>
          </a:p>
          <a:p>
            <a:r>
              <a:rPr lang="zh-TW" altLang="zh-HK" sz="1600" dirty="0">
                <a:latin typeface="SimSun" panose="02010600030101010101" pitchFamily="2" charset="-122"/>
                <a:ea typeface="SimSun" panose="02010600030101010101" pitchFamily="2" charset="-122"/>
              </a:rPr>
              <a:t>定必以国家的名誉给予大清国的使者适当的待遇及警备，并命令官员不可怠慢。然后会找出加害于使者的凶徒，本皇深表遗憾，会将犯人依照法例进行处罚，不会姑息，众臣亦会遵从本皇的意思，谨慎地守护国家的荣光。 </a:t>
            </a:r>
            <a:endParaRPr lang="en-US" altLang="zh-TW" sz="1600" b="1" dirty="0">
              <a:latin typeface="SimSun" panose="02010600030101010101" pitchFamily="2" charset="-122"/>
              <a:ea typeface="SimSun" panose="02010600030101010101" pitchFamily="2" charset="-122"/>
            </a:endParaRPr>
          </a:p>
        </p:txBody>
      </p:sp>
      <p:sp>
        <p:nvSpPr>
          <p:cNvPr id="7" name="矩形 6"/>
          <p:cNvSpPr/>
          <p:nvPr/>
        </p:nvSpPr>
        <p:spPr>
          <a:xfrm>
            <a:off x="214149" y="2780928"/>
            <a:ext cx="3816425" cy="12961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p>
        </p:txBody>
      </p:sp>
      <p:sp>
        <p:nvSpPr>
          <p:cNvPr id="8" name="矩形 7"/>
          <p:cNvSpPr/>
          <p:nvPr/>
        </p:nvSpPr>
        <p:spPr>
          <a:xfrm>
            <a:off x="6967018" y="4149080"/>
            <a:ext cx="1585836" cy="1224136"/>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val="218882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From Chu computer\Chinese History\2017-2018 teacher training\micro history\春帆樓\p.22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337" y="21586"/>
            <a:ext cx="471487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251520" y="2865957"/>
            <a:ext cx="3744416" cy="129614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4" name="矩形 3"/>
          <p:cNvSpPr/>
          <p:nvPr/>
        </p:nvSpPr>
        <p:spPr>
          <a:xfrm>
            <a:off x="3275856" y="4162101"/>
            <a:ext cx="1296144" cy="129614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7" name="TextBox 1"/>
          <p:cNvSpPr txBox="1"/>
          <p:nvPr/>
        </p:nvSpPr>
        <p:spPr>
          <a:xfrm>
            <a:off x="5040052" y="434375"/>
            <a:ext cx="3960440" cy="6032421"/>
          </a:xfrm>
          <a:prstGeom prst="rect">
            <a:avLst/>
          </a:prstGeom>
          <a:solidFill>
            <a:schemeClr val="accent2">
              <a:lumMod val="20000"/>
              <a:lumOff val="80000"/>
            </a:schemeClr>
          </a:solidFill>
        </p:spPr>
        <p:txBody>
          <a:bodyPr wrap="square" rtlCol="0">
            <a:spAutoFit/>
          </a:bodyPr>
          <a:lstStyle/>
          <a:p>
            <a:r>
              <a:rPr lang="zh-TW" altLang="zh-HK" sz="1600" b="1" dirty="0">
                <a:latin typeface="SimSun" panose="02010600030101010101" pitchFamily="2" charset="-122"/>
                <a:ea typeface="SimSun" panose="02010600030101010101" pitchFamily="2" charset="-122"/>
              </a:rPr>
              <a:t>李鸿章的伤势诊断</a:t>
            </a:r>
            <a:endParaRPr lang="en-US" altLang="zh-TW" sz="1600" b="1" dirty="0">
              <a:latin typeface="SimSun" panose="02010600030101010101" pitchFamily="2" charset="-122"/>
              <a:ea typeface="SimSun" panose="02010600030101010101" pitchFamily="2" charset="-122"/>
            </a:endParaRPr>
          </a:p>
          <a:p>
            <a:endParaRPr lang="en-US" altLang="zh-TW" dirty="0"/>
          </a:p>
          <a:p>
            <a:r>
              <a:rPr lang="zh-TW" altLang="zh-HK" sz="1600" dirty="0">
                <a:latin typeface="SimSun" panose="02010600030101010101" pitchFamily="2" charset="-122"/>
                <a:ea typeface="SimSun" panose="02010600030101010101" pitchFamily="2" charset="-122"/>
              </a:rPr>
              <a:t>三月廿五日下午二时半引接寺内，陆军军医总监石黒忠笃、陆军军医医学博士佐藤进、内务技师医学博士中滨东一郎、陆军二等军医正古宇田信近、李家的侍医等人，法国大使馆附属医学公会就李中堂的枪伤进行会议。左眼眼窝中下方约一厘米的地方为射入口，直径约八</a:t>
            </a:r>
            <a:r>
              <a:rPr lang="zh-TW" altLang="en-US" sz="1600" dirty="0">
                <a:latin typeface="SimSun" panose="02010600030101010101" pitchFamily="2" charset="-122"/>
                <a:ea typeface="SimSun" panose="02010600030101010101" pitchFamily="2" charset="-122"/>
              </a:rPr>
              <a:t>毫</a:t>
            </a:r>
            <a:r>
              <a:rPr lang="zh-TW" altLang="zh-HK" sz="1600" dirty="0">
                <a:latin typeface="SimSun" panose="02010600030101010101" pitchFamily="2" charset="-122"/>
                <a:ea typeface="SimSun" panose="02010600030101010101" pitchFamily="2" charset="-122"/>
              </a:rPr>
              <a:t>米，呈淡紫色，伤口附近皮肤有红肿，眼皮亦有浮肿。由于左</a:t>
            </a:r>
            <a:r>
              <a:rPr lang="zh-TW" altLang="en-US" sz="1600" dirty="0">
                <a:latin typeface="SimSun" panose="02010600030101010101" pitchFamily="2" charset="-122"/>
                <a:ea typeface="SimSun" panose="02010600030101010101" pitchFamily="2" charset="-122"/>
              </a:rPr>
              <a:t>眼</a:t>
            </a:r>
            <a:r>
              <a:rPr lang="zh-TW" altLang="zh-HK" sz="1600" dirty="0">
                <a:latin typeface="SimSun" panose="02010600030101010101" pitchFamily="2" charset="-122"/>
                <a:ea typeface="SimSun" panose="02010600030101010101" pitchFamily="2" charset="-122"/>
              </a:rPr>
              <a:t>几乎肿胀至闭眼，以内窥镜检查后，于皮下大约三厘米的地方发现有硬物，而利用金属内窥镜检查亦有金属声音，所用的内窥镜亦有少量金属附着，因此可以推论子弹打穿左上</a:t>
            </a:r>
            <a:r>
              <a:rPr lang="zh-TW" altLang="en-US" sz="1600" dirty="0">
                <a:latin typeface="SimSun" panose="02010600030101010101" pitchFamily="2" charset="-122"/>
                <a:ea typeface="SimSun" panose="02010600030101010101" pitchFamily="2" charset="-122"/>
              </a:rPr>
              <a:t>颚</a:t>
            </a:r>
            <a:r>
              <a:rPr lang="zh-TW" altLang="zh-HK" sz="1600" dirty="0">
                <a:latin typeface="SimSun" panose="02010600030101010101" pitchFamily="2" charset="-122"/>
                <a:ea typeface="SimSun" panose="02010600030101010101" pitchFamily="2" charset="-122"/>
              </a:rPr>
              <a:t>骨，射向肺部并固定在胸骨上。但本人及其随从医师不容许扩大伤口作仔细检查，因此未能将子弹移除。昨日除去绷带未见有化脓，虽然眼镜玻璃碎裂四散，但</a:t>
            </a:r>
            <a:r>
              <a:rPr lang="zh-TW" altLang="en-US" sz="1600" dirty="0">
                <a:latin typeface="SimSun" panose="02010600030101010101" pitchFamily="2" charset="-122"/>
                <a:ea typeface="SimSun" panose="02010600030101010101" pitchFamily="2" charset="-122"/>
              </a:rPr>
              <a:t>庆</a:t>
            </a:r>
            <a:r>
              <a:rPr lang="zh-TW" altLang="zh-HK" sz="1600" dirty="0">
                <a:latin typeface="SimSun" panose="02010600030101010101" pitchFamily="2" charset="-122"/>
                <a:ea typeface="SimSun" panose="02010600030101010101" pitchFamily="2" charset="-122"/>
              </a:rPr>
              <a:t>幸未伤及眼球。即使如此眼皮仍有充血肿胀，脑部没有损伤，昨晚能够很快入睡，精神如常，随从医师为他早午晚探热为平常的华</a:t>
            </a:r>
            <a:r>
              <a:rPr lang="zh-TW" altLang="en-US" sz="1600" dirty="0">
                <a:latin typeface="SimSun" panose="02010600030101010101" pitchFamily="2" charset="-122"/>
                <a:ea typeface="SimSun" panose="02010600030101010101" pitchFamily="2" charset="-122"/>
              </a:rPr>
              <a:t>氏</a:t>
            </a:r>
            <a:r>
              <a:rPr lang="en-US" altLang="zh-HK" sz="1600" dirty="0">
                <a:ea typeface="SimSun" panose="02010600030101010101" pitchFamily="2" charset="-122"/>
              </a:rPr>
              <a:t>98.5</a:t>
            </a:r>
            <a:r>
              <a:rPr lang="zh-TW" altLang="zh-HK" sz="1600" dirty="0">
                <a:latin typeface="SimSun" panose="02010600030101010101" pitchFamily="2" charset="-122"/>
                <a:ea typeface="SimSun" panose="02010600030101010101" pitchFamily="2" charset="-122"/>
              </a:rPr>
              <a:t>度，与日常无异，脉搏有力数字为</a:t>
            </a:r>
            <a:r>
              <a:rPr lang="en-US" altLang="zh-TW" sz="1600" dirty="0">
                <a:ea typeface="SimSun" panose="02010600030101010101" pitchFamily="2" charset="-122"/>
              </a:rPr>
              <a:t>75</a:t>
            </a:r>
            <a:r>
              <a:rPr lang="zh-TW" altLang="zh-HK" sz="1600" dirty="0">
                <a:latin typeface="SimSun" panose="02010600030101010101" pitchFamily="2" charset="-122"/>
                <a:ea typeface="SimSun" panose="02010600030101010101" pitchFamily="2" charset="-122"/>
              </a:rPr>
              <a:t>，食</a:t>
            </a:r>
            <a:r>
              <a:rPr lang="zh-TW" altLang="en-US" sz="1600" dirty="0">
                <a:latin typeface="SimSun" panose="02010600030101010101" pitchFamily="2" charset="-122"/>
                <a:ea typeface="SimSun" panose="02010600030101010101" pitchFamily="2" charset="-122"/>
              </a:rPr>
              <a:t>欲</a:t>
            </a:r>
            <a:r>
              <a:rPr lang="zh-TW" altLang="zh-HK" sz="1600" dirty="0">
                <a:latin typeface="SimSun" panose="02010600030101010101" pitchFamily="2" charset="-122"/>
                <a:ea typeface="SimSun" panose="02010600030101010101" pitchFamily="2" charset="-122"/>
              </a:rPr>
              <a:t>有少许减少。</a:t>
            </a:r>
            <a:endParaRPr lang="en-US" altLang="zh-TW" sz="16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07877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From Chu computer\Chinese History\2017-2018 teacher training\micro history\春帆樓\p.23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0"/>
            <a:ext cx="477023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2267744" y="1484784"/>
            <a:ext cx="1296144" cy="129614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4" name="TextBox 1"/>
          <p:cNvSpPr txBox="1"/>
          <p:nvPr/>
        </p:nvSpPr>
        <p:spPr>
          <a:xfrm>
            <a:off x="5868144" y="1340768"/>
            <a:ext cx="2664296" cy="1569660"/>
          </a:xfrm>
          <a:prstGeom prst="rect">
            <a:avLst/>
          </a:prstGeom>
          <a:solidFill>
            <a:schemeClr val="accent2">
              <a:lumMod val="20000"/>
              <a:lumOff val="80000"/>
            </a:schemeClr>
          </a:solidFill>
        </p:spPr>
        <p:txBody>
          <a:bodyPr wrap="square" rtlCol="0">
            <a:spAutoFit/>
          </a:bodyPr>
          <a:lstStyle/>
          <a:p>
            <a:r>
              <a:rPr lang="zh-TW" altLang="en-US" sz="2400" dirty="0">
                <a:latin typeface="Adobe 繁黑體 Std B" pitchFamily="34" charset="-128"/>
                <a:ea typeface="Adobe 繁黑體 Std B" pitchFamily="34" charset="-128"/>
              </a:rPr>
              <a:t>日本东京日日新闻对行刺李鸿章的凶徒小山丰太郎被判处无期徒刑的报道。</a:t>
            </a:r>
            <a:endParaRPr lang="zh-HK" altLang="en-US" sz="2400" dirty="0">
              <a:latin typeface="Adobe 繁黑體 Std B" pitchFamily="34" charset="-128"/>
              <a:ea typeface="Adobe 繁黑體 Std B" pitchFamily="34" charset="-128"/>
            </a:endParaRPr>
          </a:p>
        </p:txBody>
      </p:sp>
      <p:cxnSp>
        <p:nvCxnSpPr>
          <p:cNvPr id="5" name="直線單箭頭接點 4"/>
          <p:cNvCxnSpPr>
            <a:stCxn id="4" idx="1"/>
          </p:cNvCxnSpPr>
          <p:nvPr/>
        </p:nvCxnSpPr>
        <p:spPr>
          <a:xfrm flipH="1" flipV="1">
            <a:off x="3579270" y="2107333"/>
            <a:ext cx="2288874" cy="18265"/>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7877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05421" y="2812774"/>
            <a:ext cx="4155564" cy="523220"/>
          </a:xfrm>
          <a:prstGeom prst="rect">
            <a:avLst/>
          </a:prstGeom>
          <a:solidFill>
            <a:schemeClr val="accent2">
              <a:lumMod val="20000"/>
              <a:lumOff val="80000"/>
            </a:schemeClr>
          </a:solidFill>
        </p:spPr>
        <p:txBody>
          <a:bodyPr wrap="square">
            <a:spAutoFit/>
          </a:bodyPr>
          <a:lstStyle/>
          <a:p>
            <a:r>
              <a:rPr lang="zh-TW" altLang="en-US" sz="1400" dirty="0">
                <a:latin typeface="SimSun" panose="02010600030101010101" pitchFamily="2" charset="-122"/>
                <a:ea typeface="SimSun" panose="02010600030101010101" pitchFamily="2" charset="-122"/>
              </a:rPr>
              <a:t>此为陈列在合肥大兴集李鸿章享堂正殿内有暗黑血迹的「黄马褂」复制品，原件已遗失。（网上图片）</a:t>
            </a:r>
            <a:endParaRPr lang="zh-HK" altLang="en-US" sz="1400" dirty="0">
              <a:latin typeface="SimSun" panose="02010600030101010101" pitchFamily="2" charset="-122"/>
              <a:ea typeface="SimSun" panose="02010600030101010101" pitchFamily="2" charset="-122"/>
            </a:endParaRPr>
          </a:p>
        </p:txBody>
      </p:sp>
      <p:sp>
        <p:nvSpPr>
          <p:cNvPr id="8" name="文字方塊 7"/>
          <p:cNvSpPr txBox="1"/>
          <p:nvPr/>
        </p:nvSpPr>
        <p:spPr>
          <a:xfrm>
            <a:off x="1112233" y="4511824"/>
            <a:ext cx="2667679" cy="584775"/>
          </a:xfrm>
          <a:prstGeom prst="rect">
            <a:avLst/>
          </a:prstGeom>
          <a:noFill/>
          <a:ln>
            <a:solidFill>
              <a:srgbClr val="FF0000"/>
            </a:solidFill>
          </a:ln>
        </p:spPr>
        <p:txBody>
          <a:bodyPr wrap="square" rtlCol="0">
            <a:spAutoFit/>
          </a:bodyPr>
          <a:lstStyle/>
          <a:p>
            <a:r>
              <a:rPr lang="zh-TW" altLang="en-US" sz="1600" dirty="0">
                <a:latin typeface="SimSun" panose="02010600030101010101" pitchFamily="2" charset="-122"/>
                <a:ea typeface="SimSun" panose="02010600030101010101" pitchFamily="2" charset="-122"/>
              </a:rPr>
              <a:t>血迹是从睑上的伤口沿着脸颊向下流在褂上的。</a:t>
            </a:r>
            <a:endParaRPr lang="zh-HK" altLang="en-US" sz="1600" dirty="0">
              <a:latin typeface="SimSun" panose="02010600030101010101" pitchFamily="2" charset="-122"/>
              <a:ea typeface="SimSun" panose="02010600030101010101" pitchFamily="2" charset="-122"/>
            </a:endParaRPr>
          </a:p>
        </p:txBody>
      </p:sp>
      <p:pic>
        <p:nvPicPr>
          <p:cNvPr id="1028" name="Picture 4" descr="https://i2.kknews.cc/SIG=29gisrj/1p6700047s7qr4422s0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0050" y="3154019"/>
            <a:ext cx="4490897" cy="336817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線單箭頭接點 5"/>
          <p:cNvCxnSpPr/>
          <p:nvPr/>
        </p:nvCxnSpPr>
        <p:spPr>
          <a:xfrm flipV="1">
            <a:off x="3779912" y="4714364"/>
            <a:ext cx="3191284" cy="12374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橢圓 3"/>
          <p:cNvSpPr/>
          <p:nvPr/>
        </p:nvSpPr>
        <p:spPr>
          <a:xfrm rot="20290167">
            <a:off x="7079110" y="3530655"/>
            <a:ext cx="1038370" cy="2855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955" y="282522"/>
            <a:ext cx="4152095" cy="2542099"/>
          </a:xfrm>
          <a:prstGeom prst="rect">
            <a:avLst/>
          </a:prstGeom>
        </p:spPr>
      </p:pic>
      <p:sp>
        <p:nvSpPr>
          <p:cNvPr id="14" name="TextBox 5"/>
          <p:cNvSpPr txBox="1"/>
          <p:nvPr/>
        </p:nvSpPr>
        <p:spPr>
          <a:xfrm>
            <a:off x="6226276" y="59403"/>
            <a:ext cx="2020039" cy="430887"/>
          </a:xfrm>
          <a:prstGeom prst="rect">
            <a:avLst/>
          </a:prstGeom>
          <a:solidFill>
            <a:schemeClr val="bg2"/>
          </a:solidFill>
        </p:spPr>
        <p:txBody>
          <a:bodyPr wrap="square" rtlCol="0">
            <a:spAutoFit/>
          </a:bodyPr>
          <a:lstStyle/>
          <a:p>
            <a:r>
              <a:rPr lang="zh-CN" altLang="en-US" sz="1100" dirty="0"/>
              <a:t>这是同年李鸿章回国后的照片，虽已痊</a:t>
            </a:r>
            <a:r>
              <a:rPr lang="zh-TW" altLang="en-US" sz="1100" dirty="0">
                <a:latin typeface="SimSun" panose="02010600030101010101" pitchFamily="2" charset="-122"/>
                <a:ea typeface="SimSun" panose="02010600030101010101" pitchFamily="2" charset="-122"/>
              </a:rPr>
              <a:t>愈</a:t>
            </a:r>
            <a:r>
              <a:rPr lang="zh-CN" altLang="en-US" sz="1100" dirty="0"/>
              <a:t>，仍清晰看到伤口。</a:t>
            </a:r>
            <a:endParaRPr lang="zh-HK" altLang="en-US" sz="1100" dirty="0"/>
          </a:p>
        </p:txBody>
      </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1804" y="499519"/>
            <a:ext cx="1780341" cy="26301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3"/>
          <p:cNvSpPr txBox="1"/>
          <p:nvPr/>
        </p:nvSpPr>
        <p:spPr>
          <a:xfrm>
            <a:off x="4441804" y="59403"/>
            <a:ext cx="1750728" cy="600164"/>
          </a:xfrm>
          <a:prstGeom prst="rect">
            <a:avLst/>
          </a:prstGeom>
          <a:solidFill>
            <a:schemeClr val="bg2"/>
          </a:solidFill>
        </p:spPr>
        <p:txBody>
          <a:bodyPr wrap="square" rtlCol="0">
            <a:spAutoFit/>
          </a:bodyPr>
          <a:lstStyle/>
          <a:p>
            <a:r>
              <a:rPr lang="zh-CN" altLang="en-US" sz="1100" dirty="0"/>
              <a:t>日本代表井上胜之助速写李鸿章的受伤情况。</a:t>
            </a:r>
            <a:endParaRPr lang="zh-HK" altLang="en-US" sz="1100" dirty="0"/>
          </a:p>
          <a:p>
            <a:endParaRPr lang="zh-HK" altLang="en-US" sz="1100" dirty="0"/>
          </a:p>
        </p:txBody>
      </p:sp>
      <p:pic>
        <p:nvPicPr>
          <p:cNvPr id="1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7208" y="500784"/>
            <a:ext cx="2045704" cy="26288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直線單箭頭接點 16"/>
          <p:cNvCxnSpPr>
            <a:stCxn id="15" idx="4"/>
          </p:cNvCxnSpPr>
          <p:nvPr/>
        </p:nvCxnSpPr>
        <p:spPr>
          <a:xfrm flipH="1">
            <a:off x="7236296" y="1465679"/>
            <a:ext cx="104993" cy="2179345"/>
          </a:xfrm>
          <a:prstGeom prst="straightConnector1">
            <a:avLst/>
          </a:prstGeom>
          <a:ln>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橢圓 14"/>
          <p:cNvSpPr/>
          <p:nvPr/>
        </p:nvSpPr>
        <p:spPr>
          <a:xfrm>
            <a:off x="7236296" y="1281882"/>
            <a:ext cx="209985" cy="183797"/>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val="114532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圖說文字 7"/>
          <p:cNvSpPr/>
          <p:nvPr/>
        </p:nvSpPr>
        <p:spPr>
          <a:xfrm>
            <a:off x="3971120" y="1196141"/>
            <a:ext cx="4561320" cy="2732236"/>
          </a:xfrm>
          <a:prstGeom prst="wedgeRectCallout">
            <a:avLst>
              <a:gd name="adj1" fmla="val -54625"/>
              <a:gd name="adj2" fmla="val 24715"/>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zh-CN" altLang="en-US" dirty="0">
                <a:latin typeface="標楷體" panose="03000509000000000000" pitchFamily="65" charset="-120"/>
                <a:ea typeface="標楷體" panose="03000509000000000000" pitchFamily="65" charset="-120"/>
              </a:rPr>
              <a:t>「内外形势，已至不许继续交战的时机。若李鸿章以负伤为借口，中途归国，对日本国民的行为痛加非难，巧诱欧美各国，要求它们再度居中周旋，至少不难博得欧洲二、三强国的同情。而在此时，如一度引出欧洲列强的干涉，我们对中国的要求亦将陷于不得不大为让步的地步。」</a:t>
            </a:r>
            <a:r>
              <a:rPr lang="zh-CN" altLang="en-US" sz="1200" dirty="0">
                <a:latin typeface="標楷體" panose="03000509000000000000" pitchFamily="65" charset="-120"/>
                <a:ea typeface="標楷體" panose="03000509000000000000" pitchFamily="65" charset="-120"/>
              </a:rPr>
              <a:t>（张社生，</a:t>
            </a:r>
            <a:r>
              <a:rPr lang="en-US" altLang="zh-CN" sz="1200" dirty="0">
                <a:ea typeface="標楷體" panose="03000509000000000000" pitchFamily="65" charset="-120"/>
              </a:rPr>
              <a:t>171-2</a:t>
            </a:r>
            <a:r>
              <a:rPr lang="zh-CN" altLang="en-US" sz="1200" dirty="0">
                <a:latin typeface="標楷體" panose="03000509000000000000" pitchFamily="65" charset="-120"/>
                <a:ea typeface="標楷體" panose="03000509000000000000" pitchFamily="65" charset="-120"/>
              </a:rPr>
              <a:t>）</a:t>
            </a:r>
            <a:endParaRPr lang="zh-HK" altLang="en-US" sz="1200" dirty="0">
              <a:latin typeface="標楷體" panose="03000509000000000000" pitchFamily="65" charset="-120"/>
              <a:ea typeface="標楷體" panose="03000509000000000000" pitchFamily="65" charset="-120"/>
            </a:endParaRPr>
          </a:p>
        </p:txBody>
      </p:sp>
      <p:pic>
        <p:nvPicPr>
          <p:cNvPr id="4"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1559" y="2132856"/>
            <a:ext cx="1814512" cy="237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11"/>
          <p:cNvSpPr txBox="1"/>
          <p:nvPr/>
        </p:nvSpPr>
        <p:spPr>
          <a:xfrm>
            <a:off x="107504" y="4581128"/>
            <a:ext cx="3888432" cy="830997"/>
          </a:xfrm>
          <a:prstGeom prst="rect">
            <a:avLst/>
          </a:prstGeom>
          <a:solidFill>
            <a:schemeClr val="accent6">
              <a:lumMod val="60000"/>
              <a:lumOff val="40000"/>
            </a:schemeClr>
          </a:solidFill>
        </p:spPr>
        <p:txBody>
          <a:bodyPr wrap="square" rtlCol="0">
            <a:spAutoFit/>
          </a:bodyPr>
          <a:lstStyle/>
          <a:p>
            <a:pPr lvl="0"/>
            <a:r>
              <a:rPr lang="zh-CN" altLang="en-US" sz="1600" dirty="0">
                <a:solidFill>
                  <a:prstClr val="black"/>
                </a:solidFill>
              </a:rPr>
              <a:t>大清使节在日本会议期间遭受枪击，这对日本来说是外交大灾难，外交部长陆奥宗光立即向明治天皇报告情况：</a:t>
            </a:r>
            <a:endParaRPr lang="zh-HK" altLang="en-US" sz="1600" dirty="0">
              <a:solidFill>
                <a:prstClr val="black"/>
              </a:solidFill>
            </a:endParaRPr>
          </a:p>
        </p:txBody>
      </p:sp>
      <p:sp>
        <p:nvSpPr>
          <p:cNvPr id="6" name="TextBox 4"/>
          <p:cNvSpPr txBox="1"/>
          <p:nvPr/>
        </p:nvSpPr>
        <p:spPr>
          <a:xfrm>
            <a:off x="64752" y="38100"/>
            <a:ext cx="5155320" cy="461665"/>
          </a:xfrm>
          <a:prstGeom prst="rect">
            <a:avLst/>
          </a:prstGeom>
          <a:solidFill>
            <a:schemeClr val="accent2">
              <a:lumMod val="20000"/>
              <a:lumOff val="80000"/>
            </a:schemeClr>
          </a:solidFill>
        </p:spPr>
        <p:txBody>
          <a:bodyPr wrap="square" rtlCol="0">
            <a:spAutoFit/>
          </a:bodyPr>
          <a:lstStyle/>
          <a:p>
            <a:r>
              <a:rPr lang="zh-TW" altLang="en-US" sz="2400" dirty="0">
                <a:latin typeface="Adobe 繁黑體 Std B" pitchFamily="34" charset="-128"/>
                <a:ea typeface="Adobe 繁黑體 Std B" pitchFamily="34" charset="-128"/>
              </a:rPr>
              <a:t>日本如何善后</a:t>
            </a:r>
            <a:r>
              <a:rPr lang="en-US" altLang="zh-TW" sz="2400" dirty="0">
                <a:latin typeface="Adobe 繁黑體 Std B" pitchFamily="34" charset="-128"/>
                <a:ea typeface="Adobe 繁黑體 Std B" pitchFamily="34" charset="-128"/>
              </a:rPr>
              <a:t> </a:t>
            </a:r>
            <a:r>
              <a:rPr lang="zh-TW" altLang="en-US" sz="2400" dirty="0">
                <a:latin typeface="Adobe 繁黑體 Std B" pitchFamily="34" charset="-128"/>
                <a:ea typeface="Adobe 繁黑體 Std B" pitchFamily="34" charset="-128"/>
              </a:rPr>
              <a:t>？</a:t>
            </a:r>
            <a:r>
              <a:rPr lang="zh-CN" altLang="en-US" sz="2400" dirty="0">
                <a:latin typeface="Adobe 繁黑體 Std B" pitchFamily="34" charset="-128"/>
                <a:ea typeface="Adobe 繁黑體 Std B" pitchFamily="34" charset="-128"/>
              </a:rPr>
              <a:t>一颗子弹换来休战</a:t>
            </a:r>
            <a:r>
              <a:rPr lang="zh-TW" altLang="en-US" sz="2400" dirty="0">
                <a:latin typeface="Adobe 繁黑體 Std B" pitchFamily="34" charset="-128"/>
                <a:ea typeface="Adobe 繁黑體 Std B" pitchFamily="34" charset="-128"/>
              </a:rPr>
              <a:t>？</a:t>
            </a:r>
            <a:endParaRPr lang="zh-HK" altLang="en-US" sz="2400" dirty="0">
              <a:latin typeface="Adobe 繁黑體 Std B" pitchFamily="34" charset="-128"/>
              <a:ea typeface="Adobe 繁黑體 Std B" pitchFamily="34" charset="-128"/>
            </a:endParaRPr>
          </a:p>
        </p:txBody>
      </p:sp>
    </p:spTree>
    <p:extLst>
      <p:ext uri="{BB962C8B-B14F-4D97-AF65-F5344CB8AC3E}">
        <p14:creationId xmlns:p14="http://schemas.microsoft.com/office/powerpoint/2010/main" val="411701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502" y="81905"/>
            <a:ext cx="4680520" cy="830997"/>
          </a:xfrm>
          <a:prstGeom prst="rect">
            <a:avLst/>
          </a:prstGeom>
          <a:solidFill>
            <a:schemeClr val="accent2">
              <a:lumMod val="20000"/>
              <a:lumOff val="80000"/>
            </a:schemeClr>
          </a:solidFill>
        </p:spPr>
        <p:txBody>
          <a:bodyPr wrap="square" rtlCol="0">
            <a:spAutoFit/>
          </a:bodyPr>
          <a:lstStyle/>
          <a:p>
            <a:r>
              <a:rPr lang="zh-CN" altLang="en-US" sz="2400" dirty="0">
                <a:latin typeface="Adobe 繁黑體 Std B" pitchFamily="34" charset="-128"/>
                <a:ea typeface="Adobe 繁黑體 Std B" pitchFamily="34" charset="-128"/>
              </a:rPr>
              <a:t>朝鲜东学党之乱：甲午战争</a:t>
            </a:r>
            <a:r>
              <a:rPr lang="zh-TW" altLang="en-US" sz="2400" dirty="0">
                <a:latin typeface="Adobe 繁黑體 Std B" pitchFamily="34" charset="-128"/>
                <a:ea typeface="Adobe 繁黑體 Std B" pitchFamily="34" charset="-128"/>
              </a:rPr>
              <a:t>的</a:t>
            </a:r>
            <a:r>
              <a:rPr lang="zh-CN" altLang="en-US" sz="2400" dirty="0">
                <a:latin typeface="Adobe 繁黑體 Std B" pitchFamily="34" charset="-128"/>
                <a:ea typeface="Adobe 繁黑體 Std B" pitchFamily="34" charset="-128"/>
              </a:rPr>
              <a:t>背景</a:t>
            </a:r>
            <a:endParaRPr lang="zh-HK" altLang="en-US" sz="2400" dirty="0">
              <a:latin typeface="Adobe 繁黑體 Std B" pitchFamily="34" charset="-128"/>
              <a:ea typeface="Adobe 繁黑體 Std B" pitchFamily="34" charset="-128"/>
            </a:endParaRPr>
          </a:p>
        </p:txBody>
      </p:sp>
      <p:sp>
        <p:nvSpPr>
          <p:cNvPr id="4" name="AutoShape 2" descr="朝鮮高宗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HK" altLang="en-US"/>
          </a:p>
        </p:txBody>
      </p:sp>
      <p:sp>
        <p:nvSpPr>
          <p:cNvPr id="5" name="AutoShape 4" descr="朝鮮高宗的圖片搜尋結果"/>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HK" altLang="en-US"/>
          </a:p>
        </p:txBody>
      </p:sp>
      <p:pic>
        <p:nvPicPr>
          <p:cNvPr id="3078" name="Picture 6" descr="http://kyukouzoku.web.fc2.com/contents/img/korea/kousou-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980727"/>
            <a:ext cx="2321414" cy="323166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01" y="980728"/>
            <a:ext cx="2487905" cy="323166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16" y="1016546"/>
            <a:ext cx="2498827" cy="323166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a:off x="5796136" y="2632379"/>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2627784" y="259656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Elbow Connector 12"/>
          <p:cNvCxnSpPr>
            <a:stCxn id="18" idx="2"/>
          </p:cNvCxnSpPr>
          <p:nvPr/>
        </p:nvCxnSpPr>
        <p:spPr>
          <a:xfrm rot="16200000" flipH="1">
            <a:off x="2093524" y="5457486"/>
            <a:ext cx="216265" cy="1860367"/>
          </a:xfrm>
          <a:prstGeom prst="bentConnector2">
            <a:avLst/>
          </a:prstGeom>
          <a:ln>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347864" y="4248213"/>
            <a:ext cx="2321414" cy="1384995"/>
          </a:xfrm>
          <a:prstGeom prst="rect">
            <a:avLst/>
          </a:prstGeom>
          <a:noFill/>
          <a:ln>
            <a:solidFill>
              <a:schemeClr val="accent1"/>
            </a:solidFill>
          </a:ln>
        </p:spPr>
        <p:txBody>
          <a:bodyPr wrap="square" rtlCol="0">
            <a:spAutoFit/>
          </a:bodyPr>
          <a:lstStyle/>
          <a:p>
            <a:r>
              <a:rPr lang="zh-CN" altLang="en-US" sz="1400" dirty="0"/>
              <a:t>高宗，</a:t>
            </a:r>
            <a:r>
              <a:rPr lang="en-US" altLang="zh-CN" sz="1400" dirty="0"/>
              <a:t>1852</a:t>
            </a:r>
            <a:r>
              <a:rPr lang="zh-CN" altLang="en-US" sz="1400" dirty="0"/>
              <a:t>年出生，</a:t>
            </a:r>
            <a:r>
              <a:rPr lang="en-US" altLang="zh-HK" sz="1400" dirty="0"/>
              <a:t>1863</a:t>
            </a:r>
            <a:r>
              <a:rPr lang="zh-CN" altLang="en-US" sz="1400" dirty="0"/>
              <a:t>年登基，</a:t>
            </a:r>
            <a:r>
              <a:rPr lang="en-US" altLang="zh-CN" sz="1400" dirty="0"/>
              <a:t>1873</a:t>
            </a:r>
            <a:r>
              <a:rPr lang="zh-CN" altLang="en-US" sz="1400" dirty="0"/>
              <a:t>年亲政。性格胆小懦弱，一怕老父，二怕老婆。</a:t>
            </a:r>
            <a:endParaRPr lang="en-US" altLang="zh-CN" sz="1400" dirty="0"/>
          </a:p>
          <a:p>
            <a:r>
              <a:rPr lang="zh-CN" altLang="en-US" sz="1400" dirty="0"/>
              <a:t>政治上维持朝鲜是清朝的藩属国。</a:t>
            </a:r>
            <a:endParaRPr lang="en-US" altLang="zh-CN" sz="1400" dirty="0"/>
          </a:p>
        </p:txBody>
      </p:sp>
      <p:sp>
        <p:nvSpPr>
          <p:cNvPr id="18" name="TextBox 17"/>
          <p:cNvSpPr txBox="1"/>
          <p:nvPr/>
        </p:nvSpPr>
        <p:spPr>
          <a:xfrm>
            <a:off x="56102" y="4248213"/>
            <a:ext cx="2430742" cy="2031325"/>
          </a:xfrm>
          <a:prstGeom prst="rect">
            <a:avLst/>
          </a:prstGeom>
          <a:noFill/>
          <a:ln>
            <a:solidFill>
              <a:srgbClr val="C00000"/>
            </a:solidFill>
          </a:ln>
        </p:spPr>
        <p:txBody>
          <a:bodyPr wrap="square" rtlCol="0">
            <a:spAutoFit/>
          </a:bodyPr>
          <a:lstStyle/>
          <a:p>
            <a:r>
              <a:rPr lang="zh-CN" altLang="en-US" sz="1400" dirty="0"/>
              <a:t>闵妃（死后谥号明成皇后），年纪长高宗一年，</a:t>
            </a:r>
            <a:r>
              <a:rPr lang="en-US" altLang="zh-CN" sz="1400" dirty="0"/>
              <a:t>1866</a:t>
            </a:r>
            <a:r>
              <a:rPr lang="zh-CN" altLang="en-US" sz="1400" dirty="0"/>
              <a:t>年嫁给高宗，非常能干，积极培植外戚势力。</a:t>
            </a:r>
            <a:r>
              <a:rPr lang="en-US" altLang="zh-CN" sz="1400" dirty="0"/>
              <a:t>1873</a:t>
            </a:r>
            <a:r>
              <a:rPr lang="zh-CN" altLang="en-US" sz="1400" dirty="0"/>
              <a:t>年成功将大院君在朝廷的势力扫除，高宗得以亲政。</a:t>
            </a:r>
            <a:endParaRPr lang="en-US" altLang="zh-CN" sz="1400" dirty="0"/>
          </a:p>
          <a:p>
            <a:r>
              <a:rPr lang="zh-CN" altLang="en-US" sz="1400" dirty="0"/>
              <a:t>政治取态：最初是亲日，后来知悉日本的领土野心，改为亲清以牵制日本。</a:t>
            </a:r>
            <a:endParaRPr lang="zh-HK" altLang="en-US" sz="1400" dirty="0"/>
          </a:p>
        </p:txBody>
      </p:sp>
      <p:sp>
        <p:nvSpPr>
          <p:cNvPr id="19" name="TextBox 18"/>
          <p:cNvSpPr txBox="1"/>
          <p:nvPr/>
        </p:nvSpPr>
        <p:spPr>
          <a:xfrm>
            <a:off x="6516215" y="4293096"/>
            <a:ext cx="2498827" cy="1600438"/>
          </a:xfrm>
          <a:prstGeom prst="rect">
            <a:avLst/>
          </a:prstGeom>
          <a:noFill/>
          <a:ln>
            <a:solidFill>
              <a:srgbClr val="C00000"/>
            </a:solidFill>
          </a:ln>
        </p:spPr>
        <p:txBody>
          <a:bodyPr wrap="square" rtlCol="0">
            <a:spAutoFit/>
          </a:bodyPr>
          <a:lstStyle/>
          <a:p>
            <a:r>
              <a:rPr lang="zh-CN" altLang="en-US" sz="1400" dirty="0"/>
              <a:t>大院君，高宗生父，高宗亲政前的摄政王。一生推崇儒家思想，深得朝鲜士大夫的拥戴。政治上排斥日本。</a:t>
            </a:r>
            <a:r>
              <a:rPr lang="en-US" altLang="zh-CN" sz="1400" dirty="0"/>
              <a:t>1873</a:t>
            </a:r>
            <a:r>
              <a:rPr lang="zh-CN" altLang="en-US" sz="1400" dirty="0"/>
              <a:t>年被闵妃赶离首都汉城，仍指挥支持者在朝廷内外与闵妃进行权斗。</a:t>
            </a:r>
            <a:endParaRPr lang="zh-HK" altLang="en-US" sz="1400" dirty="0"/>
          </a:p>
        </p:txBody>
      </p:sp>
      <p:cxnSp>
        <p:nvCxnSpPr>
          <p:cNvPr id="23" name="Elbow Connector 22"/>
          <p:cNvCxnSpPr>
            <a:stCxn id="19" idx="2"/>
          </p:cNvCxnSpPr>
          <p:nvPr/>
        </p:nvCxnSpPr>
        <p:spPr>
          <a:xfrm rot="5400000">
            <a:off x="6416320" y="5146493"/>
            <a:ext cx="602269" cy="2096351"/>
          </a:xfrm>
          <a:prstGeom prst="bentConnector2">
            <a:avLst/>
          </a:prstGeom>
          <a:ln>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851920" y="6175345"/>
            <a:ext cx="1152128" cy="369332"/>
          </a:xfrm>
          <a:prstGeom prst="rect">
            <a:avLst/>
          </a:prstGeom>
          <a:noFill/>
        </p:spPr>
        <p:txBody>
          <a:bodyPr wrap="square" rtlCol="0">
            <a:spAutoFit/>
          </a:bodyPr>
          <a:lstStyle/>
          <a:p>
            <a:r>
              <a:rPr lang="zh-CN" altLang="en-US" dirty="0">
                <a:latin typeface="Adobe 繁黑體 Std B" pitchFamily="34" charset="-128"/>
                <a:ea typeface="Adobe 繁黑體 Std B" pitchFamily="34" charset="-128"/>
              </a:rPr>
              <a:t>权力斗争</a:t>
            </a:r>
            <a:endParaRPr lang="zh-HK" altLang="en-US" dirty="0">
              <a:latin typeface="Adobe 繁黑體 Std B" pitchFamily="34" charset="-128"/>
              <a:ea typeface="Adobe 繁黑體 Std B" pitchFamily="34" charset="-128"/>
            </a:endParaRPr>
          </a:p>
        </p:txBody>
      </p:sp>
      <p:sp>
        <p:nvSpPr>
          <p:cNvPr id="29" name="TextBox 28"/>
          <p:cNvSpPr txBox="1"/>
          <p:nvPr/>
        </p:nvSpPr>
        <p:spPr>
          <a:xfrm>
            <a:off x="2429762" y="2693690"/>
            <a:ext cx="972108" cy="307777"/>
          </a:xfrm>
          <a:prstGeom prst="rect">
            <a:avLst/>
          </a:prstGeom>
          <a:noFill/>
        </p:spPr>
        <p:txBody>
          <a:bodyPr wrap="square" rtlCol="0">
            <a:spAutoFit/>
          </a:bodyPr>
          <a:lstStyle/>
          <a:p>
            <a:r>
              <a:rPr lang="zh-CN" altLang="en-US" sz="1400" dirty="0">
                <a:solidFill>
                  <a:srgbClr val="FF0000"/>
                </a:solidFill>
              </a:rPr>
              <a:t>（关系</a:t>
            </a:r>
            <a:r>
              <a:rPr lang="en-US" altLang="zh-CN" sz="1400" dirty="0">
                <a:solidFill>
                  <a:srgbClr val="FF0000"/>
                </a:solidFill>
              </a:rPr>
              <a:t>?</a:t>
            </a:r>
            <a:r>
              <a:rPr lang="zh-CN" altLang="en-US" sz="1400" dirty="0">
                <a:solidFill>
                  <a:srgbClr val="FF0000"/>
                </a:solidFill>
              </a:rPr>
              <a:t>）</a:t>
            </a:r>
            <a:endParaRPr lang="zh-HK" altLang="en-US" sz="1400" dirty="0">
              <a:solidFill>
                <a:srgbClr val="FF0000"/>
              </a:solidFill>
            </a:endParaRPr>
          </a:p>
        </p:txBody>
      </p:sp>
      <p:sp>
        <p:nvSpPr>
          <p:cNvPr id="37" name="TextBox 36"/>
          <p:cNvSpPr txBox="1"/>
          <p:nvPr/>
        </p:nvSpPr>
        <p:spPr>
          <a:xfrm>
            <a:off x="5634118" y="2710855"/>
            <a:ext cx="972108" cy="307777"/>
          </a:xfrm>
          <a:prstGeom prst="rect">
            <a:avLst/>
          </a:prstGeom>
          <a:noFill/>
        </p:spPr>
        <p:txBody>
          <a:bodyPr wrap="square" rtlCol="0">
            <a:spAutoFit/>
          </a:bodyPr>
          <a:lstStyle/>
          <a:p>
            <a:r>
              <a:rPr lang="zh-CN" altLang="en-US" sz="1400" dirty="0">
                <a:solidFill>
                  <a:srgbClr val="FF0000"/>
                </a:solidFill>
              </a:rPr>
              <a:t>（关系</a:t>
            </a:r>
            <a:r>
              <a:rPr lang="en-US" altLang="zh-CN" sz="1400" dirty="0">
                <a:solidFill>
                  <a:srgbClr val="FF0000"/>
                </a:solidFill>
              </a:rPr>
              <a:t>?</a:t>
            </a:r>
            <a:r>
              <a:rPr lang="zh-CN" altLang="en-US" sz="1400" dirty="0">
                <a:solidFill>
                  <a:srgbClr val="FF0000"/>
                </a:solidFill>
              </a:rPr>
              <a:t>）</a:t>
            </a:r>
            <a:endParaRPr lang="zh-HK" altLang="en-US" sz="1400" dirty="0">
              <a:solidFill>
                <a:srgbClr val="FF0000"/>
              </a:solidFill>
            </a:endParaRPr>
          </a:p>
        </p:txBody>
      </p:sp>
      <p:sp>
        <p:nvSpPr>
          <p:cNvPr id="38" name="Explosion 1 37"/>
          <p:cNvSpPr/>
          <p:nvPr/>
        </p:nvSpPr>
        <p:spPr>
          <a:xfrm>
            <a:off x="3321969" y="5893534"/>
            <a:ext cx="2042120" cy="964466"/>
          </a:xfrm>
          <a:prstGeom prst="irregularSeal1">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TextBox 2"/>
          <p:cNvSpPr txBox="1"/>
          <p:nvPr/>
        </p:nvSpPr>
        <p:spPr>
          <a:xfrm>
            <a:off x="2161270" y="476672"/>
            <a:ext cx="4354945"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dirty="0"/>
              <a:t>一场皇帝妻子和父亲的权力斗争的连续剧</a:t>
            </a:r>
            <a:endParaRPr lang="zh-HK" altLang="en-US" dirty="0"/>
          </a:p>
        </p:txBody>
      </p:sp>
    </p:spTree>
    <p:extLst>
      <p:ext uri="{BB962C8B-B14F-4D97-AF65-F5344CB8AC3E}">
        <p14:creationId xmlns:p14="http://schemas.microsoft.com/office/powerpoint/2010/main" val="429194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1000"/>
                                        <p:tgtEl>
                                          <p:spTgt spid="37"/>
                                        </p:tgtEl>
                                      </p:cBhvr>
                                    </p:animEffect>
                                    <p:anim calcmode="lin" valueType="num">
                                      <p:cBhvr>
                                        <p:cTn id="15" dur="1000" fill="hold"/>
                                        <p:tgtEl>
                                          <p:spTgt spid="37"/>
                                        </p:tgtEl>
                                        <p:attrNameLst>
                                          <p:attrName>ppt_x</p:attrName>
                                        </p:attrNameLst>
                                      </p:cBhvr>
                                      <p:tavLst>
                                        <p:tav tm="0">
                                          <p:val>
                                            <p:strVal val="#ppt_x"/>
                                          </p:val>
                                        </p:tav>
                                        <p:tav tm="100000">
                                          <p:val>
                                            <p:strVal val="#ppt_x"/>
                                          </p:val>
                                        </p:tav>
                                      </p:tavLst>
                                    </p:anim>
                                    <p:anim calcmode="lin" valueType="num">
                                      <p:cBhvr>
                                        <p:cTn id="1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500" fill="hold"/>
                                        <p:tgtEl>
                                          <p:spTgt spid="38"/>
                                        </p:tgtEl>
                                        <p:attrNameLst>
                                          <p:attrName>ppt_x</p:attrName>
                                        </p:attrNameLst>
                                      </p:cBhvr>
                                      <p:tavLst>
                                        <p:tav tm="0">
                                          <p:val>
                                            <p:strVal val="#ppt_x"/>
                                          </p:val>
                                        </p:tav>
                                        <p:tav tm="100000">
                                          <p:val>
                                            <p:strVal val="#ppt_x"/>
                                          </p:val>
                                        </p:tav>
                                      </p:tavLst>
                                    </p:anim>
                                    <p:anim calcmode="lin" valueType="num">
                                      <p:cBhvr additive="base">
                                        <p:cTn id="30" dur="500" fill="hold"/>
                                        <p:tgtEl>
                                          <p:spTgt spid="3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500" fill="hold"/>
                                        <p:tgtEl>
                                          <p:spTgt spid="28"/>
                                        </p:tgtEl>
                                        <p:attrNameLst>
                                          <p:attrName>ppt_x</p:attrName>
                                        </p:attrNameLst>
                                      </p:cBhvr>
                                      <p:tavLst>
                                        <p:tav tm="0">
                                          <p:val>
                                            <p:strVal val="#ppt_x"/>
                                          </p:val>
                                        </p:tav>
                                        <p:tav tm="100000">
                                          <p:val>
                                            <p:strVal val="#ppt_x"/>
                                          </p:val>
                                        </p:tav>
                                      </p:tavLst>
                                    </p:anim>
                                    <p:anim calcmode="lin" valueType="num">
                                      <p:cBhvr additive="base">
                                        <p:cTn id="3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7" grpId="0"/>
      <p:bldP spid="38"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87" y="4129124"/>
            <a:ext cx="1368152" cy="2522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0279" y="6474"/>
            <a:ext cx="4813721" cy="6806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195" y="286207"/>
            <a:ext cx="1823099"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463" y="144462"/>
            <a:ext cx="1877306" cy="2924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flipH="1">
            <a:off x="827584" y="2952637"/>
            <a:ext cx="144016" cy="1167756"/>
          </a:xfrm>
          <a:prstGeom prst="line">
            <a:avLst/>
          </a:prstGeom>
          <a:ln>
            <a:headEnd type="oval"/>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95569" y="2797857"/>
            <a:ext cx="1848239" cy="1376509"/>
          </a:xfrm>
          <a:prstGeom prst="line">
            <a:avLst/>
          </a:prstGeom>
          <a:ln>
            <a:headEnd type="none"/>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187624" y="2708920"/>
            <a:ext cx="7033885" cy="1599082"/>
          </a:xfrm>
          <a:prstGeom prst="line">
            <a:avLst/>
          </a:prstGeom>
          <a:ln>
            <a:tailEnd type="oval"/>
          </a:ln>
        </p:spPr>
        <p:style>
          <a:lnRef idx="1">
            <a:schemeClr val="accent1"/>
          </a:lnRef>
          <a:fillRef idx="0">
            <a:schemeClr val="accent1"/>
          </a:fillRef>
          <a:effectRef idx="0">
            <a:schemeClr val="accent1"/>
          </a:effectRef>
          <a:fontRef idx="minor">
            <a:schemeClr val="tx1"/>
          </a:fontRef>
        </p:style>
      </p:cxnSp>
      <p:graphicFrame>
        <p:nvGraphicFramePr>
          <p:cNvPr id="16" name="Table 15"/>
          <p:cNvGraphicFramePr>
            <a:graphicFrameLocks noGrp="1"/>
          </p:cNvGraphicFramePr>
          <p:nvPr>
            <p:extLst>
              <p:ext uri="{D42A27DB-BD31-4B8C-83A1-F6EECF244321}">
                <p14:modId xmlns:p14="http://schemas.microsoft.com/office/powerpoint/2010/main" val="1494299130"/>
              </p:ext>
            </p:extLst>
          </p:nvPr>
        </p:nvGraphicFramePr>
        <p:xfrm>
          <a:off x="1499828" y="5402526"/>
          <a:ext cx="2687960" cy="1114325"/>
        </p:xfrm>
        <a:graphic>
          <a:graphicData uri="http://schemas.openxmlformats.org/drawingml/2006/table">
            <a:tbl>
              <a:tblPr firstRow="1" bandRow="1">
                <a:tableStyleId>{0505E3EF-67EA-436B-97B2-0124C06EBD24}</a:tableStyleId>
              </a:tblPr>
              <a:tblGrid>
                <a:gridCol w="2687960">
                  <a:extLst>
                    <a:ext uri="{9D8B030D-6E8A-4147-A177-3AD203B41FA5}">
                      <a16:colId xmlns:a16="http://schemas.microsoft.com/office/drawing/2014/main" val="20000"/>
                    </a:ext>
                  </a:extLst>
                </a:gridCol>
              </a:tblGrid>
              <a:tr h="372645">
                <a:tc>
                  <a:txBody>
                    <a:bodyPr/>
                    <a:lstStyle/>
                    <a:p>
                      <a:endParaRPr lang="zh-HK" altLang="en-US" sz="1600" b="0" dirty="0">
                        <a:solidFill>
                          <a:srgbClr val="FF0000"/>
                        </a:solidFill>
                      </a:endParaRPr>
                    </a:p>
                  </a:txBody>
                  <a:tcPr/>
                </a:tc>
                <a:extLst>
                  <a:ext uri="{0D108BD9-81ED-4DB2-BD59-A6C34878D82A}">
                    <a16:rowId xmlns:a16="http://schemas.microsoft.com/office/drawing/2014/main" val="10000"/>
                  </a:ext>
                </a:extLst>
              </a:tr>
              <a:tr h="370840">
                <a:tc>
                  <a:txBody>
                    <a:bodyPr/>
                    <a:lstStyle/>
                    <a:p>
                      <a:endParaRPr lang="zh-HK" altLang="en-US" sz="1600" b="0" dirty="0">
                        <a:solidFill>
                          <a:srgbClr val="FF0000"/>
                        </a:solidFill>
                      </a:endParaRPr>
                    </a:p>
                  </a:txBody>
                  <a:tcPr/>
                </a:tc>
                <a:extLst>
                  <a:ext uri="{0D108BD9-81ED-4DB2-BD59-A6C34878D82A}">
                    <a16:rowId xmlns:a16="http://schemas.microsoft.com/office/drawing/2014/main" val="10001"/>
                  </a:ext>
                </a:extLst>
              </a:tr>
              <a:tr h="370840">
                <a:tc>
                  <a:txBody>
                    <a:bodyPr/>
                    <a:lstStyle/>
                    <a:p>
                      <a:endParaRPr lang="zh-HK" altLang="en-US" sz="1600" b="0" dirty="0">
                        <a:solidFill>
                          <a:srgbClr val="FF0000"/>
                        </a:solidFill>
                      </a:endParaRPr>
                    </a:p>
                  </a:txBody>
                  <a:tcPr/>
                </a:tc>
                <a:extLst>
                  <a:ext uri="{0D108BD9-81ED-4DB2-BD59-A6C34878D82A}">
                    <a16:rowId xmlns:a16="http://schemas.microsoft.com/office/drawing/2014/main" val="10002"/>
                  </a:ext>
                </a:extLst>
              </a:tr>
            </a:tbl>
          </a:graphicData>
        </a:graphic>
      </p:graphicFrame>
      <p:sp>
        <p:nvSpPr>
          <p:cNvPr id="17" name="TextBox 16"/>
          <p:cNvSpPr txBox="1"/>
          <p:nvPr/>
        </p:nvSpPr>
        <p:spPr>
          <a:xfrm>
            <a:off x="1481039" y="4509659"/>
            <a:ext cx="2730921" cy="830997"/>
          </a:xfrm>
          <a:prstGeom prst="rect">
            <a:avLst/>
          </a:prstGeom>
          <a:noFill/>
          <a:ln w="9525">
            <a:solidFill>
              <a:schemeClr val="tx1"/>
            </a:solidFill>
          </a:ln>
        </p:spPr>
        <p:txBody>
          <a:bodyPr wrap="square" rtlCol="0">
            <a:spAutoFit/>
          </a:bodyPr>
          <a:lstStyle/>
          <a:p>
            <a:r>
              <a:rPr lang="zh-TW" altLang="en-US" sz="1600" dirty="0">
                <a:latin typeface="SimSun" panose="02010600030101010101" pitchFamily="2" charset="-122"/>
                <a:ea typeface="SimSun" panose="02010600030101010101" pitchFamily="2" charset="-122"/>
              </a:rPr>
              <a:t>问题：</a:t>
            </a:r>
            <a:r>
              <a:rPr lang="zh-CN" altLang="en-US" sz="1600" dirty="0"/>
              <a:t>为了解决外交危机，</a:t>
            </a:r>
            <a:r>
              <a:rPr lang="zh-TW" altLang="en-US" sz="1600" dirty="0">
                <a:latin typeface="SimSun" panose="02010600030101010101" pitchFamily="2" charset="-122"/>
                <a:ea typeface="SimSun" panose="02010600030101010101" pitchFamily="2" charset="-122"/>
              </a:rPr>
              <a:t>你认为</a:t>
            </a:r>
            <a:r>
              <a:rPr lang="zh-CN" altLang="en-US" sz="1600" dirty="0">
                <a:latin typeface="SimSun" panose="02010600030101010101" pitchFamily="2" charset="-122"/>
                <a:ea typeface="SimSun" panose="02010600030101010101" pitchFamily="2" charset="-122"/>
              </a:rPr>
              <a:t>伊藤博文</a:t>
            </a:r>
            <a:r>
              <a:rPr lang="zh-TW" altLang="en-US" sz="1600" dirty="0">
                <a:latin typeface="SimSun" panose="02010600030101010101" pitchFamily="2" charset="-122"/>
                <a:ea typeface="SimSun" panose="02010600030101010101" pitchFamily="2" charset="-122"/>
              </a:rPr>
              <a:t>应该</a:t>
            </a:r>
            <a:r>
              <a:rPr lang="zh-CN" altLang="en-US" sz="1600" dirty="0">
                <a:latin typeface="SimSun" panose="02010600030101010101" pitchFamily="2" charset="-122"/>
                <a:ea typeface="SimSun" panose="02010600030101010101" pitchFamily="2" charset="-122"/>
              </a:rPr>
              <a:t>做</a:t>
            </a:r>
            <a:r>
              <a:rPr lang="zh-TW" altLang="en-US" sz="1600" dirty="0">
                <a:latin typeface="SimSun" panose="02010600030101010101" pitchFamily="2" charset="-122"/>
                <a:ea typeface="SimSun" panose="02010600030101010101" pitchFamily="2" charset="-122"/>
              </a:rPr>
              <a:t>哪</a:t>
            </a:r>
            <a:r>
              <a:rPr lang="zh-CN" altLang="en-US" sz="1600" dirty="0">
                <a:latin typeface="SimSun" panose="02010600030101010101" pitchFamily="2" charset="-122"/>
                <a:ea typeface="SimSun" panose="02010600030101010101" pitchFamily="2" charset="-122"/>
              </a:rPr>
              <a:t>三件事</a:t>
            </a:r>
            <a:r>
              <a:rPr lang="zh-TW" altLang="en-US" sz="1600" dirty="0">
                <a:latin typeface="SimSun" panose="02010600030101010101" pitchFamily="2" charset="-122"/>
                <a:ea typeface="SimSun" panose="02010600030101010101" pitchFamily="2" charset="-122"/>
              </a:rPr>
              <a:t>呢？</a:t>
            </a:r>
            <a:r>
              <a:rPr lang="zh-CN" altLang="en-US" sz="1600" dirty="0"/>
              <a:t>试写出来：</a:t>
            </a:r>
            <a:endParaRPr lang="zh-HK" altLang="en-US" sz="1600" dirty="0"/>
          </a:p>
        </p:txBody>
      </p:sp>
      <p:sp>
        <p:nvSpPr>
          <p:cNvPr id="18" name="TextBox 17"/>
          <p:cNvSpPr txBox="1"/>
          <p:nvPr/>
        </p:nvSpPr>
        <p:spPr>
          <a:xfrm rot="1491424">
            <a:off x="2942442" y="505251"/>
            <a:ext cx="1221445" cy="261610"/>
          </a:xfrm>
          <a:prstGeom prst="rect">
            <a:avLst/>
          </a:prstGeom>
          <a:solidFill>
            <a:schemeClr val="accent2">
              <a:lumMod val="40000"/>
              <a:lumOff val="60000"/>
            </a:schemeClr>
          </a:solidFill>
        </p:spPr>
        <p:txBody>
          <a:bodyPr wrap="square" rtlCol="0">
            <a:spAutoFit/>
          </a:bodyPr>
          <a:lstStyle/>
          <a:p>
            <a:r>
              <a:rPr lang="zh-CN" altLang="en-US" sz="1100" dirty="0"/>
              <a:t>刺客判终身监禁</a:t>
            </a:r>
            <a:endParaRPr lang="zh-HK" altLang="en-US" sz="1100" dirty="0"/>
          </a:p>
        </p:txBody>
      </p:sp>
      <p:sp>
        <p:nvSpPr>
          <p:cNvPr id="19" name="Rectangle 18"/>
          <p:cNvSpPr/>
          <p:nvPr/>
        </p:nvSpPr>
        <p:spPr>
          <a:xfrm>
            <a:off x="683568" y="3536515"/>
            <a:ext cx="144016" cy="1805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a:t>1</a:t>
            </a:r>
            <a:endParaRPr lang="zh-HK" altLang="en-US" dirty="0"/>
          </a:p>
        </p:txBody>
      </p:sp>
      <p:sp>
        <p:nvSpPr>
          <p:cNvPr id="27" name="Rectangle 26"/>
          <p:cNvSpPr/>
          <p:nvPr/>
        </p:nvSpPr>
        <p:spPr>
          <a:xfrm>
            <a:off x="1691680" y="3268977"/>
            <a:ext cx="144016" cy="1805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a:t>2</a:t>
            </a:r>
            <a:endParaRPr lang="zh-HK" altLang="en-US" dirty="0"/>
          </a:p>
        </p:txBody>
      </p:sp>
      <p:sp>
        <p:nvSpPr>
          <p:cNvPr id="28" name="Rectangle 27"/>
          <p:cNvSpPr/>
          <p:nvPr/>
        </p:nvSpPr>
        <p:spPr>
          <a:xfrm>
            <a:off x="3178736" y="3508398"/>
            <a:ext cx="144016" cy="1805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dirty="0"/>
              <a:t>3</a:t>
            </a:r>
            <a:endParaRPr lang="zh-HK" altLang="en-US" dirty="0"/>
          </a:p>
        </p:txBody>
      </p:sp>
      <p:sp>
        <p:nvSpPr>
          <p:cNvPr id="2" name="矩形 1"/>
          <p:cNvSpPr/>
          <p:nvPr/>
        </p:nvSpPr>
        <p:spPr>
          <a:xfrm>
            <a:off x="1518784" y="5401905"/>
            <a:ext cx="1412566" cy="338554"/>
          </a:xfrm>
          <a:prstGeom prst="rect">
            <a:avLst/>
          </a:prstGeom>
        </p:spPr>
        <p:txBody>
          <a:bodyPr wrap="none">
            <a:spAutoFit/>
          </a:bodyPr>
          <a:lstStyle/>
          <a:p>
            <a:r>
              <a:rPr lang="en-US" altLang="zh-HK" sz="1600" dirty="0">
                <a:solidFill>
                  <a:srgbClr val="FF0000"/>
                </a:solidFill>
              </a:rPr>
              <a:t>1. </a:t>
            </a:r>
            <a:r>
              <a:rPr lang="zh-CN" altLang="en-US" sz="1600" dirty="0">
                <a:solidFill>
                  <a:srgbClr val="FF0000"/>
                </a:solidFill>
              </a:rPr>
              <a:t>慰问李鸿章</a:t>
            </a:r>
            <a:endParaRPr lang="zh-HK" altLang="en-US" sz="1600" dirty="0">
              <a:solidFill>
                <a:srgbClr val="FF0000"/>
              </a:solidFill>
            </a:endParaRPr>
          </a:p>
        </p:txBody>
      </p:sp>
      <p:sp>
        <p:nvSpPr>
          <p:cNvPr id="3" name="矩形 2"/>
          <p:cNvSpPr/>
          <p:nvPr/>
        </p:nvSpPr>
        <p:spPr>
          <a:xfrm>
            <a:off x="1518784" y="5779372"/>
            <a:ext cx="1207382" cy="338554"/>
          </a:xfrm>
          <a:prstGeom prst="rect">
            <a:avLst/>
          </a:prstGeom>
        </p:spPr>
        <p:txBody>
          <a:bodyPr wrap="none">
            <a:spAutoFit/>
          </a:bodyPr>
          <a:lstStyle/>
          <a:p>
            <a:r>
              <a:rPr lang="en-US" altLang="zh-HK" sz="1600" dirty="0">
                <a:solidFill>
                  <a:srgbClr val="FF0000"/>
                </a:solidFill>
              </a:rPr>
              <a:t>2. </a:t>
            </a:r>
            <a:r>
              <a:rPr lang="zh-CN" altLang="en-US" sz="1600" dirty="0">
                <a:solidFill>
                  <a:srgbClr val="FF0000"/>
                </a:solidFill>
              </a:rPr>
              <a:t>严惩刺客</a:t>
            </a:r>
            <a:endParaRPr lang="zh-HK" altLang="en-US" sz="1600" dirty="0">
              <a:solidFill>
                <a:srgbClr val="FF0000"/>
              </a:solidFill>
            </a:endParaRPr>
          </a:p>
        </p:txBody>
      </p:sp>
      <p:sp>
        <p:nvSpPr>
          <p:cNvPr id="5" name="矩形 4"/>
          <p:cNvSpPr/>
          <p:nvPr/>
        </p:nvSpPr>
        <p:spPr>
          <a:xfrm>
            <a:off x="1518784" y="6114665"/>
            <a:ext cx="1617751" cy="338554"/>
          </a:xfrm>
          <a:prstGeom prst="rect">
            <a:avLst/>
          </a:prstGeom>
        </p:spPr>
        <p:txBody>
          <a:bodyPr wrap="none">
            <a:spAutoFit/>
          </a:bodyPr>
          <a:lstStyle/>
          <a:p>
            <a:r>
              <a:rPr lang="en-US" altLang="zh-HK" sz="1600" dirty="0">
                <a:solidFill>
                  <a:srgbClr val="FF0000"/>
                </a:solidFill>
              </a:rPr>
              <a:t>3. </a:t>
            </a:r>
            <a:r>
              <a:rPr lang="zh-CN" altLang="en-US" sz="1600" dirty="0">
                <a:solidFill>
                  <a:srgbClr val="FF0000"/>
                </a:solidFill>
              </a:rPr>
              <a:t>先停战再会谈</a:t>
            </a:r>
            <a:endParaRPr lang="zh-HK" altLang="en-US" sz="1600" dirty="0">
              <a:solidFill>
                <a:srgbClr val="FF0000"/>
              </a:solidFill>
            </a:endParaRPr>
          </a:p>
        </p:txBody>
      </p:sp>
    </p:spTree>
    <p:extLst>
      <p:ext uri="{BB962C8B-B14F-4D97-AF65-F5344CB8AC3E}">
        <p14:creationId xmlns:p14="http://schemas.microsoft.com/office/powerpoint/2010/main" val="239229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2" presetClass="entr" presetSubtype="4" fill="hold" nodeType="withEffect">
                                  <p:stCondLst>
                                    <p:cond delay="0"/>
                                  </p:stCondLst>
                                  <p:childTnLst>
                                    <p:set>
                                      <p:cBhvr>
                                        <p:cTn id="13" dur="1" fill="hold">
                                          <p:stCondLst>
                                            <p:cond delay="0"/>
                                          </p:stCondLst>
                                        </p:cTn>
                                        <p:tgtEl>
                                          <p:spTgt spid="2053"/>
                                        </p:tgtEl>
                                        <p:attrNameLst>
                                          <p:attrName>style.visibility</p:attrName>
                                        </p:attrNameLst>
                                      </p:cBhvr>
                                      <p:to>
                                        <p:strVal val="visible"/>
                                      </p:to>
                                    </p:set>
                                    <p:animEffect transition="in" filter="wipe(down)">
                                      <p:cBhvr>
                                        <p:cTn id="14" dur="500"/>
                                        <p:tgtEl>
                                          <p:spTgt spid="205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childTnLst>
                          </p:cTn>
                        </p:par>
                        <p:par>
                          <p:cTn id="25" fill="hold">
                            <p:stCondLst>
                              <p:cond delay="500"/>
                            </p:stCondLst>
                            <p:childTnLst>
                              <p:par>
                                <p:cTn id="26" presetID="16" presetClass="entr" presetSubtype="21"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nodeType="withEffect">
                                  <p:stCondLst>
                                    <p:cond delay="0"/>
                                  </p:stCondLst>
                                  <p:childTnLst>
                                    <p:set>
                                      <p:cBhvr>
                                        <p:cTn id="30" dur="1" fill="hold">
                                          <p:stCondLst>
                                            <p:cond delay="0"/>
                                          </p:stCondLst>
                                        </p:cTn>
                                        <p:tgtEl>
                                          <p:spTgt spid="2051"/>
                                        </p:tgtEl>
                                        <p:attrNameLst>
                                          <p:attrName>style.visibility</p:attrName>
                                        </p:attrNameLst>
                                      </p:cBhvr>
                                      <p:to>
                                        <p:strVal val="visible"/>
                                      </p:to>
                                    </p:set>
                                    <p:animEffect transition="in" filter="barn(inVertical)">
                                      <p:cBhvr>
                                        <p:cTn id="31" dur="500"/>
                                        <p:tgtEl>
                                          <p:spTgt spid="205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barn(inVertical)">
                                      <p:cBhvr>
                                        <p:cTn id="44" dur="500"/>
                                        <p:tgtEl>
                                          <p:spTgt spid="28"/>
                                        </p:tgtEl>
                                      </p:cBhvr>
                                    </p:animEffect>
                                  </p:childTnLst>
                                </p:cTn>
                              </p:par>
                            </p:childTnLst>
                          </p:cTn>
                        </p:par>
                        <p:par>
                          <p:cTn id="45" fill="hold">
                            <p:stCondLst>
                              <p:cond delay="500"/>
                            </p:stCondLst>
                            <p:childTnLst>
                              <p:par>
                                <p:cTn id="46" presetID="16" presetClass="entr" presetSubtype="21" fill="hold"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barn(inVertical)">
                                      <p:cBhvr>
                                        <p:cTn id="5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7" grpId="0" animBg="1"/>
      <p:bldP spid="28" grpId="0" animBg="1"/>
      <p:bldP spid="2" grpId="0"/>
      <p:bldP spid="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53415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635896" y="38100"/>
            <a:ext cx="2340260" cy="461665"/>
          </a:xfrm>
          <a:prstGeom prst="rect">
            <a:avLst/>
          </a:prstGeom>
          <a:solidFill>
            <a:schemeClr val="accent2">
              <a:lumMod val="20000"/>
              <a:lumOff val="80000"/>
            </a:schemeClr>
          </a:solidFill>
        </p:spPr>
        <p:txBody>
          <a:bodyPr wrap="square" rtlCol="0">
            <a:spAutoFit/>
          </a:bodyPr>
          <a:lstStyle/>
          <a:p>
            <a:r>
              <a:rPr lang="zh-CN" altLang="en-US" sz="2400" dirty="0">
                <a:latin typeface="Adobe 繁黑體 Std B" pitchFamily="34" charset="-128"/>
                <a:ea typeface="Adobe 繁黑體 Std B" pitchFamily="34" charset="-128"/>
              </a:rPr>
              <a:t>大政治家的困扰</a:t>
            </a:r>
            <a:endParaRPr lang="zh-HK" altLang="en-US" sz="2400" dirty="0">
              <a:latin typeface="Adobe 繁黑體 Std B" pitchFamily="34" charset="-128"/>
              <a:ea typeface="Adobe 繁黑體 Std B" pitchFamily="34" charset="-128"/>
            </a:endParaRPr>
          </a:p>
        </p:txBody>
      </p:sp>
      <p:pic>
        <p:nvPicPr>
          <p:cNvPr id="5"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7526" y="692696"/>
            <a:ext cx="1244514" cy="1225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944219" y="692693"/>
            <a:ext cx="3951731" cy="1169551"/>
          </a:xfrm>
          <a:prstGeom prst="rect">
            <a:avLst/>
          </a:prstGeom>
          <a:noFill/>
          <a:ln>
            <a:solidFill>
              <a:schemeClr val="tx2"/>
            </a:solidFill>
          </a:ln>
        </p:spPr>
        <p:txBody>
          <a:bodyPr wrap="square" rtlCol="0">
            <a:spAutoFit/>
          </a:bodyPr>
          <a:lstStyle/>
          <a:p>
            <a:pPr lvl="0"/>
            <a:r>
              <a:rPr lang="zh-CN" altLang="en-US" sz="1400" dirty="0">
                <a:solidFill>
                  <a:prstClr val="black"/>
                </a:solidFill>
              </a:rPr>
              <a:t>日本国内主战呼声极高，要求我下令继续战斗占领北京。清朝不堪一击，但与中国接邻的俄国和在中国有庞大商业利益的英国绝不会坐视北京被日本占领，那意味清朝灭亡，中国动乱。可</a:t>
            </a:r>
            <a:r>
              <a:rPr lang="zh-TW" altLang="en-US" sz="1400" dirty="0">
                <a:solidFill>
                  <a:prstClr val="black"/>
                </a:solidFill>
                <a:latin typeface="SimSun" panose="02010600030101010101" pitchFamily="2" charset="-122"/>
                <a:ea typeface="SimSun" panose="02010600030101010101" pitchFamily="2" charset="-122"/>
              </a:rPr>
              <a:t>是</a:t>
            </a:r>
            <a:r>
              <a:rPr lang="zh-CN" altLang="en-US" sz="1400" dirty="0">
                <a:solidFill>
                  <a:prstClr val="black"/>
                </a:solidFill>
              </a:rPr>
              <a:t>，又不可能完全忽视老百姓的情绪。</a:t>
            </a:r>
            <a:endParaRPr lang="en-US" altLang="zh-CN" sz="1400" dirty="0">
              <a:solidFill>
                <a:prstClr val="black"/>
              </a:solidFill>
            </a:endParaRPr>
          </a:p>
        </p:txBody>
      </p:sp>
      <p:sp>
        <p:nvSpPr>
          <p:cNvPr id="8" name="Rectangle 7"/>
          <p:cNvSpPr/>
          <p:nvPr/>
        </p:nvSpPr>
        <p:spPr>
          <a:xfrm flipV="1">
            <a:off x="719572" y="3001451"/>
            <a:ext cx="72008" cy="7650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6" name="TextBox 5"/>
          <p:cNvSpPr txBox="1"/>
          <p:nvPr/>
        </p:nvSpPr>
        <p:spPr>
          <a:xfrm>
            <a:off x="467544" y="2762706"/>
            <a:ext cx="792088" cy="276999"/>
          </a:xfrm>
          <a:prstGeom prst="rect">
            <a:avLst/>
          </a:prstGeom>
          <a:noFill/>
        </p:spPr>
        <p:txBody>
          <a:bodyPr wrap="square" rtlCol="0">
            <a:spAutoFit/>
          </a:bodyPr>
          <a:lstStyle/>
          <a:p>
            <a:r>
              <a:rPr lang="zh-CN" altLang="en-US" sz="1200" dirty="0"/>
              <a:t>北京</a:t>
            </a:r>
            <a:endParaRPr lang="zh-HK" altLang="en-US" sz="1200" dirty="0"/>
          </a:p>
        </p:txBody>
      </p:sp>
      <p:sp>
        <p:nvSpPr>
          <p:cNvPr id="7" name="TextBox 6"/>
          <p:cNvSpPr txBox="1"/>
          <p:nvPr/>
        </p:nvSpPr>
        <p:spPr>
          <a:xfrm>
            <a:off x="1551054" y="2862951"/>
            <a:ext cx="500666" cy="276999"/>
          </a:xfrm>
          <a:prstGeom prst="rect">
            <a:avLst/>
          </a:prstGeom>
          <a:noFill/>
        </p:spPr>
        <p:txBody>
          <a:bodyPr wrap="square" rtlCol="0">
            <a:spAutoFit/>
          </a:bodyPr>
          <a:lstStyle/>
          <a:p>
            <a:r>
              <a:rPr lang="zh-CN" altLang="en-US" sz="1200" dirty="0"/>
              <a:t>辽东</a:t>
            </a:r>
            <a:endParaRPr lang="zh-HK" altLang="en-US" sz="1200" dirty="0"/>
          </a:p>
        </p:txBody>
      </p:sp>
      <p:sp>
        <p:nvSpPr>
          <p:cNvPr id="9" name="TextBox 8"/>
          <p:cNvSpPr txBox="1"/>
          <p:nvPr/>
        </p:nvSpPr>
        <p:spPr>
          <a:xfrm>
            <a:off x="1403648" y="6237312"/>
            <a:ext cx="542570" cy="276999"/>
          </a:xfrm>
          <a:prstGeom prst="rect">
            <a:avLst/>
          </a:prstGeom>
          <a:noFill/>
        </p:spPr>
        <p:txBody>
          <a:bodyPr wrap="square" rtlCol="0">
            <a:spAutoFit/>
          </a:bodyPr>
          <a:lstStyle/>
          <a:p>
            <a:r>
              <a:rPr lang="zh-TW" altLang="en-US" sz="1200" dirty="0">
                <a:latin typeface="SimSun" panose="02010600030101010101" pitchFamily="2" charset="-122"/>
                <a:ea typeface="SimSun" panose="02010600030101010101" pitchFamily="2" charset="-122"/>
              </a:rPr>
              <a:t>台</a:t>
            </a:r>
            <a:r>
              <a:rPr lang="zh-CN" altLang="en-US" sz="1200" dirty="0"/>
              <a:t>湾</a:t>
            </a:r>
            <a:endParaRPr lang="zh-HK" altLang="en-US" sz="1200" dirty="0"/>
          </a:p>
        </p:txBody>
      </p:sp>
      <p:pic>
        <p:nvPicPr>
          <p:cNvPr id="12"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87526" y="1994104"/>
            <a:ext cx="1244514" cy="1877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944219" y="1994104"/>
            <a:ext cx="1975865" cy="1815882"/>
          </a:xfrm>
          <a:prstGeom prst="rect">
            <a:avLst/>
          </a:prstGeom>
          <a:noFill/>
          <a:ln>
            <a:solidFill>
              <a:schemeClr val="tx2"/>
            </a:solidFill>
          </a:ln>
        </p:spPr>
        <p:txBody>
          <a:bodyPr wrap="square" rtlCol="0">
            <a:spAutoFit/>
          </a:bodyPr>
          <a:lstStyle/>
          <a:p>
            <a:pPr lvl="0"/>
            <a:r>
              <a:rPr lang="zh-CN" altLang="en-US" sz="1400" dirty="0">
                <a:solidFill>
                  <a:prstClr val="black"/>
                </a:solidFill>
              </a:rPr>
              <a:t>日本陆军要求割让辽东半岛，这里接连朝鲜，陆军顺势占领，那是可以理解的。但那可是满清的发源地啊！李鸿章不可能同意，俄国也很有可能干涉。但，又不可能忽视陆军的要求。</a:t>
            </a:r>
            <a:endParaRPr lang="en-US" altLang="zh-CN" sz="1400" dirty="0">
              <a:solidFill>
                <a:prstClr val="black"/>
              </a:solidFill>
            </a:endParaRPr>
          </a:p>
        </p:txBody>
      </p:sp>
      <p:pic>
        <p:nvPicPr>
          <p:cNvPr id="14"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87526" y="3889022"/>
            <a:ext cx="1270490" cy="1916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5004048" y="3939202"/>
            <a:ext cx="1728192" cy="1815882"/>
          </a:xfrm>
          <a:prstGeom prst="rect">
            <a:avLst/>
          </a:prstGeom>
          <a:noFill/>
          <a:ln>
            <a:solidFill>
              <a:schemeClr val="tx2"/>
            </a:solidFill>
          </a:ln>
        </p:spPr>
        <p:txBody>
          <a:bodyPr wrap="square" rtlCol="0">
            <a:spAutoFit/>
          </a:bodyPr>
          <a:lstStyle/>
          <a:p>
            <a:pPr lvl="0"/>
            <a:r>
              <a:rPr lang="zh-CN" altLang="en-US" sz="1400" dirty="0">
                <a:solidFill>
                  <a:prstClr val="black"/>
                </a:solidFill>
              </a:rPr>
              <a:t>日本海军要求割让</a:t>
            </a:r>
            <a:r>
              <a:rPr lang="zh-TW" altLang="en-US" sz="1400" dirty="0">
                <a:latin typeface="SimSun" panose="02010600030101010101" pitchFamily="2" charset="-122"/>
                <a:ea typeface="SimSun" panose="02010600030101010101" pitchFamily="2" charset="-122"/>
              </a:rPr>
              <a:t>台</a:t>
            </a:r>
            <a:r>
              <a:rPr lang="zh-CN" altLang="en-US" sz="1400" dirty="0">
                <a:solidFill>
                  <a:prstClr val="black"/>
                </a:solidFill>
              </a:rPr>
              <a:t>湾。</a:t>
            </a:r>
            <a:r>
              <a:rPr lang="zh-TW" altLang="en-US" sz="1400" dirty="0">
                <a:latin typeface="SimSun" panose="02010600030101010101" pitchFamily="2" charset="-122"/>
                <a:ea typeface="SimSun" panose="02010600030101010101" pitchFamily="2" charset="-122"/>
              </a:rPr>
              <a:t>台</a:t>
            </a:r>
            <a:r>
              <a:rPr lang="zh-CN" altLang="en-US" sz="1400" dirty="0">
                <a:solidFill>
                  <a:prstClr val="black"/>
                </a:solidFill>
              </a:rPr>
              <a:t>湾在整场甲午战争中没有角色。但对我来说，这个主意不错，至少不影响列强的利益，何不给海军一个顺水人情。</a:t>
            </a:r>
            <a:endParaRPr lang="zh-HK" altLang="en-US" sz="1400" dirty="0">
              <a:solidFill>
                <a:prstClr val="black"/>
              </a:solidFill>
            </a:endParaRPr>
          </a:p>
        </p:txBody>
      </p:sp>
      <p:cxnSp>
        <p:nvCxnSpPr>
          <p:cNvPr id="15" name="Elbow Connector 14"/>
          <p:cNvCxnSpPr/>
          <p:nvPr/>
        </p:nvCxnSpPr>
        <p:spPr>
          <a:xfrm rot="10800000" flipV="1">
            <a:off x="863588" y="1628799"/>
            <a:ext cx="2823938" cy="1273245"/>
          </a:xfrm>
          <a:prstGeom prst="bentConnector3">
            <a:avLst>
              <a:gd name="adj1" fmla="val 81368"/>
            </a:avLst>
          </a:prstGeom>
          <a:ln>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051720" y="3001450"/>
            <a:ext cx="1482437" cy="1"/>
          </a:xfrm>
          <a:prstGeom prst="line">
            <a:avLst/>
          </a:prstGeom>
          <a:ln>
            <a:solidFill>
              <a:srgbClr val="FF000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21" name="Elbow Connector 20"/>
          <p:cNvCxnSpPr>
            <a:endCxn id="14" idx="1"/>
          </p:cNvCxnSpPr>
          <p:nvPr/>
        </p:nvCxnSpPr>
        <p:spPr>
          <a:xfrm flipV="1">
            <a:off x="1674933" y="4847143"/>
            <a:ext cx="2012593" cy="1246153"/>
          </a:xfrm>
          <a:prstGeom prst="bentConnector3">
            <a:avLst/>
          </a:prstGeom>
          <a:ln>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2" name="Cloud Callout 21"/>
          <p:cNvSpPr/>
          <p:nvPr/>
        </p:nvSpPr>
        <p:spPr>
          <a:xfrm>
            <a:off x="6920084" y="1918600"/>
            <a:ext cx="2188420" cy="2446504"/>
          </a:xfrm>
          <a:prstGeom prst="cloudCallou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3" name="TextBox 22"/>
          <p:cNvSpPr txBox="1"/>
          <p:nvPr/>
        </p:nvSpPr>
        <p:spPr>
          <a:xfrm>
            <a:off x="7308304" y="2147791"/>
            <a:ext cx="1515638" cy="1815882"/>
          </a:xfrm>
          <a:prstGeom prst="rect">
            <a:avLst/>
          </a:prstGeom>
          <a:noFill/>
        </p:spPr>
        <p:txBody>
          <a:bodyPr wrap="square" rtlCol="0">
            <a:spAutoFit/>
          </a:bodyPr>
          <a:lstStyle/>
          <a:p>
            <a:r>
              <a:rPr lang="zh-CN" altLang="en-US" sz="1400" dirty="0">
                <a:latin typeface="+mn-ea"/>
              </a:rPr>
              <a:t>我要尽快解决问题，不过已经想出一个要求的方案。明天便向李鸿章提出。</a:t>
            </a:r>
            <a:r>
              <a:rPr lang="zh-TW" altLang="en-US" sz="1400" dirty="0">
                <a:latin typeface="SimSun" panose="02010600030101010101" pitchFamily="2" charset="-122"/>
                <a:ea typeface="SimSun" panose="02010600030101010101" pitchFamily="2" charset="-122"/>
              </a:rPr>
              <a:t>各位</a:t>
            </a:r>
            <a:r>
              <a:rPr lang="zh-CN" altLang="en-US" sz="1400" dirty="0">
                <a:latin typeface="+mn-ea"/>
              </a:rPr>
              <a:t>同学，你能猜到我的心意吗</a:t>
            </a:r>
            <a:r>
              <a:rPr lang="en-US" altLang="zh-TW" sz="1400" dirty="0">
                <a:latin typeface="SimSun" panose="02010600030101010101" pitchFamily="2" charset="-122"/>
                <a:ea typeface="SimSun" panose="02010600030101010101" pitchFamily="2" charset="-122"/>
              </a:rPr>
              <a:t>? </a:t>
            </a:r>
            <a:r>
              <a:rPr lang="zh-CN" altLang="en-US" sz="1400" dirty="0">
                <a:latin typeface="+mn-ea"/>
              </a:rPr>
              <a:t>说来听听！</a:t>
            </a:r>
            <a:endParaRPr lang="zh-HK" altLang="en-US" sz="1400" dirty="0">
              <a:latin typeface="+mn-ea"/>
            </a:endParaRPr>
          </a:p>
        </p:txBody>
      </p:sp>
      <p:pic>
        <p:nvPicPr>
          <p:cNvPr id="20"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4208" y="4169834"/>
            <a:ext cx="1368152" cy="2522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4736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0"/>
            <a:ext cx="5591115" cy="5348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2646585"/>
            <a:ext cx="2098948" cy="3869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3002" y="116632"/>
            <a:ext cx="3672408" cy="584775"/>
          </a:xfrm>
          <a:prstGeom prst="rect">
            <a:avLst/>
          </a:prstGeom>
          <a:solidFill>
            <a:schemeClr val="accent2">
              <a:lumMod val="20000"/>
              <a:lumOff val="80000"/>
            </a:schemeClr>
          </a:solidFill>
        </p:spPr>
        <p:txBody>
          <a:bodyPr wrap="square" rtlCol="0">
            <a:spAutoFit/>
          </a:bodyPr>
          <a:lstStyle/>
          <a:p>
            <a:r>
              <a:rPr lang="zh-CN" altLang="en-US" sz="1600" dirty="0"/>
              <a:t>伊藤博文想尽快处理问题，于是在李鸿章</a:t>
            </a:r>
            <a:r>
              <a:rPr lang="zh-TW" altLang="en-US" sz="1600" dirty="0">
                <a:latin typeface="SimSun" panose="02010600030101010101" pitchFamily="2" charset="-122"/>
                <a:ea typeface="SimSun" panose="02010600030101010101" pitchFamily="2" charset="-122"/>
              </a:rPr>
              <a:t>休</a:t>
            </a:r>
            <a:r>
              <a:rPr lang="zh-CN" altLang="en-US" sz="1600" dirty="0"/>
              <a:t>养期间，开出了具体的要求。</a:t>
            </a:r>
            <a:endParaRPr lang="zh-HK" altLang="en-US" sz="1600" dirty="0"/>
          </a:p>
        </p:txBody>
      </p:sp>
      <p:sp>
        <p:nvSpPr>
          <p:cNvPr id="4" name="Rectangular Callout 3"/>
          <p:cNvSpPr/>
          <p:nvPr/>
        </p:nvSpPr>
        <p:spPr>
          <a:xfrm rot="16200000">
            <a:off x="575557" y="3527146"/>
            <a:ext cx="2232248" cy="2736302"/>
          </a:xfrm>
          <a:prstGeom prst="wedgeRectCallout">
            <a:avLst>
              <a:gd name="adj1" fmla="val 37023"/>
              <a:gd name="adj2" fmla="val 13878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5" name="Rectangle 4"/>
          <p:cNvSpPr/>
          <p:nvPr/>
        </p:nvSpPr>
        <p:spPr>
          <a:xfrm>
            <a:off x="323530" y="3779173"/>
            <a:ext cx="2857070" cy="1815882"/>
          </a:xfrm>
          <a:prstGeom prst="rect">
            <a:avLst/>
          </a:prstGeom>
        </p:spPr>
        <p:txBody>
          <a:bodyPr wrap="square">
            <a:spAutoFit/>
          </a:bodyPr>
          <a:lstStyle/>
          <a:p>
            <a:pPr lvl="0"/>
            <a:r>
              <a:rPr lang="zh-CN" altLang="en-US" sz="1600" dirty="0">
                <a:solidFill>
                  <a:prstClr val="black"/>
                </a:solidFill>
              </a:rPr>
              <a:t>李大人不要睡了，这样如何？</a:t>
            </a:r>
            <a:endParaRPr lang="en-US" altLang="zh-CN" sz="1600" dirty="0">
              <a:solidFill>
                <a:prstClr val="black"/>
              </a:solidFill>
            </a:endParaRPr>
          </a:p>
          <a:p>
            <a:pPr lvl="0"/>
            <a:endParaRPr lang="en-US" altLang="zh-CN" sz="1600" dirty="0">
              <a:solidFill>
                <a:prstClr val="black"/>
              </a:solidFill>
            </a:endParaRPr>
          </a:p>
          <a:p>
            <a:pPr marL="266700" lvl="0" indent="-266700"/>
            <a:r>
              <a:rPr lang="en-US" altLang="zh-CN" sz="1600" dirty="0">
                <a:solidFill>
                  <a:prstClr val="black"/>
                </a:solidFill>
              </a:rPr>
              <a:t>1. </a:t>
            </a:r>
            <a:r>
              <a:rPr lang="zh-CN" altLang="en-US" sz="1600" dirty="0">
                <a:solidFill>
                  <a:prstClr val="black"/>
                </a:solidFill>
              </a:rPr>
              <a:t>清朝放弃与朝鲜的宗藩关系</a:t>
            </a:r>
            <a:endParaRPr lang="en-US" altLang="zh-CN" sz="1600" dirty="0">
              <a:solidFill>
                <a:prstClr val="black"/>
              </a:solidFill>
            </a:endParaRPr>
          </a:p>
          <a:p>
            <a:pPr lvl="0"/>
            <a:r>
              <a:rPr lang="en-US" altLang="zh-CN" sz="1600" dirty="0">
                <a:solidFill>
                  <a:prstClr val="black"/>
                </a:solidFill>
              </a:rPr>
              <a:t>2. </a:t>
            </a:r>
            <a:r>
              <a:rPr lang="zh-CN" altLang="en-US" sz="1600" dirty="0">
                <a:solidFill>
                  <a:prstClr val="black"/>
                </a:solidFill>
              </a:rPr>
              <a:t>割让辽东</a:t>
            </a:r>
            <a:endParaRPr lang="en-US" altLang="zh-CN" sz="1600" dirty="0">
              <a:solidFill>
                <a:prstClr val="black"/>
              </a:solidFill>
            </a:endParaRPr>
          </a:p>
          <a:p>
            <a:pPr marL="180975" lvl="0" indent="-180975"/>
            <a:r>
              <a:rPr lang="en-US" altLang="zh-HK" sz="1600" dirty="0">
                <a:solidFill>
                  <a:prstClr val="black"/>
                </a:solidFill>
              </a:rPr>
              <a:t>3. </a:t>
            </a:r>
            <a:r>
              <a:rPr lang="zh-CN" altLang="en-US" sz="1600" dirty="0">
                <a:solidFill>
                  <a:prstClr val="black"/>
                </a:solidFill>
              </a:rPr>
              <a:t>割让</a:t>
            </a:r>
            <a:r>
              <a:rPr lang="zh-TW" altLang="en-US" sz="1600" dirty="0">
                <a:latin typeface="SimSun" panose="02010600030101010101" pitchFamily="2" charset="-122"/>
                <a:ea typeface="SimSun" panose="02010600030101010101" pitchFamily="2" charset="-122"/>
              </a:rPr>
              <a:t>台</a:t>
            </a:r>
            <a:r>
              <a:rPr lang="zh-CN" altLang="en-US" sz="1600" dirty="0">
                <a:solidFill>
                  <a:prstClr val="black"/>
                </a:solidFill>
              </a:rPr>
              <a:t>湾、澎湖和附近岛屿</a:t>
            </a:r>
            <a:endParaRPr lang="en-US" altLang="zh-CN" sz="1600" dirty="0">
              <a:solidFill>
                <a:prstClr val="black"/>
              </a:solidFill>
            </a:endParaRPr>
          </a:p>
          <a:p>
            <a:pPr marL="180975" lvl="0" indent="-180975"/>
            <a:r>
              <a:rPr lang="en-US" altLang="zh-HK" sz="1600" dirty="0">
                <a:solidFill>
                  <a:prstClr val="black"/>
                </a:solidFill>
              </a:rPr>
              <a:t>4. </a:t>
            </a:r>
            <a:r>
              <a:rPr lang="zh-CN" altLang="en-US" sz="1600" dirty="0">
                <a:solidFill>
                  <a:prstClr val="black"/>
                </a:solidFill>
              </a:rPr>
              <a:t>赔偿白银三万万两</a:t>
            </a:r>
            <a:endParaRPr lang="en-US" altLang="zh-CN" sz="1600" dirty="0">
              <a:solidFill>
                <a:prstClr val="black"/>
              </a:solidFill>
            </a:endParaRPr>
          </a:p>
          <a:p>
            <a:pPr marL="180975" lvl="0" indent="-180975"/>
            <a:r>
              <a:rPr lang="en-US" altLang="zh-HK" sz="1600" dirty="0">
                <a:solidFill>
                  <a:prstClr val="black"/>
                </a:solidFill>
              </a:rPr>
              <a:t>5. </a:t>
            </a:r>
            <a:r>
              <a:rPr lang="zh-CN" altLang="en-US" sz="1600" dirty="0">
                <a:solidFill>
                  <a:prstClr val="black"/>
                </a:solidFill>
              </a:rPr>
              <a:t>开放</a:t>
            </a:r>
            <a:r>
              <a:rPr lang="en-US" altLang="zh-CN" sz="1600" dirty="0">
                <a:solidFill>
                  <a:prstClr val="black"/>
                </a:solidFill>
              </a:rPr>
              <a:t>7</a:t>
            </a:r>
            <a:r>
              <a:rPr lang="zh-CN" altLang="en-US" sz="1600" dirty="0">
                <a:solidFill>
                  <a:prstClr val="black"/>
                </a:solidFill>
              </a:rPr>
              <a:t>个通商口岸</a:t>
            </a:r>
            <a:endParaRPr lang="en-US" altLang="zh-CN" sz="1600" dirty="0">
              <a:solidFill>
                <a:prstClr val="black"/>
              </a:solidFill>
            </a:endParaRPr>
          </a:p>
        </p:txBody>
      </p:sp>
      <p:sp>
        <p:nvSpPr>
          <p:cNvPr id="6" name="Rectangular Callout 5"/>
          <p:cNvSpPr/>
          <p:nvPr/>
        </p:nvSpPr>
        <p:spPr>
          <a:xfrm>
            <a:off x="139924" y="1465362"/>
            <a:ext cx="1224136" cy="648072"/>
          </a:xfrm>
          <a:prstGeom prst="wedgeRectCallout">
            <a:avLst>
              <a:gd name="adj1" fmla="val 106831"/>
              <a:gd name="adj2" fmla="val 156563"/>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7" name="TextBox 6"/>
          <p:cNvSpPr txBox="1"/>
          <p:nvPr/>
        </p:nvSpPr>
        <p:spPr>
          <a:xfrm>
            <a:off x="323528" y="1624154"/>
            <a:ext cx="1080120" cy="369332"/>
          </a:xfrm>
          <a:prstGeom prst="rect">
            <a:avLst/>
          </a:prstGeom>
          <a:noFill/>
        </p:spPr>
        <p:txBody>
          <a:bodyPr wrap="square" rtlCol="0">
            <a:spAutoFit/>
          </a:bodyPr>
          <a:lstStyle/>
          <a:p>
            <a:r>
              <a:rPr lang="zh-CN" altLang="en-US" dirty="0"/>
              <a:t>我很累！</a:t>
            </a:r>
            <a:endParaRPr lang="zh-HK" altLang="en-US" dirty="0"/>
          </a:p>
        </p:txBody>
      </p:sp>
      <p:sp>
        <p:nvSpPr>
          <p:cNvPr id="9" name="Cloud Callout 8"/>
          <p:cNvSpPr/>
          <p:nvPr/>
        </p:nvSpPr>
        <p:spPr>
          <a:xfrm rot="1051031">
            <a:off x="5220215" y="-105970"/>
            <a:ext cx="2693031" cy="2808218"/>
          </a:xfrm>
          <a:prstGeom prst="cloudCallout">
            <a:avLst>
              <a:gd name="adj1" fmla="val -14390"/>
              <a:gd name="adj2" fmla="val 64617"/>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 name="TextBox 9"/>
          <p:cNvSpPr txBox="1"/>
          <p:nvPr/>
        </p:nvSpPr>
        <p:spPr>
          <a:xfrm>
            <a:off x="5373321" y="797985"/>
            <a:ext cx="2520280" cy="954107"/>
          </a:xfrm>
          <a:prstGeom prst="rect">
            <a:avLst/>
          </a:prstGeom>
          <a:noFill/>
        </p:spPr>
        <p:txBody>
          <a:bodyPr wrap="square" rtlCol="0">
            <a:spAutoFit/>
          </a:bodyPr>
          <a:lstStyle/>
          <a:p>
            <a:r>
              <a:rPr lang="zh-CN" altLang="en-US" sz="1400" dirty="0"/>
              <a:t>我同时要求割让辽东和</a:t>
            </a:r>
            <a:r>
              <a:rPr lang="zh-TW" altLang="en-US" sz="1400" dirty="0">
                <a:latin typeface="SimSun" panose="02010600030101010101" pitchFamily="2" charset="-122"/>
                <a:ea typeface="SimSun" panose="02010600030101010101" pitchFamily="2" charset="-122"/>
              </a:rPr>
              <a:t>台</a:t>
            </a:r>
            <a:r>
              <a:rPr lang="zh-CN" altLang="en-US" sz="1400" dirty="0"/>
              <a:t>湾，应可满足了陆军和海军了。万一列强真的要插手辽东，日本还保有</a:t>
            </a:r>
            <a:r>
              <a:rPr lang="zh-TW" altLang="en-US" sz="1400" dirty="0">
                <a:latin typeface="SimSun" panose="02010600030101010101" pitchFamily="2" charset="-122"/>
                <a:ea typeface="SimSun" panose="02010600030101010101" pitchFamily="2" charset="-122"/>
              </a:rPr>
              <a:t>台</a:t>
            </a:r>
            <a:r>
              <a:rPr lang="zh-CN" altLang="en-US" sz="1400" dirty="0"/>
              <a:t>湾</a:t>
            </a:r>
            <a:r>
              <a:rPr lang="zh-CN" altLang="en-US" sz="1400" dirty="0">
                <a:solidFill>
                  <a:prstClr val="black"/>
                </a:solidFill>
              </a:rPr>
              <a:t>（后来果然如此）</a:t>
            </a:r>
            <a:r>
              <a:rPr lang="zh-CN" altLang="en-US" sz="1400" dirty="0"/>
              <a:t>。</a:t>
            </a:r>
            <a:endParaRPr lang="en-US" altLang="zh-CN" sz="1400" dirty="0"/>
          </a:p>
        </p:txBody>
      </p:sp>
      <p:sp>
        <p:nvSpPr>
          <p:cNvPr id="8" name="Cloud Callout 7"/>
          <p:cNvSpPr/>
          <p:nvPr/>
        </p:nvSpPr>
        <p:spPr>
          <a:xfrm>
            <a:off x="6566730" y="1808820"/>
            <a:ext cx="2685790" cy="2181731"/>
          </a:xfrm>
          <a:prstGeom prst="cloudCallout">
            <a:avLst>
              <a:gd name="adj1" fmla="val -56909"/>
              <a:gd name="adj2" fmla="val 69434"/>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3" name="TextBox 12"/>
          <p:cNvSpPr txBox="1"/>
          <p:nvPr/>
        </p:nvSpPr>
        <p:spPr>
          <a:xfrm>
            <a:off x="6899167" y="2099466"/>
            <a:ext cx="2183828" cy="1600438"/>
          </a:xfrm>
          <a:prstGeom prst="rect">
            <a:avLst/>
          </a:prstGeom>
          <a:noFill/>
        </p:spPr>
        <p:txBody>
          <a:bodyPr wrap="square" rtlCol="0">
            <a:spAutoFit/>
          </a:bodyPr>
          <a:lstStyle/>
          <a:p>
            <a:pPr lvl="0"/>
            <a:r>
              <a:rPr lang="zh-CN" altLang="en-US" sz="1400" dirty="0">
                <a:solidFill>
                  <a:prstClr val="black"/>
                </a:solidFill>
              </a:rPr>
              <a:t>条件也算苛刻，应可稍稍舒缓国内民族主义者的心理。他们会觉得日本从中国夺取这两大片地方，就好像德国当年打败法国后的要求一样。日本可以与德国媲美，够厉害了！</a:t>
            </a:r>
            <a:endParaRPr lang="zh-HK" altLang="en-US" sz="1400" dirty="0">
              <a:solidFill>
                <a:prstClr val="black"/>
              </a:solidFill>
            </a:endParaRPr>
          </a:p>
        </p:txBody>
      </p:sp>
    </p:spTree>
    <p:extLst>
      <p:ext uri="{BB962C8B-B14F-4D97-AF65-F5344CB8AC3E}">
        <p14:creationId xmlns:p14="http://schemas.microsoft.com/office/powerpoint/2010/main" val="120042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965172"/>
            <a:ext cx="5579665" cy="4883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5428" y="116632"/>
            <a:ext cx="2340260" cy="461665"/>
          </a:xfrm>
          <a:prstGeom prst="rect">
            <a:avLst/>
          </a:prstGeom>
          <a:solidFill>
            <a:schemeClr val="accent2">
              <a:lumMod val="20000"/>
              <a:lumOff val="80000"/>
            </a:schemeClr>
          </a:solidFill>
        </p:spPr>
        <p:txBody>
          <a:bodyPr wrap="square" rtlCol="0">
            <a:spAutoFit/>
          </a:bodyPr>
          <a:lstStyle/>
          <a:p>
            <a:r>
              <a:rPr lang="zh-CN" altLang="en-US" sz="2400" dirty="0">
                <a:latin typeface="Adobe 繁黑體 Std B" pitchFamily="34" charset="-128"/>
                <a:ea typeface="Adobe 繁黑體 Std B" pitchFamily="34" charset="-128"/>
              </a:rPr>
              <a:t>三亿两到二亿两</a:t>
            </a:r>
            <a:endParaRPr lang="zh-HK" altLang="en-US" sz="2400" dirty="0">
              <a:latin typeface="Adobe 繁黑體 Std B" pitchFamily="34" charset="-128"/>
              <a:ea typeface="Adobe 繁黑體 Std B" pitchFamily="34" charset="-128"/>
            </a:endParaRPr>
          </a:p>
        </p:txBody>
      </p:sp>
      <p:sp>
        <p:nvSpPr>
          <p:cNvPr id="6" name="Rectangular Callout 5"/>
          <p:cNvSpPr/>
          <p:nvPr/>
        </p:nvSpPr>
        <p:spPr>
          <a:xfrm>
            <a:off x="2425689" y="1340767"/>
            <a:ext cx="2434343" cy="932887"/>
          </a:xfrm>
          <a:prstGeom prst="wedge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solidFill>
                  <a:schemeClr val="tx1"/>
                </a:solidFill>
              </a:rPr>
              <a:t>好吧！就</a:t>
            </a:r>
            <a:r>
              <a:rPr lang="en-US" altLang="zh-CN" dirty="0">
                <a:solidFill>
                  <a:schemeClr val="tx1"/>
                </a:solidFill>
              </a:rPr>
              <a:t>2</a:t>
            </a:r>
            <a:r>
              <a:rPr lang="zh-CN" altLang="en-US" dirty="0">
                <a:solidFill>
                  <a:schemeClr val="tx1"/>
                </a:solidFill>
              </a:rPr>
              <a:t>亿吧，不能再减了，快点签！</a:t>
            </a:r>
            <a:endParaRPr lang="zh-HK" altLang="en-US" dirty="0">
              <a:solidFill>
                <a:schemeClr val="tx1"/>
              </a:solidFill>
            </a:endParaRPr>
          </a:p>
        </p:txBody>
      </p:sp>
      <p:sp>
        <p:nvSpPr>
          <p:cNvPr id="14" name="Rectangular Callout 13"/>
          <p:cNvSpPr/>
          <p:nvPr/>
        </p:nvSpPr>
        <p:spPr>
          <a:xfrm rot="20282265">
            <a:off x="722371" y="1556794"/>
            <a:ext cx="1323817" cy="868771"/>
          </a:xfrm>
          <a:prstGeom prst="wedgeRectCallou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5" name="TextBox 14"/>
          <p:cNvSpPr txBox="1"/>
          <p:nvPr/>
        </p:nvSpPr>
        <p:spPr>
          <a:xfrm>
            <a:off x="772211" y="1650508"/>
            <a:ext cx="1224136" cy="830997"/>
          </a:xfrm>
          <a:prstGeom prst="rect">
            <a:avLst/>
          </a:prstGeom>
          <a:noFill/>
        </p:spPr>
        <p:txBody>
          <a:bodyPr wrap="square" rtlCol="0">
            <a:spAutoFit/>
          </a:bodyPr>
          <a:lstStyle/>
          <a:p>
            <a:r>
              <a:rPr lang="zh-CN" altLang="en-US" sz="1600" dirty="0"/>
              <a:t>中国太穷，</a:t>
            </a:r>
            <a:r>
              <a:rPr lang="en-US" altLang="zh-CN" sz="1600" dirty="0"/>
              <a:t>3</a:t>
            </a:r>
            <a:r>
              <a:rPr lang="zh-CN" altLang="en-US" sz="1600" dirty="0"/>
              <a:t>亿两太多了</a:t>
            </a:r>
            <a:r>
              <a:rPr lang="en-US" altLang="zh-CN" sz="1600" dirty="0"/>
              <a:t>!</a:t>
            </a:r>
            <a:endParaRPr lang="zh-HK" altLang="en-US" sz="1600" dirty="0"/>
          </a:p>
        </p:txBody>
      </p:sp>
      <p:sp>
        <p:nvSpPr>
          <p:cNvPr id="4" name="TextBox 3"/>
          <p:cNvSpPr txBox="1"/>
          <p:nvPr/>
        </p:nvSpPr>
        <p:spPr>
          <a:xfrm>
            <a:off x="179512" y="692696"/>
            <a:ext cx="4392488" cy="584775"/>
          </a:xfrm>
          <a:prstGeom prst="rect">
            <a:avLst/>
          </a:prstGeom>
          <a:solidFill>
            <a:schemeClr val="accent3">
              <a:lumMod val="20000"/>
              <a:lumOff val="80000"/>
            </a:schemeClr>
          </a:solidFill>
        </p:spPr>
        <p:txBody>
          <a:bodyPr wrap="square" rtlCol="0">
            <a:spAutoFit/>
          </a:bodyPr>
          <a:lstStyle/>
          <a:p>
            <a:r>
              <a:rPr lang="en-US" altLang="zh-HK" sz="1600" dirty="0"/>
              <a:t>4</a:t>
            </a:r>
            <a:r>
              <a:rPr lang="zh-CN" altLang="en-US" sz="1600" dirty="0"/>
              <a:t>月</a:t>
            </a:r>
            <a:r>
              <a:rPr lang="en-US" altLang="zh-CN" sz="1600" dirty="0"/>
              <a:t>10</a:t>
            </a:r>
            <a:r>
              <a:rPr lang="zh-CN" altLang="en-US" sz="1600" dirty="0"/>
              <a:t>日和</a:t>
            </a:r>
            <a:r>
              <a:rPr lang="en-US" altLang="zh-CN" sz="1600" dirty="0"/>
              <a:t>17</a:t>
            </a:r>
            <a:r>
              <a:rPr lang="zh-CN" altLang="en-US" sz="1600" dirty="0"/>
              <a:t>日，李鸿章复出带伤再会谈了两次，主要是讨论赔款问题。</a:t>
            </a:r>
            <a:endParaRPr lang="zh-HK" altLang="en-US" sz="1600" dirty="0"/>
          </a:p>
        </p:txBody>
      </p:sp>
      <p:sp>
        <p:nvSpPr>
          <p:cNvPr id="7" name="Flowchart: Card 6"/>
          <p:cNvSpPr/>
          <p:nvPr/>
        </p:nvSpPr>
        <p:spPr>
          <a:xfrm>
            <a:off x="5419302" y="909349"/>
            <a:ext cx="3473177" cy="3959811"/>
          </a:xfrm>
          <a:prstGeom prst="flowChartPunchedCar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9" name="Rectangle 8"/>
          <p:cNvSpPr/>
          <p:nvPr/>
        </p:nvSpPr>
        <p:spPr>
          <a:xfrm>
            <a:off x="5580112" y="2066006"/>
            <a:ext cx="3024336" cy="2554545"/>
          </a:xfrm>
          <a:prstGeom prst="rect">
            <a:avLst/>
          </a:prstGeom>
        </p:spPr>
        <p:txBody>
          <a:bodyPr wrap="square">
            <a:spAutoFit/>
          </a:bodyPr>
          <a:lstStyle/>
          <a:p>
            <a:pPr lvl="0"/>
            <a:r>
              <a:rPr lang="en-US" altLang="zh-CN" sz="1600" dirty="0">
                <a:solidFill>
                  <a:prstClr val="black"/>
                </a:solidFill>
              </a:rPr>
              <a:t>1. </a:t>
            </a:r>
            <a:r>
              <a:rPr lang="zh-CN" altLang="en-US" sz="1600" dirty="0">
                <a:solidFill>
                  <a:prstClr val="black"/>
                </a:solidFill>
              </a:rPr>
              <a:t>清朝放弃与朝鲜的宗藩关系</a:t>
            </a:r>
            <a:endParaRPr lang="en-US" altLang="zh-CN" sz="1600" dirty="0">
              <a:solidFill>
                <a:prstClr val="black"/>
              </a:solidFill>
            </a:endParaRPr>
          </a:p>
          <a:p>
            <a:pPr lvl="0"/>
            <a:endParaRPr lang="en-US" altLang="zh-CN" sz="1600" dirty="0">
              <a:solidFill>
                <a:prstClr val="black"/>
              </a:solidFill>
            </a:endParaRPr>
          </a:p>
          <a:p>
            <a:pPr lvl="0"/>
            <a:r>
              <a:rPr lang="en-US" altLang="zh-CN" sz="1600" dirty="0">
                <a:solidFill>
                  <a:prstClr val="black"/>
                </a:solidFill>
              </a:rPr>
              <a:t>2. </a:t>
            </a:r>
            <a:r>
              <a:rPr lang="zh-CN" altLang="en-US" sz="1600" dirty="0">
                <a:solidFill>
                  <a:prstClr val="black"/>
                </a:solidFill>
              </a:rPr>
              <a:t>割让辽东</a:t>
            </a:r>
            <a:endParaRPr lang="en-US" altLang="zh-CN" sz="1600" dirty="0">
              <a:solidFill>
                <a:prstClr val="black"/>
              </a:solidFill>
            </a:endParaRPr>
          </a:p>
          <a:p>
            <a:pPr marL="180975" lvl="0" indent="-180975"/>
            <a:endParaRPr lang="en-US" altLang="zh-HK" sz="1600" dirty="0">
              <a:solidFill>
                <a:prstClr val="black"/>
              </a:solidFill>
            </a:endParaRPr>
          </a:p>
          <a:p>
            <a:pPr marL="180975" lvl="0" indent="-180975"/>
            <a:r>
              <a:rPr lang="en-US" altLang="zh-HK" sz="1600" dirty="0">
                <a:solidFill>
                  <a:prstClr val="black"/>
                </a:solidFill>
              </a:rPr>
              <a:t>3. </a:t>
            </a:r>
            <a:r>
              <a:rPr lang="zh-CN" altLang="en-US" sz="1600" dirty="0">
                <a:solidFill>
                  <a:prstClr val="black"/>
                </a:solidFill>
              </a:rPr>
              <a:t>割让</a:t>
            </a:r>
            <a:r>
              <a:rPr lang="zh-TW" altLang="en-US" sz="1600" dirty="0">
                <a:solidFill>
                  <a:prstClr val="black"/>
                </a:solidFill>
                <a:latin typeface="SimSun" panose="02010600030101010101" pitchFamily="2" charset="-122"/>
                <a:ea typeface="SimSun" panose="02010600030101010101" pitchFamily="2" charset="-122"/>
              </a:rPr>
              <a:t>台</a:t>
            </a:r>
            <a:r>
              <a:rPr lang="zh-CN" altLang="en-US" sz="1600" dirty="0">
                <a:solidFill>
                  <a:prstClr val="black"/>
                </a:solidFill>
              </a:rPr>
              <a:t>湾、澎湖和附近岛屿</a:t>
            </a:r>
            <a:endParaRPr lang="en-US" altLang="zh-CN" sz="1600" dirty="0">
              <a:solidFill>
                <a:prstClr val="black"/>
              </a:solidFill>
            </a:endParaRPr>
          </a:p>
          <a:p>
            <a:pPr marL="180975" lvl="0" indent="-180975"/>
            <a:endParaRPr lang="en-US" altLang="zh-HK" sz="1600" dirty="0">
              <a:solidFill>
                <a:prstClr val="black"/>
              </a:solidFill>
            </a:endParaRPr>
          </a:p>
          <a:p>
            <a:pPr marL="180975" lvl="0" indent="-180975"/>
            <a:r>
              <a:rPr lang="en-US" altLang="zh-HK" sz="1600" dirty="0">
                <a:solidFill>
                  <a:prstClr val="black"/>
                </a:solidFill>
              </a:rPr>
              <a:t>4. </a:t>
            </a:r>
            <a:r>
              <a:rPr lang="zh-CN" altLang="en-US" sz="1600" dirty="0">
                <a:solidFill>
                  <a:prstClr val="black"/>
                </a:solidFill>
              </a:rPr>
              <a:t>赔偿白银二万万两</a:t>
            </a:r>
            <a:endParaRPr lang="en-US" altLang="zh-CN" sz="1600" dirty="0">
              <a:solidFill>
                <a:prstClr val="black"/>
              </a:solidFill>
            </a:endParaRPr>
          </a:p>
          <a:p>
            <a:pPr marL="180975" lvl="0" indent="-180975"/>
            <a:endParaRPr lang="en-US" altLang="zh-HK" sz="1600" dirty="0">
              <a:solidFill>
                <a:prstClr val="black"/>
              </a:solidFill>
            </a:endParaRPr>
          </a:p>
          <a:p>
            <a:pPr marL="180975" lvl="0" indent="-180975"/>
            <a:r>
              <a:rPr lang="en-US" altLang="zh-HK" sz="1600" dirty="0">
                <a:solidFill>
                  <a:prstClr val="black"/>
                </a:solidFill>
              </a:rPr>
              <a:t>5. </a:t>
            </a:r>
            <a:r>
              <a:rPr lang="zh-CN" altLang="en-US" sz="1600" dirty="0">
                <a:solidFill>
                  <a:prstClr val="black"/>
                </a:solidFill>
              </a:rPr>
              <a:t>开放</a:t>
            </a:r>
            <a:r>
              <a:rPr lang="en-US" altLang="zh-CN" sz="1600" dirty="0">
                <a:solidFill>
                  <a:prstClr val="black"/>
                </a:solidFill>
              </a:rPr>
              <a:t>4</a:t>
            </a:r>
            <a:r>
              <a:rPr lang="zh-CN" altLang="en-US" sz="1600" dirty="0">
                <a:solidFill>
                  <a:prstClr val="black"/>
                </a:solidFill>
              </a:rPr>
              <a:t>个通商口岸，日本人可在口岸建领事馆和工厂</a:t>
            </a:r>
            <a:endParaRPr lang="en-US" altLang="zh-CN" sz="1600" dirty="0">
              <a:solidFill>
                <a:prstClr val="black"/>
              </a:solidFill>
            </a:endParaRPr>
          </a:p>
        </p:txBody>
      </p:sp>
      <p:sp>
        <p:nvSpPr>
          <p:cNvPr id="16" name="TextBox 15"/>
          <p:cNvSpPr txBox="1"/>
          <p:nvPr/>
        </p:nvSpPr>
        <p:spPr>
          <a:xfrm>
            <a:off x="6228183" y="925268"/>
            <a:ext cx="2664296" cy="830997"/>
          </a:xfrm>
          <a:prstGeom prst="rect">
            <a:avLst/>
          </a:prstGeom>
          <a:solidFill>
            <a:schemeClr val="accent1">
              <a:lumMod val="20000"/>
              <a:lumOff val="80000"/>
            </a:schemeClr>
          </a:solidFill>
        </p:spPr>
        <p:txBody>
          <a:bodyPr wrap="square" rtlCol="0">
            <a:spAutoFit/>
          </a:bodyPr>
          <a:lstStyle/>
          <a:p>
            <a:r>
              <a:rPr lang="en-US" altLang="zh-HK" sz="1600" dirty="0"/>
              <a:t>1895</a:t>
            </a:r>
            <a:r>
              <a:rPr lang="zh-CN" altLang="en-US" sz="1600" dirty="0"/>
              <a:t>年</a:t>
            </a:r>
            <a:r>
              <a:rPr lang="en-US" altLang="zh-CN" sz="1600" dirty="0"/>
              <a:t>4</a:t>
            </a:r>
            <a:r>
              <a:rPr lang="zh-CN" altLang="en-US" sz="1600" dirty="0"/>
              <a:t>月</a:t>
            </a:r>
            <a:r>
              <a:rPr lang="en-US" altLang="zh-CN" sz="1600" dirty="0"/>
              <a:t>17</a:t>
            </a:r>
            <a:r>
              <a:rPr lang="zh-CN" altLang="en-US" sz="1600" dirty="0"/>
              <a:t>日，李鸿章和伊藤博文在春帆楼正式签署</a:t>
            </a:r>
            <a:r>
              <a:rPr lang="en-US" altLang="zh-CN" sz="1600" dirty="0"/>
              <a:t>《</a:t>
            </a:r>
            <a:r>
              <a:rPr lang="zh-CN" altLang="en-US" sz="1600" dirty="0"/>
              <a:t>马关条约</a:t>
            </a:r>
            <a:r>
              <a:rPr lang="en-US" altLang="zh-CN" sz="1600" dirty="0"/>
              <a:t>》</a:t>
            </a:r>
            <a:r>
              <a:rPr lang="zh-CN" altLang="en-US" sz="1600" dirty="0"/>
              <a:t>，要点如下：</a:t>
            </a:r>
            <a:endParaRPr lang="zh-HK" altLang="en-US" sz="1600" dirty="0"/>
          </a:p>
        </p:txBody>
      </p:sp>
      <p:sp>
        <p:nvSpPr>
          <p:cNvPr id="12" name="TextBox 15"/>
          <p:cNvSpPr txBox="1"/>
          <p:nvPr/>
        </p:nvSpPr>
        <p:spPr>
          <a:xfrm>
            <a:off x="5419301" y="5125288"/>
            <a:ext cx="3473177" cy="1323439"/>
          </a:xfrm>
          <a:prstGeom prst="rect">
            <a:avLst/>
          </a:prstGeom>
          <a:solidFill>
            <a:schemeClr val="accent1">
              <a:lumMod val="20000"/>
              <a:lumOff val="80000"/>
            </a:schemeClr>
          </a:solidFill>
        </p:spPr>
        <p:txBody>
          <a:bodyPr wrap="square" rtlCol="0">
            <a:spAutoFit/>
          </a:bodyPr>
          <a:lstStyle/>
          <a:p>
            <a:r>
              <a:rPr lang="zh-TW" altLang="en-US" sz="1600" dirty="0">
                <a:latin typeface="SimSun" panose="02010600030101010101" pitchFamily="2" charset="-122"/>
                <a:ea typeface="SimSun" panose="02010600030101010101" pitchFamily="2" charset="-122"/>
              </a:rPr>
              <a:t>相比起与其他列强签署的不平等条约，你会发觉</a:t>
            </a:r>
            <a:r>
              <a:rPr lang="en-US" altLang="zh-CN" sz="1600" dirty="0">
                <a:latin typeface="SimSun" panose="02010600030101010101" pitchFamily="2" charset="-122"/>
                <a:ea typeface="SimSun" panose="02010600030101010101" pitchFamily="2" charset="-122"/>
              </a:rPr>
              <a:t>《</a:t>
            </a:r>
            <a:r>
              <a:rPr lang="zh-CN" altLang="en-US" sz="1600" dirty="0">
                <a:latin typeface="SimSun" panose="02010600030101010101" pitchFamily="2" charset="-122"/>
                <a:ea typeface="SimSun" panose="02010600030101010101" pitchFamily="2" charset="-122"/>
              </a:rPr>
              <a:t>马关条约</a:t>
            </a:r>
            <a:r>
              <a:rPr lang="en-US" altLang="zh-CN" sz="1600" dirty="0">
                <a:latin typeface="SimSun" panose="02010600030101010101" pitchFamily="2" charset="-122"/>
                <a:ea typeface="SimSun" panose="02010600030101010101" pitchFamily="2" charset="-122"/>
              </a:rPr>
              <a:t>》</a:t>
            </a:r>
            <a:r>
              <a:rPr lang="zh-TW" altLang="en-US" sz="1600" dirty="0">
                <a:latin typeface="SimSun" panose="02010600030101010101" pitchFamily="2" charset="-122"/>
                <a:ea typeface="SimSun" panose="02010600030101010101" pitchFamily="2" charset="-122"/>
              </a:rPr>
              <a:t>的条款苛刻得多；李鸿章曾多次与列强谈判</a:t>
            </a:r>
            <a:r>
              <a:rPr lang="zh-CN" altLang="en-US" sz="1600" dirty="0">
                <a:latin typeface="SimSun" panose="02010600030101010101" pitchFamily="2" charset="-122"/>
                <a:ea typeface="SimSun" panose="02010600030101010101" pitchFamily="2" charset="-122"/>
              </a:rPr>
              <a:t>，</a:t>
            </a:r>
            <a:r>
              <a:rPr lang="zh-TW" altLang="en-US" sz="1600" dirty="0">
                <a:latin typeface="SimSun" panose="02010600030101010101" pitchFamily="2" charset="-122"/>
                <a:ea typeface="SimSun" panose="02010600030101010101" pitchFamily="2" charset="-122"/>
              </a:rPr>
              <a:t>经验丰富，为什么会有这个结果</a:t>
            </a:r>
            <a:r>
              <a:rPr lang="en-US" altLang="zh-TW" sz="1600" dirty="0">
                <a:latin typeface="SimSun" panose="02010600030101010101" pitchFamily="2" charset="-122"/>
                <a:ea typeface="SimSun" panose="02010600030101010101" pitchFamily="2" charset="-122"/>
              </a:rPr>
              <a:t>? </a:t>
            </a:r>
            <a:r>
              <a:rPr lang="zh-TW" altLang="en-US" sz="1600" dirty="0">
                <a:latin typeface="SimSun" panose="02010600030101010101" pitchFamily="2" charset="-122"/>
                <a:ea typeface="SimSun" panose="02010600030101010101" pitchFamily="2" charset="-122"/>
              </a:rPr>
              <a:t>原来与一场截听电讯的科技战有关。</a:t>
            </a:r>
            <a:endParaRPr lang="zh-HK" altLang="en-US" sz="16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72883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9512" y="116691"/>
            <a:ext cx="1296144" cy="461665"/>
          </a:xfrm>
          <a:prstGeom prst="rect">
            <a:avLst/>
          </a:prstGeom>
          <a:solidFill>
            <a:schemeClr val="accent2">
              <a:lumMod val="20000"/>
              <a:lumOff val="80000"/>
            </a:schemeClr>
          </a:solidFill>
        </p:spPr>
        <p:txBody>
          <a:bodyPr wrap="square" rtlCol="0">
            <a:spAutoFit/>
          </a:bodyPr>
          <a:lstStyle/>
          <a:p>
            <a:r>
              <a:rPr lang="zh-TW" altLang="en-US" sz="2400" dirty="0">
                <a:latin typeface="Adobe 繁黑體 Std B" pitchFamily="34" charset="-128"/>
                <a:ea typeface="Adobe 繁黑體 Std B" pitchFamily="34" charset="-128"/>
              </a:rPr>
              <a:t>密码战</a:t>
            </a:r>
            <a:endParaRPr lang="zh-HK" altLang="en-US" sz="2400" dirty="0">
              <a:latin typeface="Adobe 繁黑體 Std B" pitchFamily="34" charset="-128"/>
              <a:ea typeface="Adobe 繁黑體 Std B" pitchFamily="34" charset="-128"/>
            </a:endParaRPr>
          </a:p>
        </p:txBody>
      </p:sp>
      <p:sp>
        <p:nvSpPr>
          <p:cNvPr id="3" name="矩形 2"/>
          <p:cNvSpPr/>
          <p:nvPr/>
        </p:nvSpPr>
        <p:spPr>
          <a:xfrm>
            <a:off x="7188115" y="6256833"/>
            <a:ext cx="1656184" cy="276999"/>
          </a:xfrm>
          <a:prstGeom prst="rect">
            <a:avLst/>
          </a:prstGeom>
        </p:spPr>
        <p:txBody>
          <a:bodyPr wrap="square">
            <a:spAutoFit/>
          </a:bodyPr>
          <a:lstStyle/>
          <a:p>
            <a:r>
              <a:rPr lang="en-US" altLang="zh-TW" sz="1200" dirty="0">
                <a:ea typeface="SimSun" panose="02010600030101010101" pitchFamily="2" charset="-122"/>
              </a:rPr>
              <a:t>〈</a:t>
            </a:r>
            <a:r>
              <a:rPr lang="zh-TW" altLang="en-US" sz="1200" dirty="0">
                <a:ea typeface="SimSun" panose="02010600030101010101" pitchFamily="2" charset="-122"/>
              </a:rPr>
              <a:t>先胜后输的密码战</a:t>
            </a:r>
            <a:r>
              <a:rPr lang="en-US" altLang="zh-TW" sz="1200" dirty="0">
                <a:ea typeface="SimSun" panose="02010600030101010101" pitchFamily="2" charset="-122"/>
              </a:rPr>
              <a:t>〉</a:t>
            </a:r>
            <a:endParaRPr lang="zh-HK" altLang="en-US" sz="1400" dirty="0"/>
          </a:p>
        </p:txBody>
      </p:sp>
      <p:sp>
        <p:nvSpPr>
          <p:cNvPr id="5" name="文字方塊 4"/>
          <p:cNvSpPr txBox="1"/>
          <p:nvPr/>
        </p:nvSpPr>
        <p:spPr>
          <a:xfrm>
            <a:off x="6951830" y="347523"/>
            <a:ext cx="1872208" cy="5909310"/>
          </a:xfrm>
          <a:prstGeom prst="rect">
            <a:avLst/>
          </a:prstGeom>
          <a:solidFill>
            <a:schemeClr val="accent4">
              <a:lumMod val="20000"/>
              <a:lumOff val="80000"/>
            </a:schemeClr>
          </a:solidFill>
        </p:spPr>
        <p:txBody>
          <a:bodyPr wrap="square" rtlCol="0">
            <a:spAutoFit/>
          </a:bodyPr>
          <a:lstStyle/>
          <a:p>
            <a:r>
              <a:rPr lang="zh-TW" altLang="en-US" sz="1400" dirty="0">
                <a:latin typeface="SimSun" panose="02010600030101010101" pitchFamily="2" charset="-122"/>
                <a:ea typeface="SimSun" panose="02010600030101010101" pitchFamily="2" charset="-122"/>
              </a:rPr>
              <a:t>「一八九五年三月四日，清朝北洋通商事务大臣李鸿章前赴日本，在下关春帆楼就甲午海战惨败后的和约，跟日本首相伊藤博文举行谈判。在谈判期间，李鸿章一直跟清廷保持电讯联系。由于中国科技落后，李鸿章的电报密码早已被日方破译，所以日本政府对李鸿章的谈判底线了如指掌。李鸿章赴日谈判期间曾遇刺受伤，日方担心李会中断谈判回国，但从密电中得知李没有回国的意思，于是大胆放心地制定谈判策略。李鸿章最终签署了屈辱的</a:t>
            </a:r>
            <a:r>
              <a:rPr lang="en-US" altLang="zh-TW" sz="1400" dirty="0">
                <a:latin typeface="SimSun" panose="02010600030101010101" pitchFamily="2" charset="-122"/>
                <a:ea typeface="SimSun" panose="02010600030101010101" pitchFamily="2" charset="-122"/>
              </a:rPr>
              <a:t>《</a:t>
            </a:r>
            <a:r>
              <a:rPr lang="zh-TW" altLang="en-US" sz="1400" dirty="0">
                <a:latin typeface="SimSun" panose="02010600030101010101" pitchFamily="2" charset="-122"/>
                <a:ea typeface="SimSun" panose="02010600030101010101" pitchFamily="2" charset="-122"/>
              </a:rPr>
              <a:t>马关条约</a:t>
            </a:r>
            <a:r>
              <a:rPr lang="en-US" altLang="zh-TW" sz="1400" dirty="0">
                <a:latin typeface="SimSun" panose="02010600030101010101" pitchFamily="2" charset="-122"/>
                <a:ea typeface="SimSun" panose="02010600030101010101" pitchFamily="2" charset="-122"/>
              </a:rPr>
              <a:t>》</a:t>
            </a:r>
            <a:r>
              <a:rPr lang="zh-TW" altLang="en-US" sz="1400" dirty="0">
                <a:latin typeface="SimSun" panose="02010600030101010101" pitchFamily="2" charset="-122"/>
                <a:ea typeface="SimSun" panose="02010600030101010101" pitchFamily="2" charset="-122"/>
              </a:rPr>
              <a:t>，承认日本对朝鲜的控制，割让胶东半岛、台湾和澎湖，赔偿白银二万万两。」</a:t>
            </a:r>
            <a:endParaRPr lang="zh-HK" altLang="en-US" sz="1400" dirty="0">
              <a:latin typeface="SimSun" panose="02010600030101010101" pitchFamily="2" charset="-122"/>
              <a:ea typeface="SimSun" panose="02010600030101010101" pitchFamily="2" charset="-122"/>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692696"/>
            <a:ext cx="6675881" cy="4189884"/>
          </a:xfrm>
          <a:prstGeom prst="rect">
            <a:avLst/>
          </a:prstGeom>
        </p:spPr>
      </p:pic>
      <p:sp>
        <p:nvSpPr>
          <p:cNvPr id="7" name="矩形 6"/>
          <p:cNvSpPr/>
          <p:nvPr/>
        </p:nvSpPr>
        <p:spPr>
          <a:xfrm>
            <a:off x="467544" y="5229200"/>
            <a:ext cx="3735288" cy="461665"/>
          </a:xfrm>
          <a:prstGeom prst="rect">
            <a:avLst/>
          </a:prstGeom>
          <a:solidFill>
            <a:schemeClr val="accent4">
              <a:lumMod val="20000"/>
              <a:lumOff val="80000"/>
            </a:schemeClr>
          </a:solidFill>
        </p:spPr>
        <p:txBody>
          <a:bodyPr wrap="square">
            <a:spAutoFit/>
          </a:bodyPr>
          <a:lstStyle/>
          <a:p>
            <a:r>
              <a:rPr lang="en-US" altLang="zh-TW" sz="1200" dirty="0">
                <a:ea typeface="SimSun" panose="02010600030101010101" pitchFamily="2" charset="-122"/>
              </a:rPr>
              <a:t>1891</a:t>
            </a:r>
            <a:r>
              <a:rPr lang="zh-TW" altLang="en-US" sz="1200" dirty="0">
                <a:ea typeface="SimSun" panose="02010600030101010101" pitchFamily="2" charset="-122"/>
              </a:rPr>
              <a:t>年，随着科技的进步，全球电报网路架设完成。你可以看见中国连到日本的电报网路。</a:t>
            </a:r>
            <a:endParaRPr lang="zh-HK" altLang="en-US" sz="1200" dirty="0">
              <a:ea typeface="SimSun" panose="02010600030101010101" pitchFamily="2" charset="-122"/>
            </a:endParaRPr>
          </a:p>
        </p:txBody>
      </p:sp>
      <p:sp>
        <p:nvSpPr>
          <p:cNvPr id="8" name="橢圓 7"/>
          <p:cNvSpPr/>
          <p:nvPr/>
        </p:nvSpPr>
        <p:spPr>
          <a:xfrm>
            <a:off x="5364088" y="2348880"/>
            <a:ext cx="648072"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cxnSp>
        <p:nvCxnSpPr>
          <p:cNvPr id="10" name="直線單箭頭接點 9"/>
          <p:cNvCxnSpPr/>
          <p:nvPr/>
        </p:nvCxnSpPr>
        <p:spPr>
          <a:xfrm flipV="1">
            <a:off x="3851920" y="2996952"/>
            <a:ext cx="1728192" cy="22322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400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16" presetClass="entr" presetSubtype="21"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3904357"/>
            <a:ext cx="3708225" cy="2310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7504" y="89536"/>
            <a:ext cx="2664296" cy="461665"/>
          </a:xfrm>
          <a:prstGeom prst="rect">
            <a:avLst/>
          </a:prstGeom>
          <a:solidFill>
            <a:schemeClr val="accent2">
              <a:lumMod val="20000"/>
              <a:lumOff val="80000"/>
            </a:schemeClr>
          </a:solidFill>
        </p:spPr>
        <p:txBody>
          <a:bodyPr wrap="square" rtlCol="0">
            <a:spAutoFit/>
          </a:bodyPr>
          <a:lstStyle/>
          <a:p>
            <a:r>
              <a:rPr lang="en-US" altLang="zh-CN" sz="2400" dirty="0">
                <a:latin typeface="Adobe 繁黑體 Std B" pitchFamily="34" charset="-128"/>
                <a:ea typeface="Adobe 繁黑體 Std B" pitchFamily="34" charset="-128"/>
              </a:rPr>
              <a:t>《</a:t>
            </a:r>
            <a:r>
              <a:rPr lang="zh-CN" altLang="en-US" sz="2400" dirty="0">
                <a:latin typeface="Adobe 繁黑體 Std B" pitchFamily="34" charset="-128"/>
                <a:ea typeface="Adobe 繁黑體 Std B" pitchFamily="34" charset="-128"/>
              </a:rPr>
              <a:t>马关条约</a:t>
            </a:r>
            <a:r>
              <a:rPr lang="en-US" altLang="zh-CN" sz="2400" dirty="0">
                <a:latin typeface="Adobe 繁黑體 Std B" pitchFamily="34" charset="-128"/>
                <a:ea typeface="Adobe 繁黑體 Std B" pitchFamily="34" charset="-128"/>
              </a:rPr>
              <a:t>》</a:t>
            </a:r>
            <a:r>
              <a:rPr lang="zh-CN" altLang="en-US" sz="2400" dirty="0">
                <a:latin typeface="Adobe 繁黑體 Std B" pitchFamily="34" charset="-128"/>
                <a:ea typeface="Adobe 繁黑體 Std B" pitchFamily="34" charset="-128"/>
              </a:rPr>
              <a:t>影响</a:t>
            </a:r>
            <a:endParaRPr lang="zh-HK" altLang="en-US" sz="2400" dirty="0">
              <a:latin typeface="Adobe 繁黑體 Std B" pitchFamily="34" charset="-128"/>
              <a:ea typeface="Adobe 繁黑體 Std B" pitchFamily="34" charset="-128"/>
            </a:endParaRPr>
          </a:p>
        </p:txBody>
      </p:sp>
      <p:sp>
        <p:nvSpPr>
          <p:cNvPr id="3" name="TextBox 2"/>
          <p:cNvSpPr txBox="1"/>
          <p:nvPr/>
        </p:nvSpPr>
        <p:spPr>
          <a:xfrm>
            <a:off x="80614" y="6119336"/>
            <a:ext cx="3708225" cy="738664"/>
          </a:xfrm>
          <a:prstGeom prst="rect">
            <a:avLst/>
          </a:prstGeom>
          <a:solidFill>
            <a:schemeClr val="accent6">
              <a:lumMod val="20000"/>
              <a:lumOff val="80000"/>
            </a:schemeClr>
          </a:solidFill>
        </p:spPr>
        <p:txBody>
          <a:bodyPr wrap="square" rtlCol="0">
            <a:spAutoFit/>
          </a:bodyPr>
          <a:lstStyle/>
          <a:p>
            <a:r>
              <a:rPr lang="en-US" altLang="zh-CN" sz="1400" dirty="0"/>
              <a:t>1895</a:t>
            </a:r>
            <a:r>
              <a:rPr lang="zh-CN" altLang="en-US" sz="1400" dirty="0"/>
              <a:t>年</a:t>
            </a:r>
            <a:r>
              <a:rPr lang="en-US" altLang="zh-CN" sz="1400" dirty="0"/>
              <a:t>4</a:t>
            </a:r>
            <a:r>
              <a:rPr lang="zh-CN" altLang="en-US" sz="1400" dirty="0"/>
              <a:t>月</a:t>
            </a:r>
            <a:r>
              <a:rPr lang="en-US" altLang="zh-CN" sz="1400" dirty="0"/>
              <a:t>23</a:t>
            </a:r>
            <a:r>
              <a:rPr lang="zh-CN" altLang="en-US" sz="1400" dirty="0"/>
              <a:t>日，在俄国、德国和法国成功「劝告」日本归还辽东半岛，史称「三国干涉还辽」。</a:t>
            </a:r>
            <a:endParaRPr lang="zh-HK" altLang="en-US" sz="1400" dirty="0"/>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89536"/>
            <a:ext cx="2521628" cy="3575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751523" y="3665256"/>
            <a:ext cx="2521628" cy="307777"/>
          </a:xfrm>
          <a:prstGeom prst="rect">
            <a:avLst/>
          </a:prstGeom>
          <a:solidFill>
            <a:schemeClr val="accent6">
              <a:lumMod val="20000"/>
              <a:lumOff val="80000"/>
            </a:schemeClr>
          </a:solidFill>
        </p:spPr>
        <p:txBody>
          <a:bodyPr wrap="square" rtlCol="0">
            <a:spAutoFit/>
          </a:bodyPr>
          <a:lstStyle/>
          <a:p>
            <a:r>
              <a:rPr lang="en-US" altLang="zh-HK" sz="1400" dirty="0"/>
              <a:t>1895</a:t>
            </a:r>
            <a:r>
              <a:rPr lang="zh-CN" altLang="en-US" sz="1400" dirty="0"/>
              <a:t>年台湾杂志</a:t>
            </a:r>
            <a:r>
              <a:rPr lang="en-US" altLang="zh-CN" sz="1400" dirty="0"/>
              <a:t>《</a:t>
            </a:r>
            <a:r>
              <a:rPr lang="zh-CN" altLang="en-US" sz="1400" dirty="0"/>
              <a:t>风俗画报</a:t>
            </a:r>
            <a:r>
              <a:rPr lang="en-US" altLang="zh-CN" sz="1400" dirty="0"/>
              <a:t>》</a:t>
            </a:r>
            <a:endParaRPr lang="zh-HK" altLang="en-US" sz="1400" dirty="0"/>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620688"/>
            <a:ext cx="4506649"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0614" y="2896191"/>
            <a:ext cx="4560427" cy="954107"/>
          </a:xfrm>
          <a:prstGeom prst="rect">
            <a:avLst/>
          </a:prstGeom>
          <a:solidFill>
            <a:schemeClr val="accent6">
              <a:lumMod val="20000"/>
              <a:lumOff val="80000"/>
            </a:schemeClr>
          </a:solidFill>
        </p:spPr>
        <p:txBody>
          <a:bodyPr wrap="square" rtlCol="0">
            <a:spAutoFit/>
          </a:bodyPr>
          <a:lstStyle/>
          <a:p>
            <a:r>
              <a:rPr lang="en-US" altLang="zh-HK" sz="1400" dirty="0"/>
              <a:t>1895</a:t>
            </a:r>
            <a:r>
              <a:rPr lang="zh-CN" altLang="en-US" sz="1400" dirty="0"/>
              <a:t>年</a:t>
            </a:r>
            <a:r>
              <a:rPr lang="en-US" altLang="zh-CN" sz="1400" dirty="0"/>
              <a:t>4</a:t>
            </a:r>
            <a:r>
              <a:rPr lang="zh-CN" altLang="en-US" sz="1400" dirty="0"/>
              <a:t>月</a:t>
            </a:r>
            <a:r>
              <a:rPr lang="en-US" altLang="zh-CN" sz="1400" dirty="0"/>
              <a:t>22</a:t>
            </a:r>
            <a:r>
              <a:rPr lang="zh-CN" altLang="en-US" sz="1400" dirty="0"/>
              <a:t>日，康有为与梁启超与各省举人数千人，在北京等候会试放榜，得悉</a:t>
            </a:r>
            <a:r>
              <a:rPr lang="en-US" altLang="zh-CN" sz="1400" dirty="0"/>
              <a:t>《</a:t>
            </a:r>
            <a:r>
              <a:rPr lang="zh-CN" altLang="en-US" sz="1400" dirty="0"/>
              <a:t>马关条约</a:t>
            </a:r>
            <a:r>
              <a:rPr lang="en-US" altLang="zh-CN" sz="1400" dirty="0"/>
              <a:t>》</a:t>
            </a:r>
            <a:r>
              <a:rPr lang="zh-CN" altLang="en-US" sz="1400" dirty="0"/>
              <a:t>内容，一时群情汹涌，</a:t>
            </a:r>
            <a:r>
              <a:rPr lang="en-US" altLang="zh-CN" sz="1400" dirty="0"/>
              <a:t>1300</a:t>
            </a:r>
            <a:r>
              <a:rPr lang="zh-CN" altLang="en-US" sz="1400" dirty="0"/>
              <a:t>多举人，</a:t>
            </a:r>
            <a:r>
              <a:rPr lang="zh-TW" altLang="en-US" sz="1400" dirty="0">
                <a:latin typeface="SimSun" panose="02010600030101010101" pitchFamily="2" charset="-122"/>
                <a:ea typeface="SimSun" panose="02010600030101010101" pitchFamily="2" charset="-122"/>
              </a:rPr>
              <a:t>伏阙上书，呼吁「拒和」</a:t>
            </a:r>
            <a:r>
              <a:rPr lang="en-US" altLang="zh-TW" sz="1400" dirty="0">
                <a:latin typeface="SimSun" panose="02010600030101010101" pitchFamily="2" charset="-122"/>
                <a:ea typeface="SimSun" panose="02010600030101010101" pitchFamily="2" charset="-122"/>
              </a:rPr>
              <a:t>﹑</a:t>
            </a:r>
            <a:r>
              <a:rPr lang="zh-TW" altLang="en-US" sz="1400" dirty="0">
                <a:latin typeface="SimSun" panose="02010600030101010101" pitchFamily="2" charset="-122"/>
                <a:ea typeface="SimSun" panose="02010600030101010101" pitchFamily="2" charset="-122"/>
              </a:rPr>
              <a:t>「迁都」</a:t>
            </a:r>
            <a:r>
              <a:rPr lang="en-US" altLang="zh-TW" sz="1400" dirty="0">
                <a:latin typeface="SimSun" panose="02010600030101010101" pitchFamily="2" charset="-122"/>
                <a:ea typeface="SimSun" panose="02010600030101010101" pitchFamily="2" charset="-122"/>
              </a:rPr>
              <a:t>﹑</a:t>
            </a:r>
            <a:r>
              <a:rPr lang="zh-TW" altLang="en-US" sz="1400" dirty="0">
                <a:latin typeface="SimSun" panose="02010600030101010101" pitchFamily="2" charset="-122"/>
                <a:ea typeface="SimSun" panose="02010600030101010101" pitchFamily="2" charset="-122"/>
              </a:rPr>
              <a:t>「变法」，</a:t>
            </a:r>
            <a:r>
              <a:rPr lang="zh-CN" altLang="en-US" sz="1400" dirty="0">
                <a:latin typeface="SimSun" panose="02010600030101010101" pitchFamily="2" charset="-122"/>
                <a:ea typeface="SimSun" panose="02010600030101010101" pitchFamily="2" charset="-122"/>
              </a:rPr>
              <a:t>史称</a:t>
            </a:r>
            <a:r>
              <a:rPr lang="zh-TW" altLang="en-US" sz="1400" dirty="0">
                <a:latin typeface="SimSun" panose="02010600030101010101" pitchFamily="2" charset="-122"/>
                <a:ea typeface="SimSun" panose="02010600030101010101" pitchFamily="2" charset="-122"/>
              </a:rPr>
              <a:t>「公车上书」。</a:t>
            </a:r>
            <a:endParaRPr lang="zh-HK" altLang="en-US" sz="1400" dirty="0">
              <a:latin typeface="SimSun" panose="02010600030101010101" pitchFamily="2" charset="-122"/>
              <a:ea typeface="SimSun" panose="02010600030101010101" pitchFamily="2" charset="-122"/>
            </a:endParaRPr>
          </a:p>
        </p:txBody>
      </p:sp>
      <p:sp>
        <p:nvSpPr>
          <p:cNvPr id="8" name="TextBox 7"/>
          <p:cNvSpPr txBox="1"/>
          <p:nvPr/>
        </p:nvSpPr>
        <p:spPr>
          <a:xfrm>
            <a:off x="4032870" y="4221088"/>
            <a:ext cx="4824536" cy="2554545"/>
          </a:xfrm>
          <a:prstGeom prst="rect">
            <a:avLst/>
          </a:prstGeom>
          <a:noFill/>
          <a:ln>
            <a:solidFill>
              <a:srgbClr val="C00000"/>
            </a:solidFill>
          </a:ln>
        </p:spPr>
        <p:txBody>
          <a:bodyPr wrap="square" rtlCol="0">
            <a:spAutoFit/>
          </a:bodyPr>
          <a:lstStyle/>
          <a:p>
            <a:r>
              <a:rPr lang="zh-CN" altLang="en-US" sz="1600" dirty="0"/>
              <a:t>问题：日本归还辽东，是否可以平息中国士大夫的担忧</a:t>
            </a:r>
            <a:r>
              <a:rPr lang="en-US" altLang="zh-TW" sz="1600" dirty="0">
                <a:latin typeface="SimSun" panose="02010600030101010101" pitchFamily="2" charset="-122"/>
                <a:ea typeface="SimSun" panose="02010600030101010101" pitchFamily="2" charset="-122"/>
              </a:rPr>
              <a:t>? </a:t>
            </a:r>
            <a:r>
              <a:rPr lang="zh-CN" altLang="en-US" sz="1600" dirty="0"/>
              <a:t>试根据本页图片，阐述一下你的观点。</a:t>
            </a:r>
            <a:endParaRPr lang="en-US" altLang="zh-CN" sz="1600" dirty="0"/>
          </a:p>
          <a:p>
            <a:r>
              <a:rPr lang="en-US" altLang="zh-CN" sz="1600" dirty="0"/>
              <a:t>-----------------------------------------------------------------------</a:t>
            </a:r>
            <a:endParaRPr lang="en-US" altLang="zh-HK" sz="1600" dirty="0"/>
          </a:p>
          <a:p>
            <a:endParaRPr lang="en-US" altLang="zh-HK" sz="1600" dirty="0"/>
          </a:p>
          <a:p>
            <a:endParaRPr lang="en-US" altLang="zh-HK" sz="1600" dirty="0"/>
          </a:p>
          <a:p>
            <a:endParaRPr lang="en-US" altLang="zh-HK" sz="1600" dirty="0"/>
          </a:p>
          <a:p>
            <a:endParaRPr lang="en-US" altLang="zh-HK" sz="1600" dirty="0"/>
          </a:p>
          <a:p>
            <a:endParaRPr lang="en-US" altLang="zh-HK" sz="1600" dirty="0"/>
          </a:p>
          <a:p>
            <a:endParaRPr lang="en-US" altLang="zh-HK" sz="1600" dirty="0"/>
          </a:p>
          <a:p>
            <a:endParaRPr lang="zh-HK" altLang="en-US" sz="1600" dirty="0"/>
          </a:p>
        </p:txBody>
      </p:sp>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3151" y="836712"/>
            <a:ext cx="1685384" cy="1246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668344" y="2054381"/>
            <a:ext cx="1189062" cy="307777"/>
          </a:xfrm>
          <a:prstGeom prst="rect">
            <a:avLst/>
          </a:prstGeom>
          <a:noFill/>
        </p:spPr>
        <p:txBody>
          <a:bodyPr wrap="square" rtlCol="0">
            <a:spAutoFit/>
          </a:bodyPr>
          <a:lstStyle/>
          <a:p>
            <a:r>
              <a:rPr lang="zh-CN" altLang="en-US" sz="1400" dirty="0"/>
              <a:t>二万万两</a:t>
            </a:r>
            <a:endParaRPr lang="zh-HK" altLang="en-US" sz="1400" dirty="0"/>
          </a:p>
        </p:txBody>
      </p:sp>
      <p:pic>
        <p:nvPicPr>
          <p:cNvPr id="14"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90602" y="61358"/>
            <a:ext cx="1685384" cy="1246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967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677139375"/>
              </p:ext>
            </p:extLst>
          </p:nvPr>
        </p:nvGraphicFramePr>
        <p:xfrm>
          <a:off x="33511" y="116633"/>
          <a:ext cx="5042545" cy="3456383"/>
        </p:xfrm>
        <a:graphic>
          <a:graphicData uri="http://schemas.openxmlformats.org/drawingml/2006/table">
            <a:tbl>
              <a:tblPr firstRow="1" bandRow="1">
                <a:tableStyleId>{69CF1AB2-1976-4502-BF36-3FF5EA218861}</a:tableStyleId>
              </a:tblPr>
              <a:tblGrid>
                <a:gridCol w="785851">
                  <a:extLst>
                    <a:ext uri="{9D8B030D-6E8A-4147-A177-3AD203B41FA5}">
                      <a16:colId xmlns:a16="http://schemas.microsoft.com/office/drawing/2014/main" val="20000"/>
                    </a:ext>
                  </a:extLst>
                </a:gridCol>
                <a:gridCol w="4256694">
                  <a:extLst>
                    <a:ext uri="{9D8B030D-6E8A-4147-A177-3AD203B41FA5}">
                      <a16:colId xmlns:a16="http://schemas.microsoft.com/office/drawing/2014/main" val="20001"/>
                    </a:ext>
                  </a:extLst>
                </a:gridCol>
              </a:tblGrid>
              <a:tr h="272672">
                <a:tc>
                  <a:txBody>
                    <a:bodyPr/>
                    <a:lstStyle/>
                    <a:p>
                      <a:pPr algn="ctr"/>
                      <a:r>
                        <a:rPr lang="en-US" altLang="zh-CN" sz="1400" b="1" dirty="0"/>
                        <a:t>1894</a:t>
                      </a:r>
                      <a:r>
                        <a:rPr lang="zh-CN" altLang="en-US" sz="1400" b="1" dirty="0"/>
                        <a:t>年</a:t>
                      </a:r>
                      <a:endParaRPr lang="zh-HK" altLang="en-US" sz="1400" b="1" dirty="0"/>
                    </a:p>
                  </a:txBody>
                  <a:tcPr/>
                </a:tc>
                <a:tc>
                  <a:txBody>
                    <a:bodyPr/>
                    <a:lstStyle/>
                    <a:p>
                      <a:pPr algn="ctr"/>
                      <a:r>
                        <a:rPr lang="zh-CN" altLang="en-US" sz="1400" b="1" dirty="0"/>
                        <a:t>东学党之乱到甲午战争</a:t>
                      </a:r>
                      <a:endParaRPr lang="zh-HK" altLang="en-US" sz="1400" b="1" dirty="0"/>
                    </a:p>
                  </a:txBody>
                  <a:tcPr/>
                </a:tc>
                <a:extLst>
                  <a:ext uri="{0D108BD9-81ED-4DB2-BD59-A6C34878D82A}">
                    <a16:rowId xmlns:a16="http://schemas.microsoft.com/office/drawing/2014/main" val="10000"/>
                  </a:ext>
                </a:extLst>
              </a:tr>
              <a:tr h="284856">
                <a:tc>
                  <a:txBody>
                    <a:bodyPr/>
                    <a:lstStyle/>
                    <a:p>
                      <a:r>
                        <a:rPr lang="en-US" altLang="zh-HK" sz="1400" b="0" dirty="0"/>
                        <a:t>1</a:t>
                      </a:r>
                      <a:r>
                        <a:rPr lang="zh-CN" altLang="en-US" sz="1400" b="0" dirty="0"/>
                        <a:t>月</a:t>
                      </a:r>
                      <a:endParaRPr lang="zh-HK" altLang="en-US" sz="1400" b="0" dirty="0"/>
                    </a:p>
                  </a:txBody>
                  <a:tcPr/>
                </a:tc>
                <a:tc>
                  <a:txBody>
                    <a:bodyPr/>
                    <a:lstStyle/>
                    <a:p>
                      <a:r>
                        <a:rPr lang="zh-CN" altLang="en-US" sz="1400" b="0" dirty="0"/>
                        <a:t>朝鲜面临严重通货膨胀和粮食短缺，东学道起事。</a:t>
                      </a:r>
                      <a:endParaRPr lang="zh-HK" altLang="en-US" sz="1400" b="0" dirty="0"/>
                    </a:p>
                  </a:txBody>
                  <a:tcPr/>
                </a:tc>
                <a:extLst>
                  <a:ext uri="{0D108BD9-81ED-4DB2-BD59-A6C34878D82A}">
                    <a16:rowId xmlns:a16="http://schemas.microsoft.com/office/drawing/2014/main" val="10001"/>
                  </a:ext>
                </a:extLst>
              </a:tr>
              <a:tr h="272672">
                <a:tc>
                  <a:txBody>
                    <a:bodyPr/>
                    <a:lstStyle/>
                    <a:p>
                      <a:r>
                        <a:rPr lang="en-US" altLang="zh-HK" sz="1400" b="0" dirty="0"/>
                        <a:t>3</a:t>
                      </a:r>
                      <a:r>
                        <a:rPr lang="zh-CN" altLang="en-US" sz="1400" b="0" dirty="0"/>
                        <a:t>月</a:t>
                      </a:r>
                      <a:endParaRPr lang="zh-HK" altLang="en-US" sz="1400" b="0" dirty="0"/>
                    </a:p>
                  </a:txBody>
                  <a:tcPr/>
                </a:tc>
                <a:tc>
                  <a:txBody>
                    <a:bodyPr/>
                    <a:lstStyle/>
                    <a:p>
                      <a:r>
                        <a:rPr lang="zh-CN" altLang="en-US" sz="1400" b="0" dirty="0"/>
                        <a:t>朝鲜高宗向宗主国清朝告急。</a:t>
                      </a:r>
                      <a:endParaRPr lang="zh-HK" altLang="en-US" sz="1400" b="0" dirty="0"/>
                    </a:p>
                  </a:txBody>
                  <a:tcPr/>
                </a:tc>
                <a:extLst>
                  <a:ext uri="{0D108BD9-81ED-4DB2-BD59-A6C34878D82A}">
                    <a16:rowId xmlns:a16="http://schemas.microsoft.com/office/drawing/2014/main" val="10002"/>
                  </a:ext>
                </a:extLst>
              </a:tr>
              <a:tr h="654413">
                <a:tc>
                  <a:txBody>
                    <a:bodyPr/>
                    <a:lstStyle/>
                    <a:p>
                      <a:r>
                        <a:rPr lang="en-US" altLang="zh-HK" sz="1400" b="0" dirty="0"/>
                        <a:t>4</a:t>
                      </a:r>
                      <a:r>
                        <a:rPr lang="zh-CN" altLang="en-US" sz="1400" b="0" dirty="0"/>
                        <a:t>月</a:t>
                      </a:r>
                      <a:endParaRPr lang="zh-HK" altLang="en-US" sz="1400" b="0" dirty="0"/>
                    </a:p>
                  </a:txBody>
                  <a:tcPr/>
                </a:tc>
                <a:tc>
                  <a:txBody>
                    <a:bodyPr/>
                    <a:lstStyle/>
                    <a:p>
                      <a:r>
                        <a:rPr lang="zh-CN" altLang="en-US" sz="1400" b="0" dirty="0"/>
                        <a:t>清朝派遣直隶提督叶志超率兵入朝平乱，并按早前的</a:t>
                      </a:r>
                      <a:r>
                        <a:rPr lang="en-US" altLang="zh-CN" sz="1400" b="0" dirty="0"/>
                        <a:t>《</a:t>
                      </a:r>
                      <a:r>
                        <a:rPr lang="zh-CN" altLang="en-US" sz="1400" b="0" dirty="0"/>
                        <a:t>中日天津会议转条</a:t>
                      </a:r>
                      <a:r>
                        <a:rPr lang="en-US" altLang="zh-CN" sz="1400" b="0" dirty="0"/>
                        <a:t>》</a:t>
                      </a:r>
                      <a:r>
                        <a:rPr lang="zh-CN" altLang="en-US" sz="1400" b="0" dirty="0"/>
                        <a:t>电告日本，于是日本也出兵。东学党闻讯，不战而溃。</a:t>
                      </a:r>
                      <a:endParaRPr lang="zh-HK" altLang="en-US" sz="1400" b="0" dirty="0"/>
                    </a:p>
                  </a:txBody>
                  <a:tcPr/>
                </a:tc>
                <a:extLst>
                  <a:ext uri="{0D108BD9-81ED-4DB2-BD59-A6C34878D82A}">
                    <a16:rowId xmlns:a16="http://schemas.microsoft.com/office/drawing/2014/main" val="10003"/>
                  </a:ext>
                </a:extLst>
              </a:tr>
              <a:tr h="311055">
                <a:tc>
                  <a:txBody>
                    <a:bodyPr/>
                    <a:lstStyle/>
                    <a:p>
                      <a:r>
                        <a:rPr lang="en-US" altLang="zh-HK" sz="1400" b="0" dirty="0"/>
                        <a:t>5</a:t>
                      </a:r>
                      <a:r>
                        <a:rPr lang="zh-CN" altLang="en-US" sz="1400" b="0" dirty="0"/>
                        <a:t>月</a:t>
                      </a:r>
                      <a:endParaRPr lang="en-US" altLang="zh-HK" sz="1400" b="0" dirty="0"/>
                    </a:p>
                  </a:txBody>
                  <a:tcPr/>
                </a:tc>
                <a:tc>
                  <a:txBody>
                    <a:bodyPr/>
                    <a:lstStyle/>
                    <a:p>
                      <a:r>
                        <a:rPr lang="zh-CN" altLang="en-US" sz="1400" b="0" dirty="0"/>
                        <a:t>乱平，清朝要求日本同时自朝鲜撤兵，被日本所拒。</a:t>
                      </a:r>
                      <a:endParaRPr lang="zh-HK" altLang="en-US" sz="1400" b="0" dirty="0"/>
                    </a:p>
                  </a:txBody>
                  <a:tcPr/>
                </a:tc>
                <a:extLst>
                  <a:ext uri="{0D108BD9-81ED-4DB2-BD59-A6C34878D82A}">
                    <a16:rowId xmlns:a16="http://schemas.microsoft.com/office/drawing/2014/main" val="10004"/>
                  </a:ext>
                </a:extLst>
              </a:tr>
              <a:tr h="654413">
                <a:tc>
                  <a:txBody>
                    <a:bodyPr/>
                    <a:lstStyle/>
                    <a:p>
                      <a:r>
                        <a:rPr lang="en-US" altLang="zh-HK" sz="1400" b="0" dirty="0"/>
                        <a:t>6</a:t>
                      </a:r>
                      <a:r>
                        <a:rPr lang="zh-CN" altLang="en-US" sz="1400" b="0" dirty="0"/>
                        <a:t>月</a:t>
                      </a:r>
                      <a:endParaRPr lang="zh-HK" altLang="en-US" sz="1400" b="0" dirty="0"/>
                    </a:p>
                  </a:txBody>
                  <a:tcPr/>
                </a:tc>
                <a:tc>
                  <a:txBody>
                    <a:bodyPr/>
                    <a:lstStyle/>
                    <a:p>
                      <a:r>
                        <a:rPr lang="zh-CN" altLang="en-US" sz="1400" b="0" dirty="0"/>
                        <a:t>日军突攻入皇宫，软禁高宗，命大院君致书清朝断绝双方的朝贡关系。直隶总督李鸿章发现事态严重，增派</a:t>
                      </a:r>
                      <a:r>
                        <a:rPr lang="en-US" altLang="zh-CN" sz="1400" b="0" dirty="0"/>
                        <a:t>10</a:t>
                      </a:r>
                      <a:r>
                        <a:rPr lang="zh-CN" altLang="en-US" sz="1400" b="0" dirty="0"/>
                        <a:t>万北洋陆军往朝鲜。</a:t>
                      </a:r>
                      <a:endParaRPr lang="zh-HK" altLang="en-US" sz="1400" b="0" dirty="0"/>
                    </a:p>
                  </a:txBody>
                  <a:tcPr/>
                </a:tc>
                <a:extLst>
                  <a:ext uri="{0D108BD9-81ED-4DB2-BD59-A6C34878D82A}">
                    <a16:rowId xmlns:a16="http://schemas.microsoft.com/office/drawing/2014/main" val="10005"/>
                  </a:ext>
                </a:extLst>
              </a:tr>
              <a:tr h="767888">
                <a:tc>
                  <a:txBody>
                    <a:bodyPr/>
                    <a:lstStyle/>
                    <a:p>
                      <a:r>
                        <a:rPr lang="en-US" altLang="zh-HK" sz="1400" b="0" dirty="0"/>
                        <a:t>7</a:t>
                      </a:r>
                      <a:r>
                        <a:rPr lang="zh-CN" altLang="en-US" sz="1400" b="0" dirty="0"/>
                        <a:t>月</a:t>
                      </a:r>
                      <a:endParaRPr lang="zh-HK" altLang="en-US" sz="1400" b="0" dirty="0"/>
                    </a:p>
                  </a:txBody>
                  <a:tcPr/>
                </a:tc>
                <a:tc>
                  <a:txBody>
                    <a:bodyPr/>
                    <a:lstStyle/>
                    <a:p>
                      <a:r>
                        <a:rPr lang="zh-CN" altLang="en-US" sz="1400" b="0" dirty="0"/>
                        <a:t>清朝的运兵船在朝鲜牙山登陆，护航的两艘战舰（济远和广乙）回航的时候，在丰岛海面被日本战舰不宣而战</a:t>
                      </a:r>
                      <a:r>
                        <a:rPr lang="en-US" altLang="zh-CN" sz="1400" b="0" dirty="0"/>
                        <a:t>—</a:t>
                      </a:r>
                      <a:r>
                        <a:rPr lang="zh-CN" altLang="en-US" sz="1400" b="0" dirty="0"/>
                        <a:t>甲午战争正式爆发。</a:t>
                      </a:r>
                      <a:endParaRPr lang="en-US" altLang="zh-CN" sz="1400" b="0" dirty="0"/>
                    </a:p>
                  </a:txBody>
                  <a:tcPr/>
                </a:tc>
                <a:extLst>
                  <a:ext uri="{0D108BD9-81ED-4DB2-BD59-A6C34878D82A}">
                    <a16:rowId xmlns:a16="http://schemas.microsoft.com/office/drawing/2014/main" val="10006"/>
                  </a:ext>
                </a:extLst>
              </a:tr>
            </a:tbl>
          </a:graphicData>
        </a:graphic>
      </p:graphicFrame>
      <p:sp>
        <p:nvSpPr>
          <p:cNvPr id="4" name="TextBox 3"/>
          <p:cNvSpPr txBox="1"/>
          <p:nvPr/>
        </p:nvSpPr>
        <p:spPr>
          <a:xfrm>
            <a:off x="5292080" y="132021"/>
            <a:ext cx="3672408" cy="1323439"/>
          </a:xfrm>
          <a:prstGeom prst="rect">
            <a:avLst/>
          </a:prstGeom>
          <a:noFill/>
          <a:ln>
            <a:solidFill>
              <a:schemeClr val="tx1"/>
            </a:solidFill>
            <a:prstDash val="dashDot"/>
          </a:ln>
        </p:spPr>
        <p:txBody>
          <a:bodyPr wrap="square" rtlCol="0">
            <a:spAutoFit/>
          </a:bodyPr>
          <a:lstStyle/>
          <a:p>
            <a:r>
              <a:rPr lang="zh-CN" altLang="en-US" sz="1600" dirty="0">
                <a:latin typeface="Adobe 繁黑體 Std B" pitchFamily="34" charset="-128"/>
                <a:ea typeface="Adobe 繁黑體 Std B" pitchFamily="34" charset="-128"/>
              </a:rPr>
              <a:t>何谓「东学党」？</a:t>
            </a:r>
            <a:endParaRPr lang="en-US" altLang="zh-CN" sz="1600" dirty="0">
              <a:latin typeface="Adobe 繁黑體 Std B" pitchFamily="34" charset="-128"/>
              <a:ea typeface="Adobe 繁黑體 Std B" pitchFamily="34" charset="-128"/>
            </a:endParaRPr>
          </a:p>
          <a:p>
            <a:r>
              <a:rPr lang="zh-CN" altLang="en-US" sz="1600" dirty="0">
                <a:latin typeface="+mn-ea"/>
              </a:rPr>
              <a:t>严格来说应称为「东学道」，民间教派组织，鼓吹儒释道三教合一，开始的时候是反对天主教的，但随着日本在朝鲜的影响力逐渐增强，矛头直指日本。</a:t>
            </a:r>
            <a:endParaRPr lang="en-US" altLang="zh-CN" sz="1600" dirty="0">
              <a:latin typeface="+mn-ea"/>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1556791"/>
            <a:ext cx="3672408" cy="2583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292080" y="4170680"/>
            <a:ext cx="3672408" cy="738664"/>
          </a:xfrm>
          <a:prstGeom prst="rect">
            <a:avLst/>
          </a:prstGeom>
          <a:solidFill>
            <a:schemeClr val="accent3">
              <a:lumMod val="20000"/>
              <a:lumOff val="80000"/>
            </a:schemeClr>
          </a:solidFill>
        </p:spPr>
        <p:txBody>
          <a:bodyPr wrap="square" rtlCol="0">
            <a:spAutoFit/>
          </a:bodyPr>
          <a:lstStyle/>
          <a:p>
            <a:r>
              <a:rPr lang="en-US" altLang="zh-HK" sz="1400" dirty="0"/>
              <a:t>1894</a:t>
            </a:r>
            <a:r>
              <a:rPr lang="zh-CN" altLang="en-US" sz="1400" dirty="0"/>
              <a:t>年东学党之乱很快被平定，但朝鲜真正的敌人是日本。上图是东学道首领全琫准（中）被官兵押解的过程。</a:t>
            </a:r>
            <a:endParaRPr lang="zh-HK" altLang="en-US" sz="1400"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659847"/>
            <a:ext cx="4906022" cy="2498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79512" y="6158841"/>
            <a:ext cx="4906022" cy="523220"/>
          </a:xfrm>
          <a:prstGeom prst="rect">
            <a:avLst/>
          </a:prstGeom>
          <a:solidFill>
            <a:schemeClr val="accent3">
              <a:lumMod val="20000"/>
              <a:lumOff val="80000"/>
            </a:schemeClr>
          </a:solidFill>
        </p:spPr>
        <p:txBody>
          <a:bodyPr wrap="square" rtlCol="0">
            <a:spAutoFit/>
          </a:bodyPr>
          <a:lstStyle/>
          <a:p>
            <a:r>
              <a:rPr lang="zh-CN" altLang="en-US" sz="1400" dirty="0"/>
              <a:t>丰岛（日称丰岛冲）海战，是甲午战争的第一场战役。此役，清军惨败！</a:t>
            </a:r>
            <a:endParaRPr lang="zh-HK" altLang="en-US" sz="1400" dirty="0"/>
          </a:p>
        </p:txBody>
      </p:sp>
      <p:sp>
        <p:nvSpPr>
          <p:cNvPr id="7" name="Freeform 6"/>
          <p:cNvSpPr/>
          <p:nvPr/>
        </p:nvSpPr>
        <p:spPr>
          <a:xfrm>
            <a:off x="2488996" y="262820"/>
            <a:ext cx="2892629" cy="281088"/>
          </a:xfrm>
          <a:custGeom>
            <a:avLst/>
            <a:gdLst>
              <a:gd name="connsiteX0" fmla="*/ 6554 w 2892629"/>
              <a:gd name="connsiteY0" fmla="*/ 99130 h 281088"/>
              <a:gd name="connsiteX1" fmla="*/ 73229 w 2892629"/>
              <a:gd name="connsiteY1" fmla="*/ 108655 h 281088"/>
              <a:gd name="connsiteX2" fmla="*/ 797129 w 2892629"/>
              <a:gd name="connsiteY2" fmla="*/ 232480 h 281088"/>
              <a:gd name="connsiteX3" fmla="*/ 1254329 w 2892629"/>
              <a:gd name="connsiteY3" fmla="*/ 280105 h 281088"/>
              <a:gd name="connsiteX4" fmla="*/ 1873454 w 2892629"/>
              <a:gd name="connsiteY4" fmla="*/ 194380 h 281088"/>
              <a:gd name="connsiteX5" fmla="*/ 2359229 w 2892629"/>
              <a:gd name="connsiteY5" fmla="*/ 13405 h 281088"/>
              <a:gd name="connsiteX6" fmla="*/ 2892629 w 2892629"/>
              <a:gd name="connsiteY6" fmla="*/ 13405 h 281088"/>
              <a:gd name="connsiteX7" fmla="*/ 2892629 w 2892629"/>
              <a:gd name="connsiteY7" fmla="*/ 13405 h 28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2629" h="281088">
                <a:moveTo>
                  <a:pt x="6554" y="99130"/>
                </a:moveTo>
                <a:cubicBezTo>
                  <a:pt x="-25990" y="92780"/>
                  <a:pt x="73229" y="108655"/>
                  <a:pt x="73229" y="108655"/>
                </a:cubicBezTo>
                <a:lnTo>
                  <a:pt x="797129" y="232480"/>
                </a:lnTo>
                <a:cubicBezTo>
                  <a:pt x="993979" y="261055"/>
                  <a:pt x="1074942" y="286455"/>
                  <a:pt x="1254329" y="280105"/>
                </a:cubicBezTo>
                <a:cubicBezTo>
                  <a:pt x="1433716" y="273755"/>
                  <a:pt x="1689304" y="238830"/>
                  <a:pt x="1873454" y="194380"/>
                </a:cubicBezTo>
                <a:cubicBezTo>
                  <a:pt x="2057604" y="149930"/>
                  <a:pt x="2189367" y="43567"/>
                  <a:pt x="2359229" y="13405"/>
                </a:cubicBezTo>
                <a:cubicBezTo>
                  <a:pt x="2529091" y="-16757"/>
                  <a:pt x="2892629" y="13405"/>
                  <a:pt x="2892629" y="13405"/>
                </a:cubicBezTo>
                <a:lnTo>
                  <a:pt x="2892629" y="13405"/>
                </a:lnTo>
              </a:path>
            </a:pathLst>
          </a:custGeom>
          <a:noFill/>
          <a:ln>
            <a:solidFill>
              <a:schemeClr val="accent2">
                <a:lumMod val="60000"/>
                <a:lumOff val="40000"/>
              </a:schemeClr>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 name="Freeform 7"/>
          <p:cNvSpPr/>
          <p:nvPr/>
        </p:nvSpPr>
        <p:spPr>
          <a:xfrm>
            <a:off x="3543300" y="3363181"/>
            <a:ext cx="304800" cy="513494"/>
          </a:xfrm>
          <a:custGeom>
            <a:avLst/>
            <a:gdLst>
              <a:gd name="connsiteX0" fmla="*/ 0 w 304800"/>
              <a:gd name="connsiteY0" fmla="*/ 27719 h 513494"/>
              <a:gd name="connsiteX1" fmla="*/ 190500 w 304800"/>
              <a:gd name="connsiteY1" fmla="*/ 18194 h 513494"/>
              <a:gd name="connsiteX2" fmla="*/ 285750 w 304800"/>
              <a:gd name="connsiteY2" fmla="*/ 237269 h 513494"/>
              <a:gd name="connsiteX3" fmla="*/ 304800 w 304800"/>
              <a:gd name="connsiteY3" fmla="*/ 513494 h 513494"/>
              <a:gd name="connsiteX4" fmla="*/ 304800 w 304800"/>
              <a:gd name="connsiteY4" fmla="*/ 513494 h 513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513494">
                <a:moveTo>
                  <a:pt x="0" y="27719"/>
                </a:moveTo>
                <a:cubicBezTo>
                  <a:pt x="71437" y="5494"/>
                  <a:pt x="142875" y="-16731"/>
                  <a:pt x="190500" y="18194"/>
                </a:cubicBezTo>
                <a:cubicBezTo>
                  <a:pt x="238125" y="53119"/>
                  <a:pt x="266700" y="154719"/>
                  <a:pt x="285750" y="237269"/>
                </a:cubicBezTo>
                <a:cubicBezTo>
                  <a:pt x="304800" y="319819"/>
                  <a:pt x="304800" y="513494"/>
                  <a:pt x="304800" y="513494"/>
                </a:cubicBezTo>
                <a:lnTo>
                  <a:pt x="304800" y="513494"/>
                </a:lnTo>
              </a:path>
            </a:pathLst>
          </a:custGeom>
          <a:noFill/>
          <a:ln>
            <a:solidFill>
              <a:schemeClr val="accent2">
                <a:lumMod val="60000"/>
                <a:lumOff val="40000"/>
              </a:schemeClr>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val="219240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randombar(horizontal)">
                                      <p:cBhvr>
                                        <p:cTn id="15" dur="500"/>
                                        <p:tgtEl>
                                          <p:spTgt spid="205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2052"/>
                                        </p:tgtEl>
                                        <p:attrNameLst>
                                          <p:attrName>style.visibility</p:attrName>
                                        </p:attrNameLst>
                                      </p:cBhvr>
                                      <p:to>
                                        <p:strVal val="visible"/>
                                      </p:to>
                                    </p:set>
                                    <p:animEffect transition="in" filter="randombar(horizontal)">
                                      <p:cBhvr>
                                        <p:cTn id="28" dur="500"/>
                                        <p:tgtEl>
                                          <p:spTgt spid="2052"/>
                                        </p:tgtEl>
                                      </p:cBhvr>
                                    </p:animEffect>
                                  </p:childTnLst>
                                </p:cTn>
                              </p:par>
                            </p:childTnLst>
                          </p:cTn>
                        </p:par>
                        <p:par>
                          <p:cTn id="29" fill="hold">
                            <p:stCondLst>
                              <p:cond delay="1000"/>
                            </p:stCondLst>
                            <p:childTnLst>
                              <p:par>
                                <p:cTn id="30" presetID="16" presetClass="entr" presetSubtype="21"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92696"/>
            <a:ext cx="4610654" cy="6093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E:\Project EDB\PPT\Qing_Chunfanlou\下關.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7390" y="116632"/>
            <a:ext cx="3797771" cy="3466773"/>
          </a:xfrm>
          <a:prstGeom prst="rect">
            <a:avLst/>
          </a:prstGeom>
          <a:noFill/>
          <a:ln w="28575">
            <a:solidFill>
              <a:srgbClr val="C00000"/>
            </a:solidFill>
            <a:prstDash val="dash"/>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758566" y="5589240"/>
            <a:ext cx="504056" cy="432048"/>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cxnSp>
        <p:nvCxnSpPr>
          <p:cNvPr id="5" name="Elbow Connector 4"/>
          <p:cNvCxnSpPr/>
          <p:nvPr/>
        </p:nvCxnSpPr>
        <p:spPr>
          <a:xfrm rot="5400000" flipH="1" flipV="1">
            <a:off x="1887141" y="2472333"/>
            <a:ext cx="3456384" cy="3209478"/>
          </a:xfrm>
          <a:prstGeom prst="bentConnector3">
            <a:avLst>
              <a:gd name="adj1" fmla="val 99879"/>
            </a:avLst>
          </a:prstGeom>
        </p:spPr>
        <p:style>
          <a:lnRef idx="1">
            <a:schemeClr val="accent1"/>
          </a:lnRef>
          <a:fillRef idx="0">
            <a:schemeClr val="accent1"/>
          </a:fillRef>
          <a:effectRef idx="0">
            <a:schemeClr val="accent1"/>
          </a:effectRef>
          <a:fontRef idx="minor">
            <a:schemeClr val="tx1"/>
          </a:fontRef>
        </p:style>
      </p:cxnSp>
      <p:sp>
        <p:nvSpPr>
          <p:cNvPr id="7" name="五角星形 15"/>
          <p:cNvSpPr/>
          <p:nvPr/>
        </p:nvSpPr>
        <p:spPr>
          <a:xfrm>
            <a:off x="6444554" y="2096852"/>
            <a:ext cx="648072" cy="504056"/>
          </a:xfrm>
          <a:prstGeom prst="star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6" name="TextBox 5"/>
          <p:cNvSpPr txBox="1"/>
          <p:nvPr/>
        </p:nvSpPr>
        <p:spPr>
          <a:xfrm>
            <a:off x="107504" y="116632"/>
            <a:ext cx="4824536" cy="830997"/>
          </a:xfrm>
          <a:prstGeom prst="rect">
            <a:avLst/>
          </a:prstGeom>
          <a:solidFill>
            <a:schemeClr val="accent2">
              <a:lumMod val="40000"/>
              <a:lumOff val="60000"/>
            </a:schemeClr>
          </a:solidFill>
        </p:spPr>
        <p:txBody>
          <a:bodyPr wrap="square" rtlCol="0">
            <a:spAutoFit/>
          </a:bodyPr>
          <a:lstStyle/>
          <a:p>
            <a:r>
              <a:rPr lang="zh-CN" altLang="en-US" sz="1600" dirty="0"/>
              <a:t>清朝连战皆北，派出直隶总督李鸿章作全权大臣，向日本求和。日本代表是首相伊藤博文，伊藤选定会谈的地点为在下关（清朝人称之马关）。</a:t>
            </a:r>
            <a:endParaRPr lang="zh-HK" altLang="en-US" sz="1600" dirty="0"/>
          </a:p>
        </p:txBody>
      </p:sp>
      <p:sp>
        <p:nvSpPr>
          <p:cNvPr id="11" name="TextBox 10"/>
          <p:cNvSpPr txBox="1"/>
          <p:nvPr/>
        </p:nvSpPr>
        <p:spPr>
          <a:xfrm>
            <a:off x="3707904" y="6399752"/>
            <a:ext cx="1010253" cy="307777"/>
          </a:xfrm>
          <a:prstGeom prst="rect">
            <a:avLst/>
          </a:prstGeom>
          <a:solidFill>
            <a:schemeClr val="accent6">
              <a:lumMod val="75000"/>
            </a:schemeClr>
          </a:solidFill>
        </p:spPr>
        <p:txBody>
          <a:bodyPr wrap="square" rtlCol="0">
            <a:spAutoFit/>
          </a:bodyPr>
          <a:lstStyle/>
          <a:p>
            <a:r>
              <a:rPr lang="zh-CN" altLang="en-US" sz="1400" dirty="0"/>
              <a:t>现代地图</a:t>
            </a:r>
            <a:endParaRPr lang="zh-HK" altLang="en-US" sz="1400" dirty="0"/>
          </a:p>
        </p:txBody>
      </p:sp>
      <p:sp>
        <p:nvSpPr>
          <p:cNvPr id="13" name="TextBox 12"/>
          <p:cNvSpPr txBox="1"/>
          <p:nvPr/>
        </p:nvSpPr>
        <p:spPr>
          <a:xfrm>
            <a:off x="7944908" y="3275628"/>
            <a:ext cx="1010253" cy="307777"/>
          </a:xfrm>
          <a:prstGeom prst="rect">
            <a:avLst/>
          </a:prstGeom>
          <a:solidFill>
            <a:schemeClr val="accent6">
              <a:lumMod val="75000"/>
            </a:schemeClr>
          </a:solidFill>
        </p:spPr>
        <p:txBody>
          <a:bodyPr wrap="square" rtlCol="0">
            <a:spAutoFit/>
          </a:bodyPr>
          <a:lstStyle/>
          <a:p>
            <a:r>
              <a:rPr lang="zh-CN" altLang="en-US" sz="1400" dirty="0"/>
              <a:t>现代地图</a:t>
            </a:r>
            <a:endParaRPr lang="zh-HK" altLang="en-US" sz="1400" dirty="0"/>
          </a:p>
        </p:txBody>
      </p:sp>
      <p:sp>
        <p:nvSpPr>
          <p:cNvPr id="12" name="TextBox 11"/>
          <p:cNvSpPr txBox="1"/>
          <p:nvPr/>
        </p:nvSpPr>
        <p:spPr>
          <a:xfrm>
            <a:off x="4625549" y="3122965"/>
            <a:ext cx="3292644" cy="954107"/>
          </a:xfrm>
          <a:prstGeom prst="rect">
            <a:avLst/>
          </a:prstGeom>
          <a:solidFill>
            <a:schemeClr val="accent3">
              <a:lumMod val="20000"/>
              <a:lumOff val="80000"/>
            </a:schemeClr>
          </a:solidFill>
          <a:ln>
            <a:solidFill>
              <a:srgbClr val="C00000"/>
            </a:solidFill>
          </a:ln>
        </p:spPr>
        <p:txBody>
          <a:bodyPr wrap="square" rtlCol="0">
            <a:spAutoFit/>
          </a:bodyPr>
          <a:lstStyle/>
          <a:p>
            <a:r>
              <a:rPr lang="zh-CN" altLang="en-US" sz="1400" dirty="0"/>
              <a:t>下关</a:t>
            </a:r>
            <a:r>
              <a:rPr lang="en-US" altLang="zh-CN" sz="1400" dirty="0"/>
              <a:t>(Shimonoseki)</a:t>
            </a:r>
            <a:r>
              <a:rPr lang="zh-CN" altLang="en-US" sz="1400" dirty="0"/>
              <a:t>资料：</a:t>
            </a:r>
            <a:endParaRPr lang="en-US" altLang="zh-CN" sz="1400" dirty="0"/>
          </a:p>
          <a:p>
            <a:r>
              <a:rPr lang="en-US" altLang="zh-CN" sz="1400" dirty="0"/>
              <a:t>-- </a:t>
            </a:r>
            <a:r>
              <a:rPr lang="zh-CN" altLang="en-US" sz="1400" dirty="0"/>
              <a:t>本州西南端</a:t>
            </a:r>
            <a:endParaRPr lang="en-US" altLang="zh-CN" sz="1400" dirty="0"/>
          </a:p>
          <a:p>
            <a:r>
              <a:rPr lang="en-US" altLang="zh-CN" sz="1400" dirty="0"/>
              <a:t>-- </a:t>
            </a:r>
            <a:r>
              <a:rPr lang="zh-CN" altLang="en-US" sz="1400" dirty="0"/>
              <a:t>港口城市</a:t>
            </a:r>
            <a:endParaRPr lang="en-US" altLang="zh-CN" sz="1400" dirty="0"/>
          </a:p>
          <a:p>
            <a:r>
              <a:rPr lang="en-US" altLang="zh-CN" sz="1400" dirty="0"/>
              <a:t>-- </a:t>
            </a:r>
            <a:r>
              <a:rPr lang="zh-CN" altLang="en-US" sz="1400" dirty="0"/>
              <a:t>幕府时期属长洲藩，目前属山口县</a:t>
            </a:r>
            <a:endParaRPr lang="zh-HK" altLang="en-US" dirty="0"/>
          </a:p>
        </p:txBody>
      </p:sp>
      <p:pic>
        <p:nvPicPr>
          <p:cNvPr id="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0072" y="4221088"/>
            <a:ext cx="3240360" cy="2113164"/>
          </a:xfrm>
          <a:prstGeom prst="rect">
            <a:avLst/>
          </a:prstGeom>
          <a:noFill/>
          <a:ln w="9525">
            <a:solidFill>
              <a:schemeClr val="tx2">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5220418" y="6334252"/>
            <a:ext cx="3240014" cy="523220"/>
          </a:xfrm>
          <a:prstGeom prst="rect">
            <a:avLst/>
          </a:prstGeom>
          <a:solidFill>
            <a:schemeClr val="accent4">
              <a:lumMod val="20000"/>
              <a:lumOff val="80000"/>
            </a:schemeClr>
          </a:solidFill>
        </p:spPr>
        <p:txBody>
          <a:bodyPr wrap="square" rtlCol="0">
            <a:spAutoFit/>
          </a:bodyPr>
          <a:lstStyle/>
          <a:p>
            <a:r>
              <a:rPr lang="zh-TW" altLang="en-US" sz="1400" dirty="0">
                <a:latin typeface="SimSun" panose="02010600030101010101" pitchFamily="2" charset="-122"/>
                <a:ea typeface="SimSun" panose="02010600030101010101" pitchFamily="2" charset="-122"/>
              </a:rPr>
              <a:t>问题</a:t>
            </a:r>
            <a:r>
              <a:rPr lang="en-US" altLang="zh-TW" sz="1400" dirty="0">
                <a:latin typeface="SimSun" panose="02010600030101010101" pitchFamily="2" charset="-122"/>
                <a:ea typeface="SimSun" panose="02010600030101010101" pitchFamily="2" charset="-122"/>
              </a:rPr>
              <a:t>:</a:t>
            </a:r>
            <a:r>
              <a:rPr lang="zh-CN" altLang="en-US" sz="1400" dirty="0">
                <a:latin typeface="SimSun" panose="02010600030101010101" pitchFamily="2" charset="-122"/>
                <a:ea typeface="SimSun" panose="02010600030101010101" pitchFamily="2" charset="-122"/>
              </a:rPr>
              <a:t>图</a:t>
            </a:r>
            <a:r>
              <a:rPr lang="zh-TW" altLang="en-US" sz="1400" dirty="0">
                <a:latin typeface="SimSun" panose="02010600030101010101" pitchFamily="2" charset="-122"/>
                <a:ea typeface="SimSun" panose="02010600030101010101" pitchFamily="2" charset="-122"/>
              </a:rPr>
              <a:t>为</a:t>
            </a:r>
            <a:r>
              <a:rPr lang="zh-CN" altLang="en-US" sz="1400" dirty="0">
                <a:latin typeface="SimSun" panose="02010600030101010101" pitchFamily="2" charset="-122"/>
                <a:ea typeface="SimSun" panose="02010600030101010101" pitchFamily="2" charset="-122"/>
              </a:rPr>
              <a:t>日本发行的马关谈判明信片</a:t>
            </a:r>
            <a:r>
              <a:rPr lang="zh-TW" altLang="en-US" sz="1400" dirty="0">
                <a:latin typeface="SimSun" panose="02010600030101010101" pitchFamily="2" charset="-122"/>
                <a:ea typeface="SimSun" panose="02010600030101010101" pitchFamily="2" charset="-122"/>
              </a:rPr>
              <a:t>。明信片上的</a:t>
            </a:r>
            <a:r>
              <a:rPr lang="zh-CN" altLang="en-US" sz="1400" dirty="0">
                <a:latin typeface="SimSun" panose="02010600030101010101" pitchFamily="2" charset="-122"/>
                <a:ea typeface="SimSun" panose="02010600030101010101" pitchFamily="2" charset="-122"/>
              </a:rPr>
              <a:t>两人是</a:t>
            </a:r>
            <a:r>
              <a:rPr lang="zh-TW" altLang="en-US" sz="1400" dirty="0">
                <a:latin typeface="SimSun" panose="02010600030101010101" pitchFamily="2" charset="-122"/>
                <a:ea typeface="SimSun" panose="02010600030101010101" pitchFamily="2" charset="-122"/>
              </a:rPr>
              <a:t>谁</a:t>
            </a:r>
            <a:r>
              <a:rPr lang="zh-CN" altLang="en-US" sz="1400" dirty="0">
                <a:latin typeface="SimSun" panose="02010600030101010101" pitchFamily="2" charset="-122"/>
                <a:ea typeface="SimSun" panose="02010600030101010101" pitchFamily="2" charset="-122"/>
              </a:rPr>
              <a:t>？</a:t>
            </a:r>
            <a:endParaRPr lang="zh-HK" altLang="en-US" sz="14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09468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childTnLst>
                          </p:cTn>
                        </p:par>
                        <p:par>
                          <p:cTn id="39" fill="hold">
                            <p:stCondLst>
                              <p:cond delay="500"/>
                            </p:stCondLst>
                            <p:childTnLst>
                              <p:par>
                                <p:cTn id="40" presetID="2" presetClass="entr" presetSubtype="4"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ppt_x"/>
                                          </p:val>
                                        </p:tav>
                                        <p:tav tm="100000">
                                          <p:val>
                                            <p:strVal val="#ppt_x"/>
                                          </p:val>
                                        </p:tav>
                                      </p:tavLst>
                                    </p:anim>
                                    <p:anim calcmode="lin" valueType="num">
                                      <p:cBhvr additive="base">
                                        <p:cTn id="4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3" grpId="0" animBg="1"/>
      <p:bldP spid="12"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3698" y="44624"/>
            <a:ext cx="3378182" cy="461665"/>
          </a:xfrm>
          <a:prstGeom prst="rect">
            <a:avLst/>
          </a:prstGeom>
          <a:solidFill>
            <a:schemeClr val="accent2">
              <a:lumMod val="20000"/>
              <a:lumOff val="80000"/>
            </a:schemeClr>
          </a:solidFill>
        </p:spPr>
        <p:txBody>
          <a:bodyPr wrap="square" rtlCol="0">
            <a:spAutoFit/>
          </a:bodyPr>
          <a:lstStyle/>
          <a:p>
            <a:r>
              <a:rPr lang="zh-CN" altLang="en-US" sz="2400" dirty="0">
                <a:latin typeface="Adobe 繁黑體 Std B" pitchFamily="34" charset="-128"/>
                <a:ea typeface="Adobe 繁黑體 Std B" pitchFamily="34" charset="-128"/>
              </a:rPr>
              <a:t>会议地点：下关春帆楼</a:t>
            </a:r>
            <a:endParaRPr lang="zh-HK" altLang="en-US" sz="2400" dirty="0">
              <a:latin typeface="Adobe 繁黑體 Std B" pitchFamily="34" charset="-128"/>
              <a:ea typeface="Adobe 繁黑體 Std B" pitchFamily="34" charset="-128"/>
            </a:endParaRP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920" y="564189"/>
            <a:ext cx="4939251" cy="2778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194497" y="274787"/>
            <a:ext cx="3843623" cy="1508105"/>
          </a:xfrm>
          <a:prstGeom prst="rect">
            <a:avLst/>
          </a:prstGeom>
          <a:noFill/>
          <a:ln>
            <a:solidFill>
              <a:schemeClr val="accent1"/>
            </a:solidFill>
          </a:ln>
        </p:spPr>
        <p:txBody>
          <a:bodyPr wrap="square" rtlCol="0">
            <a:spAutoFit/>
          </a:bodyPr>
          <a:lstStyle/>
          <a:p>
            <a:pPr lvl="0"/>
            <a:r>
              <a:rPr lang="zh-CN" altLang="en-US" sz="1600" dirty="0"/>
              <a:t>春帆楼所在地原本是个寺庙，后被一位眼科医生藤野玄洋买下，并在</a:t>
            </a:r>
            <a:r>
              <a:rPr lang="en-US" altLang="zh-CN" sz="1600" dirty="0"/>
              <a:t>1877</a:t>
            </a:r>
            <a:r>
              <a:rPr lang="zh-CN" altLang="en-US" sz="1600" dirty="0"/>
              <a:t>年在这里开了一家叫月波浪楼的医院，后来医生的妻子又在这里开了兼烹调的旅馆。春帆楼在</a:t>
            </a:r>
            <a:r>
              <a:rPr lang="en-US" altLang="zh-CN" sz="1600" dirty="0"/>
              <a:t>1945</a:t>
            </a:r>
            <a:r>
              <a:rPr lang="zh-CN" altLang="en-US" sz="1600" dirty="0"/>
              <a:t>年时被美军炸毁，后来重建。</a:t>
            </a:r>
            <a:r>
              <a:rPr lang="zh-CN" altLang="en-US" sz="1200" dirty="0">
                <a:solidFill>
                  <a:prstClr val="black"/>
                </a:solidFill>
              </a:rPr>
              <a:t>（张社生，</a:t>
            </a:r>
            <a:r>
              <a:rPr lang="en-US" altLang="zh-CN" sz="1200" dirty="0">
                <a:solidFill>
                  <a:prstClr val="black"/>
                </a:solidFill>
              </a:rPr>
              <a:t>182</a:t>
            </a:r>
            <a:r>
              <a:rPr lang="zh-CN" altLang="en-US" sz="1200" dirty="0">
                <a:solidFill>
                  <a:prstClr val="black"/>
                </a:solidFill>
              </a:rPr>
              <a:t>）</a:t>
            </a:r>
            <a:endParaRPr lang="zh-HK" altLang="en-US" sz="1600" dirty="0"/>
          </a:p>
        </p:txBody>
      </p:sp>
      <p:cxnSp>
        <p:nvCxnSpPr>
          <p:cNvPr id="9" name="Elbow Connector 8"/>
          <p:cNvCxnSpPr/>
          <p:nvPr/>
        </p:nvCxnSpPr>
        <p:spPr>
          <a:xfrm rot="16200000" flipH="1">
            <a:off x="3059831" y="2079507"/>
            <a:ext cx="2808312" cy="1512168"/>
          </a:xfrm>
          <a:prstGeom prst="bentConnector3">
            <a:avLst/>
          </a:prstGeom>
          <a:ln>
            <a:solidFill>
              <a:schemeClr val="bg1"/>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3501008"/>
            <a:ext cx="1872208" cy="3328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69943" y="3581868"/>
            <a:ext cx="954107" cy="3247510"/>
          </a:xfrm>
          <a:prstGeom prst="rect">
            <a:avLst/>
          </a:prstGeom>
          <a:noFill/>
          <a:ln>
            <a:solidFill>
              <a:schemeClr val="accent1">
                <a:lumMod val="60000"/>
                <a:lumOff val="40000"/>
              </a:schemeClr>
            </a:solidFill>
          </a:ln>
        </p:spPr>
        <p:txBody>
          <a:bodyPr vert="eaVert" wrap="square" rtlCol="0">
            <a:spAutoFit/>
          </a:bodyPr>
          <a:lstStyle/>
          <a:p>
            <a:r>
              <a:rPr lang="zh-CN" altLang="en-US" sz="1600" dirty="0"/>
              <a:t>春帆楼在</a:t>
            </a:r>
            <a:r>
              <a:rPr lang="en-US" altLang="zh-CN" sz="1600" dirty="0"/>
              <a:t>1888</a:t>
            </a:r>
            <a:r>
              <a:rPr lang="zh-CN" altLang="en-US" sz="1600" dirty="0"/>
              <a:t>年成为日本第一间合法提供河豚料理的餐馆。这个青铜雕塑竖立在春帆楼旁</a:t>
            </a:r>
            <a:r>
              <a:rPr lang="zh-CN" altLang="en-US" dirty="0"/>
              <a:t>。</a:t>
            </a:r>
            <a:endParaRPr lang="zh-HK" altLang="en-US" dirty="0"/>
          </a:p>
        </p:txBody>
      </p:sp>
      <p:pic>
        <p:nvPicPr>
          <p:cNvPr id="1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80487" y="3717032"/>
            <a:ext cx="5583207" cy="3140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5191481" y="1842021"/>
            <a:ext cx="3860044" cy="1815882"/>
          </a:xfrm>
          <a:prstGeom prst="rect">
            <a:avLst/>
          </a:prstGeom>
          <a:noFill/>
          <a:ln w="9525">
            <a:solidFill>
              <a:schemeClr val="accent1">
                <a:lumMod val="60000"/>
                <a:lumOff val="40000"/>
              </a:schemeClr>
            </a:solidFill>
          </a:ln>
        </p:spPr>
        <p:txBody>
          <a:bodyPr wrap="square" rtlCol="0">
            <a:spAutoFit/>
          </a:bodyPr>
          <a:lstStyle/>
          <a:p>
            <a:r>
              <a:rPr lang="zh-CN" altLang="en-US" sz="1600" dirty="0"/>
              <a:t>据说春帆楼是伊藤博文起的名字，意思是描述春天可在这里</a:t>
            </a:r>
            <a:r>
              <a:rPr lang="zh-TW" altLang="en-US" sz="1600" dirty="0">
                <a:latin typeface="SimSun" panose="02010600030101010101" pitchFamily="2" charset="-122"/>
                <a:ea typeface="SimSun" panose="02010600030101010101" pitchFamily="2" charset="-122"/>
              </a:rPr>
              <a:t>观赏</a:t>
            </a:r>
            <a:r>
              <a:rPr lang="zh-CN" altLang="en-US" sz="1600" dirty="0"/>
              <a:t>帆船经过的美景。从左图仍可看到它是建立在高台之上，的确是欣赏海上风景的理想地点。伊藤博文是长洲藩人，据说春帆楼便是他常常流连的地方，他亦在这里认识了一位艺妓梅子夫人，后来成为了他的太太。</a:t>
            </a:r>
            <a:r>
              <a:rPr lang="zh-CN" altLang="en-US" sz="1200" dirty="0"/>
              <a:t>（张社生，</a:t>
            </a:r>
            <a:r>
              <a:rPr lang="en-US" altLang="zh-CN" sz="1200" dirty="0"/>
              <a:t>182</a:t>
            </a:r>
            <a:r>
              <a:rPr lang="zh-CN" altLang="en-US" sz="1200" dirty="0"/>
              <a:t>）</a:t>
            </a:r>
            <a:endParaRPr lang="zh-HK" altLang="en-US" sz="1200" dirty="0"/>
          </a:p>
        </p:txBody>
      </p:sp>
    </p:spTree>
    <p:extLst>
      <p:ext uri="{BB962C8B-B14F-4D97-AF65-F5344CB8AC3E}">
        <p14:creationId xmlns:p14="http://schemas.microsoft.com/office/powerpoint/2010/main" val="312279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4" presetClass="entr" presetSubtype="1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14" presetClass="entr" presetSubtype="10" fill="hold" nodeType="afterEffect">
                                  <p:stCondLst>
                                    <p:cond delay="0"/>
                                  </p:stCondLst>
                                  <p:childTnLst>
                                    <p:set>
                                      <p:cBhvr>
                                        <p:cTn id="27" dur="1" fill="hold">
                                          <p:stCondLst>
                                            <p:cond delay="0"/>
                                          </p:stCondLst>
                                        </p:cTn>
                                        <p:tgtEl>
                                          <p:spTgt spid="3076"/>
                                        </p:tgtEl>
                                        <p:attrNameLst>
                                          <p:attrName>style.visibility</p:attrName>
                                        </p:attrNameLst>
                                      </p:cBhvr>
                                      <p:to>
                                        <p:strVal val="visible"/>
                                      </p:to>
                                    </p:set>
                                    <p:animEffect transition="in" filter="randombar(horizontal)">
                                      <p:cBhvr>
                                        <p:cTn id="28"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28181"/>
            <a:ext cx="9167133" cy="5157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7149" y="571233"/>
            <a:ext cx="1152128" cy="369332"/>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zh-CN" altLang="en-US" dirty="0"/>
              <a:t>两雄相遇</a:t>
            </a:r>
            <a:endParaRPr lang="zh-HK" altLang="en-US" dirty="0"/>
          </a:p>
        </p:txBody>
      </p:sp>
      <p:sp>
        <p:nvSpPr>
          <p:cNvPr id="5" name="Rectangle 4"/>
          <p:cNvSpPr/>
          <p:nvPr/>
        </p:nvSpPr>
        <p:spPr>
          <a:xfrm>
            <a:off x="2555776" y="836712"/>
            <a:ext cx="360040" cy="28803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A</a:t>
            </a:r>
            <a:endParaRPr lang="zh-HK" altLang="en-US" dirty="0"/>
          </a:p>
        </p:txBody>
      </p:sp>
      <p:sp>
        <p:nvSpPr>
          <p:cNvPr id="7" name="Rectangle 6"/>
          <p:cNvSpPr/>
          <p:nvPr/>
        </p:nvSpPr>
        <p:spPr>
          <a:xfrm>
            <a:off x="3923928" y="786458"/>
            <a:ext cx="360040" cy="28803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B</a:t>
            </a:r>
            <a:endParaRPr lang="zh-HK" altLang="en-US" dirty="0"/>
          </a:p>
        </p:txBody>
      </p:sp>
      <p:sp>
        <p:nvSpPr>
          <p:cNvPr id="8" name="Rectangle 7"/>
          <p:cNvSpPr/>
          <p:nvPr/>
        </p:nvSpPr>
        <p:spPr>
          <a:xfrm>
            <a:off x="5292080" y="613520"/>
            <a:ext cx="360040" cy="28803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C</a:t>
            </a:r>
            <a:endParaRPr lang="zh-HK" altLang="en-US" dirty="0"/>
          </a:p>
        </p:txBody>
      </p:sp>
      <p:sp>
        <p:nvSpPr>
          <p:cNvPr id="9" name="Rectangle 8"/>
          <p:cNvSpPr/>
          <p:nvPr/>
        </p:nvSpPr>
        <p:spPr>
          <a:xfrm>
            <a:off x="8172400" y="901552"/>
            <a:ext cx="360040" cy="28803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D</a:t>
            </a:r>
            <a:endParaRPr lang="zh-HK" altLang="en-US" dirty="0"/>
          </a:p>
        </p:txBody>
      </p:sp>
      <p:sp>
        <p:nvSpPr>
          <p:cNvPr id="10" name="Rectangle 9"/>
          <p:cNvSpPr/>
          <p:nvPr/>
        </p:nvSpPr>
        <p:spPr>
          <a:xfrm>
            <a:off x="8783960" y="980728"/>
            <a:ext cx="360040" cy="28803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E</a:t>
            </a:r>
            <a:endParaRPr lang="zh-HK" altLang="en-US" dirty="0"/>
          </a:p>
        </p:txBody>
      </p:sp>
      <p:sp>
        <p:nvSpPr>
          <p:cNvPr id="11" name="Rectangle 10"/>
          <p:cNvSpPr/>
          <p:nvPr/>
        </p:nvSpPr>
        <p:spPr>
          <a:xfrm>
            <a:off x="8808531" y="1663230"/>
            <a:ext cx="360040" cy="28803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F</a:t>
            </a:r>
            <a:endParaRPr lang="zh-HK" altLang="en-US" dirty="0"/>
          </a:p>
        </p:txBody>
      </p:sp>
      <p:sp>
        <p:nvSpPr>
          <p:cNvPr id="6" name="TextBox 5"/>
          <p:cNvSpPr txBox="1"/>
          <p:nvPr/>
        </p:nvSpPr>
        <p:spPr>
          <a:xfrm>
            <a:off x="113061" y="5690388"/>
            <a:ext cx="6260504" cy="646331"/>
          </a:xfrm>
          <a:prstGeom prst="rect">
            <a:avLst/>
          </a:prstGeom>
          <a:solidFill>
            <a:schemeClr val="accent2">
              <a:lumMod val="20000"/>
              <a:lumOff val="80000"/>
            </a:schemeClr>
          </a:solidFill>
        </p:spPr>
        <p:txBody>
          <a:bodyPr wrap="square" rtlCol="0">
            <a:spAutoFit/>
          </a:bodyPr>
          <a:lstStyle/>
          <a:p>
            <a:r>
              <a:rPr lang="zh-TW" altLang="en-US" dirty="0">
                <a:latin typeface="SimSun" panose="02010600030101010101" pitchFamily="2" charset="-122"/>
                <a:ea typeface="SimSun" panose="02010600030101010101" pitchFamily="2" charset="-122"/>
              </a:rPr>
              <a:t>问题：</a:t>
            </a:r>
            <a:r>
              <a:rPr lang="en-US" altLang="zh-TW" dirty="0"/>
              <a:t>1895</a:t>
            </a:r>
            <a:r>
              <a:rPr lang="zh-TW" altLang="en-US" dirty="0"/>
              <a:t>年</a:t>
            </a:r>
            <a:r>
              <a:rPr lang="en-US" altLang="zh-TW" dirty="0"/>
              <a:t>3</a:t>
            </a:r>
            <a:r>
              <a:rPr lang="zh-TW" altLang="en-US" dirty="0"/>
              <a:t>月</a:t>
            </a:r>
            <a:r>
              <a:rPr lang="en-US" altLang="zh-TW" dirty="0"/>
              <a:t>20</a:t>
            </a:r>
            <a:r>
              <a:rPr lang="zh-TW" altLang="en-US" dirty="0"/>
              <a:t>日，</a:t>
            </a:r>
            <a:r>
              <a:rPr lang="zh-CN" altLang="en-US" dirty="0"/>
              <a:t>中日代表团分别由李鸿章和伊藤博文率领</a:t>
            </a:r>
            <a:r>
              <a:rPr lang="zh-TW" altLang="en-US" dirty="0"/>
              <a:t>开始第一天的谈判。</a:t>
            </a:r>
            <a:r>
              <a:rPr lang="zh-CN" altLang="en-US" dirty="0"/>
              <a:t>你能找到他们的座位吗</a:t>
            </a:r>
            <a:r>
              <a:rPr lang="en-US" altLang="zh-CN" dirty="0">
                <a:latin typeface="SimSun" panose="02010600030101010101" pitchFamily="2" charset="-122"/>
                <a:ea typeface="SimSun" panose="02010600030101010101" pitchFamily="2" charset="-122"/>
              </a:rPr>
              <a:t>? </a:t>
            </a:r>
            <a:r>
              <a:rPr lang="zh-CN" altLang="en-US" dirty="0"/>
              <a:t>何以见得</a:t>
            </a:r>
            <a:r>
              <a:rPr lang="en-US" altLang="zh-CN" dirty="0">
                <a:latin typeface="SimSun" panose="02010600030101010101" pitchFamily="2" charset="-122"/>
                <a:ea typeface="SimSun" panose="02010600030101010101" pitchFamily="2" charset="-122"/>
              </a:rPr>
              <a:t>?</a:t>
            </a:r>
            <a:endParaRPr lang="zh-HK" altLang="en-US" dirty="0"/>
          </a:p>
        </p:txBody>
      </p:sp>
      <p:graphicFrame>
        <p:nvGraphicFramePr>
          <p:cNvPr id="12" name="Table 11"/>
          <p:cNvGraphicFramePr>
            <a:graphicFrameLocks noGrp="1"/>
          </p:cNvGraphicFramePr>
          <p:nvPr>
            <p:extLst>
              <p:ext uri="{D42A27DB-BD31-4B8C-83A1-F6EECF244321}">
                <p14:modId xmlns:p14="http://schemas.microsoft.com/office/powerpoint/2010/main" val="401468258"/>
              </p:ext>
            </p:extLst>
          </p:nvPr>
        </p:nvGraphicFramePr>
        <p:xfrm>
          <a:off x="6428731" y="5659513"/>
          <a:ext cx="2568118" cy="1076960"/>
        </p:xfrm>
        <a:graphic>
          <a:graphicData uri="http://schemas.openxmlformats.org/drawingml/2006/table">
            <a:tbl>
              <a:tblPr firstRow="1" bandRow="1">
                <a:tableStyleId>{93296810-A885-4BE3-A3E7-6D5BEEA58F35}</a:tableStyleId>
              </a:tblPr>
              <a:tblGrid>
                <a:gridCol w="1284059">
                  <a:extLst>
                    <a:ext uri="{9D8B030D-6E8A-4147-A177-3AD203B41FA5}">
                      <a16:colId xmlns:a16="http://schemas.microsoft.com/office/drawing/2014/main" val="20000"/>
                    </a:ext>
                  </a:extLst>
                </a:gridCol>
                <a:gridCol w="1284059">
                  <a:extLst>
                    <a:ext uri="{9D8B030D-6E8A-4147-A177-3AD203B41FA5}">
                      <a16:colId xmlns:a16="http://schemas.microsoft.com/office/drawing/2014/main" val="20001"/>
                    </a:ext>
                  </a:extLst>
                </a:gridCol>
              </a:tblGrid>
              <a:tr h="139040">
                <a:tc>
                  <a:txBody>
                    <a:bodyPr/>
                    <a:lstStyle/>
                    <a:p>
                      <a:pPr algn="ctr"/>
                      <a:r>
                        <a:rPr lang="zh-CN" altLang="en-US" sz="1600" dirty="0"/>
                        <a:t>大使</a:t>
                      </a:r>
                      <a:endParaRPr lang="zh-HK" altLang="en-US" sz="1600" dirty="0"/>
                    </a:p>
                  </a:txBody>
                  <a:tcPr/>
                </a:tc>
                <a:tc>
                  <a:txBody>
                    <a:bodyPr/>
                    <a:lstStyle/>
                    <a:p>
                      <a:pPr algn="ctr"/>
                      <a:r>
                        <a:rPr lang="zh-CN" altLang="en-US" sz="1600" dirty="0"/>
                        <a:t>座位</a:t>
                      </a:r>
                      <a:endParaRPr lang="zh-HK" altLang="en-US" sz="1600" dirty="0"/>
                    </a:p>
                  </a:txBody>
                  <a:tcPr/>
                </a:tc>
                <a:extLst>
                  <a:ext uri="{0D108BD9-81ED-4DB2-BD59-A6C34878D82A}">
                    <a16:rowId xmlns:a16="http://schemas.microsoft.com/office/drawing/2014/main" val="10000"/>
                  </a:ext>
                </a:extLst>
              </a:tr>
              <a:tr h="370840">
                <a:tc>
                  <a:txBody>
                    <a:bodyPr/>
                    <a:lstStyle/>
                    <a:p>
                      <a:r>
                        <a:rPr lang="zh-CN" altLang="en-US" sz="1600" dirty="0"/>
                        <a:t>李鸿章</a:t>
                      </a:r>
                      <a:endParaRPr lang="zh-HK" altLang="en-US" sz="1600" dirty="0"/>
                    </a:p>
                  </a:txBody>
                  <a:tcPr/>
                </a:tc>
                <a:tc>
                  <a:txBody>
                    <a:bodyPr/>
                    <a:lstStyle/>
                    <a:p>
                      <a:pPr algn="ctr"/>
                      <a:endParaRPr lang="zh-HK" altLang="en-US" sz="1600" dirty="0">
                        <a:solidFill>
                          <a:srgbClr val="FF0000"/>
                        </a:solidFill>
                      </a:endParaRPr>
                    </a:p>
                  </a:txBody>
                  <a:tcPr/>
                </a:tc>
                <a:extLst>
                  <a:ext uri="{0D108BD9-81ED-4DB2-BD59-A6C34878D82A}">
                    <a16:rowId xmlns:a16="http://schemas.microsoft.com/office/drawing/2014/main" val="10001"/>
                  </a:ext>
                </a:extLst>
              </a:tr>
              <a:tr h="370840">
                <a:tc>
                  <a:txBody>
                    <a:bodyPr/>
                    <a:lstStyle/>
                    <a:p>
                      <a:r>
                        <a:rPr lang="zh-CN" altLang="en-US" sz="1600" dirty="0"/>
                        <a:t>伊藤博文</a:t>
                      </a:r>
                      <a:endParaRPr lang="zh-HK" altLang="en-US" sz="1600" dirty="0"/>
                    </a:p>
                  </a:txBody>
                  <a:tcPr/>
                </a:tc>
                <a:tc>
                  <a:txBody>
                    <a:bodyPr/>
                    <a:lstStyle/>
                    <a:p>
                      <a:pPr algn="ctr"/>
                      <a:endParaRPr lang="zh-HK" altLang="en-US" sz="1600" dirty="0">
                        <a:solidFill>
                          <a:srgbClr val="FF0000"/>
                        </a:solidFill>
                      </a:endParaRPr>
                    </a:p>
                  </a:txBody>
                  <a:tcPr/>
                </a:tc>
                <a:extLst>
                  <a:ext uri="{0D108BD9-81ED-4DB2-BD59-A6C34878D82A}">
                    <a16:rowId xmlns:a16="http://schemas.microsoft.com/office/drawing/2014/main" val="10002"/>
                  </a:ext>
                </a:extLst>
              </a:tr>
            </a:tbl>
          </a:graphicData>
        </a:graphic>
      </p:graphicFrame>
      <p:sp>
        <p:nvSpPr>
          <p:cNvPr id="14" name="Rectangle 13"/>
          <p:cNvSpPr/>
          <p:nvPr/>
        </p:nvSpPr>
        <p:spPr>
          <a:xfrm>
            <a:off x="7789490" y="1976736"/>
            <a:ext cx="360040" cy="28803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G</a:t>
            </a:r>
            <a:endParaRPr lang="zh-HK" altLang="en-US" dirty="0"/>
          </a:p>
        </p:txBody>
      </p:sp>
      <p:sp>
        <p:nvSpPr>
          <p:cNvPr id="15" name="Rectangle 14"/>
          <p:cNvSpPr/>
          <p:nvPr/>
        </p:nvSpPr>
        <p:spPr>
          <a:xfrm>
            <a:off x="5173691" y="2136479"/>
            <a:ext cx="360040" cy="28803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H</a:t>
            </a:r>
            <a:endParaRPr lang="zh-HK" altLang="en-US" dirty="0"/>
          </a:p>
        </p:txBody>
      </p:sp>
      <p:sp>
        <p:nvSpPr>
          <p:cNvPr id="16" name="Rectangle 15"/>
          <p:cNvSpPr/>
          <p:nvPr/>
        </p:nvSpPr>
        <p:spPr>
          <a:xfrm>
            <a:off x="2333592" y="2424511"/>
            <a:ext cx="360040" cy="28803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I</a:t>
            </a:r>
            <a:endParaRPr lang="zh-HK" altLang="en-US" dirty="0"/>
          </a:p>
        </p:txBody>
      </p:sp>
      <p:sp>
        <p:nvSpPr>
          <p:cNvPr id="17" name="Rectangle 16"/>
          <p:cNvSpPr/>
          <p:nvPr/>
        </p:nvSpPr>
        <p:spPr>
          <a:xfrm>
            <a:off x="251520" y="2718745"/>
            <a:ext cx="360040" cy="28803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J</a:t>
            </a:r>
            <a:endParaRPr lang="zh-HK" altLang="en-US" dirty="0"/>
          </a:p>
        </p:txBody>
      </p:sp>
      <p:sp>
        <p:nvSpPr>
          <p:cNvPr id="18" name="Rectangle 17"/>
          <p:cNvSpPr/>
          <p:nvPr/>
        </p:nvSpPr>
        <p:spPr>
          <a:xfrm>
            <a:off x="251520" y="2136479"/>
            <a:ext cx="360040" cy="28803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K</a:t>
            </a:r>
            <a:endParaRPr lang="zh-HK" altLang="en-US" dirty="0"/>
          </a:p>
        </p:txBody>
      </p:sp>
      <p:sp>
        <p:nvSpPr>
          <p:cNvPr id="19" name="TextBox 1"/>
          <p:cNvSpPr txBox="1"/>
          <p:nvPr/>
        </p:nvSpPr>
        <p:spPr>
          <a:xfrm>
            <a:off x="-6668" y="0"/>
            <a:ext cx="5540399" cy="461665"/>
          </a:xfrm>
          <a:prstGeom prst="rect">
            <a:avLst/>
          </a:prstGeom>
          <a:solidFill>
            <a:schemeClr val="accent2">
              <a:lumMod val="20000"/>
              <a:lumOff val="80000"/>
            </a:schemeClr>
          </a:solidFill>
        </p:spPr>
        <p:txBody>
          <a:bodyPr wrap="square" rtlCol="0">
            <a:spAutoFit/>
          </a:bodyPr>
          <a:lstStyle/>
          <a:p>
            <a:r>
              <a:rPr lang="zh-TW" altLang="en-US" sz="2400" dirty="0">
                <a:latin typeface="Adobe 繁黑體 Std B" pitchFamily="34" charset="-128"/>
                <a:ea typeface="Adobe 繁黑體 Std B" pitchFamily="34" charset="-128"/>
              </a:rPr>
              <a:t>李鸿章、伊藤博文的谈判是如何开展的？</a:t>
            </a:r>
            <a:endParaRPr lang="zh-HK" altLang="en-US" sz="2400" dirty="0">
              <a:latin typeface="Adobe 繁黑體 Std B" pitchFamily="34" charset="-128"/>
              <a:ea typeface="Adobe 繁黑體 Std B" pitchFamily="34" charset="-128"/>
            </a:endParaRPr>
          </a:p>
        </p:txBody>
      </p:sp>
      <p:sp>
        <p:nvSpPr>
          <p:cNvPr id="3" name="矩形 2"/>
          <p:cNvSpPr/>
          <p:nvPr/>
        </p:nvSpPr>
        <p:spPr>
          <a:xfrm>
            <a:off x="8172400" y="6036151"/>
            <a:ext cx="330540" cy="369332"/>
          </a:xfrm>
          <a:prstGeom prst="rect">
            <a:avLst/>
          </a:prstGeom>
        </p:spPr>
        <p:txBody>
          <a:bodyPr wrap="none">
            <a:spAutoFit/>
          </a:bodyPr>
          <a:lstStyle/>
          <a:p>
            <a:pPr algn="ctr"/>
            <a:r>
              <a:rPr lang="en-US" altLang="zh-CN" dirty="0">
                <a:solidFill>
                  <a:srgbClr val="FF0000"/>
                </a:solidFill>
              </a:rPr>
              <a:t>G</a:t>
            </a:r>
            <a:endParaRPr lang="zh-HK" altLang="en-US" dirty="0">
              <a:solidFill>
                <a:srgbClr val="FF0000"/>
              </a:solidFill>
            </a:endParaRPr>
          </a:p>
        </p:txBody>
      </p:sp>
      <p:sp>
        <p:nvSpPr>
          <p:cNvPr id="4" name="矩形 3"/>
          <p:cNvSpPr/>
          <p:nvPr/>
        </p:nvSpPr>
        <p:spPr>
          <a:xfrm>
            <a:off x="8194843" y="6379030"/>
            <a:ext cx="308097" cy="369332"/>
          </a:xfrm>
          <a:prstGeom prst="rect">
            <a:avLst/>
          </a:prstGeom>
        </p:spPr>
        <p:txBody>
          <a:bodyPr wrap="none">
            <a:spAutoFit/>
          </a:bodyPr>
          <a:lstStyle/>
          <a:p>
            <a:pPr algn="ctr"/>
            <a:r>
              <a:rPr lang="en-US" altLang="zh-HK" dirty="0">
                <a:solidFill>
                  <a:srgbClr val="FF0000"/>
                </a:solidFill>
              </a:rPr>
              <a:t>C</a:t>
            </a:r>
            <a:endParaRPr lang="zh-HK" altLang="en-US" dirty="0">
              <a:solidFill>
                <a:srgbClr val="FF0000"/>
              </a:solidFill>
            </a:endParaRPr>
          </a:p>
        </p:txBody>
      </p:sp>
    </p:spTree>
    <p:extLst>
      <p:ext uri="{BB962C8B-B14F-4D97-AF65-F5344CB8AC3E}">
        <p14:creationId xmlns:p14="http://schemas.microsoft.com/office/powerpoint/2010/main" val="337066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3698" y="44624"/>
            <a:ext cx="3090150" cy="461665"/>
          </a:xfrm>
          <a:prstGeom prst="rect">
            <a:avLst/>
          </a:prstGeom>
          <a:solidFill>
            <a:schemeClr val="accent2">
              <a:lumMod val="20000"/>
              <a:lumOff val="80000"/>
            </a:schemeClr>
          </a:solidFill>
        </p:spPr>
        <p:txBody>
          <a:bodyPr wrap="square" rtlCol="0">
            <a:spAutoFit/>
          </a:bodyPr>
          <a:lstStyle/>
          <a:p>
            <a:r>
              <a:rPr lang="zh-CN" altLang="en-US" sz="2400" dirty="0">
                <a:latin typeface="Adobe 繁黑體 Std B" pitchFamily="34" charset="-128"/>
                <a:ea typeface="Adobe 繁黑體 Std B" pitchFamily="34" charset="-128"/>
              </a:rPr>
              <a:t>日本代表团主要成员</a:t>
            </a:r>
            <a:endParaRPr lang="zh-HK" altLang="en-US" sz="2400" dirty="0">
              <a:latin typeface="Adobe 繁黑體 Std B" pitchFamily="34" charset="-128"/>
              <a:ea typeface="Adobe 繁黑體 Std B" pitchFamily="34" charset="-128"/>
            </a:endParaRPr>
          </a:p>
        </p:txBody>
      </p:sp>
      <p:pic>
        <p:nvPicPr>
          <p:cNvPr id="2050" name="Picture 2" descr="伊藤博文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09" y="558602"/>
            <a:ext cx="2446671" cy="315843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陸奧宗光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HK" altLang="en-US"/>
          </a:p>
        </p:txBody>
      </p:sp>
      <p:sp>
        <p:nvSpPr>
          <p:cNvPr id="5" name="AutoShape 6" descr="陸奧宗光的圖片搜尋結果"/>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HK" altLang="en-US"/>
          </a:p>
        </p:txBody>
      </p:sp>
      <p:pic>
        <p:nvPicPr>
          <p:cNvPr id="2056" name="Picture 8" descr="陸奧宗光的圖片搜尋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546211"/>
            <a:ext cx="2409824" cy="3170821"/>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9712" y="534492"/>
            <a:ext cx="617250" cy="2249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6" name="Picture 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4008" y="534492"/>
            <a:ext cx="644424" cy="2287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53420" y="1627867"/>
            <a:ext cx="3394529" cy="3378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13698" y="3861048"/>
            <a:ext cx="2383682" cy="2031325"/>
          </a:xfrm>
          <a:prstGeom prst="rect">
            <a:avLst/>
          </a:prstGeom>
          <a:noFill/>
          <a:ln>
            <a:solidFill>
              <a:srgbClr val="C00000"/>
            </a:solidFill>
          </a:ln>
        </p:spPr>
        <p:txBody>
          <a:bodyPr wrap="square" rtlCol="0">
            <a:spAutoFit/>
          </a:bodyPr>
          <a:lstStyle/>
          <a:p>
            <a:r>
              <a:rPr lang="zh-CN" altLang="en-US" sz="1400" dirty="0"/>
              <a:t>伊藤博文，内阁总理大臣，明治维新元老。出生于长州藩（山口县）山村的贫农家庭，后往英国学习海军技术，回日本后加入长州藩倒幕。明治维新期间，加入政府，出任首届内阁总理大臣兼宫内大臣，并开始起草宪法，被誉为「明治宪法之父」。</a:t>
            </a:r>
            <a:endParaRPr lang="zh-HK" altLang="en-US" sz="1600" dirty="0"/>
          </a:p>
        </p:txBody>
      </p:sp>
      <p:sp>
        <p:nvSpPr>
          <p:cNvPr id="6" name="TextBox 5"/>
          <p:cNvSpPr txBox="1"/>
          <p:nvPr/>
        </p:nvSpPr>
        <p:spPr>
          <a:xfrm>
            <a:off x="2771800" y="3861048"/>
            <a:ext cx="2409824" cy="1169551"/>
          </a:xfrm>
          <a:prstGeom prst="rect">
            <a:avLst/>
          </a:prstGeom>
          <a:noFill/>
          <a:ln>
            <a:solidFill>
              <a:srgbClr val="C00000"/>
            </a:solidFill>
          </a:ln>
        </p:spPr>
        <p:txBody>
          <a:bodyPr wrap="square" rtlCol="0">
            <a:spAutoFit/>
          </a:bodyPr>
          <a:lstStyle/>
          <a:p>
            <a:r>
              <a:rPr lang="zh-CN" altLang="en-US" sz="1400" dirty="0"/>
              <a:t>陆奥宗光，明治政府的外务大臣，负责说服欧美各国不要插手中日会谈的重要人物。作风强硬，有「剃刀大臣」的外号。</a:t>
            </a:r>
            <a:endParaRPr lang="zh-HK" altLang="en-US" sz="1400" dirty="0"/>
          </a:p>
        </p:txBody>
      </p:sp>
      <p:sp>
        <p:nvSpPr>
          <p:cNvPr id="7" name="TextBox 6"/>
          <p:cNvSpPr txBox="1"/>
          <p:nvPr/>
        </p:nvSpPr>
        <p:spPr>
          <a:xfrm>
            <a:off x="113698" y="5902617"/>
            <a:ext cx="2483264" cy="276999"/>
          </a:xfrm>
          <a:prstGeom prst="rect">
            <a:avLst/>
          </a:prstGeom>
          <a:noFill/>
        </p:spPr>
        <p:txBody>
          <a:bodyPr wrap="square" rtlCol="0">
            <a:spAutoFit/>
          </a:bodyPr>
          <a:lstStyle/>
          <a:p>
            <a:r>
              <a:rPr lang="zh-CN" altLang="en-US" sz="1200" dirty="0"/>
              <a:t>（张社生，</a:t>
            </a:r>
            <a:r>
              <a:rPr lang="en-US" altLang="zh-CN" sz="1200" dirty="0"/>
              <a:t>169</a:t>
            </a:r>
            <a:r>
              <a:rPr lang="zh-CN" altLang="en-US" sz="1200" dirty="0"/>
              <a:t>）</a:t>
            </a:r>
            <a:endParaRPr lang="zh-HK" altLang="en-US" sz="1200" dirty="0"/>
          </a:p>
        </p:txBody>
      </p:sp>
      <p:sp>
        <p:nvSpPr>
          <p:cNvPr id="22" name="TextBox 21"/>
          <p:cNvSpPr txBox="1"/>
          <p:nvPr/>
        </p:nvSpPr>
        <p:spPr>
          <a:xfrm>
            <a:off x="2758480" y="5083161"/>
            <a:ext cx="2483264" cy="276999"/>
          </a:xfrm>
          <a:prstGeom prst="rect">
            <a:avLst/>
          </a:prstGeom>
          <a:noFill/>
        </p:spPr>
        <p:txBody>
          <a:bodyPr wrap="square" rtlCol="0">
            <a:spAutoFit/>
          </a:bodyPr>
          <a:lstStyle/>
          <a:p>
            <a:r>
              <a:rPr lang="zh-CN" altLang="en-US" sz="1200" dirty="0"/>
              <a:t>（张社生，</a:t>
            </a:r>
            <a:r>
              <a:rPr lang="en-US" altLang="zh-CN" sz="1200" dirty="0"/>
              <a:t>169</a:t>
            </a:r>
            <a:r>
              <a:rPr lang="zh-CN" altLang="en-US" sz="1200" dirty="0"/>
              <a:t>）</a:t>
            </a:r>
            <a:endParaRPr lang="zh-HK" altLang="en-US" sz="1200" dirty="0"/>
          </a:p>
        </p:txBody>
      </p:sp>
      <p:sp>
        <p:nvSpPr>
          <p:cNvPr id="8" name="TextBox 7"/>
          <p:cNvSpPr txBox="1"/>
          <p:nvPr/>
        </p:nvSpPr>
        <p:spPr>
          <a:xfrm>
            <a:off x="5553421" y="275456"/>
            <a:ext cx="3394529" cy="1323439"/>
          </a:xfrm>
          <a:prstGeom prst="rect">
            <a:avLst/>
          </a:prstGeom>
          <a:noFill/>
          <a:ln>
            <a:solidFill>
              <a:srgbClr val="00B050"/>
            </a:solidFill>
          </a:ln>
        </p:spPr>
        <p:txBody>
          <a:bodyPr wrap="square" rtlCol="0">
            <a:spAutoFit/>
          </a:bodyPr>
          <a:lstStyle/>
          <a:p>
            <a:r>
              <a:rPr lang="en-US" altLang="zh-CN" sz="1600" dirty="0"/>
              <a:t>《</a:t>
            </a:r>
            <a:r>
              <a:rPr lang="zh-CN" altLang="en-US" sz="1600" dirty="0"/>
              <a:t>马关条约</a:t>
            </a:r>
            <a:r>
              <a:rPr lang="en-US" altLang="zh-CN" sz="1600" dirty="0"/>
              <a:t>》</a:t>
            </a:r>
            <a:r>
              <a:rPr lang="zh-CN" altLang="en-US" sz="1600" dirty="0"/>
              <a:t>的谈判，日方代表共有六名，但主要的推手正是伊藤博文和陆奥宗光。正因如此，日本艺术家在</a:t>
            </a:r>
            <a:r>
              <a:rPr lang="en-US" altLang="zh-CN" sz="1600" dirty="0"/>
              <a:t>1937</a:t>
            </a:r>
            <a:r>
              <a:rPr lang="zh-CN" altLang="en-US" sz="1600" dirty="0"/>
              <a:t>年和</a:t>
            </a:r>
            <a:r>
              <a:rPr lang="en-US" altLang="zh-CN" sz="1600" dirty="0"/>
              <a:t>1938</a:t>
            </a:r>
            <a:r>
              <a:rPr lang="zh-CN" altLang="en-US" sz="1600" dirty="0"/>
              <a:t>年在春帆楼旁分别竖立了他们二人的铜像。</a:t>
            </a:r>
            <a:endParaRPr lang="zh-HK" altLang="en-US" sz="1600" dirty="0"/>
          </a:p>
        </p:txBody>
      </p:sp>
      <p:sp>
        <p:nvSpPr>
          <p:cNvPr id="9" name="TextBox 8"/>
          <p:cNvSpPr txBox="1"/>
          <p:nvPr/>
        </p:nvSpPr>
        <p:spPr>
          <a:xfrm>
            <a:off x="5564062" y="5033723"/>
            <a:ext cx="3383888" cy="1815882"/>
          </a:xfrm>
          <a:prstGeom prst="rect">
            <a:avLst/>
          </a:prstGeom>
          <a:noFill/>
          <a:ln>
            <a:solidFill>
              <a:srgbClr val="00B050"/>
            </a:solidFill>
          </a:ln>
        </p:spPr>
        <p:txBody>
          <a:bodyPr wrap="square" rtlCol="0">
            <a:spAutoFit/>
          </a:bodyPr>
          <a:lstStyle/>
          <a:p>
            <a:r>
              <a:rPr lang="zh-CN" altLang="en-US" sz="1400" dirty="0"/>
              <a:t>二人与清朝会谈，是肩负着社会舆论压力的：当时日本连战皆胜，日本国内不少右翼份子认为根本没必要议和，日本应索性打到北京去。但这两位政治家也明白到，清朝已经取得俄国的支持，若然继续战争，必然导致俄国的介入。于是，他们便努力在会议上为日本争取最大的利益，以堵住右翼分子的口。</a:t>
            </a:r>
            <a:endParaRPr lang="zh-HK" altLang="en-US" sz="1400" dirty="0"/>
          </a:p>
        </p:txBody>
      </p:sp>
    </p:spTree>
    <p:extLst>
      <p:ext uri="{BB962C8B-B14F-4D97-AF65-F5344CB8AC3E}">
        <p14:creationId xmlns:p14="http://schemas.microsoft.com/office/powerpoint/2010/main" val="418849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randombar(horizont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3698" y="44624"/>
            <a:ext cx="3090150" cy="461665"/>
          </a:xfrm>
          <a:prstGeom prst="rect">
            <a:avLst/>
          </a:prstGeom>
          <a:solidFill>
            <a:schemeClr val="accent2">
              <a:lumMod val="20000"/>
              <a:lumOff val="80000"/>
            </a:schemeClr>
          </a:solidFill>
        </p:spPr>
        <p:txBody>
          <a:bodyPr wrap="square" rtlCol="0">
            <a:spAutoFit/>
          </a:bodyPr>
          <a:lstStyle/>
          <a:p>
            <a:r>
              <a:rPr lang="zh-CN" altLang="en-US" sz="2400" dirty="0">
                <a:latin typeface="Adobe 繁黑體 Std B" pitchFamily="34" charset="-128"/>
                <a:ea typeface="Adobe 繁黑體 Std B" pitchFamily="34" charset="-128"/>
              </a:rPr>
              <a:t>清廷代表团主要成员</a:t>
            </a:r>
            <a:endParaRPr lang="zh-HK" altLang="en-US" sz="2400" dirty="0">
              <a:latin typeface="Adobe 繁黑體 Std B" pitchFamily="34" charset="-128"/>
              <a:ea typeface="Adobe 繁黑體 Std B" pitchFamily="34" charset="-128"/>
            </a:endParaRPr>
          </a:p>
        </p:txBody>
      </p:sp>
      <p:pic>
        <p:nvPicPr>
          <p:cNvPr id="3" name="Picture 21" descr="李鴻章的圖片搜尋結果"/>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889" y="620687"/>
            <a:ext cx="2383682" cy="29822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7990" y="620688"/>
            <a:ext cx="652217" cy="219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36354" y="594591"/>
            <a:ext cx="2313807" cy="3008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3968" y="592829"/>
            <a:ext cx="601724" cy="220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96525" y="3717032"/>
            <a:ext cx="2383682" cy="2893100"/>
          </a:xfrm>
          <a:prstGeom prst="rect">
            <a:avLst/>
          </a:prstGeom>
          <a:noFill/>
          <a:ln>
            <a:solidFill>
              <a:srgbClr val="C00000"/>
            </a:solidFill>
          </a:ln>
        </p:spPr>
        <p:txBody>
          <a:bodyPr wrap="square" rtlCol="0">
            <a:spAutoFit/>
          </a:bodyPr>
          <a:lstStyle/>
          <a:p>
            <a:r>
              <a:rPr lang="zh-CN" altLang="en-US" sz="1400" dirty="0"/>
              <a:t>李鸿章，直隶总督、北洋大臣，更重要的是慈禧太后最信任的大臣之一，他亦是唯一汉人被授予三眼花翎（曾国藩只是双眼花翎）。甲午战败，威风尽失，不少朝臣纷纷落井下石，交章弹劾。不过，李鸿章在国外仍然是声誉最高的中国官员，中日在马关的停战会谈，日本表明只能接受李鸿章作为清朝的全权大臣。于是</a:t>
            </a:r>
            <a:r>
              <a:rPr lang="en-US" altLang="zh-CN" sz="1400" dirty="0"/>
              <a:t>72</a:t>
            </a:r>
            <a:r>
              <a:rPr lang="zh-CN" altLang="en-US" sz="1400" dirty="0"/>
              <a:t>岁高龄的李鸿章，再战江湖。</a:t>
            </a:r>
            <a:endParaRPr lang="zh-HK" altLang="en-US" sz="1400" dirty="0"/>
          </a:p>
        </p:txBody>
      </p:sp>
      <p:sp>
        <p:nvSpPr>
          <p:cNvPr id="8" name="TextBox 7"/>
          <p:cNvSpPr txBox="1"/>
          <p:nvPr/>
        </p:nvSpPr>
        <p:spPr>
          <a:xfrm>
            <a:off x="2550443" y="3738364"/>
            <a:ext cx="2299718" cy="2246769"/>
          </a:xfrm>
          <a:prstGeom prst="rect">
            <a:avLst/>
          </a:prstGeom>
          <a:noFill/>
          <a:ln>
            <a:solidFill>
              <a:srgbClr val="C00000"/>
            </a:solidFill>
          </a:ln>
        </p:spPr>
        <p:txBody>
          <a:bodyPr wrap="square" rtlCol="0">
            <a:spAutoFit/>
          </a:bodyPr>
          <a:lstStyle/>
          <a:p>
            <a:r>
              <a:rPr lang="zh-CN" altLang="en-US" sz="1400" dirty="0"/>
              <a:t>李经方，李鸿章四弟李昭庆之子。</a:t>
            </a:r>
            <a:r>
              <a:rPr lang="en-US" altLang="zh-CN" sz="1400" dirty="0"/>
              <a:t>1862</a:t>
            </a:r>
            <a:r>
              <a:rPr lang="zh-CN" altLang="en-US" sz="1400" dirty="0"/>
              <a:t>年李鸿章年过四十，仍膝下无子，遂将李经方过继为嗣子。谁知两年后，李鸿章生了儿子李经述。不过，李鸿章仍然以李经方为嗣子，称之为「大儿」。</a:t>
            </a:r>
            <a:r>
              <a:rPr lang="en-US" altLang="zh-CN" sz="1400" dirty="0"/>
              <a:t>1882</a:t>
            </a:r>
            <a:r>
              <a:rPr lang="zh-CN" altLang="en-US" sz="1400" dirty="0"/>
              <a:t>年考中举人，随李鸿章襄办外交事宜。</a:t>
            </a:r>
            <a:endParaRPr lang="zh-HK" altLang="en-US" sz="1400" dirty="0"/>
          </a:p>
        </p:txBody>
      </p:sp>
      <p:pic>
        <p:nvPicPr>
          <p:cNvPr id="1126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9667" y="2793989"/>
            <a:ext cx="2448272" cy="3427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5076056" y="116632"/>
            <a:ext cx="3960441" cy="2677656"/>
          </a:xfrm>
          <a:prstGeom prst="rect">
            <a:avLst/>
          </a:prstGeom>
          <a:noFill/>
          <a:ln>
            <a:solidFill>
              <a:srgbClr val="00B050"/>
            </a:solidFill>
          </a:ln>
        </p:spPr>
        <p:txBody>
          <a:bodyPr wrap="square" rtlCol="0">
            <a:spAutoFit/>
          </a:bodyPr>
          <a:lstStyle/>
          <a:p>
            <a:r>
              <a:rPr lang="en-US" altLang="zh-CN" sz="1400" dirty="0"/>
              <a:t>《</a:t>
            </a:r>
            <a:r>
              <a:rPr lang="zh-CN" altLang="en-US" sz="1400" dirty="0"/>
              <a:t>马关条约</a:t>
            </a:r>
            <a:r>
              <a:rPr lang="en-US" altLang="zh-CN" sz="1400" dirty="0"/>
              <a:t>》</a:t>
            </a:r>
            <a:r>
              <a:rPr lang="zh-CN" altLang="en-US" sz="1400" dirty="0"/>
              <a:t>的谈判，中方代表共有五名，基本上均是李鸿章的幕府中人。其中包括了一位香港律师伍廷芳。伍廷芳祖籍广东新会，</a:t>
            </a:r>
            <a:r>
              <a:rPr lang="en-US" altLang="zh-CN" sz="1400" dirty="0"/>
              <a:t>1842</a:t>
            </a:r>
            <a:r>
              <a:rPr lang="zh-CN" altLang="en-US" sz="1400" dirty="0"/>
              <a:t>年英属马六甲，但三岁始随父回广州芳村定居，</a:t>
            </a:r>
            <a:r>
              <a:rPr lang="en-US" altLang="zh-CN" sz="1400" dirty="0"/>
              <a:t>14</a:t>
            </a:r>
            <a:r>
              <a:rPr lang="zh-CN" altLang="en-US" sz="1400" dirty="0"/>
              <a:t>岁来香港在圣保罗书院就读。</a:t>
            </a:r>
            <a:r>
              <a:rPr lang="en-US" altLang="zh-CN" sz="1400" dirty="0"/>
              <a:t>1874</a:t>
            </a:r>
            <a:r>
              <a:rPr lang="zh-CN" altLang="en-US" sz="1400" dirty="0"/>
              <a:t>年自费留学英国，</a:t>
            </a:r>
            <a:r>
              <a:rPr lang="en-US" altLang="zh-CN" sz="1400" dirty="0"/>
              <a:t>1877</a:t>
            </a:r>
            <a:r>
              <a:rPr lang="zh-CN" altLang="en-US" sz="1400" dirty="0"/>
              <a:t>年正式成为大律师。同年回港，成为第一位获准在香港担任律师的中国人。</a:t>
            </a:r>
            <a:r>
              <a:rPr lang="en-US" altLang="zh-CN" sz="1400" dirty="0"/>
              <a:t>1880</a:t>
            </a:r>
            <a:r>
              <a:rPr lang="zh-CN" altLang="en-US" sz="1400" dirty="0"/>
              <a:t>年，被香港总督轩尼诗委任为立法局首位华人非官守议员。</a:t>
            </a:r>
            <a:r>
              <a:rPr lang="en-US" altLang="zh-CN" sz="1400" dirty="0"/>
              <a:t>1882</a:t>
            </a:r>
            <a:r>
              <a:rPr lang="zh-CN" altLang="en-US" sz="1400" dirty="0"/>
              <a:t>年北上接受李鸿章邀请，任法律顾问，是李鸿章每次外交谈判的必然成员，在</a:t>
            </a:r>
            <a:r>
              <a:rPr lang="en-US" altLang="zh-CN" sz="1400" dirty="0"/>
              <a:t>《</a:t>
            </a:r>
            <a:r>
              <a:rPr lang="zh-CN" altLang="en-US" sz="1400" dirty="0"/>
              <a:t>马关条约</a:t>
            </a:r>
            <a:r>
              <a:rPr lang="en-US" altLang="zh-CN" sz="1400" dirty="0"/>
              <a:t>》</a:t>
            </a:r>
            <a:r>
              <a:rPr lang="zh-CN" altLang="en-US" sz="1400" dirty="0"/>
              <a:t>的会议中，这位香港律师的职称是「头等参赞官」。</a:t>
            </a:r>
            <a:endParaRPr lang="en-US" altLang="zh-CN" sz="1400" dirty="0"/>
          </a:p>
        </p:txBody>
      </p:sp>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51917" y="2793989"/>
            <a:ext cx="1184580" cy="3445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392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wipe(down)">
                                      <p:cBhvr>
                                        <p:cTn id="20" dur="500"/>
                                        <p:tgtEl>
                                          <p:spTgt spid="1026"/>
                                        </p:tgtEl>
                                      </p:cBhvr>
                                    </p:animEffect>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11266"/>
                                        </p:tgtEl>
                                        <p:attrNameLst>
                                          <p:attrName>style.visibility</p:attrName>
                                        </p:attrNameLst>
                                      </p:cBhvr>
                                      <p:to>
                                        <p:strVal val="visible"/>
                                      </p:to>
                                    </p:set>
                                    <p:animEffect transition="in" filter="randombar(horizontal)">
                                      <p:cBhvr>
                                        <p:cTn id="24" dur="500"/>
                                        <p:tgtEl>
                                          <p:spTgt spid="11266"/>
                                        </p:tgtEl>
                                      </p:cBhvr>
                                    </p:animEffect>
                                  </p:childTnLst>
                                </p:cTn>
                              </p:par>
                            </p:childTnLst>
                          </p:cTn>
                        </p:par>
                        <p:par>
                          <p:cTn id="25" fill="hold">
                            <p:stCondLst>
                              <p:cond delay="1000"/>
                            </p:stCondLst>
                            <p:childTnLst>
                              <p:par>
                                <p:cTn id="26" presetID="22" presetClass="entr" presetSubtype="4"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483" y="855646"/>
            <a:ext cx="6723102"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9101" y="116632"/>
            <a:ext cx="8784977" cy="584775"/>
          </a:xfrm>
          <a:prstGeom prst="rect">
            <a:avLst/>
          </a:prstGeom>
          <a:solidFill>
            <a:schemeClr val="accent2">
              <a:lumMod val="20000"/>
              <a:lumOff val="80000"/>
            </a:schemeClr>
          </a:solidFill>
        </p:spPr>
        <p:txBody>
          <a:bodyPr wrap="square" rtlCol="0">
            <a:spAutoFit/>
          </a:bodyPr>
          <a:lstStyle/>
          <a:p>
            <a:r>
              <a:rPr lang="zh-CN" altLang="en-US" sz="1600" dirty="0"/>
              <a:t>这张画在现时的春帆楼（日清讲和纪念馆）复制展出，它大概是出自日本人的手笔，也是最接近当时会议的情况。</a:t>
            </a:r>
            <a:endParaRPr lang="zh-HK" altLang="en-US" sz="1600"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72414" y="1052736"/>
            <a:ext cx="1916593" cy="268323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8581" y="3861048"/>
            <a:ext cx="1908556" cy="254474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8034250"/>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文件" ma:contentTypeID="0x010100EF829C2D0BC7F544BE1FEDE0EECD7245" ma:contentTypeVersion="14" ma:contentTypeDescription="建立新的文件。" ma:contentTypeScope="" ma:versionID="dd60c59fa926fd48d525407f6e217fb6">
  <xsd:schema xmlns:xsd="http://www.w3.org/2001/XMLSchema" xmlns:xs="http://www.w3.org/2001/XMLSchema" xmlns:p="http://schemas.microsoft.com/office/2006/metadata/properties" xmlns:ns2="de5c2c51-7906-4fac-bf5c-36dc0d54e7e0" xmlns:ns3="864ccfde-09d8-454f-ae99-5f29ab723904" targetNamespace="http://schemas.microsoft.com/office/2006/metadata/properties" ma:root="true" ma:fieldsID="2dc379060109887a010103108825be52" ns2:_="" ns3:_="">
    <xsd:import namespace="de5c2c51-7906-4fac-bf5c-36dc0d54e7e0"/>
    <xsd:import namespace="864ccfde-09d8-454f-ae99-5f29ab723904"/>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5c2c51-7906-4fac-bf5c-36dc0d54e7e0"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影像標籤" ma:readOnly="false" ma:fieldId="{5cf76f15-5ced-4ddc-b409-7134ff3c332f}" ma:taxonomyMulti="true" ma:sspId="bca0ba2c-31e5-4c89-bdb4-0b3d60f87944"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4ccfde-09d8-454f-ae99-5f29ab723904"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149f1219-beaa-421d-9806-7d84e40066c1}" ma:internalName="TaxCatchAll" ma:showField="CatchAllData" ma:web="864ccfde-09d8-454f-ae99-5f29ab72390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內容類型"/>
        <xsd:element ref="dc:title" minOccurs="0" maxOccurs="1" ma:index="4" ma:displayName="標題"/>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e5c2c51-7906-4fac-bf5c-36dc0d54e7e0">
      <Terms xmlns="http://schemas.microsoft.com/office/infopath/2007/PartnerControls"/>
    </lcf76f155ced4ddcb4097134ff3c332f>
    <TaxCatchAll xmlns="864ccfde-09d8-454f-ae99-5f29ab723904" xsi:nil="true"/>
  </documentManagement>
</p:properties>
</file>

<file path=customXml/itemProps1.xml><?xml version="1.0" encoding="utf-8"?>
<ds:datastoreItem xmlns:ds="http://schemas.openxmlformats.org/officeDocument/2006/customXml" ds:itemID="{BD4F6606-917B-48F1-9C09-EA1265B1EAA4}"/>
</file>

<file path=customXml/itemProps2.xml><?xml version="1.0" encoding="utf-8"?>
<ds:datastoreItem xmlns:ds="http://schemas.openxmlformats.org/officeDocument/2006/customXml" ds:itemID="{C47B3F6D-291E-4BA4-A253-0DE45D856A9F}"/>
</file>

<file path=customXml/itemProps3.xml><?xml version="1.0" encoding="utf-8"?>
<ds:datastoreItem xmlns:ds="http://schemas.openxmlformats.org/officeDocument/2006/customXml" ds:itemID="{307AA800-0CBB-429D-8878-DC9E8322CC58}"/>
</file>

<file path=docProps/app.xml><?xml version="1.0" encoding="utf-8"?>
<Properties xmlns="http://schemas.openxmlformats.org/officeDocument/2006/extended-properties" xmlns:vt="http://schemas.openxmlformats.org/officeDocument/2006/docPropsVTypes">
  <Template/>
  <TotalTime>3906</TotalTime>
  <Words>4960</Words>
  <Application>Microsoft Office PowerPoint</Application>
  <PresentationFormat>如螢幕大小 (4:3)</PresentationFormat>
  <Paragraphs>204</Paragraphs>
  <Slides>25</Slides>
  <Notes>4</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25</vt:i4>
      </vt:variant>
    </vt:vector>
  </HeadingPairs>
  <TitlesOfParts>
    <vt:vector size="33" baseType="lpstr">
      <vt:lpstr>Adobe 繁黑體 Std B</vt:lpstr>
      <vt:lpstr>宋体</vt:lpstr>
      <vt:lpstr>宋体</vt:lpstr>
      <vt:lpstr>新細明體</vt:lpstr>
      <vt:lpstr>標楷體</vt:lpstr>
      <vt:lpstr>Arial</vt:lpstr>
      <vt:lpstr>Calibri</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GLi</dc:creator>
  <cp:lastModifiedBy>CHOW, Kwong-yuen</cp:lastModifiedBy>
  <cp:revision>400</cp:revision>
  <dcterms:created xsi:type="dcterms:W3CDTF">2017-06-15T13:37:56Z</dcterms:created>
  <dcterms:modified xsi:type="dcterms:W3CDTF">2026-01-13T07:49:44Z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0x010100EF829C2D0BC7F544BE1FEDE0EECD7245</vt:lpwstr>
  </property>
</Properties>
</file>