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28" r:id="rId2"/>
    <p:sldId id="293" r:id="rId3"/>
    <p:sldId id="294" r:id="rId4"/>
    <p:sldId id="295" r:id="rId5"/>
    <p:sldId id="296" r:id="rId6"/>
    <p:sldId id="299" r:id="rId7"/>
    <p:sldId id="298" r:id="rId8"/>
    <p:sldId id="329" r:id="rId9"/>
    <p:sldId id="325" r:id="rId10"/>
    <p:sldId id="330" r:id="rId11"/>
    <p:sldId id="337" r:id="rId12"/>
    <p:sldId id="327" r:id="rId13"/>
    <p:sldId id="331" r:id="rId14"/>
    <p:sldId id="319" r:id="rId15"/>
    <p:sldId id="332" r:id="rId16"/>
    <p:sldId id="333" r:id="rId17"/>
    <p:sldId id="309" r:id="rId18"/>
    <p:sldId id="334" r:id="rId19"/>
    <p:sldId id="306" r:id="rId20"/>
    <p:sldId id="311" r:id="rId21"/>
    <p:sldId id="265" r:id="rId22"/>
    <p:sldId id="336" r:id="rId23"/>
    <p:sldId id="313" r:id="rId24"/>
    <p:sldId id="316" r:id="rId25"/>
  </p:sldIdLst>
  <p:sldSz cx="9144000" cy="6858000" type="screen4x3"/>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2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020" y="3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03BFDF-4AED-470B-9864-0A150B11C2D7}" type="datetimeFigureOut">
              <a:rPr lang="zh-HK" altLang="en-US" smtClean="0"/>
              <a:t>13/1/2026</a:t>
            </a:fld>
            <a:endParaRPr lang="zh-HK"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HK"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346D24-741D-4557-8607-8963A49195E3}" type="slidenum">
              <a:rPr lang="zh-HK" altLang="en-US" smtClean="0"/>
              <a:t>‹#›</a:t>
            </a:fld>
            <a:endParaRPr lang="zh-HK" altLang="en-US" dirty="0"/>
          </a:p>
        </p:txBody>
      </p:sp>
    </p:spTree>
    <p:extLst>
      <p:ext uri="{BB962C8B-B14F-4D97-AF65-F5344CB8AC3E}">
        <p14:creationId xmlns:p14="http://schemas.microsoft.com/office/powerpoint/2010/main" val="2317834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A6346D24-741D-4557-8607-8963A49195E3}" type="slidenum">
              <a:rPr lang="zh-HK" altLang="en-US" smtClean="0"/>
              <a:t>7</a:t>
            </a:fld>
            <a:endParaRPr lang="zh-HK" altLang="en-US" dirty="0"/>
          </a:p>
        </p:txBody>
      </p:sp>
    </p:spTree>
    <p:extLst>
      <p:ext uri="{BB962C8B-B14F-4D97-AF65-F5344CB8AC3E}">
        <p14:creationId xmlns:p14="http://schemas.microsoft.com/office/powerpoint/2010/main" val="133816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A6346D24-741D-4557-8607-8963A49195E3}" type="slidenum">
              <a:rPr lang="zh-HK" altLang="en-US" smtClean="0"/>
              <a:t>21</a:t>
            </a:fld>
            <a:endParaRPr lang="zh-HK" altLang="en-US" dirty="0"/>
          </a:p>
        </p:txBody>
      </p:sp>
    </p:spTree>
    <p:extLst>
      <p:ext uri="{BB962C8B-B14F-4D97-AF65-F5344CB8AC3E}">
        <p14:creationId xmlns:p14="http://schemas.microsoft.com/office/powerpoint/2010/main" val="3580771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A6346D24-741D-4557-8607-8963A49195E3}" type="slidenum">
              <a:rPr lang="zh-HK" altLang="en-US" smtClean="0"/>
              <a:t>24</a:t>
            </a:fld>
            <a:endParaRPr lang="zh-HK" altLang="en-US" dirty="0"/>
          </a:p>
        </p:txBody>
      </p:sp>
    </p:spTree>
    <p:extLst>
      <p:ext uri="{BB962C8B-B14F-4D97-AF65-F5344CB8AC3E}">
        <p14:creationId xmlns:p14="http://schemas.microsoft.com/office/powerpoint/2010/main" val="1323600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HK"/>
              <a:t>Click to edit Master title style</a:t>
            </a:r>
            <a:endParaRPr lang="zh-HK"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HK"/>
              <a:t>Click to edit Master subtitle style</a:t>
            </a:r>
            <a:endParaRPr lang="zh-HK" altLang="en-US"/>
          </a:p>
        </p:txBody>
      </p:sp>
      <p:sp>
        <p:nvSpPr>
          <p:cNvPr id="4" name="Date Placeholder 3"/>
          <p:cNvSpPr>
            <a:spLocks noGrp="1"/>
          </p:cNvSpPr>
          <p:nvPr>
            <p:ph type="dt" sz="half" idx="10"/>
          </p:nvPr>
        </p:nvSpPr>
        <p:spPr/>
        <p:txBody>
          <a:bodyPr/>
          <a:lstStyle/>
          <a:p>
            <a:fld id="{A74DC0E1-9A8C-44E9-8B35-735C5D278CF5}" type="datetimeFigureOut">
              <a:rPr lang="zh-HK" altLang="en-US" smtClean="0"/>
              <a:t>13/1/2026</a:t>
            </a:fld>
            <a:endParaRPr lang="zh-HK" altLang="en-US" dirty="0"/>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3977513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A74DC0E1-9A8C-44E9-8B35-735C5D278CF5}" type="datetimeFigureOut">
              <a:rPr lang="zh-HK" altLang="en-US" smtClean="0"/>
              <a:t>13/1/2026</a:t>
            </a:fld>
            <a:endParaRPr lang="zh-HK" altLang="en-US" dirty="0"/>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197762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A74DC0E1-9A8C-44E9-8B35-735C5D278CF5}" type="datetimeFigureOut">
              <a:rPr lang="zh-HK" altLang="en-US" smtClean="0"/>
              <a:t>13/1/2026</a:t>
            </a:fld>
            <a:endParaRPr lang="zh-HK" altLang="en-US" dirty="0"/>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4018568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idx="1"/>
          </p:nvPr>
        </p:nvSpPr>
        <p:spPr/>
        <p:txBody>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fld id="{A74DC0E1-9A8C-44E9-8B35-735C5D278CF5}" type="datetimeFigureOut">
              <a:rPr lang="zh-HK" altLang="en-US" smtClean="0"/>
              <a:t>13/1/2026</a:t>
            </a:fld>
            <a:endParaRPr lang="zh-HK" altLang="en-US" dirty="0"/>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3320859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HK"/>
              <a:t>Click to edit Master title style</a:t>
            </a:r>
            <a:endParaRPr lang="zh-HK"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HK"/>
              <a:t>Click to edit Master text styles</a:t>
            </a:r>
          </a:p>
        </p:txBody>
      </p:sp>
      <p:sp>
        <p:nvSpPr>
          <p:cNvPr id="4" name="Date Placeholder 3"/>
          <p:cNvSpPr>
            <a:spLocks noGrp="1"/>
          </p:cNvSpPr>
          <p:nvPr>
            <p:ph type="dt" sz="half" idx="10"/>
          </p:nvPr>
        </p:nvSpPr>
        <p:spPr/>
        <p:txBody>
          <a:bodyPr/>
          <a:lstStyle/>
          <a:p>
            <a:fld id="{A74DC0E1-9A8C-44E9-8B35-735C5D278CF5}" type="datetimeFigureOut">
              <a:rPr lang="zh-HK" altLang="en-US" smtClean="0"/>
              <a:t>13/1/2026</a:t>
            </a:fld>
            <a:endParaRPr lang="zh-HK" altLang="en-US" dirty="0"/>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3078689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p:txBody>
          <a:bodyPr/>
          <a:lstStyle/>
          <a:p>
            <a:fld id="{A74DC0E1-9A8C-44E9-8B35-735C5D278CF5}" type="datetimeFigureOut">
              <a:rPr lang="zh-HK" altLang="en-US" smtClean="0"/>
              <a:t>13/1/2026</a:t>
            </a:fld>
            <a:endParaRPr lang="zh-HK" altLang="en-US" dirty="0"/>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552838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HK"/>
              <a:t>Click to edit Master title style</a:t>
            </a:r>
            <a:endParaRPr lang="zh-HK"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p:txBody>
          <a:bodyPr/>
          <a:lstStyle/>
          <a:p>
            <a:fld id="{A74DC0E1-9A8C-44E9-8B35-735C5D278CF5}" type="datetimeFigureOut">
              <a:rPr lang="zh-HK" altLang="en-US" smtClean="0"/>
              <a:t>13/1/2026</a:t>
            </a:fld>
            <a:endParaRPr lang="zh-HK" altLang="en-US" dirty="0"/>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514207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p:txBody>
          <a:bodyPr/>
          <a:lstStyle/>
          <a:p>
            <a:fld id="{A74DC0E1-9A8C-44E9-8B35-735C5D278CF5}" type="datetimeFigureOut">
              <a:rPr lang="zh-HK" altLang="en-US" smtClean="0"/>
              <a:t>13/1/2026</a:t>
            </a:fld>
            <a:endParaRPr lang="zh-HK" altLang="en-US" dirty="0"/>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3925975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4DC0E1-9A8C-44E9-8B35-735C5D278CF5}" type="datetimeFigureOut">
              <a:rPr lang="zh-HK" altLang="en-US" smtClean="0"/>
              <a:t>13/1/2026</a:t>
            </a:fld>
            <a:endParaRPr lang="zh-HK" altLang="en-US" dirty="0"/>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241198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HK"/>
              <a:t>Click to edit Master title style</a:t>
            </a:r>
            <a:endParaRPr lang="zh-HK"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5" name="Date Placeholder 4"/>
          <p:cNvSpPr>
            <a:spLocks noGrp="1"/>
          </p:cNvSpPr>
          <p:nvPr>
            <p:ph type="dt" sz="half" idx="10"/>
          </p:nvPr>
        </p:nvSpPr>
        <p:spPr/>
        <p:txBody>
          <a:bodyPr/>
          <a:lstStyle/>
          <a:p>
            <a:fld id="{A74DC0E1-9A8C-44E9-8B35-735C5D278CF5}" type="datetimeFigureOut">
              <a:rPr lang="zh-HK" altLang="en-US" smtClean="0"/>
              <a:t>13/1/2026</a:t>
            </a:fld>
            <a:endParaRPr lang="zh-HK" altLang="en-US" dirty="0"/>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3100938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HK"/>
              <a:t>Click to edit Master title style</a:t>
            </a:r>
            <a:endParaRPr lang="zh-HK"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HK"/>
              <a:t>Click to edit Master text styles</a:t>
            </a:r>
          </a:p>
        </p:txBody>
      </p:sp>
      <p:sp>
        <p:nvSpPr>
          <p:cNvPr id="5" name="Date Placeholder 4"/>
          <p:cNvSpPr>
            <a:spLocks noGrp="1"/>
          </p:cNvSpPr>
          <p:nvPr>
            <p:ph type="dt" sz="half" idx="10"/>
          </p:nvPr>
        </p:nvSpPr>
        <p:spPr/>
        <p:txBody>
          <a:bodyPr/>
          <a:lstStyle/>
          <a:p>
            <a:fld id="{A74DC0E1-9A8C-44E9-8B35-735C5D278CF5}" type="datetimeFigureOut">
              <a:rPr lang="zh-HK" altLang="en-US" smtClean="0"/>
              <a:t>13/1/2026</a:t>
            </a:fld>
            <a:endParaRPr lang="zh-HK" altLang="en-US" dirty="0"/>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2973411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HK"/>
              <a:t>Click to edit Master title style</a:t>
            </a:r>
            <a:endParaRPr lang="zh-HK" alt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HK"/>
              <a:t>Click to 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DC0E1-9A8C-44E9-8B35-735C5D278CF5}" type="datetimeFigureOut">
              <a:rPr lang="zh-HK" altLang="en-US" smtClean="0"/>
              <a:t>13/1/2026</a:t>
            </a:fld>
            <a:endParaRPr lang="zh-HK" alt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B7242-4CD3-4856-B64B-D2A302C66914}" type="slidenum">
              <a:rPr lang="zh-HK" altLang="en-US" smtClean="0"/>
              <a:t>‹#›</a:t>
            </a:fld>
            <a:endParaRPr lang="zh-HK" altLang="en-US" dirty="0"/>
          </a:p>
        </p:txBody>
      </p:sp>
    </p:spTree>
    <p:extLst>
      <p:ext uri="{BB962C8B-B14F-4D97-AF65-F5344CB8AC3E}">
        <p14:creationId xmlns:p14="http://schemas.microsoft.com/office/powerpoint/2010/main" val="1562529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0" y="0"/>
            <a:ext cx="6732240" cy="762000"/>
          </a:xfrm>
          <a:prstGeom prst="rect">
            <a:avLst/>
          </a:prstGeom>
          <a:solidFill>
            <a:schemeClr val="accent2">
              <a:lumMod val="40000"/>
              <a:lumOff val="6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TW" altLang="en-US" sz="3200" dirty="0">
                <a:latin typeface="Adobe 繁黑體 Std B" pitchFamily="34" charset="-128"/>
                <a:ea typeface="Adobe 繁黑體 Std B" pitchFamily="34" charset="-128"/>
              </a:rPr>
              <a:t>蒋经国打老虎</a:t>
            </a:r>
            <a:r>
              <a:rPr lang="zh-CN" altLang="en-US" sz="3200" dirty="0">
                <a:latin typeface="Adobe 繁黑體 Std B" pitchFamily="34" charset="-128"/>
                <a:ea typeface="Adobe 繁黑體 Std B" pitchFamily="34" charset="-128"/>
              </a:rPr>
              <a:t>：最短命</a:t>
            </a:r>
            <a:r>
              <a:rPr lang="zh-TW" altLang="en-US" sz="3200" dirty="0">
                <a:latin typeface="Adobe 繁黑體 Std B" pitchFamily="34" charset="-128"/>
                <a:ea typeface="Adobe 繁黑體 Std B" pitchFamily="34" charset="-128"/>
              </a:rPr>
              <a:t>的</a:t>
            </a:r>
            <a:r>
              <a:rPr lang="zh-CN" altLang="en-US" sz="3200" dirty="0">
                <a:latin typeface="Adobe 繁黑體 Std B" pitchFamily="34" charset="-128"/>
                <a:ea typeface="Adobe 繁黑體 Std B" pitchFamily="34" charset="-128"/>
              </a:rPr>
              <a:t>货币金圆券</a:t>
            </a:r>
            <a:endParaRPr lang="en-US" sz="3200" dirty="0">
              <a:latin typeface="Adobe 繁黑體 Std B" pitchFamily="34" charset="-128"/>
              <a:ea typeface="Adobe 繁黑體 Std B" pitchFamily="34" charset="-128"/>
            </a:endParaRPr>
          </a:p>
        </p:txBody>
      </p:sp>
      <p:sp>
        <p:nvSpPr>
          <p:cNvPr id="6" name="TextBox 5"/>
          <p:cNvSpPr txBox="1"/>
          <p:nvPr/>
        </p:nvSpPr>
        <p:spPr>
          <a:xfrm>
            <a:off x="61348" y="4373921"/>
            <a:ext cx="91440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总论</a:t>
            </a:r>
            <a:endParaRPr lang="zh-HK" altLang="en-US" sz="2400" dirty="0">
              <a:latin typeface="Adobe 繁黑體 Std B" pitchFamily="34" charset="-128"/>
              <a:ea typeface="Adobe 繁黑體 Std B" pitchFamily="34" charset="-128"/>
            </a:endParaRPr>
          </a:p>
        </p:txBody>
      </p:sp>
      <p:sp>
        <p:nvSpPr>
          <p:cNvPr id="7" name="TextBox 6"/>
          <p:cNvSpPr txBox="1"/>
          <p:nvPr/>
        </p:nvSpPr>
        <p:spPr>
          <a:xfrm>
            <a:off x="61348" y="4835586"/>
            <a:ext cx="9123710" cy="923330"/>
          </a:xfrm>
          <a:prstGeom prst="rect">
            <a:avLst/>
          </a:prstGeom>
          <a:noFill/>
        </p:spPr>
        <p:txBody>
          <a:bodyPr wrap="square" rtlCol="0">
            <a:spAutoFit/>
          </a:bodyPr>
          <a:lstStyle/>
          <a:p>
            <a:r>
              <a:rPr lang="en-US" altLang="zh-CN" dirty="0"/>
              <a:t>1948</a:t>
            </a:r>
            <a:r>
              <a:rPr lang="zh-CN" altLang="en-US" dirty="0"/>
              <a:t>年</a:t>
            </a:r>
            <a:r>
              <a:rPr lang="en-US" altLang="zh-CN" dirty="0"/>
              <a:t>8</a:t>
            </a:r>
            <a:r>
              <a:rPr lang="zh-CN" altLang="en-US" dirty="0"/>
              <a:t>月，共产党军队已经控制华北大部分地方，国民党军队节节败退。</a:t>
            </a:r>
            <a:r>
              <a:rPr lang="en-US" altLang="zh-CN" dirty="0"/>
              <a:t>8</a:t>
            </a:r>
            <a:r>
              <a:rPr lang="zh-CN" altLang="en-US" dirty="0"/>
              <a:t>月</a:t>
            </a:r>
            <a:r>
              <a:rPr lang="en-US" altLang="zh-CN" dirty="0"/>
              <a:t>23</a:t>
            </a:r>
            <a:r>
              <a:rPr lang="zh-CN" altLang="en-US" dirty="0"/>
              <a:t>日，国民政府废除「法币」，改</a:t>
            </a:r>
            <a:r>
              <a:rPr lang="zh-TW" altLang="en-US" dirty="0">
                <a:latin typeface="SimSun" panose="02010600030101010101" pitchFamily="2" charset="-122"/>
                <a:ea typeface="SimSun" panose="02010600030101010101" pitchFamily="2" charset="-122"/>
              </a:rPr>
              <a:t>用</a:t>
            </a:r>
            <a:r>
              <a:rPr lang="zh-CN" altLang="en-US" dirty="0"/>
              <a:t>「金圆券」。但随着</a:t>
            </a:r>
            <a:r>
              <a:rPr lang="en-US" altLang="zh-CN" dirty="0"/>
              <a:t>1949</a:t>
            </a:r>
            <a:r>
              <a:rPr lang="zh-CN" altLang="en-US" dirty="0"/>
              <a:t>年</a:t>
            </a:r>
            <a:r>
              <a:rPr lang="en-US" altLang="zh-CN" dirty="0"/>
              <a:t>4</a:t>
            </a:r>
            <a:r>
              <a:rPr lang="zh-CN" altLang="en-US" dirty="0"/>
              <a:t>月和</a:t>
            </a:r>
            <a:r>
              <a:rPr lang="en-US" altLang="zh-CN" dirty="0"/>
              <a:t>5</a:t>
            </a:r>
            <a:r>
              <a:rPr lang="zh-CN" altLang="en-US" dirty="0"/>
              <a:t>月南京</a:t>
            </a:r>
            <a:r>
              <a:rPr lang="zh-TW" altLang="en-US" dirty="0"/>
              <a:t>（</a:t>
            </a:r>
            <a:r>
              <a:rPr lang="zh-CN" altLang="en-US" dirty="0"/>
              <a:t>国民政府首都）和上海（金融中心）相继失陷，金圆券也正式退出历史舞台，成为世界上最短命的货币之一。</a:t>
            </a:r>
            <a:endParaRPr lang="zh-HK"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6" y="856350"/>
            <a:ext cx="9108503" cy="351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ubtitle 4"/>
          <p:cNvSpPr txBox="1">
            <a:spLocks/>
          </p:cNvSpPr>
          <p:nvPr/>
        </p:nvSpPr>
        <p:spPr>
          <a:xfrm>
            <a:off x="5508104" y="612951"/>
            <a:ext cx="3062063" cy="457200"/>
          </a:xfrm>
          <a:prstGeom prst="rect">
            <a:avLst/>
          </a:prstGeom>
          <a:solidFill>
            <a:schemeClr val="tx2">
              <a:lumMod val="20000"/>
              <a:lumOff val="80000"/>
            </a:schemeClr>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CN" altLang="en-US" sz="2400" dirty="0">
                <a:solidFill>
                  <a:schemeClr val="tx1">
                    <a:lumMod val="75000"/>
                    <a:lumOff val="25000"/>
                  </a:schemeClr>
                </a:solidFill>
                <a:latin typeface="Adobe 繁黑體 Std B" pitchFamily="34" charset="-128"/>
                <a:ea typeface="Adobe 繁黑體 Std B" pitchFamily="34" charset="-128"/>
              </a:rPr>
              <a:t>相关课题：国共内战</a:t>
            </a:r>
            <a:endParaRPr lang="en-US" sz="2400" dirty="0">
              <a:solidFill>
                <a:schemeClr val="tx1">
                  <a:lumMod val="75000"/>
                  <a:lumOff val="25000"/>
                </a:schemeClr>
              </a:solidFill>
              <a:latin typeface="Adobe 繁黑體 Std B" pitchFamily="34" charset="-128"/>
              <a:ea typeface="Adobe 繁黑體 Std B" pitchFamily="34" charset="-128"/>
            </a:endParaRPr>
          </a:p>
        </p:txBody>
      </p:sp>
      <p:sp>
        <p:nvSpPr>
          <p:cNvPr id="2" name="矩形 1"/>
          <p:cNvSpPr/>
          <p:nvPr/>
        </p:nvSpPr>
        <p:spPr>
          <a:xfrm>
            <a:off x="61348" y="5729645"/>
            <a:ext cx="4572000" cy="923330"/>
          </a:xfrm>
          <a:prstGeom prst="rect">
            <a:avLst/>
          </a:prstGeom>
        </p:spPr>
        <p:txBody>
          <a:bodyPr>
            <a:spAutoFit/>
          </a:bodyPr>
          <a:lstStyle/>
          <a:p>
            <a:r>
              <a:rPr lang="zh-CN" altLang="en-US" dirty="0">
                <a:latin typeface="宋体" panose="02010600030101010101" pitchFamily="2" charset="-122"/>
              </a:rPr>
              <a:t>在</a:t>
            </a:r>
            <a:r>
              <a:rPr lang="zh-TW" altLang="en-US" dirty="0">
                <a:latin typeface="宋体" panose="02010600030101010101" pitchFamily="2" charset="-122"/>
                <a:ea typeface="宋体" panose="02010600030101010101" pitchFamily="2" charset="-122"/>
              </a:rPr>
              <a:t>本部分</a:t>
            </a:r>
            <a:r>
              <a:rPr lang="zh-CN" altLang="en-US" dirty="0">
                <a:latin typeface="宋体" panose="02010600030101010101" pitchFamily="2" charset="-122"/>
              </a:rPr>
              <a:t>，</a:t>
            </a:r>
            <a:r>
              <a:rPr lang="zh-TW" altLang="en-US" dirty="0">
                <a:latin typeface="宋体" panose="02010600030101010101" pitchFamily="2" charset="-122"/>
                <a:ea typeface="宋体" panose="02010600030101010101" pitchFamily="2" charset="-122"/>
              </a:rPr>
              <a:t>你</a:t>
            </a:r>
            <a:r>
              <a:rPr lang="zh-CN" altLang="en-US" dirty="0">
                <a:latin typeface="宋体" panose="02010600030101010101" pitchFamily="2" charset="-122"/>
              </a:rPr>
              <a:t>将可以学到</a:t>
            </a:r>
            <a:r>
              <a:rPr lang="zh-TW" altLang="en-US" dirty="0">
                <a:latin typeface="宋体" panose="02010600030101010101" pitchFamily="2" charset="-122"/>
                <a:ea typeface="宋体" panose="02010600030101010101" pitchFamily="2" charset="-122"/>
              </a:rPr>
              <a:t>：</a:t>
            </a:r>
            <a:endParaRPr lang="en-US" altLang="zh-TW" dirty="0">
              <a:latin typeface="宋体" panose="02010600030101010101" pitchFamily="2" charset="-122"/>
              <a:ea typeface="宋体" panose="02010600030101010101" pitchFamily="2" charset="-122"/>
            </a:endParaRPr>
          </a:p>
          <a:p>
            <a:pPr marL="342900" indent="-342900">
              <a:buAutoNum type="arabicPeriod"/>
            </a:pPr>
            <a:r>
              <a:rPr lang="zh-CN" altLang="en-US" dirty="0"/>
              <a:t>战争如何促成通货膨胀</a:t>
            </a:r>
            <a:endParaRPr lang="en-US" altLang="zh-TW" dirty="0">
              <a:ea typeface="宋体" panose="02010600030101010101" pitchFamily="2" charset="-122"/>
            </a:endParaRPr>
          </a:p>
          <a:p>
            <a:pPr marL="342900" indent="-342900">
              <a:buAutoNum type="arabicPeriod"/>
            </a:pPr>
            <a:r>
              <a:rPr lang="zh-CN" altLang="en-US" dirty="0"/>
              <a:t>通货膨胀又如何摧毁了国民政府</a:t>
            </a:r>
            <a:endParaRPr lang="zh-HK" altLang="en-US" dirty="0"/>
          </a:p>
        </p:txBody>
      </p:sp>
    </p:spTree>
    <p:extLst>
      <p:ext uri="{BB962C8B-B14F-4D97-AF65-F5344CB8AC3E}">
        <p14:creationId xmlns:p14="http://schemas.microsoft.com/office/powerpoint/2010/main" val="191677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60648"/>
            <a:ext cx="4056278" cy="5212080"/>
          </a:xfrm>
          <a:prstGeom prst="rect">
            <a:avLst/>
          </a:prstGeom>
        </p:spPr>
      </p:pic>
      <p:sp>
        <p:nvSpPr>
          <p:cNvPr id="3" name="矩形 2"/>
          <p:cNvSpPr/>
          <p:nvPr/>
        </p:nvSpPr>
        <p:spPr>
          <a:xfrm>
            <a:off x="251520" y="5667249"/>
            <a:ext cx="4056278" cy="646331"/>
          </a:xfrm>
          <a:prstGeom prst="rect">
            <a:avLst/>
          </a:prstGeom>
          <a:solidFill>
            <a:schemeClr val="accent1">
              <a:lumMod val="20000"/>
              <a:lumOff val="80000"/>
            </a:schemeClr>
          </a:solidFill>
        </p:spPr>
        <p:txBody>
          <a:bodyPr wrap="square">
            <a:spAutoFit/>
          </a:bodyPr>
          <a:lstStyle/>
          <a:p>
            <a:r>
              <a:rPr lang="zh-TW" altLang="zh-HK" dirty="0">
                <a:latin typeface="SimSun" panose="02010600030101010101" pitchFamily="2" charset="-122"/>
                <a:ea typeface="SimSun" panose="02010600030101010101" pitchFamily="2" charset="-122"/>
                <a:cs typeface="Times New Roman" panose="02020603050405020304" pitchFamily="18" charset="0"/>
              </a:rPr>
              <a:t>上海经济警察进入商家，调查</a:t>
            </a:r>
            <a:r>
              <a:rPr lang="zh-TW" altLang="en-US" dirty="0">
                <a:latin typeface="SimSun" panose="02010600030101010101" pitchFamily="2" charset="-122"/>
                <a:ea typeface="SimSun" panose="02010600030101010101" pitchFamily="2" charset="-122"/>
                <a:cs typeface="Times New Roman" panose="02020603050405020304" pitchFamily="18" charset="0"/>
              </a:rPr>
              <a:t>是否存在囤</a:t>
            </a:r>
            <a:r>
              <a:rPr lang="zh-TW" altLang="zh-HK" dirty="0">
                <a:latin typeface="SimSun" panose="02010600030101010101" pitchFamily="2" charset="-122"/>
                <a:ea typeface="SimSun" panose="02010600030101010101" pitchFamily="2" charset="-122"/>
                <a:cs typeface="Times New Roman" panose="02020603050405020304" pitchFamily="18" charset="0"/>
              </a:rPr>
              <a:t>积物资的情</a:t>
            </a:r>
            <a:r>
              <a:rPr lang="zh-TW" altLang="en-US" dirty="0">
                <a:latin typeface="SimSun" panose="02010600030101010101" pitchFamily="2" charset="-122"/>
                <a:ea typeface="SimSun" panose="02010600030101010101" pitchFamily="2" charset="-122"/>
                <a:cs typeface="Times New Roman" panose="02020603050405020304" pitchFamily="18" charset="0"/>
              </a:rPr>
              <a:t>况</a:t>
            </a:r>
            <a:r>
              <a:rPr lang="zh-TW" altLang="zh-HK" dirty="0">
                <a:latin typeface="SimSun" panose="02010600030101010101" pitchFamily="2" charset="-122"/>
                <a:ea typeface="SimSun" panose="02010600030101010101" pitchFamily="2" charset="-122"/>
                <a:cs typeface="Times New Roman" panose="02020603050405020304" pitchFamily="18" charset="0"/>
              </a:rPr>
              <a:t>。</a:t>
            </a:r>
            <a:endParaRPr lang="zh-HK" altLang="en-US" dirty="0">
              <a:latin typeface="SimSun" panose="02010600030101010101" pitchFamily="2" charset="-122"/>
              <a:ea typeface="SimSun" panose="02010600030101010101" pitchFamily="2" charset="-122"/>
            </a:endParaRPr>
          </a:p>
        </p:txBody>
      </p:sp>
      <p:pic>
        <p:nvPicPr>
          <p:cNvPr id="9" name="圖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311" y="260648"/>
            <a:ext cx="4399553" cy="3430488"/>
          </a:xfrm>
          <a:prstGeom prst="rect">
            <a:avLst/>
          </a:prstGeom>
        </p:spPr>
      </p:pic>
      <p:sp>
        <p:nvSpPr>
          <p:cNvPr id="10" name="矩形 9"/>
          <p:cNvSpPr/>
          <p:nvPr/>
        </p:nvSpPr>
        <p:spPr>
          <a:xfrm>
            <a:off x="4543895" y="3861048"/>
            <a:ext cx="4407193" cy="646331"/>
          </a:xfrm>
          <a:prstGeom prst="rect">
            <a:avLst/>
          </a:prstGeom>
          <a:solidFill>
            <a:schemeClr val="accent1">
              <a:lumMod val="20000"/>
              <a:lumOff val="80000"/>
            </a:schemeClr>
          </a:solidFill>
        </p:spPr>
        <p:txBody>
          <a:bodyPr wrap="square">
            <a:spAutoFit/>
          </a:bodyPr>
          <a:lstStyle/>
          <a:p>
            <a:r>
              <a:rPr lang="zh-TW" altLang="zh-HK" dirty="0">
                <a:latin typeface="SimSun" panose="02010600030101010101" pitchFamily="2" charset="-122"/>
                <a:ea typeface="SimSun" panose="02010600030101010101" pitchFamily="2" charset="-122"/>
                <a:cs typeface="Times New Roman" panose="02020603050405020304" pitchFamily="18" charset="0"/>
              </a:rPr>
              <a:t>上海商</a:t>
            </a:r>
            <a:r>
              <a:rPr lang="zh-TW" altLang="en-US" dirty="0">
                <a:latin typeface="SimSun" panose="02010600030101010101" pitchFamily="2" charset="-122"/>
                <a:ea typeface="SimSun" panose="02010600030101010101" pitchFamily="2" charset="-122"/>
                <a:cs typeface="Times New Roman" panose="02020603050405020304" pitchFamily="18" charset="0"/>
              </a:rPr>
              <a:t>人</a:t>
            </a:r>
            <a:r>
              <a:rPr lang="zh-TW" altLang="zh-HK" dirty="0">
                <a:latin typeface="SimSun" panose="02010600030101010101" pitchFamily="2" charset="-122"/>
                <a:ea typeface="SimSun" panose="02010600030101010101" pitchFamily="2" charset="-122"/>
                <a:cs typeface="Times New Roman" panose="02020603050405020304" pitchFamily="18" charset="0"/>
              </a:rPr>
              <a:t>向前来查访的经济警察说明存放物资的情况。</a:t>
            </a:r>
            <a:endParaRPr lang="zh-HK" altLang="en-US"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283281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
          <p:cNvSpPr txBox="1"/>
          <p:nvPr/>
        </p:nvSpPr>
        <p:spPr>
          <a:xfrm>
            <a:off x="355901" y="644096"/>
            <a:ext cx="8568952" cy="1815882"/>
          </a:xfrm>
          <a:prstGeom prst="rect">
            <a:avLst/>
          </a:prstGeom>
          <a:solidFill>
            <a:schemeClr val="accent4">
              <a:lumMod val="20000"/>
              <a:lumOff val="80000"/>
            </a:schemeClr>
          </a:solidFill>
        </p:spPr>
        <p:txBody>
          <a:bodyPr wrap="square" rtlCol="0">
            <a:spAutoFit/>
          </a:bodyPr>
          <a:lstStyle/>
          <a:p>
            <a:r>
              <a:rPr lang="zh-TW" altLang="en-US" sz="1600" dirty="0">
                <a:latin typeface="SimSun" panose="02010600030101010101" pitchFamily="2" charset="-122"/>
                <a:ea typeface="SimSun" panose="02010600030101010101" pitchFamily="2" charset="-122"/>
              </a:rPr>
              <a:t>上海「煤炭大王」、「火柴大王」刘鸿生，由于畏惧蒋经国威逼，被迫忍痛交出黄金八百条（每条重十两）、二百三十万美元、银元数千枚；抗战时期到美国为政府奔走借款，受到蒋介石嘉许的上海商业储蓄银行总经理陈光甫，在蒋经国与之会面后，迫于形势，交出一百一十四万美元，「移存」中央银行；金城银行总经理周作民唯恐被蒋经国「召见」，吓得不敢住在家里，几乎每天晚上得换住所睡觉，最后仍被蒋经国手下骚扰，万不得已，只有托病住进上海虹桥疗养院，但警察局仍穷追不舍，派人进入医院，强迫周作民签名具结，非经有关部门批准，不准擅离上海。</a:t>
            </a:r>
            <a:endParaRPr lang="en-US" altLang="zh-CN" sz="1600" dirty="0">
              <a:latin typeface="SimSun" panose="02010600030101010101" pitchFamily="2" charset="-122"/>
              <a:ea typeface="SimSun" panose="02010600030101010101" pitchFamily="2" charset="-122"/>
            </a:endParaRPr>
          </a:p>
        </p:txBody>
      </p:sp>
      <p:sp>
        <p:nvSpPr>
          <p:cNvPr id="3" name="TextBox 13"/>
          <p:cNvSpPr txBox="1"/>
          <p:nvPr/>
        </p:nvSpPr>
        <p:spPr>
          <a:xfrm>
            <a:off x="6084168" y="2459978"/>
            <a:ext cx="2808312" cy="246221"/>
          </a:xfrm>
          <a:prstGeom prst="rect">
            <a:avLst/>
          </a:prstGeom>
          <a:noFill/>
        </p:spPr>
        <p:txBody>
          <a:bodyPr wrap="square" rtlCol="0">
            <a:spAutoFit/>
          </a:bodyPr>
          <a:lstStyle/>
          <a:p>
            <a:r>
              <a:rPr lang="zh-HK" altLang="en-US" sz="1000" dirty="0">
                <a:latin typeface="SimSun" panose="02010600030101010101" pitchFamily="2" charset="-122"/>
                <a:ea typeface="SimSun" panose="02010600030101010101" pitchFamily="2" charset="-122"/>
              </a:rPr>
              <a:t>王丰</a:t>
            </a:r>
            <a:r>
              <a:rPr lang="zh-TW" altLang="en-US" sz="1000" dirty="0">
                <a:latin typeface="SimSun" panose="02010600030101010101" pitchFamily="2" charset="-122"/>
                <a:ea typeface="SimSun" panose="02010600030101010101" pitchFamily="2" charset="-122"/>
              </a:rPr>
              <a:t>：</a:t>
            </a:r>
            <a:r>
              <a:rPr lang="en-US" altLang="zh-TW" sz="1000" dirty="0">
                <a:latin typeface="SimSun" panose="02010600030101010101" pitchFamily="2" charset="-122"/>
                <a:ea typeface="SimSun" panose="02010600030101010101" pitchFamily="2" charset="-122"/>
              </a:rPr>
              <a:t>《</a:t>
            </a:r>
            <a:r>
              <a:rPr lang="zh-TW" altLang="en-US" sz="1000" dirty="0">
                <a:latin typeface="SimSun" panose="02010600030101010101" pitchFamily="2" charset="-122"/>
                <a:ea typeface="SimSun" panose="02010600030101010101" pitchFamily="2" charset="-122"/>
              </a:rPr>
              <a:t>蒋介石父子</a:t>
            </a:r>
            <a:r>
              <a:rPr lang="en-US" altLang="zh-TW" sz="1000" dirty="0">
                <a:latin typeface="SimSun" panose="02010600030101010101" pitchFamily="2" charset="-122"/>
                <a:ea typeface="SimSun" panose="02010600030101010101" pitchFamily="2" charset="-122"/>
              </a:rPr>
              <a:t>1949</a:t>
            </a:r>
            <a:r>
              <a:rPr lang="zh-TW" altLang="en-US" sz="1000" dirty="0">
                <a:latin typeface="SimSun" panose="02010600030101010101" pitchFamily="2" charset="-122"/>
                <a:ea typeface="SimSun" panose="02010600030101010101" pitchFamily="2" charset="-122"/>
              </a:rPr>
              <a:t>危机档案</a:t>
            </a:r>
            <a:r>
              <a:rPr lang="en-US" altLang="zh-TW" sz="1000" dirty="0">
                <a:latin typeface="SimSun" panose="02010600030101010101" pitchFamily="2" charset="-122"/>
                <a:ea typeface="SimSun" panose="02010600030101010101" pitchFamily="2" charset="-122"/>
              </a:rPr>
              <a:t>》</a:t>
            </a:r>
            <a:r>
              <a:rPr lang="zh-TW" altLang="en-US" sz="1000" dirty="0">
                <a:latin typeface="SimSun" panose="02010600030101010101" pitchFamily="2" charset="-122"/>
                <a:ea typeface="SimSun" panose="02010600030101010101" pitchFamily="2" charset="-122"/>
              </a:rPr>
              <a:t>，</a:t>
            </a:r>
            <a:r>
              <a:rPr lang="zh-CN" altLang="en-US" sz="1000" dirty="0"/>
              <a:t>页</a:t>
            </a:r>
            <a:r>
              <a:rPr lang="en-US" altLang="zh-TW" sz="1000" dirty="0"/>
              <a:t>103</a:t>
            </a:r>
            <a:r>
              <a:rPr lang="zh-TW" altLang="en-US" sz="1000" dirty="0"/>
              <a:t>。</a:t>
            </a:r>
            <a:endParaRPr lang="zh-HK" altLang="en-US" sz="1000" dirty="0"/>
          </a:p>
        </p:txBody>
      </p:sp>
      <p:pic>
        <p:nvPicPr>
          <p:cNvPr id="6" name="Picture 2" descr="ç«æ´å¤§ç åé´»ç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924" y="2958479"/>
            <a:ext cx="2329086" cy="302433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文字方塊 6"/>
          <p:cNvSpPr txBox="1"/>
          <p:nvPr/>
        </p:nvSpPr>
        <p:spPr>
          <a:xfrm>
            <a:off x="2178585" y="5598079"/>
            <a:ext cx="877163" cy="369332"/>
          </a:xfrm>
          <a:prstGeom prst="rect">
            <a:avLst/>
          </a:prstGeom>
          <a:noFill/>
        </p:spPr>
        <p:txBody>
          <a:bodyPr wrap="none" rtlCol="0">
            <a:spAutoFit/>
          </a:bodyPr>
          <a:lstStyle/>
          <a:p>
            <a:r>
              <a:rPr lang="zh-TW" altLang="en-US" b="1" dirty="0">
                <a:solidFill>
                  <a:srgbClr val="FFFF00"/>
                </a:solidFill>
              </a:rPr>
              <a:t>刘鸿生</a:t>
            </a:r>
            <a:endParaRPr lang="zh-HK" altLang="en-US" b="1" dirty="0">
              <a:solidFill>
                <a:srgbClr val="FFFF00"/>
              </a:solidFill>
            </a:endParaRPr>
          </a:p>
        </p:txBody>
      </p:sp>
      <p:pic>
        <p:nvPicPr>
          <p:cNvPr id="8" name="Picture 4" descr="ä¸æµ·åæ¥­å²èéè¡ç¸½ç¶ç é³åç«çåçæå°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1653" y="2910414"/>
            <a:ext cx="2420669" cy="3083117"/>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9" name="文字方塊 8"/>
          <p:cNvSpPr txBox="1"/>
          <p:nvPr/>
        </p:nvSpPr>
        <p:spPr>
          <a:xfrm>
            <a:off x="3549240" y="5585462"/>
            <a:ext cx="877163" cy="369332"/>
          </a:xfrm>
          <a:prstGeom prst="rect">
            <a:avLst/>
          </a:prstGeom>
          <a:noFill/>
        </p:spPr>
        <p:txBody>
          <a:bodyPr wrap="none" rtlCol="0">
            <a:spAutoFit/>
          </a:bodyPr>
          <a:lstStyle/>
          <a:p>
            <a:r>
              <a:rPr lang="zh-TW" altLang="en-US" b="1" dirty="0">
                <a:solidFill>
                  <a:srgbClr val="FFFF00"/>
                </a:solidFill>
              </a:rPr>
              <a:t>陈光甫</a:t>
            </a:r>
            <a:endParaRPr lang="zh-HK" altLang="en-US" b="1" dirty="0">
              <a:solidFill>
                <a:srgbClr val="FFFF00"/>
              </a:solidFill>
            </a:endParaRPr>
          </a:p>
        </p:txBody>
      </p:sp>
      <p:pic>
        <p:nvPicPr>
          <p:cNvPr id="10" name="Picture 8" descr="https://upload.wikimedia.org/wikipedia/commons/9/92/Zhou_Zuomi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703" y="2899674"/>
            <a:ext cx="1939242" cy="3093857"/>
          </a:xfrm>
          <a:prstGeom prst="rect">
            <a:avLst/>
          </a:prstGeom>
          <a:solidFill>
            <a:schemeClr val="bg1"/>
          </a:solidFill>
          <a:ln>
            <a:solidFill>
              <a:schemeClr val="accent1"/>
            </a:solidFill>
          </a:ln>
        </p:spPr>
      </p:pic>
      <p:sp>
        <p:nvSpPr>
          <p:cNvPr id="11" name="文字方塊 10"/>
          <p:cNvSpPr txBox="1"/>
          <p:nvPr/>
        </p:nvSpPr>
        <p:spPr>
          <a:xfrm>
            <a:off x="7049742" y="5085184"/>
            <a:ext cx="877163" cy="369332"/>
          </a:xfrm>
          <a:prstGeom prst="rect">
            <a:avLst/>
          </a:prstGeom>
          <a:noFill/>
        </p:spPr>
        <p:txBody>
          <a:bodyPr wrap="none" rtlCol="0">
            <a:spAutoFit/>
          </a:bodyPr>
          <a:lstStyle/>
          <a:p>
            <a:r>
              <a:rPr lang="zh-TW" altLang="en-US" b="1" dirty="0">
                <a:solidFill>
                  <a:srgbClr val="FFFF00"/>
                </a:solidFill>
              </a:rPr>
              <a:t>周作民</a:t>
            </a:r>
            <a:endParaRPr lang="zh-HK" altLang="en-US" b="1" dirty="0">
              <a:solidFill>
                <a:srgbClr val="FFFF00"/>
              </a:solidFill>
            </a:endParaRPr>
          </a:p>
        </p:txBody>
      </p:sp>
      <p:sp>
        <p:nvSpPr>
          <p:cNvPr id="12" name="TextBox 1"/>
          <p:cNvSpPr txBox="1"/>
          <p:nvPr/>
        </p:nvSpPr>
        <p:spPr>
          <a:xfrm>
            <a:off x="335373" y="139968"/>
            <a:ext cx="1212291" cy="461665"/>
          </a:xfrm>
          <a:prstGeom prst="rect">
            <a:avLst/>
          </a:prstGeom>
          <a:solidFill>
            <a:schemeClr val="accent2">
              <a:lumMod val="20000"/>
              <a:lumOff val="80000"/>
            </a:schemeClr>
          </a:solidFill>
        </p:spPr>
        <p:txBody>
          <a:bodyPr wrap="square" rtlCol="0">
            <a:spAutoFit/>
          </a:bodyPr>
          <a:lstStyle/>
          <a:p>
            <a:r>
              <a:rPr lang="zh-TW" altLang="en-US" sz="2400" dirty="0">
                <a:latin typeface="Adobe 繁黑體 Std B" pitchFamily="34" charset="-128"/>
                <a:ea typeface="Adobe 繁黑體 Std B" pitchFamily="34" charset="-128"/>
              </a:rPr>
              <a:t>打老虎</a:t>
            </a:r>
            <a:endParaRPr lang="en-US" altLang="zh-TW" sz="2400" dirty="0">
              <a:latin typeface="Adobe 繁黑體 Std B" pitchFamily="34" charset="-128"/>
              <a:ea typeface="Adobe 繁黑體 Std B" pitchFamily="34" charset="-128"/>
            </a:endParaRPr>
          </a:p>
        </p:txBody>
      </p:sp>
    </p:spTree>
    <p:extLst>
      <p:ext uri="{BB962C8B-B14F-4D97-AF65-F5344CB8AC3E}">
        <p14:creationId xmlns:p14="http://schemas.microsoft.com/office/powerpoint/2010/main" val="3982749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p:nvPr/>
        </p:nvSpPr>
        <p:spPr>
          <a:xfrm>
            <a:off x="179512" y="188640"/>
            <a:ext cx="3528392" cy="6494085"/>
          </a:xfrm>
          <a:prstGeom prst="rect">
            <a:avLst/>
          </a:prstGeom>
          <a:solidFill>
            <a:schemeClr val="accent3">
              <a:lumMod val="20000"/>
              <a:lumOff val="80000"/>
            </a:schemeClr>
          </a:solidFill>
        </p:spPr>
        <p:txBody>
          <a:bodyPr wrap="square" rtlCol="0">
            <a:spAutoFit/>
          </a:bodyPr>
          <a:lstStyle/>
          <a:p>
            <a:r>
              <a:rPr lang="zh-TW" altLang="en-US" sz="1600" b="1" dirty="0">
                <a:latin typeface="SimSun" panose="02010600030101010101" pitchFamily="2" charset="-122"/>
                <a:ea typeface="SimSun" panose="02010600030101010101" pitchFamily="2" charset="-122"/>
              </a:rPr>
              <a:t>陶启明案</a:t>
            </a:r>
            <a:endParaRPr lang="en-US" altLang="zh-TW" sz="1600" b="1" dirty="0">
              <a:latin typeface="SimSun" panose="02010600030101010101" pitchFamily="2" charset="-122"/>
              <a:ea typeface="SimSun" panose="02010600030101010101" pitchFamily="2" charset="-122"/>
            </a:endParaRPr>
          </a:p>
          <a:p>
            <a:r>
              <a:rPr lang="zh-TW" altLang="en-US" sz="1600" dirty="0">
                <a:latin typeface="SimSun" panose="02010600030101010101" pitchFamily="2" charset="-122"/>
                <a:ea typeface="SimSun" panose="02010600030101010101" pitchFamily="2" charset="-122"/>
              </a:rPr>
              <a:t>第一只被蒋经国枪毙的「老虎」是财政部秘书陶启明，此人在得知金圆券即将发行的绝对机密后，不仅唆使妻子抛售手上股票，更串通不法商人抛售永纱股票，从中牟取内线交易巨额利润。事缘</a:t>
            </a:r>
            <a:r>
              <a:rPr lang="en-US" altLang="zh-TW" sz="1600" dirty="0">
                <a:ea typeface="SimSun" panose="02010600030101010101" pitchFamily="2" charset="-122"/>
              </a:rPr>
              <a:t>1948</a:t>
            </a:r>
            <a:r>
              <a:rPr lang="zh-TW" altLang="en-US" sz="1600" dirty="0">
                <a:ea typeface="SimSun" panose="02010600030101010101" pitchFamily="2" charset="-122"/>
              </a:rPr>
              <a:t>年</a:t>
            </a:r>
            <a:r>
              <a:rPr lang="en-US" altLang="zh-TW" sz="1600" dirty="0">
                <a:ea typeface="SimSun" panose="02010600030101010101" pitchFamily="2" charset="-122"/>
              </a:rPr>
              <a:t>5</a:t>
            </a:r>
            <a:r>
              <a:rPr lang="zh-TW" altLang="en-US" sz="1600" dirty="0">
                <a:ea typeface="SimSun" panose="02010600030101010101" pitchFamily="2" charset="-122"/>
              </a:rPr>
              <a:t>、</a:t>
            </a:r>
            <a:r>
              <a:rPr lang="en-US" altLang="zh-TW" sz="1600" dirty="0">
                <a:ea typeface="SimSun" panose="02010600030101010101" pitchFamily="2" charset="-122"/>
              </a:rPr>
              <a:t>6</a:t>
            </a:r>
            <a:r>
              <a:rPr lang="zh-TW" altLang="en-US" sz="1600" dirty="0">
                <a:latin typeface="SimSun" panose="02010600030101010101" pitchFamily="2" charset="-122"/>
                <a:ea typeface="SimSun" panose="02010600030101010101" pitchFamily="2" charset="-122"/>
              </a:rPr>
              <a:t>月间，任职财政部主任秘书的徐百齐引荐陶启明进入财政部担任秘书。两个月后，政府计画币制改革。</a:t>
            </a:r>
            <a:r>
              <a:rPr lang="en-US" altLang="zh-TW" sz="1600" dirty="0">
                <a:ea typeface="SimSun" panose="02010600030101010101" pitchFamily="2" charset="-122"/>
              </a:rPr>
              <a:t>8</a:t>
            </a:r>
            <a:r>
              <a:rPr lang="zh-TW" altLang="en-US" sz="1600" dirty="0">
                <a:ea typeface="SimSun" panose="02010600030101010101" pitchFamily="2" charset="-122"/>
              </a:rPr>
              <a:t>月</a:t>
            </a:r>
            <a:r>
              <a:rPr lang="en-US" altLang="zh-TW" sz="1600" dirty="0">
                <a:ea typeface="SimSun" panose="02010600030101010101" pitchFamily="2" charset="-122"/>
              </a:rPr>
              <a:t>18</a:t>
            </a:r>
            <a:r>
              <a:rPr lang="zh-TW" altLang="en-US" sz="1600" dirty="0">
                <a:latin typeface="SimSun" panose="02010600030101010101" pitchFamily="2" charset="-122"/>
                <a:ea typeface="SimSun" panose="02010600030101010101" pitchFamily="2" charset="-122"/>
              </a:rPr>
              <a:t>日星期三上午，徐百齐于有意无意间与陶启明谈及金圆券发行计画，政府将通令全国银行、钱庄暂停营业。陶得知消息后，知股票市场必有巨幅波动，急欲将手中持有的股票脱手。于是第二天请假，随即当天下午飞到上海。到上海找到妻子李国兰后，陶妻联同其兄李伯勤、友人杨淑瑶于</a:t>
            </a:r>
            <a:r>
              <a:rPr lang="en-US" altLang="zh-TW" sz="1600" dirty="0">
                <a:ea typeface="SimSun" panose="02010600030101010101" pitchFamily="2" charset="-122"/>
              </a:rPr>
              <a:t>8</a:t>
            </a:r>
            <a:r>
              <a:rPr lang="zh-TW" altLang="en-US" sz="1600" dirty="0">
                <a:ea typeface="SimSun" panose="02010600030101010101" pitchFamily="2" charset="-122"/>
              </a:rPr>
              <a:t>月</a:t>
            </a:r>
            <a:r>
              <a:rPr lang="en-US" altLang="zh-TW" sz="1600" dirty="0">
                <a:ea typeface="SimSun" panose="02010600030101010101" pitchFamily="2" charset="-122"/>
              </a:rPr>
              <a:t>19</a:t>
            </a:r>
            <a:r>
              <a:rPr lang="zh-TW" altLang="en-US" sz="1600" dirty="0">
                <a:latin typeface="SimSun" panose="02010600030101010101" pitchFamily="2" charset="-122"/>
                <a:ea typeface="SimSun" panose="02010600030101010101" pitchFamily="2" charset="-122"/>
              </a:rPr>
              <a:t>日抛售手中永纱股票</a:t>
            </a:r>
            <a:r>
              <a:rPr lang="en-US" altLang="zh-TW" sz="1600" dirty="0">
                <a:latin typeface="SimSun" panose="02010600030101010101" pitchFamily="2" charset="-122"/>
                <a:ea typeface="SimSun" panose="02010600030101010101" pitchFamily="2" charset="-122"/>
              </a:rPr>
              <a:t>,</a:t>
            </a:r>
            <a:r>
              <a:rPr lang="zh-TW" altLang="en-US" sz="1600" dirty="0">
                <a:latin typeface="SimSun" panose="02010600030101010101" pitchFamily="2" charset="-122"/>
                <a:ea typeface="SimSun" panose="02010600030101010101" pitchFamily="2" charset="-122"/>
              </a:rPr>
              <a:t>计李国兰、杨淑瑶各二百万股、李伯勤三百万股</a:t>
            </a:r>
            <a:r>
              <a:rPr lang="en-US" altLang="zh-TW" sz="1600" dirty="0">
                <a:latin typeface="SimSun" panose="02010600030101010101" pitchFamily="2" charset="-122"/>
                <a:ea typeface="SimSun" panose="02010600030101010101" pitchFamily="2" charset="-122"/>
              </a:rPr>
              <a:t>,</a:t>
            </a:r>
            <a:r>
              <a:rPr lang="zh-TW" altLang="en-US" sz="1600" dirty="0">
                <a:latin typeface="SimSun" panose="02010600030101010101" pitchFamily="2" charset="-122"/>
                <a:ea typeface="SimSun" panose="02010600030101010101" pitchFamily="2" charset="-122"/>
              </a:rPr>
              <a:t>亦有说李国兰抛售四百万股</a:t>
            </a:r>
            <a:r>
              <a:rPr lang="en-US" altLang="zh-TW" sz="1600" dirty="0">
                <a:latin typeface="SimSun" panose="02010600030101010101" pitchFamily="2" charset="-122"/>
                <a:ea typeface="SimSun" panose="02010600030101010101" pitchFamily="2" charset="-122"/>
              </a:rPr>
              <a:t>,</a:t>
            </a:r>
            <a:r>
              <a:rPr lang="zh-TW" altLang="en-US" sz="1600" dirty="0">
                <a:latin typeface="SimSun" panose="02010600030101010101" pitchFamily="2" charset="-122"/>
                <a:ea typeface="SimSun" panose="02010600030101010101" pitchFamily="2" charset="-122"/>
              </a:rPr>
              <a:t>获利达八十亿法币。此案侦破后</a:t>
            </a:r>
            <a:r>
              <a:rPr lang="en-US" altLang="zh-TW" sz="1600" dirty="0">
                <a:latin typeface="SimSun" panose="02010600030101010101" pitchFamily="2" charset="-122"/>
                <a:ea typeface="SimSun" panose="02010600030101010101" pitchFamily="2" charset="-122"/>
              </a:rPr>
              <a:t>,</a:t>
            </a:r>
            <a:r>
              <a:rPr lang="zh-TW" altLang="en-US" sz="1600" dirty="0">
                <a:latin typeface="SimSun" panose="02010600030101010101" pitchFamily="2" charset="-122"/>
                <a:ea typeface="SimSun" panose="02010600030101010101" pitchFamily="2" charset="-122"/>
              </a:rPr>
              <a:t>陶启明被判处死刑</a:t>
            </a:r>
            <a:r>
              <a:rPr lang="en-US" altLang="zh-TW" sz="1600" dirty="0">
                <a:latin typeface="SimSun" panose="02010600030101010101" pitchFamily="2" charset="-122"/>
                <a:ea typeface="SimSun" panose="02010600030101010101" pitchFamily="2" charset="-122"/>
              </a:rPr>
              <a:t>,</a:t>
            </a:r>
            <a:r>
              <a:rPr lang="zh-TW" altLang="en-US" sz="1600" dirty="0">
                <a:latin typeface="SimSun" panose="02010600030101010101" pitchFamily="2" charset="-122"/>
                <a:ea typeface="SimSun" panose="02010600030101010101" pitchFamily="2" charset="-122"/>
              </a:rPr>
              <a:t>就地枪决。</a:t>
            </a:r>
            <a:endParaRPr lang="en-US" altLang="zh-TW" sz="1600" dirty="0">
              <a:latin typeface="SimSun" panose="02010600030101010101" pitchFamily="2" charset="-122"/>
              <a:ea typeface="SimSun" panose="02010600030101010101" pitchFamily="2" charset="-122"/>
            </a:endParaRPr>
          </a:p>
          <a:p>
            <a:endParaRPr lang="en-US" altLang="zh-TW" sz="1600" dirty="0">
              <a:latin typeface="SimSun" panose="02010600030101010101" pitchFamily="2" charset="-122"/>
              <a:ea typeface="SimSun" panose="02010600030101010101" pitchFamily="2" charset="-122"/>
            </a:endParaRPr>
          </a:p>
          <a:p>
            <a:endParaRPr lang="en-US" altLang="zh-TW" sz="1600" dirty="0">
              <a:latin typeface="SimSun" panose="02010600030101010101" pitchFamily="2" charset="-122"/>
              <a:ea typeface="SimSun" panose="02010600030101010101" pitchFamily="2" charset="-122"/>
            </a:endParaRPr>
          </a:p>
          <a:p>
            <a:endParaRPr lang="zh-HK" altLang="en-US" sz="1600" dirty="0">
              <a:latin typeface="SimSun" panose="02010600030101010101" pitchFamily="2" charset="-122"/>
              <a:ea typeface="SimSun" panose="02010600030101010101" pitchFamily="2" charset="-122"/>
            </a:endParaRPr>
          </a:p>
        </p:txBody>
      </p:sp>
      <p:sp>
        <p:nvSpPr>
          <p:cNvPr id="3" name="TextBox 13"/>
          <p:cNvSpPr txBox="1"/>
          <p:nvPr/>
        </p:nvSpPr>
        <p:spPr>
          <a:xfrm>
            <a:off x="395536" y="6425540"/>
            <a:ext cx="3312368" cy="246221"/>
          </a:xfrm>
          <a:prstGeom prst="rect">
            <a:avLst/>
          </a:prstGeom>
          <a:noFill/>
        </p:spPr>
        <p:txBody>
          <a:bodyPr wrap="square" rtlCol="0">
            <a:spAutoFit/>
          </a:bodyPr>
          <a:lstStyle/>
          <a:p>
            <a:r>
              <a:rPr lang="zh-TW" altLang="en-US" sz="1000" dirty="0">
                <a:latin typeface="SimSun" panose="02010600030101010101" pitchFamily="2" charset="-122"/>
                <a:ea typeface="SimSun" panose="02010600030101010101" pitchFamily="2" charset="-122"/>
              </a:rPr>
              <a:t>参考</a:t>
            </a:r>
            <a:r>
              <a:rPr lang="zh-HK" altLang="en-US" sz="1000" dirty="0">
                <a:latin typeface="SimSun" panose="02010600030101010101" pitchFamily="2" charset="-122"/>
                <a:ea typeface="SimSun" panose="02010600030101010101" pitchFamily="2" charset="-122"/>
              </a:rPr>
              <a:t>王丰</a:t>
            </a:r>
            <a:r>
              <a:rPr lang="zh-TW" altLang="en-US" sz="1000" dirty="0">
                <a:latin typeface="SimSun" panose="02010600030101010101" pitchFamily="2" charset="-122"/>
                <a:ea typeface="SimSun" panose="02010600030101010101" pitchFamily="2" charset="-122"/>
              </a:rPr>
              <a:t>：</a:t>
            </a:r>
            <a:r>
              <a:rPr lang="en-US" altLang="zh-TW" sz="1000" dirty="0">
                <a:latin typeface="SimSun" panose="02010600030101010101" pitchFamily="2" charset="-122"/>
                <a:ea typeface="SimSun" panose="02010600030101010101" pitchFamily="2" charset="-122"/>
              </a:rPr>
              <a:t>《</a:t>
            </a:r>
            <a:r>
              <a:rPr lang="zh-TW" altLang="en-US" sz="1000" dirty="0">
                <a:latin typeface="SimSun" panose="02010600030101010101" pitchFamily="2" charset="-122"/>
                <a:ea typeface="SimSun" panose="02010600030101010101" pitchFamily="2" charset="-122"/>
              </a:rPr>
              <a:t>蒋介石父子</a:t>
            </a:r>
            <a:r>
              <a:rPr lang="en-US" altLang="zh-TW" sz="1000" dirty="0">
                <a:latin typeface="SimSun" panose="02010600030101010101" pitchFamily="2" charset="-122"/>
                <a:ea typeface="SimSun" panose="02010600030101010101" pitchFamily="2" charset="-122"/>
              </a:rPr>
              <a:t>1949</a:t>
            </a:r>
            <a:r>
              <a:rPr lang="zh-TW" altLang="en-US" sz="1000" dirty="0">
                <a:latin typeface="SimSun" panose="02010600030101010101" pitchFamily="2" charset="-122"/>
                <a:ea typeface="SimSun" panose="02010600030101010101" pitchFamily="2" charset="-122"/>
              </a:rPr>
              <a:t>危机档案</a:t>
            </a:r>
            <a:r>
              <a:rPr lang="en-US" altLang="zh-TW" sz="1000" dirty="0">
                <a:latin typeface="SimSun" panose="02010600030101010101" pitchFamily="2" charset="-122"/>
                <a:ea typeface="SimSun" panose="02010600030101010101" pitchFamily="2" charset="-122"/>
              </a:rPr>
              <a:t>》</a:t>
            </a:r>
            <a:r>
              <a:rPr lang="zh-TW" altLang="en-US" sz="1000" dirty="0">
                <a:latin typeface="SimSun" panose="02010600030101010101" pitchFamily="2" charset="-122"/>
                <a:ea typeface="SimSun" panose="02010600030101010101" pitchFamily="2" charset="-122"/>
              </a:rPr>
              <a:t>，</a:t>
            </a:r>
            <a:r>
              <a:rPr lang="zh-CN" altLang="en-US" sz="1000" dirty="0"/>
              <a:t>页</a:t>
            </a:r>
            <a:r>
              <a:rPr lang="en-US" altLang="zh-TW" sz="1000" dirty="0"/>
              <a:t>109,</a:t>
            </a:r>
            <a:r>
              <a:rPr lang="zh-TW" altLang="en-US" sz="1000" dirty="0"/>
              <a:t> </a:t>
            </a:r>
            <a:r>
              <a:rPr lang="en-US" altLang="zh-TW" sz="1000" dirty="0"/>
              <a:t>114</a:t>
            </a:r>
            <a:r>
              <a:rPr lang="zh-TW" altLang="en-US" sz="1000" dirty="0"/>
              <a:t>。</a:t>
            </a:r>
            <a:endParaRPr lang="zh-HK" altLang="en-US" sz="1000" dirty="0"/>
          </a:p>
        </p:txBody>
      </p:sp>
      <p:sp>
        <p:nvSpPr>
          <p:cNvPr id="4" name="TextBox 10"/>
          <p:cNvSpPr txBox="1"/>
          <p:nvPr/>
        </p:nvSpPr>
        <p:spPr>
          <a:xfrm>
            <a:off x="3779912" y="188640"/>
            <a:ext cx="5256585" cy="6494085"/>
          </a:xfrm>
          <a:prstGeom prst="rect">
            <a:avLst/>
          </a:prstGeom>
          <a:solidFill>
            <a:schemeClr val="accent1">
              <a:lumMod val="20000"/>
              <a:lumOff val="80000"/>
            </a:schemeClr>
          </a:solidFill>
        </p:spPr>
        <p:txBody>
          <a:bodyPr wrap="square" rtlCol="0">
            <a:spAutoFit/>
          </a:bodyPr>
          <a:lstStyle/>
          <a:p>
            <a:r>
              <a:rPr lang="zh-TW" altLang="en-US" sz="1600" b="1" dirty="0">
                <a:latin typeface="SimSun" panose="02010600030101010101" pitchFamily="2" charset="-122"/>
                <a:ea typeface="SimSun" panose="02010600030101010101" pitchFamily="2" charset="-122"/>
              </a:rPr>
              <a:t>杨子公司案</a:t>
            </a:r>
            <a:endParaRPr lang="en-US" altLang="zh-TW" sz="1600" b="1" dirty="0">
              <a:latin typeface="SimSun" panose="02010600030101010101" pitchFamily="2" charset="-122"/>
              <a:ea typeface="SimSun" panose="02010600030101010101" pitchFamily="2" charset="-122"/>
            </a:endParaRPr>
          </a:p>
          <a:p>
            <a:r>
              <a:rPr lang="zh-TW" altLang="en-US" sz="1600" dirty="0">
                <a:latin typeface="SimSun" panose="02010600030101010101" pitchFamily="2" charset="-122"/>
                <a:ea typeface="SimSun" panose="02010600030101010101" pitchFamily="2" charset="-122"/>
              </a:rPr>
              <a:t>替李伯勤、李国兰及杨淑瑶卖出股票的经手人是「上海皇帝」杜月笙的三公子杜维屏。杜维屏是上海鸿兴证券号负责人。调查人员处理陶启明案时查出李国兰透过鸿兴证券卖出四百万股股票。上海经济警察进一步又查获杜在证券市场奉令停业之后仍大量从事场外交易。杜与另一名从事场外交易的林乐耕被传讯及扣押，鸿兴的营业执照也被吊销。杜月笙对此十分不满，向蒋经国提出抗议，指出孔氏家族（蒋夫人宋美龄大姊宋霭玲丈夫孔祥熙）子弟倚仗蒋夫人势力大搞民生用品囤积居奇，反而可以逍遥法外。但调查过程中，发现孔祥熙儿子孔令侃的「杨子实业公司」仓库只有一批糖，经化验后证实是医药用的化学糖而非民生食用的糖，因此不能法办杨子公司及孔令侃。这却导致谣言满天，闹得沸沸扬扬，更传闻因此孔令侃告状至宋美龄处。蒋经国曾表示此案引起外界误会其办事不公，以后不能有效推动任何经济管制工作，而抵抗力量亦甚大。最后「打虎」的行动无疾而终。</a:t>
            </a:r>
            <a:endParaRPr lang="en-US" altLang="zh-TW" sz="1600" dirty="0">
              <a:latin typeface="SimSun" panose="02010600030101010101" pitchFamily="2" charset="-122"/>
              <a:ea typeface="SimSun" panose="02010600030101010101" pitchFamily="2" charset="-122"/>
            </a:endParaRPr>
          </a:p>
          <a:p>
            <a:endParaRPr lang="en-US" altLang="zh-HK" sz="1600" dirty="0">
              <a:latin typeface="SimSun" panose="02010600030101010101" pitchFamily="2" charset="-122"/>
              <a:ea typeface="SimSun" panose="02010600030101010101" pitchFamily="2" charset="-122"/>
            </a:endParaRPr>
          </a:p>
          <a:p>
            <a:endParaRPr lang="en-US" altLang="zh-HK" sz="1600" dirty="0">
              <a:latin typeface="SimSun" panose="02010600030101010101" pitchFamily="2" charset="-122"/>
              <a:ea typeface="SimSun" panose="02010600030101010101" pitchFamily="2" charset="-122"/>
            </a:endParaRPr>
          </a:p>
          <a:p>
            <a:endParaRPr lang="en-US" altLang="zh-HK" sz="1600" dirty="0">
              <a:latin typeface="SimSun" panose="02010600030101010101" pitchFamily="2" charset="-122"/>
              <a:ea typeface="SimSun" panose="02010600030101010101" pitchFamily="2" charset="-122"/>
            </a:endParaRPr>
          </a:p>
          <a:p>
            <a:endParaRPr lang="en-US" altLang="zh-HK" sz="1600" dirty="0">
              <a:latin typeface="SimSun" panose="02010600030101010101" pitchFamily="2" charset="-122"/>
              <a:ea typeface="SimSun" panose="02010600030101010101" pitchFamily="2" charset="-122"/>
            </a:endParaRPr>
          </a:p>
          <a:p>
            <a:endParaRPr lang="en-US" altLang="zh-HK" sz="1600" dirty="0">
              <a:latin typeface="SimSun" panose="02010600030101010101" pitchFamily="2" charset="-122"/>
              <a:ea typeface="SimSun" panose="02010600030101010101" pitchFamily="2" charset="-122"/>
            </a:endParaRPr>
          </a:p>
          <a:p>
            <a:endParaRPr lang="en-US" altLang="zh-HK" sz="1600" dirty="0">
              <a:latin typeface="SimSun" panose="02010600030101010101" pitchFamily="2" charset="-122"/>
              <a:ea typeface="SimSun" panose="02010600030101010101" pitchFamily="2" charset="-122"/>
            </a:endParaRPr>
          </a:p>
          <a:p>
            <a:endParaRPr lang="zh-HK" altLang="en-US" sz="1600" dirty="0">
              <a:latin typeface="SimSun" panose="02010600030101010101" pitchFamily="2" charset="-122"/>
              <a:ea typeface="SimSun" panose="02010600030101010101" pitchFamily="2" charset="-122"/>
            </a:endParaRPr>
          </a:p>
        </p:txBody>
      </p:sp>
      <p:pic>
        <p:nvPicPr>
          <p:cNvPr id="5" name="圖片 4"/>
          <p:cNvPicPr>
            <a:picLocks noChangeAspect="1"/>
          </p:cNvPicPr>
          <p:nvPr/>
        </p:nvPicPr>
        <p:blipFill>
          <a:blip r:embed="rId2"/>
          <a:stretch>
            <a:fillRect/>
          </a:stretch>
        </p:blipFill>
        <p:spPr>
          <a:xfrm>
            <a:off x="7380312" y="4509120"/>
            <a:ext cx="1421702" cy="2045122"/>
          </a:xfrm>
          <a:prstGeom prst="rect">
            <a:avLst/>
          </a:prstGeom>
        </p:spPr>
      </p:pic>
      <p:sp>
        <p:nvSpPr>
          <p:cNvPr id="6" name="TextBox 13"/>
          <p:cNvSpPr txBox="1"/>
          <p:nvPr/>
        </p:nvSpPr>
        <p:spPr>
          <a:xfrm>
            <a:off x="3800545" y="6425539"/>
            <a:ext cx="3312368" cy="246221"/>
          </a:xfrm>
          <a:prstGeom prst="rect">
            <a:avLst/>
          </a:prstGeom>
          <a:noFill/>
        </p:spPr>
        <p:txBody>
          <a:bodyPr wrap="square" rtlCol="0">
            <a:spAutoFit/>
          </a:bodyPr>
          <a:lstStyle/>
          <a:p>
            <a:r>
              <a:rPr lang="zh-TW" altLang="en-US" sz="1000" dirty="0">
                <a:latin typeface="SimSun" panose="02010600030101010101" pitchFamily="2" charset="-122"/>
                <a:ea typeface="SimSun" panose="02010600030101010101" pitchFamily="2" charset="-122"/>
              </a:rPr>
              <a:t>参考</a:t>
            </a:r>
            <a:r>
              <a:rPr lang="zh-HK" altLang="en-US" sz="1000" dirty="0">
                <a:latin typeface="SimSun" panose="02010600030101010101" pitchFamily="2" charset="-122"/>
                <a:ea typeface="SimSun" panose="02010600030101010101" pitchFamily="2" charset="-122"/>
              </a:rPr>
              <a:t>王丰</a:t>
            </a:r>
            <a:r>
              <a:rPr lang="zh-TW" altLang="en-US" sz="1000" dirty="0">
                <a:latin typeface="SimSun" panose="02010600030101010101" pitchFamily="2" charset="-122"/>
                <a:ea typeface="SimSun" panose="02010600030101010101" pitchFamily="2" charset="-122"/>
              </a:rPr>
              <a:t>：</a:t>
            </a:r>
            <a:r>
              <a:rPr lang="en-US" altLang="zh-TW" sz="1000" dirty="0">
                <a:latin typeface="SimSun" panose="02010600030101010101" pitchFamily="2" charset="-122"/>
                <a:ea typeface="SimSun" panose="02010600030101010101" pitchFamily="2" charset="-122"/>
              </a:rPr>
              <a:t>《</a:t>
            </a:r>
            <a:r>
              <a:rPr lang="zh-TW" altLang="en-US" sz="1000" dirty="0">
                <a:latin typeface="SimSun" panose="02010600030101010101" pitchFamily="2" charset="-122"/>
                <a:ea typeface="SimSun" panose="02010600030101010101" pitchFamily="2" charset="-122"/>
              </a:rPr>
              <a:t>蒋介石父子</a:t>
            </a:r>
            <a:r>
              <a:rPr lang="en-US" altLang="zh-TW" sz="1000" dirty="0">
                <a:latin typeface="SimSun" panose="02010600030101010101" pitchFamily="2" charset="-122"/>
                <a:ea typeface="SimSun" panose="02010600030101010101" pitchFamily="2" charset="-122"/>
              </a:rPr>
              <a:t>1949</a:t>
            </a:r>
            <a:r>
              <a:rPr lang="zh-TW" altLang="en-US" sz="1000" dirty="0">
                <a:latin typeface="SimSun" panose="02010600030101010101" pitchFamily="2" charset="-122"/>
                <a:ea typeface="SimSun" panose="02010600030101010101" pitchFamily="2" charset="-122"/>
              </a:rPr>
              <a:t>危机档案</a:t>
            </a:r>
            <a:r>
              <a:rPr lang="en-US" altLang="zh-TW" sz="1000" dirty="0">
                <a:latin typeface="SimSun" panose="02010600030101010101" pitchFamily="2" charset="-122"/>
                <a:ea typeface="SimSun" panose="02010600030101010101" pitchFamily="2" charset="-122"/>
              </a:rPr>
              <a:t>》</a:t>
            </a:r>
            <a:r>
              <a:rPr lang="zh-TW" altLang="en-US" sz="1000" dirty="0">
                <a:latin typeface="SimSun" panose="02010600030101010101" pitchFamily="2" charset="-122"/>
                <a:ea typeface="SimSun" panose="02010600030101010101" pitchFamily="2" charset="-122"/>
              </a:rPr>
              <a:t>，</a:t>
            </a:r>
            <a:r>
              <a:rPr lang="zh-CN" altLang="en-US" sz="1000" dirty="0"/>
              <a:t>页</a:t>
            </a:r>
            <a:r>
              <a:rPr lang="en-US" altLang="zh-TW" sz="1000" dirty="0"/>
              <a:t>116-</a:t>
            </a:r>
            <a:r>
              <a:rPr lang="zh-TW" altLang="en-US" sz="1000" dirty="0"/>
              <a:t> </a:t>
            </a:r>
            <a:r>
              <a:rPr lang="en-US" altLang="zh-TW" sz="1000" dirty="0"/>
              <a:t>121</a:t>
            </a:r>
            <a:r>
              <a:rPr lang="zh-TW" altLang="en-US" sz="1000" dirty="0"/>
              <a:t>。</a:t>
            </a:r>
            <a:endParaRPr lang="zh-HK" altLang="en-US" sz="1000" dirty="0"/>
          </a:p>
        </p:txBody>
      </p:sp>
    </p:spTree>
    <p:extLst>
      <p:ext uri="{BB962C8B-B14F-4D97-AF65-F5344CB8AC3E}">
        <p14:creationId xmlns:p14="http://schemas.microsoft.com/office/powerpoint/2010/main" val="2805906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48882" y="1415728"/>
            <a:ext cx="4700152" cy="1077218"/>
          </a:xfrm>
          <a:prstGeom prst="rect">
            <a:avLst/>
          </a:prstGeom>
          <a:solidFill>
            <a:schemeClr val="accent4">
              <a:lumMod val="20000"/>
              <a:lumOff val="80000"/>
            </a:schemeClr>
          </a:solidFill>
        </p:spPr>
        <p:txBody>
          <a:bodyPr wrap="square" rtlCol="0">
            <a:spAutoFit/>
          </a:bodyPr>
          <a:lstStyle/>
          <a:p>
            <a:r>
              <a:rPr lang="zh-CN" altLang="en-US" sz="1600" dirty="0"/>
              <a:t>蒋经国在上海的「打虎」行动，表面上是成功的。例如把囤积商品和私藏黄金的商人都判刑，即使蒋介石的结拜兄弟青帮大亨杜月笙也不放过。他也赢得「 打虎英雄」的称号。</a:t>
            </a:r>
            <a:endParaRPr lang="en-US" altLang="zh-CN" sz="1600" dirty="0"/>
          </a:p>
        </p:txBody>
      </p:sp>
      <p:sp>
        <p:nvSpPr>
          <p:cNvPr id="11" name="TextBox 10"/>
          <p:cNvSpPr txBox="1"/>
          <p:nvPr/>
        </p:nvSpPr>
        <p:spPr>
          <a:xfrm>
            <a:off x="4248882" y="2615124"/>
            <a:ext cx="4713394" cy="2308324"/>
          </a:xfrm>
          <a:prstGeom prst="rect">
            <a:avLst/>
          </a:prstGeom>
          <a:solidFill>
            <a:schemeClr val="accent3">
              <a:lumMod val="20000"/>
              <a:lumOff val="80000"/>
            </a:schemeClr>
          </a:solidFill>
        </p:spPr>
        <p:txBody>
          <a:bodyPr wrap="square" rtlCol="0">
            <a:spAutoFit/>
          </a:bodyPr>
          <a:lstStyle/>
          <a:p>
            <a:r>
              <a:rPr lang="zh-CN" altLang="en-US" sz="1600" dirty="0"/>
              <a:t>其实，问题没有解决，甚至更加糟糕：</a:t>
            </a:r>
            <a:endParaRPr lang="en-US" altLang="zh-CN" sz="1600" dirty="0"/>
          </a:p>
          <a:p>
            <a:pPr marL="342900" indent="-342900">
              <a:buAutoNum type="arabicPeriod"/>
            </a:pPr>
            <a:r>
              <a:rPr lang="zh-CN" altLang="en-US" sz="1600" dirty="0"/>
              <a:t>在严刑峻法下，商人人心惶惶，恐招罪责，不愿意把商品运入上海，商品缺乏，价格更高。</a:t>
            </a:r>
            <a:endParaRPr lang="en-US" altLang="zh-CN" sz="1600" dirty="0"/>
          </a:p>
          <a:p>
            <a:pPr marL="342900" indent="-342900">
              <a:buAutoNum type="arabicPeriod"/>
            </a:pPr>
            <a:r>
              <a:rPr lang="zh-CN" altLang="en-US" sz="1600" dirty="0"/>
              <a:t>商品昂贵，但又不准加价，铺户多索性关门大吉，暗中经营黑市。</a:t>
            </a:r>
            <a:endParaRPr lang="en-US" altLang="zh-CN" sz="1600" dirty="0"/>
          </a:p>
          <a:p>
            <a:pPr marL="342900" indent="-342900">
              <a:buAutoNum type="arabicPeriod"/>
            </a:pPr>
            <a:r>
              <a:rPr lang="zh-CN" altLang="en-US" sz="1600" dirty="0"/>
              <a:t>即使把所有的黄金都充公，也不足以支持</a:t>
            </a:r>
            <a:r>
              <a:rPr lang="en-US" altLang="zh-CN" sz="1600" dirty="0"/>
              <a:t>20</a:t>
            </a:r>
            <a:r>
              <a:rPr lang="zh-CN" altLang="en-US" sz="1600" dirty="0"/>
              <a:t>亿新钞的发行（需要</a:t>
            </a:r>
            <a:r>
              <a:rPr lang="en-US" altLang="zh-CN" sz="1600" dirty="0"/>
              <a:t>1000</a:t>
            </a:r>
            <a:r>
              <a:rPr lang="zh-CN" altLang="en-US" sz="1600" dirty="0"/>
              <a:t>万两）。</a:t>
            </a:r>
            <a:r>
              <a:rPr lang="en-US" altLang="zh-CN" sz="1600" dirty="0"/>
              <a:t>1948</a:t>
            </a:r>
            <a:r>
              <a:rPr lang="zh-CN" altLang="en-US" sz="1600" dirty="0"/>
              <a:t>年</a:t>
            </a:r>
            <a:r>
              <a:rPr lang="en-US" altLang="zh-CN" sz="1600" dirty="0"/>
              <a:t>10</a:t>
            </a:r>
            <a:r>
              <a:rPr lang="zh-CN" altLang="en-US" sz="1600" dirty="0"/>
              <a:t>月，上海共收兑了黄金</a:t>
            </a:r>
            <a:r>
              <a:rPr lang="zh-TW" altLang="en-US" sz="1600" dirty="0">
                <a:latin typeface="SimSun" panose="02010600030101010101" pitchFamily="2" charset="-122"/>
                <a:ea typeface="SimSun" panose="02010600030101010101" pitchFamily="2" charset="-122"/>
              </a:rPr>
              <a:t>合</a:t>
            </a:r>
            <a:r>
              <a:rPr lang="zh-CN" altLang="en-US" sz="1600" dirty="0"/>
              <a:t>共</a:t>
            </a:r>
            <a:r>
              <a:rPr lang="en-US" altLang="zh-CN" sz="1600" dirty="0"/>
              <a:t>114</a:t>
            </a:r>
            <a:r>
              <a:rPr lang="zh-CN" altLang="en-US" sz="1600" dirty="0"/>
              <a:t>万两，</a:t>
            </a:r>
            <a:r>
              <a:rPr lang="zh-TW" altLang="en-US" sz="1600" dirty="0">
                <a:latin typeface="SimSun" panose="02010600030101010101" pitchFamily="2" charset="-122"/>
                <a:ea typeface="SimSun" panose="02010600030101010101" pitchFamily="2" charset="-122"/>
              </a:rPr>
              <a:t>相较于所需的黄金数量，</a:t>
            </a:r>
            <a:r>
              <a:rPr lang="zh-CN" altLang="en-US" sz="1600" dirty="0">
                <a:latin typeface="SimSun" panose="02010600030101010101" pitchFamily="2" charset="-122"/>
                <a:ea typeface="SimSun" panose="02010600030101010101" pitchFamily="2" charset="-122"/>
              </a:rPr>
              <a:t>可谓杯水车薪。</a:t>
            </a:r>
            <a:endParaRPr lang="zh-HK" altLang="en-US" dirty="0">
              <a:latin typeface="SimSun" panose="02010600030101010101" pitchFamily="2" charset="-122"/>
              <a:ea typeface="SimSun" panose="02010600030101010101" pitchFamily="2" charset="-122"/>
            </a:endParaRPr>
          </a:p>
        </p:txBody>
      </p:sp>
      <p:sp>
        <p:nvSpPr>
          <p:cNvPr id="12" name="文字方塊 11"/>
          <p:cNvSpPr txBox="1"/>
          <p:nvPr/>
        </p:nvSpPr>
        <p:spPr>
          <a:xfrm>
            <a:off x="105016" y="110237"/>
            <a:ext cx="8864156" cy="1200329"/>
          </a:xfrm>
          <a:prstGeom prst="rect">
            <a:avLst/>
          </a:prstGeom>
          <a:solidFill>
            <a:schemeClr val="accent6">
              <a:lumMod val="20000"/>
              <a:lumOff val="80000"/>
            </a:schemeClr>
          </a:solidFill>
        </p:spPr>
        <p:txBody>
          <a:bodyPr wrap="square" rtlCol="0">
            <a:spAutoFit/>
          </a:bodyPr>
          <a:lstStyle/>
          <a:p>
            <a:r>
              <a:rPr lang="zh-TW" altLang="en-US" sz="2400" dirty="0">
                <a:latin typeface="SimSun" panose="02010600030101010101" pitchFamily="2" charset="-122"/>
                <a:ea typeface="SimSun" panose="02010600030101010101" pitchFamily="2" charset="-122"/>
              </a:rPr>
              <a:t>思考问题：</a:t>
            </a:r>
            <a:endParaRPr lang="en-US" altLang="zh-TW" sz="2400" dirty="0">
              <a:latin typeface="SimSun" panose="02010600030101010101" pitchFamily="2" charset="-122"/>
              <a:ea typeface="SimSun" panose="02010600030101010101" pitchFamily="2" charset="-122"/>
            </a:endParaRPr>
          </a:p>
          <a:p>
            <a:r>
              <a:rPr lang="zh-TW" altLang="en-US" sz="2400" dirty="0">
                <a:latin typeface="SimSun" panose="02010600030101010101" pitchFamily="2" charset="-122"/>
                <a:ea typeface="SimSun" panose="02010600030101010101" pitchFamily="2" charset="-122"/>
              </a:rPr>
              <a:t>蒋经国办了几起大案，打了这几只老虎，你认为可以解决当时的经济问题吗</a:t>
            </a:r>
            <a:r>
              <a:rPr lang="en-US" altLang="zh-TW" sz="2400" dirty="0">
                <a:latin typeface="SimSun" panose="02010600030101010101" pitchFamily="2" charset="-122"/>
                <a:ea typeface="SimSun" panose="02010600030101010101" pitchFamily="2" charset="-122"/>
              </a:rPr>
              <a:t>? </a:t>
            </a:r>
            <a:r>
              <a:rPr lang="zh-TW" altLang="en-US" sz="2400" dirty="0">
                <a:latin typeface="SimSun" panose="02010600030101010101" pitchFamily="2" charset="-122"/>
                <a:ea typeface="SimSun" panose="02010600030101010101" pitchFamily="2" charset="-122"/>
              </a:rPr>
              <a:t>为什么</a:t>
            </a:r>
            <a:r>
              <a:rPr lang="en-US" altLang="zh-TW" sz="2400" dirty="0">
                <a:latin typeface="SimSun" panose="02010600030101010101" pitchFamily="2" charset="-122"/>
                <a:ea typeface="SimSun" panose="02010600030101010101" pitchFamily="2" charset="-122"/>
              </a:rPr>
              <a:t>? </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80" y="1412776"/>
            <a:ext cx="3888432" cy="2579326"/>
          </a:xfrm>
          <a:prstGeom prst="rect">
            <a:avLst/>
          </a:prstGeom>
        </p:spPr>
      </p:pic>
      <p:sp>
        <p:nvSpPr>
          <p:cNvPr id="5" name="TextBox 4"/>
          <p:cNvSpPr txBox="1"/>
          <p:nvPr/>
        </p:nvSpPr>
        <p:spPr>
          <a:xfrm>
            <a:off x="1893760" y="3407327"/>
            <a:ext cx="2157752" cy="584775"/>
          </a:xfrm>
          <a:prstGeom prst="rect">
            <a:avLst/>
          </a:prstGeom>
          <a:solidFill>
            <a:schemeClr val="accent1">
              <a:lumMod val="20000"/>
              <a:lumOff val="80000"/>
            </a:schemeClr>
          </a:solidFill>
        </p:spPr>
        <p:txBody>
          <a:bodyPr wrap="square" rtlCol="0">
            <a:spAutoFit/>
          </a:bodyPr>
          <a:lstStyle/>
          <a:p>
            <a:r>
              <a:rPr lang="zh-CN" altLang="en-US" sz="1600" dirty="0"/>
              <a:t>将不愿意交出黄金的银行家判刑</a:t>
            </a:r>
            <a:endParaRPr lang="zh-HK" altLang="en-US" sz="1600" dirty="0"/>
          </a:p>
        </p:txBody>
      </p:sp>
    </p:spTree>
    <p:extLst>
      <p:ext uri="{BB962C8B-B14F-4D97-AF65-F5344CB8AC3E}">
        <p14:creationId xmlns:p14="http://schemas.microsoft.com/office/powerpoint/2010/main" val="201590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4151" y="908720"/>
            <a:ext cx="5503993" cy="3970318"/>
          </a:xfrm>
          <a:prstGeom prst="rect">
            <a:avLst/>
          </a:prstGeom>
          <a:solidFill>
            <a:schemeClr val="accent4">
              <a:lumMod val="20000"/>
              <a:lumOff val="80000"/>
            </a:schemeClr>
          </a:solidFill>
        </p:spPr>
        <p:txBody>
          <a:bodyPr wrap="square" rtlCol="0">
            <a:spAutoFit/>
          </a:bodyPr>
          <a:lstStyle/>
          <a:p>
            <a:r>
              <a:rPr kumimoji="1" lang="zh-TW" altLang="en-US" dirty="0">
                <a:ea typeface="SimSun" panose="02010600030101010101" pitchFamily="2" charset="-122"/>
              </a:rPr>
              <a:t>发行金圆券前陈寅恪的故事</a:t>
            </a:r>
            <a:endParaRPr kumimoji="1" lang="en-US" altLang="zh-TW" dirty="0">
              <a:ea typeface="SimSun" panose="02010600030101010101" pitchFamily="2" charset="-122"/>
            </a:endParaRPr>
          </a:p>
          <a:p>
            <a:r>
              <a:rPr kumimoji="1" lang="en-US" altLang="zh-TW" dirty="0">
                <a:ea typeface="SimSun" panose="02010600030101010101" pitchFamily="2" charset="-122"/>
              </a:rPr>
              <a:t>1947</a:t>
            </a:r>
            <a:r>
              <a:rPr kumimoji="1" lang="zh-TW" altLang="en-US" dirty="0">
                <a:ea typeface="SimSun" panose="02010600030101010101" pitchFamily="2" charset="-122"/>
              </a:rPr>
              <a:t>年冬，北平气候异常寒冷，而清华的暖气设备遭到日军破坏，尚未修复，且学校经费紧张，无力供暖气，取暖问题需住户自理。陈寅恪觉得太冷，又常发心脏病，他无钱买煤生火，便不得已将所藏东方语言学书籍，如巴利文藏经、蒙古文古图志、突厥文字典等，全数卖给了北京大学东方语文系，换来钱用以买煤取暖</a:t>
            </a:r>
            <a:r>
              <a:rPr kumimoji="1" lang="en-US" altLang="zh-TW" dirty="0">
                <a:latin typeface="SimSun" panose="02010600030101010101" pitchFamily="2" charset="-122"/>
                <a:ea typeface="SimSun" panose="02010600030101010101" pitchFamily="2" charset="-122"/>
              </a:rPr>
              <a:t>……</a:t>
            </a:r>
            <a:r>
              <a:rPr kumimoji="1" lang="zh-TW" altLang="en-US" dirty="0">
                <a:ea typeface="SimSun" panose="02010600030101010101" pitchFamily="2" charset="-122"/>
              </a:rPr>
              <a:t>胡适（北大校长）得知陈寅恪欲卖掉这些书换取煤钱，便派出北大的一辆汽车，由季羡林（东方语文系主任）亲往，到陈家装了一车珍籍，陈寅恪只收取了</a:t>
            </a:r>
            <a:r>
              <a:rPr kumimoji="1" lang="en-US" altLang="zh-TW" dirty="0">
                <a:ea typeface="SimSun" panose="02010600030101010101" pitchFamily="2" charset="-122"/>
              </a:rPr>
              <a:t>2000</a:t>
            </a:r>
            <a:r>
              <a:rPr kumimoji="1" lang="zh-TW" altLang="en-US" dirty="0">
                <a:ea typeface="SimSun" panose="02010600030101010101" pitchFamily="2" charset="-122"/>
              </a:rPr>
              <a:t>美元。据说，仅其中一部</a:t>
            </a:r>
            <a:r>
              <a:rPr kumimoji="1" lang="en-US" altLang="zh-TW" dirty="0">
                <a:ea typeface="SimSun" panose="02010600030101010101" pitchFamily="2" charset="-122"/>
              </a:rPr>
              <a:t>《</a:t>
            </a:r>
            <a:r>
              <a:rPr kumimoji="1" lang="zh-TW" altLang="en-US" dirty="0">
                <a:ea typeface="SimSun" panose="02010600030101010101" pitchFamily="2" charset="-122"/>
              </a:rPr>
              <a:t>圣彼得堡梵德大词典</a:t>
            </a:r>
            <a:r>
              <a:rPr kumimoji="1" lang="en-US" altLang="zh-TW" dirty="0">
                <a:ea typeface="SimSun" panose="02010600030101010101" pitchFamily="2" charset="-122"/>
              </a:rPr>
              <a:t>》</a:t>
            </a:r>
            <a:r>
              <a:rPr kumimoji="1" lang="zh-TW" altLang="en-US" dirty="0">
                <a:ea typeface="SimSun" panose="02010600030101010101" pitchFamily="2" charset="-122"/>
              </a:rPr>
              <a:t>，其价格就超过了</a:t>
            </a:r>
            <a:r>
              <a:rPr kumimoji="1" lang="en-US" altLang="zh-TW" dirty="0">
                <a:ea typeface="SimSun" panose="02010600030101010101" pitchFamily="2" charset="-122"/>
              </a:rPr>
              <a:t>2000</a:t>
            </a:r>
            <a:r>
              <a:rPr kumimoji="1" lang="zh-TW" altLang="en-US" dirty="0">
                <a:ea typeface="SimSun" panose="02010600030101010101" pitchFamily="2" charset="-122"/>
              </a:rPr>
              <a:t>美元。</a:t>
            </a:r>
            <a:endParaRPr kumimoji="1" lang="en-US" altLang="zh-TW" dirty="0">
              <a:ea typeface="SimSun" panose="02010600030101010101" pitchFamily="2" charset="-122"/>
            </a:endParaRPr>
          </a:p>
          <a:p>
            <a:r>
              <a:rPr kumimoji="1" lang="zh-TW" altLang="en-US" dirty="0">
                <a:ea typeface="SimSun" panose="02010600030101010101" pitchFamily="2" charset="-122"/>
              </a:rPr>
              <a:t>（</a:t>
            </a:r>
            <a:r>
              <a:rPr kumimoji="1" lang="en-US" altLang="zh-TW" dirty="0">
                <a:ea typeface="SimSun" panose="02010600030101010101" pitchFamily="2" charset="-122"/>
              </a:rPr>
              <a:t> </a:t>
            </a:r>
            <a:r>
              <a:rPr kumimoji="1" lang="zh-TW" altLang="en-US" dirty="0">
                <a:ea typeface="SimSun" panose="02010600030101010101" pitchFamily="2" charset="-122"/>
              </a:rPr>
              <a:t>按：</a:t>
            </a:r>
            <a:r>
              <a:rPr kumimoji="1" lang="en-US" altLang="zh-TW" dirty="0">
                <a:ea typeface="SimSun" panose="02010600030101010101" pitchFamily="2" charset="-122"/>
              </a:rPr>
              <a:t>2000</a:t>
            </a:r>
            <a:r>
              <a:rPr kumimoji="1" lang="zh-TW" altLang="en-US" dirty="0">
                <a:ea typeface="SimSun" panose="02010600030101010101" pitchFamily="2" charset="-122"/>
              </a:rPr>
              <a:t>美元其时折合约法币</a:t>
            </a:r>
            <a:r>
              <a:rPr kumimoji="1" lang="en-US" altLang="zh-TW" dirty="0">
                <a:ea typeface="SimSun" panose="02010600030101010101" pitchFamily="2" charset="-122"/>
              </a:rPr>
              <a:t>9</a:t>
            </a:r>
            <a:r>
              <a:rPr kumimoji="1" lang="zh-TW" altLang="en-US" dirty="0">
                <a:ea typeface="SimSun" panose="02010600030101010101" pitchFamily="2" charset="-122"/>
              </a:rPr>
              <a:t>亿元！）</a:t>
            </a:r>
            <a:endParaRPr kumimoji="1" lang="en-US" altLang="zh-TW" dirty="0">
              <a:ea typeface="SimSun" panose="02010600030101010101" pitchFamily="2" charset="-122"/>
            </a:endParaRPr>
          </a:p>
          <a:p>
            <a:endParaRPr kumimoji="1" lang="en-US" altLang="zh-CN" dirty="0">
              <a:ea typeface="SimSun" panose="02010600030101010101" pitchFamily="2" charset="-122"/>
            </a:endParaRPr>
          </a:p>
        </p:txBody>
      </p:sp>
      <p:sp>
        <p:nvSpPr>
          <p:cNvPr id="12" name="TextBox 13"/>
          <p:cNvSpPr txBox="1"/>
          <p:nvPr/>
        </p:nvSpPr>
        <p:spPr>
          <a:xfrm>
            <a:off x="2231740" y="4599653"/>
            <a:ext cx="3636404" cy="246221"/>
          </a:xfrm>
          <a:prstGeom prst="rect">
            <a:avLst/>
          </a:prstGeom>
          <a:noFill/>
        </p:spPr>
        <p:txBody>
          <a:bodyPr wrap="square" rtlCol="0">
            <a:spAutoFit/>
          </a:bodyPr>
          <a:lstStyle/>
          <a:p>
            <a:r>
              <a:rPr lang="zh-TW" altLang="en-US" sz="1000" dirty="0">
                <a:latin typeface="SimSun" panose="02010600030101010101" pitchFamily="2" charset="-122"/>
                <a:ea typeface="SimSun" panose="02010600030101010101" pitchFamily="2" charset="-122"/>
              </a:rPr>
              <a:t>马嘶：</a:t>
            </a:r>
            <a:r>
              <a:rPr lang="en-US" altLang="zh-TW" sz="1000" dirty="0">
                <a:latin typeface="SimSun" panose="02010600030101010101" pitchFamily="2" charset="-122"/>
                <a:ea typeface="SimSun" panose="02010600030101010101" pitchFamily="2" charset="-122"/>
              </a:rPr>
              <a:t>《</a:t>
            </a:r>
            <a:r>
              <a:rPr lang="zh-TW" altLang="en-US" sz="1000" dirty="0">
                <a:latin typeface="SimSun" panose="02010600030101010101" pitchFamily="2" charset="-122"/>
                <a:ea typeface="SimSun" panose="02010600030101010101" pitchFamily="2" charset="-122"/>
              </a:rPr>
              <a:t>百年冷暖－－</a:t>
            </a:r>
            <a:r>
              <a:rPr lang="en-US" altLang="zh-TW" sz="1000" dirty="0">
                <a:latin typeface="SimSun" panose="02010600030101010101" pitchFamily="2" charset="-122"/>
                <a:ea typeface="SimSun" panose="02010600030101010101" pitchFamily="2" charset="-122"/>
              </a:rPr>
              <a:t>20</a:t>
            </a:r>
            <a:r>
              <a:rPr lang="zh-TW" altLang="en-US" sz="1000" dirty="0">
                <a:latin typeface="SimSun" panose="02010600030101010101" pitchFamily="2" charset="-122"/>
                <a:ea typeface="SimSun" panose="02010600030101010101" pitchFamily="2" charset="-122"/>
              </a:rPr>
              <a:t>世纪中国知识分子生活状况</a:t>
            </a:r>
            <a:r>
              <a:rPr lang="en-US" altLang="zh-TW" sz="1000" dirty="0">
                <a:latin typeface="SimSun" panose="02010600030101010101" pitchFamily="2" charset="-122"/>
                <a:ea typeface="SimSun" panose="02010600030101010101" pitchFamily="2" charset="-122"/>
              </a:rPr>
              <a:t>》</a:t>
            </a:r>
            <a:r>
              <a:rPr lang="zh-CN" altLang="en-US" sz="1000" dirty="0"/>
              <a:t>页</a:t>
            </a:r>
            <a:r>
              <a:rPr lang="en-US" altLang="zh-TW" sz="1000" dirty="0"/>
              <a:t>278</a:t>
            </a:r>
            <a:r>
              <a:rPr lang="zh-TW" altLang="en-US" sz="1000" dirty="0"/>
              <a:t>。</a:t>
            </a:r>
            <a:endParaRPr lang="zh-HK" altLang="en-US" sz="1000" dirty="0"/>
          </a:p>
        </p:txBody>
      </p:sp>
      <p:sp>
        <p:nvSpPr>
          <p:cNvPr id="2" name="文字方塊 1"/>
          <p:cNvSpPr txBox="1"/>
          <p:nvPr/>
        </p:nvSpPr>
        <p:spPr>
          <a:xfrm>
            <a:off x="345450" y="188640"/>
            <a:ext cx="8547030" cy="646331"/>
          </a:xfrm>
          <a:prstGeom prst="rect">
            <a:avLst/>
          </a:prstGeom>
          <a:solidFill>
            <a:schemeClr val="accent2">
              <a:lumMod val="20000"/>
              <a:lumOff val="80000"/>
            </a:schemeClr>
          </a:solidFill>
        </p:spPr>
        <p:txBody>
          <a:bodyPr wrap="square" rtlCol="0">
            <a:spAutoFit/>
          </a:bodyPr>
          <a:lstStyle/>
          <a:p>
            <a:r>
              <a:rPr lang="zh-TW" altLang="en-US" dirty="0">
                <a:latin typeface="SimSun" panose="02010600030101010101" pitchFamily="2" charset="-122"/>
                <a:ea typeface="SimSun" panose="02010600030101010101" pitchFamily="2" charset="-122"/>
              </a:rPr>
              <a:t>经过发行金圆券，以及连串的打老虎后，你认为老百姓的生活有改善吗</a:t>
            </a:r>
            <a:r>
              <a:rPr lang="en-US" altLang="zh-TW" dirty="0">
                <a:latin typeface="SimSun" panose="02010600030101010101" pitchFamily="2" charset="-122"/>
                <a:ea typeface="SimSun" panose="02010600030101010101" pitchFamily="2" charset="-122"/>
              </a:rPr>
              <a:t>? </a:t>
            </a:r>
          </a:p>
          <a:p>
            <a:r>
              <a:rPr lang="zh-TW" altLang="en-US" dirty="0">
                <a:latin typeface="SimSun" panose="02010600030101010101" pitchFamily="2" charset="-122"/>
                <a:ea typeface="SimSun" panose="02010600030101010101" pitchFamily="2" charset="-122"/>
              </a:rPr>
              <a:t>试看看以下几则故事：</a:t>
            </a:r>
            <a:endParaRPr lang="zh-HK" altLang="en-US" dirty="0">
              <a:latin typeface="SimSun" panose="02010600030101010101" pitchFamily="2" charset="-122"/>
              <a:ea typeface="SimSun" panose="02010600030101010101" pitchFamily="2" charset="-122"/>
            </a:endParaRPr>
          </a:p>
        </p:txBody>
      </p:sp>
      <p:sp>
        <p:nvSpPr>
          <p:cNvPr id="7" name="Text Box 2"/>
          <p:cNvSpPr txBox="1">
            <a:spLocks noChangeArrowheads="1"/>
          </p:cNvSpPr>
          <p:nvPr/>
        </p:nvSpPr>
        <p:spPr bwMode="auto">
          <a:xfrm>
            <a:off x="423979" y="4976008"/>
            <a:ext cx="8576513" cy="1477328"/>
          </a:xfrm>
          <a:prstGeom prst="rect">
            <a:avLst/>
          </a:prstGeom>
          <a:solidFill>
            <a:schemeClr val="accent3">
              <a:lumMod val="40000"/>
              <a:lumOff val="60000"/>
            </a:schemeClr>
          </a:solidFill>
          <a:ln>
            <a:noFill/>
          </a:ln>
          <a:effectLst/>
        </p:spPr>
        <p:txBody>
          <a:bodyPr wrap="square">
            <a:spAutoFit/>
          </a:bodyPr>
          <a:lstStyle>
            <a:lvl1pPr marL="342900" indent="-342900">
              <a:defRPr kumimoji="1">
                <a:solidFill>
                  <a:schemeClr val="tx1"/>
                </a:solidFill>
                <a:latin typeface="Arial" charset="0"/>
                <a:ea typeface="新細明體" pitchFamily="18" charset="-120"/>
              </a:defRPr>
            </a:lvl1pPr>
            <a:lvl2pPr marL="800100" indent="-342900">
              <a:defRPr kumimoji="1">
                <a:solidFill>
                  <a:schemeClr val="tx1"/>
                </a:solidFill>
                <a:latin typeface="Arial" charset="0"/>
                <a:ea typeface="新細明體" pitchFamily="18" charset="-120"/>
              </a:defRPr>
            </a:lvl2pPr>
            <a:lvl3pPr marL="1257300" indent="-342900">
              <a:defRPr kumimoji="1">
                <a:solidFill>
                  <a:schemeClr val="tx1"/>
                </a:solidFill>
                <a:latin typeface="Arial" charset="0"/>
                <a:ea typeface="新細明體" pitchFamily="18" charset="-120"/>
              </a:defRPr>
            </a:lvl3pPr>
            <a:lvl4pPr marL="1714500" indent="-342900">
              <a:defRPr kumimoji="1">
                <a:solidFill>
                  <a:schemeClr val="tx1"/>
                </a:solidFill>
                <a:latin typeface="Arial" charset="0"/>
                <a:ea typeface="新細明體" pitchFamily="18" charset="-120"/>
              </a:defRPr>
            </a:lvl4pPr>
            <a:lvl5pPr marL="2171700" indent="-342900">
              <a:defRPr kumimoji="1">
                <a:solidFill>
                  <a:schemeClr val="tx1"/>
                </a:solidFill>
                <a:latin typeface="Arial" charset="0"/>
                <a:ea typeface="新細明體" pitchFamily="18" charset="-120"/>
              </a:defRPr>
            </a:lvl5pPr>
            <a:lvl6pPr marL="2628900" indent="-342900" fontAlgn="base">
              <a:spcBef>
                <a:spcPct val="0"/>
              </a:spcBef>
              <a:spcAft>
                <a:spcPct val="0"/>
              </a:spcAft>
              <a:defRPr kumimoji="1">
                <a:solidFill>
                  <a:schemeClr val="tx1"/>
                </a:solidFill>
                <a:latin typeface="Arial" charset="0"/>
                <a:ea typeface="新細明體" pitchFamily="18" charset="-120"/>
              </a:defRPr>
            </a:lvl6pPr>
            <a:lvl7pPr marL="3086100" indent="-342900" fontAlgn="base">
              <a:spcBef>
                <a:spcPct val="0"/>
              </a:spcBef>
              <a:spcAft>
                <a:spcPct val="0"/>
              </a:spcAft>
              <a:defRPr kumimoji="1">
                <a:solidFill>
                  <a:schemeClr val="tx1"/>
                </a:solidFill>
                <a:latin typeface="Arial" charset="0"/>
                <a:ea typeface="新細明體" pitchFamily="18" charset="-120"/>
              </a:defRPr>
            </a:lvl7pPr>
            <a:lvl8pPr marL="3543300" indent="-342900" fontAlgn="base">
              <a:spcBef>
                <a:spcPct val="0"/>
              </a:spcBef>
              <a:spcAft>
                <a:spcPct val="0"/>
              </a:spcAft>
              <a:defRPr kumimoji="1">
                <a:solidFill>
                  <a:schemeClr val="tx1"/>
                </a:solidFill>
                <a:latin typeface="Arial" charset="0"/>
                <a:ea typeface="新細明體" pitchFamily="18" charset="-120"/>
              </a:defRPr>
            </a:lvl8pPr>
            <a:lvl9pPr marL="4000500" indent="-342900" fontAlgn="base">
              <a:spcBef>
                <a:spcPct val="0"/>
              </a:spcBef>
              <a:spcAft>
                <a:spcPct val="0"/>
              </a:spcAft>
              <a:defRPr kumimoji="1">
                <a:solidFill>
                  <a:schemeClr val="tx1"/>
                </a:solidFill>
                <a:latin typeface="Arial" charset="0"/>
                <a:ea typeface="新細明體" pitchFamily="18" charset="-120"/>
              </a:defRPr>
            </a:lvl9pPr>
          </a:lstStyle>
          <a:p>
            <a:pPr marL="0" indent="0"/>
            <a:r>
              <a:rPr lang="zh-TW" altLang="en-US" dirty="0">
                <a:latin typeface="+mn-lt"/>
                <a:ea typeface="SimSun" panose="02010600030101010101" pitchFamily="2" charset="-122"/>
              </a:rPr>
              <a:t>发行金圆券后北大教职员的故事</a:t>
            </a:r>
            <a:endParaRPr lang="en-US" altLang="zh-TW" dirty="0">
              <a:latin typeface="+mn-lt"/>
              <a:ea typeface="SimSun" panose="02010600030101010101" pitchFamily="2" charset="-122"/>
            </a:endParaRPr>
          </a:p>
          <a:p>
            <a:pPr marL="0" indent="0"/>
            <a:r>
              <a:rPr lang="en-US" altLang="zh-TW" dirty="0">
                <a:latin typeface="+mn-lt"/>
                <a:ea typeface="SimSun" panose="02010600030101010101" pitchFamily="2" charset="-122"/>
              </a:rPr>
              <a:t>1948</a:t>
            </a:r>
            <a:r>
              <a:rPr lang="zh-TW" altLang="en-US" dirty="0">
                <a:latin typeface="+mn-lt"/>
                <a:ea typeface="SimSun" panose="02010600030101010101" pitchFamily="2" charset="-122"/>
              </a:rPr>
              <a:t>年</a:t>
            </a:r>
            <a:r>
              <a:rPr lang="en-US" altLang="zh-TW" dirty="0">
                <a:latin typeface="+mn-lt"/>
                <a:ea typeface="SimSun" panose="02010600030101010101" pitchFamily="2" charset="-122"/>
              </a:rPr>
              <a:t>10</a:t>
            </a:r>
            <a:r>
              <a:rPr lang="zh-TW" altLang="en-US" dirty="0">
                <a:latin typeface="+mn-lt"/>
                <a:ea typeface="SimSun" panose="02010600030101010101" pitchFamily="2" charset="-122"/>
              </a:rPr>
              <a:t>月</a:t>
            </a:r>
            <a:r>
              <a:rPr lang="en-US" altLang="zh-TW" dirty="0">
                <a:latin typeface="+mn-lt"/>
                <a:ea typeface="SimSun" panose="02010600030101010101" pitchFamily="2" charset="-122"/>
              </a:rPr>
              <a:t>27</a:t>
            </a:r>
            <a:r>
              <a:rPr lang="zh-TW" altLang="en-US" dirty="0">
                <a:latin typeface="+mn-lt"/>
                <a:ea typeface="SimSun" panose="02010600030101010101" pitchFamily="2" charset="-122"/>
              </a:rPr>
              <a:t>日</a:t>
            </a:r>
            <a:r>
              <a:rPr lang="zh-TW" altLang="en-US" dirty="0">
                <a:latin typeface="SimSun" panose="02010600030101010101" pitchFamily="2" charset="-122"/>
                <a:ea typeface="SimSun" panose="02010600030101010101" pitchFamily="2" charset="-122"/>
              </a:rPr>
              <a:t>，北平</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益世报</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报道：北大讲师、讲员、助教联合会发表停教宣言。宣言说：“币制改革以来，物价上涨</a:t>
            </a:r>
            <a:r>
              <a:rPr lang="en-US" altLang="zh-TW" dirty="0">
                <a:latin typeface="+mn-lt"/>
                <a:ea typeface="SimSun" panose="02010600030101010101" pitchFamily="2" charset="-122"/>
              </a:rPr>
              <a:t>10</a:t>
            </a:r>
            <a:r>
              <a:rPr lang="zh-TW" altLang="en-US" dirty="0">
                <a:latin typeface="SimSun" panose="02010600030101010101" pitchFamily="2" charset="-122"/>
                <a:ea typeface="SimSun" panose="02010600030101010101" pitchFamily="2" charset="-122"/>
              </a:rPr>
              <a:t>倍。</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而我们的薪给被冻结着，</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我们和我们的眷属为饥寒所迫，不得已只好</a:t>
            </a:r>
            <a:r>
              <a:rPr lang="zh-TW" altLang="en-US" dirty="0">
                <a:latin typeface="+mn-lt"/>
                <a:ea typeface="SimSun" panose="02010600030101010101" pitchFamily="2" charset="-122"/>
              </a:rPr>
              <a:t>自</a:t>
            </a:r>
            <a:r>
              <a:rPr lang="en-US" altLang="zh-TW" dirty="0">
                <a:latin typeface="+mn-lt"/>
                <a:ea typeface="SimSun" panose="02010600030101010101" pitchFamily="2" charset="-122"/>
              </a:rPr>
              <a:t>10</a:t>
            </a:r>
            <a:r>
              <a:rPr lang="zh-TW" altLang="en-US" dirty="0">
                <a:latin typeface="+mn-lt"/>
                <a:ea typeface="SimSun" panose="02010600030101010101" pitchFamily="2" charset="-122"/>
              </a:rPr>
              <a:t>月</a:t>
            </a:r>
            <a:r>
              <a:rPr lang="en-US" altLang="zh-TW" dirty="0">
                <a:latin typeface="+mn-lt"/>
                <a:ea typeface="SimSun" panose="02010600030101010101" pitchFamily="2" charset="-122"/>
              </a:rPr>
              <a:t>28</a:t>
            </a:r>
            <a:r>
              <a:rPr lang="zh-TW" altLang="en-US" dirty="0">
                <a:latin typeface="+mn-lt"/>
                <a:ea typeface="SimSun" panose="02010600030101010101" pitchFamily="2" charset="-122"/>
              </a:rPr>
              <a:t>日</a:t>
            </a:r>
            <a:r>
              <a:rPr lang="zh-TW" altLang="en-US" dirty="0">
                <a:latin typeface="SimSun" panose="02010600030101010101" pitchFamily="2" charset="-122"/>
                <a:ea typeface="SimSun" panose="02010600030101010101" pitchFamily="2" charset="-122"/>
              </a:rPr>
              <a:t>起</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忍痛停教</a:t>
            </a:r>
            <a:r>
              <a:rPr lang="en-US" altLang="zh-TW" dirty="0">
                <a:latin typeface="+mn-lt"/>
                <a:ea typeface="SimSun" panose="02010600030101010101" pitchFamily="2" charset="-122"/>
              </a:rPr>
              <a:t>5</a:t>
            </a:r>
            <a:r>
              <a:rPr lang="zh-TW" altLang="en-US" dirty="0">
                <a:latin typeface="SimSun" panose="02010600030101010101" pitchFamily="2" charset="-122"/>
                <a:ea typeface="SimSun" panose="02010600030101010101" pitchFamily="2" charset="-122"/>
              </a:rPr>
              <a:t>天，进行借贷，以维持生计，仅此宣言”</a:t>
            </a:r>
          </a:p>
        </p:txBody>
      </p:sp>
      <p:sp>
        <p:nvSpPr>
          <p:cNvPr id="9" name="TextBox 13"/>
          <p:cNvSpPr txBox="1"/>
          <p:nvPr/>
        </p:nvSpPr>
        <p:spPr>
          <a:xfrm>
            <a:off x="5307202" y="6210023"/>
            <a:ext cx="3693290" cy="246221"/>
          </a:xfrm>
          <a:prstGeom prst="rect">
            <a:avLst/>
          </a:prstGeom>
          <a:noFill/>
        </p:spPr>
        <p:txBody>
          <a:bodyPr wrap="square" rtlCol="0">
            <a:spAutoFit/>
          </a:bodyPr>
          <a:lstStyle/>
          <a:p>
            <a:r>
              <a:rPr lang="zh-TW" altLang="en-US" sz="1000" dirty="0">
                <a:latin typeface="SimSun" panose="02010600030101010101" pitchFamily="2" charset="-122"/>
                <a:ea typeface="SimSun" panose="02010600030101010101" pitchFamily="2" charset="-122"/>
              </a:rPr>
              <a:t>马嘶：</a:t>
            </a:r>
            <a:r>
              <a:rPr lang="en-US" altLang="zh-TW" sz="1000" dirty="0">
                <a:latin typeface="SimSun" panose="02010600030101010101" pitchFamily="2" charset="-122"/>
                <a:ea typeface="SimSun" panose="02010600030101010101" pitchFamily="2" charset="-122"/>
              </a:rPr>
              <a:t>《</a:t>
            </a:r>
            <a:r>
              <a:rPr lang="zh-TW" altLang="en-US" sz="1000" dirty="0">
                <a:latin typeface="SimSun" panose="02010600030101010101" pitchFamily="2" charset="-122"/>
                <a:ea typeface="SimSun" panose="02010600030101010101" pitchFamily="2" charset="-122"/>
              </a:rPr>
              <a:t>百年冷暖－－</a:t>
            </a:r>
            <a:r>
              <a:rPr lang="en-US" altLang="zh-TW" sz="1000" dirty="0">
                <a:latin typeface="SimSun" panose="02010600030101010101" pitchFamily="2" charset="-122"/>
                <a:ea typeface="SimSun" panose="02010600030101010101" pitchFamily="2" charset="-122"/>
              </a:rPr>
              <a:t>20</a:t>
            </a:r>
            <a:r>
              <a:rPr lang="zh-TW" altLang="en-US" sz="1000" dirty="0">
                <a:latin typeface="SimSun" panose="02010600030101010101" pitchFamily="2" charset="-122"/>
                <a:ea typeface="SimSun" panose="02010600030101010101" pitchFamily="2" charset="-122"/>
              </a:rPr>
              <a:t>世纪中国知识分子生活状况</a:t>
            </a:r>
            <a:r>
              <a:rPr lang="en-US" altLang="zh-TW" sz="1000" dirty="0">
                <a:latin typeface="SimSun" panose="02010600030101010101" pitchFamily="2" charset="-122"/>
                <a:ea typeface="SimSun" panose="02010600030101010101" pitchFamily="2" charset="-122"/>
              </a:rPr>
              <a:t>》</a:t>
            </a:r>
            <a:r>
              <a:rPr lang="zh-CN" altLang="en-US" sz="1000" dirty="0"/>
              <a:t>页</a:t>
            </a:r>
            <a:r>
              <a:rPr lang="en-US" altLang="zh-TW" sz="1000" dirty="0"/>
              <a:t>275</a:t>
            </a:r>
            <a:r>
              <a:rPr lang="zh-TW" altLang="en-US" sz="1000" dirty="0"/>
              <a:t>。</a:t>
            </a:r>
            <a:endParaRPr lang="zh-HK" altLang="en-US" sz="1000"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892316"/>
            <a:ext cx="2962350" cy="2752707"/>
          </a:xfrm>
          <a:prstGeom prst="rect">
            <a:avLst/>
          </a:prstGeom>
        </p:spPr>
      </p:pic>
      <p:sp>
        <p:nvSpPr>
          <p:cNvPr id="4" name="文字方塊 3"/>
          <p:cNvSpPr txBox="1"/>
          <p:nvPr/>
        </p:nvSpPr>
        <p:spPr>
          <a:xfrm>
            <a:off x="6455872" y="3618353"/>
            <a:ext cx="2518638" cy="307777"/>
          </a:xfrm>
          <a:prstGeom prst="rect">
            <a:avLst/>
          </a:prstGeom>
          <a:noFill/>
        </p:spPr>
        <p:txBody>
          <a:bodyPr wrap="none" rtlCol="0">
            <a:spAutoFit/>
          </a:bodyPr>
          <a:lstStyle/>
          <a:p>
            <a:r>
              <a:rPr lang="en-US" altLang="zh-TW" sz="1400" dirty="0">
                <a:ea typeface="SimSun" panose="02010600030101010101" pitchFamily="2" charset="-122"/>
              </a:rPr>
              <a:t>1947</a:t>
            </a:r>
            <a:r>
              <a:rPr lang="zh-TW" altLang="en-US" sz="1400" dirty="0">
                <a:latin typeface="SimSun" panose="02010600030101010101" pitchFamily="2" charset="-122"/>
                <a:ea typeface="SimSun" panose="02010600030101010101" pitchFamily="2" charset="-122"/>
              </a:rPr>
              <a:t>年陈寅恪与语言学家王力</a:t>
            </a:r>
            <a:endParaRPr lang="zh-HK" altLang="en-US" sz="14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31871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7" grpId="0" animBg="1"/>
      <p:bldP spid="9"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61647" y="5085184"/>
            <a:ext cx="8576513" cy="1477328"/>
          </a:xfrm>
          <a:prstGeom prst="rect">
            <a:avLst/>
          </a:prstGeom>
          <a:noFill/>
          <a:ln>
            <a:solidFill>
              <a:schemeClr val="accent1"/>
            </a:solidFill>
          </a:ln>
        </p:spPr>
        <p:txBody>
          <a:bodyPr wrap="square" rtlCol="0">
            <a:spAutoFit/>
          </a:bodyPr>
          <a:lstStyle/>
          <a:p>
            <a:r>
              <a:rPr lang="zh-TW" altLang="en-US" dirty="0">
                <a:latin typeface="SimSun" panose="02010600030101010101" pitchFamily="2" charset="-122"/>
                <a:ea typeface="SimSun" panose="02010600030101010101" pitchFamily="2" charset="-122"/>
              </a:rPr>
              <a:t>思考问题：</a:t>
            </a:r>
            <a:endParaRPr lang="en-US" altLang="zh-TW" dirty="0">
              <a:latin typeface="SimSun" panose="02010600030101010101" pitchFamily="2" charset="-122"/>
              <a:ea typeface="SimSun" panose="02010600030101010101" pitchFamily="2" charset="-122"/>
            </a:endParaRPr>
          </a:p>
          <a:p>
            <a:pPr marL="342900" indent="-342900">
              <a:buAutoNum type="arabicPeriod"/>
            </a:pPr>
            <a:r>
              <a:rPr lang="zh-TW" altLang="en-US" dirty="0">
                <a:latin typeface="SimSun" panose="02010600030101010101" pitchFamily="2" charset="-122"/>
                <a:ea typeface="SimSun" panose="02010600030101010101" pitchFamily="2" charset="-122"/>
              </a:rPr>
              <a:t>大学的教职员在社会中属于哪个阶层</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他们在</a:t>
            </a:r>
            <a:r>
              <a:rPr lang="en-US" altLang="zh-TW" dirty="0">
                <a:ea typeface="SimSun" panose="02010600030101010101" pitchFamily="2" charset="-122"/>
              </a:rPr>
              <a:t>1947</a:t>
            </a:r>
            <a:r>
              <a:rPr lang="zh-TW" altLang="en-US" dirty="0">
                <a:ea typeface="SimSun" panose="02010600030101010101" pitchFamily="2" charset="-122"/>
              </a:rPr>
              <a:t>、</a:t>
            </a:r>
            <a:r>
              <a:rPr lang="en-US" altLang="zh-TW" dirty="0">
                <a:ea typeface="SimSun" panose="02010600030101010101" pitchFamily="2" charset="-122"/>
              </a:rPr>
              <a:t>48</a:t>
            </a:r>
            <a:r>
              <a:rPr lang="zh-TW" altLang="en-US" dirty="0">
                <a:latin typeface="SimSun" panose="02010600030101010101" pitchFamily="2" charset="-122"/>
                <a:ea typeface="SimSun" panose="02010600030101010101" pitchFamily="2" charset="-122"/>
              </a:rPr>
              <a:t>年的生活怎样</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面对物价飞</a:t>
            </a:r>
            <a:endParaRPr lang="en-US" altLang="zh-TW" dirty="0">
              <a:latin typeface="SimSun" panose="02010600030101010101" pitchFamily="2" charset="-122"/>
              <a:ea typeface="SimSun" panose="02010600030101010101" pitchFamily="2" charset="-122"/>
            </a:endParaRPr>
          </a:p>
          <a:p>
            <a:r>
              <a:rPr lang="zh-TW" altLang="en-US" dirty="0">
                <a:latin typeface="SimSun" panose="02010600030101010101" pitchFamily="2" charset="-122"/>
                <a:ea typeface="SimSun" panose="02010600030101010101" pitchFamily="2" charset="-122"/>
              </a:rPr>
              <a:t>   涨，他们采取什么方法应对</a:t>
            </a:r>
            <a:r>
              <a:rPr lang="en-US" altLang="zh-TW" dirty="0">
                <a:latin typeface="SimSun" panose="02010600030101010101" pitchFamily="2" charset="-122"/>
                <a:ea typeface="SimSun" panose="02010600030101010101" pitchFamily="2" charset="-122"/>
              </a:rPr>
              <a:t>?</a:t>
            </a:r>
          </a:p>
          <a:p>
            <a:endParaRPr lang="en-US" altLang="zh-TW" dirty="0">
              <a:latin typeface="SimSun" panose="02010600030101010101" pitchFamily="2" charset="-122"/>
              <a:ea typeface="SimSun" panose="02010600030101010101" pitchFamily="2" charset="-122"/>
            </a:endParaRPr>
          </a:p>
          <a:p>
            <a:r>
              <a:rPr lang="en-US" altLang="zh-TW" dirty="0">
                <a:latin typeface="Calibri" panose="020F0502020204030204" pitchFamily="34" charset="0"/>
                <a:ea typeface="SimSun" panose="02010600030101010101" pitchFamily="2" charset="-122"/>
                <a:cs typeface="Calibri" panose="020F0502020204030204" pitchFamily="34" charset="0"/>
              </a:rPr>
              <a:t>2.</a:t>
            </a:r>
            <a:r>
              <a:rPr lang="en-US" altLang="zh-TW" dirty="0">
                <a:latin typeface="SimSun" panose="02010600030101010101" pitchFamily="2" charset="-122"/>
                <a:ea typeface="SimSun" panose="02010600030101010101" pitchFamily="2" charset="-122"/>
              </a:rPr>
              <a:t> </a:t>
            </a:r>
            <a:r>
              <a:rPr lang="zh-TW" altLang="en-US" dirty="0">
                <a:latin typeface="SimSun" panose="02010600030101010101" pitchFamily="2" charset="-122"/>
                <a:ea typeface="SimSun" panose="02010600030101010101" pitchFamily="2" charset="-122"/>
              </a:rPr>
              <a:t>政府对他们怎样</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他们对政府的态度又怎样</a:t>
            </a:r>
            <a:r>
              <a:rPr lang="en-US" altLang="zh-TW" dirty="0">
                <a:latin typeface="SimSun" panose="02010600030101010101" pitchFamily="2" charset="-122"/>
                <a:ea typeface="SimSun" panose="02010600030101010101" pitchFamily="2" charset="-122"/>
              </a:rPr>
              <a:t>?</a:t>
            </a:r>
          </a:p>
        </p:txBody>
      </p:sp>
      <p:sp>
        <p:nvSpPr>
          <p:cNvPr id="4" name="文字方塊 3"/>
          <p:cNvSpPr txBox="1"/>
          <p:nvPr/>
        </p:nvSpPr>
        <p:spPr>
          <a:xfrm>
            <a:off x="3222909" y="840769"/>
            <a:ext cx="5722520" cy="3970318"/>
          </a:xfrm>
          <a:prstGeom prst="rect">
            <a:avLst/>
          </a:prstGeom>
          <a:solidFill>
            <a:srgbClr val="ECE2EB"/>
          </a:solidFill>
        </p:spPr>
        <p:txBody>
          <a:bodyPr wrap="square" rtlCol="0">
            <a:spAutoFit/>
          </a:bodyPr>
          <a:lstStyle/>
          <a:p>
            <a:r>
              <a:rPr lang="zh-TW" altLang="en-US" dirty="0">
                <a:latin typeface="SimSun" panose="02010600030101010101" pitchFamily="2" charset="-122"/>
                <a:ea typeface="SimSun" panose="02010600030101010101" pitchFamily="2" charset="-122"/>
              </a:rPr>
              <a:t>浙江大学校长竺可桢的日记（节录）</a:t>
            </a:r>
            <a:endParaRPr lang="en-US" altLang="zh-TW" dirty="0">
              <a:latin typeface="SimSun" panose="02010600030101010101" pitchFamily="2" charset="-122"/>
              <a:ea typeface="SimSun" panose="02010600030101010101" pitchFamily="2" charset="-122"/>
            </a:endParaRPr>
          </a:p>
          <a:p>
            <a:r>
              <a:rPr lang="en-US" altLang="zh-TW" dirty="0">
                <a:ea typeface="SimSun" panose="02010600030101010101" pitchFamily="2" charset="-122"/>
              </a:rPr>
              <a:t>1948</a:t>
            </a:r>
            <a:r>
              <a:rPr lang="zh-TW" altLang="en-US" dirty="0">
                <a:ea typeface="SimSun" panose="02010600030101010101" pitchFamily="2" charset="-122"/>
              </a:rPr>
              <a:t>年</a:t>
            </a:r>
            <a:r>
              <a:rPr lang="en-US" altLang="zh-TW" dirty="0">
                <a:ea typeface="SimSun" panose="02010600030101010101" pitchFamily="2" charset="-122"/>
              </a:rPr>
              <a:t>11</a:t>
            </a:r>
            <a:r>
              <a:rPr lang="zh-TW" altLang="en-US" dirty="0">
                <a:ea typeface="SimSun" panose="02010600030101010101" pitchFamily="2" charset="-122"/>
              </a:rPr>
              <a:t>月</a:t>
            </a:r>
            <a:r>
              <a:rPr lang="en-US" altLang="zh-TW" dirty="0">
                <a:ea typeface="SimSun" panose="02010600030101010101" pitchFamily="2" charset="-122"/>
              </a:rPr>
              <a:t>8</a:t>
            </a:r>
            <a:r>
              <a:rPr lang="zh-TW" altLang="en-US" dirty="0">
                <a:ea typeface="SimSun" panose="02010600030101010101" pitchFamily="2" charset="-122"/>
              </a:rPr>
              <a:t>日</a:t>
            </a:r>
            <a:endParaRPr lang="en-US" altLang="zh-TW" dirty="0">
              <a:ea typeface="SimSun" panose="02010600030101010101" pitchFamily="2" charset="-122"/>
            </a:endParaRPr>
          </a:p>
          <a:p>
            <a:endParaRPr lang="en-US" altLang="zh-TW" dirty="0">
              <a:ea typeface="SimSun" panose="02010600030101010101" pitchFamily="2" charset="-122"/>
            </a:endParaRPr>
          </a:p>
          <a:p>
            <a:pPr algn="just"/>
            <a:r>
              <a:rPr lang="zh-TW" altLang="en-US" dirty="0">
                <a:latin typeface="SimSun" panose="02010600030101010101" pitchFamily="2" charset="-122"/>
                <a:ea typeface="SimSun" panose="02010600030101010101" pitchFamily="2" charset="-122"/>
              </a:rPr>
              <a:t>余偕丁荣南至中央银行晤张忍甫，谈及照向例透支问题。据云中央命令杭州发钞票本月份不能超过</a:t>
            </a:r>
            <a:r>
              <a:rPr lang="en-US" altLang="zh-TW" dirty="0">
                <a:ea typeface="SimSun" panose="02010600030101010101" pitchFamily="2" charset="-122"/>
              </a:rPr>
              <a:t>200</a:t>
            </a:r>
            <a:r>
              <a:rPr lang="zh-TW" altLang="en-US" dirty="0">
                <a:latin typeface="SimSun" panose="02010600030101010101" pitchFamily="2" charset="-122"/>
                <a:ea typeface="SimSun" panose="02010600030101010101" pitchFamily="2" charset="-122"/>
              </a:rPr>
              <a:t>万元，故目前无钞票可发。</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余遂与荣南至省府晤张文理，适周一鹗亦来。余本意欲省府能早日发</a:t>
            </a:r>
            <a:r>
              <a:rPr lang="en-US" altLang="zh-TW" dirty="0">
                <a:ea typeface="SimSun" panose="02010600030101010101" pitchFamily="2" charset="-122"/>
              </a:rPr>
              <a:t>7</a:t>
            </a:r>
            <a:r>
              <a:rPr lang="zh-TW" altLang="en-US" dirty="0">
                <a:latin typeface="SimSun" panose="02010600030101010101" pitchFamily="2" charset="-122"/>
                <a:ea typeface="SimSun" panose="02010600030101010101" pitchFamily="2" charset="-122"/>
              </a:rPr>
              <a:t>斗之米，而周一鹗所主管之机关亦乏米，故余亦无从开口矣。局势严重竟至如此也。</a:t>
            </a:r>
            <a:r>
              <a:rPr lang="en-US" altLang="zh-TW" dirty="0">
                <a:ea typeface="SimSun" panose="02010600030101010101" pitchFamily="2" charset="-122"/>
              </a:rPr>
              <a:t>10</a:t>
            </a:r>
            <a:r>
              <a:rPr lang="zh-TW" altLang="en-US" dirty="0">
                <a:latin typeface="SimSun" panose="02010600030101010101" pitchFamily="2" charset="-122"/>
                <a:ea typeface="SimSun" panose="02010600030101010101" pitchFamily="2" charset="-122"/>
              </a:rPr>
              <a:t>点回，仲翔、步青请今日召集紧急会议（行政会议）。午后</a:t>
            </a:r>
            <a:r>
              <a:rPr lang="en-US" altLang="zh-TW" dirty="0">
                <a:ea typeface="SimSun" panose="02010600030101010101" pitchFamily="2" charset="-122"/>
              </a:rPr>
              <a:t>2</a:t>
            </a:r>
            <a:r>
              <a:rPr lang="zh-TW" altLang="en-US" dirty="0">
                <a:latin typeface="SimSun" panose="02010600030101010101" pitchFamily="2" charset="-122"/>
                <a:ea typeface="SimSun" panose="02010600030101010101" pitchFamily="2" charset="-122"/>
              </a:rPr>
              <a:t>点召集，讨论物资购置问题。现校中只有</a:t>
            </a:r>
            <a:r>
              <a:rPr lang="en-US" altLang="zh-TW" dirty="0">
                <a:ea typeface="SimSun" panose="02010600030101010101" pitchFamily="2" charset="-122"/>
              </a:rPr>
              <a:t>4</a:t>
            </a:r>
            <a:r>
              <a:rPr lang="zh-TW" altLang="en-US" dirty="0">
                <a:latin typeface="SimSun" panose="02010600030101010101" pitchFamily="2" charset="-122"/>
                <a:ea typeface="SimSun" panose="02010600030101010101" pitchFamily="2" charset="-122"/>
              </a:rPr>
              <a:t>万元之存款</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倘欲购米</a:t>
            </a:r>
            <a:r>
              <a:rPr lang="en-US" altLang="zh-TW" dirty="0">
                <a:latin typeface="SimSun" panose="02010600030101010101" pitchFamily="2" charset="-122"/>
                <a:ea typeface="SimSun" panose="02010600030101010101" pitchFamily="2" charset="-122"/>
              </a:rPr>
              <a:t>,</a:t>
            </a:r>
            <a:r>
              <a:rPr lang="zh-TW" altLang="en-US" dirty="0">
                <a:latin typeface="SimSun" panose="02010600030101010101" pitchFamily="2" charset="-122"/>
                <a:ea typeface="SimSun" panose="02010600030101010101" pitchFamily="2" charset="-122"/>
              </a:rPr>
              <a:t>亦只能得</a:t>
            </a:r>
            <a:r>
              <a:rPr lang="en-US" altLang="zh-TW" dirty="0">
                <a:ea typeface="SimSun" panose="02010600030101010101" pitchFamily="2" charset="-122"/>
              </a:rPr>
              <a:t>200</a:t>
            </a:r>
            <a:r>
              <a:rPr lang="zh-TW" altLang="en-US" dirty="0">
                <a:latin typeface="SimSun" panose="02010600030101010101" pitchFamily="2" charset="-122"/>
                <a:ea typeface="SimSun" panose="02010600030101010101" pitchFamily="2" charset="-122"/>
              </a:rPr>
              <a:t>担米，但校工、教职员、学生均要款，故此时决不能有钱购米。</a:t>
            </a:r>
            <a:endParaRPr lang="en-US" altLang="zh-TW" dirty="0">
              <a:latin typeface="SimSun" panose="02010600030101010101" pitchFamily="2" charset="-122"/>
              <a:ea typeface="SimSun" panose="02010600030101010101" pitchFamily="2" charset="-122"/>
            </a:endParaRPr>
          </a:p>
          <a:p>
            <a:pPr algn="just"/>
            <a:endParaRPr lang="en-US" altLang="zh-HK" dirty="0">
              <a:latin typeface="SimSun" panose="02010600030101010101" pitchFamily="2" charset="-122"/>
              <a:ea typeface="SimSun" panose="02010600030101010101" pitchFamily="2" charset="-122"/>
            </a:endParaRPr>
          </a:p>
          <a:p>
            <a:pPr algn="just"/>
            <a:endParaRPr lang="en-US" altLang="zh-HK" dirty="0">
              <a:latin typeface="SimSun" panose="02010600030101010101" pitchFamily="2" charset="-122"/>
              <a:ea typeface="SimSun" panose="02010600030101010101" pitchFamily="2" charset="-122"/>
            </a:endParaRPr>
          </a:p>
        </p:txBody>
      </p:sp>
      <p:sp>
        <p:nvSpPr>
          <p:cNvPr id="5" name="TextBox 13"/>
          <p:cNvSpPr txBox="1"/>
          <p:nvPr/>
        </p:nvSpPr>
        <p:spPr>
          <a:xfrm>
            <a:off x="5316877" y="4546214"/>
            <a:ext cx="3621283" cy="246221"/>
          </a:xfrm>
          <a:prstGeom prst="rect">
            <a:avLst/>
          </a:prstGeom>
          <a:noFill/>
        </p:spPr>
        <p:txBody>
          <a:bodyPr wrap="square" rtlCol="0">
            <a:spAutoFit/>
          </a:bodyPr>
          <a:lstStyle/>
          <a:p>
            <a:r>
              <a:rPr lang="zh-TW" altLang="en-US" sz="1000" dirty="0">
                <a:latin typeface="SimSun" panose="02010600030101010101" pitchFamily="2" charset="-122"/>
                <a:ea typeface="SimSun" panose="02010600030101010101" pitchFamily="2" charset="-122"/>
              </a:rPr>
              <a:t>马嘶：</a:t>
            </a:r>
            <a:r>
              <a:rPr lang="en-US" altLang="zh-TW" sz="1000" dirty="0">
                <a:latin typeface="SimSun" panose="02010600030101010101" pitchFamily="2" charset="-122"/>
                <a:ea typeface="SimSun" panose="02010600030101010101" pitchFamily="2" charset="-122"/>
              </a:rPr>
              <a:t>《</a:t>
            </a:r>
            <a:r>
              <a:rPr lang="zh-TW" altLang="en-US" sz="1000" dirty="0">
                <a:latin typeface="SimSun" panose="02010600030101010101" pitchFamily="2" charset="-122"/>
                <a:ea typeface="SimSun" panose="02010600030101010101" pitchFamily="2" charset="-122"/>
              </a:rPr>
              <a:t>百年冷暖－－</a:t>
            </a:r>
            <a:r>
              <a:rPr lang="en-US" altLang="zh-TW" sz="1000" dirty="0">
                <a:latin typeface="SimSun" panose="02010600030101010101" pitchFamily="2" charset="-122"/>
                <a:ea typeface="SimSun" panose="02010600030101010101" pitchFamily="2" charset="-122"/>
              </a:rPr>
              <a:t>20</a:t>
            </a:r>
            <a:r>
              <a:rPr lang="zh-TW" altLang="en-US" sz="1000" dirty="0">
                <a:latin typeface="SimSun" panose="02010600030101010101" pitchFamily="2" charset="-122"/>
                <a:ea typeface="SimSun" panose="02010600030101010101" pitchFamily="2" charset="-122"/>
              </a:rPr>
              <a:t>世纪中国知识分子生活状况</a:t>
            </a:r>
            <a:r>
              <a:rPr lang="en-US" altLang="zh-TW" sz="1000" dirty="0">
                <a:latin typeface="SimSun" panose="02010600030101010101" pitchFamily="2" charset="-122"/>
                <a:ea typeface="SimSun" panose="02010600030101010101" pitchFamily="2" charset="-122"/>
              </a:rPr>
              <a:t>》</a:t>
            </a:r>
            <a:r>
              <a:rPr lang="zh-CN" altLang="en-US" sz="1000" dirty="0"/>
              <a:t>页</a:t>
            </a:r>
            <a:r>
              <a:rPr lang="en-US" altLang="zh-TW" sz="1000" dirty="0"/>
              <a:t>283</a:t>
            </a:r>
            <a:r>
              <a:rPr lang="zh-TW" altLang="en-US" sz="1000" dirty="0"/>
              <a:t>。</a:t>
            </a:r>
            <a:endParaRPr lang="zh-HK" altLang="en-US" sz="1000" dirty="0"/>
          </a:p>
        </p:txBody>
      </p:sp>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47" y="483640"/>
            <a:ext cx="2484276" cy="3312368"/>
          </a:xfrm>
          <a:prstGeom prst="rect">
            <a:avLst/>
          </a:prstGeom>
          <a:solidFill>
            <a:schemeClr val="bg1"/>
          </a:solidFill>
          <a:ln>
            <a:solidFill>
              <a:schemeClr val="accent1"/>
            </a:solidFill>
          </a:ln>
        </p:spPr>
      </p:pic>
      <p:sp>
        <p:nvSpPr>
          <p:cNvPr id="8" name="矩形 7"/>
          <p:cNvSpPr/>
          <p:nvPr/>
        </p:nvSpPr>
        <p:spPr>
          <a:xfrm>
            <a:off x="361647" y="3886598"/>
            <a:ext cx="877163" cy="369332"/>
          </a:xfrm>
          <a:prstGeom prst="rect">
            <a:avLst/>
          </a:prstGeom>
        </p:spPr>
        <p:txBody>
          <a:bodyPr wrap="none">
            <a:spAutoFit/>
          </a:bodyPr>
          <a:lstStyle/>
          <a:p>
            <a:r>
              <a:rPr lang="zh-TW" altLang="en-US" dirty="0">
                <a:latin typeface="SimSun" panose="02010600030101010101" pitchFamily="2" charset="-122"/>
                <a:ea typeface="SimSun" panose="02010600030101010101" pitchFamily="2" charset="-122"/>
              </a:rPr>
              <a:t>竺可桢</a:t>
            </a:r>
            <a:endParaRPr lang="zh-HK" altLang="en-US" dirty="0"/>
          </a:p>
        </p:txBody>
      </p:sp>
    </p:spTree>
    <p:extLst>
      <p:ext uri="{BB962C8B-B14F-4D97-AF65-F5344CB8AC3E}">
        <p14:creationId xmlns:p14="http://schemas.microsoft.com/office/powerpoint/2010/main" val="71449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51520" y="101644"/>
          <a:ext cx="8712968" cy="283464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7776864">
                  <a:extLst>
                    <a:ext uri="{9D8B030D-6E8A-4147-A177-3AD203B41FA5}">
                      <a16:colId xmlns:a16="http://schemas.microsoft.com/office/drawing/2014/main" val="20001"/>
                    </a:ext>
                  </a:extLst>
                </a:gridCol>
              </a:tblGrid>
              <a:tr h="365760">
                <a:tc>
                  <a:txBody>
                    <a:bodyPr/>
                    <a:lstStyle/>
                    <a:p>
                      <a:pPr algn="ctr"/>
                      <a:r>
                        <a:rPr lang="zh-CN" altLang="en-US" dirty="0"/>
                        <a:t>资料</a:t>
                      </a:r>
                      <a:endParaRPr lang="zh-HK" altLang="en-US" dirty="0"/>
                    </a:p>
                  </a:txBody>
                  <a:tcPr/>
                </a:tc>
                <a:tc>
                  <a:txBody>
                    <a:bodyPr/>
                    <a:lstStyle/>
                    <a:p>
                      <a:pPr algn="ctr"/>
                      <a:r>
                        <a:rPr lang="zh-CN" altLang="en-US" dirty="0"/>
                        <a:t>事件</a:t>
                      </a:r>
                      <a:endParaRPr lang="en-US" altLang="zh-CN" dirty="0"/>
                    </a:p>
                  </a:txBody>
                  <a:tcPr/>
                </a:tc>
                <a:extLst>
                  <a:ext uri="{0D108BD9-81ED-4DB2-BD59-A6C34878D82A}">
                    <a16:rowId xmlns:a16="http://schemas.microsoft.com/office/drawing/2014/main" val="10000"/>
                  </a:ext>
                </a:extLst>
              </a:tr>
              <a:tr h="365760">
                <a:tc>
                  <a:txBody>
                    <a:bodyPr/>
                    <a:lstStyle/>
                    <a:p>
                      <a:pPr algn="ctr"/>
                      <a:r>
                        <a:rPr lang="zh-CN" altLang="en-US" sz="1600" dirty="0"/>
                        <a:t>（</a:t>
                      </a:r>
                      <a:r>
                        <a:rPr lang="en-US" altLang="zh-CN" sz="1600" dirty="0"/>
                        <a:t>1</a:t>
                      </a:r>
                      <a:r>
                        <a:rPr lang="zh-CN" altLang="en-US" sz="1600" dirty="0"/>
                        <a:t>）</a:t>
                      </a:r>
                      <a:endParaRPr lang="zh-HK" alt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1600" b="0" i="0" u="none" strike="noStrike" kern="1200" cap="none" spc="0" normalizeH="0" baseline="0" noProof="0" dirty="0">
                          <a:ln>
                            <a:noFill/>
                          </a:ln>
                          <a:solidFill>
                            <a:prstClr val="black"/>
                          </a:solidFill>
                          <a:effectLst/>
                          <a:uLnTx/>
                          <a:uFillTx/>
                          <a:latin typeface="+mn-lt"/>
                          <a:ea typeface="+mn-ea"/>
                          <a:cs typeface="+mn-cs"/>
                        </a:rPr>
                        <a:t>1948</a:t>
                      </a:r>
                      <a:r>
                        <a:rPr kumimoji="0" lang="zh-CN" altLang="en-US" sz="1600" b="0" i="0" u="none" strike="noStrike" kern="1200" cap="none" spc="0" normalizeH="0" baseline="0" noProof="0" dirty="0">
                          <a:ln>
                            <a:noFill/>
                          </a:ln>
                          <a:solidFill>
                            <a:prstClr val="black"/>
                          </a:solidFill>
                          <a:effectLst/>
                          <a:uLnTx/>
                          <a:uFillTx/>
                          <a:latin typeface="+mn-lt"/>
                          <a:ea typeface="+mn-ea"/>
                          <a:cs typeface="+mn-cs"/>
                        </a:rPr>
                        <a:t>年</a:t>
                      </a:r>
                      <a:r>
                        <a:rPr kumimoji="0" lang="en-US" altLang="zh-CN" sz="1600" b="0" i="0" u="none" strike="noStrike" kern="1200" cap="none" spc="0" normalizeH="0" baseline="0" noProof="0" dirty="0">
                          <a:ln>
                            <a:noFill/>
                          </a:ln>
                          <a:solidFill>
                            <a:prstClr val="black"/>
                          </a:solidFill>
                          <a:effectLst/>
                          <a:uLnTx/>
                          <a:uFillTx/>
                          <a:latin typeface="+mn-lt"/>
                          <a:ea typeface="+mn-ea"/>
                          <a:cs typeface="+mn-cs"/>
                        </a:rPr>
                        <a:t>8</a:t>
                      </a:r>
                      <a:r>
                        <a:rPr kumimoji="0" lang="zh-CN" altLang="en-US" sz="1600" b="0" i="0" u="none" strike="noStrike" kern="1200" cap="none" spc="0" normalizeH="0" baseline="0" noProof="0" dirty="0">
                          <a:ln>
                            <a:noFill/>
                          </a:ln>
                          <a:solidFill>
                            <a:prstClr val="black"/>
                          </a:solidFill>
                          <a:effectLst/>
                          <a:uLnTx/>
                          <a:uFillTx/>
                          <a:latin typeface="+mn-lt"/>
                          <a:ea typeface="+mn-ea"/>
                          <a:cs typeface="+mn-cs"/>
                        </a:rPr>
                        <a:t>月</a:t>
                      </a:r>
                      <a:r>
                        <a:rPr kumimoji="0" lang="en-US" altLang="zh-CN" sz="1600" b="0" i="0" u="none" strike="noStrike" kern="1200" cap="none" spc="0" normalizeH="0" baseline="0" noProof="0" dirty="0">
                          <a:ln>
                            <a:noFill/>
                          </a:ln>
                          <a:solidFill>
                            <a:prstClr val="black"/>
                          </a:solidFill>
                          <a:effectLst/>
                          <a:uLnTx/>
                          <a:uFillTx/>
                          <a:latin typeface="+mn-lt"/>
                          <a:ea typeface="+mn-ea"/>
                          <a:cs typeface="+mn-cs"/>
                        </a:rPr>
                        <a:t>23</a:t>
                      </a:r>
                      <a:r>
                        <a:rPr kumimoji="0" lang="zh-CN" altLang="en-US" sz="1600" b="0" i="0" u="none" strike="noStrike" kern="1200" cap="none" spc="0" normalizeH="0" baseline="0" noProof="0" dirty="0">
                          <a:ln>
                            <a:noFill/>
                          </a:ln>
                          <a:solidFill>
                            <a:prstClr val="black"/>
                          </a:solidFill>
                          <a:effectLst/>
                          <a:uLnTx/>
                          <a:uFillTx/>
                          <a:latin typeface="+mn-lt"/>
                          <a:ea typeface="+mn-ea"/>
                          <a:cs typeface="+mn-cs"/>
                        </a:rPr>
                        <a:t>日金圆券正式流通，</a:t>
                      </a:r>
                      <a:r>
                        <a:rPr kumimoji="0" lang="en-US" altLang="zh-CN" sz="1600" b="0" i="0" u="none" strike="noStrike" kern="1200" cap="none" spc="0" normalizeH="0" baseline="0" noProof="0" dirty="0">
                          <a:ln>
                            <a:noFill/>
                          </a:ln>
                          <a:solidFill>
                            <a:prstClr val="black"/>
                          </a:solidFill>
                          <a:effectLst/>
                          <a:uLnTx/>
                          <a:uFillTx/>
                          <a:latin typeface="+mn-lt"/>
                          <a:ea typeface="+mn-ea"/>
                          <a:cs typeface="+mn-cs"/>
                        </a:rPr>
                        <a:t>20</a:t>
                      </a:r>
                      <a:r>
                        <a:rPr kumimoji="0" lang="zh-CN" altLang="en-US" sz="1600" b="0" i="0" u="none" strike="noStrike" kern="1200" cap="none" spc="0" normalizeH="0" baseline="0" noProof="0" dirty="0">
                          <a:ln>
                            <a:noFill/>
                          </a:ln>
                          <a:solidFill>
                            <a:prstClr val="black"/>
                          </a:solidFill>
                          <a:effectLst/>
                          <a:uLnTx/>
                          <a:uFillTx/>
                          <a:latin typeface="+mn-lt"/>
                          <a:ea typeface="+mn-ea"/>
                          <a:cs typeface="+mn-cs"/>
                        </a:rPr>
                        <a:t>亿新钞，需要</a:t>
                      </a:r>
                      <a:r>
                        <a:rPr kumimoji="0" lang="en-US" altLang="zh-CN" sz="1600" b="0" i="0" u="none" strike="noStrike" kern="1200" cap="none" spc="0" normalizeH="0" baseline="0" noProof="0" dirty="0">
                          <a:ln>
                            <a:noFill/>
                          </a:ln>
                          <a:solidFill>
                            <a:prstClr val="black"/>
                          </a:solidFill>
                          <a:effectLst/>
                          <a:uLnTx/>
                          <a:uFillTx/>
                          <a:latin typeface="+mn-lt"/>
                          <a:ea typeface="+mn-ea"/>
                          <a:cs typeface="+mn-cs"/>
                        </a:rPr>
                        <a:t>1</a:t>
                      </a:r>
                      <a:r>
                        <a:rPr kumimoji="0" lang="zh-CN" altLang="en-US" sz="1600" b="0" i="0" u="none" strike="noStrike" kern="1200" cap="none" spc="0" normalizeH="0" baseline="0" noProof="0" dirty="0">
                          <a:ln>
                            <a:noFill/>
                          </a:ln>
                          <a:solidFill>
                            <a:prstClr val="black"/>
                          </a:solidFill>
                          <a:effectLst/>
                          <a:uLnTx/>
                          <a:uFillTx/>
                          <a:latin typeface="+mn-lt"/>
                          <a:ea typeface="+mn-ea"/>
                          <a:cs typeface="+mn-cs"/>
                        </a:rPr>
                        <a:t>千万两黄金作十足储备。但到了</a:t>
                      </a:r>
                      <a:r>
                        <a:rPr kumimoji="0" lang="en-US" altLang="zh-CN" sz="1600" b="0" i="0" u="none" strike="noStrike" kern="1200" cap="none" spc="0" normalizeH="0" baseline="0" noProof="0" dirty="0">
                          <a:ln>
                            <a:noFill/>
                          </a:ln>
                          <a:solidFill>
                            <a:prstClr val="black"/>
                          </a:solidFill>
                          <a:effectLst/>
                          <a:uLnTx/>
                          <a:uFillTx/>
                          <a:latin typeface="+mn-lt"/>
                          <a:ea typeface="+mn-ea"/>
                          <a:cs typeface="+mn-cs"/>
                        </a:rPr>
                        <a:t>10</a:t>
                      </a:r>
                      <a:r>
                        <a:rPr kumimoji="0" lang="zh-CN" altLang="en-US" sz="1600" b="0" i="0" u="none" strike="noStrike" kern="1200" cap="none" spc="0" normalizeH="0" baseline="0" noProof="0" dirty="0">
                          <a:ln>
                            <a:noFill/>
                          </a:ln>
                          <a:solidFill>
                            <a:prstClr val="black"/>
                          </a:solidFill>
                          <a:effectLst/>
                          <a:uLnTx/>
                          <a:uFillTx/>
                          <a:latin typeface="+mn-lt"/>
                          <a:ea typeface="+mn-ea"/>
                          <a:cs typeface="+mn-cs"/>
                        </a:rPr>
                        <a:t>月，在主要城市上海也只收兑了黄金</a:t>
                      </a:r>
                      <a:r>
                        <a:rPr kumimoji="0" lang="zh-TW" altLang="en-US"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合</a:t>
                      </a:r>
                      <a:r>
                        <a:rPr kumimoji="0" lang="zh-CN" altLang="en-US" sz="1600" b="0" i="0" u="none" strike="noStrike" kern="1200" cap="none" spc="0" normalizeH="0" baseline="0" noProof="0" dirty="0">
                          <a:ln>
                            <a:noFill/>
                          </a:ln>
                          <a:solidFill>
                            <a:prstClr val="black"/>
                          </a:solidFill>
                          <a:effectLst/>
                          <a:uLnTx/>
                          <a:uFillTx/>
                          <a:latin typeface="+mn-lt"/>
                          <a:ea typeface="+mn-ea"/>
                          <a:cs typeface="+mn-cs"/>
                        </a:rPr>
                        <a:t>共</a:t>
                      </a:r>
                      <a:r>
                        <a:rPr kumimoji="0" lang="en-US" altLang="zh-CN" sz="1600" b="0" i="0" u="none" strike="noStrike" kern="1200" cap="none" spc="0" normalizeH="0" baseline="0" noProof="0" dirty="0">
                          <a:ln>
                            <a:noFill/>
                          </a:ln>
                          <a:solidFill>
                            <a:prstClr val="black"/>
                          </a:solidFill>
                          <a:effectLst/>
                          <a:uLnTx/>
                          <a:uFillTx/>
                          <a:latin typeface="+mn-lt"/>
                          <a:ea typeface="+mn-ea"/>
                          <a:cs typeface="+mn-cs"/>
                        </a:rPr>
                        <a:t>114</a:t>
                      </a:r>
                      <a:r>
                        <a:rPr kumimoji="0" lang="zh-CN" altLang="en-US" sz="1600" b="0" i="0" u="none" strike="noStrike" kern="1200" cap="none" spc="0" normalizeH="0" baseline="0" noProof="0" dirty="0">
                          <a:ln>
                            <a:noFill/>
                          </a:ln>
                          <a:solidFill>
                            <a:prstClr val="black"/>
                          </a:solidFill>
                          <a:effectLst/>
                          <a:uLnTx/>
                          <a:uFillTx/>
                          <a:latin typeface="+mn-lt"/>
                          <a:ea typeface="+mn-ea"/>
                          <a:cs typeface="+mn-cs"/>
                        </a:rPr>
                        <a:t>万两，可谓杯水车薪。换言之，金圆券只有十分之一是有黄金储备的。</a:t>
                      </a:r>
                      <a:endParaRPr kumimoji="0" lang="zh-HK" altLang="en-US" sz="1600" b="0" i="0" u="none" strike="noStrike" kern="1200" cap="none" spc="0" normalizeH="0" baseline="0" noProof="0" dirty="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10001"/>
                  </a:ext>
                </a:extLst>
              </a:tr>
              <a:tr h="308330">
                <a:tc>
                  <a:txBody>
                    <a:bodyPr/>
                    <a:lstStyle/>
                    <a:p>
                      <a:pPr algn="ctr"/>
                      <a:r>
                        <a:rPr lang="zh-CN" altLang="en-US" sz="1600" dirty="0"/>
                        <a:t>（</a:t>
                      </a:r>
                      <a:r>
                        <a:rPr lang="en-US" altLang="zh-CN" sz="1600" dirty="0"/>
                        <a:t>2</a:t>
                      </a:r>
                      <a:r>
                        <a:rPr lang="zh-CN" altLang="en-US" sz="1600" dirty="0"/>
                        <a:t>）</a:t>
                      </a:r>
                      <a:endParaRPr lang="zh-HK" altLang="en-US" sz="1600" dirty="0"/>
                    </a:p>
                  </a:txBody>
                  <a:tcPr/>
                </a:tc>
                <a:tc>
                  <a:txBody>
                    <a:bodyPr/>
                    <a:lstStyle/>
                    <a:p>
                      <a:r>
                        <a:rPr lang="en-US" altLang="zh-CN" sz="1600" dirty="0"/>
                        <a:t>1948</a:t>
                      </a:r>
                      <a:r>
                        <a:rPr lang="zh-CN" altLang="en-US" sz="1600" dirty="0"/>
                        <a:t>年</a:t>
                      </a:r>
                      <a:r>
                        <a:rPr lang="en-US" altLang="zh-CN" sz="1600" dirty="0"/>
                        <a:t>8</a:t>
                      </a:r>
                      <a:r>
                        <a:rPr lang="zh-CN" altLang="en-US" sz="1600" dirty="0"/>
                        <a:t>月</a:t>
                      </a:r>
                      <a:r>
                        <a:rPr lang="en-US" altLang="zh-CN" sz="1600" dirty="0"/>
                        <a:t>-10</a:t>
                      </a:r>
                      <a:r>
                        <a:rPr lang="zh-CN" altLang="en-US" sz="1600" dirty="0"/>
                        <a:t>月，在物价管制之下，商店大多关门，上海等大城市商品严重缺乏，人们即使手持金圆券，也无法购得商品。</a:t>
                      </a:r>
                      <a:endParaRPr lang="en-US" altLang="zh-CN" sz="1600" dirty="0"/>
                    </a:p>
                  </a:txBody>
                  <a:tcPr/>
                </a:tc>
                <a:extLst>
                  <a:ext uri="{0D108BD9-81ED-4DB2-BD59-A6C34878D82A}">
                    <a16:rowId xmlns:a16="http://schemas.microsoft.com/office/drawing/2014/main" val="10002"/>
                  </a:ext>
                </a:extLst>
              </a:tr>
              <a:tr h="308330">
                <a:tc>
                  <a:txBody>
                    <a:bodyPr/>
                    <a:lstStyle/>
                    <a:p>
                      <a:pPr algn="ctr"/>
                      <a:r>
                        <a:rPr lang="zh-CN" altLang="en-US" sz="1600" dirty="0"/>
                        <a:t>（</a:t>
                      </a:r>
                      <a:r>
                        <a:rPr lang="en-US" altLang="zh-CN" sz="1600" dirty="0"/>
                        <a:t>3</a:t>
                      </a:r>
                      <a:r>
                        <a:rPr lang="zh-CN" altLang="en-US" sz="1600" dirty="0"/>
                        <a:t>）</a:t>
                      </a:r>
                      <a:endParaRPr lang="zh-HK" altLang="en-US" sz="1600" dirty="0"/>
                    </a:p>
                  </a:txBody>
                  <a:tcPr/>
                </a:tc>
                <a:tc>
                  <a:txBody>
                    <a:bodyPr/>
                    <a:lstStyle/>
                    <a:p>
                      <a:r>
                        <a:rPr lang="en-US" altLang="zh-HK" sz="1600" dirty="0">
                          <a:latin typeface="+mn-lt"/>
                          <a:ea typeface="SimSun" panose="02010600030101010101" pitchFamily="2" charset="-122"/>
                        </a:rPr>
                        <a:t>1948</a:t>
                      </a:r>
                      <a:r>
                        <a:rPr lang="zh-CN" altLang="en-US" sz="1600" dirty="0">
                          <a:latin typeface="+mn-lt"/>
                          <a:ea typeface="SimSun" panose="02010600030101010101" pitchFamily="2" charset="-122"/>
                        </a:rPr>
                        <a:t>年</a:t>
                      </a:r>
                      <a:r>
                        <a:rPr lang="en-US" altLang="zh-CN" sz="1600" dirty="0">
                          <a:latin typeface="+mn-lt"/>
                          <a:ea typeface="SimSun" panose="02010600030101010101" pitchFamily="2" charset="-122"/>
                        </a:rPr>
                        <a:t>11</a:t>
                      </a:r>
                      <a:r>
                        <a:rPr lang="zh-CN" altLang="en-US" sz="1600" dirty="0">
                          <a:latin typeface="+mn-lt"/>
                          <a:ea typeface="SimSun" panose="02010600030101010101" pitchFamily="2" charset="-122"/>
                        </a:rPr>
                        <a:t>月</a:t>
                      </a:r>
                      <a:r>
                        <a:rPr lang="zh-CN" altLang="en-US" sz="1600" dirty="0">
                          <a:latin typeface="SimSun" panose="02010600030101010101" pitchFamily="2" charset="-122"/>
                          <a:ea typeface="SimSun" panose="02010600030101010101" pitchFamily="2" charset="-122"/>
                        </a:rPr>
                        <a:t>，</a:t>
                      </a:r>
                      <a:r>
                        <a:rPr kumimoji="0" lang="zh-CN" altLang="en-US"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国民政府取消物价限制，并</a:t>
                      </a:r>
                      <a:r>
                        <a:rPr kumimoji="0" lang="zh-TW" altLang="zh-HK"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允许</a:t>
                      </a:r>
                      <a:r>
                        <a:rPr kumimoji="0" lang="zh-CN" altLang="en-US"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人们持金圆券，往中央银行自由兑换黄金，因此也同时放宽黄金和白银的储存和交易。不过，银行新规定每两黄金兑换金圆券的价格，从</a:t>
                      </a:r>
                      <a:r>
                        <a:rPr kumimoji="0" lang="en-US" altLang="zh-CN" sz="1600" b="0" i="0" u="none" strike="noStrike" kern="1200" cap="none" spc="0" normalizeH="0" baseline="0" noProof="0" dirty="0">
                          <a:ln>
                            <a:noFill/>
                          </a:ln>
                          <a:solidFill>
                            <a:prstClr val="black"/>
                          </a:solidFill>
                          <a:effectLst/>
                          <a:uLnTx/>
                          <a:uFillTx/>
                          <a:latin typeface="+mn-lt"/>
                          <a:ea typeface="SimSun" panose="02010600030101010101" pitchFamily="2" charset="-122"/>
                          <a:cs typeface="+mn-cs"/>
                        </a:rPr>
                        <a:t>200</a:t>
                      </a:r>
                      <a:r>
                        <a:rPr kumimoji="0" lang="zh-CN" altLang="en-US"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元激增至</a:t>
                      </a:r>
                      <a:r>
                        <a:rPr kumimoji="0" lang="en-US" altLang="zh-CN" sz="1600" b="0" i="0" u="none" strike="noStrike" kern="1200" cap="none" spc="0" normalizeH="0" baseline="0" noProof="0" dirty="0">
                          <a:ln>
                            <a:noFill/>
                          </a:ln>
                          <a:solidFill>
                            <a:prstClr val="black"/>
                          </a:solidFill>
                          <a:effectLst/>
                          <a:uLnTx/>
                          <a:uFillTx/>
                          <a:latin typeface="+mn-lt"/>
                          <a:ea typeface="SimSun" panose="02010600030101010101" pitchFamily="2" charset="-122"/>
                          <a:cs typeface="+mn-cs"/>
                        </a:rPr>
                        <a:t>1000</a:t>
                      </a:r>
                      <a:r>
                        <a:rPr kumimoji="0" lang="zh-CN" altLang="en-US"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元。而且银行</a:t>
                      </a:r>
                      <a:r>
                        <a:rPr kumimoji="0" lang="zh-TW" altLang="zh-HK"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每天</a:t>
                      </a:r>
                      <a:r>
                        <a:rPr kumimoji="0" lang="zh-CN" altLang="en-US"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只</a:t>
                      </a:r>
                      <a:r>
                        <a:rPr kumimoji="0" lang="zh-TW" altLang="zh-HK"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限兑黄金</a:t>
                      </a:r>
                      <a:r>
                        <a:rPr kumimoji="0" lang="en-US" altLang="zh-HK" sz="1600" b="0" i="0" u="none" strike="noStrike" kern="1200" cap="none" spc="0" normalizeH="0" baseline="0" noProof="0" dirty="0">
                          <a:ln>
                            <a:noFill/>
                          </a:ln>
                          <a:solidFill>
                            <a:prstClr val="black"/>
                          </a:solidFill>
                          <a:effectLst/>
                          <a:uLnTx/>
                          <a:uFillTx/>
                          <a:latin typeface="+mn-lt"/>
                          <a:ea typeface="SimSun" panose="02010600030101010101" pitchFamily="2" charset="-122"/>
                          <a:cs typeface="+mn-cs"/>
                        </a:rPr>
                        <a:t>2,000</a:t>
                      </a:r>
                      <a:r>
                        <a:rPr kumimoji="0" lang="zh-TW" altLang="zh-HK"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两</a:t>
                      </a:r>
                      <a:r>
                        <a:rPr kumimoji="0" lang="zh-CN" altLang="en-US"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，先到先得。</a:t>
                      </a:r>
                      <a:endParaRPr kumimoji="0" lang="en-US" altLang="zh-CN"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endParaRPr>
                    </a:p>
                    <a:p>
                      <a:r>
                        <a:rPr kumimoji="0" lang="zh-CN" altLang="en-US" sz="1600" b="0" i="0" u="none" strike="noStrike" kern="1200" cap="none" spc="0" normalizeH="0" baseline="0" noProof="0" dirty="0">
                          <a:ln>
                            <a:noFill/>
                          </a:ln>
                          <a:solidFill>
                            <a:prstClr val="black"/>
                          </a:solidFill>
                          <a:effectLst/>
                          <a:uLnTx/>
                          <a:uFillTx/>
                          <a:latin typeface="SimSun" panose="02010600030101010101" pitchFamily="2" charset="-122"/>
                          <a:ea typeface="SimSun" panose="02010600030101010101" pitchFamily="2" charset="-122"/>
                          <a:cs typeface="+mn-cs"/>
                        </a:rPr>
                        <a:t>同时，政府宣布金圆券的发行将不设上限。</a:t>
                      </a:r>
                      <a:endParaRPr lang="zh-HK" altLang="en-US" sz="1600" dirty="0">
                        <a:latin typeface="SimSun" panose="02010600030101010101" pitchFamily="2" charset="-122"/>
                        <a:ea typeface="SimSun" panose="02010600030101010101" pitchFamily="2" charset="-122"/>
                      </a:endParaRPr>
                    </a:p>
                  </a:txBody>
                  <a:tcPr/>
                </a:tc>
                <a:extLst>
                  <a:ext uri="{0D108BD9-81ED-4DB2-BD59-A6C34878D82A}">
                    <a16:rowId xmlns:a16="http://schemas.microsoft.com/office/drawing/2014/main" val="10003"/>
                  </a:ext>
                </a:extLst>
              </a:tr>
            </a:tbl>
          </a:graphicData>
        </a:graphic>
      </p:graphicFrame>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815" y="3030367"/>
            <a:ext cx="4176464" cy="2774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976548"/>
            <a:ext cx="4320480" cy="276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4815" y="2921032"/>
            <a:ext cx="417646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altLang="zh-HK" sz="1600" dirty="0">
                <a:solidFill>
                  <a:prstClr val="black"/>
                </a:solidFill>
                <a:ea typeface="宋体" panose="02010600030101010101" pitchFamily="2" charset="-122"/>
              </a:rPr>
              <a:t>1948</a:t>
            </a:r>
            <a:r>
              <a:rPr lang="zh-CN" altLang="en-US" sz="1600" dirty="0">
                <a:solidFill>
                  <a:prstClr val="black"/>
                </a:solidFill>
                <a:ea typeface="宋体" panose="02010600030101010101" pitchFamily="2" charset="-122"/>
              </a:rPr>
              <a:t>年</a:t>
            </a:r>
            <a:r>
              <a:rPr lang="en-US" altLang="zh-CN" sz="1600" dirty="0">
                <a:solidFill>
                  <a:prstClr val="black"/>
                </a:solidFill>
                <a:ea typeface="宋体" panose="02010600030101010101" pitchFamily="2" charset="-122"/>
              </a:rPr>
              <a:t>11</a:t>
            </a:r>
            <a:r>
              <a:rPr lang="zh-CN" altLang="en-US" sz="1600" dirty="0">
                <a:solidFill>
                  <a:prstClr val="black"/>
                </a:solidFill>
                <a:ea typeface="宋体" panose="02010600030101010101" pitchFamily="2" charset="-122"/>
              </a:rPr>
              <a:t>月</a:t>
            </a:r>
            <a:r>
              <a:rPr lang="zh-CN" altLang="en-US" sz="1600" dirty="0">
                <a:solidFill>
                  <a:prstClr val="black"/>
                </a:solidFill>
                <a:latin typeface="宋体" panose="02010600030101010101" pitchFamily="2" charset="-122"/>
                <a:ea typeface="宋体" panose="02010600030101010101" pitchFamily="2" charset="-122"/>
              </a:rPr>
              <a:t>，上海银行门前的民众。</a:t>
            </a:r>
            <a:endParaRPr lang="zh-HK" altLang="en-US" sz="1600" dirty="0">
              <a:solidFill>
                <a:prstClr val="black"/>
              </a:solidFill>
              <a:latin typeface="宋体" panose="02010600030101010101" pitchFamily="2" charset="-122"/>
              <a:ea typeface="宋体" panose="02010600030101010101" pitchFamily="2" charset="-122"/>
            </a:endParaRPr>
          </a:p>
        </p:txBody>
      </p:sp>
      <p:sp>
        <p:nvSpPr>
          <p:cNvPr id="7" name="TextBox 6"/>
          <p:cNvSpPr txBox="1"/>
          <p:nvPr/>
        </p:nvSpPr>
        <p:spPr>
          <a:xfrm>
            <a:off x="4483646" y="2936695"/>
            <a:ext cx="4176464" cy="33855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altLang="zh-HK" sz="1600" dirty="0">
                <a:solidFill>
                  <a:prstClr val="black"/>
                </a:solidFill>
                <a:ea typeface="宋体" panose="02010600030101010101" pitchFamily="2" charset="-122"/>
              </a:rPr>
              <a:t>1948</a:t>
            </a:r>
            <a:r>
              <a:rPr lang="zh-CN" altLang="en-US" sz="1600" dirty="0">
                <a:solidFill>
                  <a:prstClr val="black"/>
                </a:solidFill>
                <a:ea typeface="宋体" panose="02010600030101010101" pitchFamily="2" charset="-122"/>
              </a:rPr>
              <a:t>年</a:t>
            </a:r>
            <a:r>
              <a:rPr lang="en-US" altLang="zh-CN" sz="1600" dirty="0">
                <a:solidFill>
                  <a:prstClr val="black"/>
                </a:solidFill>
                <a:ea typeface="宋体" panose="02010600030101010101" pitchFamily="2" charset="-122"/>
              </a:rPr>
              <a:t>11</a:t>
            </a:r>
            <a:r>
              <a:rPr lang="zh-CN" altLang="en-US" sz="1600" dirty="0">
                <a:solidFill>
                  <a:prstClr val="black"/>
                </a:solidFill>
                <a:ea typeface="宋体" panose="02010600030101010101" pitchFamily="2" charset="-122"/>
              </a:rPr>
              <a:t>月</a:t>
            </a:r>
            <a:r>
              <a:rPr lang="zh-CN" altLang="en-US" sz="1600" dirty="0">
                <a:solidFill>
                  <a:prstClr val="black"/>
                </a:solidFill>
                <a:latin typeface="宋体" panose="02010600030101010101" pitchFamily="2" charset="-122"/>
                <a:ea typeface="宋体" panose="02010600030101010101" pitchFamily="2" charset="-122"/>
              </a:rPr>
              <a:t>，上海街头的银元交易。</a:t>
            </a:r>
            <a:endParaRPr lang="zh-HK" altLang="en-US" sz="1600" dirty="0">
              <a:solidFill>
                <a:prstClr val="black"/>
              </a:solidFill>
              <a:latin typeface="宋体" panose="02010600030101010101" pitchFamily="2" charset="-122"/>
              <a:ea typeface="宋体" panose="02010600030101010101" pitchFamily="2" charset="-122"/>
            </a:endParaRPr>
          </a:p>
        </p:txBody>
      </p:sp>
      <p:sp>
        <p:nvSpPr>
          <p:cNvPr id="6" name="TextBox 5"/>
          <p:cNvSpPr txBox="1"/>
          <p:nvPr/>
        </p:nvSpPr>
        <p:spPr>
          <a:xfrm>
            <a:off x="179512" y="5877272"/>
            <a:ext cx="8784976"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1600" dirty="0"/>
              <a:t>你认为上述两图的老百姓，正在做什么？为什么神情都额外紧张</a:t>
            </a:r>
            <a:r>
              <a:rPr lang="en-US" altLang="zh-TW" sz="1600" dirty="0">
                <a:latin typeface="SimSun" panose="02010600030101010101" pitchFamily="2" charset="-122"/>
                <a:ea typeface="SimSun" panose="02010600030101010101" pitchFamily="2" charset="-122"/>
              </a:rPr>
              <a:t>? </a:t>
            </a:r>
            <a:r>
              <a:rPr lang="zh-CN" altLang="en-US" sz="1600" dirty="0"/>
              <a:t>能找到国民党下层军官的身影吗</a:t>
            </a:r>
            <a:r>
              <a:rPr lang="en-US" altLang="zh-TW" sz="1600" dirty="0">
                <a:latin typeface="SimSun" panose="02010600030101010101" pitchFamily="2" charset="-122"/>
                <a:ea typeface="SimSun" panose="02010600030101010101" pitchFamily="2" charset="-122"/>
              </a:rPr>
              <a:t>? </a:t>
            </a:r>
          </a:p>
          <a:p>
            <a:endParaRPr lang="en-US" altLang="zh-HK" sz="1600" dirty="0">
              <a:solidFill>
                <a:srgbClr val="FF0000"/>
              </a:solidFill>
              <a:latin typeface="SimSun" panose="02010600030101010101" pitchFamily="2" charset="-122"/>
              <a:ea typeface="SimSun" panose="02010600030101010101" pitchFamily="2" charset="-122"/>
            </a:endParaRPr>
          </a:p>
        </p:txBody>
      </p:sp>
      <p:sp>
        <p:nvSpPr>
          <p:cNvPr id="3" name="矩形 2"/>
          <p:cNvSpPr/>
          <p:nvPr/>
        </p:nvSpPr>
        <p:spPr>
          <a:xfrm>
            <a:off x="488831" y="6123493"/>
            <a:ext cx="4083169" cy="338554"/>
          </a:xfrm>
          <a:prstGeom prst="rect">
            <a:avLst/>
          </a:prstGeom>
        </p:spPr>
        <p:txBody>
          <a:bodyPr wrap="none">
            <a:spAutoFit/>
          </a:bodyPr>
          <a:lstStyle/>
          <a:p>
            <a:r>
              <a:rPr lang="zh-CN" altLang="en-US" sz="1600" dirty="0">
                <a:solidFill>
                  <a:srgbClr val="FF0000"/>
                </a:solidFill>
              </a:rPr>
              <a:t>（左）往银行兑换黄金；右：街头兑换银元</a:t>
            </a:r>
            <a:endParaRPr lang="en-US" altLang="zh-CN" sz="1600" dirty="0">
              <a:solidFill>
                <a:srgbClr val="FF0000"/>
              </a:solidFill>
            </a:endParaRPr>
          </a:p>
        </p:txBody>
      </p:sp>
      <p:sp>
        <p:nvSpPr>
          <p:cNvPr id="8" name="矩形 7"/>
          <p:cNvSpPr/>
          <p:nvPr/>
        </p:nvSpPr>
        <p:spPr>
          <a:xfrm>
            <a:off x="205109" y="6410416"/>
            <a:ext cx="6480720" cy="338554"/>
          </a:xfrm>
          <a:prstGeom prst="rect">
            <a:avLst/>
          </a:prstGeom>
        </p:spPr>
        <p:txBody>
          <a:bodyPr wrap="square">
            <a:spAutoFit/>
          </a:bodyPr>
          <a:lstStyle/>
          <a:p>
            <a:r>
              <a:rPr lang="en-US" altLang="zh-CN" sz="1600" dirty="0">
                <a:solidFill>
                  <a:srgbClr val="FF0000"/>
                </a:solidFill>
              </a:rPr>
              <a:t>-- </a:t>
            </a:r>
            <a:r>
              <a:rPr lang="zh-CN" altLang="en-US" sz="1600" dirty="0">
                <a:solidFill>
                  <a:srgbClr val="FF0000"/>
                </a:solidFill>
              </a:rPr>
              <a:t>不相信金圆券，都希望尽快把金圆券消费掉，换贵金属保值。</a:t>
            </a:r>
            <a:endParaRPr lang="zh-HK" altLang="en-US" sz="1600" dirty="0">
              <a:solidFill>
                <a:srgbClr val="FF0000"/>
              </a:solidFill>
            </a:endParaRPr>
          </a:p>
        </p:txBody>
      </p:sp>
    </p:spTree>
    <p:extLst>
      <p:ext uri="{BB962C8B-B14F-4D97-AF65-F5344CB8AC3E}">
        <p14:creationId xmlns:p14="http://schemas.microsoft.com/office/powerpoint/2010/main" val="365280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714" y="578297"/>
            <a:ext cx="3456384" cy="2800767"/>
          </a:xfrm>
          <a:prstGeom prst="rect">
            <a:avLst/>
          </a:prstGeom>
          <a:solidFill>
            <a:schemeClr val="accent4">
              <a:lumMod val="20000"/>
              <a:lumOff val="80000"/>
            </a:schemeClr>
          </a:solidFill>
        </p:spPr>
        <p:txBody>
          <a:bodyPr wrap="square" rtlCol="0">
            <a:spAutoFit/>
          </a:bodyPr>
          <a:lstStyle/>
          <a:p>
            <a:r>
              <a:rPr lang="zh-TW" altLang="zh-HK" sz="1600" dirty="0">
                <a:latin typeface="SimSun" panose="02010600030101010101" pitchFamily="2" charset="-122"/>
                <a:ea typeface="SimSun" panose="02010600030101010101" pitchFamily="2" charset="-122"/>
              </a:rPr>
              <a:t>詹特芳是当时任国民政府官员，有以下的忆述：「这时候，金圆券已经没有人要了，如我们领工资拿到金圆券后，马上就换成银元、美钞或黄金，如果稍有延迟，即要蒙受贬值损失。有时一个办公室十来个人，管生活的人领取工资后，先不发给本人，而是先跑到市场换成银元、港币或美钞，再来按人分发。这是金圆券贬值之速，已经不是早晚市价不同，而是按钟点计算了。」</a:t>
            </a:r>
            <a:r>
              <a:rPr lang="zh-CN" altLang="en-US" sz="1200" dirty="0">
                <a:latin typeface="SimSun" panose="02010600030101010101" pitchFamily="2" charset="-122"/>
                <a:ea typeface="SimSun" panose="02010600030101010101" pitchFamily="2" charset="-122"/>
              </a:rPr>
              <a:t>（启风，页</a:t>
            </a:r>
            <a:r>
              <a:rPr lang="en-US" altLang="zh-CN" sz="1200" dirty="0">
                <a:latin typeface="SimSun" panose="02010600030101010101" pitchFamily="2" charset="-122"/>
                <a:ea typeface="SimSun" panose="02010600030101010101" pitchFamily="2" charset="-122"/>
              </a:rPr>
              <a:t>97-98</a:t>
            </a:r>
            <a:r>
              <a:rPr lang="zh-CN" altLang="en-US" sz="1200" dirty="0">
                <a:latin typeface="SimSun" panose="02010600030101010101" pitchFamily="2" charset="-122"/>
                <a:ea typeface="SimSun" panose="02010600030101010101" pitchFamily="2" charset="-122"/>
              </a:rPr>
              <a:t>）</a:t>
            </a:r>
            <a:endParaRPr lang="zh-HK" altLang="en-US" sz="1200" dirty="0">
              <a:latin typeface="SimSun" panose="02010600030101010101" pitchFamily="2" charset="-122"/>
              <a:ea typeface="SimSun" panose="02010600030101010101" pitchFamily="2" charset="-122"/>
            </a:endParaRPr>
          </a:p>
        </p:txBody>
      </p:sp>
      <p:sp>
        <p:nvSpPr>
          <p:cNvPr id="3" name="TextBox 2"/>
          <p:cNvSpPr txBox="1"/>
          <p:nvPr/>
        </p:nvSpPr>
        <p:spPr>
          <a:xfrm>
            <a:off x="179512" y="116632"/>
            <a:ext cx="3432586" cy="461665"/>
          </a:xfrm>
          <a:prstGeom prst="rect">
            <a:avLst/>
          </a:prstGeom>
          <a:solidFill>
            <a:schemeClr val="accent2">
              <a:lumMod val="20000"/>
              <a:lumOff val="80000"/>
            </a:schemeClr>
          </a:solidFill>
        </p:spPr>
        <p:txBody>
          <a:bodyPr wrap="square" rtlCol="0">
            <a:spAutoFit/>
          </a:bodyPr>
          <a:lstStyle/>
          <a:p>
            <a:r>
              <a:rPr lang="en-US" altLang="zh-CN" sz="2400" dirty="0">
                <a:latin typeface="Adobe 繁黑體 Std B" pitchFamily="34" charset="-128"/>
                <a:ea typeface="Adobe 繁黑體 Std B" pitchFamily="34" charset="-128"/>
              </a:rPr>
              <a:t>1948</a:t>
            </a:r>
            <a:r>
              <a:rPr lang="zh-CN" altLang="en-US" sz="2400" dirty="0">
                <a:latin typeface="Adobe 繁黑體 Std B" pitchFamily="34" charset="-128"/>
                <a:ea typeface="Adobe 繁黑體 Std B" pitchFamily="34" charset="-128"/>
              </a:rPr>
              <a:t>年</a:t>
            </a:r>
            <a:r>
              <a:rPr lang="en-US" altLang="zh-CN" sz="2400" dirty="0">
                <a:latin typeface="Adobe 繁黑體 Std B" pitchFamily="34" charset="-128"/>
                <a:ea typeface="Adobe 繁黑體 Std B" pitchFamily="34" charset="-128"/>
              </a:rPr>
              <a:t>12</a:t>
            </a:r>
            <a:r>
              <a:rPr lang="zh-CN" altLang="en-US" sz="2400" dirty="0">
                <a:latin typeface="Adobe 繁黑體 Std B" pitchFamily="34" charset="-128"/>
                <a:ea typeface="Adobe 繁黑體 Std B" pitchFamily="34" charset="-128"/>
              </a:rPr>
              <a:t>月上海的银行</a:t>
            </a:r>
            <a:endParaRPr lang="zh-HK" altLang="en-US" sz="2400" dirty="0">
              <a:latin typeface="Adobe 繁黑體 Std B" pitchFamily="34" charset="-128"/>
              <a:ea typeface="Adobe 繁黑體 Std B" pitchFamily="34" charset="-128"/>
            </a:endParaRPr>
          </a:p>
        </p:txBody>
      </p:sp>
      <p:pic>
        <p:nvPicPr>
          <p:cNvPr id="4" name="Picture 2" descr="E:\Project EDB\PPT\ROC_banknote\19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175662"/>
            <a:ext cx="4186111" cy="276793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2" descr="E:\Project EDB\PPT\ROC_banknote\1948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62" y="3509714"/>
            <a:ext cx="4239299" cy="275861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2" descr="E:\Project EDB\PPT\ROC_banknote\1948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4005064"/>
            <a:ext cx="4112096" cy="266429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95936" y="162798"/>
            <a:ext cx="4176464" cy="830997"/>
          </a:xfrm>
          <a:prstGeom prst="rect">
            <a:avLst/>
          </a:prstGeom>
          <a:solidFill>
            <a:schemeClr val="accent2">
              <a:lumMod val="20000"/>
              <a:lumOff val="80000"/>
            </a:schemeClr>
          </a:solidFill>
        </p:spPr>
        <p:txBody>
          <a:bodyPr wrap="square" rtlCol="0">
            <a:spAutoFit/>
          </a:bodyPr>
          <a:lstStyle/>
          <a:p>
            <a:r>
              <a:rPr lang="en-US" altLang="zh-TW" sz="1600" dirty="0"/>
              <a:t>《</a:t>
            </a:r>
            <a:r>
              <a:rPr lang="zh-TW" altLang="en-US" sz="1600" dirty="0"/>
              <a:t>申报</a:t>
            </a:r>
            <a:r>
              <a:rPr lang="en-US" altLang="zh-TW" sz="1600" dirty="0"/>
              <a:t>》</a:t>
            </a:r>
            <a:r>
              <a:rPr lang="zh-CN" altLang="en-US" sz="1600" dirty="0"/>
              <a:t>（</a:t>
            </a:r>
            <a:r>
              <a:rPr lang="en-US" altLang="zh-CN" sz="1600" dirty="0"/>
              <a:t>1948</a:t>
            </a:r>
            <a:r>
              <a:rPr lang="zh-CN" altLang="en-US" sz="1600" dirty="0"/>
              <a:t>年</a:t>
            </a:r>
            <a:r>
              <a:rPr lang="en-US" altLang="zh-CN" sz="1600" dirty="0"/>
              <a:t>12</a:t>
            </a:r>
            <a:r>
              <a:rPr lang="zh-CN" altLang="en-US" sz="1600" dirty="0"/>
              <a:t>月</a:t>
            </a:r>
            <a:r>
              <a:rPr lang="en-US" altLang="zh-CN" sz="1600" dirty="0"/>
              <a:t>24</a:t>
            </a:r>
            <a:r>
              <a:rPr lang="zh-CN" altLang="en-US" sz="1600" dirty="0"/>
              <a:t>日）</a:t>
            </a:r>
            <a:r>
              <a:rPr lang="zh-TW" altLang="en-US" sz="1600" dirty="0"/>
              <a:t>报道</a:t>
            </a:r>
            <a:r>
              <a:rPr lang="zh-CN" altLang="en-US" sz="1600" dirty="0"/>
              <a:t>，</a:t>
            </a:r>
            <a:r>
              <a:rPr lang="en-US" altLang="zh-CN" sz="1600" dirty="0"/>
              <a:t>12</a:t>
            </a:r>
            <a:r>
              <a:rPr lang="zh-CN" altLang="en-US" sz="1600" dirty="0"/>
              <a:t>月</a:t>
            </a:r>
            <a:r>
              <a:rPr lang="en-US" altLang="zh-CN" sz="1600" dirty="0"/>
              <a:t>23</a:t>
            </a:r>
            <a:r>
              <a:rPr lang="zh-CN" altLang="en-US" sz="1600" dirty="0"/>
              <a:t>日，</a:t>
            </a:r>
            <a:r>
              <a:rPr lang="zh-TW" altLang="en-US" sz="1600" dirty="0"/>
              <a:t>上海</a:t>
            </a:r>
            <a:r>
              <a:rPr lang="zh-CN" altLang="en-US" sz="1600" dirty="0"/>
              <a:t>外滩的银行前</a:t>
            </a:r>
            <a:r>
              <a:rPr lang="zh-TW" altLang="en-US" sz="1600" dirty="0"/>
              <a:t>挤兑</a:t>
            </a:r>
            <a:r>
              <a:rPr lang="zh-CN" altLang="en-US" sz="1600" dirty="0"/>
              <a:t>黄金的</a:t>
            </a:r>
            <a:r>
              <a:rPr lang="zh-TW" altLang="en-US" sz="1600" dirty="0"/>
              <a:t>人数超过</a:t>
            </a:r>
            <a:r>
              <a:rPr lang="en-US" altLang="zh-TW" sz="1600" dirty="0"/>
              <a:t>5</a:t>
            </a:r>
            <a:r>
              <a:rPr lang="zh-TW" altLang="en-US" sz="1600" dirty="0"/>
              <a:t>万</a:t>
            </a:r>
            <a:r>
              <a:rPr lang="zh-CN" altLang="en-US" sz="1600" dirty="0"/>
              <a:t>人</a:t>
            </a:r>
            <a:r>
              <a:rPr lang="zh-TW" altLang="en-US" sz="1600" dirty="0"/>
              <a:t>，</a:t>
            </a:r>
            <a:r>
              <a:rPr lang="zh-CN" altLang="en-US" sz="1600" dirty="0"/>
              <a:t>践踏而</a:t>
            </a:r>
            <a:r>
              <a:rPr lang="zh-TW" altLang="en-US" sz="1600" dirty="0"/>
              <a:t>死</a:t>
            </a:r>
            <a:r>
              <a:rPr lang="zh-CN" altLang="en-US" sz="1600" dirty="0"/>
              <a:t>者</a:t>
            </a:r>
            <a:r>
              <a:rPr lang="en-US" altLang="zh-TW" sz="1600" dirty="0"/>
              <a:t>7</a:t>
            </a:r>
            <a:r>
              <a:rPr lang="zh-TW" altLang="en-US" sz="1600" dirty="0"/>
              <a:t>人，</a:t>
            </a:r>
            <a:r>
              <a:rPr lang="zh-CN" altLang="en-US" sz="1600" dirty="0"/>
              <a:t>轻</a:t>
            </a:r>
            <a:r>
              <a:rPr lang="zh-TW" altLang="en-US" sz="1600" dirty="0"/>
              <a:t>伤</a:t>
            </a:r>
            <a:r>
              <a:rPr lang="en-US" altLang="zh-TW" sz="1600" dirty="0"/>
              <a:t>50</a:t>
            </a:r>
            <a:r>
              <a:rPr lang="zh-TW" altLang="en-US" sz="1600" dirty="0"/>
              <a:t>人</a:t>
            </a:r>
            <a:r>
              <a:rPr lang="zh-CN" altLang="en-US" sz="1600" dirty="0"/>
              <a:t>，重伤</a:t>
            </a:r>
            <a:r>
              <a:rPr lang="en-US" altLang="zh-CN" sz="1600" dirty="0"/>
              <a:t>2</a:t>
            </a:r>
            <a:r>
              <a:rPr lang="zh-CN" altLang="en-US" sz="1600" dirty="0"/>
              <a:t>人</a:t>
            </a:r>
            <a:r>
              <a:rPr lang="zh-TW" altLang="en-US" sz="1600" dirty="0"/>
              <a:t>。</a:t>
            </a:r>
          </a:p>
        </p:txBody>
      </p:sp>
    </p:spTree>
    <p:extLst>
      <p:ext uri="{BB962C8B-B14F-4D97-AF65-F5344CB8AC3E}">
        <p14:creationId xmlns:p14="http://schemas.microsoft.com/office/powerpoint/2010/main" val="46845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1656184" cy="461665"/>
          </a:xfrm>
          <a:prstGeom prst="rect">
            <a:avLst/>
          </a:prstGeom>
          <a:solidFill>
            <a:schemeClr val="accent2">
              <a:lumMod val="20000"/>
              <a:lumOff val="80000"/>
            </a:schemeClr>
          </a:solidFill>
        </p:spPr>
        <p:txBody>
          <a:bodyPr wrap="square" rtlCol="0">
            <a:spAutoFit/>
          </a:bodyPr>
          <a:lstStyle/>
          <a:p>
            <a:r>
              <a:rPr lang="en-US" altLang="zh-CN" sz="2400" dirty="0">
                <a:latin typeface="Adobe 繁黑體 Std B" pitchFamily="34" charset="-128"/>
                <a:ea typeface="Adobe 繁黑體 Std B" pitchFamily="34" charset="-128"/>
              </a:rPr>
              <a:t>1949</a:t>
            </a:r>
            <a:r>
              <a:rPr lang="zh-CN" altLang="en-US" sz="2400" dirty="0">
                <a:latin typeface="Adobe 繁黑體 Std B" pitchFamily="34" charset="-128"/>
                <a:ea typeface="Adobe 繁黑體 Std B" pitchFamily="34" charset="-128"/>
              </a:rPr>
              <a:t>年</a:t>
            </a:r>
            <a:r>
              <a:rPr lang="en-US" altLang="zh-CN" sz="2400" dirty="0">
                <a:latin typeface="Adobe 繁黑體 Std B" pitchFamily="34" charset="-128"/>
                <a:ea typeface="Adobe 繁黑體 Std B" pitchFamily="34" charset="-128"/>
              </a:rPr>
              <a:t>1</a:t>
            </a:r>
            <a:r>
              <a:rPr lang="zh-CN" altLang="en-US" sz="2400" dirty="0">
                <a:latin typeface="Adobe 繁黑體 Std B" pitchFamily="34" charset="-128"/>
                <a:ea typeface="Adobe 繁黑體 Std B" pitchFamily="34" charset="-128"/>
              </a:rPr>
              <a:t>月</a:t>
            </a:r>
            <a:endParaRPr lang="zh-HK" altLang="en-US" sz="2400" dirty="0">
              <a:latin typeface="Adobe 繁黑體 Std B" pitchFamily="34" charset="-128"/>
              <a:ea typeface="Adobe 繁黑體 Std B" pitchFamily="34" charset="-128"/>
            </a:endParaRPr>
          </a:p>
        </p:txBody>
      </p:sp>
      <p:pic>
        <p:nvPicPr>
          <p:cNvPr id="3074" name="Picture 2" descr="I:\Microhistory\7 法幣\Li_Zongren4.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96" y="1772816"/>
            <a:ext cx="3175000" cy="40020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5742" y="578297"/>
            <a:ext cx="4572000" cy="1077218"/>
          </a:xfrm>
          <a:prstGeom prst="rect">
            <a:avLst/>
          </a:prstGeom>
          <a:ln>
            <a:solidFill>
              <a:schemeClr val="accent1"/>
            </a:solidFill>
          </a:ln>
        </p:spPr>
        <p:txBody>
          <a:bodyPr>
            <a:spAutoFit/>
          </a:bodyPr>
          <a:lstStyle/>
          <a:p>
            <a:r>
              <a:rPr lang="en-US" altLang="zh-HK" sz="1600" dirty="0"/>
              <a:t>1949</a:t>
            </a:r>
            <a:r>
              <a:rPr lang="zh-CN" altLang="en-US" sz="1600" dirty="0"/>
              <a:t>年</a:t>
            </a:r>
            <a:r>
              <a:rPr lang="en-US" altLang="zh-CN" sz="1600" dirty="0"/>
              <a:t>1</a:t>
            </a:r>
            <a:r>
              <a:rPr lang="zh-CN" altLang="en-US" sz="1600" dirty="0"/>
              <a:t>月</a:t>
            </a:r>
            <a:r>
              <a:rPr lang="en-US" altLang="zh-CN" sz="1600" dirty="0"/>
              <a:t>21</a:t>
            </a:r>
            <a:r>
              <a:rPr lang="zh-CN" altLang="en-US" sz="1600" dirty="0"/>
              <a:t>日，蒋介石在民情汹涌下宣告引退，由副总统李宗仁代行总统。但</a:t>
            </a:r>
            <a:r>
              <a:rPr lang="zh-TW" altLang="en-US" sz="1600" dirty="0"/>
              <a:t>蒋介石退位</a:t>
            </a:r>
            <a:r>
              <a:rPr lang="zh-CN" altLang="en-US" sz="1600" dirty="0"/>
              <a:t>前</a:t>
            </a:r>
            <a:r>
              <a:rPr lang="zh-TW" altLang="en-US" sz="1600" dirty="0"/>
              <a:t>，</a:t>
            </a:r>
            <a:r>
              <a:rPr lang="zh-CN" altLang="en-US" sz="1600" dirty="0"/>
              <a:t>密</a:t>
            </a:r>
            <a:r>
              <a:rPr lang="zh-TW" altLang="en-US" sz="1600" dirty="0"/>
              <a:t>令将</a:t>
            </a:r>
            <a:r>
              <a:rPr lang="zh-CN" altLang="en-US" sz="1600" dirty="0"/>
              <a:t>中央银行的</a:t>
            </a:r>
            <a:r>
              <a:rPr lang="zh-TW" altLang="en-US" sz="1600" dirty="0"/>
              <a:t>黄金储备（</a:t>
            </a:r>
            <a:r>
              <a:rPr lang="zh-TW" altLang="zh-TW" sz="1600" dirty="0"/>
              <a:t>约</a:t>
            </a:r>
            <a:r>
              <a:rPr lang="en-US" altLang="zh-TW" sz="1600" dirty="0"/>
              <a:t>2</a:t>
            </a:r>
            <a:r>
              <a:rPr lang="zh-TW" altLang="zh-TW" sz="1600" dirty="0"/>
              <a:t>百万安士</a:t>
            </a:r>
            <a:r>
              <a:rPr lang="zh-TW" altLang="en-US" sz="1600" dirty="0"/>
              <a:t>）移运至台湾</a:t>
            </a:r>
            <a:r>
              <a:rPr lang="zh-CN" altLang="en-US" sz="1600" dirty="0"/>
              <a:t>。</a:t>
            </a:r>
            <a:endParaRPr lang="en-US" altLang="zh-CN" sz="1600" dirty="0"/>
          </a:p>
        </p:txBody>
      </p:sp>
      <p:sp>
        <p:nvSpPr>
          <p:cNvPr id="4" name="TextBox 3"/>
          <p:cNvSpPr txBox="1"/>
          <p:nvPr/>
        </p:nvSpPr>
        <p:spPr>
          <a:xfrm>
            <a:off x="248196" y="5774903"/>
            <a:ext cx="3175000" cy="523220"/>
          </a:xfrm>
          <a:prstGeom prst="rect">
            <a:avLst/>
          </a:prstGeom>
          <a:solidFill>
            <a:schemeClr val="accent2">
              <a:lumMod val="20000"/>
              <a:lumOff val="80000"/>
            </a:schemeClr>
          </a:solidFill>
        </p:spPr>
        <p:txBody>
          <a:bodyPr wrap="square" rtlCol="0">
            <a:spAutoFit/>
          </a:bodyPr>
          <a:lstStyle/>
          <a:p>
            <a:r>
              <a:rPr lang="zh-CN" altLang="en-US" sz="1200" dirty="0"/>
              <a:t>李宗仁，</a:t>
            </a:r>
            <a:r>
              <a:rPr lang="en-US" altLang="zh-CN" sz="1200" dirty="0"/>
              <a:t>1891</a:t>
            </a:r>
            <a:r>
              <a:rPr lang="zh-CN" altLang="en-US" sz="1200" dirty="0"/>
              <a:t>年生，广西桂林人，国民党内桂系军人，抗日战争期间曾赢得台儿庄大捷</a:t>
            </a:r>
            <a:r>
              <a:rPr lang="zh-CN" altLang="en-US" sz="1600" dirty="0"/>
              <a:t>。</a:t>
            </a:r>
            <a:endParaRPr lang="zh-HK" altLang="en-US" sz="16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3356992"/>
            <a:ext cx="2954856" cy="32070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662760" y="5179032"/>
            <a:ext cx="2016224" cy="1600438"/>
          </a:xfrm>
          <a:prstGeom prst="rect">
            <a:avLst/>
          </a:prstGeom>
          <a:solidFill>
            <a:schemeClr val="accent2">
              <a:lumMod val="20000"/>
              <a:lumOff val="80000"/>
            </a:schemeClr>
          </a:solidFill>
        </p:spPr>
        <p:txBody>
          <a:bodyPr wrap="square" rtlCol="0">
            <a:spAutoFit/>
          </a:bodyPr>
          <a:lstStyle/>
          <a:p>
            <a:r>
              <a:rPr lang="en-US" altLang="zh-HK" sz="1400" dirty="0"/>
              <a:t>1949</a:t>
            </a:r>
            <a:r>
              <a:rPr lang="zh-CN" altLang="en-US" sz="1400" dirty="0"/>
              <a:t>年，蒋介石密令将中央银行的仅余黄金和银元，分批从上海运到</a:t>
            </a:r>
            <a:r>
              <a:rPr lang="zh-TW" altLang="en-US" sz="1400" dirty="0"/>
              <a:t>台</a:t>
            </a:r>
            <a:r>
              <a:rPr lang="zh-CN" altLang="en-US" sz="1400" dirty="0"/>
              <a:t>湾。左图是</a:t>
            </a:r>
            <a:r>
              <a:rPr lang="en-US" altLang="zh-CN" sz="1400" dirty="0"/>
              <a:t>1950</a:t>
            </a:r>
            <a:r>
              <a:rPr lang="zh-CN" altLang="en-US" sz="1400" dirty="0"/>
              <a:t>年其中一批黄金到达</a:t>
            </a:r>
            <a:r>
              <a:rPr lang="zh-TW" altLang="en-US" sz="1400" dirty="0"/>
              <a:t>台</a:t>
            </a:r>
            <a:r>
              <a:rPr lang="zh-CN" altLang="en-US" sz="1400" dirty="0"/>
              <a:t>湾的情况。（</a:t>
            </a:r>
            <a:r>
              <a:rPr lang="en-US" altLang="zh-CN" sz="1400" dirty="0"/>
              <a:t>《</a:t>
            </a:r>
            <a:r>
              <a:rPr lang="zh-CN" altLang="en-US" sz="1400" dirty="0"/>
              <a:t>你没见过的历史照片</a:t>
            </a:r>
            <a:r>
              <a:rPr lang="en-US" altLang="zh-CN" sz="1400" dirty="0"/>
              <a:t>》</a:t>
            </a:r>
            <a:r>
              <a:rPr lang="zh-CN" altLang="en-US" sz="1400" dirty="0"/>
              <a:t>，页</a:t>
            </a:r>
            <a:r>
              <a:rPr lang="en-US" altLang="zh-CN" sz="1400" dirty="0"/>
              <a:t>114-15</a:t>
            </a:r>
            <a:r>
              <a:rPr lang="zh-CN" altLang="en-US" sz="1400" dirty="0"/>
              <a:t>）</a:t>
            </a:r>
            <a:endParaRPr lang="zh-HK" altLang="en-US" sz="1400" dirty="0"/>
          </a:p>
        </p:txBody>
      </p:sp>
      <p:sp>
        <p:nvSpPr>
          <p:cNvPr id="6" name="Rectangular Callout 5"/>
          <p:cNvSpPr/>
          <p:nvPr/>
        </p:nvSpPr>
        <p:spPr>
          <a:xfrm>
            <a:off x="4860032" y="116632"/>
            <a:ext cx="4104456" cy="2808312"/>
          </a:xfrm>
          <a:prstGeom prst="wedgeRectCallout">
            <a:avLst>
              <a:gd name="adj1" fmla="val -107182"/>
              <a:gd name="adj2" fmla="val 493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zh-TW" altLang="zh-HK" sz="1600" dirty="0">
                <a:solidFill>
                  <a:schemeClr val="bg1"/>
                </a:solidFill>
                <a:latin typeface="SimSun" panose="02010600030101010101" pitchFamily="2" charset="-122"/>
                <a:ea typeface="SimSun" panose="02010600030101010101" pitchFamily="2" charset="-122"/>
              </a:rPr>
              <a:t>「在我就任代总统之日，手头一文不名。为维持军饷，安定民心，曾命令行政院饬财政部，将运</a:t>
            </a:r>
            <a:r>
              <a:rPr lang="zh-TW" altLang="en-US" sz="1600" dirty="0">
                <a:solidFill>
                  <a:schemeClr val="bg1"/>
                </a:solidFill>
                <a:latin typeface="SimSun" panose="02010600030101010101" pitchFamily="2" charset="-122"/>
                <a:ea typeface="SimSun" panose="02010600030101010101" pitchFamily="2" charset="-122"/>
              </a:rPr>
              <a:t>台</a:t>
            </a:r>
            <a:r>
              <a:rPr lang="zh-TW" altLang="zh-HK" sz="1600" dirty="0">
                <a:solidFill>
                  <a:schemeClr val="bg1"/>
                </a:solidFill>
                <a:latin typeface="SimSun" panose="02010600030101010101" pitchFamily="2" charset="-122"/>
                <a:ea typeface="SimSun" panose="02010600030101010101" pitchFamily="2" charset="-122"/>
              </a:rPr>
              <a:t>的国库银元金钞运回一部份备用。但在</a:t>
            </a:r>
            <a:r>
              <a:rPr lang="zh-TW" altLang="en-US" sz="1600" dirty="0">
                <a:solidFill>
                  <a:schemeClr val="bg1"/>
                </a:solidFill>
                <a:latin typeface="SimSun" panose="02010600030101010101" pitchFamily="2" charset="-122"/>
                <a:ea typeface="SimSun" panose="02010600030101010101" pitchFamily="2" charset="-122"/>
              </a:rPr>
              <a:t>台</a:t>
            </a:r>
            <a:r>
              <a:rPr lang="zh-TW" altLang="zh-HK" sz="1600" dirty="0">
                <a:solidFill>
                  <a:schemeClr val="bg1"/>
                </a:solidFill>
                <a:latin typeface="SimSun" panose="02010600030101010101" pitchFamily="2" charset="-122"/>
                <a:ea typeface="SimSun" panose="02010600030101010101" pitchFamily="2" charset="-122"/>
              </a:rPr>
              <a:t>负保管责任的陈诚，奉蒋暗示，竟作充耳不闻的无言抗命。政府救穷乏术，唯有大量印发原已一文不值的金圆券。大票成群出笼，致币价贬值，一日千里。金融市场完全崩溃，百业停顿，军心民气完全丧失，遂形成无法收拾的居民。」</a:t>
            </a:r>
            <a:r>
              <a:rPr lang="zh-CN" altLang="en-US" sz="1600" dirty="0">
                <a:solidFill>
                  <a:schemeClr val="bg1"/>
                </a:solidFill>
                <a:latin typeface="SimSun" panose="02010600030101010101" pitchFamily="2" charset="-122"/>
                <a:ea typeface="SimSun" panose="02010600030101010101" pitchFamily="2" charset="-122"/>
              </a:rPr>
              <a:t>（</a:t>
            </a:r>
            <a:r>
              <a:rPr lang="en-US" altLang="zh-CN" sz="1600" dirty="0">
                <a:solidFill>
                  <a:schemeClr val="bg1"/>
                </a:solidFill>
                <a:latin typeface="SimSun" panose="02010600030101010101" pitchFamily="2" charset="-122"/>
                <a:ea typeface="SimSun" panose="02010600030101010101" pitchFamily="2" charset="-122"/>
              </a:rPr>
              <a:t>《</a:t>
            </a:r>
            <a:r>
              <a:rPr lang="zh-CN" altLang="en-US" sz="1600" dirty="0">
                <a:solidFill>
                  <a:schemeClr val="bg1"/>
                </a:solidFill>
                <a:latin typeface="SimSun" panose="02010600030101010101" pitchFamily="2" charset="-122"/>
                <a:ea typeface="SimSun" panose="02010600030101010101" pitchFamily="2" charset="-122"/>
              </a:rPr>
              <a:t>李宗仁回忆录</a:t>
            </a:r>
            <a:r>
              <a:rPr lang="en-US" altLang="zh-CN" sz="1600" dirty="0">
                <a:solidFill>
                  <a:schemeClr val="bg1"/>
                </a:solidFill>
                <a:latin typeface="SimSun" panose="02010600030101010101" pitchFamily="2" charset="-122"/>
                <a:ea typeface="SimSun" panose="02010600030101010101" pitchFamily="2" charset="-122"/>
              </a:rPr>
              <a:t>》</a:t>
            </a:r>
            <a:r>
              <a:rPr lang="zh-CN" altLang="en-US" sz="1600" dirty="0">
                <a:solidFill>
                  <a:schemeClr val="bg1"/>
                </a:solidFill>
                <a:latin typeface="SimSun" panose="02010600030101010101" pitchFamily="2" charset="-122"/>
                <a:ea typeface="SimSun" panose="02010600030101010101" pitchFamily="2" charset="-122"/>
              </a:rPr>
              <a:t>）</a:t>
            </a:r>
            <a:endParaRPr lang="zh-HK" altLang="en-US" sz="16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59785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randombar(horizontal)">
                                      <p:cBhvr>
                                        <p:cTn id="12" dur="500"/>
                                        <p:tgtEl>
                                          <p:spTgt spid="3075"/>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30893895"/>
              </p:ext>
            </p:extLst>
          </p:nvPr>
        </p:nvGraphicFramePr>
        <p:xfrm>
          <a:off x="395536" y="404664"/>
          <a:ext cx="4464496" cy="5904658"/>
        </p:xfrm>
        <a:graphic>
          <a:graphicData uri="http://schemas.openxmlformats.org/drawingml/2006/table">
            <a:tbl>
              <a:tblPr firstRow="1" bandRow="1">
                <a:tableStyleId>{5C22544A-7EE6-4342-B048-85BDC9FD1C3A}</a:tableStyleId>
              </a:tblPr>
              <a:tblGrid>
                <a:gridCol w="1055245">
                  <a:extLst>
                    <a:ext uri="{9D8B030D-6E8A-4147-A177-3AD203B41FA5}">
                      <a16:colId xmlns:a16="http://schemas.microsoft.com/office/drawing/2014/main" val="20000"/>
                    </a:ext>
                  </a:extLst>
                </a:gridCol>
                <a:gridCol w="3409251">
                  <a:extLst>
                    <a:ext uri="{9D8B030D-6E8A-4147-A177-3AD203B41FA5}">
                      <a16:colId xmlns:a16="http://schemas.microsoft.com/office/drawing/2014/main" val="20001"/>
                    </a:ext>
                  </a:extLst>
                </a:gridCol>
              </a:tblGrid>
              <a:tr h="738082">
                <a:tc>
                  <a:txBody>
                    <a:bodyPr/>
                    <a:lstStyle/>
                    <a:p>
                      <a:r>
                        <a:rPr lang="en-US" altLang="zh-HK" dirty="0"/>
                        <a:t>1949</a:t>
                      </a:r>
                      <a:r>
                        <a:rPr lang="zh-CN" altLang="en-US" dirty="0"/>
                        <a:t>年</a:t>
                      </a:r>
                      <a:endParaRPr lang="zh-HK" altLang="en-US" dirty="0"/>
                    </a:p>
                  </a:txBody>
                  <a:tcPr/>
                </a:tc>
                <a:tc>
                  <a:txBody>
                    <a:bodyPr/>
                    <a:lstStyle/>
                    <a:p>
                      <a:r>
                        <a:rPr lang="zh-CN" altLang="en-US" dirty="0"/>
                        <a:t>金圆券最高面额</a:t>
                      </a:r>
                      <a:endParaRPr lang="zh-HK" altLang="en-US" dirty="0"/>
                    </a:p>
                  </a:txBody>
                  <a:tcPr/>
                </a:tc>
                <a:extLst>
                  <a:ext uri="{0D108BD9-81ED-4DB2-BD59-A6C34878D82A}">
                    <a16:rowId xmlns:a16="http://schemas.microsoft.com/office/drawing/2014/main" val="10000"/>
                  </a:ext>
                </a:extLst>
              </a:tr>
              <a:tr h="1291644">
                <a:tc>
                  <a:txBody>
                    <a:bodyPr/>
                    <a:lstStyle/>
                    <a:p>
                      <a:r>
                        <a:rPr lang="en-US" altLang="zh-HK" dirty="0"/>
                        <a:t>1 </a:t>
                      </a:r>
                      <a:r>
                        <a:rPr lang="zh-CN" altLang="en-US" dirty="0"/>
                        <a:t>月</a:t>
                      </a:r>
                      <a:endParaRPr lang="zh-HK" altLang="en-US" dirty="0"/>
                    </a:p>
                  </a:txBody>
                  <a:tcPr/>
                </a:tc>
                <a:tc>
                  <a:txBody>
                    <a:bodyPr/>
                    <a:lstStyle/>
                    <a:p>
                      <a:endParaRPr lang="zh-HK" altLang="en-US" dirty="0"/>
                    </a:p>
                  </a:txBody>
                  <a:tcPr/>
                </a:tc>
                <a:extLst>
                  <a:ext uri="{0D108BD9-81ED-4DB2-BD59-A6C34878D82A}">
                    <a16:rowId xmlns:a16="http://schemas.microsoft.com/office/drawing/2014/main" val="10001"/>
                  </a:ext>
                </a:extLst>
              </a:tr>
              <a:tr h="1291644">
                <a:tc>
                  <a:txBody>
                    <a:bodyPr/>
                    <a:lstStyle/>
                    <a:p>
                      <a:r>
                        <a:rPr lang="en-US" altLang="zh-HK" dirty="0"/>
                        <a:t>2 </a:t>
                      </a:r>
                      <a:r>
                        <a:rPr lang="zh-CN" altLang="en-US" dirty="0"/>
                        <a:t>月</a:t>
                      </a:r>
                      <a:endParaRPr lang="zh-HK" altLang="en-US" dirty="0"/>
                    </a:p>
                  </a:txBody>
                  <a:tcPr/>
                </a:tc>
                <a:tc>
                  <a:txBody>
                    <a:bodyPr/>
                    <a:lstStyle/>
                    <a:p>
                      <a:endParaRPr lang="zh-HK" altLang="en-US" dirty="0"/>
                    </a:p>
                  </a:txBody>
                  <a:tcPr/>
                </a:tc>
                <a:extLst>
                  <a:ext uri="{0D108BD9-81ED-4DB2-BD59-A6C34878D82A}">
                    <a16:rowId xmlns:a16="http://schemas.microsoft.com/office/drawing/2014/main" val="10002"/>
                  </a:ext>
                </a:extLst>
              </a:tr>
              <a:tr h="1291644">
                <a:tc>
                  <a:txBody>
                    <a:bodyPr/>
                    <a:lstStyle/>
                    <a:p>
                      <a:r>
                        <a:rPr lang="en-US" altLang="zh-HK" dirty="0"/>
                        <a:t>4 </a:t>
                      </a:r>
                      <a:r>
                        <a:rPr lang="zh-CN" altLang="en-US" dirty="0"/>
                        <a:t>月</a:t>
                      </a:r>
                      <a:endParaRPr lang="zh-HK" altLang="en-US" dirty="0"/>
                    </a:p>
                  </a:txBody>
                  <a:tcPr/>
                </a:tc>
                <a:tc>
                  <a:txBody>
                    <a:bodyPr/>
                    <a:lstStyle/>
                    <a:p>
                      <a:endParaRPr lang="zh-HK" altLang="en-US" dirty="0"/>
                    </a:p>
                  </a:txBody>
                  <a:tcPr/>
                </a:tc>
                <a:extLst>
                  <a:ext uri="{0D108BD9-81ED-4DB2-BD59-A6C34878D82A}">
                    <a16:rowId xmlns:a16="http://schemas.microsoft.com/office/drawing/2014/main" val="10003"/>
                  </a:ext>
                </a:extLst>
              </a:tr>
              <a:tr h="1291644">
                <a:tc>
                  <a:txBody>
                    <a:bodyPr/>
                    <a:lstStyle/>
                    <a:p>
                      <a:r>
                        <a:rPr lang="en-US" altLang="zh-HK" dirty="0"/>
                        <a:t>5</a:t>
                      </a:r>
                      <a:r>
                        <a:rPr lang="zh-CN" altLang="en-US" dirty="0"/>
                        <a:t>月</a:t>
                      </a:r>
                      <a:endParaRPr lang="zh-HK" altLang="en-US" dirty="0"/>
                    </a:p>
                  </a:txBody>
                  <a:tcPr/>
                </a:tc>
                <a:tc>
                  <a:txBody>
                    <a:bodyPr/>
                    <a:lstStyle/>
                    <a:p>
                      <a:endParaRPr lang="zh-HK" altLang="en-US" dirty="0"/>
                    </a:p>
                  </a:txBody>
                  <a:tcPr/>
                </a:tc>
                <a:extLst>
                  <a:ext uri="{0D108BD9-81ED-4DB2-BD59-A6C34878D82A}">
                    <a16:rowId xmlns:a16="http://schemas.microsoft.com/office/drawing/2014/main" val="10004"/>
                  </a:ext>
                </a:extLst>
              </a:tr>
            </a:tbl>
          </a:graphicData>
        </a:graphic>
      </p:graphicFrame>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8856" y="1340768"/>
            <a:ext cx="2646974" cy="99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991" y="2582838"/>
            <a:ext cx="2630839" cy="1069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594" y="3789040"/>
            <a:ext cx="2615374" cy="114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金圓券的圖片搜尋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848" y="5039671"/>
            <a:ext cx="2708120" cy="11427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620688"/>
            <a:ext cx="3662394"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Elbow Connector 3"/>
          <p:cNvCxnSpPr/>
          <p:nvPr/>
        </p:nvCxnSpPr>
        <p:spPr>
          <a:xfrm rot="10800000" flipV="1">
            <a:off x="4752020" y="2996950"/>
            <a:ext cx="3204356" cy="728488"/>
          </a:xfrm>
          <a:prstGeom prst="bentConnector3">
            <a:avLst>
              <a:gd name="adj1" fmla="val 62"/>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292080" y="2924944"/>
            <a:ext cx="2520280" cy="523220"/>
          </a:xfrm>
          <a:prstGeom prst="rect">
            <a:avLst/>
          </a:prstGeom>
          <a:solidFill>
            <a:schemeClr val="accent6">
              <a:lumMod val="20000"/>
              <a:lumOff val="80000"/>
            </a:schemeClr>
          </a:solidFill>
        </p:spPr>
        <p:txBody>
          <a:bodyPr wrap="square" rtlCol="0">
            <a:spAutoFit/>
          </a:bodyPr>
          <a:lstStyle/>
          <a:p>
            <a:pPr lvl="0">
              <a:spcBef>
                <a:spcPct val="50000"/>
              </a:spcBef>
            </a:pPr>
            <a:r>
              <a:rPr lang="zh-CN" altLang="en-US" sz="1400" dirty="0">
                <a:solidFill>
                  <a:prstClr val="black"/>
                </a:solidFill>
              </a:rPr>
              <a:t>上海中央银行外</a:t>
            </a:r>
            <a:r>
              <a:rPr lang="zh-TW" altLang="en-US" sz="1400" dirty="0">
                <a:solidFill>
                  <a:prstClr val="black"/>
                </a:solidFill>
              </a:rPr>
              <a:t>钞票</a:t>
            </a:r>
            <a:r>
              <a:rPr lang="zh-TW" altLang="zh-TW" sz="1400" dirty="0">
                <a:solidFill>
                  <a:prstClr val="black"/>
                </a:solidFill>
              </a:rPr>
              <a:t>钱箱堆积如山</a:t>
            </a:r>
            <a:r>
              <a:rPr lang="zh-CN" altLang="en-US" sz="1400" dirty="0">
                <a:solidFill>
                  <a:prstClr val="black"/>
                </a:solidFill>
              </a:rPr>
              <a:t>（</a:t>
            </a:r>
            <a:r>
              <a:rPr lang="en-US" altLang="zh-TW" sz="1400" dirty="0">
                <a:solidFill>
                  <a:prstClr val="black"/>
                </a:solidFill>
              </a:rPr>
              <a:t> 1949</a:t>
            </a:r>
            <a:r>
              <a:rPr lang="zh-TW" altLang="en-US" sz="1400" dirty="0">
                <a:solidFill>
                  <a:prstClr val="black"/>
                </a:solidFill>
              </a:rPr>
              <a:t>年</a:t>
            </a:r>
            <a:r>
              <a:rPr lang="en-US" altLang="zh-TW" sz="1400" dirty="0">
                <a:solidFill>
                  <a:prstClr val="black"/>
                </a:solidFill>
              </a:rPr>
              <a:t>3</a:t>
            </a:r>
            <a:r>
              <a:rPr lang="zh-TW" altLang="en-US" sz="1400" dirty="0">
                <a:solidFill>
                  <a:prstClr val="black"/>
                </a:solidFill>
              </a:rPr>
              <a:t>月</a:t>
            </a:r>
            <a:r>
              <a:rPr lang="en-US" altLang="zh-TW" sz="1400" dirty="0">
                <a:solidFill>
                  <a:prstClr val="black"/>
                </a:solidFill>
              </a:rPr>
              <a:t>24</a:t>
            </a:r>
            <a:r>
              <a:rPr lang="zh-TW" altLang="en-US" sz="1400" dirty="0">
                <a:solidFill>
                  <a:prstClr val="black"/>
                </a:solidFill>
              </a:rPr>
              <a:t>日</a:t>
            </a:r>
            <a:r>
              <a:rPr lang="zh-TW" altLang="zh-TW" sz="1400" dirty="0">
                <a:solidFill>
                  <a:prstClr val="black"/>
                </a:solidFill>
              </a:rPr>
              <a:t>摄</a:t>
            </a:r>
            <a:r>
              <a:rPr lang="zh-CN" altLang="en-US" sz="1400" dirty="0">
                <a:solidFill>
                  <a:prstClr val="black"/>
                </a:solidFill>
              </a:rPr>
              <a:t>）</a:t>
            </a:r>
            <a:endParaRPr lang="zh-TW" altLang="en-US" sz="1400" dirty="0">
              <a:solidFill>
                <a:prstClr val="black"/>
              </a:solidFill>
            </a:endParaRPr>
          </a:p>
        </p:txBody>
      </p:sp>
    </p:spTree>
    <p:extLst>
      <p:ext uri="{BB962C8B-B14F-4D97-AF65-F5344CB8AC3E}">
        <p14:creationId xmlns:p14="http://schemas.microsoft.com/office/powerpoint/2010/main" val="35104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090" y="188640"/>
            <a:ext cx="208710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货币史小常识</a:t>
            </a:r>
            <a:endParaRPr lang="zh-HK" altLang="en-US" sz="2400" dirty="0">
              <a:latin typeface="Adobe 繁黑體 Std B" pitchFamily="34" charset="-128"/>
              <a:ea typeface="Adobe 繁黑體 Std B" pitchFamily="34" charset="-128"/>
            </a:endParaRPr>
          </a:p>
        </p:txBody>
      </p:sp>
      <p:sp>
        <p:nvSpPr>
          <p:cNvPr id="4" name="TextBox 3"/>
          <p:cNvSpPr txBox="1"/>
          <p:nvPr/>
        </p:nvSpPr>
        <p:spPr>
          <a:xfrm>
            <a:off x="258656" y="1124744"/>
            <a:ext cx="3809288" cy="2092881"/>
          </a:xfrm>
          <a:prstGeom prst="rect">
            <a:avLst/>
          </a:prstGeom>
          <a:noFill/>
          <a:ln>
            <a:solidFill>
              <a:schemeClr val="accent1"/>
            </a:solidFill>
          </a:ln>
        </p:spPr>
        <p:txBody>
          <a:bodyPr wrap="square" rtlCol="0">
            <a:spAutoFit/>
          </a:bodyPr>
          <a:lstStyle/>
          <a:p>
            <a:r>
              <a:rPr lang="zh-CN" altLang="en-US" sz="2800" dirty="0"/>
              <a:t>钱（</a:t>
            </a:r>
            <a:r>
              <a:rPr lang="en-US" altLang="zh-CN" sz="2800" dirty="0"/>
              <a:t>Money</a:t>
            </a:r>
            <a:r>
              <a:rPr lang="zh-CN" altLang="en-US" sz="2800" dirty="0"/>
              <a:t>）在不同的时代有不同的称呼：</a:t>
            </a:r>
            <a:endParaRPr lang="en-US" altLang="zh-CN" sz="2800" dirty="0"/>
          </a:p>
          <a:p>
            <a:r>
              <a:rPr lang="zh-CN" altLang="en-US" sz="2800" dirty="0"/>
              <a:t>现代：货币</a:t>
            </a:r>
            <a:endParaRPr lang="en-US" altLang="zh-CN" sz="2800" dirty="0"/>
          </a:p>
          <a:p>
            <a:pPr lvl="0"/>
            <a:r>
              <a:rPr lang="zh-CN" altLang="en-US" sz="2800" dirty="0">
                <a:solidFill>
                  <a:srgbClr val="000000"/>
                </a:solidFill>
              </a:rPr>
              <a:t>古代：通货</a:t>
            </a:r>
            <a:endParaRPr lang="en-US" altLang="zh-CN" sz="2800" dirty="0">
              <a:solidFill>
                <a:srgbClr val="000000"/>
              </a:solidFill>
            </a:endParaRPr>
          </a:p>
          <a:p>
            <a:endParaRPr lang="zh-HK" altLang="en-US" dirty="0"/>
          </a:p>
        </p:txBody>
      </p:sp>
      <p:sp>
        <p:nvSpPr>
          <p:cNvPr id="5" name="TextBox 4"/>
          <p:cNvSpPr txBox="1"/>
          <p:nvPr/>
        </p:nvSpPr>
        <p:spPr>
          <a:xfrm>
            <a:off x="1756392" y="4757154"/>
            <a:ext cx="1392192" cy="830997"/>
          </a:xfrm>
          <a:prstGeom prst="rect">
            <a:avLst/>
          </a:prstGeom>
          <a:solidFill>
            <a:srgbClr val="FFC000"/>
          </a:solidFill>
        </p:spPr>
        <p:txBody>
          <a:bodyPr wrap="square" rtlCol="0">
            <a:spAutoFit/>
          </a:bodyPr>
          <a:lstStyle/>
          <a:p>
            <a:r>
              <a:rPr lang="zh-CN" altLang="en-US" sz="2400" dirty="0"/>
              <a:t>流通</a:t>
            </a:r>
            <a:r>
              <a:rPr lang="en-US" altLang="zh-CN" sz="2400" dirty="0"/>
              <a:t>Circulate</a:t>
            </a:r>
            <a:endParaRPr lang="zh-HK" altLang="en-US" sz="2400" dirty="0"/>
          </a:p>
        </p:txBody>
      </p:sp>
      <p:sp>
        <p:nvSpPr>
          <p:cNvPr id="6" name="Freeform 5"/>
          <p:cNvSpPr/>
          <p:nvPr/>
        </p:nvSpPr>
        <p:spPr>
          <a:xfrm>
            <a:off x="1756392" y="2852936"/>
            <a:ext cx="813816" cy="1892808"/>
          </a:xfrm>
          <a:custGeom>
            <a:avLst/>
            <a:gdLst>
              <a:gd name="connsiteX0" fmla="*/ 813816 w 813816"/>
              <a:gd name="connsiteY0" fmla="*/ 1892808 h 1892808"/>
              <a:gd name="connsiteX1" fmla="*/ 237744 w 813816"/>
              <a:gd name="connsiteY1" fmla="*/ 877824 h 1892808"/>
              <a:gd name="connsiteX2" fmla="*/ 402336 w 813816"/>
              <a:gd name="connsiteY2" fmla="*/ 283464 h 1892808"/>
              <a:gd name="connsiteX3" fmla="*/ 0 w 813816"/>
              <a:gd name="connsiteY3" fmla="*/ 0 h 1892808"/>
              <a:gd name="connsiteX4" fmla="*/ 0 w 813816"/>
              <a:gd name="connsiteY4" fmla="*/ 0 h 189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816" h="1892808">
                <a:moveTo>
                  <a:pt x="813816" y="1892808"/>
                </a:moveTo>
                <a:cubicBezTo>
                  <a:pt x="560070" y="1519428"/>
                  <a:pt x="306324" y="1146048"/>
                  <a:pt x="237744" y="877824"/>
                </a:cubicBezTo>
                <a:cubicBezTo>
                  <a:pt x="169164" y="609600"/>
                  <a:pt x="441960" y="429768"/>
                  <a:pt x="402336" y="283464"/>
                </a:cubicBezTo>
                <a:cubicBezTo>
                  <a:pt x="362712" y="137160"/>
                  <a:pt x="0" y="0"/>
                  <a:pt x="0" y="0"/>
                </a:cubicBezTo>
                <a:lnTo>
                  <a:pt x="0" y="0"/>
                </a:lnTo>
              </a:path>
            </a:pathLst>
          </a:custGeom>
          <a:noFill/>
          <a:ln>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Oval 6"/>
          <p:cNvSpPr/>
          <p:nvPr/>
        </p:nvSpPr>
        <p:spPr>
          <a:xfrm>
            <a:off x="1331640" y="2420888"/>
            <a:ext cx="504056" cy="537156"/>
          </a:xfrm>
          <a:prstGeom prst="ellipse">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TextBox 7"/>
          <p:cNvSpPr txBox="1"/>
          <p:nvPr/>
        </p:nvSpPr>
        <p:spPr>
          <a:xfrm>
            <a:off x="4357836" y="332656"/>
            <a:ext cx="4392488" cy="1477328"/>
          </a:xfrm>
          <a:prstGeom prst="rect">
            <a:avLst/>
          </a:prstGeom>
          <a:solidFill>
            <a:schemeClr val="accent4">
              <a:lumMod val="20000"/>
              <a:lumOff val="80000"/>
            </a:schemeClr>
          </a:solidFill>
        </p:spPr>
        <p:txBody>
          <a:bodyPr wrap="square" rtlCol="0">
            <a:spAutoFit/>
          </a:bodyPr>
          <a:lstStyle/>
          <a:p>
            <a:r>
              <a:rPr lang="zh-CN" altLang="en-US" dirty="0"/>
              <a:t>以前的人把金钱称作「通货」（流通的东西），是很有意思的。钱的重要性是「流通」，当钱在流通，便是货物正在交易。相反，若人们将钱长期储在地窖内，钱便失去作用。</a:t>
            </a:r>
            <a:endParaRPr lang="en-US" altLang="zh-CN" dirty="0"/>
          </a:p>
        </p:txBody>
      </p:sp>
      <p:sp>
        <p:nvSpPr>
          <p:cNvPr id="9" name="TextBox 8"/>
          <p:cNvSpPr txBox="1"/>
          <p:nvPr/>
        </p:nvSpPr>
        <p:spPr>
          <a:xfrm>
            <a:off x="4306416" y="2132856"/>
            <a:ext cx="4392488"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a:t>那么你认为「通货膨胀」是什么意思？金钱可以「膨胀」的吗</a:t>
            </a:r>
            <a:r>
              <a:rPr lang="en-US" altLang="zh-TW" dirty="0">
                <a:latin typeface="SimSun" panose="02010600030101010101" pitchFamily="2" charset="-122"/>
                <a:ea typeface="SimSun" panose="02010600030101010101" pitchFamily="2" charset="-122"/>
              </a:rPr>
              <a:t>? </a:t>
            </a:r>
            <a:endParaRPr lang="en-US" altLang="zh-CN" dirty="0"/>
          </a:p>
          <a:p>
            <a:endParaRPr lang="en-US" altLang="zh-HK" dirty="0"/>
          </a:p>
          <a:p>
            <a:endParaRPr lang="en-US" altLang="zh-HK" dirty="0"/>
          </a:p>
          <a:p>
            <a:endParaRPr lang="en-US" altLang="zh-HK" dirty="0"/>
          </a:p>
          <a:p>
            <a:endParaRPr lang="en-US" altLang="zh-HK" dirty="0"/>
          </a:p>
        </p:txBody>
      </p:sp>
      <p:sp>
        <p:nvSpPr>
          <p:cNvPr id="10" name="Rectangle 9"/>
          <p:cNvSpPr/>
          <p:nvPr/>
        </p:nvSpPr>
        <p:spPr>
          <a:xfrm>
            <a:off x="4358716" y="2172722"/>
            <a:ext cx="4176464" cy="537156"/>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矩形 2"/>
          <p:cNvSpPr/>
          <p:nvPr/>
        </p:nvSpPr>
        <p:spPr>
          <a:xfrm>
            <a:off x="4306416" y="2852936"/>
            <a:ext cx="4298032" cy="923330"/>
          </a:xfrm>
          <a:prstGeom prst="rect">
            <a:avLst/>
          </a:prstGeom>
        </p:spPr>
        <p:txBody>
          <a:bodyPr wrap="square">
            <a:spAutoFit/>
          </a:bodyPr>
          <a:lstStyle/>
          <a:p>
            <a:r>
              <a:rPr lang="zh-CN" altLang="en-US" dirty="0">
                <a:solidFill>
                  <a:srgbClr val="FF0000"/>
                </a:solidFill>
              </a:rPr>
              <a:t>答：通货「膨胀」，意思是流通的通货「多」了。简单来说，便是政府发行了很多很多钞票。</a:t>
            </a:r>
            <a:endParaRPr lang="en-US" altLang="zh-HK" dirty="0"/>
          </a:p>
        </p:txBody>
      </p:sp>
    </p:spTree>
    <p:extLst>
      <p:ext uri="{BB962C8B-B14F-4D97-AF65-F5344CB8AC3E}">
        <p14:creationId xmlns:p14="http://schemas.microsoft.com/office/powerpoint/2010/main" val="128586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66374437"/>
              </p:ext>
            </p:extLst>
          </p:nvPr>
        </p:nvGraphicFramePr>
        <p:xfrm>
          <a:off x="179512" y="3140968"/>
          <a:ext cx="5184576" cy="2592288"/>
        </p:xfrm>
        <a:graphic>
          <a:graphicData uri="http://schemas.openxmlformats.org/drawingml/2006/table">
            <a:tbl>
              <a:tblPr firstRow="1" bandRow="1">
                <a:tableStyleId>{5C22544A-7EE6-4342-B048-85BDC9FD1C3A}</a:tableStyleId>
              </a:tblPr>
              <a:tblGrid>
                <a:gridCol w="1571084">
                  <a:extLst>
                    <a:ext uri="{9D8B030D-6E8A-4147-A177-3AD203B41FA5}">
                      <a16:colId xmlns:a16="http://schemas.microsoft.com/office/drawing/2014/main" val="20000"/>
                    </a:ext>
                  </a:extLst>
                </a:gridCol>
                <a:gridCol w="1649637">
                  <a:extLst>
                    <a:ext uri="{9D8B030D-6E8A-4147-A177-3AD203B41FA5}">
                      <a16:colId xmlns:a16="http://schemas.microsoft.com/office/drawing/2014/main" val="20001"/>
                    </a:ext>
                  </a:extLst>
                </a:gridCol>
                <a:gridCol w="1963855">
                  <a:extLst>
                    <a:ext uri="{9D8B030D-6E8A-4147-A177-3AD203B41FA5}">
                      <a16:colId xmlns:a16="http://schemas.microsoft.com/office/drawing/2014/main" val="20002"/>
                    </a:ext>
                  </a:extLst>
                </a:gridCol>
              </a:tblGrid>
              <a:tr h="718908">
                <a:tc>
                  <a:txBody>
                    <a:bodyPr/>
                    <a:lstStyle/>
                    <a:p>
                      <a:r>
                        <a:rPr lang="zh-CN" altLang="en-US" sz="1600" dirty="0"/>
                        <a:t>年份</a:t>
                      </a:r>
                      <a:endParaRPr lang="zh-HK" altLang="en-US" sz="1600" dirty="0"/>
                    </a:p>
                  </a:txBody>
                  <a:tcPr/>
                </a:tc>
                <a:tc>
                  <a:txBody>
                    <a:bodyPr/>
                    <a:lstStyle/>
                    <a:p>
                      <a:r>
                        <a:rPr lang="zh-CN" altLang="en-US" sz="1600" dirty="0"/>
                        <a:t>金圆券发行额</a:t>
                      </a:r>
                      <a:endParaRPr lang="en-US" altLang="zh-CN" sz="1600" dirty="0"/>
                    </a:p>
                    <a:p>
                      <a:r>
                        <a:rPr lang="zh-CN" altLang="en-US" sz="1600" dirty="0"/>
                        <a:t>（百万元）</a:t>
                      </a:r>
                      <a:endParaRPr lang="zh-HK" altLang="en-US" sz="1600" dirty="0"/>
                    </a:p>
                  </a:txBody>
                  <a:tcPr/>
                </a:tc>
                <a:tc>
                  <a:txBody>
                    <a:bodyPr/>
                    <a:lstStyle/>
                    <a:p>
                      <a:r>
                        <a:rPr lang="zh-CN" altLang="en-US" sz="1600" dirty="0"/>
                        <a:t>上海物价指数</a:t>
                      </a:r>
                      <a:endParaRPr lang="en-US" altLang="zh-CN" sz="1600" dirty="0"/>
                    </a:p>
                  </a:txBody>
                  <a:tcPr/>
                </a:tc>
                <a:extLst>
                  <a:ext uri="{0D108BD9-81ED-4DB2-BD59-A6C34878D82A}">
                    <a16:rowId xmlns:a16="http://schemas.microsoft.com/office/drawing/2014/main" val="10000"/>
                  </a:ext>
                </a:extLst>
              </a:tr>
              <a:tr h="532542">
                <a:tc>
                  <a:txBody>
                    <a:bodyPr/>
                    <a:lstStyle/>
                    <a:p>
                      <a:r>
                        <a:rPr lang="en-US" altLang="zh-HK" sz="1600" dirty="0"/>
                        <a:t>1</a:t>
                      </a:r>
                      <a:r>
                        <a:rPr lang="en-US" altLang="zh-TW" sz="1600" dirty="0"/>
                        <a:t>9</a:t>
                      </a:r>
                      <a:r>
                        <a:rPr lang="en-US" altLang="zh-HK" sz="1600" dirty="0"/>
                        <a:t>48</a:t>
                      </a:r>
                      <a:r>
                        <a:rPr lang="zh-CN" altLang="en-US" sz="1600" dirty="0"/>
                        <a:t>年</a:t>
                      </a:r>
                      <a:r>
                        <a:rPr lang="en-US" altLang="zh-CN" sz="1600" dirty="0"/>
                        <a:t>8</a:t>
                      </a:r>
                      <a:r>
                        <a:rPr lang="zh-CN" altLang="en-US" sz="1600" dirty="0"/>
                        <a:t>月</a:t>
                      </a:r>
                      <a:r>
                        <a:rPr lang="en-US" altLang="zh-CN" sz="1600" dirty="0"/>
                        <a:t>31</a:t>
                      </a:r>
                      <a:r>
                        <a:rPr lang="zh-CN" altLang="en-US" sz="1600" dirty="0"/>
                        <a:t>日</a:t>
                      </a:r>
                      <a:endParaRPr lang="zh-HK" altLang="en-US" sz="1600" dirty="0"/>
                    </a:p>
                  </a:txBody>
                  <a:tcPr/>
                </a:tc>
                <a:tc>
                  <a:txBody>
                    <a:bodyPr/>
                    <a:lstStyle/>
                    <a:p>
                      <a:r>
                        <a:rPr lang="en-US" altLang="zh-HK" sz="1600" dirty="0"/>
                        <a:t>296.8</a:t>
                      </a:r>
                      <a:endParaRPr lang="zh-HK" altLang="en-US" sz="1600" dirty="0"/>
                    </a:p>
                  </a:txBody>
                  <a:tcPr/>
                </a:tc>
                <a:tc>
                  <a:txBody>
                    <a:bodyPr/>
                    <a:lstStyle/>
                    <a:p>
                      <a:r>
                        <a:rPr lang="en-US" altLang="zh-HK" sz="1600" dirty="0"/>
                        <a:t>100</a:t>
                      </a:r>
                      <a:endParaRPr lang="zh-HK" altLang="en-US" sz="1600" dirty="0"/>
                    </a:p>
                  </a:txBody>
                  <a:tcPr/>
                </a:tc>
                <a:extLst>
                  <a:ext uri="{0D108BD9-81ED-4DB2-BD59-A6C34878D82A}">
                    <a16:rowId xmlns:a16="http://schemas.microsoft.com/office/drawing/2014/main" val="10001"/>
                  </a:ext>
                </a:extLst>
              </a:tr>
              <a:tr h="446946">
                <a:tc>
                  <a:txBody>
                    <a:bodyPr/>
                    <a:lstStyle/>
                    <a:p>
                      <a:r>
                        <a:rPr lang="en-US" altLang="zh-HK" sz="1600" dirty="0"/>
                        <a:t>          11</a:t>
                      </a:r>
                      <a:r>
                        <a:rPr lang="zh-CN" altLang="en-US" sz="1600" dirty="0"/>
                        <a:t>月</a:t>
                      </a:r>
                      <a:r>
                        <a:rPr lang="en-US" altLang="zh-CN" sz="1600" dirty="0"/>
                        <a:t>30</a:t>
                      </a:r>
                      <a:r>
                        <a:rPr lang="zh-CN" altLang="en-US" sz="1600" dirty="0"/>
                        <a:t>日</a:t>
                      </a:r>
                      <a:endParaRPr lang="zh-HK" altLang="en-US" sz="1600" dirty="0"/>
                    </a:p>
                  </a:txBody>
                  <a:tcPr/>
                </a:tc>
                <a:tc>
                  <a:txBody>
                    <a:bodyPr/>
                    <a:lstStyle/>
                    <a:p>
                      <a:r>
                        <a:rPr lang="en-US" altLang="zh-HK" sz="1600" dirty="0"/>
                        <a:t>3,204.3</a:t>
                      </a:r>
                      <a:endParaRPr lang="zh-HK" altLang="en-US" sz="1600" dirty="0"/>
                    </a:p>
                  </a:txBody>
                  <a:tcPr/>
                </a:tc>
                <a:tc>
                  <a:txBody>
                    <a:bodyPr/>
                    <a:lstStyle/>
                    <a:p>
                      <a:r>
                        <a:rPr lang="en-US" altLang="zh-HK" sz="1600" dirty="0"/>
                        <a:t>1,365</a:t>
                      </a:r>
                      <a:endParaRPr lang="zh-HK" altLang="en-US" sz="1600" dirty="0"/>
                    </a:p>
                  </a:txBody>
                  <a:tcPr/>
                </a:tc>
                <a:extLst>
                  <a:ext uri="{0D108BD9-81ED-4DB2-BD59-A6C34878D82A}">
                    <a16:rowId xmlns:a16="http://schemas.microsoft.com/office/drawing/2014/main" val="10002"/>
                  </a:ext>
                </a:extLst>
              </a:tr>
              <a:tr h="446946">
                <a:tc>
                  <a:txBody>
                    <a:bodyPr/>
                    <a:lstStyle/>
                    <a:p>
                      <a:r>
                        <a:rPr lang="en-US" altLang="zh-HK" sz="1600" dirty="0"/>
                        <a:t>1949</a:t>
                      </a:r>
                      <a:r>
                        <a:rPr lang="zh-CN" altLang="en-US" sz="1600" dirty="0"/>
                        <a:t>年</a:t>
                      </a:r>
                      <a:r>
                        <a:rPr lang="en-US" altLang="zh-CN" sz="1600" dirty="0"/>
                        <a:t>2</a:t>
                      </a:r>
                      <a:r>
                        <a:rPr lang="zh-CN" altLang="en-US" sz="1600" dirty="0"/>
                        <a:t>月</a:t>
                      </a:r>
                      <a:r>
                        <a:rPr lang="en-US" altLang="zh-CN" sz="1600" dirty="0"/>
                        <a:t>28</a:t>
                      </a:r>
                      <a:r>
                        <a:rPr lang="zh-CN" altLang="en-US" sz="1600" dirty="0"/>
                        <a:t>日</a:t>
                      </a:r>
                      <a:endParaRPr lang="zh-HK" altLang="en-US" sz="1600" dirty="0"/>
                    </a:p>
                  </a:txBody>
                  <a:tcPr/>
                </a:tc>
                <a:tc>
                  <a:txBody>
                    <a:bodyPr/>
                    <a:lstStyle/>
                    <a:p>
                      <a:r>
                        <a:rPr lang="en-US" altLang="zh-HK" sz="1600" dirty="0"/>
                        <a:t>59,663.5</a:t>
                      </a:r>
                      <a:endParaRPr lang="zh-HK" altLang="en-US" sz="1600" dirty="0"/>
                    </a:p>
                  </a:txBody>
                  <a:tcPr/>
                </a:tc>
                <a:tc>
                  <a:txBody>
                    <a:bodyPr/>
                    <a:lstStyle/>
                    <a:p>
                      <a:r>
                        <a:rPr lang="en-US" altLang="zh-HK" sz="1600" dirty="0"/>
                        <a:t>48,195</a:t>
                      </a:r>
                      <a:endParaRPr lang="zh-HK" altLang="en-US" sz="1600" dirty="0"/>
                    </a:p>
                  </a:txBody>
                  <a:tcPr/>
                </a:tc>
                <a:extLst>
                  <a:ext uri="{0D108BD9-81ED-4DB2-BD59-A6C34878D82A}">
                    <a16:rowId xmlns:a16="http://schemas.microsoft.com/office/drawing/2014/main" val="10003"/>
                  </a:ext>
                </a:extLst>
              </a:tr>
              <a:tr h="446946">
                <a:tc>
                  <a:txBody>
                    <a:bodyPr/>
                    <a:lstStyle/>
                    <a:p>
                      <a:r>
                        <a:rPr lang="en-US" altLang="zh-HK" sz="1600" dirty="0"/>
                        <a:t>            4</a:t>
                      </a:r>
                      <a:r>
                        <a:rPr lang="zh-CN" altLang="en-US" sz="1600" dirty="0"/>
                        <a:t>月</a:t>
                      </a:r>
                      <a:r>
                        <a:rPr lang="en-US" altLang="zh-CN" sz="1600" dirty="0"/>
                        <a:t>25</a:t>
                      </a:r>
                      <a:r>
                        <a:rPr lang="zh-CN" altLang="en-US" sz="1600" dirty="0"/>
                        <a:t>日</a:t>
                      </a:r>
                      <a:endParaRPr lang="zh-HK" altLang="en-US" sz="1600" dirty="0"/>
                    </a:p>
                  </a:txBody>
                  <a:tcPr/>
                </a:tc>
                <a:tc>
                  <a:txBody>
                    <a:bodyPr/>
                    <a:lstStyle/>
                    <a:p>
                      <a:r>
                        <a:rPr lang="en-US" altLang="zh-HK" sz="1600" dirty="0"/>
                        <a:t>2,037,105.7</a:t>
                      </a:r>
                      <a:endParaRPr lang="zh-HK" altLang="en-US" sz="1600" dirty="0"/>
                    </a:p>
                  </a:txBody>
                  <a:tcPr/>
                </a:tc>
                <a:tc>
                  <a:txBody>
                    <a:bodyPr/>
                    <a:lstStyle/>
                    <a:p>
                      <a:r>
                        <a:rPr lang="en-US" altLang="zh-HK" sz="1600" dirty="0"/>
                        <a:t>112,490</a:t>
                      </a:r>
                      <a:endParaRPr lang="zh-HK" altLang="en-US" sz="1600" dirty="0"/>
                    </a:p>
                  </a:txBody>
                  <a:tcPr/>
                </a:tc>
                <a:extLst>
                  <a:ext uri="{0D108BD9-81ED-4DB2-BD59-A6C34878D82A}">
                    <a16:rowId xmlns:a16="http://schemas.microsoft.com/office/drawing/2014/main" val="10004"/>
                  </a:ext>
                </a:extLst>
              </a:tr>
            </a:tbl>
          </a:graphicData>
        </a:graphic>
      </p:graphicFrame>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3"/>
            <a:ext cx="2738437" cy="273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769" y="144463"/>
            <a:ext cx="3878481" cy="273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4462" y="5877272"/>
            <a:ext cx="8676009" cy="830997"/>
          </a:xfrm>
          <a:prstGeom prst="rect">
            <a:avLst/>
          </a:prstGeom>
          <a:solidFill>
            <a:schemeClr val="accent6">
              <a:lumMod val="20000"/>
              <a:lumOff val="80000"/>
            </a:schemeClr>
          </a:solidFill>
        </p:spPr>
        <p:txBody>
          <a:bodyPr wrap="square" rtlCol="0">
            <a:spAutoFit/>
          </a:bodyPr>
          <a:lstStyle/>
          <a:p>
            <a:r>
              <a:rPr lang="zh-CN" altLang="en-US" sz="1600" dirty="0"/>
              <a:t>问题：</a:t>
            </a:r>
            <a:endParaRPr lang="en-US" altLang="zh-CN" sz="1600" dirty="0"/>
          </a:p>
          <a:p>
            <a:pPr marL="342900" indent="-342900">
              <a:buAutoNum type="arabicPeriod"/>
            </a:pPr>
            <a:r>
              <a:rPr lang="zh-CN" altLang="en-US" sz="1600" dirty="0"/>
              <a:t>一斤米，若在</a:t>
            </a:r>
            <a:r>
              <a:rPr lang="en-US" altLang="zh-CN" sz="1600" dirty="0"/>
              <a:t>1</a:t>
            </a:r>
            <a:r>
              <a:rPr lang="en-US" altLang="zh-TW" sz="1600" dirty="0"/>
              <a:t>9</a:t>
            </a:r>
            <a:r>
              <a:rPr lang="en-US" altLang="zh-CN" sz="1600" dirty="0"/>
              <a:t>48</a:t>
            </a:r>
            <a:r>
              <a:rPr lang="zh-CN" altLang="en-US" sz="1600" dirty="0"/>
              <a:t>年</a:t>
            </a:r>
            <a:r>
              <a:rPr lang="en-US" altLang="zh-CN" sz="1600" dirty="0"/>
              <a:t>8</a:t>
            </a:r>
            <a:r>
              <a:rPr lang="zh-CN" altLang="en-US" sz="1600" dirty="0"/>
              <a:t>月</a:t>
            </a:r>
            <a:r>
              <a:rPr lang="en-US" altLang="zh-CN" sz="1600" dirty="0"/>
              <a:t>31</a:t>
            </a:r>
            <a:r>
              <a:rPr lang="zh-CN" altLang="en-US" sz="1600" dirty="0"/>
              <a:t>日是</a:t>
            </a:r>
            <a:r>
              <a:rPr lang="en-US" altLang="zh-CN" sz="1600" dirty="0"/>
              <a:t>100</a:t>
            </a:r>
            <a:r>
              <a:rPr lang="zh-CN" altLang="en-US" sz="1600" dirty="0"/>
              <a:t>元，到了</a:t>
            </a:r>
            <a:r>
              <a:rPr lang="en-US" altLang="zh-CN" sz="1600" dirty="0"/>
              <a:t>1949</a:t>
            </a:r>
            <a:r>
              <a:rPr lang="zh-CN" altLang="en-US" sz="1600" dirty="0"/>
              <a:t>年</a:t>
            </a:r>
            <a:r>
              <a:rPr lang="en-US" altLang="zh-CN" sz="1600" dirty="0"/>
              <a:t>4</a:t>
            </a:r>
            <a:r>
              <a:rPr lang="zh-CN" altLang="en-US" sz="1600" dirty="0"/>
              <a:t>月</a:t>
            </a:r>
            <a:r>
              <a:rPr lang="en-US" altLang="zh-CN" sz="1600" dirty="0"/>
              <a:t>25</a:t>
            </a:r>
            <a:r>
              <a:rPr lang="zh-CN" altLang="en-US" sz="1600" dirty="0"/>
              <a:t>日卖多少</a:t>
            </a:r>
            <a:r>
              <a:rPr lang="en-US" altLang="zh-TW" sz="1600" dirty="0">
                <a:latin typeface="SimSun" panose="02010600030101010101" pitchFamily="2" charset="-122"/>
                <a:ea typeface="SimSun" panose="02010600030101010101" pitchFamily="2" charset="-122"/>
              </a:rPr>
              <a:t>? </a:t>
            </a:r>
            <a:endParaRPr lang="en-US" altLang="zh-CN" sz="1600" dirty="0"/>
          </a:p>
          <a:p>
            <a:pPr marL="342900" indent="-342900">
              <a:buAutoNum type="arabicPeriod"/>
            </a:pPr>
            <a:r>
              <a:rPr lang="zh-CN" altLang="en-US" sz="1600" dirty="0"/>
              <a:t>若国民党军队的忠诚度在</a:t>
            </a:r>
            <a:r>
              <a:rPr lang="en-US" altLang="zh-CN" sz="1600" dirty="0"/>
              <a:t>1</a:t>
            </a:r>
            <a:r>
              <a:rPr lang="en-US" altLang="zh-TW" sz="1600" dirty="0"/>
              <a:t>9</a:t>
            </a:r>
            <a:r>
              <a:rPr lang="en-US" altLang="zh-CN" sz="1600" dirty="0"/>
              <a:t>48</a:t>
            </a:r>
            <a:r>
              <a:rPr lang="zh-CN" altLang="en-US" sz="1600" dirty="0"/>
              <a:t>年仍有</a:t>
            </a:r>
            <a:r>
              <a:rPr lang="en-US" altLang="zh-CN" sz="1600" dirty="0"/>
              <a:t>100</a:t>
            </a:r>
            <a:r>
              <a:rPr lang="zh-CN" altLang="en-US" sz="1600" dirty="0"/>
              <a:t>，那到了</a:t>
            </a:r>
            <a:r>
              <a:rPr lang="en-US" altLang="zh-CN" sz="1600" dirty="0"/>
              <a:t>1949</a:t>
            </a:r>
            <a:r>
              <a:rPr lang="zh-CN" altLang="en-US" sz="1600" dirty="0"/>
              <a:t>年</a:t>
            </a:r>
            <a:r>
              <a:rPr lang="en-US" altLang="zh-CN" sz="1600" dirty="0"/>
              <a:t>4</a:t>
            </a:r>
            <a:r>
              <a:rPr lang="zh-CN" altLang="en-US" sz="1600" dirty="0"/>
              <a:t>月估计剩下多少</a:t>
            </a:r>
            <a:r>
              <a:rPr lang="en-US" altLang="zh-TW" sz="1600" dirty="0">
                <a:latin typeface="SimSun" panose="02010600030101010101" pitchFamily="2" charset="-122"/>
                <a:ea typeface="SimSun" panose="02010600030101010101" pitchFamily="2" charset="-122"/>
              </a:rPr>
              <a:t>?</a:t>
            </a:r>
            <a:r>
              <a:rPr lang="zh-TW" altLang="en-US" sz="1600" dirty="0">
                <a:latin typeface="SimSun" panose="02010600030101010101" pitchFamily="2" charset="-122"/>
                <a:ea typeface="SimSun" panose="02010600030101010101" pitchFamily="2" charset="-122"/>
              </a:rPr>
              <a:t> </a:t>
            </a:r>
            <a:r>
              <a:rPr lang="zh-CN" altLang="en-US" sz="1600" dirty="0"/>
              <a:t>理由是</a:t>
            </a:r>
            <a:r>
              <a:rPr lang="en-US" altLang="zh-TW" sz="1600" dirty="0">
                <a:latin typeface="SimSun" panose="02010600030101010101" pitchFamily="2" charset="-122"/>
                <a:ea typeface="SimSun" panose="02010600030101010101" pitchFamily="2" charset="-122"/>
              </a:rPr>
              <a:t>? </a:t>
            </a:r>
            <a:endParaRPr lang="zh-HK" altLang="en-US" sz="1600" dirty="0"/>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3059906"/>
            <a:ext cx="3024336"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45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69983223"/>
              </p:ext>
            </p:extLst>
          </p:nvPr>
        </p:nvGraphicFramePr>
        <p:xfrm>
          <a:off x="0" y="0"/>
          <a:ext cx="5436096" cy="3501008"/>
        </p:xfrm>
        <a:graphic>
          <a:graphicData uri="http://schemas.openxmlformats.org/drawingml/2006/table">
            <a:tbl>
              <a:tblPr firstRow="1" bandRow="1">
                <a:tableStyleId>{5C22544A-7EE6-4342-B048-85BDC9FD1C3A}</a:tableStyleId>
              </a:tblPr>
              <a:tblGrid>
                <a:gridCol w="1647302">
                  <a:extLst>
                    <a:ext uri="{9D8B030D-6E8A-4147-A177-3AD203B41FA5}">
                      <a16:colId xmlns:a16="http://schemas.microsoft.com/office/drawing/2014/main" val="20000"/>
                    </a:ext>
                  </a:extLst>
                </a:gridCol>
                <a:gridCol w="1729666">
                  <a:extLst>
                    <a:ext uri="{9D8B030D-6E8A-4147-A177-3AD203B41FA5}">
                      <a16:colId xmlns:a16="http://schemas.microsoft.com/office/drawing/2014/main" val="20001"/>
                    </a:ext>
                  </a:extLst>
                </a:gridCol>
                <a:gridCol w="2059128">
                  <a:extLst>
                    <a:ext uri="{9D8B030D-6E8A-4147-A177-3AD203B41FA5}">
                      <a16:colId xmlns:a16="http://schemas.microsoft.com/office/drawing/2014/main" val="20002"/>
                    </a:ext>
                  </a:extLst>
                </a:gridCol>
              </a:tblGrid>
              <a:tr h="828137">
                <a:tc>
                  <a:txBody>
                    <a:bodyPr/>
                    <a:lstStyle/>
                    <a:p>
                      <a:r>
                        <a:rPr lang="zh-CN" altLang="en-US" sz="1600" dirty="0"/>
                        <a:t>年份</a:t>
                      </a:r>
                      <a:endParaRPr lang="zh-HK" altLang="en-US" sz="1600" dirty="0"/>
                    </a:p>
                  </a:txBody>
                  <a:tcPr/>
                </a:tc>
                <a:tc>
                  <a:txBody>
                    <a:bodyPr/>
                    <a:lstStyle/>
                    <a:p>
                      <a:r>
                        <a:rPr lang="zh-CN" altLang="en-US" sz="1600" dirty="0"/>
                        <a:t>金圆券发行额</a:t>
                      </a:r>
                      <a:endParaRPr lang="en-US" altLang="zh-CN" sz="1600" dirty="0"/>
                    </a:p>
                    <a:p>
                      <a:r>
                        <a:rPr lang="zh-CN" altLang="en-US" sz="1600" dirty="0"/>
                        <a:t>（百万元）</a:t>
                      </a:r>
                      <a:endParaRPr lang="zh-HK" altLang="en-US" sz="1600" dirty="0"/>
                    </a:p>
                  </a:txBody>
                  <a:tcPr/>
                </a:tc>
                <a:tc>
                  <a:txBody>
                    <a:bodyPr/>
                    <a:lstStyle/>
                    <a:p>
                      <a:r>
                        <a:rPr lang="zh-CN" altLang="en-US" sz="1600" dirty="0"/>
                        <a:t>上海物价指数</a:t>
                      </a:r>
                      <a:endParaRPr lang="en-US" altLang="zh-CN" sz="1600" dirty="0"/>
                    </a:p>
                  </a:txBody>
                  <a:tcPr/>
                </a:tc>
                <a:extLst>
                  <a:ext uri="{0D108BD9-81ED-4DB2-BD59-A6C34878D82A}">
                    <a16:rowId xmlns:a16="http://schemas.microsoft.com/office/drawing/2014/main" val="10000"/>
                  </a:ext>
                </a:extLst>
              </a:tr>
              <a:tr h="613455">
                <a:tc>
                  <a:txBody>
                    <a:bodyPr/>
                    <a:lstStyle/>
                    <a:p>
                      <a:r>
                        <a:rPr lang="en-US" altLang="zh-HK" sz="1600" dirty="0"/>
                        <a:t>1</a:t>
                      </a:r>
                      <a:r>
                        <a:rPr lang="en-US" altLang="zh-TW" sz="1600" dirty="0"/>
                        <a:t>9</a:t>
                      </a:r>
                      <a:r>
                        <a:rPr lang="en-US" altLang="zh-HK" sz="1600" dirty="0"/>
                        <a:t>48</a:t>
                      </a:r>
                      <a:r>
                        <a:rPr lang="zh-CN" altLang="en-US" sz="1600" dirty="0"/>
                        <a:t>年</a:t>
                      </a:r>
                      <a:r>
                        <a:rPr lang="en-US" altLang="zh-CN" sz="1600" dirty="0"/>
                        <a:t>8</a:t>
                      </a:r>
                      <a:r>
                        <a:rPr lang="zh-CN" altLang="en-US" sz="1600" dirty="0"/>
                        <a:t>月</a:t>
                      </a:r>
                      <a:r>
                        <a:rPr lang="en-US" altLang="zh-CN" sz="1600" dirty="0"/>
                        <a:t>31</a:t>
                      </a:r>
                      <a:r>
                        <a:rPr lang="zh-CN" altLang="en-US" sz="1600" dirty="0"/>
                        <a:t>日</a:t>
                      </a:r>
                      <a:endParaRPr lang="zh-HK" altLang="en-US" sz="1600" dirty="0"/>
                    </a:p>
                  </a:txBody>
                  <a:tcPr/>
                </a:tc>
                <a:tc>
                  <a:txBody>
                    <a:bodyPr/>
                    <a:lstStyle/>
                    <a:p>
                      <a:r>
                        <a:rPr lang="en-US" altLang="zh-HK" sz="1600" dirty="0"/>
                        <a:t>296.8</a:t>
                      </a:r>
                      <a:endParaRPr lang="zh-HK" altLang="en-US" sz="1600" dirty="0"/>
                    </a:p>
                  </a:txBody>
                  <a:tcPr/>
                </a:tc>
                <a:tc>
                  <a:txBody>
                    <a:bodyPr/>
                    <a:lstStyle/>
                    <a:p>
                      <a:r>
                        <a:rPr lang="en-US" altLang="zh-HK" sz="1600" dirty="0"/>
                        <a:t>100</a:t>
                      </a:r>
                      <a:endParaRPr lang="zh-HK" altLang="en-US" sz="1600" dirty="0"/>
                    </a:p>
                  </a:txBody>
                  <a:tcPr/>
                </a:tc>
                <a:extLst>
                  <a:ext uri="{0D108BD9-81ED-4DB2-BD59-A6C34878D82A}">
                    <a16:rowId xmlns:a16="http://schemas.microsoft.com/office/drawing/2014/main" val="10001"/>
                  </a:ext>
                </a:extLst>
              </a:tr>
              <a:tr h="514854">
                <a:tc>
                  <a:txBody>
                    <a:bodyPr/>
                    <a:lstStyle/>
                    <a:p>
                      <a:r>
                        <a:rPr lang="en-US" altLang="zh-HK" sz="1600" dirty="0"/>
                        <a:t>          11</a:t>
                      </a:r>
                      <a:r>
                        <a:rPr lang="zh-CN" altLang="en-US" sz="1600" dirty="0"/>
                        <a:t>月</a:t>
                      </a:r>
                      <a:r>
                        <a:rPr lang="en-US" altLang="zh-CN" sz="1600" dirty="0"/>
                        <a:t>30</a:t>
                      </a:r>
                      <a:r>
                        <a:rPr lang="zh-CN" altLang="en-US" sz="1600" dirty="0"/>
                        <a:t>日</a:t>
                      </a:r>
                      <a:endParaRPr lang="zh-HK" altLang="en-US" sz="1600" dirty="0"/>
                    </a:p>
                  </a:txBody>
                  <a:tcPr/>
                </a:tc>
                <a:tc>
                  <a:txBody>
                    <a:bodyPr/>
                    <a:lstStyle/>
                    <a:p>
                      <a:r>
                        <a:rPr lang="en-US" altLang="zh-HK" sz="1600" dirty="0"/>
                        <a:t>3,204.3</a:t>
                      </a:r>
                      <a:endParaRPr lang="zh-HK" altLang="en-US" sz="1600" dirty="0"/>
                    </a:p>
                  </a:txBody>
                  <a:tcPr/>
                </a:tc>
                <a:tc>
                  <a:txBody>
                    <a:bodyPr/>
                    <a:lstStyle/>
                    <a:p>
                      <a:r>
                        <a:rPr lang="en-US" altLang="zh-HK" sz="1600" dirty="0"/>
                        <a:t>1,365</a:t>
                      </a:r>
                      <a:endParaRPr lang="zh-HK" altLang="en-US" sz="1600" dirty="0"/>
                    </a:p>
                  </a:txBody>
                  <a:tcPr/>
                </a:tc>
                <a:extLst>
                  <a:ext uri="{0D108BD9-81ED-4DB2-BD59-A6C34878D82A}">
                    <a16:rowId xmlns:a16="http://schemas.microsoft.com/office/drawing/2014/main" val="10002"/>
                  </a:ext>
                </a:extLst>
              </a:tr>
              <a:tr h="514854">
                <a:tc>
                  <a:txBody>
                    <a:bodyPr/>
                    <a:lstStyle/>
                    <a:p>
                      <a:r>
                        <a:rPr lang="en-US" altLang="zh-HK" sz="1600" dirty="0"/>
                        <a:t>1949</a:t>
                      </a:r>
                      <a:r>
                        <a:rPr lang="zh-CN" altLang="en-US" sz="1600" dirty="0"/>
                        <a:t>年</a:t>
                      </a:r>
                      <a:r>
                        <a:rPr lang="en-US" altLang="zh-CN" sz="1600" dirty="0"/>
                        <a:t>2</a:t>
                      </a:r>
                      <a:r>
                        <a:rPr lang="zh-CN" altLang="en-US" sz="1600" dirty="0"/>
                        <a:t>月</a:t>
                      </a:r>
                      <a:r>
                        <a:rPr lang="en-US" altLang="zh-CN" sz="1600" dirty="0"/>
                        <a:t>28</a:t>
                      </a:r>
                      <a:r>
                        <a:rPr lang="zh-CN" altLang="en-US" sz="1600" dirty="0"/>
                        <a:t>日</a:t>
                      </a:r>
                      <a:endParaRPr lang="zh-HK" altLang="en-US" sz="1600" dirty="0"/>
                    </a:p>
                  </a:txBody>
                  <a:tcPr/>
                </a:tc>
                <a:tc>
                  <a:txBody>
                    <a:bodyPr/>
                    <a:lstStyle/>
                    <a:p>
                      <a:r>
                        <a:rPr lang="en-US" altLang="zh-HK" sz="1600" dirty="0"/>
                        <a:t>59,663.5</a:t>
                      </a:r>
                      <a:endParaRPr lang="zh-HK" altLang="en-US" sz="1600" dirty="0"/>
                    </a:p>
                  </a:txBody>
                  <a:tcPr/>
                </a:tc>
                <a:tc>
                  <a:txBody>
                    <a:bodyPr/>
                    <a:lstStyle/>
                    <a:p>
                      <a:r>
                        <a:rPr lang="en-US" altLang="zh-HK" sz="1600" dirty="0"/>
                        <a:t>48,195</a:t>
                      </a:r>
                      <a:endParaRPr lang="zh-HK" altLang="en-US" sz="1600" dirty="0"/>
                    </a:p>
                  </a:txBody>
                  <a:tcPr/>
                </a:tc>
                <a:extLst>
                  <a:ext uri="{0D108BD9-81ED-4DB2-BD59-A6C34878D82A}">
                    <a16:rowId xmlns:a16="http://schemas.microsoft.com/office/drawing/2014/main" val="10003"/>
                  </a:ext>
                </a:extLst>
              </a:tr>
              <a:tr h="514854">
                <a:tc>
                  <a:txBody>
                    <a:bodyPr/>
                    <a:lstStyle/>
                    <a:p>
                      <a:r>
                        <a:rPr lang="en-US" altLang="zh-HK" sz="1600" dirty="0"/>
                        <a:t>            4</a:t>
                      </a:r>
                      <a:r>
                        <a:rPr lang="zh-CN" altLang="en-US" sz="1600" dirty="0"/>
                        <a:t>月</a:t>
                      </a:r>
                      <a:r>
                        <a:rPr lang="en-US" altLang="zh-CN" sz="1600" dirty="0"/>
                        <a:t>25</a:t>
                      </a:r>
                      <a:r>
                        <a:rPr lang="zh-CN" altLang="en-US" sz="1600" dirty="0"/>
                        <a:t>日</a:t>
                      </a:r>
                      <a:endParaRPr lang="zh-HK" altLang="en-US" sz="1600" dirty="0"/>
                    </a:p>
                  </a:txBody>
                  <a:tcPr/>
                </a:tc>
                <a:tc>
                  <a:txBody>
                    <a:bodyPr/>
                    <a:lstStyle/>
                    <a:p>
                      <a:r>
                        <a:rPr lang="en-US" altLang="zh-HK" sz="1600" dirty="0"/>
                        <a:t>2,037,105.7</a:t>
                      </a:r>
                      <a:endParaRPr lang="zh-HK" altLang="en-US" sz="1600" dirty="0"/>
                    </a:p>
                  </a:txBody>
                  <a:tcPr/>
                </a:tc>
                <a:tc>
                  <a:txBody>
                    <a:bodyPr/>
                    <a:lstStyle/>
                    <a:p>
                      <a:r>
                        <a:rPr lang="en-US" altLang="zh-HK" sz="1600" dirty="0"/>
                        <a:t>112,490</a:t>
                      </a:r>
                      <a:endParaRPr lang="zh-HK" altLang="en-US" sz="1600" dirty="0"/>
                    </a:p>
                  </a:txBody>
                  <a:tcPr/>
                </a:tc>
                <a:extLst>
                  <a:ext uri="{0D108BD9-81ED-4DB2-BD59-A6C34878D82A}">
                    <a16:rowId xmlns:a16="http://schemas.microsoft.com/office/drawing/2014/main" val="10004"/>
                  </a:ext>
                </a:extLst>
              </a:tr>
              <a:tr h="514854">
                <a:tc>
                  <a:txBody>
                    <a:bodyPr/>
                    <a:lstStyle/>
                    <a:p>
                      <a:r>
                        <a:rPr lang="en-US" altLang="zh-HK" sz="1600" baseline="0" dirty="0"/>
                        <a:t>            7</a:t>
                      </a:r>
                      <a:r>
                        <a:rPr lang="zh-CN" altLang="en-US" sz="1600" baseline="0" dirty="0"/>
                        <a:t>月</a:t>
                      </a:r>
                      <a:r>
                        <a:rPr lang="en-US" altLang="zh-CN" sz="1600" baseline="0" dirty="0"/>
                        <a:t>31</a:t>
                      </a:r>
                      <a:r>
                        <a:rPr lang="zh-CN" altLang="en-US" sz="1600" baseline="0" dirty="0"/>
                        <a:t>日</a:t>
                      </a:r>
                      <a:endParaRPr lang="zh-HK" altLang="en-US" sz="1600" dirty="0"/>
                    </a:p>
                  </a:txBody>
                  <a:tcPr/>
                </a:tc>
                <a:tc>
                  <a:txBody>
                    <a:bodyPr/>
                    <a:lstStyle/>
                    <a:p>
                      <a:r>
                        <a:rPr lang="en-US" altLang="zh-HK" sz="1600" dirty="0"/>
                        <a:t>125,124,637.2</a:t>
                      </a:r>
                      <a:endParaRPr lang="zh-HK" altLang="en-US" sz="1600" dirty="0"/>
                    </a:p>
                  </a:txBody>
                  <a:tcPr/>
                </a:tc>
                <a:tc>
                  <a:txBody>
                    <a:bodyPr/>
                    <a:lstStyle/>
                    <a:p>
                      <a:r>
                        <a:rPr lang="en-US" altLang="zh-CN" sz="1600" dirty="0"/>
                        <a:t>     ---</a:t>
                      </a:r>
                      <a:endParaRPr lang="zh-HK" altLang="en-US" sz="1600" dirty="0"/>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5580112" y="109439"/>
            <a:ext cx="2880320" cy="338554"/>
          </a:xfrm>
          <a:prstGeom prst="rect">
            <a:avLst/>
          </a:prstGeom>
          <a:solidFill>
            <a:schemeClr val="accent2">
              <a:lumMod val="20000"/>
              <a:lumOff val="80000"/>
            </a:schemeClr>
          </a:solidFill>
        </p:spPr>
        <p:txBody>
          <a:bodyPr wrap="square" rtlCol="0">
            <a:spAutoFit/>
          </a:bodyPr>
          <a:lstStyle/>
          <a:p>
            <a:r>
              <a:rPr lang="en-US" altLang="zh-HK" sz="1600" dirty="0"/>
              <a:t>1949</a:t>
            </a:r>
            <a:r>
              <a:rPr lang="zh-CN" altLang="en-US" sz="1600" dirty="0"/>
              <a:t>年</a:t>
            </a:r>
            <a:r>
              <a:rPr lang="en-US" altLang="zh-CN" sz="1600" dirty="0"/>
              <a:t>1</a:t>
            </a:r>
            <a:r>
              <a:rPr lang="zh-CN" altLang="en-US" sz="1600" dirty="0"/>
              <a:t>月</a:t>
            </a:r>
            <a:r>
              <a:rPr lang="en-US" altLang="zh-CN" sz="1600" dirty="0"/>
              <a:t>31</a:t>
            </a:r>
            <a:r>
              <a:rPr lang="zh-CN" altLang="en-US" sz="1600" dirty="0"/>
              <a:t>日红军攻入北平</a:t>
            </a:r>
            <a:endParaRPr lang="zh-HK" altLang="en-US" sz="1600" dirty="0"/>
          </a:p>
        </p:txBody>
      </p:sp>
      <p:sp>
        <p:nvSpPr>
          <p:cNvPr id="6" name="Freeform 5"/>
          <p:cNvSpPr/>
          <p:nvPr/>
        </p:nvSpPr>
        <p:spPr>
          <a:xfrm>
            <a:off x="502520" y="3009900"/>
            <a:ext cx="735730" cy="1581912"/>
          </a:xfrm>
          <a:custGeom>
            <a:avLst/>
            <a:gdLst>
              <a:gd name="connsiteX0" fmla="*/ 735730 w 735730"/>
              <a:gd name="connsiteY0" fmla="*/ 1581150 h 1581912"/>
              <a:gd name="connsiteX1" fmla="*/ 430930 w 735730"/>
              <a:gd name="connsiteY1" fmla="*/ 1495425 h 1581912"/>
              <a:gd name="connsiteX2" fmla="*/ 288055 w 735730"/>
              <a:gd name="connsiteY2" fmla="*/ 1038225 h 1581912"/>
              <a:gd name="connsiteX3" fmla="*/ 68980 w 735730"/>
              <a:gd name="connsiteY3" fmla="*/ 619125 h 1581912"/>
              <a:gd name="connsiteX4" fmla="*/ 2305 w 735730"/>
              <a:gd name="connsiteY4" fmla="*/ 266700 h 1581912"/>
              <a:gd name="connsiteX5" fmla="*/ 135655 w 735730"/>
              <a:gd name="connsiteY5" fmla="*/ 0 h 1581912"/>
              <a:gd name="connsiteX6" fmla="*/ 135655 w 735730"/>
              <a:gd name="connsiteY6" fmla="*/ 0 h 15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5730" h="1581912">
                <a:moveTo>
                  <a:pt x="735730" y="1581150"/>
                </a:moveTo>
                <a:cubicBezTo>
                  <a:pt x="620636" y="1583531"/>
                  <a:pt x="505542" y="1585912"/>
                  <a:pt x="430930" y="1495425"/>
                </a:cubicBezTo>
                <a:cubicBezTo>
                  <a:pt x="356318" y="1404938"/>
                  <a:pt x="348380" y="1184275"/>
                  <a:pt x="288055" y="1038225"/>
                </a:cubicBezTo>
                <a:cubicBezTo>
                  <a:pt x="227730" y="892175"/>
                  <a:pt x="116605" y="747712"/>
                  <a:pt x="68980" y="619125"/>
                </a:cubicBezTo>
                <a:cubicBezTo>
                  <a:pt x="21355" y="490537"/>
                  <a:pt x="-8807" y="369887"/>
                  <a:pt x="2305" y="266700"/>
                </a:cubicBezTo>
                <a:cubicBezTo>
                  <a:pt x="13417" y="163513"/>
                  <a:pt x="135655" y="0"/>
                  <a:pt x="135655" y="0"/>
                </a:cubicBezTo>
                <a:lnTo>
                  <a:pt x="135655" y="0"/>
                </a:lnTo>
              </a:path>
            </a:pathLst>
          </a:custGeom>
          <a:noFill/>
          <a:ln>
            <a:solidFill>
              <a:schemeClr val="accent2"/>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TextBox 6"/>
          <p:cNvSpPr txBox="1"/>
          <p:nvPr/>
        </p:nvSpPr>
        <p:spPr>
          <a:xfrm>
            <a:off x="105199" y="4683659"/>
            <a:ext cx="1130746" cy="1384995"/>
          </a:xfrm>
          <a:prstGeom prst="rect">
            <a:avLst/>
          </a:prstGeom>
          <a:solidFill>
            <a:schemeClr val="accent2">
              <a:lumMod val="20000"/>
              <a:lumOff val="80000"/>
            </a:schemeClr>
          </a:solidFill>
        </p:spPr>
        <p:txBody>
          <a:bodyPr wrap="square" rtlCol="0">
            <a:spAutoFit/>
          </a:bodyPr>
          <a:lstStyle/>
          <a:p>
            <a:r>
              <a:rPr lang="en-US" altLang="zh-HK" sz="1400" dirty="0"/>
              <a:t>1949</a:t>
            </a:r>
            <a:r>
              <a:rPr lang="zh-CN" altLang="en-US" sz="1400" dirty="0"/>
              <a:t>年</a:t>
            </a:r>
            <a:r>
              <a:rPr lang="en-US" altLang="zh-CN" sz="1400" dirty="0"/>
              <a:t>5</a:t>
            </a:r>
            <a:r>
              <a:rPr lang="zh-CN" altLang="en-US" sz="1400" dirty="0"/>
              <a:t>月</a:t>
            </a:r>
            <a:r>
              <a:rPr lang="en-US" altLang="zh-CN" sz="1400" dirty="0"/>
              <a:t>27</a:t>
            </a:r>
            <a:r>
              <a:rPr lang="zh-CN" altLang="en-US" sz="1400" dirty="0"/>
              <a:t>日解放军占领上海（国民政府撤退到广州，然后台湾）</a:t>
            </a:r>
            <a:endParaRPr lang="zh-HK" altLang="en-US" sz="1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324" y="3573016"/>
            <a:ext cx="3598031"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5792" y="448784"/>
            <a:ext cx="2509514" cy="312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reeform 7"/>
          <p:cNvSpPr/>
          <p:nvPr/>
        </p:nvSpPr>
        <p:spPr>
          <a:xfrm>
            <a:off x="4838700" y="1847404"/>
            <a:ext cx="733425" cy="95696"/>
          </a:xfrm>
          <a:custGeom>
            <a:avLst/>
            <a:gdLst>
              <a:gd name="connsiteX0" fmla="*/ 0 w 733425"/>
              <a:gd name="connsiteY0" fmla="*/ 95696 h 95696"/>
              <a:gd name="connsiteX1" fmla="*/ 447675 w 733425"/>
              <a:gd name="connsiteY1" fmla="*/ 446 h 95696"/>
              <a:gd name="connsiteX2" fmla="*/ 714375 w 733425"/>
              <a:gd name="connsiteY2" fmla="*/ 57596 h 95696"/>
              <a:gd name="connsiteX3" fmla="*/ 714375 w 733425"/>
              <a:gd name="connsiteY3" fmla="*/ 57596 h 95696"/>
              <a:gd name="connsiteX4" fmla="*/ 714375 w 733425"/>
              <a:gd name="connsiteY4" fmla="*/ 57596 h 95696"/>
              <a:gd name="connsiteX5" fmla="*/ 733425 w 733425"/>
              <a:gd name="connsiteY5" fmla="*/ 67121 h 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425" h="95696">
                <a:moveTo>
                  <a:pt x="0" y="95696"/>
                </a:moveTo>
                <a:cubicBezTo>
                  <a:pt x="164306" y="51246"/>
                  <a:pt x="328613" y="6796"/>
                  <a:pt x="447675" y="446"/>
                </a:cubicBezTo>
                <a:cubicBezTo>
                  <a:pt x="566737" y="-5904"/>
                  <a:pt x="714375" y="57596"/>
                  <a:pt x="714375" y="57596"/>
                </a:cubicBezTo>
                <a:lnTo>
                  <a:pt x="714375" y="57596"/>
                </a:lnTo>
                <a:lnTo>
                  <a:pt x="714375" y="57596"/>
                </a:lnTo>
                <a:lnTo>
                  <a:pt x="733425" y="67121"/>
                </a:lnTo>
              </a:path>
            </a:pathLst>
          </a:custGeom>
          <a:noFill/>
          <a:ln>
            <a:solidFill>
              <a:srgbClr val="C00000"/>
            </a:solidFill>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577" y="3748814"/>
            <a:ext cx="2664296" cy="250450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9"/>
          <p:cNvSpPr/>
          <p:nvPr/>
        </p:nvSpPr>
        <p:spPr>
          <a:xfrm>
            <a:off x="4505325" y="2395930"/>
            <a:ext cx="1829166" cy="2083661"/>
          </a:xfrm>
          <a:custGeom>
            <a:avLst/>
            <a:gdLst>
              <a:gd name="connsiteX0" fmla="*/ 1828800 w 1829166"/>
              <a:gd name="connsiteY0" fmla="*/ 2080820 h 2083661"/>
              <a:gd name="connsiteX1" fmla="*/ 1714500 w 1829166"/>
              <a:gd name="connsiteY1" fmla="*/ 2061770 h 2083661"/>
              <a:gd name="connsiteX2" fmla="*/ 1123950 w 1829166"/>
              <a:gd name="connsiteY2" fmla="*/ 1918895 h 2083661"/>
              <a:gd name="connsiteX3" fmla="*/ 762000 w 1829166"/>
              <a:gd name="connsiteY3" fmla="*/ 1537895 h 2083661"/>
              <a:gd name="connsiteX4" fmla="*/ 228600 w 1829166"/>
              <a:gd name="connsiteY4" fmla="*/ 137720 h 2083661"/>
              <a:gd name="connsiteX5" fmla="*/ 0 w 1829166"/>
              <a:gd name="connsiteY5" fmla="*/ 51995 h 2083661"/>
              <a:gd name="connsiteX6" fmla="*/ 0 w 1829166"/>
              <a:gd name="connsiteY6" fmla="*/ 51995 h 208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9166" h="2083661">
                <a:moveTo>
                  <a:pt x="1828800" y="2080820"/>
                </a:moveTo>
                <a:cubicBezTo>
                  <a:pt x="1830387" y="2084788"/>
                  <a:pt x="1831975" y="2088757"/>
                  <a:pt x="1714500" y="2061770"/>
                </a:cubicBezTo>
                <a:cubicBezTo>
                  <a:pt x="1597025" y="2034783"/>
                  <a:pt x="1282700" y="2006207"/>
                  <a:pt x="1123950" y="1918895"/>
                </a:cubicBezTo>
                <a:cubicBezTo>
                  <a:pt x="965200" y="1831583"/>
                  <a:pt x="911225" y="1834757"/>
                  <a:pt x="762000" y="1537895"/>
                </a:cubicBezTo>
                <a:cubicBezTo>
                  <a:pt x="612775" y="1241032"/>
                  <a:pt x="355600" y="385370"/>
                  <a:pt x="228600" y="137720"/>
                </a:cubicBezTo>
                <a:cubicBezTo>
                  <a:pt x="101600" y="-109930"/>
                  <a:pt x="0" y="51995"/>
                  <a:pt x="0" y="51995"/>
                </a:cubicBezTo>
                <a:lnTo>
                  <a:pt x="0" y="51995"/>
                </a:lnTo>
              </a:path>
            </a:pathLst>
          </a:custGeom>
          <a:noFill/>
          <a:ln>
            <a:solidFill>
              <a:srgbClr val="C00000"/>
            </a:solidFill>
            <a:headEnd type="triangle"/>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TextBox 10"/>
          <p:cNvSpPr txBox="1"/>
          <p:nvPr/>
        </p:nvSpPr>
        <p:spPr>
          <a:xfrm>
            <a:off x="6111577" y="6253319"/>
            <a:ext cx="2664296" cy="523220"/>
          </a:xfrm>
          <a:prstGeom prst="rect">
            <a:avLst/>
          </a:prstGeom>
          <a:solidFill>
            <a:schemeClr val="accent6">
              <a:lumMod val="20000"/>
              <a:lumOff val="80000"/>
            </a:schemeClr>
          </a:solidFill>
        </p:spPr>
        <p:txBody>
          <a:bodyPr wrap="square" rtlCol="0">
            <a:spAutoFit/>
          </a:bodyPr>
          <a:lstStyle/>
          <a:p>
            <a:r>
              <a:rPr lang="en-US" altLang="zh-HK" sz="1400" dirty="0"/>
              <a:t>1949</a:t>
            </a:r>
            <a:r>
              <a:rPr lang="zh-CN" altLang="en-US" sz="1400" dirty="0"/>
              <a:t>年</a:t>
            </a:r>
            <a:r>
              <a:rPr lang="en-US" altLang="zh-CN" sz="1400" dirty="0"/>
              <a:t>4</a:t>
            </a:r>
            <a:r>
              <a:rPr lang="zh-CN" altLang="en-US" sz="1400" dirty="0"/>
              <a:t>月</a:t>
            </a:r>
            <a:r>
              <a:rPr lang="en-US" altLang="zh-CN" sz="1400" dirty="0"/>
              <a:t>23</a:t>
            </a:r>
            <a:r>
              <a:rPr lang="zh-TW" altLang="en-US" sz="1400" dirty="0">
                <a:latin typeface="SimSun" panose="02010600030101010101" pitchFamily="2" charset="-122"/>
                <a:ea typeface="SimSun" panose="02010600030101010101" pitchFamily="2" charset="-122"/>
              </a:rPr>
              <a:t>日</a:t>
            </a:r>
            <a:r>
              <a:rPr lang="zh-CN" altLang="en-US" sz="1400" dirty="0"/>
              <a:t>解放南京，国民政府首都沦陷。</a:t>
            </a:r>
            <a:endParaRPr lang="zh-HK" altLang="en-US" sz="1400" dirty="0"/>
          </a:p>
        </p:txBody>
      </p:sp>
      <p:sp>
        <p:nvSpPr>
          <p:cNvPr id="12" name="TextBox 11"/>
          <p:cNvSpPr txBox="1"/>
          <p:nvPr/>
        </p:nvSpPr>
        <p:spPr>
          <a:xfrm>
            <a:off x="107504" y="6330263"/>
            <a:ext cx="5688632"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CN" altLang="en-US" dirty="0"/>
              <a:t>问题：国民党失去江山，与滥发金圆券有何关系</a:t>
            </a:r>
            <a:r>
              <a:rPr lang="en-US" altLang="zh-TW" dirty="0">
                <a:latin typeface="SimSun" panose="02010600030101010101" pitchFamily="2" charset="-122"/>
                <a:ea typeface="SimSun" panose="02010600030101010101" pitchFamily="2" charset="-122"/>
              </a:rPr>
              <a:t>? </a:t>
            </a:r>
            <a:endParaRPr lang="zh-HK" altLang="en-US" dirty="0"/>
          </a:p>
        </p:txBody>
      </p:sp>
    </p:spTree>
    <p:extLst>
      <p:ext uri="{BB962C8B-B14F-4D97-AF65-F5344CB8AC3E}">
        <p14:creationId xmlns:p14="http://schemas.microsoft.com/office/powerpoint/2010/main" val="45861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123"/>
                                        </p:tgtEl>
                                        <p:attrNameLst>
                                          <p:attrName>style.visibility</p:attrName>
                                        </p:attrNameLst>
                                      </p:cBhvr>
                                      <p:to>
                                        <p:strVal val="visible"/>
                                      </p:to>
                                    </p:set>
                                    <p:animEffect transition="in" filter="randombar(horizontal)">
                                      <p:cBhvr>
                                        <p:cTn id="11" dur="500"/>
                                        <p:tgtEl>
                                          <p:spTgt spid="512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5124"/>
                                        </p:tgtEl>
                                        <p:attrNameLst>
                                          <p:attrName>style.visibility</p:attrName>
                                        </p:attrNameLst>
                                      </p:cBhvr>
                                      <p:to>
                                        <p:strVal val="visible"/>
                                      </p:to>
                                    </p:set>
                                    <p:animEffect transition="in" filter="randombar(horizontal)">
                                      <p:cBhvr>
                                        <p:cTn id="25" dur="500"/>
                                        <p:tgtEl>
                                          <p:spTgt spid="51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5122"/>
                                        </p:tgtEl>
                                        <p:attrNameLst>
                                          <p:attrName>style.visibility</p:attrName>
                                        </p:attrNameLst>
                                      </p:cBhvr>
                                      <p:to>
                                        <p:strVal val="visible"/>
                                      </p:to>
                                    </p:set>
                                    <p:animEffect transition="in" filter="randombar(horizontal)">
                                      <p:cBhvr>
                                        <p:cTn id="39" dur="500"/>
                                        <p:tgtEl>
                                          <p:spTgt spid="51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05343215"/>
              </p:ext>
            </p:extLst>
          </p:nvPr>
        </p:nvGraphicFramePr>
        <p:xfrm>
          <a:off x="3216886" y="33202"/>
          <a:ext cx="3676228" cy="6755480"/>
        </p:xfrm>
        <a:graphic>
          <a:graphicData uri="http://schemas.openxmlformats.org/drawingml/2006/table">
            <a:tbl>
              <a:tblPr firstRow="1" bandRow="1">
                <a:tableStyleId>{5C22544A-7EE6-4342-B048-85BDC9FD1C3A}</a:tableStyleId>
              </a:tblPr>
              <a:tblGrid>
                <a:gridCol w="1005805">
                  <a:extLst>
                    <a:ext uri="{9D8B030D-6E8A-4147-A177-3AD203B41FA5}">
                      <a16:colId xmlns:a16="http://schemas.microsoft.com/office/drawing/2014/main" val="20000"/>
                    </a:ext>
                  </a:extLst>
                </a:gridCol>
                <a:gridCol w="1374279">
                  <a:extLst>
                    <a:ext uri="{9D8B030D-6E8A-4147-A177-3AD203B41FA5}">
                      <a16:colId xmlns:a16="http://schemas.microsoft.com/office/drawing/2014/main" val="20001"/>
                    </a:ext>
                  </a:extLst>
                </a:gridCol>
                <a:gridCol w="1296144">
                  <a:extLst>
                    <a:ext uri="{9D8B030D-6E8A-4147-A177-3AD203B41FA5}">
                      <a16:colId xmlns:a16="http://schemas.microsoft.com/office/drawing/2014/main" val="20002"/>
                    </a:ext>
                  </a:extLst>
                </a:gridCol>
              </a:tblGrid>
              <a:tr h="328280">
                <a:tc>
                  <a:txBody>
                    <a:bodyPr/>
                    <a:lstStyle/>
                    <a:p>
                      <a:r>
                        <a:rPr lang="en-US" altLang="zh-HK" sz="1400" dirty="0"/>
                        <a:t>1949</a:t>
                      </a:r>
                      <a:r>
                        <a:rPr lang="zh-CN" altLang="en-US" sz="1400" dirty="0"/>
                        <a:t>年</a:t>
                      </a:r>
                      <a:endParaRPr lang="zh-HK" altLang="en-US" sz="1400" dirty="0"/>
                    </a:p>
                  </a:txBody>
                  <a:tcPr/>
                </a:tc>
                <a:tc>
                  <a:txBody>
                    <a:bodyPr/>
                    <a:lstStyle/>
                    <a:p>
                      <a:r>
                        <a:rPr lang="en-US" altLang="zh-CN" sz="1400" dirty="0"/>
                        <a:t>《</a:t>
                      </a:r>
                      <a:r>
                        <a:rPr lang="zh-CN" altLang="en-US" sz="1400" dirty="0"/>
                        <a:t>申报</a:t>
                      </a:r>
                      <a:r>
                        <a:rPr lang="en-US" altLang="zh-CN" sz="1400" dirty="0"/>
                        <a:t>》</a:t>
                      </a:r>
                      <a:r>
                        <a:rPr lang="zh-CN" altLang="en-US" sz="1400" dirty="0"/>
                        <a:t>售价（金圆券，元）</a:t>
                      </a:r>
                      <a:endParaRPr lang="zh-HK" altLang="en-US" sz="1400" dirty="0"/>
                    </a:p>
                  </a:txBody>
                  <a:tcPr/>
                </a:tc>
                <a:tc>
                  <a:txBody>
                    <a:bodyPr/>
                    <a:lstStyle/>
                    <a:p>
                      <a:r>
                        <a:rPr lang="zh-CN" altLang="en-US" sz="1400" dirty="0"/>
                        <a:t>涨价多少（元）</a:t>
                      </a:r>
                      <a:endParaRPr lang="zh-HK" altLang="en-US" sz="1400" dirty="0"/>
                    </a:p>
                  </a:txBody>
                  <a:tcPr/>
                </a:tc>
                <a:extLst>
                  <a:ext uri="{0D108BD9-81ED-4DB2-BD59-A6C34878D82A}">
                    <a16:rowId xmlns:a16="http://schemas.microsoft.com/office/drawing/2014/main" val="10000"/>
                  </a:ext>
                </a:extLst>
              </a:tr>
              <a:tr h="328280">
                <a:tc>
                  <a:txBody>
                    <a:bodyPr/>
                    <a:lstStyle/>
                    <a:p>
                      <a:r>
                        <a:rPr lang="en-US" altLang="zh-HK" sz="1400" dirty="0"/>
                        <a:t>1</a:t>
                      </a:r>
                      <a:r>
                        <a:rPr lang="zh-CN" altLang="en-US" sz="1400" dirty="0"/>
                        <a:t>月</a:t>
                      </a:r>
                      <a:r>
                        <a:rPr lang="en-US" altLang="zh-CN" sz="1400" dirty="0"/>
                        <a:t>1</a:t>
                      </a:r>
                      <a:r>
                        <a:rPr lang="zh-CN" altLang="en-US" sz="1400" dirty="0"/>
                        <a:t>日</a:t>
                      </a:r>
                      <a:endParaRPr lang="zh-HK" altLang="en-US" sz="1400" dirty="0"/>
                    </a:p>
                  </a:txBody>
                  <a:tcPr/>
                </a:tc>
                <a:tc>
                  <a:txBody>
                    <a:bodyPr/>
                    <a:lstStyle/>
                    <a:p>
                      <a:r>
                        <a:rPr lang="en-US" altLang="zh-HK" sz="1400" dirty="0"/>
                        <a:t>2.2</a:t>
                      </a:r>
                      <a:endParaRPr lang="zh-HK" altLang="en-US" sz="1400" dirty="0"/>
                    </a:p>
                  </a:txBody>
                  <a:tcPr/>
                </a:tc>
                <a:tc>
                  <a:txBody>
                    <a:bodyPr/>
                    <a:lstStyle/>
                    <a:p>
                      <a:pPr algn="ctr"/>
                      <a:r>
                        <a:rPr lang="en-US" altLang="zh-HK" sz="1400" dirty="0">
                          <a:solidFill>
                            <a:srgbClr val="FF0000"/>
                          </a:solidFill>
                        </a:rPr>
                        <a:t>  </a:t>
                      </a:r>
                      <a:r>
                        <a:rPr lang="en-US" altLang="zh-CN" sz="1400" dirty="0">
                          <a:solidFill>
                            <a:srgbClr val="FF0000"/>
                          </a:solidFill>
                        </a:rPr>
                        <a:t>-----</a:t>
                      </a:r>
                      <a:endParaRPr lang="zh-HK" altLang="en-US" sz="1400" dirty="0">
                        <a:solidFill>
                          <a:srgbClr val="FF0000"/>
                        </a:solidFill>
                      </a:endParaRPr>
                    </a:p>
                  </a:txBody>
                  <a:tcPr/>
                </a:tc>
                <a:extLst>
                  <a:ext uri="{0D108BD9-81ED-4DB2-BD59-A6C34878D82A}">
                    <a16:rowId xmlns:a16="http://schemas.microsoft.com/office/drawing/2014/main" val="10001"/>
                  </a:ext>
                </a:extLst>
              </a:tr>
              <a:tr h="328280">
                <a:tc>
                  <a:txBody>
                    <a:bodyPr/>
                    <a:lstStyle/>
                    <a:p>
                      <a:r>
                        <a:rPr lang="en-US" altLang="zh-HK" sz="1400" dirty="0"/>
                        <a:t>1</a:t>
                      </a:r>
                      <a:r>
                        <a:rPr lang="zh-CN" altLang="en-US" sz="1400" dirty="0"/>
                        <a:t>月</a:t>
                      </a:r>
                      <a:r>
                        <a:rPr lang="en-US" altLang="zh-CN" sz="1400" dirty="0"/>
                        <a:t>11</a:t>
                      </a:r>
                      <a:r>
                        <a:rPr lang="zh-CN" altLang="en-US" sz="1400" dirty="0"/>
                        <a:t>日</a:t>
                      </a:r>
                      <a:endParaRPr lang="zh-HK" altLang="en-US" sz="1400" dirty="0"/>
                    </a:p>
                  </a:txBody>
                  <a:tcPr/>
                </a:tc>
                <a:tc>
                  <a:txBody>
                    <a:bodyPr/>
                    <a:lstStyle/>
                    <a:p>
                      <a:r>
                        <a:rPr lang="en-US" altLang="zh-HK" sz="1400" dirty="0"/>
                        <a:t>5.5</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2"/>
                  </a:ext>
                </a:extLst>
              </a:tr>
              <a:tr h="328280">
                <a:tc>
                  <a:txBody>
                    <a:bodyPr/>
                    <a:lstStyle/>
                    <a:p>
                      <a:r>
                        <a:rPr lang="en-US" altLang="zh-HK" sz="1400" dirty="0"/>
                        <a:t>2</a:t>
                      </a:r>
                      <a:r>
                        <a:rPr lang="zh-CN" altLang="en-US" sz="1400" dirty="0"/>
                        <a:t>月</a:t>
                      </a:r>
                      <a:r>
                        <a:rPr lang="en-US" altLang="zh-CN" sz="1400" dirty="0"/>
                        <a:t>6</a:t>
                      </a:r>
                      <a:r>
                        <a:rPr lang="zh-CN" altLang="en-US" sz="1400" dirty="0"/>
                        <a:t>日</a:t>
                      </a:r>
                      <a:endParaRPr lang="zh-HK" altLang="en-US" sz="1400" dirty="0"/>
                    </a:p>
                  </a:txBody>
                  <a:tcPr/>
                </a:tc>
                <a:tc>
                  <a:txBody>
                    <a:bodyPr/>
                    <a:lstStyle/>
                    <a:p>
                      <a:r>
                        <a:rPr lang="en-US" altLang="zh-HK" sz="1400" dirty="0"/>
                        <a:t>22</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3"/>
                  </a:ext>
                </a:extLst>
              </a:tr>
              <a:tr h="328280">
                <a:tc>
                  <a:txBody>
                    <a:bodyPr/>
                    <a:lstStyle/>
                    <a:p>
                      <a:r>
                        <a:rPr lang="en-US" altLang="zh-HK" sz="1400" dirty="0"/>
                        <a:t>2</a:t>
                      </a:r>
                      <a:r>
                        <a:rPr lang="zh-CN" altLang="en-US" sz="1400" dirty="0"/>
                        <a:t>月</a:t>
                      </a:r>
                      <a:r>
                        <a:rPr lang="en-US" altLang="zh-CN" sz="1400" dirty="0"/>
                        <a:t>16</a:t>
                      </a:r>
                      <a:r>
                        <a:rPr lang="zh-CN" altLang="en-US" sz="1400" dirty="0"/>
                        <a:t>日</a:t>
                      </a:r>
                      <a:endParaRPr lang="zh-HK" altLang="en-US" sz="1400" dirty="0"/>
                    </a:p>
                  </a:txBody>
                  <a:tcPr/>
                </a:tc>
                <a:tc>
                  <a:txBody>
                    <a:bodyPr/>
                    <a:lstStyle/>
                    <a:p>
                      <a:r>
                        <a:rPr lang="en-US" altLang="zh-HK" sz="1400" dirty="0"/>
                        <a:t>60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4"/>
                  </a:ext>
                </a:extLst>
              </a:tr>
              <a:tr h="328280">
                <a:tc>
                  <a:txBody>
                    <a:bodyPr/>
                    <a:lstStyle/>
                    <a:p>
                      <a:r>
                        <a:rPr lang="en-US" altLang="zh-HK" sz="1400" dirty="0"/>
                        <a:t>3</a:t>
                      </a:r>
                      <a:r>
                        <a:rPr lang="zh-CN" altLang="en-US" sz="1400" dirty="0"/>
                        <a:t>月</a:t>
                      </a:r>
                      <a:r>
                        <a:rPr lang="en-US" altLang="zh-CN" sz="1400" dirty="0"/>
                        <a:t>1</a:t>
                      </a:r>
                      <a:r>
                        <a:rPr lang="zh-CN" altLang="en-US" sz="1400" dirty="0"/>
                        <a:t>日</a:t>
                      </a:r>
                      <a:endParaRPr lang="zh-HK" altLang="en-US" sz="1400" dirty="0"/>
                    </a:p>
                  </a:txBody>
                  <a:tcPr/>
                </a:tc>
                <a:tc>
                  <a:txBody>
                    <a:bodyPr/>
                    <a:lstStyle/>
                    <a:p>
                      <a:r>
                        <a:rPr lang="en-US" altLang="zh-HK" sz="1400" dirty="0"/>
                        <a:t>100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5"/>
                  </a:ext>
                </a:extLst>
              </a:tr>
              <a:tr h="328280">
                <a:tc>
                  <a:txBody>
                    <a:bodyPr/>
                    <a:lstStyle/>
                    <a:p>
                      <a:r>
                        <a:rPr lang="en-US" altLang="zh-HK" sz="1400" dirty="0"/>
                        <a:t>3</a:t>
                      </a:r>
                      <a:r>
                        <a:rPr lang="zh-CN" altLang="en-US" sz="1400" dirty="0"/>
                        <a:t>月</a:t>
                      </a:r>
                      <a:r>
                        <a:rPr lang="en-US" altLang="zh-CN" sz="1400" dirty="0"/>
                        <a:t>16</a:t>
                      </a:r>
                      <a:r>
                        <a:rPr lang="zh-CN" altLang="en-US" sz="1400" dirty="0"/>
                        <a:t>日</a:t>
                      </a:r>
                      <a:endParaRPr lang="zh-HK" altLang="en-US" sz="1400" dirty="0"/>
                    </a:p>
                  </a:txBody>
                  <a:tcPr/>
                </a:tc>
                <a:tc>
                  <a:txBody>
                    <a:bodyPr/>
                    <a:lstStyle/>
                    <a:p>
                      <a:r>
                        <a:rPr lang="en-US" altLang="zh-HK" sz="1400" dirty="0"/>
                        <a:t>300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6"/>
                  </a:ext>
                </a:extLst>
              </a:tr>
              <a:tr h="328280">
                <a:tc>
                  <a:txBody>
                    <a:bodyPr/>
                    <a:lstStyle/>
                    <a:p>
                      <a:r>
                        <a:rPr lang="en-US" altLang="zh-HK" sz="1400" dirty="0"/>
                        <a:t>4</a:t>
                      </a:r>
                      <a:r>
                        <a:rPr lang="zh-CN" altLang="en-US" sz="1400" dirty="0"/>
                        <a:t>月</a:t>
                      </a:r>
                      <a:r>
                        <a:rPr lang="en-US" altLang="zh-CN" sz="1400" dirty="0"/>
                        <a:t>1</a:t>
                      </a:r>
                      <a:r>
                        <a:rPr lang="zh-CN" altLang="en-US" sz="1400" dirty="0"/>
                        <a:t>日</a:t>
                      </a:r>
                      <a:endParaRPr lang="zh-HK" altLang="en-US" sz="1400" dirty="0"/>
                    </a:p>
                  </a:txBody>
                  <a:tcPr/>
                </a:tc>
                <a:tc>
                  <a:txBody>
                    <a:bodyPr/>
                    <a:lstStyle/>
                    <a:p>
                      <a:r>
                        <a:rPr lang="en-US" altLang="zh-HK" sz="1400" dirty="0"/>
                        <a:t>600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7"/>
                  </a:ext>
                </a:extLst>
              </a:tr>
              <a:tr h="328280">
                <a:tc>
                  <a:txBody>
                    <a:bodyPr/>
                    <a:lstStyle/>
                    <a:p>
                      <a:r>
                        <a:rPr lang="en-US" altLang="zh-HK" sz="1400" dirty="0"/>
                        <a:t>4</a:t>
                      </a:r>
                      <a:r>
                        <a:rPr lang="zh-CN" altLang="en-US" sz="1400" dirty="0"/>
                        <a:t>月</a:t>
                      </a:r>
                      <a:r>
                        <a:rPr lang="en-US" altLang="zh-CN" sz="1400" dirty="0"/>
                        <a:t>16</a:t>
                      </a:r>
                      <a:r>
                        <a:rPr lang="zh-CN" altLang="en-US" sz="1400" dirty="0"/>
                        <a:t>日</a:t>
                      </a:r>
                      <a:endParaRPr lang="zh-HK" altLang="en-US" sz="1400" dirty="0"/>
                    </a:p>
                  </a:txBody>
                  <a:tcPr/>
                </a:tc>
                <a:tc>
                  <a:txBody>
                    <a:bodyPr/>
                    <a:lstStyle/>
                    <a:p>
                      <a:r>
                        <a:rPr lang="en-US" altLang="zh-HK" sz="1400" dirty="0"/>
                        <a:t>2,000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8"/>
                  </a:ext>
                </a:extLst>
              </a:tr>
              <a:tr h="328280">
                <a:tc>
                  <a:txBody>
                    <a:bodyPr/>
                    <a:lstStyle/>
                    <a:p>
                      <a:r>
                        <a:rPr lang="en-US" altLang="zh-HK" sz="1400" dirty="0"/>
                        <a:t>4</a:t>
                      </a:r>
                      <a:r>
                        <a:rPr lang="zh-CN" altLang="en-US" sz="1400" dirty="0"/>
                        <a:t>月</a:t>
                      </a:r>
                      <a:r>
                        <a:rPr lang="en-US" altLang="zh-CN" sz="1400" dirty="0"/>
                        <a:t>19</a:t>
                      </a:r>
                      <a:r>
                        <a:rPr lang="zh-CN" altLang="en-US" sz="1400" dirty="0"/>
                        <a:t>日</a:t>
                      </a:r>
                      <a:endParaRPr lang="zh-HK" altLang="en-US" sz="1400" dirty="0"/>
                    </a:p>
                  </a:txBody>
                  <a:tcPr/>
                </a:tc>
                <a:tc>
                  <a:txBody>
                    <a:bodyPr/>
                    <a:lstStyle/>
                    <a:p>
                      <a:r>
                        <a:rPr lang="en-US" altLang="zh-HK" sz="1400" dirty="0"/>
                        <a:t>3,500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09"/>
                  </a:ext>
                </a:extLst>
              </a:tr>
              <a:tr h="328280">
                <a:tc>
                  <a:txBody>
                    <a:bodyPr/>
                    <a:lstStyle/>
                    <a:p>
                      <a:r>
                        <a:rPr lang="en-US" altLang="zh-HK" sz="1400" dirty="0"/>
                        <a:t>4</a:t>
                      </a:r>
                      <a:r>
                        <a:rPr lang="zh-CN" altLang="en-US" sz="1400" dirty="0"/>
                        <a:t>月</a:t>
                      </a:r>
                      <a:r>
                        <a:rPr lang="en-US" altLang="zh-CN" sz="1400" dirty="0"/>
                        <a:t>22</a:t>
                      </a:r>
                      <a:r>
                        <a:rPr lang="zh-CN" altLang="en-US" sz="1400" dirty="0"/>
                        <a:t>日</a:t>
                      </a:r>
                      <a:endParaRPr lang="zh-HK" altLang="en-US" sz="1400" dirty="0"/>
                    </a:p>
                  </a:txBody>
                  <a:tcPr/>
                </a:tc>
                <a:tc>
                  <a:txBody>
                    <a:bodyPr/>
                    <a:lstStyle/>
                    <a:p>
                      <a:r>
                        <a:rPr lang="en-US" altLang="zh-HK" sz="1400" dirty="0"/>
                        <a:t>7,000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0"/>
                  </a:ext>
                </a:extLst>
              </a:tr>
              <a:tr h="328280">
                <a:tc>
                  <a:txBody>
                    <a:bodyPr/>
                    <a:lstStyle/>
                    <a:p>
                      <a:r>
                        <a:rPr lang="en-US" altLang="zh-HK" sz="1400" dirty="0"/>
                        <a:t>4</a:t>
                      </a:r>
                      <a:r>
                        <a:rPr lang="zh-CN" altLang="en-US" sz="1400" dirty="0"/>
                        <a:t>月</a:t>
                      </a:r>
                      <a:r>
                        <a:rPr lang="en-US" altLang="zh-CN" sz="1400" dirty="0"/>
                        <a:t>26</a:t>
                      </a:r>
                      <a:r>
                        <a:rPr lang="zh-CN" altLang="en-US" sz="1400" dirty="0"/>
                        <a:t>日</a:t>
                      </a:r>
                      <a:endParaRPr lang="zh-HK" altLang="en-US" sz="1400" dirty="0"/>
                    </a:p>
                  </a:txBody>
                  <a:tcPr/>
                </a:tc>
                <a:tc>
                  <a:txBody>
                    <a:bodyPr/>
                    <a:lstStyle/>
                    <a:p>
                      <a:r>
                        <a:rPr lang="en-US" altLang="zh-HK" sz="1400" dirty="0"/>
                        <a:t>15,000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1"/>
                  </a:ext>
                </a:extLst>
              </a:tr>
              <a:tr h="328280">
                <a:tc>
                  <a:txBody>
                    <a:bodyPr/>
                    <a:lstStyle/>
                    <a:p>
                      <a:r>
                        <a:rPr lang="en-US" altLang="zh-HK" sz="1400" dirty="0"/>
                        <a:t>4</a:t>
                      </a:r>
                      <a:r>
                        <a:rPr lang="zh-CN" altLang="en-US" sz="1400" dirty="0"/>
                        <a:t>月</a:t>
                      </a:r>
                      <a:r>
                        <a:rPr lang="en-US" altLang="zh-CN" sz="1400" dirty="0"/>
                        <a:t>28</a:t>
                      </a:r>
                      <a:r>
                        <a:rPr lang="zh-CN" altLang="en-US" sz="1400" dirty="0"/>
                        <a:t>日</a:t>
                      </a:r>
                      <a:endParaRPr lang="zh-HK" altLang="en-US" sz="1400" dirty="0"/>
                    </a:p>
                  </a:txBody>
                  <a:tcPr/>
                </a:tc>
                <a:tc>
                  <a:txBody>
                    <a:bodyPr/>
                    <a:lstStyle/>
                    <a:p>
                      <a:r>
                        <a:rPr lang="en-US" altLang="zh-HK" sz="1400" dirty="0"/>
                        <a:t>25,000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2"/>
                  </a:ext>
                </a:extLst>
              </a:tr>
              <a:tr h="328280">
                <a:tc>
                  <a:txBody>
                    <a:bodyPr/>
                    <a:lstStyle/>
                    <a:p>
                      <a:r>
                        <a:rPr lang="en-US" altLang="zh-HK" sz="1400" dirty="0"/>
                        <a:t>4</a:t>
                      </a:r>
                      <a:r>
                        <a:rPr lang="zh-CN" altLang="en-US" sz="1400" dirty="0"/>
                        <a:t>月</a:t>
                      </a:r>
                      <a:r>
                        <a:rPr lang="en-US" altLang="zh-CN" sz="1400" dirty="0"/>
                        <a:t>30</a:t>
                      </a:r>
                      <a:r>
                        <a:rPr lang="zh-CN" altLang="en-US" sz="1400" dirty="0"/>
                        <a:t>日</a:t>
                      </a:r>
                      <a:endParaRPr lang="zh-HK" altLang="en-US" sz="1400" dirty="0"/>
                    </a:p>
                  </a:txBody>
                  <a:tcPr/>
                </a:tc>
                <a:tc>
                  <a:txBody>
                    <a:bodyPr/>
                    <a:lstStyle/>
                    <a:p>
                      <a:r>
                        <a:rPr lang="en-US" altLang="zh-HK" sz="1400" dirty="0"/>
                        <a:t>90,000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3"/>
                  </a:ext>
                </a:extLst>
              </a:tr>
              <a:tr h="328280">
                <a:tc>
                  <a:txBody>
                    <a:bodyPr/>
                    <a:lstStyle/>
                    <a:p>
                      <a:r>
                        <a:rPr lang="en-US" altLang="zh-HK" sz="1400" dirty="0"/>
                        <a:t>5</a:t>
                      </a:r>
                      <a:r>
                        <a:rPr lang="zh-CN" altLang="en-US" sz="1400" dirty="0"/>
                        <a:t>月</a:t>
                      </a:r>
                      <a:r>
                        <a:rPr lang="en-US" altLang="zh-CN" sz="1400" dirty="0"/>
                        <a:t>1</a:t>
                      </a:r>
                      <a:r>
                        <a:rPr lang="zh-CN" altLang="en-US" sz="1400" dirty="0"/>
                        <a:t>日</a:t>
                      </a:r>
                      <a:endParaRPr lang="zh-HK" altLang="en-US" sz="1400" dirty="0"/>
                    </a:p>
                  </a:txBody>
                  <a:tcPr/>
                </a:tc>
                <a:tc>
                  <a:txBody>
                    <a:bodyPr/>
                    <a:lstStyle/>
                    <a:p>
                      <a:r>
                        <a:rPr lang="en-US" altLang="zh-HK" sz="1400" dirty="0"/>
                        <a:t>200,000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4"/>
                  </a:ext>
                </a:extLst>
              </a:tr>
              <a:tr h="328280">
                <a:tc>
                  <a:txBody>
                    <a:bodyPr/>
                    <a:lstStyle/>
                    <a:p>
                      <a:r>
                        <a:rPr lang="en-US" altLang="zh-HK" sz="1400" dirty="0"/>
                        <a:t>5</a:t>
                      </a:r>
                      <a:r>
                        <a:rPr lang="zh-CN" altLang="en-US" sz="1400" dirty="0"/>
                        <a:t>月</a:t>
                      </a:r>
                      <a:r>
                        <a:rPr lang="en-US" altLang="zh-CN" sz="1400" dirty="0"/>
                        <a:t>11</a:t>
                      </a:r>
                      <a:r>
                        <a:rPr lang="zh-CN" altLang="en-US" sz="1400" dirty="0"/>
                        <a:t>日</a:t>
                      </a:r>
                      <a:endParaRPr lang="zh-HK" altLang="en-US" sz="1400" dirty="0"/>
                    </a:p>
                  </a:txBody>
                  <a:tcPr/>
                </a:tc>
                <a:tc>
                  <a:txBody>
                    <a:bodyPr/>
                    <a:lstStyle/>
                    <a:p>
                      <a:r>
                        <a:rPr lang="en-US" altLang="zh-HK" sz="1400" dirty="0"/>
                        <a:t>220,000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5"/>
                  </a:ext>
                </a:extLst>
              </a:tr>
              <a:tr h="328280">
                <a:tc>
                  <a:txBody>
                    <a:bodyPr/>
                    <a:lstStyle/>
                    <a:p>
                      <a:r>
                        <a:rPr lang="en-US" altLang="zh-HK" sz="1400" dirty="0"/>
                        <a:t>5</a:t>
                      </a:r>
                      <a:r>
                        <a:rPr lang="zh-CN" altLang="en-US" sz="1400" dirty="0"/>
                        <a:t>月</a:t>
                      </a:r>
                      <a:r>
                        <a:rPr lang="en-US" altLang="zh-CN" sz="1400" dirty="0"/>
                        <a:t>16</a:t>
                      </a:r>
                      <a:r>
                        <a:rPr lang="zh-CN" altLang="en-US" sz="1400" dirty="0"/>
                        <a:t>日</a:t>
                      </a:r>
                      <a:endParaRPr lang="zh-HK" altLang="en-US" sz="1400" dirty="0"/>
                    </a:p>
                  </a:txBody>
                  <a:tcPr/>
                </a:tc>
                <a:tc>
                  <a:txBody>
                    <a:bodyPr/>
                    <a:lstStyle/>
                    <a:p>
                      <a:r>
                        <a:rPr lang="en-US" altLang="zh-HK" sz="1400" dirty="0"/>
                        <a:t>250,000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6"/>
                  </a:ext>
                </a:extLst>
              </a:tr>
              <a:tr h="328280">
                <a:tc>
                  <a:txBody>
                    <a:bodyPr/>
                    <a:lstStyle/>
                    <a:p>
                      <a:r>
                        <a:rPr lang="en-US" altLang="zh-HK" sz="1400" dirty="0"/>
                        <a:t>5</a:t>
                      </a:r>
                      <a:r>
                        <a:rPr lang="zh-CN" altLang="en-US" sz="1400" dirty="0"/>
                        <a:t>月</a:t>
                      </a:r>
                      <a:r>
                        <a:rPr lang="en-US" altLang="zh-CN" sz="1400" dirty="0"/>
                        <a:t>19</a:t>
                      </a:r>
                      <a:r>
                        <a:rPr lang="zh-CN" altLang="en-US" sz="1400" dirty="0"/>
                        <a:t>日</a:t>
                      </a:r>
                      <a:endParaRPr lang="zh-HK" altLang="en-US" sz="1400" dirty="0"/>
                    </a:p>
                  </a:txBody>
                  <a:tcPr/>
                </a:tc>
                <a:tc>
                  <a:txBody>
                    <a:bodyPr/>
                    <a:lstStyle/>
                    <a:p>
                      <a:r>
                        <a:rPr lang="en-US" altLang="zh-HK" sz="1400" dirty="0"/>
                        <a:t>300,000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7"/>
                  </a:ext>
                </a:extLst>
              </a:tr>
              <a:tr h="328280">
                <a:tc>
                  <a:txBody>
                    <a:bodyPr/>
                    <a:lstStyle/>
                    <a:p>
                      <a:r>
                        <a:rPr lang="en-US" altLang="zh-HK" sz="1400" dirty="0"/>
                        <a:t>5</a:t>
                      </a:r>
                      <a:r>
                        <a:rPr lang="zh-CN" altLang="en-US" sz="1400" dirty="0"/>
                        <a:t>月</a:t>
                      </a:r>
                      <a:r>
                        <a:rPr lang="en-US" altLang="zh-CN" sz="1400" dirty="0"/>
                        <a:t>21</a:t>
                      </a:r>
                      <a:r>
                        <a:rPr lang="zh-CN" altLang="en-US" sz="1400" dirty="0"/>
                        <a:t>日</a:t>
                      </a:r>
                      <a:endParaRPr lang="zh-HK" altLang="en-US" sz="1400" dirty="0"/>
                    </a:p>
                  </a:txBody>
                  <a:tcPr/>
                </a:tc>
                <a:tc>
                  <a:txBody>
                    <a:bodyPr/>
                    <a:lstStyle/>
                    <a:p>
                      <a:r>
                        <a:rPr lang="en-US" altLang="zh-HK" sz="1400" dirty="0"/>
                        <a:t>500,000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8"/>
                  </a:ext>
                </a:extLst>
              </a:tr>
              <a:tr h="328280">
                <a:tc>
                  <a:txBody>
                    <a:bodyPr/>
                    <a:lstStyle/>
                    <a:p>
                      <a:r>
                        <a:rPr lang="en-US" altLang="zh-HK" sz="1400" dirty="0"/>
                        <a:t>5</a:t>
                      </a:r>
                      <a:r>
                        <a:rPr lang="zh-CN" altLang="en-US" sz="1400" dirty="0"/>
                        <a:t>月</a:t>
                      </a:r>
                      <a:r>
                        <a:rPr lang="en-US" altLang="zh-CN" sz="1400" dirty="0"/>
                        <a:t>22</a:t>
                      </a:r>
                      <a:r>
                        <a:rPr lang="zh-CN" altLang="en-US" sz="1400" dirty="0"/>
                        <a:t>日</a:t>
                      </a:r>
                      <a:endParaRPr lang="zh-HK" altLang="en-US" sz="1400" dirty="0"/>
                    </a:p>
                  </a:txBody>
                  <a:tcPr/>
                </a:tc>
                <a:tc>
                  <a:txBody>
                    <a:bodyPr/>
                    <a:lstStyle/>
                    <a:p>
                      <a:r>
                        <a:rPr lang="en-US" altLang="zh-HK" sz="1400" dirty="0"/>
                        <a:t>900,000</a:t>
                      </a:r>
                      <a:endParaRPr lang="zh-HK" altLang="en-US" sz="1400" dirty="0"/>
                    </a:p>
                  </a:txBody>
                  <a:tcPr/>
                </a:tc>
                <a:tc>
                  <a:txBody>
                    <a:bodyPr/>
                    <a:lstStyle/>
                    <a:p>
                      <a:pPr algn="l" fontAlgn="ctr"/>
                      <a:endParaRPr lang="en-US" altLang="zh-HK" sz="1400" b="0" i="0" u="none" strike="noStrike" dirty="0">
                        <a:solidFill>
                          <a:srgbClr val="FF0000"/>
                        </a:solidFill>
                        <a:effectLst/>
                        <a:latin typeface="+mn-lt"/>
                      </a:endParaRPr>
                    </a:p>
                  </a:txBody>
                  <a:tcPr marL="7620" marR="7620" marT="7620" marB="0" anchor="ctr"/>
                </a:tc>
                <a:extLst>
                  <a:ext uri="{0D108BD9-81ED-4DB2-BD59-A6C34878D82A}">
                    <a16:rowId xmlns:a16="http://schemas.microsoft.com/office/drawing/2014/main" val="10019"/>
                  </a:ext>
                </a:extLst>
              </a:tr>
            </a:tbl>
          </a:graphicData>
        </a:graphic>
      </p:graphicFrame>
      <p:sp>
        <p:nvSpPr>
          <p:cNvPr id="3" name="TextBox 2"/>
          <p:cNvSpPr txBox="1"/>
          <p:nvPr/>
        </p:nvSpPr>
        <p:spPr>
          <a:xfrm>
            <a:off x="37803" y="4378898"/>
            <a:ext cx="3059832" cy="1323439"/>
          </a:xfrm>
          <a:prstGeom prst="rect">
            <a:avLst/>
          </a:prstGeom>
          <a:solidFill>
            <a:schemeClr val="bg2"/>
          </a:solidFill>
        </p:spPr>
        <p:txBody>
          <a:bodyPr wrap="square" rtlCol="0">
            <a:spAutoFit/>
          </a:bodyPr>
          <a:lstStyle/>
          <a:p>
            <a:r>
              <a:rPr lang="en-US" altLang="zh-CN" sz="1600" dirty="0"/>
              <a:t>《</a:t>
            </a:r>
            <a:r>
              <a:rPr lang="zh-CN" altLang="en-US" sz="1600" dirty="0"/>
              <a:t>申报</a:t>
            </a:r>
            <a:r>
              <a:rPr lang="en-US" altLang="zh-CN" sz="1600" dirty="0"/>
              <a:t>》</a:t>
            </a:r>
            <a:r>
              <a:rPr lang="zh-CN" altLang="en-US" sz="1600" dirty="0"/>
              <a:t>是清末至民国时期上海的主要报纸之一，创刊于</a:t>
            </a:r>
            <a:r>
              <a:rPr lang="zh-TW" altLang="en-US" sz="1600" dirty="0">
                <a:latin typeface="SimSun" panose="02010600030101010101" pitchFamily="2" charset="-122"/>
                <a:ea typeface="SimSun" panose="02010600030101010101" pitchFamily="2" charset="-122"/>
              </a:rPr>
              <a:t>清</a:t>
            </a:r>
            <a:r>
              <a:rPr lang="zh-CN" altLang="en-US" sz="1600" dirty="0"/>
              <a:t>同治十一年（</a:t>
            </a:r>
            <a:r>
              <a:rPr lang="en-US" altLang="zh-CN" sz="1600" dirty="0"/>
              <a:t>1872</a:t>
            </a:r>
            <a:r>
              <a:rPr lang="zh-CN" altLang="en-US" sz="1600" dirty="0"/>
              <a:t>），</a:t>
            </a:r>
            <a:r>
              <a:rPr lang="en-US" altLang="zh-CN" sz="1600" dirty="0"/>
              <a:t>1949</a:t>
            </a:r>
            <a:r>
              <a:rPr lang="zh-CN" altLang="en-US" sz="1600" dirty="0"/>
              <a:t>年</a:t>
            </a:r>
            <a:r>
              <a:rPr lang="en-US" altLang="zh-CN" sz="1600" dirty="0"/>
              <a:t>5</a:t>
            </a:r>
            <a:r>
              <a:rPr lang="zh-CN" altLang="en-US" sz="1600" dirty="0"/>
              <a:t>月</a:t>
            </a:r>
            <a:r>
              <a:rPr lang="en-US" altLang="zh-CN" sz="1600" dirty="0"/>
              <a:t>27</a:t>
            </a:r>
            <a:r>
              <a:rPr lang="zh-CN" altLang="en-US" sz="1600" dirty="0"/>
              <a:t>日解放军占领上海后停刊。右图列出</a:t>
            </a:r>
            <a:r>
              <a:rPr lang="en-US" altLang="zh-CN" sz="1600" dirty="0"/>
              <a:t>《</a:t>
            </a:r>
            <a:r>
              <a:rPr lang="zh-CN" altLang="en-US" sz="1600" dirty="0"/>
              <a:t>申报</a:t>
            </a:r>
            <a:r>
              <a:rPr lang="en-US" altLang="zh-CN" sz="1600" dirty="0"/>
              <a:t>》</a:t>
            </a:r>
            <a:r>
              <a:rPr lang="zh-CN" altLang="en-US" sz="1600" dirty="0"/>
              <a:t>最后阶段的售价。</a:t>
            </a:r>
            <a:endParaRPr lang="zh-HK" altLang="en-US" sz="16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23" y="0"/>
            <a:ext cx="3168352" cy="436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948264" y="116631"/>
            <a:ext cx="2016224"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历史资料题</a:t>
            </a:r>
            <a:endParaRPr lang="zh-HK" altLang="en-US" sz="2400" dirty="0">
              <a:latin typeface="Adobe 繁黑體 Std B" pitchFamily="34" charset="-128"/>
              <a:ea typeface="Adobe 繁黑體 Std B" pitchFamily="34" charset="-128"/>
            </a:endParaRPr>
          </a:p>
        </p:txBody>
      </p:sp>
      <p:sp>
        <p:nvSpPr>
          <p:cNvPr id="5" name="TextBox 4"/>
          <p:cNvSpPr txBox="1"/>
          <p:nvPr/>
        </p:nvSpPr>
        <p:spPr>
          <a:xfrm>
            <a:off x="7020272" y="692696"/>
            <a:ext cx="2088232" cy="5755422"/>
          </a:xfrm>
          <a:prstGeom prst="rect">
            <a:avLst/>
          </a:prstGeom>
          <a:solidFill>
            <a:schemeClr val="accent3">
              <a:lumMod val="20000"/>
              <a:lumOff val="80000"/>
            </a:schemeClr>
          </a:solidFill>
        </p:spPr>
        <p:txBody>
          <a:bodyPr wrap="square" rtlCol="0">
            <a:spAutoFit/>
          </a:bodyPr>
          <a:lstStyle/>
          <a:p>
            <a:pPr marL="342900" indent="-342900">
              <a:buAutoNum type="arabicPeriod"/>
            </a:pPr>
            <a:r>
              <a:rPr lang="zh-CN" altLang="en-US" sz="1600" dirty="0"/>
              <a:t>请在</a:t>
            </a:r>
            <a:r>
              <a:rPr lang="zh-TW" altLang="en-US" sz="1600" dirty="0">
                <a:latin typeface="SimSun" panose="02010600030101010101" pitchFamily="2" charset="-122"/>
                <a:ea typeface="SimSun" panose="02010600030101010101" pitchFamily="2" charset="-122"/>
              </a:rPr>
              <a:t>表格</a:t>
            </a:r>
            <a:r>
              <a:rPr lang="zh-CN" altLang="en-US" sz="1600" dirty="0"/>
              <a:t>填上各次的涨价幅度。（第一个答案已提供）</a:t>
            </a:r>
            <a:endParaRPr lang="en-US" altLang="zh-CN" sz="1600" dirty="0"/>
          </a:p>
          <a:p>
            <a:pPr marL="342900" indent="-342900">
              <a:buAutoNum type="arabicPeriod"/>
            </a:pPr>
            <a:endParaRPr lang="en-US" altLang="zh-HK" sz="1600" dirty="0"/>
          </a:p>
          <a:p>
            <a:pPr marL="342900" indent="-342900">
              <a:buAutoNum type="arabicPeriod"/>
            </a:pPr>
            <a:r>
              <a:rPr lang="zh-CN" altLang="en-US" sz="1600" dirty="0"/>
              <a:t>按照这个涨幅，若一个面包在</a:t>
            </a:r>
            <a:r>
              <a:rPr lang="en-US" altLang="zh-CN" sz="1600" dirty="0"/>
              <a:t>1949</a:t>
            </a:r>
            <a:r>
              <a:rPr lang="zh-CN" altLang="en-US" sz="1600" dirty="0"/>
              <a:t>年</a:t>
            </a:r>
            <a:r>
              <a:rPr lang="en-US" altLang="zh-CN" sz="1600" dirty="0"/>
              <a:t>3</a:t>
            </a:r>
            <a:r>
              <a:rPr lang="zh-CN" altLang="en-US" sz="1600" dirty="0"/>
              <a:t>月</a:t>
            </a:r>
            <a:r>
              <a:rPr lang="en-US" altLang="zh-CN" sz="1600" dirty="0"/>
              <a:t>1</a:t>
            </a:r>
            <a:r>
              <a:rPr lang="zh-CN" altLang="en-US" sz="1600" dirty="0"/>
              <a:t>日售卖</a:t>
            </a:r>
            <a:r>
              <a:rPr lang="en-US" altLang="zh-CN" sz="1600" dirty="0"/>
              <a:t>1</a:t>
            </a:r>
            <a:r>
              <a:rPr lang="zh-CN" altLang="en-US" sz="1600" dirty="0"/>
              <a:t>元，到了</a:t>
            </a:r>
            <a:r>
              <a:rPr lang="en-US" altLang="zh-CN" sz="1600" dirty="0"/>
              <a:t>5</a:t>
            </a:r>
            <a:r>
              <a:rPr lang="zh-CN" altLang="en-US" sz="1600" dirty="0"/>
              <a:t>月</a:t>
            </a:r>
            <a:r>
              <a:rPr lang="en-US" altLang="zh-CN" sz="1600" dirty="0"/>
              <a:t>22</a:t>
            </a:r>
            <a:r>
              <a:rPr lang="zh-CN" altLang="en-US" sz="1600" dirty="0"/>
              <a:t>日应售多少？</a:t>
            </a:r>
            <a:endParaRPr lang="en-US" altLang="zh-CN" sz="1600" dirty="0">
              <a:solidFill>
                <a:srgbClr val="FF0000"/>
              </a:solidFill>
            </a:endParaRPr>
          </a:p>
          <a:p>
            <a:endParaRPr lang="en-US" altLang="zh-HK" sz="1600" dirty="0"/>
          </a:p>
          <a:p>
            <a:pPr marL="342900" indent="-342900">
              <a:buAutoNum type="arabicPeriod"/>
            </a:pPr>
            <a:endParaRPr lang="en-US" altLang="zh-CN" sz="1600" dirty="0"/>
          </a:p>
          <a:p>
            <a:r>
              <a:rPr lang="en-US" altLang="zh-TW" sz="1600" dirty="0"/>
              <a:t>3. </a:t>
            </a:r>
            <a:r>
              <a:rPr lang="zh-CN" altLang="en-US" sz="1600" dirty="0"/>
              <a:t>金圆券的贬值，除</a:t>
            </a:r>
            <a:endParaRPr lang="en-US" altLang="zh-CN" sz="1600" dirty="0"/>
          </a:p>
          <a:p>
            <a:r>
              <a:rPr lang="en-US" altLang="zh-CN" sz="1600" dirty="0"/>
              <a:t>  </a:t>
            </a:r>
            <a:r>
              <a:rPr lang="zh-CN" altLang="en-US" sz="1600" dirty="0"/>
              <a:t>  了滥发外，有没有</a:t>
            </a:r>
            <a:endParaRPr lang="en-US" altLang="zh-CN" sz="1600" dirty="0"/>
          </a:p>
          <a:p>
            <a:r>
              <a:rPr lang="en-US" altLang="zh-CN" sz="1600" dirty="0"/>
              <a:t>    </a:t>
            </a:r>
            <a:r>
              <a:rPr lang="zh-CN" altLang="en-US" sz="1600" dirty="0"/>
              <a:t>使上海人失去信心</a:t>
            </a:r>
            <a:endParaRPr lang="en-US" altLang="zh-CN" sz="1600" dirty="0"/>
          </a:p>
          <a:p>
            <a:r>
              <a:rPr lang="en-US" altLang="zh-CN" sz="1600" dirty="0"/>
              <a:t>    </a:t>
            </a:r>
            <a:r>
              <a:rPr lang="zh-CN" altLang="en-US" sz="1600" dirty="0"/>
              <a:t>的政治因素？</a:t>
            </a:r>
            <a:endParaRPr lang="en-US" altLang="zh-CN" sz="1600" dirty="0"/>
          </a:p>
          <a:p>
            <a:pPr marL="342900" indent="-342900">
              <a:buAutoNum type="arabicPeriod"/>
            </a:pPr>
            <a:endParaRPr lang="en-US" altLang="zh-HK" sz="1600" dirty="0">
              <a:solidFill>
                <a:srgbClr val="FF0000"/>
              </a:solidFill>
            </a:endParaRPr>
          </a:p>
          <a:p>
            <a:pPr marL="342900" indent="-342900">
              <a:buAutoNum type="arabicPeriod"/>
            </a:pPr>
            <a:endParaRPr lang="en-US" altLang="zh-HK" sz="1600" dirty="0">
              <a:solidFill>
                <a:srgbClr val="FF0000"/>
              </a:solidFill>
            </a:endParaRPr>
          </a:p>
          <a:p>
            <a:pPr marL="342900" indent="-342900">
              <a:buAutoNum type="arabicPeriod"/>
            </a:pPr>
            <a:endParaRPr lang="en-US" altLang="zh-HK" sz="1600" dirty="0">
              <a:solidFill>
                <a:srgbClr val="FF0000"/>
              </a:solidFill>
            </a:endParaRPr>
          </a:p>
          <a:p>
            <a:pPr marL="342900" indent="-342900">
              <a:buAutoNum type="arabicPeriod"/>
            </a:pPr>
            <a:endParaRPr lang="en-US" altLang="zh-HK" sz="1600" dirty="0">
              <a:solidFill>
                <a:srgbClr val="FF0000"/>
              </a:solidFill>
            </a:endParaRPr>
          </a:p>
          <a:p>
            <a:pPr marL="342900" indent="-342900">
              <a:buAutoNum type="arabicPeriod"/>
            </a:pPr>
            <a:endParaRPr lang="en-US" altLang="zh-HK" sz="1600" dirty="0">
              <a:solidFill>
                <a:srgbClr val="FF0000"/>
              </a:solidFill>
            </a:endParaRPr>
          </a:p>
          <a:p>
            <a:pPr marL="342900" indent="-342900">
              <a:buAutoNum type="arabicPeriod"/>
            </a:pPr>
            <a:endParaRPr lang="en-US" altLang="zh-HK" sz="1600" dirty="0">
              <a:solidFill>
                <a:srgbClr val="FF0000"/>
              </a:solidFill>
            </a:endParaRPr>
          </a:p>
          <a:p>
            <a:pPr marL="342900" indent="-342900">
              <a:buAutoNum type="arabicPeriod"/>
            </a:pPr>
            <a:endParaRPr lang="zh-HK" altLang="en-US" sz="1600" dirty="0">
              <a:solidFill>
                <a:srgbClr val="FF0000"/>
              </a:solidFill>
            </a:endParaRPr>
          </a:p>
        </p:txBody>
      </p:sp>
      <p:sp>
        <p:nvSpPr>
          <p:cNvPr id="4" name="TextBox 3"/>
          <p:cNvSpPr txBox="1"/>
          <p:nvPr/>
        </p:nvSpPr>
        <p:spPr>
          <a:xfrm>
            <a:off x="179512" y="5949280"/>
            <a:ext cx="2592288" cy="369332"/>
          </a:xfrm>
          <a:prstGeom prst="rect">
            <a:avLst/>
          </a:prstGeom>
          <a:noFill/>
          <a:ln w="12700">
            <a:solidFill>
              <a:schemeClr val="accent1"/>
            </a:solidFill>
            <a:prstDash val="sysDash"/>
          </a:ln>
        </p:spPr>
        <p:txBody>
          <a:bodyPr wrap="square" rtlCol="0">
            <a:spAutoFit/>
          </a:bodyPr>
          <a:lstStyle/>
          <a:p>
            <a:r>
              <a:rPr lang="en-US" altLang="zh-HK" dirty="0"/>
              <a:t>4</a:t>
            </a:r>
            <a:r>
              <a:rPr lang="zh-CN" altLang="en-US" dirty="0"/>
              <a:t>月</a:t>
            </a:r>
            <a:r>
              <a:rPr lang="en-US" altLang="zh-CN" dirty="0"/>
              <a:t>23</a:t>
            </a:r>
            <a:r>
              <a:rPr lang="zh-CN" altLang="en-US" dirty="0"/>
              <a:t>日解放军占领南京</a:t>
            </a:r>
            <a:endParaRPr lang="zh-HK" altLang="en-US" dirty="0"/>
          </a:p>
        </p:txBody>
      </p:sp>
      <p:sp>
        <p:nvSpPr>
          <p:cNvPr id="6" name="Freeform 5"/>
          <p:cNvSpPr/>
          <p:nvPr/>
        </p:nvSpPr>
        <p:spPr>
          <a:xfrm>
            <a:off x="2826521" y="3745042"/>
            <a:ext cx="650104" cy="2398583"/>
          </a:xfrm>
          <a:custGeom>
            <a:avLst/>
            <a:gdLst>
              <a:gd name="connsiteX0" fmla="*/ 11929 w 650104"/>
              <a:gd name="connsiteY0" fmla="*/ 2398583 h 2398583"/>
              <a:gd name="connsiteX1" fmla="*/ 40504 w 650104"/>
              <a:gd name="connsiteY1" fmla="*/ 2255708 h 2398583"/>
              <a:gd name="connsiteX2" fmla="*/ 345304 w 650104"/>
              <a:gd name="connsiteY2" fmla="*/ 1865183 h 2398583"/>
              <a:gd name="connsiteX3" fmla="*/ 297679 w 650104"/>
              <a:gd name="connsiteY3" fmla="*/ 131633 h 2398583"/>
              <a:gd name="connsiteX4" fmla="*/ 650104 w 650104"/>
              <a:gd name="connsiteY4" fmla="*/ 122108 h 2398583"/>
              <a:gd name="connsiteX5" fmla="*/ 650104 w 650104"/>
              <a:gd name="connsiteY5" fmla="*/ 122108 h 2398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0104" h="2398583">
                <a:moveTo>
                  <a:pt x="11929" y="2398583"/>
                </a:moveTo>
                <a:cubicBezTo>
                  <a:pt x="-1565" y="2371595"/>
                  <a:pt x="-15059" y="2344608"/>
                  <a:pt x="40504" y="2255708"/>
                </a:cubicBezTo>
                <a:cubicBezTo>
                  <a:pt x="96067" y="2166808"/>
                  <a:pt x="302442" y="2219195"/>
                  <a:pt x="345304" y="1865183"/>
                </a:cubicBezTo>
                <a:cubicBezTo>
                  <a:pt x="388166" y="1511171"/>
                  <a:pt x="246879" y="422145"/>
                  <a:pt x="297679" y="131633"/>
                </a:cubicBezTo>
                <a:cubicBezTo>
                  <a:pt x="348479" y="-158879"/>
                  <a:pt x="650104" y="122108"/>
                  <a:pt x="650104" y="122108"/>
                </a:cubicBezTo>
                <a:lnTo>
                  <a:pt x="650104" y="122108"/>
                </a:lnTo>
              </a:path>
            </a:pathLst>
          </a:custGeom>
          <a:noFill/>
          <a:ln w="19050">
            <a:solidFill>
              <a:srgbClr val="00B050"/>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矩形 6"/>
          <p:cNvSpPr/>
          <p:nvPr/>
        </p:nvSpPr>
        <p:spPr>
          <a:xfrm>
            <a:off x="5535563" y="886236"/>
            <a:ext cx="412292" cy="307777"/>
          </a:xfrm>
          <a:prstGeom prst="rect">
            <a:avLst/>
          </a:prstGeom>
        </p:spPr>
        <p:txBody>
          <a:bodyPr wrap="none">
            <a:spAutoFit/>
          </a:bodyPr>
          <a:lstStyle/>
          <a:p>
            <a:pPr fontAlgn="ctr"/>
            <a:r>
              <a:rPr lang="en-US" altLang="zh-HK" sz="1400" dirty="0">
                <a:solidFill>
                  <a:srgbClr val="FF0000"/>
                </a:solidFill>
              </a:rPr>
              <a:t>3.3</a:t>
            </a:r>
          </a:p>
        </p:txBody>
      </p:sp>
      <p:sp>
        <p:nvSpPr>
          <p:cNvPr id="9" name="矩形 8"/>
          <p:cNvSpPr/>
          <p:nvPr/>
        </p:nvSpPr>
        <p:spPr>
          <a:xfrm>
            <a:off x="5539887" y="1202516"/>
            <a:ext cx="503664" cy="307777"/>
          </a:xfrm>
          <a:prstGeom prst="rect">
            <a:avLst/>
          </a:prstGeom>
        </p:spPr>
        <p:txBody>
          <a:bodyPr wrap="none">
            <a:spAutoFit/>
          </a:bodyPr>
          <a:lstStyle/>
          <a:p>
            <a:pPr fontAlgn="ctr"/>
            <a:r>
              <a:rPr lang="en-US" altLang="zh-HK" sz="1400" dirty="0">
                <a:solidFill>
                  <a:srgbClr val="FF0000"/>
                </a:solidFill>
              </a:rPr>
              <a:t>16.5</a:t>
            </a:r>
          </a:p>
        </p:txBody>
      </p:sp>
      <p:sp>
        <p:nvSpPr>
          <p:cNvPr id="10" name="矩形 9"/>
          <p:cNvSpPr/>
          <p:nvPr/>
        </p:nvSpPr>
        <p:spPr>
          <a:xfrm>
            <a:off x="5535563" y="1540860"/>
            <a:ext cx="367408" cy="307777"/>
          </a:xfrm>
          <a:prstGeom prst="rect">
            <a:avLst/>
          </a:prstGeom>
        </p:spPr>
        <p:txBody>
          <a:bodyPr wrap="none">
            <a:spAutoFit/>
          </a:bodyPr>
          <a:lstStyle/>
          <a:p>
            <a:pPr fontAlgn="ctr"/>
            <a:r>
              <a:rPr lang="en-US" altLang="zh-HK" sz="1400" dirty="0">
                <a:solidFill>
                  <a:srgbClr val="FF0000"/>
                </a:solidFill>
              </a:rPr>
              <a:t>38</a:t>
            </a:r>
          </a:p>
        </p:txBody>
      </p:sp>
      <p:sp>
        <p:nvSpPr>
          <p:cNvPr id="11" name="矩形 10"/>
          <p:cNvSpPr/>
          <p:nvPr/>
        </p:nvSpPr>
        <p:spPr>
          <a:xfrm>
            <a:off x="5535563" y="1871058"/>
            <a:ext cx="367408" cy="307777"/>
          </a:xfrm>
          <a:prstGeom prst="rect">
            <a:avLst/>
          </a:prstGeom>
        </p:spPr>
        <p:txBody>
          <a:bodyPr wrap="none">
            <a:spAutoFit/>
          </a:bodyPr>
          <a:lstStyle/>
          <a:p>
            <a:pPr fontAlgn="ctr"/>
            <a:r>
              <a:rPr lang="en-US" altLang="zh-HK" sz="1400" dirty="0">
                <a:solidFill>
                  <a:srgbClr val="FF0000"/>
                </a:solidFill>
              </a:rPr>
              <a:t>40</a:t>
            </a:r>
          </a:p>
        </p:txBody>
      </p:sp>
      <p:sp>
        <p:nvSpPr>
          <p:cNvPr id="12" name="矩形 11"/>
          <p:cNvSpPr/>
          <p:nvPr/>
        </p:nvSpPr>
        <p:spPr>
          <a:xfrm>
            <a:off x="5535563" y="2216456"/>
            <a:ext cx="458780" cy="307777"/>
          </a:xfrm>
          <a:prstGeom prst="rect">
            <a:avLst/>
          </a:prstGeom>
        </p:spPr>
        <p:txBody>
          <a:bodyPr wrap="none">
            <a:spAutoFit/>
          </a:bodyPr>
          <a:lstStyle/>
          <a:p>
            <a:pPr fontAlgn="ctr"/>
            <a:r>
              <a:rPr lang="en-US" altLang="zh-HK" sz="1400" dirty="0">
                <a:solidFill>
                  <a:srgbClr val="FF0000"/>
                </a:solidFill>
              </a:rPr>
              <a:t>200</a:t>
            </a:r>
          </a:p>
        </p:txBody>
      </p:sp>
      <p:sp>
        <p:nvSpPr>
          <p:cNvPr id="13" name="矩形 12"/>
          <p:cNvSpPr/>
          <p:nvPr/>
        </p:nvSpPr>
        <p:spPr>
          <a:xfrm>
            <a:off x="5550150" y="2523227"/>
            <a:ext cx="458780" cy="307777"/>
          </a:xfrm>
          <a:prstGeom prst="rect">
            <a:avLst/>
          </a:prstGeom>
        </p:spPr>
        <p:txBody>
          <a:bodyPr wrap="none">
            <a:spAutoFit/>
          </a:bodyPr>
          <a:lstStyle/>
          <a:p>
            <a:pPr fontAlgn="ctr"/>
            <a:r>
              <a:rPr lang="en-US" altLang="zh-HK" sz="1400" dirty="0">
                <a:solidFill>
                  <a:srgbClr val="FF0000"/>
                </a:solidFill>
              </a:rPr>
              <a:t>300</a:t>
            </a:r>
          </a:p>
        </p:txBody>
      </p:sp>
      <p:sp>
        <p:nvSpPr>
          <p:cNvPr id="14" name="矩形 13"/>
          <p:cNvSpPr/>
          <p:nvPr/>
        </p:nvSpPr>
        <p:spPr>
          <a:xfrm>
            <a:off x="5565535" y="2871080"/>
            <a:ext cx="595035" cy="307777"/>
          </a:xfrm>
          <a:prstGeom prst="rect">
            <a:avLst/>
          </a:prstGeom>
        </p:spPr>
        <p:txBody>
          <a:bodyPr wrap="none">
            <a:spAutoFit/>
          </a:bodyPr>
          <a:lstStyle/>
          <a:p>
            <a:pPr fontAlgn="ctr"/>
            <a:r>
              <a:rPr lang="en-US" altLang="zh-HK" sz="1400" dirty="0">
                <a:solidFill>
                  <a:srgbClr val="FF0000"/>
                </a:solidFill>
              </a:rPr>
              <a:t>1,400</a:t>
            </a:r>
          </a:p>
        </p:txBody>
      </p:sp>
      <p:sp>
        <p:nvSpPr>
          <p:cNvPr id="15" name="矩形 14"/>
          <p:cNvSpPr/>
          <p:nvPr/>
        </p:nvSpPr>
        <p:spPr>
          <a:xfrm>
            <a:off x="5565534" y="3176534"/>
            <a:ext cx="595035" cy="307777"/>
          </a:xfrm>
          <a:prstGeom prst="rect">
            <a:avLst/>
          </a:prstGeom>
        </p:spPr>
        <p:txBody>
          <a:bodyPr wrap="none">
            <a:spAutoFit/>
          </a:bodyPr>
          <a:lstStyle/>
          <a:p>
            <a:pPr fontAlgn="ctr"/>
            <a:r>
              <a:rPr lang="en-US" altLang="zh-HK" sz="1400" dirty="0">
                <a:solidFill>
                  <a:srgbClr val="FF0000"/>
                </a:solidFill>
              </a:rPr>
              <a:t>1,500</a:t>
            </a:r>
          </a:p>
        </p:txBody>
      </p:sp>
      <p:sp>
        <p:nvSpPr>
          <p:cNvPr id="16" name="矩形 15"/>
          <p:cNvSpPr/>
          <p:nvPr/>
        </p:nvSpPr>
        <p:spPr>
          <a:xfrm>
            <a:off x="5565534" y="3520119"/>
            <a:ext cx="595035" cy="307777"/>
          </a:xfrm>
          <a:prstGeom prst="rect">
            <a:avLst/>
          </a:prstGeom>
        </p:spPr>
        <p:txBody>
          <a:bodyPr wrap="none">
            <a:spAutoFit/>
          </a:bodyPr>
          <a:lstStyle/>
          <a:p>
            <a:pPr fontAlgn="ctr"/>
            <a:r>
              <a:rPr lang="en-US" altLang="zh-HK" sz="1400" dirty="0">
                <a:solidFill>
                  <a:srgbClr val="FF0000"/>
                </a:solidFill>
              </a:rPr>
              <a:t>3,500</a:t>
            </a:r>
          </a:p>
        </p:txBody>
      </p:sp>
      <p:sp>
        <p:nvSpPr>
          <p:cNvPr id="17" name="矩形 16"/>
          <p:cNvSpPr/>
          <p:nvPr/>
        </p:nvSpPr>
        <p:spPr>
          <a:xfrm>
            <a:off x="5565533" y="3840888"/>
            <a:ext cx="595035" cy="307777"/>
          </a:xfrm>
          <a:prstGeom prst="rect">
            <a:avLst/>
          </a:prstGeom>
        </p:spPr>
        <p:txBody>
          <a:bodyPr wrap="none">
            <a:spAutoFit/>
          </a:bodyPr>
          <a:lstStyle/>
          <a:p>
            <a:pPr fontAlgn="ctr"/>
            <a:r>
              <a:rPr lang="en-US" altLang="zh-HK" sz="1400" dirty="0">
                <a:solidFill>
                  <a:srgbClr val="FF0000"/>
                </a:solidFill>
              </a:rPr>
              <a:t>8,000</a:t>
            </a:r>
          </a:p>
        </p:txBody>
      </p:sp>
      <p:sp>
        <p:nvSpPr>
          <p:cNvPr id="18" name="矩形 17"/>
          <p:cNvSpPr/>
          <p:nvPr/>
        </p:nvSpPr>
        <p:spPr>
          <a:xfrm>
            <a:off x="5535563" y="4167257"/>
            <a:ext cx="686406" cy="307777"/>
          </a:xfrm>
          <a:prstGeom prst="rect">
            <a:avLst/>
          </a:prstGeom>
        </p:spPr>
        <p:txBody>
          <a:bodyPr wrap="none">
            <a:spAutoFit/>
          </a:bodyPr>
          <a:lstStyle/>
          <a:p>
            <a:pPr fontAlgn="ctr"/>
            <a:r>
              <a:rPr lang="en-US" altLang="zh-HK" sz="1400" dirty="0">
                <a:solidFill>
                  <a:srgbClr val="FF0000"/>
                </a:solidFill>
              </a:rPr>
              <a:t>10,000</a:t>
            </a:r>
          </a:p>
        </p:txBody>
      </p:sp>
      <p:sp>
        <p:nvSpPr>
          <p:cNvPr id="19" name="矩形 18"/>
          <p:cNvSpPr/>
          <p:nvPr/>
        </p:nvSpPr>
        <p:spPr>
          <a:xfrm>
            <a:off x="5550150" y="4510842"/>
            <a:ext cx="686406" cy="307777"/>
          </a:xfrm>
          <a:prstGeom prst="rect">
            <a:avLst/>
          </a:prstGeom>
        </p:spPr>
        <p:txBody>
          <a:bodyPr wrap="none">
            <a:spAutoFit/>
          </a:bodyPr>
          <a:lstStyle/>
          <a:p>
            <a:pPr fontAlgn="ctr"/>
            <a:r>
              <a:rPr lang="en-US" altLang="zh-HK" sz="1400" dirty="0">
                <a:solidFill>
                  <a:srgbClr val="FF0000"/>
                </a:solidFill>
              </a:rPr>
              <a:t>65,000</a:t>
            </a:r>
            <a:endParaRPr lang="en-US" altLang="zh-HK" sz="1600" dirty="0">
              <a:solidFill>
                <a:srgbClr val="FF0000"/>
              </a:solidFill>
            </a:endParaRPr>
          </a:p>
        </p:txBody>
      </p:sp>
      <p:sp>
        <p:nvSpPr>
          <p:cNvPr id="20" name="矩形 19"/>
          <p:cNvSpPr/>
          <p:nvPr/>
        </p:nvSpPr>
        <p:spPr>
          <a:xfrm>
            <a:off x="5558736" y="4828271"/>
            <a:ext cx="777777" cy="307777"/>
          </a:xfrm>
          <a:prstGeom prst="rect">
            <a:avLst/>
          </a:prstGeom>
        </p:spPr>
        <p:txBody>
          <a:bodyPr wrap="none">
            <a:spAutoFit/>
          </a:bodyPr>
          <a:lstStyle/>
          <a:p>
            <a:pPr fontAlgn="ctr"/>
            <a:r>
              <a:rPr lang="en-US" altLang="zh-HK" sz="1400" dirty="0">
                <a:solidFill>
                  <a:srgbClr val="FF0000"/>
                </a:solidFill>
              </a:rPr>
              <a:t>110,000</a:t>
            </a:r>
          </a:p>
        </p:txBody>
      </p:sp>
      <p:sp>
        <p:nvSpPr>
          <p:cNvPr id="21" name="矩形 20"/>
          <p:cNvSpPr/>
          <p:nvPr/>
        </p:nvSpPr>
        <p:spPr>
          <a:xfrm>
            <a:off x="5550150" y="5148508"/>
            <a:ext cx="686406" cy="307777"/>
          </a:xfrm>
          <a:prstGeom prst="rect">
            <a:avLst/>
          </a:prstGeom>
        </p:spPr>
        <p:txBody>
          <a:bodyPr wrap="none">
            <a:spAutoFit/>
          </a:bodyPr>
          <a:lstStyle/>
          <a:p>
            <a:pPr fontAlgn="ctr"/>
            <a:r>
              <a:rPr lang="en-US" altLang="zh-HK" sz="1400" dirty="0">
                <a:solidFill>
                  <a:srgbClr val="FF0000"/>
                </a:solidFill>
              </a:rPr>
              <a:t>20,000</a:t>
            </a:r>
          </a:p>
        </p:txBody>
      </p:sp>
      <p:sp>
        <p:nvSpPr>
          <p:cNvPr id="22" name="矩形 21"/>
          <p:cNvSpPr/>
          <p:nvPr/>
        </p:nvSpPr>
        <p:spPr>
          <a:xfrm>
            <a:off x="5565533" y="5484794"/>
            <a:ext cx="686406" cy="307777"/>
          </a:xfrm>
          <a:prstGeom prst="rect">
            <a:avLst/>
          </a:prstGeom>
        </p:spPr>
        <p:txBody>
          <a:bodyPr wrap="none">
            <a:spAutoFit/>
          </a:bodyPr>
          <a:lstStyle/>
          <a:p>
            <a:pPr fontAlgn="ctr"/>
            <a:r>
              <a:rPr lang="en-US" altLang="zh-HK" sz="1400" dirty="0">
                <a:solidFill>
                  <a:srgbClr val="FF0000"/>
                </a:solidFill>
              </a:rPr>
              <a:t>30,000</a:t>
            </a:r>
          </a:p>
        </p:txBody>
      </p:sp>
      <p:sp>
        <p:nvSpPr>
          <p:cNvPr id="23" name="矩形 22"/>
          <p:cNvSpPr/>
          <p:nvPr/>
        </p:nvSpPr>
        <p:spPr>
          <a:xfrm>
            <a:off x="5550150" y="5823348"/>
            <a:ext cx="686406" cy="307777"/>
          </a:xfrm>
          <a:prstGeom prst="rect">
            <a:avLst/>
          </a:prstGeom>
        </p:spPr>
        <p:txBody>
          <a:bodyPr wrap="none">
            <a:spAutoFit/>
          </a:bodyPr>
          <a:lstStyle/>
          <a:p>
            <a:pPr fontAlgn="ctr"/>
            <a:r>
              <a:rPr lang="en-US" altLang="zh-HK" sz="1400" dirty="0">
                <a:solidFill>
                  <a:srgbClr val="FF0000"/>
                </a:solidFill>
              </a:rPr>
              <a:t>50,000</a:t>
            </a:r>
          </a:p>
        </p:txBody>
      </p:sp>
      <p:sp>
        <p:nvSpPr>
          <p:cNvPr id="24" name="矩形 23"/>
          <p:cNvSpPr/>
          <p:nvPr/>
        </p:nvSpPr>
        <p:spPr>
          <a:xfrm>
            <a:off x="5573550" y="6141622"/>
            <a:ext cx="777777" cy="307777"/>
          </a:xfrm>
          <a:prstGeom prst="rect">
            <a:avLst/>
          </a:prstGeom>
        </p:spPr>
        <p:txBody>
          <a:bodyPr wrap="none">
            <a:spAutoFit/>
          </a:bodyPr>
          <a:lstStyle/>
          <a:p>
            <a:pPr fontAlgn="ctr"/>
            <a:r>
              <a:rPr lang="en-US" altLang="zh-HK" sz="1400" dirty="0">
                <a:solidFill>
                  <a:srgbClr val="FF0000"/>
                </a:solidFill>
              </a:rPr>
              <a:t>200,000</a:t>
            </a:r>
          </a:p>
        </p:txBody>
      </p:sp>
      <p:sp>
        <p:nvSpPr>
          <p:cNvPr id="25" name="矩形 24"/>
          <p:cNvSpPr/>
          <p:nvPr/>
        </p:nvSpPr>
        <p:spPr>
          <a:xfrm>
            <a:off x="5574295" y="6480905"/>
            <a:ext cx="777777" cy="307777"/>
          </a:xfrm>
          <a:prstGeom prst="rect">
            <a:avLst/>
          </a:prstGeom>
        </p:spPr>
        <p:txBody>
          <a:bodyPr wrap="none">
            <a:spAutoFit/>
          </a:bodyPr>
          <a:lstStyle/>
          <a:p>
            <a:pPr fontAlgn="ctr"/>
            <a:r>
              <a:rPr lang="en-US" altLang="zh-HK" sz="1400" dirty="0">
                <a:solidFill>
                  <a:srgbClr val="FF0000"/>
                </a:solidFill>
              </a:rPr>
              <a:t>400,000</a:t>
            </a:r>
          </a:p>
        </p:txBody>
      </p:sp>
      <p:sp>
        <p:nvSpPr>
          <p:cNvPr id="26" name="矩形 25"/>
          <p:cNvSpPr/>
          <p:nvPr/>
        </p:nvSpPr>
        <p:spPr>
          <a:xfrm>
            <a:off x="7338200" y="3145757"/>
            <a:ext cx="931665" cy="338554"/>
          </a:xfrm>
          <a:prstGeom prst="rect">
            <a:avLst/>
          </a:prstGeom>
        </p:spPr>
        <p:txBody>
          <a:bodyPr wrap="none">
            <a:spAutoFit/>
          </a:bodyPr>
          <a:lstStyle/>
          <a:p>
            <a:r>
              <a:rPr lang="en-US" altLang="zh-CN" sz="1600" dirty="0">
                <a:solidFill>
                  <a:srgbClr val="FF0000"/>
                </a:solidFill>
              </a:rPr>
              <a:t>(9000</a:t>
            </a:r>
            <a:r>
              <a:rPr lang="zh-CN" altLang="en-US" sz="1600" dirty="0">
                <a:solidFill>
                  <a:srgbClr val="FF0000"/>
                </a:solidFill>
              </a:rPr>
              <a:t>元</a:t>
            </a:r>
            <a:r>
              <a:rPr lang="en-US" altLang="zh-CN" sz="1600" dirty="0">
                <a:solidFill>
                  <a:srgbClr val="FF0000"/>
                </a:solidFill>
              </a:rPr>
              <a:t>)</a:t>
            </a:r>
          </a:p>
        </p:txBody>
      </p:sp>
      <p:sp>
        <p:nvSpPr>
          <p:cNvPr id="27" name="矩形 26"/>
          <p:cNvSpPr/>
          <p:nvPr/>
        </p:nvSpPr>
        <p:spPr>
          <a:xfrm>
            <a:off x="7208256" y="4664730"/>
            <a:ext cx="1900248" cy="1569660"/>
          </a:xfrm>
          <a:prstGeom prst="rect">
            <a:avLst/>
          </a:prstGeom>
        </p:spPr>
        <p:txBody>
          <a:bodyPr wrap="square">
            <a:spAutoFit/>
          </a:bodyPr>
          <a:lstStyle/>
          <a:p>
            <a:r>
              <a:rPr lang="zh-CN" altLang="en-US" sz="1600" dirty="0">
                <a:solidFill>
                  <a:srgbClr val="FF0000"/>
                </a:solidFill>
              </a:rPr>
              <a:t>（</a:t>
            </a:r>
            <a:r>
              <a:rPr lang="en-US" altLang="zh-CN" sz="1600" dirty="0">
                <a:solidFill>
                  <a:srgbClr val="FF0000"/>
                </a:solidFill>
              </a:rPr>
              <a:t>4</a:t>
            </a:r>
            <a:r>
              <a:rPr lang="zh-CN" altLang="en-US" sz="1600" dirty="0">
                <a:solidFill>
                  <a:srgbClr val="FF0000"/>
                </a:solidFill>
              </a:rPr>
              <a:t>月</a:t>
            </a:r>
            <a:r>
              <a:rPr lang="en-US" altLang="zh-CN" sz="1600" dirty="0">
                <a:solidFill>
                  <a:srgbClr val="FF0000"/>
                </a:solidFill>
              </a:rPr>
              <a:t>23</a:t>
            </a:r>
            <a:r>
              <a:rPr lang="zh-CN" altLang="en-US" sz="1600" dirty="0">
                <a:solidFill>
                  <a:srgbClr val="FF0000"/>
                </a:solidFill>
              </a:rPr>
              <a:t>日解放军占领南京，国都失守，上海人对国民政府是否能维持得住已经出现严重的信心危机。）</a:t>
            </a:r>
            <a:endParaRPr lang="zh-HK" altLang="en-US" sz="1600" dirty="0">
              <a:solidFill>
                <a:srgbClr val="FF0000"/>
              </a:solidFill>
            </a:endParaRPr>
          </a:p>
        </p:txBody>
      </p:sp>
    </p:spTree>
    <p:extLst>
      <p:ext uri="{BB962C8B-B14F-4D97-AF65-F5344CB8AC3E}">
        <p14:creationId xmlns:p14="http://schemas.microsoft.com/office/powerpoint/2010/main" val="66443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barn(inVertical)">
                                      <p:cBhvr>
                                        <p:cTn id="32" dur="500"/>
                                        <p:tgtEl>
                                          <p:spTgt spid="1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Effect transition="in" filter="barn(inVertical)">
                                      <p:cBhvr>
                                        <p:cTn id="67" dur="500"/>
                                        <p:tgtEl>
                                          <p:spTgt spid="2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3">
                                            <p:txEl>
                                              <p:pRg st="0" end="0"/>
                                            </p:txEl>
                                          </p:spTgt>
                                        </p:tgtEl>
                                        <p:attrNameLst>
                                          <p:attrName>style.visibility</p:attrName>
                                        </p:attrNameLst>
                                      </p:cBhvr>
                                      <p:to>
                                        <p:strVal val="visible"/>
                                      </p:to>
                                    </p:set>
                                    <p:animEffect transition="in" filter="barn(inVertical)">
                                      <p:cBhvr>
                                        <p:cTn id="77" dur="500"/>
                                        <p:tgtEl>
                                          <p:spTgt spid="23">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barn(inVertical)">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5">
                                            <p:txEl>
                                              <p:pRg st="0" end="0"/>
                                            </p:txEl>
                                          </p:spTgt>
                                        </p:tgtEl>
                                        <p:attrNameLst>
                                          <p:attrName>style.visibility</p:attrName>
                                        </p:attrNameLst>
                                      </p:cBhvr>
                                      <p:to>
                                        <p:strVal val="visible"/>
                                      </p:to>
                                    </p:set>
                                    <p:animEffect transition="in" filter="barn(inVertical)">
                                      <p:cBhvr>
                                        <p:cTn id="87" dur="500"/>
                                        <p:tgtEl>
                                          <p:spTgt spid="25">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wipe(down)">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down)">
                                      <p:cBhvr>
                                        <p:cTn id="9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16" grpId="0"/>
      <p:bldP spid="17" grpId="0"/>
      <p:bldP spid="18" grpId="0"/>
      <p:bldP spid="19" grpId="0"/>
      <p:bldP spid="20" grpId="0"/>
      <p:bldP spid="22" grpId="0"/>
      <p:bldP spid="24"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75651"/>
            <a:ext cx="3384376" cy="2413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79512" y="98585"/>
            <a:ext cx="2016224"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历史练习题</a:t>
            </a:r>
            <a:endParaRPr lang="zh-HK" altLang="en-US" sz="2400" dirty="0">
              <a:latin typeface="Adobe 繁黑體 Std B" pitchFamily="34" charset="-128"/>
              <a:ea typeface="Adobe 繁黑體 Std B" pitchFamily="34" charset="-128"/>
            </a:endParaRPr>
          </a:p>
        </p:txBody>
      </p:sp>
      <p:pic>
        <p:nvPicPr>
          <p:cNvPr id="308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4214935"/>
            <a:ext cx="3318110" cy="240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0997" y="620688"/>
            <a:ext cx="6613251" cy="369332"/>
          </a:xfrm>
          <a:prstGeom prst="rect">
            <a:avLst/>
          </a:prstGeom>
          <a:solidFill>
            <a:schemeClr val="accent3">
              <a:lumMod val="20000"/>
              <a:lumOff val="80000"/>
            </a:schemeClr>
          </a:solidFill>
        </p:spPr>
        <p:txBody>
          <a:bodyPr wrap="square" rtlCol="0">
            <a:spAutoFit/>
          </a:bodyPr>
          <a:lstStyle/>
          <a:p>
            <a:r>
              <a:rPr lang="zh-CN" altLang="en-US" dirty="0"/>
              <a:t>以下是</a:t>
            </a:r>
            <a:r>
              <a:rPr lang="en-US" altLang="zh-CN" dirty="0"/>
              <a:t>1949</a:t>
            </a:r>
            <a:r>
              <a:rPr lang="zh-CN" altLang="en-US" dirty="0"/>
              <a:t>年</a:t>
            </a:r>
            <a:r>
              <a:rPr lang="en-US" altLang="zh-CN" dirty="0"/>
              <a:t>1</a:t>
            </a:r>
            <a:r>
              <a:rPr lang="zh-CN" altLang="en-US" dirty="0"/>
              <a:t>月至</a:t>
            </a:r>
            <a:r>
              <a:rPr lang="en-US" altLang="zh-CN" dirty="0"/>
              <a:t>4</a:t>
            </a:r>
            <a:r>
              <a:rPr lang="zh-CN" altLang="en-US" dirty="0"/>
              <a:t>月间</a:t>
            </a:r>
            <a:r>
              <a:rPr lang="en-US" altLang="zh-CN" dirty="0"/>
              <a:t>《</a:t>
            </a:r>
            <a:r>
              <a:rPr lang="zh-CN" altLang="en-US" dirty="0"/>
              <a:t>申报</a:t>
            </a:r>
            <a:r>
              <a:rPr lang="en-US" altLang="zh-CN" dirty="0"/>
              <a:t>》</a:t>
            </a:r>
            <a:r>
              <a:rPr lang="zh-CN" altLang="en-US" dirty="0"/>
              <a:t>插画，试描述一下每张内容：</a:t>
            </a:r>
            <a:endParaRPr lang="zh-HK" altLang="en-US" dirty="0"/>
          </a:p>
        </p:txBody>
      </p:sp>
      <p:sp>
        <p:nvSpPr>
          <p:cNvPr id="5" name="TextBox 4"/>
          <p:cNvSpPr txBox="1"/>
          <p:nvPr/>
        </p:nvSpPr>
        <p:spPr>
          <a:xfrm>
            <a:off x="190997" y="1196752"/>
            <a:ext cx="924619"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a:t>买鱼所见</a:t>
            </a:r>
            <a:endParaRPr lang="zh-HK" altLang="en-US" sz="1400" dirty="0"/>
          </a:p>
        </p:txBody>
      </p:sp>
      <p:sp>
        <p:nvSpPr>
          <p:cNvPr id="17" name="TextBox 16"/>
          <p:cNvSpPr txBox="1"/>
          <p:nvPr/>
        </p:nvSpPr>
        <p:spPr>
          <a:xfrm>
            <a:off x="195983" y="3923183"/>
            <a:ext cx="924619"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a:t>千金一刻</a:t>
            </a:r>
            <a:endParaRPr lang="zh-HK" altLang="en-US" sz="1400" dirty="0"/>
          </a:p>
        </p:txBody>
      </p:sp>
      <p:sp>
        <p:nvSpPr>
          <p:cNvPr id="7" name="TextBox 6"/>
          <p:cNvSpPr txBox="1"/>
          <p:nvPr/>
        </p:nvSpPr>
        <p:spPr>
          <a:xfrm>
            <a:off x="3856856" y="1428183"/>
            <a:ext cx="4608512" cy="2308324"/>
          </a:xfrm>
          <a:prstGeom prst="rect">
            <a:avLst/>
          </a:prstGeom>
          <a:noFill/>
          <a:ln>
            <a:solidFill>
              <a:srgbClr val="00B050"/>
            </a:solidFill>
          </a:ln>
        </p:spPr>
        <p:txBody>
          <a:bodyPr wrap="square" rtlCol="0">
            <a:spAutoFit/>
          </a:bodyPr>
          <a:lstStyle/>
          <a:p>
            <a:r>
              <a:rPr lang="zh-CN" altLang="en-US" dirty="0"/>
              <a:t>答：</a:t>
            </a:r>
            <a:endParaRPr lang="en-US" altLang="zh-CN" dirty="0"/>
          </a:p>
          <a:p>
            <a:endParaRPr lang="en-US" altLang="zh-HK" dirty="0"/>
          </a:p>
          <a:p>
            <a:endParaRPr lang="en-US" altLang="zh-HK" dirty="0"/>
          </a:p>
          <a:p>
            <a:endParaRPr lang="en-US" altLang="zh-HK" dirty="0"/>
          </a:p>
          <a:p>
            <a:endParaRPr lang="en-US" altLang="zh-HK" dirty="0"/>
          </a:p>
          <a:p>
            <a:endParaRPr lang="en-US" altLang="zh-HK" dirty="0"/>
          </a:p>
          <a:p>
            <a:endParaRPr lang="en-US" altLang="zh-HK" dirty="0"/>
          </a:p>
          <a:p>
            <a:endParaRPr lang="zh-HK" altLang="en-US" dirty="0"/>
          </a:p>
        </p:txBody>
      </p:sp>
      <p:sp>
        <p:nvSpPr>
          <p:cNvPr id="19" name="TextBox 18"/>
          <p:cNvSpPr txBox="1"/>
          <p:nvPr/>
        </p:nvSpPr>
        <p:spPr>
          <a:xfrm>
            <a:off x="3856856" y="4204843"/>
            <a:ext cx="4608512" cy="2308324"/>
          </a:xfrm>
          <a:prstGeom prst="rect">
            <a:avLst/>
          </a:prstGeom>
          <a:noFill/>
          <a:ln>
            <a:solidFill>
              <a:srgbClr val="00B050"/>
            </a:solidFill>
          </a:ln>
        </p:spPr>
        <p:txBody>
          <a:bodyPr wrap="square" rtlCol="0">
            <a:spAutoFit/>
          </a:bodyPr>
          <a:lstStyle/>
          <a:p>
            <a:r>
              <a:rPr lang="zh-CN" altLang="en-US" dirty="0"/>
              <a:t>答：</a:t>
            </a:r>
            <a:endParaRPr lang="en-US" altLang="zh-CN" dirty="0"/>
          </a:p>
          <a:p>
            <a:endParaRPr lang="en-US" altLang="zh-HK" dirty="0"/>
          </a:p>
          <a:p>
            <a:endParaRPr lang="en-US" altLang="zh-HK" dirty="0"/>
          </a:p>
          <a:p>
            <a:endParaRPr lang="en-US" altLang="zh-HK" dirty="0"/>
          </a:p>
          <a:p>
            <a:endParaRPr lang="en-US" altLang="zh-HK" dirty="0"/>
          </a:p>
          <a:p>
            <a:endParaRPr lang="en-US" altLang="zh-HK" dirty="0"/>
          </a:p>
          <a:p>
            <a:endParaRPr lang="en-US" altLang="zh-HK" dirty="0"/>
          </a:p>
          <a:p>
            <a:endParaRPr lang="zh-HK" altLang="en-US" dirty="0"/>
          </a:p>
        </p:txBody>
      </p:sp>
    </p:spTree>
    <p:extLst>
      <p:ext uri="{BB962C8B-B14F-4D97-AF65-F5344CB8AC3E}">
        <p14:creationId xmlns:p14="http://schemas.microsoft.com/office/powerpoint/2010/main" val="3718591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435091"/>
            <a:ext cx="2160240" cy="238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36" y="3942556"/>
            <a:ext cx="3059385" cy="284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79512" y="98585"/>
            <a:ext cx="2016224"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历史练习题</a:t>
            </a:r>
            <a:endParaRPr lang="zh-HK" altLang="en-US" sz="2400" dirty="0">
              <a:latin typeface="Adobe 繁黑體 Std B" pitchFamily="34" charset="-128"/>
              <a:ea typeface="Adobe 繁黑體 Std B" pitchFamily="34" charset="-128"/>
            </a:endParaRPr>
          </a:p>
        </p:txBody>
      </p:sp>
      <p:sp>
        <p:nvSpPr>
          <p:cNvPr id="4" name="TextBox 3"/>
          <p:cNvSpPr txBox="1"/>
          <p:nvPr/>
        </p:nvSpPr>
        <p:spPr>
          <a:xfrm>
            <a:off x="190997" y="620688"/>
            <a:ext cx="6613251" cy="369332"/>
          </a:xfrm>
          <a:prstGeom prst="rect">
            <a:avLst/>
          </a:prstGeom>
          <a:solidFill>
            <a:schemeClr val="accent3">
              <a:lumMod val="20000"/>
              <a:lumOff val="80000"/>
            </a:schemeClr>
          </a:solidFill>
        </p:spPr>
        <p:txBody>
          <a:bodyPr wrap="square" rtlCol="0">
            <a:spAutoFit/>
          </a:bodyPr>
          <a:lstStyle/>
          <a:p>
            <a:r>
              <a:rPr lang="zh-CN" altLang="en-US" dirty="0"/>
              <a:t>以下是</a:t>
            </a:r>
            <a:r>
              <a:rPr lang="en-US" altLang="zh-CN" dirty="0"/>
              <a:t>1949</a:t>
            </a:r>
            <a:r>
              <a:rPr lang="zh-CN" altLang="en-US" dirty="0"/>
              <a:t>年</a:t>
            </a:r>
            <a:r>
              <a:rPr lang="en-US" altLang="zh-CN" dirty="0"/>
              <a:t>1</a:t>
            </a:r>
            <a:r>
              <a:rPr lang="zh-CN" altLang="en-US" dirty="0"/>
              <a:t>月至</a:t>
            </a:r>
            <a:r>
              <a:rPr lang="en-US" altLang="zh-CN" dirty="0"/>
              <a:t>4</a:t>
            </a:r>
            <a:r>
              <a:rPr lang="zh-CN" altLang="en-US" dirty="0"/>
              <a:t>月间</a:t>
            </a:r>
            <a:r>
              <a:rPr lang="en-US" altLang="zh-CN" dirty="0"/>
              <a:t>《</a:t>
            </a:r>
            <a:r>
              <a:rPr lang="zh-CN" altLang="en-US" dirty="0"/>
              <a:t>申报</a:t>
            </a:r>
            <a:r>
              <a:rPr lang="en-US" altLang="zh-CN" dirty="0"/>
              <a:t>》</a:t>
            </a:r>
            <a:r>
              <a:rPr lang="zh-CN" altLang="en-US" dirty="0"/>
              <a:t>插画，试描述一下每张内容：</a:t>
            </a:r>
            <a:endParaRPr lang="zh-HK" altLang="en-US" dirty="0"/>
          </a:p>
        </p:txBody>
      </p:sp>
      <p:sp>
        <p:nvSpPr>
          <p:cNvPr id="5" name="TextBox 4"/>
          <p:cNvSpPr txBox="1"/>
          <p:nvPr/>
        </p:nvSpPr>
        <p:spPr>
          <a:xfrm>
            <a:off x="190997" y="1196752"/>
            <a:ext cx="924619"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a:t>制人非命</a:t>
            </a:r>
            <a:endParaRPr lang="zh-HK" altLang="en-US" sz="1400" dirty="0"/>
          </a:p>
        </p:txBody>
      </p:sp>
      <p:sp>
        <p:nvSpPr>
          <p:cNvPr id="17" name="TextBox 16"/>
          <p:cNvSpPr txBox="1"/>
          <p:nvPr/>
        </p:nvSpPr>
        <p:spPr>
          <a:xfrm>
            <a:off x="161975" y="3933056"/>
            <a:ext cx="953641" cy="30777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a:t>拴得住么</a:t>
            </a:r>
            <a:r>
              <a:rPr lang="en-US" altLang="zh-TW" sz="1400" dirty="0">
                <a:latin typeface="SimSun" panose="02010600030101010101" pitchFamily="2" charset="-122"/>
                <a:ea typeface="SimSun" panose="02010600030101010101" pitchFamily="2" charset="-122"/>
              </a:rPr>
              <a:t>? </a:t>
            </a:r>
            <a:endParaRPr lang="zh-HK" altLang="en-US" sz="1400" dirty="0"/>
          </a:p>
        </p:txBody>
      </p:sp>
      <p:sp>
        <p:nvSpPr>
          <p:cNvPr id="10" name="TextBox 9"/>
          <p:cNvSpPr txBox="1"/>
          <p:nvPr/>
        </p:nvSpPr>
        <p:spPr>
          <a:xfrm>
            <a:off x="3856856" y="1428183"/>
            <a:ext cx="4608512" cy="2308324"/>
          </a:xfrm>
          <a:prstGeom prst="rect">
            <a:avLst/>
          </a:prstGeom>
          <a:noFill/>
          <a:ln>
            <a:solidFill>
              <a:srgbClr val="00B050"/>
            </a:solidFill>
          </a:ln>
        </p:spPr>
        <p:txBody>
          <a:bodyPr wrap="square" rtlCol="0">
            <a:spAutoFit/>
          </a:bodyPr>
          <a:lstStyle/>
          <a:p>
            <a:r>
              <a:rPr lang="zh-CN" altLang="en-US" dirty="0"/>
              <a:t>答：</a:t>
            </a:r>
            <a:endParaRPr lang="en-US" altLang="zh-CN" dirty="0"/>
          </a:p>
          <a:p>
            <a:endParaRPr lang="en-US" altLang="zh-HK" dirty="0"/>
          </a:p>
          <a:p>
            <a:endParaRPr lang="en-US" altLang="zh-HK" dirty="0"/>
          </a:p>
          <a:p>
            <a:endParaRPr lang="en-US" altLang="zh-HK" dirty="0"/>
          </a:p>
          <a:p>
            <a:endParaRPr lang="en-US" altLang="zh-HK" dirty="0"/>
          </a:p>
          <a:p>
            <a:endParaRPr lang="en-US" altLang="zh-HK" dirty="0"/>
          </a:p>
          <a:p>
            <a:endParaRPr lang="en-US" altLang="zh-HK" dirty="0"/>
          </a:p>
          <a:p>
            <a:endParaRPr lang="zh-HK" altLang="en-US" dirty="0"/>
          </a:p>
        </p:txBody>
      </p:sp>
      <p:sp>
        <p:nvSpPr>
          <p:cNvPr id="11" name="TextBox 10"/>
          <p:cNvSpPr txBox="1"/>
          <p:nvPr/>
        </p:nvSpPr>
        <p:spPr>
          <a:xfrm>
            <a:off x="3856856" y="4204843"/>
            <a:ext cx="4608512" cy="2308324"/>
          </a:xfrm>
          <a:prstGeom prst="rect">
            <a:avLst/>
          </a:prstGeom>
          <a:noFill/>
          <a:ln>
            <a:solidFill>
              <a:srgbClr val="00B050"/>
            </a:solidFill>
          </a:ln>
        </p:spPr>
        <p:txBody>
          <a:bodyPr wrap="square" rtlCol="0">
            <a:spAutoFit/>
          </a:bodyPr>
          <a:lstStyle/>
          <a:p>
            <a:r>
              <a:rPr lang="zh-CN" altLang="en-US" dirty="0"/>
              <a:t>答：</a:t>
            </a:r>
            <a:endParaRPr lang="en-US" altLang="zh-CN" dirty="0"/>
          </a:p>
          <a:p>
            <a:endParaRPr lang="en-US" altLang="zh-HK" dirty="0"/>
          </a:p>
          <a:p>
            <a:endParaRPr lang="en-US" altLang="zh-HK" dirty="0"/>
          </a:p>
          <a:p>
            <a:endParaRPr lang="en-US" altLang="zh-HK" dirty="0"/>
          </a:p>
          <a:p>
            <a:endParaRPr lang="en-US" altLang="zh-HK" dirty="0"/>
          </a:p>
          <a:p>
            <a:endParaRPr lang="en-US" altLang="zh-HK" dirty="0"/>
          </a:p>
          <a:p>
            <a:endParaRPr lang="en-US" altLang="zh-HK" dirty="0"/>
          </a:p>
          <a:p>
            <a:endParaRPr lang="zh-HK" altLang="en-US" dirty="0"/>
          </a:p>
        </p:txBody>
      </p:sp>
    </p:spTree>
    <p:extLst>
      <p:ext uri="{BB962C8B-B14F-4D97-AF65-F5344CB8AC3E}">
        <p14:creationId xmlns:p14="http://schemas.microsoft.com/office/powerpoint/2010/main" val="275168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090" y="188640"/>
            <a:ext cx="3203790"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通货膨胀有什么问题？</a:t>
            </a:r>
            <a:endParaRPr lang="zh-HK" altLang="en-US" sz="2400" dirty="0">
              <a:latin typeface="Adobe 繁黑體 Std B" pitchFamily="34" charset="-128"/>
              <a:ea typeface="Adobe 繁黑體 Std B" pitchFamily="34" charset="-128"/>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80" y="836712"/>
            <a:ext cx="3494087" cy="2620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92" y="3470671"/>
            <a:ext cx="3524250" cy="262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067944" y="381829"/>
            <a:ext cx="4752528" cy="1754326"/>
          </a:xfrm>
          <a:prstGeom prst="rect">
            <a:avLst/>
          </a:prstGeom>
          <a:noFill/>
          <a:ln>
            <a:solidFill>
              <a:schemeClr val="accent2">
                <a:lumMod val="40000"/>
                <a:lumOff val="60000"/>
              </a:schemeClr>
            </a:solidFill>
          </a:ln>
        </p:spPr>
        <p:txBody>
          <a:bodyPr wrap="square" rtlCol="0">
            <a:spAutoFit/>
          </a:bodyPr>
          <a:lstStyle/>
          <a:p>
            <a:r>
              <a:rPr lang="zh-CN" altLang="en-US" dirty="0"/>
              <a:t>第一年：市场上有</a:t>
            </a:r>
            <a:r>
              <a:rPr lang="en-US" altLang="zh-CN" dirty="0"/>
              <a:t>100</a:t>
            </a:r>
            <a:r>
              <a:rPr lang="zh-CN" altLang="en-US" dirty="0"/>
              <a:t>斤米和</a:t>
            </a:r>
            <a:r>
              <a:rPr lang="en-US" altLang="zh-CN" dirty="0"/>
              <a:t>100</a:t>
            </a:r>
            <a:r>
              <a:rPr lang="zh-CN" altLang="en-US" dirty="0"/>
              <a:t>元钞票流通。</a:t>
            </a:r>
            <a:endParaRPr lang="en-US" altLang="zh-CN" dirty="0"/>
          </a:p>
          <a:p>
            <a:r>
              <a:rPr lang="en-US" altLang="zh-CN" dirty="0"/>
              <a:t>--</a:t>
            </a:r>
            <a:r>
              <a:rPr lang="zh-CN" altLang="en-US" dirty="0"/>
              <a:t>每斤米的价钱是</a:t>
            </a:r>
            <a:r>
              <a:rPr lang="en-US" altLang="zh-TW" dirty="0">
                <a:latin typeface="SimSun" panose="02010600030101010101" pitchFamily="2" charset="-122"/>
                <a:ea typeface="SimSun" panose="02010600030101010101" pitchFamily="2" charset="-122"/>
              </a:rPr>
              <a:t>? </a:t>
            </a:r>
            <a:r>
              <a:rPr lang="en-US" altLang="zh-CN" dirty="0"/>
              <a:t> _________</a:t>
            </a:r>
          </a:p>
          <a:p>
            <a:endParaRPr lang="en-US" altLang="zh-HK" dirty="0"/>
          </a:p>
          <a:p>
            <a:r>
              <a:rPr lang="zh-CN" altLang="en-US" dirty="0"/>
              <a:t>第二年： 市场上仍有</a:t>
            </a:r>
            <a:r>
              <a:rPr lang="en-US" altLang="zh-CN" dirty="0"/>
              <a:t>100</a:t>
            </a:r>
            <a:r>
              <a:rPr lang="zh-CN" altLang="en-US" dirty="0"/>
              <a:t>斤米，但政府多印了</a:t>
            </a:r>
            <a:r>
              <a:rPr lang="en-US" altLang="zh-CN" dirty="0"/>
              <a:t>200</a:t>
            </a:r>
            <a:r>
              <a:rPr lang="zh-CN" altLang="en-US" dirty="0"/>
              <a:t>元钞票，于是合共</a:t>
            </a:r>
            <a:r>
              <a:rPr lang="en-US" altLang="zh-CN" dirty="0"/>
              <a:t>300</a:t>
            </a:r>
            <a:r>
              <a:rPr lang="zh-CN" altLang="en-US" dirty="0"/>
              <a:t>元钞票流通。</a:t>
            </a:r>
            <a:endParaRPr lang="en-US" altLang="zh-HK" dirty="0"/>
          </a:p>
          <a:p>
            <a:r>
              <a:rPr lang="en-US" altLang="zh-CN" dirty="0"/>
              <a:t>--</a:t>
            </a:r>
            <a:r>
              <a:rPr lang="zh-CN" altLang="en-US" dirty="0"/>
              <a:t>每斤米的新价钱是</a:t>
            </a:r>
            <a:r>
              <a:rPr lang="en-US" altLang="zh-TW" dirty="0">
                <a:latin typeface="SimSun" panose="02010600030101010101" pitchFamily="2" charset="-122"/>
                <a:ea typeface="SimSun" panose="02010600030101010101" pitchFamily="2" charset="-122"/>
              </a:rPr>
              <a:t>? </a:t>
            </a:r>
            <a:r>
              <a:rPr lang="en-US" altLang="zh-CN" dirty="0"/>
              <a:t>__________</a:t>
            </a:r>
            <a:endParaRPr lang="zh-HK" altLang="en-US" dirty="0"/>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859" y="2708920"/>
            <a:ext cx="315137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5032" y="6098608"/>
            <a:ext cx="3509169" cy="738664"/>
          </a:xfrm>
          <a:prstGeom prst="rect">
            <a:avLst/>
          </a:prstGeom>
          <a:solidFill>
            <a:schemeClr val="bg1">
              <a:lumMod val="95000"/>
            </a:schemeClr>
          </a:solidFill>
        </p:spPr>
        <p:txBody>
          <a:bodyPr wrap="square" rtlCol="0">
            <a:spAutoFit/>
          </a:bodyPr>
          <a:lstStyle/>
          <a:p>
            <a:r>
              <a:rPr lang="zh-CN" altLang="en-US" sz="1400" dirty="0"/>
              <a:t>资料</a:t>
            </a:r>
            <a:r>
              <a:rPr lang="en-US" altLang="zh-CN" sz="1400" dirty="0"/>
              <a:t>1</a:t>
            </a:r>
            <a:r>
              <a:rPr lang="zh-CN" altLang="en-US" sz="1400" dirty="0"/>
              <a:t>：张乐平</a:t>
            </a:r>
            <a:r>
              <a:rPr lang="en-US" altLang="zh-CN" sz="1400" dirty="0"/>
              <a:t>《</a:t>
            </a:r>
            <a:r>
              <a:rPr lang="zh-CN" altLang="en-US" sz="1400" dirty="0"/>
              <a:t>三毛流浪记</a:t>
            </a:r>
            <a:r>
              <a:rPr lang="en-US" altLang="zh-CN" sz="1400" dirty="0"/>
              <a:t>》</a:t>
            </a:r>
            <a:r>
              <a:rPr lang="zh-CN" altLang="en-US" sz="1400" dirty="0"/>
              <a:t>，透过一个叫作三毛的贫穷孤儿，反映</a:t>
            </a:r>
            <a:r>
              <a:rPr lang="en-US" altLang="zh-CN" sz="1400" dirty="0"/>
              <a:t>1946</a:t>
            </a:r>
            <a:r>
              <a:rPr lang="zh-CN" altLang="en-US" sz="1400" dirty="0"/>
              <a:t>年的上海生活。</a:t>
            </a:r>
            <a:endParaRPr lang="zh-HK" altLang="en-US" sz="1400" dirty="0"/>
          </a:p>
        </p:txBody>
      </p:sp>
      <p:sp>
        <p:nvSpPr>
          <p:cNvPr id="5" name="TextBox 4"/>
          <p:cNvSpPr txBox="1"/>
          <p:nvPr/>
        </p:nvSpPr>
        <p:spPr>
          <a:xfrm>
            <a:off x="4067944" y="52472"/>
            <a:ext cx="4752528" cy="307777"/>
          </a:xfrm>
          <a:prstGeom prst="rect">
            <a:avLst/>
          </a:prstGeom>
          <a:solidFill>
            <a:schemeClr val="bg1">
              <a:lumMod val="95000"/>
            </a:schemeClr>
          </a:solidFill>
        </p:spPr>
        <p:txBody>
          <a:bodyPr wrap="square" rtlCol="0">
            <a:spAutoFit/>
          </a:bodyPr>
          <a:lstStyle/>
          <a:p>
            <a:r>
              <a:rPr lang="zh-CN" altLang="en-US" sz="1400" dirty="0"/>
              <a:t>资料</a:t>
            </a:r>
            <a:r>
              <a:rPr lang="en-US" altLang="zh-CN" sz="1400" dirty="0"/>
              <a:t>2</a:t>
            </a:r>
            <a:r>
              <a:rPr lang="zh-CN" altLang="en-US" sz="1400" dirty="0"/>
              <a:t>：通货膨胀理论</a:t>
            </a:r>
            <a:endParaRPr lang="zh-HK" altLang="en-US" sz="1400" dirty="0"/>
          </a:p>
        </p:txBody>
      </p:sp>
      <p:sp>
        <p:nvSpPr>
          <p:cNvPr id="6" name="Rectangle 5"/>
          <p:cNvSpPr/>
          <p:nvPr/>
        </p:nvSpPr>
        <p:spPr>
          <a:xfrm>
            <a:off x="4067944" y="2636912"/>
            <a:ext cx="4896544" cy="2664296"/>
          </a:xfrm>
          <a:prstGeom prst="rect">
            <a:avLst/>
          </a:prstGeom>
          <a:no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TextBox 13"/>
          <p:cNvSpPr txBox="1"/>
          <p:nvPr/>
        </p:nvSpPr>
        <p:spPr>
          <a:xfrm>
            <a:off x="4067944" y="2329135"/>
            <a:ext cx="4896544" cy="307777"/>
          </a:xfrm>
          <a:prstGeom prst="rect">
            <a:avLst/>
          </a:prstGeom>
          <a:solidFill>
            <a:schemeClr val="bg1">
              <a:lumMod val="95000"/>
            </a:schemeClr>
          </a:solidFill>
        </p:spPr>
        <p:txBody>
          <a:bodyPr wrap="square" rtlCol="0">
            <a:spAutoFit/>
          </a:bodyPr>
          <a:lstStyle/>
          <a:p>
            <a:r>
              <a:rPr lang="zh-CN" altLang="en-US" sz="1400" dirty="0"/>
              <a:t>资料</a:t>
            </a:r>
            <a:r>
              <a:rPr lang="en-US" altLang="zh-CN" sz="1400" dirty="0"/>
              <a:t>3</a:t>
            </a:r>
            <a:r>
              <a:rPr lang="zh-CN" altLang="en-US" sz="1400" dirty="0"/>
              <a:t>：国民政府的早期纸币</a:t>
            </a:r>
            <a:r>
              <a:rPr lang="en-US" altLang="zh-CN" sz="1400" dirty="0"/>
              <a:t>—</a:t>
            </a:r>
            <a:r>
              <a:rPr lang="zh-CN" altLang="en-US" sz="1400" dirty="0"/>
              <a:t>法币（</a:t>
            </a:r>
            <a:r>
              <a:rPr lang="en-US" altLang="zh-CN" sz="1400" dirty="0"/>
              <a:t>1935-1948</a:t>
            </a:r>
            <a:r>
              <a:rPr lang="zh-CN" altLang="en-US" sz="1400" dirty="0"/>
              <a:t>）</a:t>
            </a:r>
            <a:endParaRPr lang="zh-HK" altLang="en-US" sz="1400" dirty="0"/>
          </a:p>
        </p:txBody>
      </p:sp>
      <p:sp>
        <p:nvSpPr>
          <p:cNvPr id="9" name="TextBox 8"/>
          <p:cNvSpPr txBox="1"/>
          <p:nvPr/>
        </p:nvSpPr>
        <p:spPr>
          <a:xfrm>
            <a:off x="3978188" y="5388879"/>
            <a:ext cx="5076056" cy="1323439"/>
          </a:xfrm>
          <a:prstGeom prst="rect">
            <a:avLst/>
          </a:prstGeom>
          <a:noFill/>
          <a:ln w="19050">
            <a:solidFill>
              <a:srgbClr val="C00000"/>
            </a:solidFill>
          </a:ln>
        </p:spPr>
        <p:txBody>
          <a:bodyPr wrap="square" rtlCol="0">
            <a:spAutoFit/>
          </a:bodyPr>
          <a:lstStyle/>
          <a:p>
            <a:r>
              <a:rPr lang="zh-CN" altLang="en-US" sz="1600" dirty="0"/>
              <a:t>问题：</a:t>
            </a:r>
            <a:endParaRPr lang="en-US" altLang="zh-CN" sz="1600" dirty="0"/>
          </a:p>
          <a:p>
            <a:r>
              <a:rPr lang="en-US" altLang="zh-CN" sz="1600" dirty="0"/>
              <a:t>1. </a:t>
            </a:r>
            <a:r>
              <a:rPr lang="zh-CN" altLang="en-US" sz="1600" dirty="0"/>
              <a:t>为何法币的面额愈来愈大</a:t>
            </a:r>
            <a:r>
              <a:rPr lang="en-US" altLang="zh-TW" sz="1600" dirty="0">
                <a:latin typeface="SimSun" panose="02010600030101010101" pitchFamily="2" charset="-122"/>
                <a:ea typeface="SimSun" panose="02010600030101010101" pitchFamily="2" charset="-122"/>
              </a:rPr>
              <a:t>?</a:t>
            </a:r>
          </a:p>
          <a:p>
            <a:pPr marL="342900" indent="-342900">
              <a:buAutoNum type="arabicPeriod"/>
            </a:pPr>
            <a:endParaRPr lang="en-US" altLang="zh-TW" sz="1600" dirty="0">
              <a:latin typeface="SimSun" panose="02010600030101010101" pitchFamily="2" charset="-122"/>
              <a:ea typeface="SimSun" panose="02010600030101010101" pitchFamily="2" charset="-122"/>
            </a:endParaRPr>
          </a:p>
          <a:p>
            <a:endParaRPr lang="en-US" altLang="zh-TW" sz="1600" dirty="0"/>
          </a:p>
          <a:p>
            <a:endParaRPr lang="en-US" altLang="zh-TW" sz="1600" dirty="0">
              <a:latin typeface="SimSun" panose="02010600030101010101" pitchFamily="2" charset="-122"/>
              <a:ea typeface="SimSun" panose="02010600030101010101" pitchFamily="2" charset="-122"/>
            </a:endParaRPr>
          </a:p>
        </p:txBody>
      </p:sp>
      <p:sp>
        <p:nvSpPr>
          <p:cNvPr id="10" name="TextBox 9"/>
          <p:cNvSpPr txBox="1"/>
          <p:nvPr/>
        </p:nvSpPr>
        <p:spPr>
          <a:xfrm>
            <a:off x="7260733" y="2771636"/>
            <a:ext cx="911667"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CN" altLang="en-US" sz="1400" dirty="0"/>
              <a:t>早期法币</a:t>
            </a:r>
            <a:endParaRPr lang="zh-HK" altLang="en-US" sz="1400" dirty="0"/>
          </a:p>
        </p:txBody>
      </p:sp>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9623" y="4020727"/>
            <a:ext cx="3024336" cy="1161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4861389" y="4874509"/>
            <a:ext cx="911667" cy="30777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CN" altLang="en-US" sz="1400" dirty="0"/>
              <a:t>后期法币</a:t>
            </a:r>
            <a:endParaRPr lang="zh-HK" altLang="en-US" sz="1400" dirty="0"/>
          </a:p>
        </p:txBody>
      </p:sp>
      <p:sp>
        <p:nvSpPr>
          <p:cNvPr id="7" name="矩形 6"/>
          <p:cNvSpPr/>
          <p:nvPr/>
        </p:nvSpPr>
        <p:spPr>
          <a:xfrm>
            <a:off x="4073246" y="5934745"/>
            <a:ext cx="5328592" cy="307777"/>
          </a:xfrm>
          <a:prstGeom prst="rect">
            <a:avLst/>
          </a:prstGeom>
        </p:spPr>
        <p:txBody>
          <a:bodyPr wrap="square">
            <a:spAutoFit/>
          </a:bodyPr>
          <a:lstStyle/>
          <a:p>
            <a:r>
              <a:rPr lang="zh-CN" altLang="en-US" sz="1400" dirty="0">
                <a:solidFill>
                  <a:srgbClr val="FF0000"/>
                </a:solidFill>
              </a:rPr>
              <a:t>（钞票愈来愈不值钱，把面值增大，方便使用，也减低成本！）</a:t>
            </a:r>
            <a:endParaRPr lang="en-US" altLang="zh-CN" sz="1400" dirty="0">
              <a:solidFill>
                <a:srgbClr val="FF0000"/>
              </a:solidFill>
            </a:endParaRPr>
          </a:p>
        </p:txBody>
      </p:sp>
      <p:sp>
        <p:nvSpPr>
          <p:cNvPr id="8" name="矩形 7"/>
          <p:cNvSpPr/>
          <p:nvPr/>
        </p:nvSpPr>
        <p:spPr>
          <a:xfrm>
            <a:off x="3978188" y="6154990"/>
            <a:ext cx="5165812" cy="584775"/>
          </a:xfrm>
          <a:prstGeom prst="rect">
            <a:avLst/>
          </a:prstGeom>
        </p:spPr>
        <p:txBody>
          <a:bodyPr wrap="square">
            <a:spAutoFit/>
          </a:bodyPr>
          <a:lstStyle/>
          <a:p>
            <a:r>
              <a:rPr lang="en-US" altLang="zh-CN" sz="1600" dirty="0"/>
              <a:t>2. </a:t>
            </a:r>
            <a:r>
              <a:rPr lang="zh-CN" altLang="en-US" sz="1600" dirty="0"/>
              <a:t>参考左图，以「三毛买米」为题，写一下身处</a:t>
            </a:r>
            <a:r>
              <a:rPr lang="en-US" altLang="zh-CN" sz="1600" dirty="0"/>
              <a:t>1946</a:t>
            </a:r>
            <a:r>
              <a:rPr lang="zh-CN" altLang="en-US" sz="1600" dirty="0"/>
              <a:t>年上海的生活苦况。</a:t>
            </a:r>
            <a:endParaRPr lang="zh-HK" altLang="en-US" sz="1600" dirty="0"/>
          </a:p>
        </p:txBody>
      </p:sp>
    </p:spTree>
    <p:extLst>
      <p:ext uri="{BB962C8B-B14F-4D97-AF65-F5344CB8AC3E}">
        <p14:creationId xmlns:p14="http://schemas.microsoft.com/office/powerpoint/2010/main" val="315043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116632"/>
            <a:ext cx="2699734"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通胀背后的主因？</a:t>
            </a:r>
            <a:endParaRPr lang="zh-HK" altLang="en-US" sz="2400" dirty="0">
              <a:latin typeface="Adobe 繁黑體 Std B" pitchFamily="34" charset="-128"/>
              <a:ea typeface="Adobe 繁黑體 Std B" pitchFamily="34" charset="-128"/>
            </a:endParaRPr>
          </a:p>
        </p:txBody>
      </p:sp>
      <p:graphicFrame>
        <p:nvGraphicFramePr>
          <p:cNvPr id="6" name="Table 5"/>
          <p:cNvGraphicFramePr>
            <a:graphicFrameLocks noGrp="1"/>
          </p:cNvGraphicFramePr>
          <p:nvPr>
            <p:extLst>
              <p:ext uri="{D42A27DB-BD31-4B8C-83A1-F6EECF244321}">
                <p14:modId xmlns:p14="http://schemas.microsoft.com/office/powerpoint/2010/main" val="2341206205"/>
              </p:ext>
            </p:extLst>
          </p:nvPr>
        </p:nvGraphicFramePr>
        <p:xfrm>
          <a:off x="288090" y="982132"/>
          <a:ext cx="8064895" cy="1849120"/>
        </p:xfrm>
        <a:graphic>
          <a:graphicData uri="http://schemas.openxmlformats.org/drawingml/2006/table">
            <a:tbl>
              <a:tblPr firstRow="1" bandRow="1">
                <a:tableStyleId>{5C22544A-7EE6-4342-B048-85BDC9FD1C3A}</a:tableStyleId>
              </a:tblPr>
              <a:tblGrid>
                <a:gridCol w="1612979">
                  <a:extLst>
                    <a:ext uri="{9D8B030D-6E8A-4147-A177-3AD203B41FA5}">
                      <a16:colId xmlns:a16="http://schemas.microsoft.com/office/drawing/2014/main" val="20000"/>
                    </a:ext>
                  </a:extLst>
                </a:gridCol>
                <a:gridCol w="1612979">
                  <a:extLst>
                    <a:ext uri="{9D8B030D-6E8A-4147-A177-3AD203B41FA5}">
                      <a16:colId xmlns:a16="http://schemas.microsoft.com/office/drawing/2014/main" val="20001"/>
                    </a:ext>
                  </a:extLst>
                </a:gridCol>
                <a:gridCol w="1612979">
                  <a:extLst>
                    <a:ext uri="{9D8B030D-6E8A-4147-A177-3AD203B41FA5}">
                      <a16:colId xmlns:a16="http://schemas.microsoft.com/office/drawing/2014/main" val="20002"/>
                    </a:ext>
                  </a:extLst>
                </a:gridCol>
                <a:gridCol w="1612979">
                  <a:extLst>
                    <a:ext uri="{9D8B030D-6E8A-4147-A177-3AD203B41FA5}">
                      <a16:colId xmlns:a16="http://schemas.microsoft.com/office/drawing/2014/main" val="20003"/>
                    </a:ext>
                  </a:extLst>
                </a:gridCol>
                <a:gridCol w="1612979">
                  <a:extLst>
                    <a:ext uri="{9D8B030D-6E8A-4147-A177-3AD203B41FA5}">
                      <a16:colId xmlns:a16="http://schemas.microsoft.com/office/drawing/2014/main" val="20004"/>
                    </a:ext>
                  </a:extLst>
                </a:gridCol>
              </a:tblGrid>
              <a:tr h="0">
                <a:tc>
                  <a:txBody>
                    <a:bodyPr/>
                    <a:lstStyle/>
                    <a:p>
                      <a:r>
                        <a:rPr lang="zh-CN" altLang="en-US" dirty="0"/>
                        <a:t>年份</a:t>
                      </a:r>
                      <a:endParaRPr lang="zh-HK" altLang="en-US" dirty="0"/>
                    </a:p>
                  </a:txBody>
                  <a:tcPr/>
                </a:tc>
                <a:tc>
                  <a:txBody>
                    <a:bodyPr/>
                    <a:lstStyle/>
                    <a:p>
                      <a:r>
                        <a:rPr lang="zh-CN" altLang="en-US" dirty="0"/>
                        <a:t>政府收入</a:t>
                      </a:r>
                      <a:endParaRPr lang="zh-HK" altLang="en-US" dirty="0"/>
                    </a:p>
                  </a:txBody>
                  <a:tcPr/>
                </a:tc>
                <a:tc>
                  <a:txBody>
                    <a:bodyPr/>
                    <a:lstStyle/>
                    <a:p>
                      <a:r>
                        <a:rPr lang="zh-CN" altLang="en-US" dirty="0"/>
                        <a:t>政府支出</a:t>
                      </a:r>
                      <a:endParaRPr lang="zh-HK" altLang="en-US" dirty="0"/>
                    </a:p>
                  </a:txBody>
                  <a:tcPr/>
                </a:tc>
                <a:tc>
                  <a:txBody>
                    <a:bodyPr/>
                    <a:lstStyle/>
                    <a:p>
                      <a:r>
                        <a:rPr lang="zh-CN" altLang="en-US" dirty="0"/>
                        <a:t>财政赤字</a:t>
                      </a:r>
                      <a:endParaRPr lang="zh-HK" altLang="en-US" dirty="0"/>
                    </a:p>
                  </a:txBody>
                  <a:tcPr/>
                </a:tc>
                <a:tc>
                  <a:txBody>
                    <a:bodyPr/>
                    <a:lstStyle/>
                    <a:p>
                      <a:r>
                        <a:rPr lang="zh-CN" altLang="en-US" dirty="0"/>
                        <a:t>增发法币量</a:t>
                      </a:r>
                      <a:endParaRPr lang="zh-HK" altLang="en-US" dirty="0"/>
                    </a:p>
                  </a:txBody>
                  <a:tcPr/>
                </a:tc>
                <a:extLst>
                  <a:ext uri="{0D108BD9-81ED-4DB2-BD59-A6C34878D82A}">
                    <a16:rowId xmlns:a16="http://schemas.microsoft.com/office/drawing/2014/main" val="10000"/>
                  </a:ext>
                </a:extLst>
              </a:tr>
              <a:tr h="370840">
                <a:tc>
                  <a:txBody>
                    <a:bodyPr/>
                    <a:lstStyle/>
                    <a:p>
                      <a:r>
                        <a:rPr lang="en-US" altLang="zh-HK" dirty="0"/>
                        <a:t>1945</a:t>
                      </a:r>
                      <a:endParaRPr lang="zh-HK" altLang="en-US" dirty="0"/>
                    </a:p>
                  </a:txBody>
                  <a:tcPr/>
                </a:tc>
                <a:tc>
                  <a:txBody>
                    <a:bodyPr/>
                    <a:lstStyle/>
                    <a:p>
                      <a:r>
                        <a:rPr lang="en-US" altLang="zh-HK" dirty="0"/>
                        <a:t>1,241,389</a:t>
                      </a:r>
                      <a:endParaRPr lang="zh-HK" altLang="en-US" dirty="0"/>
                    </a:p>
                  </a:txBody>
                  <a:tcPr/>
                </a:tc>
                <a:tc>
                  <a:txBody>
                    <a:bodyPr/>
                    <a:lstStyle/>
                    <a:p>
                      <a:r>
                        <a:rPr lang="en-US" altLang="zh-HK" dirty="0"/>
                        <a:t>2,348,085</a:t>
                      </a:r>
                      <a:endParaRPr lang="zh-HK" altLang="en-US" dirty="0"/>
                    </a:p>
                  </a:txBody>
                  <a:tcPr/>
                </a:tc>
                <a:tc>
                  <a:txBody>
                    <a:bodyPr/>
                    <a:lstStyle/>
                    <a:p>
                      <a:r>
                        <a:rPr lang="en-US" altLang="zh-HK" dirty="0"/>
                        <a:t>1,106,696</a:t>
                      </a:r>
                      <a:endParaRPr lang="zh-HK" altLang="en-US" dirty="0"/>
                    </a:p>
                  </a:txBody>
                  <a:tcPr/>
                </a:tc>
                <a:tc>
                  <a:txBody>
                    <a:bodyPr/>
                    <a:lstStyle/>
                    <a:p>
                      <a:r>
                        <a:rPr lang="en-US" altLang="zh-HK" dirty="0"/>
                        <a:t>842,400</a:t>
                      </a:r>
                      <a:endParaRPr lang="zh-HK" altLang="en-US" dirty="0"/>
                    </a:p>
                  </a:txBody>
                  <a:tcPr/>
                </a:tc>
                <a:extLst>
                  <a:ext uri="{0D108BD9-81ED-4DB2-BD59-A6C34878D82A}">
                    <a16:rowId xmlns:a16="http://schemas.microsoft.com/office/drawing/2014/main" val="10001"/>
                  </a:ext>
                </a:extLst>
              </a:tr>
              <a:tr h="370840">
                <a:tc>
                  <a:txBody>
                    <a:bodyPr/>
                    <a:lstStyle/>
                    <a:p>
                      <a:r>
                        <a:rPr lang="en-US" altLang="zh-HK" dirty="0"/>
                        <a:t>1946</a:t>
                      </a:r>
                      <a:endParaRPr lang="zh-HK" altLang="en-US" dirty="0"/>
                    </a:p>
                  </a:txBody>
                  <a:tcPr/>
                </a:tc>
                <a:tc>
                  <a:txBody>
                    <a:bodyPr/>
                    <a:lstStyle/>
                    <a:p>
                      <a:r>
                        <a:rPr lang="en-US" altLang="zh-HK" dirty="0"/>
                        <a:t>2,876,988</a:t>
                      </a:r>
                      <a:endParaRPr lang="zh-HK" altLang="en-US" dirty="0"/>
                    </a:p>
                  </a:txBody>
                  <a:tcPr/>
                </a:tc>
                <a:tc>
                  <a:txBody>
                    <a:bodyPr/>
                    <a:lstStyle/>
                    <a:p>
                      <a:r>
                        <a:rPr lang="en-US" altLang="zh-HK" dirty="0"/>
                        <a:t>7,574,790</a:t>
                      </a:r>
                      <a:endParaRPr lang="zh-HK" altLang="en-US" dirty="0"/>
                    </a:p>
                  </a:txBody>
                  <a:tcPr/>
                </a:tc>
                <a:tc>
                  <a:txBody>
                    <a:bodyPr/>
                    <a:lstStyle/>
                    <a:p>
                      <a:r>
                        <a:rPr lang="en-US" altLang="zh-HK" dirty="0"/>
                        <a:t>4,697,802</a:t>
                      </a:r>
                      <a:endParaRPr lang="zh-HK" altLang="en-US" dirty="0"/>
                    </a:p>
                  </a:txBody>
                  <a:tcPr/>
                </a:tc>
                <a:tc>
                  <a:txBody>
                    <a:bodyPr/>
                    <a:lstStyle/>
                    <a:p>
                      <a:r>
                        <a:rPr lang="en-US" altLang="zh-HK" dirty="0"/>
                        <a:t>2,644,200</a:t>
                      </a:r>
                      <a:endParaRPr lang="zh-HK" altLang="en-US" dirty="0"/>
                    </a:p>
                  </a:txBody>
                  <a:tcPr/>
                </a:tc>
                <a:extLst>
                  <a:ext uri="{0D108BD9-81ED-4DB2-BD59-A6C34878D82A}">
                    <a16:rowId xmlns:a16="http://schemas.microsoft.com/office/drawing/2014/main" val="10002"/>
                  </a:ext>
                </a:extLst>
              </a:tr>
              <a:tr h="370840">
                <a:tc>
                  <a:txBody>
                    <a:bodyPr/>
                    <a:lstStyle/>
                    <a:p>
                      <a:r>
                        <a:rPr lang="en-US" altLang="zh-HK" dirty="0"/>
                        <a:t>1947</a:t>
                      </a:r>
                      <a:endParaRPr lang="zh-HK" altLang="en-US" dirty="0"/>
                    </a:p>
                  </a:txBody>
                  <a:tcPr/>
                </a:tc>
                <a:tc>
                  <a:txBody>
                    <a:bodyPr/>
                    <a:lstStyle/>
                    <a:p>
                      <a:r>
                        <a:rPr lang="en-US" altLang="zh-HK" dirty="0"/>
                        <a:t>14,064,383</a:t>
                      </a:r>
                      <a:endParaRPr lang="zh-HK" altLang="en-US" dirty="0"/>
                    </a:p>
                  </a:txBody>
                  <a:tcPr/>
                </a:tc>
                <a:tc>
                  <a:txBody>
                    <a:bodyPr/>
                    <a:lstStyle/>
                    <a:p>
                      <a:r>
                        <a:rPr lang="en-US" altLang="zh-HK" dirty="0"/>
                        <a:t>43,393,895</a:t>
                      </a:r>
                      <a:endParaRPr lang="zh-HK" altLang="en-US" dirty="0"/>
                    </a:p>
                  </a:txBody>
                  <a:tcPr/>
                </a:tc>
                <a:tc>
                  <a:txBody>
                    <a:bodyPr/>
                    <a:lstStyle/>
                    <a:p>
                      <a:r>
                        <a:rPr lang="en-US" altLang="zh-HK" dirty="0"/>
                        <a:t>29,329,512</a:t>
                      </a:r>
                      <a:endParaRPr lang="zh-HK" altLang="en-US" dirty="0"/>
                    </a:p>
                  </a:txBody>
                  <a:tcPr/>
                </a:tc>
                <a:tc>
                  <a:txBody>
                    <a:bodyPr/>
                    <a:lstStyle/>
                    <a:p>
                      <a:r>
                        <a:rPr lang="en-US" altLang="zh-HK" dirty="0"/>
                        <a:t>29,462,400</a:t>
                      </a:r>
                      <a:endParaRPr lang="zh-HK" altLang="en-US" dirty="0"/>
                    </a:p>
                  </a:txBody>
                  <a:tcPr/>
                </a:tc>
                <a:extLst>
                  <a:ext uri="{0D108BD9-81ED-4DB2-BD59-A6C34878D82A}">
                    <a16:rowId xmlns:a16="http://schemas.microsoft.com/office/drawing/2014/main" val="10003"/>
                  </a:ext>
                </a:extLst>
              </a:tr>
              <a:tr h="370840">
                <a:tc>
                  <a:txBody>
                    <a:bodyPr/>
                    <a:lstStyle/>
                    <a:p>
                      <a:r>
                        <a:rPr lang="en-US" altLang="zh-HK" dirty="0"/>
                        <a:t>1948</a:t>
                      </a:r>
                      <a:endParaRPr lang="zh-HK" altLang="en-US" dirty="0"/>
                    </a:p>
                  </a:txBody>
                  <a:tcPr/>
                </a:tc>
                <a:tc>
                  <a:txBody>
                    <a:bodyPr/>
                    <a:lstStyle/>
                    <a:p>
                      <a:r>
                        <a:rPr lang="en-US" altLang="zh-HK" dirty="0"/>
                        <a:t>220,905,475</a:t>
                      </a:r>
                      <a:endParaRPr lang="zh-HK" altLang="en-US" dirty="0"/>
                    </a:p>
                  </a:txBody>
                  <a:tcPr/>
                </a:tc>
                <a:tc>
                  <a:txBody>
                    <a:bodyPr/>
                    <a:lstStyle/>
                    <a:p>
                      <a:r>
                        <a:rPr lang="en-US" altLang="zh-HK" dirty="0"/>
                        <a:t>655,471,087</a:t>
                      </a:r>
                      <a:endParaRPr lang="zh-HK" altLang="en-US" dirty="0"/>
                    </a:p>
                  </a:txBody>
                  <a:tcPr/>
                </a:tc>
                <a:tc>
                  <a:txBody>
                    <a:bodyPr/>
                    <a:lstStyle/>
                    <a:p>
                      <a:r>
                        <a:rPr lang="en-US" altLang="zh-HK" dirty="0"/>
                        <a:t>435,565,612</a:t>
                      </a:r>
                      <a:endParaRPr lang="zh-HK" altLang="en-US" dirty="0"/>
                    </a:p>
                  </a:txBody>
                  <a:tcPr/>
                </a:tc>
                <a:tc>
                  <a:txBody>
                    <a:bodyPr/>
                    <a:lstStyle/>
                    <a:p>
                      <a:r>
                        <a:rPr lang="en-US" altLang="zh-HK" dirty="0"/>
                        <a:t>163,331,800</a:t>
                      </a:r>
                      <a:endParaRPr lang="zh-HK" altLang="en-US" dirty="0"/>
                    </a:p>
                  </a:txBody>
                  <a:tcPr/>
                </a:tc>
                <a:extLst>
                  <a:ext uri="{0D108BD9-81ED-4DB2-BD59-A6C34878D82A}">
                    <a16:rowId xmlns:a16="http://schemas.microsoft.com/office/drawing/2014/main" val="10004"/>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414943008"/>
              </p:ext>
            </p:extLst>
          </p:nvPr>
        </p:nvGraphicFramePr>
        <p:xfrm>
          <a:off x="291191" y="3501008"/>
          <a:ext cx="3347806" cy="1691640"/>
        </p:xfrm>
        <a:graphic>
          <a:graphicData uri="http://schemas.openxmlformats.org/drawingml/2006/table">
            <a:tbl>
              <a:tblPr firstRow="1" bandRow="1">
                <a:tableStyleId>{93296810-A885-4BE3-A3E7-6D5BEEA58F35}</a:tableStyleId>
              </a:tblPr>
              <a:tblGrid>
                <a:gridCol w="1673903">
                  <a:extLst>
                    <a:ext uri="{9D8B030D-6E8A-4147-A177-3AD203B41FA5}">
                      <a16:colId xmlns:a16="http://schemas.microsoft.com/office/drawing/2014/main" val="20000"/>
                    </a:ext>
                  </a:extLst>
                </a:gridCol>
                <a:gridCol w="1673903">
                  <a:extLst>
                    <a:ext uri="{9D8B030D-6E8A-4147-A177-3AD203B41FA5}">
                      <a16:colId xmlns:a16="http://schemas.microsoft.com/office/drawing/2014/main" val="20001"/>
                    </a:ext>
                  </a:extLst>
                </a:gridCol>
              </a:tblGrid>
              <a:tr h="370840">
                <a:tc>
                  <a:txBody>
                    <a:bodyPr/>
                    <a:lstStyle/>
                    <a:p>
                      <a:pPr algn="ctr"/>
                      <a:r>
                        <a:rPr lang="zh-CN" altLang="en-US" sz="1600" dirty="0"/>
                        <a:t>日期</a:t>
                      </a:r>
                      <a:endParaRPr lang="zh-HK" altLang="en-US" sz="1600" dirty="0"/>
                    </a:p>
                  </a:txBody>
                  <a:tcPr/>
                </a:tc>
                <a:tc>
                  <a:txBody>
                    <a:bodyPr/>
                    <a:lstStyle/>
                    <a:p>
                      <a:pPr algn="ctr"/>
                      <a:r>
                        <a:rPr lang="zh-CN" altLang="en-US" sz="1600" dirty="0"/>
                        <a:t>事件</a:t>
                      </a:r>
                      <a:endParaRPr lang="zh-HK" altLang="en-US" sz="1600" dirty="0"/>
                    </a:p>
                  </a:txBody>
                  <a:tcPr/>
                </a:tc>
                <a:extLst>
                  <a:ext uri="{0D108BD9-81ED-4DB2-BD59-A6C34878D82A}">
                    <a16:rowId xmlns:a16="http://schemas.microsoft.com/office/drawing/2014/main" val="10000"/>
                  </a:ext>
                </a:extLst>
              </a:tr>
              <a:tr h="370840">
                <a:tc>
                  <a:txBody>
                    <a:bodyPr/>
                    <a:lstStyle/>
                    <a:p>
                      <a:pPr algn="ctr"/>
                      <a:r>
                        <a:rPr lang="en-US" altLang="zh-HK" sz="1600" dirty="0"/>
                        <a:t>1945</a:t>
                      </a:r>
                      <a:r>
                        <a:rPr lang="zh-CN" altLang="en-US" sz="1600" dirty="0"/>
                        <a:t>年</a:t>
                      </a:r>
                      <a:r>
                        <a:rPr lang="en-US" altLang="zh-CN" sz="1600" dirty="0"/>
                        <a:t>8</a:t>
                      </a:r>
                      <a:r>
                        <a:rPr lang="zh-CN" altLang="en-US" sz="1600" dirty="0"/>
                        <a:t>月</a:t>
                      </a:r>
                      <a:endParaRPr lang="zh-HK" altLang="en-US" sz="1600" dirty="0"/>
                    </a:p>
                  </a:txBody>
                  <a:tcPr/>
                </a:tc>
                <a:tc>
                  <a:txBody>
                    <a:bodyPr/>
                    <a:lstStyle/>
                    <a:p>
                      <a:pPr algn="ctr"/>
                      <a:r>
                        <a:rPr lang="zh-CN" altLang="en-US" sz="1600" dirty="0"/>
                        <a:t>日本投降</a:t>
                      </a:r>
                      <a:endParaRPr lang="zh-HK" altLang="en-US" sz="1600" dirty="0"/>
                    </a:p>
                  </a:txBody>
                  <a:tcPr/>
                </a:tc>
                <a:extLst>
                  <a:ext uri="{0D108BD9-81ED-4DB2-BD59-A6C34878D82A}">
                    <a16:rowId xmlns:a16="http://schemas.microsoft.com/office/drawing/2014/main" val="10001"/>
                  </a:ext>
                </a:extLst>
              </a:tr>
              <a:tr h="370840">
                <a:tc>
                  <a:txBody>
                    <a:bodyPr/>
                    <a:lstStyle/>
                    <a:p>
                      <a:pPr algn="ctr"/>
                      <a:r>
                        <a:rPr lang="en-US" altLang="zh-HK" sz="1600" dirty="0"/>
                        <a:t>1946</a:t>
                      </a:r>
                      <a:r>
                        <a:rPr lang="zh-CN" altLang="en-US" sz="1600" dirty="0"/>
                        <a:t>年</a:t>
                      </a:r>
                      <a:r>
                        <a:rPr lang="en-US" altLang="zh-CN" sz="1600" dirty="0"/>
                        <a:t>1</a:t>
                      </a:r>
                      <a:r>
                        <a:rPr lang="zh-CN" altLang="en-US" sz="1600" dirty="0"/>
                        <a:t>月</a:t>
                      </a:r>
                      <a:endParaRPr lang="zh-HK" altLang="en-US" sz="1600" dirty="0"/>
                    </a:p>
                  </a:txBody>
                  <a:tcPr/>
                </a:tc>
                <a:tc>
                  <a:txBody>
                    <a:bodyPr/>
                    <a:lstStyle/>
                    <a:p>
                      <a:pPr algn="ctr"/>
                      <a:r>
                        <a:rPr lang="zh-CN" altLang="en-US" sz="1600" dirty="0"/>
                        <a:t>国共停火协定</a:t>
                      </a:r>
                      <a:endParaRPr lang="zh-HK" altLang="en-US" sz="1600" dirty="0"/>
                    </a:p>
                  </a:txBody>
                  <a:tcPr/>
                </a:tc>
                <a:extLst>
                  <a:ext uri="{0D108BD9-81ED-4DB2-BD59-A6C34878D82A}">
                    <a16:rowId xmlns:a16="http://schemas.microsoft.com/office/drawing/2014/main" val="10002"/>
                  </a:ext>
                </a:extLst>
              </a:tr>
              <a:tr h="370840">
                <a:tc>
                  <a:txBody>
                    <a:bodyPr/>
                    <a:lstStyle/>
                    <a:p>
                      <a:pPr algn="ctr"/>
                      <a:r>
                        <a:rPr lang="en-US" altLang="zh-HK" sz="1600" dirty="0"/>
                        <a:t>1947</a:t>
                      </a:r>
                      <a:r>
                        <a:rPr lang="zh-CN" altLang="en-US" sz="1600" dirty="0"/>
                        <a:t>年</a:t>
                      </a:r>
                      <a:r>
                        <a:rPr lang="en-US" altLang="zh-CN" sz="1600" dirty="0"/>
                        <a:t>3</a:t>
                      </a:r>
                      <a:r>
                        <a:rPr lang="zh-CN" altLang="en-US" sz="1600" dirty="0"/>
                        <a:t>月</a:t>
                      </a:r>
                      <a:endParaRPr lang="zh-HK" altLang="en-US" sz="1600" dirty="0"/>
                    </a:p>
                  </a:txBody>
                  <a:tcPr/>
                </a:tc>
                <a:tc>
                  <a:txBody>
                    <a:bodyPr/>
                    <a:lstStyle/>
                    <a:p>
                      <a:pPr algn="ctr"/>
                      <a:r>
                        <a:rPr lang="zh-CN" altLang="en-US" sz="1600" dirty="0"/>
                        <a:t>国共谈判破裂，全面开战</a:t>
                      </a:r>
                      <a:endParaRPr lang="zh-HK" altLang="en-US" sz="16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291190" y="725191"/>
            <a:ext cx="3128682"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1400" dirty="0"/>
              <a:t>资料</a:t>
            </a:r>
            <a:r>
              <a:rPr lang="en-US" altLang="zh-CN" sz="1400" dirty="0"/>
              <a:t>1</a:t>
            </a:r>
            <a:r>
              <a:rPr lang="zh-CN" altLang="en-US" sz="1400" dirty="0"/>
              <a:t>：国民政府财政（单位</a:t>
            </a:r>
            <a:r>
              <a:rPr lang="en-US" altLang="zh-CN" sz="1400" dirty="0"/>
              <a:t>:</a:t>
            </a:r>
            <a:r>
              <a:rPr lang="zh-CN" altLang="en-US" sz="1400" dirty="0"/>
              <a:t>百万元）</a:t>
            </a:r>
            <a:endParaRPr lang="zh-HK" altLang="en-US" sz="1400" dirty="0"/>
          </a:p>
        </p:txBody>
      </p:sp>
      <p:sp>
        <p:nvSpPr>
          <p:cNvPr id="9" name="TextBox 8"/>
          <p:cNvSpPr txBox="1"/>
          <p:nvPr/>
        </p:nvSpPr>
        <p:spPr>
          <a:xfrm>
            <a:off x="291191" y="3203103"/>
            <a:ext cx="1544505"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1400" dirty="0"/>
              <a:t>资料</a:t>
            </a:r>
            <a:r>
              <a:rPr lang="en-US" altLang="zh-CN" sz="1400" dirty="0"/>
              <a:t>2</a:t>
            </a:r>
            <a:r>
              <a:rPr lang="zh-CN" altLang="en-US" sz="1400" dirty="0"/>
              <a:t>：大事年表</a:t>
            </a:r>
            <a:endParaRPr lang="zh-HK" altLang="en-US" sz="1400"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4481" y="3510880"/>
            <a:ext cx="2736304" cy="3020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904481" y="3205806"/>
            <a:ext cx="1544505"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sz="1400" dirty="0"/>
              <a:t>资料</a:t>
            </a:r>
            <a:r>
              <a:rPr lang="en-US" altLang="zh-CN" sz="1400" dirty="0"/>
              <a:t>3</a:t>
            </a:r>
            <a:r>
              <a:rPr lang="zh-CN" altLang="en-US" sz="1400" dirty="0"/>
              <a:t>：报纸新闻</a:t>
            </a:r>
            <a:endParaRPr lang="zh-HK" altLang="en-US" sz="1400" dirty="0"/>
          </a:p>
        </p:txBody>
      </p:sp>
      <p:sp>
        <p:nvSpPr>
          <p:cNvPr id="7" name="TextBox 6"/>
          <p:cNvSpPr txBox="1"/>
          <p:nvPr/>
        </p:nvSpPr>
        <p:spPr>
          <a:xfrm>
            <a:off x="6812854" y="3183630"/>
            <a:ext cx="2088232" cy="3539430"/>
          </a:xfrm>
          <a:prstGeom prst="rect">
            <a:avLst/>
          </a:prstGeom>
          <a:noFill/>
          <a:ln w="28575">
            <a:solidFill>
              <a:srgbClr val="C00000"/>
            </a:solidFill>
          </a:ln>
        </p:spPr>
        <p:txBody>
          <a:bodyPr wrap="square" rtlCol="0">
            <a:spAutoFit/>
          </a:bodyPr>
          <a:lstStyle/>
          <a:p>
            <a:r>
              <a:rPr lang="zh-CN" altLang="en-US" sz="1400" dirty="0"/>
              <a:t>问题</a:t>
            </a:r>
            <a:r>
              <a:rPr lang="zh-CN" altLang="en-US" sz="1400" dirty="0">
                <a:sym typeface="Wingdings" panose="05000000000000000000" pitchFamily="2" charset="2"/>
              </a:rPr>
              <a:t>（</a:t>
            </a:r>
            <a:r>
              <a:rPr lang="en-US" altLang="zh-CN" sz="1400" dirty="0">
                <a:sym typeface="Wingdings" panose="05000000000000000000" pitchFamily="2" charset="2"/>
              </a:rPr>
              <a:t>1</a:t>
            </a:r>
            <a:r>
              <a:rPr lang="zh-CN" altLang="en-US" sz="1400" dirty="0">
                <a:sym typeface="Wingdings" panose="05000000000000000000" pitchFamily="2" charset="2"/>
              </a:rPr>
              <a:t>）</a:t>
            </a:r>
            <a:r>
              <a:rPr lang="zh-CN" altLang="en-US" sz="1400" dirty="0"/>
              <a:t>试从资料</a:t>
            </a:r>
            <a:r>
              <a:rPr lang="en-US" altLang="zh-CN" sz="1400" dirty="0"/>
              <a:t>1</a:t>
            </a:r>
            <a:r>
              <a:rPr lang="zh-CN" altLang="en-US" sz="1400" dirty="0"/>
              <a:t>找出最严重的两个通胀年份。</a:t>
            </a:r>
            <a:endParaRPr lang="en-US" altLang="zh-CN" sz="1400" dirty="0"/>
          </a:p>
          <a:p>
            <a:endParaRPr lang="en-US" altLang="zh-CN" sz="1400" dirty="0"/>
          </a:p>
          <a:p>
            <a:endParaRPr lang="en-US" altLang="zh-CN" sz="1400" dirty="0"/>
          </a:p>
          <a:p>
            <a:r>
              <a:rPr lang="zh-CN" altLang="en-US" sz="1400" dirty="0"/>
              <a:t>（</a:t>
            </a:r>
            <a:r>
              <a:rPr lang="en-US" altLang="zh-CN" sz="1400" dirty="0"/>
              <a:t>2</a:t>
            </a:r>
            <a:r>
              <a:rPr lang="zh-CN" altLang="en-US" sz="1400" dirty="0"/>
              <a:t>）结合资料</a:t>
            </a:r>
            <a:r>
              <a:rPr lang="en-US" altLang="zh-CN" sz="1400" dirty="0"/>
              <a:t>2</a:t>
            </a:r>
            <a:r>
              <a:rPr lang="zh-CN" altLang="en-US" sz="1400" dirty="0"/>
              <a:t>和</a:t>
            </a:r>
            <a:r>
              <a:rPr lang="en-US" altLang="zh-CN" sz="1400" dirty="0"/>
              <a:t>3</a:t>
            </a:r>
            <a:r>
              <a:rPr lang="zh-CN" altLang="en-US" sz="1400" dirty="0"/>
              <a:t>，你认为是什么原因，使国民政府要多印法币</a:t>
            </a:r>
            <a:r>
              <a:rPr lang="en-US" altLang="zh-TW" sz="1400" dirty="0">
                <a:latin typeface="SimSun" panose="02010600030101010101" pitchFamily="2" charset="-122"/>
                <a:ea typeface="SimSun" panose="02010600030101010101" pitchFamily="2" charset="-122"/>
              </a:rPr>
              <a:t>? </a:t>
            </a:r>
            <a:endParaRPr lang="en-US" altLang="zh-HK" sz="1400" dirty="0"/>
          </a:p>
          <a:p>
            <a:pPr lvl="0"/>
            <a:endParaRPr lang="en-US" altLang="zh-CN" sz="1400" dirty="0">
              <a:solidFill>
                <a:prstClr val="black"/>
              </a:solidFill>
            </a:endParaRPr>
          </a:p>
          <a:p>
            <a:pPr lvl="0"/>
            <a:endParaRPr lang="en-US" altLang="zh-CN" sz="1400" dirty="0">
              <a:solidFill>
                <a:prstClr val="black"/>
              </a:solidFill>
            </a:endParaRPr>
          </a:p>
          <a:p>
            <a:pPr lvl="0"/>
            <a:endParaRPr lang="en-US" altLang="zh-CN" sz="1400" dirty="0">
              <a:solidFill>
                <a:prstClr val="black"/>
              </a:solidFill>
            </a:endParaRPr>
          </a:p>
          <a:p>
            <a:pPr lvl="0"/>
            <a:r>
              <a:rPr lang="zh-CN" altLang="en-US" sz="1400" dirty="0">
                <a:solidFill>
                  <a:prstClr val="black"/>
                </a:solidFill>
              </a:rPr>
              <a:t>（</a:t>
            </a:r>
            <a:r>
              <a:rPr lang="en-US" altLang="zh-CN" sz="1400" dirty="0">
                <a:solidFill>
                  <a:prstClr val="black"/>
                </a:solidFill>
              </a:rPr>
              <a:t>3</a:t>
            </a:r>
            <a:r>
              <a:rPr lang="zh-CN" altLang="en-US" sz="1400" dirty="0">
                <a:solidFill>
                  <a:prstClr val="black"/>
                </a:solidFill>
              </a:rPr>
              <a:t>）国家货币如此不堪，若你是政府，你怎样办</a:t>
            </a:r>
            <a:r>
              <a:rPr lang="en-US" altLang="zh-TW" sz="1400" dirty="0">
                <a:latin typeface="SimSun" panose="02010600030101010101" pitchFamily="2" charset="-122"/>
                <a:ea typeface="SimSun" panose="02010600030101010101" pitchFamily="2" charset="-122"/>
              </a:rPr>
              <a:t>?</a:t>
            </a:r>
          </a:p>
          <a:p>
            <a:pPr lvl="0"/>
            <a:endParaRPr lang="en-US" altLang="zh-TW" sz="1400" dirty="0">
              <a:latin typeface="SimSun" panose="02010600030101010101" pitchFamily="2" charset="-122"/>
              <a:ea typeface="SimSun" panose="02010600030101010101" pitchFamily="2" charset="-122"/>
            </a:endParaRPr>
          </a:p>
          <a:p>
            <a:pPr lvl="0"/>
            <a:endParaRPr lang="en-US" altLang="zh-TW" sz="1400" dirty="0">
              <a:latin typeface="SimSun" panose="02010600030101010101" pitchFamily="2" charset="-122"/>
              <a:ea typeface="SimSun" panose="02010600030101010101" pitchFamily="2" charset="-122"/>
            </a:endParaRPr>
          </a:p>
          <a:p>
            <a:pPr lvl="0"/>
            <a:r>
              <a:rPr lang="en-US" altLang="zh-TW" sz="1400" dirty="0">
                <a:latin typeface="SimSun" panose="02010600030101010101" pitchFamily="2" charset="-122"/>
                <a:ea typeface="SimSun" panose="02010600030101010101" pitchFamily="2" charset="-122"/>
              </a:rPr>
              <a:t> </a:t>
            </a:r>
            <a:endParaRPr lang="en-US" altLang="zh-CN" sz="1400" dirty="0">
              <a:solidFill>
                <a:prstClr val="black"/>
              </a:solidFill>
            </a:endParaRPr>
          </a:p>
        </p:txBody>
      </p:sp>
      <p:sp>
        <p:nvSpPr>
          <p:cNvPr id="8" name="TextBox 7"/>
          <p:cNvSpPr txBox="1"/>
          <p:nvPr/>
        </p:nvSpPr>
        <p:spPr>
          <a:xfrm>
            <a:off x="3902571" y="6508704"/>
            <a:ext cx="2611735" cy="246221"/>
          </a:xfrm>
          <a:prstGeom prst="rect">
            <a:avLst/>
          </a:prstGeom>
          <a:noFill/>
        </p:spPr>
        <p:txBody>
          <a:bodyPr wrap="square" rtlCol="0">
            <a:spAutoFit/>
          </a:bodyPr>
          <a:lstStyle/>
          <a:p>
            <a:r>
              <a:rPr lang="zh-CN" altLang="en-US" sz="1000" dirty="0"/>
              <a:t>参考：池振南，页</a:t>
            </a:r>
            <a:r>
              <a:rPr lang="en-US" altLang="zh-CN" sz="1000" dirty="0"/>
              <a:t>88</a:t>
            </a:r>
            <a:endParaRPr lang="zh-HK" altLang="en-US" sz="1000" dirty="0"/>
          </a:p>
        </p:txBody>
      </p:sp>
      <p:sp>
        <p:nvSpPr>
          <p:cNvPr id="14" name="TextBox 13"/>
          <p:cNvSpPr txBox="1"/>
          <p:nvPr/>
        </p:nvSpPr>
        <p:spPr>
          <a:xfrm>
            <a:off x="291190" y="2780928"/>
            <a:ext cx="2611735" cy="246221"/>
          </a:xfrm>
          <a:prstGeom prst="rect">
            <a:avLst/>
          </a:prstGeom>
          <a:noFill/>
        </p:spPr>
        <p:txBody>
          <a:bodyPr wrap="square" rtlCol="0">
            <a:spAutoFit/>
          </a:bodyPr>
          <a:lstStyle/>
          <a:p>
            <a:r>
              <a:rPr lang="zh-CN" altLang="en-US" sz="1000" dirty="0"/>
              <a:t>参考：张公权，页</a:t>
            </a:r>
            <a:r>
              <a:rPr lang="en-US" altLang="zh-CN" sz="1000" dirty="0"/>
              <a:t>51, 55</a:t>
            </a:r>
            <a:endParaRPr lang="zh-HK" altLang="en-US" sz="1000" dirty="0"/>
          </a:p>
        </p:txBody>
      </p:sp>
      <p:sp>
        <p:nvSpPr>
          <p:cNvPr id="3" name="矩形 2"/>
          <p:cNvSpPr/>
          <p:nvPr/>
        </p:nvSpPr>
        <p:spPr>
          <a:xfrm>
            <a:off x="6732240" y="3861048"/>
            <a:ext cx="1729961" cy="369332"/>
          </a:xfrm>
          <a:prstGeom prst="rect">
            <a:avLst/>
          </a:prstGeom>
        </p:spPr>
        <p:txBody>
          <a:bodyPr wrap="none">
            <a:spAutoFit/>
          </a:bodyPr>
          <a:lstStyle/>
          <a:p>
            <a:r>
              <a:rPr lang="zh-CN" altLang="en-US" dirty="0">
                <a:solidFill>
                  <a:srgbClr val="FF0000"/>
                </a:solidFill>
              </a:rPr>
              <a:t>（</a:t>
            </a:r>
            <a:r>
              <a:rPr lang="zh-CN" altLang="en-US" sz="1400" dirty="0">
                <a:solidFill>
                  <a:srgbClr val="FF0000"/>
                </a:solidFill>
              </a:rPr>
              <a:t>答：</a:t>
            </a:r>
            <a:r>
              <a:rPr lang="en-US" altLang="zh-CN" sz="1400" dirty="0">
                <a:solidFill>
                  <a:srgbClr val="FF0000"/>
                </a:solidFill>
              </a:rPr>
              <a:t>1947,1948</a:t>
            </a:r>
            <a:r>
              <a:rPr lang="zh-CN" altLang="en-US" sz="1400" dirty="0">
                <a:solidFill>
                  <a:srgbClr val="FF0000"/>
                </a:solidFill>
              </a:rPr>
              <a:t>）</a:t>
            </a:r>
            <a:endParaRPr lang="en-US" altLang="zh-CN" sz="1400" dirty="0">
              <a:solidFill>
                <a:srgbClr val="FF0000"/>
              </a:solidFill>
            </a:endParaRPr>
          </a:p>
        </p:txBody>
      </p:sp>
      <p:sp>
        <p:nvSpPr>
          <p:cNvPr id="10" name="矩形 9"/>
          <p:cNvSpPr/>
          <p:nvPr/>
        </p:nvSpPr>
        <p:spPr>
          <a:xfrm>
            <a:off x="6740923" y="4956270"/>
            <a:ext cx="2159566" cy="523220"/>
          </a:xfrm>
          <a:prstGeom prst="rect">
            <a:avLst/>
          </a:prstGeom>
        </p:spPr>
        <p:txBody>
          <a:bodyPr wrap="none">
            <a:spAutoFit/>
          </a:bodyPr>
          <a:lstStyle/>
          <a:p>
            <a:r>
              <a:rPr lang="zh-CN" altLang="en-US" sz="1400" dirty="0">
                <a:solidFill>
                  <a:srgbClr val="FF0000"/>
                </a:solidFill>
              </a:rPr>
              <a:t>（答：国共内战，军费增</a:t>
            </a:r>
            <a:endParaRPr lang="en-US" altLang="zh-CN" sz="1400" dirty="0">
              <a:solidFill>
                <a:srgbClr val="FF0000"/>
              </a:solidFill>
            </a:endParaRPr>
          </a:p>
          <a:p>
            <a:r>
              <a:rPr lang="en-US" altLang="zh-CN" sz="1400" dirty="0">
                <a:solidFill>
                  <a:srgbClr val="FF0000"/>
                </a:solidFill>
              </a:rPr>
              <a:t>    </a:t>
            </a:r>
            <a:r>
              <a:rPr lang="zh-CN" altLang="en-US" sz="1400" dirty="0">
                <a:solidFill>
                  <a:srgbClr val="FF0000"/>
                </a:solidFill>
              </a:rPr>
              <a:t>加）</a:t>
            </a:r>
            <a:endParaRPr lang="en-US" altLang="zh-HK" sz="1400" dirty="0">
              <a:solidFill>
                <a:srgbClr val="FF0000"/>
              </a:solidFill>
            </a:endParaRPr>
          </a:p>
        </p:txBody>
      </p:sp>
      <p:sp>
        <p:nvSpPr>
          <p:cNvPr id="12" name="矩形 11"/>
          <p:cNvSpPr/>
          <p:nvPr/>
        </p:nvSpPr>
        <p:spPr>
          <a:xfrm>
            <a:off x="6778351" y="6071299"/>
            <a:ext cx="1980029" cy="523220"/>
          </a:xfrm>
          <a:prstGeom prst="rect">
            <a:avLst/>
          </a:prstGeom>
        </p:spPr>
        <p:txBody>
          <a:bodyPr wrap="none">
            <a:spAutoFit/>
          </a:bodyPr>
          <a:lstStyle/>
          <a:p>
            <a:r>
              <a:rPr lang="zh-CN" altLang="en-US" sz="1400" dirty="0">
                <a:solidFill>
                  <a:srgbClr val="FF0000"/>
                </a:solidFill>
              </a:rPr>
              <a:t>（答：改革货币，增强</a:t>
            </a:r>
            <a:endParaRPr lang="en-US" altLang="zh-CN" sz="1400" dirty="0">
              <a:solidFill>
                <a:srgbClr val="FF0000"/>
              </a:solidFill>
            </a:endParaRPr>
          </a:p>
          <a:p>
            <a:r>
              <a:rPr lang="en-US" altLang="zh-CN" sz="1400" dirty="0">
                <a:solidFill>
                  <a:srgbClr val="FF0000"/>
                </a:solidFill>
              </a:rPr>
              <a:t>    </a:t>
            </a:r>
            <a:r>
              <a:rPr lang="zh-CN" altLang="en-US" sz="1400" dirty="0">
                <a:solidFill>
                  <a:srgbClr val="FF0000"/>
                </a:solidFill>
              </a:rPr>
              <a:t>人们对货币的信心）</a:t>
            </a:r>
            <a:endParaRPr lang="zh-HK" altLang="en-US" sz="1400" dirty="0"/>
          </a:p>
        </p:txBody>
      </p:sp>
    </p:spTree>
    <p:extLst>
      <p:ext uri="{BB962C8B-B14F-4D97-AF65-F5344CB8AC3E}">
        <p14:creationId xmlns:p14="http://schemas.microsoft.com/office/powerpoint/2010/main" val="288088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animEffect transition="in" filter="barn(inVertical)">
                                      <p:cBhvr>
                                        <p:cTn id="15" dur="500"/>
                                        <p:tgtEl>
                                          <p:spTgt spid="1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barn(inVertical)">
                                      <p:cBhvr>
                                        <p:cTn id="20" dur="500"/>
                                        <p:tgtEl>
                                          <p:spTgt spid="12">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9512" y="636682"/>
            <a:ext cx="4404877" cy="1477328"/>
          </a:xfrm>
          <a:prstGeom prst="rect">
            <a:avLst/>
          </a:prstGeom>
          <a:solidFill>
            <a:schemeClr val="accent3">
              <a:lumMod val="40000"/>
              <a:lumOff val="60000"/>
            </a:schemeClr>
          </a:solidFill>
          <a:ln>
            <a:noFill/>
          </a:ln>
          <a:effectLst/>
        </p:spPr>
        <p:txBody>
          <a:bodyPr wrap="square">
            <a:spAutoFit/>
          </a:bodyPr>
          <a:lstStyle>
            <a:lvl1pPr marL="342900" indent="-342900">
              <a:defRPr kumimoji="1">
                <a:solidFill>
                  <a:schemeClr val="tx1"/>
                </a:solidFill>
                <a:latin typeface="Arial" charset="0"/>
                <a:ea typeface="新細明體" pitchFamily="18" charset="-120"/>
              </a:defRPr>
            </a:lvl1pPr>
            <a:lvl2pPr marL="800100" indent="-342900">
              <a:defRPr kumimoji="1">
                <a:solidFill>
                  <a:schemeClr val="tx1"/>
                </a:solidFill>
                <a:latin typeface="Arial" charset="0"/>
                <a:ea typeface="新細明體" pitchFamily="18" charset="-120"/>
              </a:defRPr>
            </a:lvl2pPr>
            <a:lvl3pPr marL="1257300" indent="-342900">
              <a:defRPr kumimoji="1">
                <a:solidFill>
                  <a:schemeClr val="tx1"/>
                </a:solidFill>
                <a:latin typeface="Arial" charset="0"/>
                <a:ea typeface="新細明體" pitchFamily="18" charset="-120"/>
              </a:defRPr>
            </a:lvl3pPr>
            <a:lvl4pPr marL="1714500" indent="-342900">
              <a:defRPr kumimoji="1">
                <a:solidFill>
                  <a:schemeClr val="tx1"/>
                </a:solidFill>
                <a:latin typeface="Arial" charset="0"/>
                <a:ea typeface="新細明體" pitchFamily="18" charset="-120"/>
              </a:defRPr>
            </a:lvl4pPr>
            <a:lvl5pPr marL="2171700" indent="-342900">
              <a:defRPr kumimoji="1">
                <a:solidFill>
                  <a:schemeClr val="tx1"/>
                </a:solidFill>
                <a:latin typeface="Arial" charset="0"/>
                <a:ea typeface="新細明體" pitchFamily="18" charset="-120"/>
              </a:defRPr>
            </a:lvl5pPr>
            <a:lvl6pPr marL="2628900" indent="-342900" fontAlgn="base">
              <a:spcBef>
                <a:spcPct val="0"/>
              </a:spcBef>
              <a:spcAft>
                <a:spcPct val="0"/>
              </a:spcAft>
              <a:defRPr kumimoji="1">
                <a:solidFill>
                  <a:schemeClr val="tx1"/>
                </a:solidFill>
                <a:latin typeface="Arial" charset="0"/>
                <a:ea typeface="新細明體" pitchFamily="18" charset="-120"/>
              </a:defRPr>
            </a:lvl6pPr>
            <a:lvl7pPr marL="3086100" indent="-342900" fontAlgn="base">
              <a:spcBef>
                <a:spcPct val="0"/>
              </a:spcBef>
              <a:spcAft>
                <a:spcPct val="0"/>
              </a:spcAft>
              <a:defRPr kumimoji="1">
                <a:solidFill>
                  <a:schemeClr val="tx1"/>
                </a:solidFill>
                <a:latin typeface="Arial" charset="0"/>
                <a:ea typeface="新細明體" pitchFamily="18" charset="-120"/>
              </a:defRPr>
            </a:lvl7pPr>
            <a:lvl8pPr marL="3543300" indent="-342900" fontAlgn="base">
              <a:spcBef>
                <a:spcPct val="0"/>
              </a:spcBef>
              <a:spcAft>
                <a:spcPct val="0"/>
              </a:spcAft>
              <a:defRPr kumimoji="1">
                <a:solidFill>
                  <a:schemeClr val="tx1"/>
                </a:solidFill>
                <a:latin typeface="Arial" charset="0"/>
                <a:ea typeface="新細明體" pitchFamily="18" charset="-120"/>
              </a:defRPr>
            </a:lvl8pPr>
            <a:lvl9pPr marL="4000500" indent="-342900" fontAlgn="base">
              <a:spcBef>
                <a:spcPct val="0"/>
              </a:spcBef>
              <a:spcAft>
                <a:spcPct val="0"/>
              </a:spcAft>
              <a:defRPr kumimoji="1">
                <a:solidFill>
                  <a:schemeClr val="tx1"/>
                </a:solidFill>
                <a:latin typeface="Arial" charset="0"/>
                <a:ea typeface="新細明體" pitchFamily="18" charset="-120"/>
              </a:defRPr>
            </a:lvl9pPr>
          </a:lstStyle>
          <a:p>
            <a:r>
              <a:rPr lang="en-US" altLang="zh-TW" dirty="0">
                <a:latin typeface="+mn-lt"/>
                <a:ea typeface="SimSun" panose="02010600030101010101" pitchFamily="2" charset="-122"/>
              </a:rPr>
              <a:t>1948</a:t>
            </a:r>
            <a:r>
              <a:rPr lang="zh-CN" altLang="en-US" dirty="0">
                <a:latin typeface="+mn-lt"/>
                <a:ea typeface="SimSun" panose="02010600030101010101" pitchFamily="2" charset="-122"/>
              </a:rPr>
              <a:t>年</a:t>
            </a:r>
            <a:r>
              <a:rPr lang="en-US" altLang="zh-TW" dirty="0">
                <a:latin typeface="+mn-lt"/>
                <a:ea typeface="SimSun" panose="02010600030101010101" pitchFamily="2" charset="-122"/>
              </a:rPr>
              <a:t>8</a:t>
            </a:r>
            <a:r>
              <a:rPr lang="zh-TW" altLang="en-US" dirty="0">
                <a:latin typeface="+mn-lt"/>
                <a:ea typeface="SimSun" panose="02010600030101010101" pitchFamily="2" charset="-122"/>
              </a:rPr>
              <a:t>月，政府</a:t>
            </a:r>
            <a:r>
              <a:rPr lang="zh-CN" altLang="en-US" dirty="0">
                <a:latin typeface="+mn-lt"/>
                <a:ea typeface="SimSun" panose="02010600030101010101" pitchFamily="2" charset="-122"/>
              </a:rPr>
              <a:t>宣布</a:t>
            </a:r>
            <a:r>
              <a:rPr lang="zh-TW" altLang="en-US" dirty="0">
                <a:latin typeface="+mn-lt"/>
                <a:ea typeface="SimSun" panose="02010600030101010101" pitchFamily="2" charset="-122"/>
              </a:rPr>
              <a:t>发行金圆券，取代法币。</a:t>
            </a:r>
            <a:r>
              <a:rPr lang="zh-CN" altLang="en-US" dirty="0">
                <a:latin typeface="+mn-lt"/>
                <a:ea typeface="SimSun" panose="02010600030101010101" pitchFamily="2" charset="-122"/>
              </a:rPr>
              <a:t>新钞面额很小，只</a:t>
            </a:r>
            <a:r>
              <a:rPr lang="zh-TW" altLang="en-US" dirty="0">
                <a:latin typeface="+mn-lt"/>
                <a:ea typeface="SimSun" panose="02010600030101010101" pitchFamily="2" charset="-122"/>
              </a:rPr>
              <a:t>分为一元、五元和一百元。计划发行</a:t>
            </a:r>
            <a:r>
              <a:rPr lang="zh-CN" altLang="en-US" dirty="0">
                <a:latin typeface="+mn-lt"/>
                <a:ea typeface="SimSun" panose="02010600030101010101" pitchFamily="2" charset="-122"/>
              </a:rPr>
              <a:t>只</a:t>
            </a:r>
            <a:r>
              <a:rPr lang="en-US" altLang="zh-TW" dirty="0">
                <a:latin typeface="+mn-lt"/>
                <a:ea typeface="SimSun" panose="02010600030101010101" pitchFamily="2" charset="-122"/>
              </a:rPr>
              <a:t>20</a:t>
            </a:r>
            <a:r>
              <a:rPr lang="zh-TW" altLang="en-US" dirty="0">
                <a:latin typeface="SimSun" panose="02010600030101010101" pitchFamily="2" charset="-122"/>
                <a:ea typeface="SimSun" panose="02010600030101010101" pitchFamily="2" charset="-122"/>
              </a:rPr>
              <a:t>亿元。</a:t>
            </a:r>
            <a:r>
              <a:rPr lang="zh-CN" altLang="en-US" dirty="0">
                <a:latin typeface="SimSun" panose="02010600030101010101" pitchFamily="2" charset="-122"/>
                <a:ea typeface="SimSun" panose="02010600030101010101" pitchFamily="2" charset="-122"/>
              </a:rPr>
              <a:t>市民须在限期内将手上的法币换取金圆券，每三百万法币可换取新钞一元。</a:t>
            </a:r>
            <a:endParaRPr lang="zh-TW" altLang="en-US" dirty="0">
              <a:latin typeface="SimSun" panose="02010600030101010101" pitchFamily="2" charset="-122"/>
              <a:ea typeface="SimSun" panose="02010600030101010101" pitchFamily="2" charset="-122"/>
            </a:endParaRPr>
          </a:p>
        </p:txBody>
      </p:sp>
      <p:sp>
        <p:nvSpPr>
          <p:cNvPr id="4" name="TextBox 3"/>
          <p:cNvSpPr txBox="1"/>
          <p:nvPr/>
        </p:nvSpPr>
        <p:spPr>
          <a:xfrm>
            <a:off x="179512" y="116632"/>
            <a:ext cx="2232248"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新货币的构思</a:t>
            </a:r>
            <a:endParaRPr lang="zh-HK" altLang="en-US" sz="2400" dirty="0">
              <a:latin typeface="Adobe 繁黑體 Std B" pitchFamily="34" charset="-128"/>
              <a:ea typeface="Adobe 繁黑體 Std B" pitchFamily="34"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236528"/>
            <a:ext cx="4321050" cy="307333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6363" y="5362649"/>
            <a:ext cx="1979712" cy="138499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a:t>林森，国民党元老，党内德高望重，</a:t>
            </a:r>
            <a:r>
              <a:rPr lang="en-US" altLang="zh-CN" sz="1400" dirty="0"/>
              <a:t>1923-1943</a:t>
            </a:r>
            <a:r>
              <a:rPr lang="zh-CN" altLang="en-US" sz="1400" dirty="0"/>
              <a:t>间担任国民政府主席一职。</a:t>
            </a:r>
            <a:r>
              <a:rPr lang="en-US" altLang="zh-CN" sz="1400" dirty="0"/>
              <a:t>1948</a:t>
            </a:r>
            <a:r>
              <a:rPr lang="zh-CN" altLang="en-US" sz="1400" dirty="0"/>
              <a:t>年实施金圆券时，他已经逝世</a:t>
            </a:r>
            <a:r>
              <a:rPr lang="en-US" altLang="zh-CN" sz="1400" dirty="0"/>
              <a:t>5</a:t>
            </a:r>
            <a:r>
              <a:rPr lang="zh-CN" altLang="en-US" sz="1400" dirty="0"/>
              <a:t>年。</a:t>
            </a:r>
            <a:endParaRPr lang="zh-HK" altLang="en-US" sz="1400" dirty="0"/>
          </a:p>
        </p:txBody>
      </p:sp>
      <p:sp>
        <p:nvSpPr>
          <p:cNvPr id="7" name="TextBox 6"/>
          <p:cNvSpPr txBox="1"/>
          <p:nvPr/>
        </p:nvSpPr>
        <p:spPr>
          <a:xfrm>
            <a:off x="2340037" y="5362649"/>
            <a:ext cx="2771230" cy="138499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a:t>蒋介石，国民党内最有军事实力的人物，</a:t>
            </a:r>
            <a:r>
              <a:rPr lang="en-US" altLang="zh-CN" sz="1400" dirty="0"/>
              <a:t>1926-1928</a:t>
            </a:r>
            <a:r>
              <a:rPr lang="zh-CN" altLang="en-US" sz="1400" dirty="0"/>
              <a:t>年领导国民党北伐，起码在名义上结束军阀割据局面，统一中国。</a:t>
            </a:r>
            <a:r>
              <a:rPr lang="en-US" altLang="zh-CN" sz="1400" dirty="0"/>
              <a:t>1943</a:t>
            </a:r>
            <a:r>
              <a:rPr lang="zh-CN" altLang="en-US" sz="1400" dirty="0"/>
              <a:t>年接任林森成为国民政府主席。</a:t>
            </a:r>
            <a:r>
              <a:rPr lang="en-US" altLang="zh-CN" sz="1400" dirty="0"/>
              <a:t>1948</a:t>
            </a:r>
            <a:r>
              <a:rPr lang="zh-CN" altLang="en-US" sz="1400" dirty="0"/>
              <a:t>年实施金圆券时，他是</a:t>
            </a:r>
            <a:r>
              <a:rPr lang="en-US" altLang="zh-CN" sz="1400" dirty="0"/>
              <a:t>61</a:t>
            </a:r>
            <a:r>
              <a:rPr lang="zh-CN" altLang="en-US" sz="1400" dirty="0"/>
              <a:t>岁。</a:t>
            </a:r>
            <a:endParaRPr lang="zh-HK" altLang="en-US" sz="1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924944"/>
            <a:ext cx="2705100"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a:off x="5508104" y="287522"/>
            <a:ext cx="3456384" cy="1985020"/>
          </a:xfrm>
          <a:prstGeom prst="cloudCallout">
            <a:avLst>
              <a:gd name="adj1" fmla="val -27171"/>
              <a:gd name="adj2" fmla="val 778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600" dirty="0"/>
              <a:t>分组讨论题：新钞换旧钞，似乎可即时把通胀缩减至三百万份之一。不过，我总觉得这个想法是错的！</a:t>
            </a:r>
            <a:r>
              <a:rPr lang="zh-TW" altLang="en-US" sz="1600" dirty="0">
                <a:latin typeface="SimSun" panose="02010600030101010101" pitchFamily="2" charset="-122"/>
                <a:ea typeface="SimSun" panose="02010600030101010101" pitchFamily="2" charset="-122"/>
              </a:rPr>
              <a:t>各位</a:t>
            </a:r>
            <a:r>
              <a:rPr lang="zh-CN" altLang="en-US" sz="1600" dirty="0"/>
              <a:t>同学，你认为呢？</a:t>
            </a:r>
            <a:endParaRPr lang="zh-HK" altLang="en-US" sz="1600" dirty="0"/>
          </a:p>
        </p:txBody>
      </p:sp>
      <p:sp>
        <p:nvSpPr>
          <p:cNvPr id="8" name="Oval 7"/>
          <p:cNvSpPr/>
          <p:nvPr/>
        </p:nvSpPr>
        <p:spPr>
          <a:xfrm>
            <a:off x="323528" y="4379749"/>
            <a:ext cx="864096" cy="913090"/>
          </a:xfrm>
          <a:prstGeom prst="ellipse">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 name="Oval 10"/>
          <p:cNvSpPr/>
          <p:nvPr/>
        </p:nvSpPr>
        <p:spPr>
          <a:xfrm>
            <a:off x="3474417" y="4396768"/>
            <a:ext cx="864096" cy="913090"/>
          </a:xfrm>
          <a:prstGeom prst="ellipse">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Tree>
    <p:extLst>
      <p:ext uri="{BB962C8B-B14F-4D97-AF65-F5344CB8AC3E}">
        <p14:creationId xmlns:p14="http://schemas.microsoft.com/office/powerpoint/2010/main" val="357161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78060" y="636682"/>
            <a:ext cx="4404877" cy="1477328"/>
          </a:xfrm>
          <a:prstGeom prst="rect">
            <a:avLst/>
          </a:prstGeom>
          <a:solidFill>
            <a:schemeClr val="accent3">
              <a:lumMod val="40000"/>
              <a:lumOff val="60000"/>
            </a:schemeClr>
          </a:solidFill>
          <a:ln>
            <a:noFill/>
          </a:ln>
          <a:effectLst/>
        </p:spPr>
        <p:txBody>
          <a:bodyPr wrap="square">
            <a:spAutoFit/>
          </a:bodyPr>
          <a:lstStyle>
            <a:lvl1pPr marL="342900" indent="-342900">
              <a:defRPr kumimoji="1">
                <a:solidFill>
                  <a:schemeClr val="tx1"/>
                </a:solidFill>
                <a:latin typeface="Arial" charset="0"/>
                <a:ea typeface="新細明體" pitchFamily="18" charset="-120"/>
              </a:defRPr>
            </a:lvl1pPr>
            <a:lvl2pPr marL="800100" indent="-342900">
              <a:defRPr kumimoji="1">
                <a:solidFill>
                  <a:schemeClr val="tx1"/>
                </a:solidFill>
                <a:latin typeface="Arial" charset="0"/>
                <a:ea typeface="新細明體" pitchFamily="18" charset="-120"/>
              </a:defRPr>
            </a:lvl2pPr>
            <a:lvl3pPr marL="1257300" indent="-342900">
              <a:defRPr kumimoji="1">
                <a:solidFill>
                  <a:schemeClr val="tx1"/>
                </a:solidFill>
                <a:latin typeface="Arial" charset="0"/>
                <a:ea typeface="新細明體" pitchFamily="18" charset="-120"/>
              </a:defRPr>
            </a:lvl3pPr>
            <a:lvl4pPr marL="1714500" indent="-342900">
              <a:defRPr kumimoji="1">
                <a:solidFill>
                  <a:schemeClr val="tx1"/>
                </a:solidFill>
                <a:latin typeface="Arial" charset="0"/>
                <a:ea typeface="新細明體" pitchFamily="18" charset="-120"/>
              </a:defRPr>
            </a:lvl4pPr>
            <a:lvl5pPr marL="2171700" indent="-342900">
              <a:defRPr kumimoji="1">
                <a:solidFill>
                  <a:schemeClr val="tx1"/>
                </a:solidFill>
                <a:latin typeface="Arial" charset="0"/>
                <a:ea typeface="新細明體" pitchFamily="18" charset="-120"/>
              </a:defRPr>
            </a:lvl5pPr>
            <a:lvl6pPr marL="2628900" indent="-342900" fontAlgn="base">
              <a:spcBef>
                <a:spcPct val="0"/>
              </a:spcBef>
              <a:spcAft>
                <a:spcPct val="0"/>
              </a:spcAft>
              <a:defRPr kumimoji="1">
                <a:solidFill>
                  <a:schemeClr val="tx1"/>
                </a:solidFill>
                <a:latin typeface="Arial" charset="0"/>
                <a:ea typeface="新細明體" pitchFamily="18" charset="-120"/>
              </a:defRPr>
            </a:lvl6pPr>
            <a:lvl7pPr marL="3086100" indent="-342900" fontAlgn="base">
              <a:spcBef>
                <a:spcPct val="0"/>
              </a:spcBef>
              <a:spcAft>
                <a:spcPct val="0"/>
              </a:spcAft>
              <a:defRPr kumimoji="1">
                <a:solidFill>
                  <a:schemeClr val="tx1"/>
                </a:solidFill>
                <a:latin typeface="Arial" charset="0"/>
                <a:ea typeface="新細明體" pitchFamily="18" charset="-120"/>
              </a:defRPr>
            </a:lvl7pPr>
            <a:lvl8pPr marL="3543300" indent="-342900" fontAlgn="base">
              <a:spcBef>
                <a:spcPct val="0"/>
              </a:spcBef>
              <a:spcAft>
                <a:spcPct val="0"/>
              </a:spcAft>
              <a:defRPr kumimoji="1">
                <a:solidFill>
                  <a:schemeClr val="tx1"/>
                </a:solidFill>
                <a:latin typeface="Arial" charset="0"/>
                <a:ea typeface="新細明體" pitchFamily="18" charset="-120"/>
              </a:defRPr>
            </a:lvl8pPr>
            <a:lvl9pPr marL="4000500" indent="-342900" fontAlgn="base">
              <a:spcBef>
                <a:spcPct val="0"/>
              </a:spcBef>
              <a:spcAft>
                <a:spcPct val="0"/>
              </a:spcAft>
              <a:defRPr kumimoji="1">
                <a:solidFill>
                  <a:schemeClr val="tx1"/>
                </a:solidFill>
                <a:latin typeface="Arial" charset="0"/>
                <a:ea typeface="新細明體" pitchFamily="18" charset="-120"/>
              </a:defRPr>
            </a:lvl9pPr>
          </a:lstStyle>
          <a:p>
            <a:r>
              <a:rPr lang="en-US" altLang="zh-TW" dirty="0">
                <a:latin typeface="+mn-lt"/>
                <a:ea typeface="SimSun" panose="02010600030101010101" pitchFamily="2" charset="-122"/>
              </a:rPr>
              <a:t>1948</a:t>
            </a:r>
            <a:r>
              <a:rPr lang="zh-CN" altLang="en-US" dirty="0">
                <a:latin typeface="+mn-lt"/>
                <a:ea typeface="SimSun" panose="02010600030101010101" pitchFamily="2" charset="-122"/>
              </a:rPr>
              <a:t>年</a:t>
            </a:r>
            <a:r>
              <a:rPr lang="en-US" altLang="zh-TW" dirty="0">
                <a:latin typeface="+mn-lt"/>
                <a:ea typeface="SimSun" panose="02010600030101010101" pitchFamily="2" charset="-122"/>
              </a:rPr>
              <a:t>8</a:t>
            </a:r>
            <a:r>
              <a:rPr lang="zh-TW" altLang="en-US" dirty="0">
                <a:latin typeface="+mn-lt"/>
                <a:ea typeface="SimSun" panose="02010600030101010101" pitchFamily="2" charset="-122"/>
              </a:rPr>
              <a:t>月，政府</a:t>
            </a:r>
            <a:r>
              <a:rPr lang="zh-CN" altLang="en-US" dirty="0">
                <a:latin typeface="+mn-lt"/>
                <a:ea typeface="SimSun" panose="02010600030101010101" pitchFamily="2" charset="-122"/>
              </a:rPr>
              <a:t>宣布</a:t>
            </a:r>
            <a:r>
              <a:rPr lang="zh-TW" altLang="en-US" dirty="0">
                <a:latin typeface="+mn-lt"/>
                <a:ea typeface="SimSun" panose="02010600030101010101" pitchFamily="2" charset="-122"/>
              </a:rPr>
              <a:t>发行金圆券，取代法币。</a:t>
            </a:r>
            <a:r>
              <a:rPr lang="zh-CN" altLang="en-US" dirty="0">
                <a:latin typeface="+mn-lt"/>
                <a:ea typeface="SimSun" panose="02010600030101010101" pitchFamily="2" charset="-122"/>
              </a:rPr>
              <a:t>新钞面额很小，只</a:t>
            </a:r>
            <a:r>
              <a:rPr lang="zh-TW" altLang="en-US" dirty="0">
                <a:latin typeface="+mn-lt"/>
                <a:ea typeface="SimSun" panose="02010600030101010101" pitchFamily="2" charset="-122"/>
              </a:rPr>
              <a:t>分为一元、五元和一百元。计划发行</a:t>
            </a:r>
            <a:r>
              <a:rPr lang="zh-CN" altLang="en-US" dirty="0">
                <a:latin typeface="+mn-lt"/>
                <a:ea typeface="SimSun" panose="02010600030101010101" pitchFamily="2" charset="-122"/>
              </a:rPr>
              <a:t>只</a:t>
            </a:r>
            <a:r>
              <a:rPr lang="en-US" altLang="zh-TW" dirty="0">
                <a:latin typeface="+mn-lt"/>
                <a:ea typeface="SimSun" panose="02010600030101010101" pitchFamily="2" charset="-122"/>
              </a:rPr>
              <a:t>20</a:t>
            </a:r>
            <a:r>
              <a:rPr lang="zh-TW" altLang="en-US" dirty="0">
                <a:latin typeface="SimSun" panose="02010600030101010101" pitchFamily="2" charset="-122"/>
                <a:ea typeface="SimSun" panose="02010600030101010101" pitchFamily="2" charset="-122"/>
              </a:rPr>
              <a:t>亿元。</a:t>
            </a:r>
            <a:r>
              <a:rPr lang="zh-CN" altLang="en-US" dirty="0">
                <a:latin typeface="SimSun" panose="02010600030101010101" pitchFamily="2" charset="-122"/>
                <a:ea typeface="SimSun" panose="02010600030101010101" pitchFamily="2" charset="-122"/>
              </a:rPr>
              <a:t>市民须在限期内将手上的法币换取金圆券，每三百万法币可换取新钞一元。</a:t>
            </a:r>
            <a:endParaRPr lang="zh-TW" altLang="en-US" dirty="0">
              <a:latin typeface="SimSun" panose="02010600030101010101" pitchFamily="2" charset="-122"/>
              <a:ea typeface="SimSun" panose="02010600030101010101" pitchFamily="2" charset="-122"/>
            </a:endParaRPr>
          </a:p>
        </p:txBody>
      </p:sp>
      <p:sp>
        <p:nvSpPr>
          <p:cNvPr id="4" name="TextBox 3"/>
          <p:cNvSpPr txBox="1"/>
          <p:nvPr/>
        </p:nvSpPr>
        <p:spPr>
          <a:xfrm>
            <a:off x="179512" y="116632"/>
            <a:ext cx="2232248" cy="461665"/>
          </a:xfrm>
          <a:prstGeom prst="rect">
            <a:avLst/>
          </a:prstGeom>
          <a:solidFill>
            <a:schemeClr val="accent2">
              <a:lumMod val="20000"/>
              <a:lumOff val="80000"/>
            </a:schemeClr>
          </a:solidFill>
        </p:spPr>
        <p:txBody>
          <a:bodyPr wrap="square" rtlCol="0">
            <a:spAutoFit/>
          </a:bodyPr>
          <a:lstStyle/>
          <a:p>
            <a:r>
              <a:rPr lang="zh-CN" altLang="en-US" sz="2400" dirty="0">
                <a:latin typeface="Adobe 繁黑體 Std B" pitchFamily="34" charset="-128"/>
                <a:ea typeface="Adobe 繁黑體 Std B" pitchFamily="34" charset="-128"/>
              </a:rPr>
              <a:t>新货币的构思</a:t>
            </a:r>
            <a:endParaRPr lang="zh-HK" altLang="en-US" sz="2400" dirty="0">
              <a:latin typeface="Adobe 繁黑體 Std B" pitchFamily="34" charset="-128"/>
              <a:ea typeface="Adobe 繁黑體 Std B" pitchFamily="34"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60" y="2191313"/>
            <a:ext cx="4321050" cy="307333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46058" y="5383221"/>
            <a:ext cx="1979712" cy="138499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a:t>林森，国民党元老，党内德高望重，</a:t>
            </a:r>
            <a:r>
              <a:rPr lang="en-US" altLang="zh-CN" sz="1400" dirty="0"/>
              <a:t>1923-1943</a:t>
            </a:r>
            <a:r>
              <a:rPr lang="zh-CN" altLang="en-US" sz="1400" dirty="0"/>
              <a:t>间担任国民政府主席一职。</a:t>
            </a:r>
            <a:r>
              <a:rPr lang="en-US" altLang="zh-CN" sz="1400" dirty="0"/>
              <a:t>1948</a:t>
            </a:r>
            <a:r>
              <a:rPr lang="zh-CN" altLang="en-US" sz="1400" dirty="0"/>
              <a:t>年实施金圆券时，他已经逝世</a:t>
            </a:r>
            <a:r>
              <a:rPr lang="en-US" altLang="zh-CN" sz="1400" dirty="0"/>
              <a:t>5</a:t>
            </a:r>
            <a:r>
              <a:rPr lang="zh-CN" altLang="en-US" sz="1400" dirty="0"/>
              <a:t>年。</a:t>
            </a:r>
            <a:endParaRPr lang="zh-HK" altLang="en-US" sz="1400" dirty="0"/>
          </a:p>
        </p:txBody>
      </p:sp>
      <p:sp>
        <p:nvSpPr>
          <p:cNvPr id="7" name="TextBox 6"/>
          <p:cNvSpPr txBox="1"/>
          <p:nvPr/>
        </p:nvSpPr>
        <p:spPr>
          <a:xfrm>
            <a:off x="2278232" y="5362649"/>
            <a:ext cx="2771230" cy="1384995"/>
          </a:xfrm>
          <a:prstGeom prst="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400" dirty="0"/>
              <a:t>蒋介石，国民党内最有军事实力的人物，</a:t>
            </a:r>
            <a:r>
              <a:rPr lang="en-US" altLang="zh-CN" sz="1400" dirty="0"/>
              <a:t>1926-1928</a:t>
            </a:r>
            <a:r>
              <a:rPr lang="zh-CN" altLang="en-US" sz="1400" dirty="0"/>
              <a:t>年领导国民党北伐，起码在名义上结束军阀割据局面，统一中国。</a:t>
            </a:r>
            <a:r>
              <a:rPr lang="en-US" altLang="zh-CN" sz="1400" dirty="0"/>
              <a:t>1943</a:t>
            </a:r>
            <a:r>
              <a:rPr lang="zh-CN" altLang="en-US" sz="1400" dirty="0"/>
              <a:t>年接任林森成为国民政府主席。</a:t>
            </a:r>
            <a:r>
              <a:rPr lang="en-US" altLang="zh-CN" sz="1400" dirty="0"/>
              <a:t>1948</a:t>
            </a:r>
            <a:r>
              <a:rPr lang="zh-CN" altLang="en-US" sz="1400" dirty="0"/>
              <a:t>年实施金圆券时，他是</a:t>
            </a:r>
            <a:r>
              <a:rPr lang="en-US" altLang="zh-CN" sz="1400" dirty="0"/>
              <a:t>61</a:t>
            </a:r>
            <a:r>
              <a:rPr lang="zh-CN" altLang="en-US" sz="1400" dirty="0"/>
              <a:t>岁。</a:t>
            </a:r>
            <a:endParaRPr lang="zh-HK" altLang="en-US" sz="14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924944"/>
            <a:ext cx="2705100" cy="382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Callout 5"/>
          <p:cNvSpPr/>
          <p:nvPr/>
        </p:nvSpPr>
        <p:spPr>
          <a:xfrm>
            <a:off x="5280248" y="116632"/>
            <a:ext cx="3833242" cy="2232248"/>
          </a:xfrm>
          <a:prstGeom prst="cloudCallout">
            <a:avLst>
              <a:gd name="adj1" fmla="val -27171"/>
              <a:gd name="adj2" fmla="val 778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经济学家告诉我，货币只是代表购买力，通胀的问题也在于商品没有相应增加。因此，若用三百万旧钞买不到一斤米的话，用一元新钞代表三百万旧钞同样是不可能做到的。因此，通胀问题还没有真正解决！</a:t>
            </a:r>
            <a:endParaRPr lang="zh-HK" altLang="en-US" sz="1400" dirty="0"/>
          </a:p>
        </p:txBody>
      </p:sp>
    </p:spTree>
    <p:extLst>
      <p:ext uri="{BB962C8B-B14F-4D97-AF65-F5344CB8AC3E}">
        <p14:creationId xmlns:p14="http://schemas.microsoft.com/office/powerpoint/2010/main" val="258390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3"/>
            <a:ext cx="535821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2793" y="3294112"/>
            <a:ext cx="2478013" cy="188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ular Callout 1"/>
          <p:cNvSpPr/>
          <p:nvPr/>
        </p:nvSpPr>
        <p:spPr>
          <a:xfrm>
            <a:off x="5966420" y="116633"/>
            <a:ext cx="2664296" cy="288032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600" dirty="0"/>
          </a:p>
          <a:p>
            <a:endParaRPr lang="en-US" altLang="zh-CN" sz="1600" dirty="0"/>
          </a:p>
          <a:p>
            <a:r>
              <a:rPr lang="zh-CN" altLang="en-US" sz="1600" dirty="0"/>
              <a:t>想到了！只要我增强新钞的购买力，商品的价格便会下降，通胀问题便可以解决！我真是天才！</a:t>
            </a:r>
            <a:endParaRPr lang="en-US" altLang="zh-CN" sz="1600" dirty="0"/>
          </a:p>
          <a:p>
            <a:r>
              <a:rPr lang="zh-CN" altLang="en-US" sz="1600" dirty="0"/>
              <a:t>办法是：所有新钞持有人都可以去银行兑现黄金。这就是「金圆券」的精要所在。</a:t>
            </a:r>
            <a:r>
              <a:rPr lang="en-US" altLang="zh-CN" sz="1600" dirty="0"/>
              <a:t>200</a:t>
            </a:r>
            <a:r>
              <a:rPr lang="zh-CN" altLang="en-US" sz="1600" dirty="0"/>
              <a:t>元新钞，便兑</a:t>
            </a:r>
            <a:r>
              <a:rPr lang="en-US" altLang="zh-CN" sz="1600" dirty="0"/>
              <a:t>1</a:t>
            </a:r>
            <a:r>
              <a:rPr lang="zh-CN" altLang="en-US" sz="1600" dirty="0"/>
              <a:t>两黄金，你们这些人，也应对新钞有信心了吧。哈哈！</a:t>
            </a:r>
            <a:endParaRPr lang="en-US" altLang="zh-CN" sz="1600" dirty="0"/>
          </a:p>
          <a:p>
            <a:endParaRPr lang="en-US" altLang="zh-HK" dirty="0"/>
          </a:p>
          <a:p>
            <a:endParaRPr lang="zh-HK" altLang="en-US" dirty="0"/>
          </a:p>
        </p:txBody>
      </p:sp>
      <p:cxnSp>
        <p:nvCxnSpPr>
          <p:cNvPr id="4" name="Curved Connector 3"/>
          <p:cNvCxnSpPr/>
          <p:nvPr/>
        </p:nvCxnSpPr>
        <p:spPr>
          <a:xfrm rot="5400000" flipH="1" flipV="1">
            <a:off x="1764805" y="2585021"/>
            <a:ext cx="1224136" cy="1224136"/>
          </a:xfrm>
          <a:prstGeom prst="curvedConnector3">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5681" y="5126038"/>
            <a:ext cx="5184576" cy="156966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CN" altLang="en-US" sz="1600" dirty="0"/>
              <a:t>理论上是行得通的，但问题是：中国缺乏金矿，而国民政府又一穷二白，那里来那么多黄金放在中央银行里</a:t>
            </a:r>
            <a:r>
              <a:rPr lang="en-US" altLang="zh-TW" sz="1600" dirty="0">
                <a:latin typeface="SimSun" panose="02010600030101010101" pitchFamily="2" charset="-122"/>
                <a:ea typeface="SimSun" panose="02010600030101010101" pitchFamily="2" charset="-122"/>
              </a:rPr>
              <a:t>? </a:t>
            </a:r>
            <a:r>
              <a:rPr lang="zh-CN" altLang="en-US" sz="1600" dirty="0"/>
              <a:t>若每</a:t>
            </a:r>
            <a:r>
              <a:rPr lang="en-US" altLang="zh-CN" sz="1600" dirty="0"/>
              <a:t>200</a:t>
            </a:r>
            <a:r>
              <a:rPr lang="zh-CN" altLang="en-US" sz="1600" dirty="0"/>
              <a:t>元新钞的价值是</a:t>
            </a:r>
            <a:r>
              <a:rPr lang="en-US" altLang="zh-CN" sz="1600" dirty="0"/>
              <a:t>1</a:t>
            </a:r>
            <a:r>
              <a:rPr lang="zh-CN" altLang="en-US" sz="1600" dirty="0"/>
              <a:t>两黄金，在十足库存的情况下，</a:t>
            </a:r>
            <a:r>
              <a:rPr lang="en-US" altLang="zh-CN" sz="1600" dirty="0"/>
              <a:t>20</a:t>
            </a:r>
            <a:r>
              <a:rPr lang="zh-CN" altLang="en-US" sz="1600" dirty="0"/>
              <a:t>亿新钞，便需要</a:t>
            </a:r>
            <a:r>
              <a:rPr lang="en-US" altLang="zh-CN" sz="1600" dirty="0"/>
              <a:t>1</a:t>
            </a:r>
            <a:r>
              <a:rPr lang="zh-CN" altLang="en-US" sz="1600" dirty="0"/>
              <a:t>千万两黄金了！</a:t>
            </a:r>
            <a:endParaRPr lang="en-US" altLang="zh-CN" sz="1600" dirty="0"/>
          </a:p>
          <a:p>
            <a:r>
              <a:rPr lang="zh-CN" altLang="en-US" sz="1600" dirty="0"/>
              <a:t>你猜到蒋介石这个军人会怎样做</a:t>
            </a:r>
            <a:r>
              <a:rPr lang="en-US" altLang="zh-TW" sz="1600" dirty="0">
                <a:latin typeface="SimSun" panose="02010600030101010101" pitchFamily="2" charset="-122"/>
                <a:ea typeface="SimSun" panose="02010600030101010101" pitchFamily="2" charset="-122"/>
              </a:rPr>
              <a:t>? </a:t>
            </a:r>
            <a:r>
              <a:rPr lang="en-US" altLang="zh-CN" sz="1600" dirty="0"/>
              <a:t> </a:t>
            </a:r>
          </a:p>
          <a:p>
            <a:r>
              <a:rPr lang="zh-CN" altLang="en-US" sz="1600" dirty="0"/>
              <a:t>（</a:t>
            </a:r>
            <a:r>
              <a:rPr lang="en-US" altLang="zh-CN" sz="1600" dirty="0"/>
              <a:t>1</a:t>
            </a:r>
            <a:r>
              <a:rPr lang="zh-CN" altLang="en-US" sz="1600" dirty="0"/>
              <a:t>）撤回政策；或（</a:t>
            </a:r>
            <a:r>
              <a:rPr lang="en-US" altLang="zh-CN" sz="1600" dirty="0"/>
              <a:t>2</a:t>
            </a:r>
            <a:r>
              <a:rPr lang="zh-CN" altLang="en-US" sz="1600" dirty="0"/>
              <a:t>）强行收兑。</a:t>
            </a:r>
            <a:endParaRPr lang="zh-HK" altLang="en-US" sz="1600" dirty="0"/>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0257" y="3173425"/>
            <a:ext cx="3896621" cy="342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59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29157"/>
            <a:ext cx="5760640" cy="6608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ular Callout 2"/>
          <p:cNvSpPr/>
          <p:nvPr/>
        </p:nvSpPr>
        <p:spPr>
          <a:xfrm>
            <a:off x="107504" y="1700808"/>
            <a:ext cx="3960440" cy="1725513"/>
          </a:xfrm>
          <a:prstGeom prst="wedgeRectCallout">
            <a:avLst>
              <a:gd name="adj1" fmla="val 71040"/>
              <a:gd name="adj2" fmla="val 31324"/>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altLang="zh-CN" sz="1600" dirty="0"/>
          </a:p>
          <a:p>
            <a:r>
              <a:rPr lang="zh-CN" altLang="en-US" sz="1600" dirty="0"/>
              <a:t>我决定派出经济督导员，去商人开办的银行和公司，用金圆券强兑他们收藏的黄金，拿来放在中央银行来。经国，你是我的儿子，就去上海做点成绩来吧！</a:t>
            </a:r>
            <a:endParaRPr lang="en-US" altLang="zh-CN" sz="1600" dirty="0"/>
          </a:p>
          <a:p>
            <a:r>
              <a:rPr lang="zh-CN" altLang="en-US" sz="1600" dirty="0"/>
              <a:t>新钞实行期间，奸商可能乘机囤积商品，提高价格，你顺便查禁一下吧！</a:t>
            </a:r>
            <a:endParaRPr lang="en-US" altLang="zh-CN" sz="1600" dirty="0"/>
          </a:p>
          <a:p>
            <a:endParaRPr lang="zh-HK" altLang="en-US" dirty="0"/>
          </a:p>
        </p:txBody>
      </p:sp>
      <p:sp>
        <p:nvSpPr>
          <p:cNvPr id="4" name="Rectangular Callout 3"/>
          <p:cNvSpPr/>
          <p:nvPr/>
        </p:nvSpPr>
        <p:spPr>
          <a:xfrm>
            <a:off x="5724128" y="129157"/>
            <a:ext cx="3240360" cy="1499643"/>
          </a:xfrm>
          <a:prstGeom prst="wedgeRectCallout">
            <a:avLst>
              <a:gd name="adj1" fmla="val -56989"/>
              <a:gd name="adj2" fmla="val 57555"/>
            </a:avLst>
          </a:prstGeom>
        </p:spPr>
        <p:style>
          <a:lnRef idx="2">
            <a:schemeClr val="accent1"/>
          </a:lnRef>
          <a:fillRef idx="1">
            <a:schemeClr val="lt1"/>
          </a:fillRef>
          <a:effectRef idx="0">
            <a:schemeClr val="accent1"/>
          </a:effectRef>
          <a:fontRef idx="minor">
            <a:schemeClr val="dk1"/>
          </a:fontRef>
        </p:style>
        <p:txBody>
          <a:bodyPr rtlCol="0" anchor="ctr"/>
          <a:lstStyle/>
          <a:p>
            <a:r>
              <a:rPr lang="zh-CN" altLang="en-US" sz="1400" dirty="0"/>
              <a:t>你认为蒋经国如何回应</a:t>
            </a:r>
            <a:r>
              <a:rPr lang="en-US" altLang="zh-TW" sz="1400" dirty="0">
                <a:latin typeface="SimSun" panose="02010600030101010101" pitchFamily="2" charset="-122"/>
                <a:ea typeface="SimSun" panose="02010600030101010101" pitchFamily="2" charset="-122"/>
              </a:rPr>
              <a:t>? </a:t>
            </a:r>
            <a:r>
              <a:rPr lang="en-US" altLang="zh-CN" sz="1400" dirty="0"/>
              <a:t>(</a:t>
            </a:r>
            <a:r>
              <a:rPr lang="zh-TW" altLang="en-US" sz="1400" dirty="0">
                <a:latin typeface="SimSun" panose="02010600030101010101" pitchFamily="2" charset="-122"/>
                <a:ea typeface="SimSun" panose="02010600030101010101" pitchFamily="2" charset="-122"/>
              </a:rPr>
              <a:t>哪</a:t>
            </a:r>
            <a:r>
              <a:rPr lang="zh-CN" altLang="en-US" sz="1400" dirty="0"/>
              <a:t>一项</a:t>
            </a:r>
            <a:r>
              <a:rPr lang="en-US" altLang="zh-TW" sz="1400" dirty="0">
                <a:latin typeface="SimSun" panose="02010600030101010101" pitchFamily="2" charset="-122"/>
                <a:ea typeface="SimSun" panose="02010600030101010101" pitchFamily="2" charset="-122"/>
              </a:rPr>
              <a:t>? </a:t>
            </a:r>
            <a:r>
              <a:rPr lang="zh-CN" altLang="en-US" sz="1400" dirty="0"/>
              <a:t>）</a:t>
            </a:r>
            <a:endParaRPr lang="en-US" altLang="zh-CN" sz="1400" dirty="0"/>
          </a:p>
          <a:p>
            <a:pPr marL="228600" indent="-228600">
              <a:buAutoNum type="arabicPeriod"/>
            </a:pPr>
            <a:r>
              <a:rPr lang="zh-CN" altLang="en-US" sz="1400" dirty="0"/>
              <a:t>父亲！这是很难办的事情啊！您还是另选贤才吧</a:t>
            </a:r>
            <a:r>
              <a:rPr lang="en-US" altLang="zh-CN" sz="1400" dirty="0"/>
              <a:t>! </a:t>
            </a:r>
          </a:p>
          <a:p>
            <a:pPr marL="228600" indent="-228600">
              <a:buFontTx/>
              <a:buAutoNum type="arabicPeriod"/>
            </a:pPr>
            <a:r>
              <a:rPr lang="zh-CN" altLang="en-US" sz="1400" dirty="0"/>
              <a:t>我终于有发挥所长的机会了！我是不会让父亲失望的！</a:t>
            </a:r>
            <a:endParaRPr lang="zh-HK" altLang="en-US" sz="1400" dirty="0"/>
          </a:p>
          <a:p>
            <a:pPr marL="228600" indent="-228600">
              <a:buAutoNum type="arabicPeriod"/>
            </a:pPr>
            <a:r>
              <a:rPr lang="zh-CN" altLang="en-US" sz="1400" dirty="0"/>
              <a:t>（其他，请填上：）</a:t>
            </a:r>
            <a:endParaRPr lang="en-US" altLang="zh-CN" sz="1400" dirty="0"/>
          </a:p>
          <a:p>
            <a:pPr marL="228600" indent="-228600">
              <a:buAutoNum type="arabicPeriod"/>
            </a:pPr>
            <a:endParaRPr lang="zh-HK" altLang="en-US" sz="1200" dirty="0"/>
          </a:p>
        </p:txBody>
      </p:sp>
      <p:sp>
        <p:nvSpPr>
          <p:cNvPr id="6" name="TextBox 5"/>
          <p:cNvSpPr txBox="1"/>
          <p:nvPr/>
        </p:nvSpPr>
        <p:spPr>
          <a:xfrm>
            <a:off x="7031581" y="1484784"/>
            <a:ext cx="1914948" cy="2246769"/>
          </a:xfrm>
          <a:prstGeom prst="rect">
            <a:avLst/>
          </a:prstGeom>
          <a:solidFill>
            <a:schemeClr val="accent4">
              <a:lumMod val="20000"/>
              <a:lumOff val="80000"/>
            </a:schemeClr>
          </a:solidFill>
        </p:spPr>
        <p:txBody>
          <a:bodyPr wrap="square" rtlCol="0">
            <a:spAutoFit/>
          </a:bodyPr>
          <a:lstStyle/>
          <a:p>
            <a:r>
              <a:rPr lang="zh-CN" altLang="en-US" sz="1400" dirty="0"/>
              <a:t>蒋经国，</a:t>
            </a:r>
            <a:r>
              <a:rPr lang="en-US" altLang="zh-CN" sz="1400" dirty="0"/>
              <a:t>1910</a:t>
            </a:r>
            <a:r>
              <a:rPr lang="zh-CN" altLang="en-US" sz="1400" dirty="0"/>
              <a:t>年生，母亲是毛福梅（蒋介石第一任妻子）。他是蒋介石积极培养的接班人，</a:t>
            </a:r>
            <a:r>
              <a:rPr lang="en-US" altLang="zh-CN" sz="1400" dirty="0"/>
              <a:t>1948</a:t>
            </a:r>
            <a:r>
              <a:rPr lang="zh-CN" altLang="en-US" sz="1400" dirty="0"/>
              <a:t>年金圆券推出时，蒋经国</a:t>
            </a:r>
            <a:r>
              <a:rPr lang="en-US" altLang="zh-CN" sz="1400" dirty="0"/>
              <a:t>38</a:t>
            </a:r>
            <a:r>
              <a:rPr lang="zh-CN" altLang="en-US" sz="1400" dirty="0"/>
              <a:t>岁，很想藉这个机会在国人面前，展示一下自己的才干，并增加</a:t>
            </a:r>
            <a:r>
              <a:rPr lang="zh-TW" altLang="en-US" sz="1400" dirty="0">
                <a:latin typeface="SimSun" panose="02010600030101010101" pitchFamily="2" charset="-122"/>
                <a:ea typeface="SimSun" panose="02010600030101010101" pitchFamily="2" charset="-122"/>
              </a:rPr>
              <a:t>声</a:t>
            </a:r>
            <a:r>
              <a:rPr lang="zh-CN" altLang="en-US" sz="1400" dirty="0"/>
              <a:t>望。</a:t>
            </a:r>
            <a:endParaRPr lang="zh-HK" altLang="en-US" sz="1400" dirty="0"/>
          </a:p>
        </p:txBody>
      </p:sp>
    </p:spTree>
    <p:extLst>
      <p:ext uri="{BB962C8B-B14F-4D97-AF65-F5344CB8AC3E}">
        <p14:creationId xmlns:p14="http://schemas.microsoft.com/office/powerpoint/2010/main" val="51187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9563"/>
            <a:ext cx="3937970" cy="534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2954259" y="764704"/>
            <a:ext cx="1091215" cy="803964"/>
          </a:xfrm>
          <a:prstGeom prst="wedgeRectCallout">
            <a:avLst>
              <a:gd name="adj1" fmla="val -59583"/>
              <a:gd name="adj2" fmla="val 70398"/>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dirty="0"/>
              <a:t>打老虎，打老虎！</a:t>
            </a:r>
            <a:endParaRPr lang="zh-HK" altLang="en-US" dirty="0"/>
          </a:p>
        </p:txBody>
      </p:sp>
      <p:sp>
        <p:nvSpPr>
          <p:cNvPr id="14" name="TextBox 13"/>
          <p:cNvSpPr txBox="1"/>
          <p:nvPr/>
        </p:nvSpPr>
        <p:spPr>
          <a:xfrm>
            <a:off x="107503" y="5510941"/>
            <a:ext cx="3937971" cy="830997"/>
          </a:xfrm>
          <a:prstGeom prst="rect">
            <a:avLst/>
          </a:prstGeom>
          <a:solidFill>
            <a:schemeClr val="accent4">
              <a:lumMod val="20000"/>
              <a:lumOff val="80000"/>
            </a:schemeClr>
          </a:solidFill>
        </p:spPr>
        <p:txBody>
          <a:bodyPr wrap="square" rtlCol="0">
            <a:spAutoFit/>
          </a:bodyPr>
          <a:lstStyle/>
          <a:p>
            <a:r>
              <a:rPr lang="zh-CN" altLang="en-US" sz="1600" dirty="0"/>
              <a:t>蒋经国于是在上海作了经济副督导员，任内进行「打虎」行动，实质上是搜刮地方银行和大商人的黄金，也连带白银和外币。</a:t>
            </a:r>
            <a:endParaRPr lang="zh-HK" altLang="en-US" sz="1600" dirty="0"/>
          </a:p>
        </p:txBody>
      </p:sp>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473" y="1888899"/>
            <a:ext cx="4604891" cy="3531297"/>
          </a:xfrm>
          <a:prstGeom prst="rect">
            <a:avLst/>
          </a:prstGeom>
        </p:spPr>
      </p:pic>
      <p:sp>
        <p:nvSpPr>
          <p:cNvPr id="3" name="矩形 2"/>
          <p:cNvSpPr/>
          <p:nvPr/>
        </p:nvSpPr>
        <p:spPr>
          <a:xfrm>
            <a:off x="4198473" y="5507865"/>
            <a:ext cx="4584675" cy="830997"/>
          </a:xfrm>
          <a:prstGeom prst="rect">
            <a:avLst/>
          </a:prstGeom>
          <a:solidFill>
            <a:schemeClr val="accent4">
              <a:lumMod val="20000"/>
              <a:lumOff val="80000"/>
            </a:schemeClr>
          </a:solidFill>
        </p:spPr>
        <p:txBody>
          <a:bodyPr wrap="square">
            <a:spAutoFit/>
          </a:bodyPr>
          <a:lstStyle/>
          <a:p>
            <a:r>
              <a:rPr lang="zh-TW" altLang="en-US" sz="1600" dirty="0">
                <a:latin typeface="SimSun" panose="02010600030101010101" pitchFamily="2" charset="-122"/>
                <a:ea typeface="SimSun" panose="02010600030101010101" pitchFamily="2" charset="-122"/>
                <a:cs typeface="Times New Roman" panose="02020603050405020304" pitchFamily="18" charset="0"/>
              </a:rPr>
              <a:t>蒋经国号召及动员</a:t>
            </a:r>
            <a:r>
              <a:rPr lang="zh-TW" altLang="zh-HK" sz="1600" dirty="0">
                <a:latin typeface="SimSun" panose="02010600030101010101" pitchFamily="2" charset="-122"/>
                <a:ea typeface="SimSun" panose="02010600030101010101" pitchFamily="2" charset="-122"/>
                <a:cs typeface="Times New Roman" panose="02020603050405020304" pitchFamily="18" charset="0"/>
              </a:rPr>
              <a:t>上海</a:t>
            </a:r>
            <a:r>
              <a:rPr lang="zh-TW" altLang="en-US" sz="1600" dirty="0">
                <a:latin typeface="SimSun" panose="02010600030101010101" pitchFamily="2" charset="-122"/>
                <a:ea typeface="SimSun" panose="02010600030101010101" pitchFamily="2" charset="-122"/>
                <a:cs typeface="Times New Roman" panose="02020603050405020304" pitchFamily="18" charset="0"/>
              </a:rPr>
              <a:t>的</a:t>
            </a:r>
            <a:r>
              <a:rPr lang="zh-TW" altLang="zh-HK" sz="1600" dirty="0">
                <a:latin typeface="SimSun" panose="02010600030101010101" pitchFamily="2" charset="-122"/>
                <a:ea typeface="SimSun" panose="02010600030101010101" pitchFamily="2" charset="-122"/>
                <a:cs typeface="Times New Roman" panose="02020603050405020304" pitchFamily="18" charset="0"/>
              </a:rPr>
              <a:t>年</a:t>
            </a:r>
            <a:r>
              <a:rPr lang="zh-TW" altLang="en-US" sz="1600" dirty="0">
                <a:latin typeface="SimSun" panose="02010600030101010101" pitchFamily="2" charset="-122"/>
                <a:ea typeface="SimSun" panose="02010600030101010101" pitchFamily="2" charset="-122"/>
                <a:cs typeface="Times New Roman" panose="02020603050405020304" pitchFamily="18" charset="0"/>
              </a:rPr>
              <a:t>青人</a:t>
            </a:r>
            <a:r>
              <a:rPr lang="zh-TW" altLang="zh-HK" sz="1600" dirty="0">
                <a:latin typeface="SimSun" panose="02010600030101010101" pitchFamily="2" charset="-122"/>
                <a:ea typeface="SimSun" panose="02010600030101010101" pitchFamily="2" charset="-122"/>
                <a:cs typeface="Times New Roman" panose="02020603050405020304" pitchFamily="18" charset="0"/>
              </a:rPr>
              <a:t>参加「打老虎」</a:t>
            </a:r>
            <a:r>
              <a:rPr lang="zh-TW" altLang="en-US" sz="1600" dirty="0">
                <a:latin typeface="SimSun" panose="02010600030101010101" pitchFamily="2" charset="-122"/>
                <a:ea typeface="SimSun" panose="02010600030101010101" pitchFamily="2" charset="-122"/>
                <a:cs typeface="Times New Roman" panose="02020603050405020304" pitchFamily="18" charset="0"/>
              </a:rPr>
              <a:t>的</a:t>
            </a:r>
            <a:r>
              <a:rPr lang="zh-TW" altLang="zh-HK" sz="1600" dirty="0">
                <a:latin typeface="SimSun" panose="02010600030101010101" pitchFamily="2" charset="-122"/>
                <a:ea typeface="SimSun" panose="02010600030101010101" pitchFamily="2" charset="-122"/>
                <a:cs typeface="Times New Roman" panose="02020603050405020304" pitchFamily="18" charset="0"/>
              </a:rPr>
              <a:t>行动</a:t>
            </a:r>
            <a:r>
              <a:rPr lang="zh-TW" altLang="en-US" sz="1600" dirty="0">
                <a:latin typeface="SimSun" panose="02010600030101010101" pitchFamily="2" charset="-122"/>
                <a:ea typeface="SimSun" panose="02010600030101010101" pitchFamily="2" charset="-122"/>
                <a:cs typeface="Times New Roman" panose="02020603050405020304" pitchFamily="18" charset="0"/>
              </a:rPr>
              <a:t>。</a:t>
            </a:r>
            <a:r>
              <a:rPr lang="zh-TW" altLang="zh-HK" sz="1600" dirty="0">
                <a:latin typeface="SimSun" panose="02010600030101010101" pitchFamily="2" charset="-122"/>
                <a:ea typeface="SimSun" panose="02010600030101010101" pitchFamily="2" charset="-122"/>
                <a:cs typeface="Times New Roman" panose="02020603050405020304" pitchFamily="18" charset="0"/>
              </a:rPr>
              <a:t>他们满腔热血，准备以具体行动维护社会正义。</a:t>
            </a:r>
            <a:endParaRPr lang="zh-HK" altLang="en-US" sz="16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74246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文件" ma:contentTypeID="0x010100EF829C2D0BC7F544BE1FEDE0EECD7245" ma:contentTypeVersion="14" ma:contentTypeDescription="建立新的文件。" ma:contentTypeScope="" ma:versionID="dd60c59fa926fd48d525407f6e217fb6">
  <xsd:schema xmlns:xsd="http://www.w3.org/2001/XMLSchema" xmlns:xs="http://www.w3.org/2001/XMLSchema" xmlns:p="http://schemas.microsoft.com/office/2006/metadata/properties" xmlns:ns2="de5c2c51-7906-4fac-bf5c-36dc0d54e7e0" xmlns:ns3="864ccfde-09d8-454f-ae99-5f29ab723904" targetNamespace="http://schemas.microsoft.com/office/2006/metadata/properties" ma:root="true" ma:fieldsID="2dc379060109887a010103108825be52" ns2:_="" ns3:_="">
    <xsd:import namespace="de5c2c51-7906-4fac-bf5c-36dc0d54e7e0"/>
    <xsd:import namespace="864ccfde-09d8-454f-ae99-5f29ab72390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5c2c51-7906-4fac-bf5c-36dc0d54e7e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影像標籤" ma:readOnly="false" ma:fieldId="{5cf76f15-5ced-4ddc-b409-7134ff3c332f}" ma:taxonomyMulti="true" ma:sspId="bca0ba2c-31e5-4c89-bdb4-0b3d60f8794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ccfde-09d8-454f-ae99-5f29ab72390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149f1219-beaa-421d-9806-7d84e40066c1}" ma:internalName="TaxCatchAll" ma:showField="CatchAllData" ma:web="864ccfde-09d8-454f-ae99-5f29ab7239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內容類型"/>
        <xsd:element ref="dc:title" minOccurs="0" maxOccurs="1" ma:index="4" ma:displayName="標題"/>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e5c2c51-7906-4fac-bf5c-36dc0d54e7e0">
      <Terms xmlns="http://schemas.microsoft.com/office/infopath/2007/PartnerControls"/>
    </lcf76f155ced4ddcb4097134ff3c332f>
    <TaxCatchAll xmlns="864ccfde-09d8-454f-ae99-5f29ab723904" xsi:nil="true"/>
  </documentManagement>
</p:properties>
</file>

<file path=customXml/itemProps1.xml><?xml version="1.0" encoding="utf-8"?>
<ds:datastoreItem xmlns:ds="http://schemas.openxmlformats.org/officeDocument/2006/customXml" ds:itemID="{7BDFD988-15A2-41F4-A2C8-DB83A8A3E614}"/>
</file>

<file path=customXml/itemProps2.xml><?xml version="1.0" encoding="utf-8"?>
<ds:datastoreItem xmlns:ds="http://schemas.openxmlformats.org/officeDocument/2006/customXml" ds:itemID="{90E19629-E8D8-4992-947E-4BD207A5AB9E}"/>
</file>

<file path=customXml/itemProps3.xml><?xml version="1.0" encoding="utf-8"?>
<ds:datastoreItem xmlns:ds="http://schemas.openxmlformats.org/officeDocument/2006/customXml" ds:itemID="{4A122752-3E78-4496-8D4C-346520DE049F}"/>
</file>

<file path=docProps/app.xml><?xml version="1.0" encoding="utf-8"?>
<Properties xmlns="http://schemas.openxmlformats.org/officeDocument/2006/extended-properties" xmlns:vt="http://schemas.openxmlformats.org/officeDocument/2006/docPropsVTypes">
  <TotalTime>4196</TotalTime>
  <Words>5153</Words>
  <Application>Microsoft Office PowerPoint</Application>
  <PresentationFormat>如螢幕大小 (4:3)</PresentationFormat>
  <Paragraphs>350</Paragraphs>
  <Slides>24</Slides>
  <Notes>3</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24</vt:i4>
      </vt:variant>
    </vt:vector>
  </HeadingPairs>
  <TitlesOfParts>
    <vt:vector size="30" baseType="lpstr">
      <vt:lpstr>Adobe 繁黑體 Std B</vt:lpstr>
      <vt:lpstr>宋体</vt:lpstr>
      <vt:lpstr>宋体</vt:lpstr>
      <vt:lpstr>Arial</vt:lpstr>
      <vt:lpstr>Calibri</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 CHEUNG</dc:creator>
  <cp:lastModifiedBy>CHOW, Kwong-yuen</cp:lastModifiedBy>
  <cp:revision>226</cp:revision>
  <dcterms:created xsi:type="dcterms:W3CDTF">2017-12-21T06:46:05Z</dcterms:created>
  <dcterms:modified xsi:type="dcterms:W3CDTF">2026-01-13T08:00:43Z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0x010100EF829C2D0BC7F544BE1FEDE0EECD7245</vt:lpwstr>
  </property>
</Properties>
</file>