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423" r:id="rId2"/>
    <p:sldId id="424" r:id="rId3"/>
    <p:sldId id="419" r:id="rId4"/>
    <p:sldId id="421" r:id="rId5"/>
    <p:sldId id="422" r:id="rId6"/>
    <p:sldId id="425" r:id="rId7"/>
    <p:sldId id="409" r:id="rId8"/>
    <p:sldId id="410" r:id="rId9"/>
    <p:sldId id="411" r:id="rId10"/>
    <p:sldId id="412" r:id="rId11"/>
    <p:sldId id="426" r:id="rId12"/>
    <p:sldId id="413" r:id="rId13"/>
    <p:sldId id="414" r:id="rId14"/>
    <p:sldId id="415" r:id="rId15"/>
    <p:sldId id="420" r:id="rId16"/>
    <p:sldId id="416" r:id="rId17"/>
    <p:sldId id="417" r:id="rId18"/>
    <p:sldId id="388" r:id="rId19"/>
    <p:sldId id="390" r:id="rId20"/>
    <p:sldId id="391" r:id="rId21"/>
    <p:sldId id="393" r:id="rId22"/>
    <p:sldId id="394" r:id="rId23"/>
    <p:sldId id="396" r:id="rId24"/>
    <p:sldId id="427" r:id="rId25"/>
    <p:sldId id="428" r:id="rId26"/>
    <p:sldId id="399" r:id="rId27"/>
    <p:sldId id="401" r:id="rId28"/>
    <p:sldId id="429" r:id="rId29"/>
  </p:sldIdLst>
  <p:sldSz cx="9144000" cy="6858000" type="screen4x3"/>
  <p:notesSz cx="6797675" cy="9872663"/>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38" autoAdjust="0"/>
  </p:normalViewPr>
  <p:slideViewPr>
    <p:cSldViewPr>
      <p:cViewPr>
        <p:scale>
          <a:sx n="100" d="100"/>
          <a:sy n="100" d="100"/>
        </p:scale>
        <p:origin x="1020"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1D88DFDD-AADA-4805-82A3-FF2DE58F3734}" type="datetimeFigureOut">
              <a:rPr lang="zh-HK" altLang="en-US" smtClean="0"/>
              <a:t>13/1/2026</a:t>
            </a:fld>
            <a:endParaRPr lang="zh-HK" altLang="en-US" dirty="0"/>
          </a:p>
        </p:txBody>
      </p:sp>
      <p:sp>
        <p:nvSpPr>
          <p:cNvPr id="4" name="投影片圖像版面配置區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5E4AF30E-7599-4046-B820-7B13CE1F437F}" type="slidenum">
              <a:rPr lang="zh-HK" altLang="en-US" smtClean="0"/>
              <a:t>‹#›</a:t>
            </a:fld>
            <a:endParaRPr lang="zh-HK" altLang="en-US" dirty="0"/>
          </a:p>
        </p:txBody>
      </p:sp>
    </p:spTree>
    <p:extLst>
      <p:ext uri="{BB962C8B-B14F-4D97-AF65-F5344CB8AC3E}">
        <p14:creationId xmlns:p14="http://schemas.microsoft.com/office/powerpoint/2010/main" val="4104028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5E4AF30E-7599-4046-B820-7B13CE1F437F}" type="slidenum">
              <a:rPr lang="zh-HK" altLang="en-US" smtClean="0"/>
              <a:t>16</a:t>
            </a:fld>
            <a:endParaRPr lang="zh-HK" altLang="en-US" dirty="0"/>
          </a:p>
        </p:txBody>
      </p:sp>
    </p:spTree>
    <p:extLst>
      <p:ext uri="{BB962C8B-B14F-4D97-AF65-F5344CB8AC3E}">
        <p14:creationId xmlns:p14="http://schemas.microsoft.com/office/powerpoint/2010/main" val="353612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5E4AF30E-7599-4046-B820-7B13CE1F437F}" type="slidenum">
              <a:rPr lang="zh-HK" altLang="en-US" smtClean="0"/>
              <a:t>27</a:t>
            </a:fld>
            <a:endParaRPr lang="zh-HK" altLang="en-US" dirty="0"/>
          </a:p>
        </p:txBody>
      </p:sp>
    </p:spTree>
    <p:extLst>
      <p:ext uri="{BB962C8B-B14F-4D97-AF65-F5344CB8AC3E}">
        <p14:creationId xmlns:p14="http://schemas.microsoft.com/office/powerpoint/2010/main" val="153616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5E4AF30E-7599-4046-B820-7B13CE1F437F}" type="slidenum">
              <a:rPr lang="zh-HK" altLang="en-US" smtClean="0"/>
              <a:t>28</a:t>
            </a:fld>
            <a:endParaRPr lang="zh-HK" altLang="en-US" dirty="0"/>
          </a:p>
        </p:txBody>
      </p:sp>
    </p:spTree>
    <p:extLst>
      <p:ext uri="{BB962C8B-B14F-4D97-AF65-F5344CB8AC3E}">
        <p14:creationId xmlns:p14="http://schemas.microsoft.com/office/powerpoint/2010/main" val="254001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40564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89976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78964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141389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256543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202248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421948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261062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187260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326014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A06D76F-11A3-4CAA-AEF3-AE338A311155}" type="datetimeFigureOut">
              <a:rPr lang="zh-HK" altLang="en-US" smtClean="0"/>
              <a:t>13/1/2026</a:t>
            </a:fld>
            <a:endParaRPr lang="zh-HK" altLang="en-US" dirty="0"/>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235010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6D76F-11A3-4CAA-AEF3-AE338A311155}" type="datetimeFigureOut">
              <a:rPr lang="zh-HK" altLang="en-US" smtClean="0"/>
              <a:t>13/1/2026</a:t>
            </a:fld>
            <a:endParaRPr lang="zh-HK"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9E419-BA3E-402D-9294-92822BD449C0}" type="slidenum">
              <a:rPr lang="zh-HK" altLang="en-US" smtClean="0"/>
              <a:t>‹#›</a:t>
            </a:fld>
            <a:endParaRPr lang="zh-HK" altLang="en-US" dirty="0"/>
          </a:p>
        </p:txBody>
      </p:sp>
    </p:spTree>
    <p:extLst>
      <p:ext uri="{BB962C8B-B14F-4D97-AF65-F5344CB8AC3E}">
        <p14:creationId xmlns:p14="http://schemas.microsoft.com/office/powerpoint/2010/main" val="1719402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1346" y="1"/>
            <a:ext cx="2987823" cy="762000"/>
          </a:xfrm>
          <a:prstGeom prst="rect">
            <a:avLst/>
          </a:prstGeom>
          <a:solidFill>
            <a:schemeClr val="accent2">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a:latin typeface="Adobe 繁黑體 Std B" pitchFamily="34" charset="-128"/>
                <a:ea typeface="Adobe 繁黑體 Std B" pitchFamily="34" charset="-128"/>
              </a:rPr>
              <a:t>人民的名义</a:t>
            </a:r>
            <a:endParaRPr lang="en-US" sz="3200" dirty="0">
              <a:latin typeface="Adobe 繁黑體 Std B" pitchFamily="34" charset="-128"/>
              <a:ea typeface="Adobe 繁黑體 Std B" pitchFamily="34" charset="-128"/>
            </a:endParaRPr>
          </a:p>
        </p:txBody>
      </p:sp>
      <p:sp>
        <p:nvSpPr>
          <p:cNvPr id="5" name="Subtitle 4"/>
          <p:cNvSpPr txBox="1">
            <a:spLocks/>
          </p:cNvSpPr>
          <p:nvPr/>
        </p:nvSpPr>
        <p:spPr>
          <a:xfrm>
            <a:off x="2699792" y="330153"/>
            <a:ext cx="4896544" cy="457200"/>
          </a:xfrm>
          <a:prstGeom prst="rect">
            <a:avLst/>
          </a:prstGeom>
          <a:solidFill>
            <a:schemeClr val="tx2">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a:solidFill>
                  <a:schemeClr val="tx1">
                    <a:lumMod val="75000"/>
                    <a:lumOff val="25000"/>
                  </a:schemeClr>
                </a:solidFill>
                <a:latin typeface="Adobe 繁黑體 Std B" pitchFamily="34" charset="-128"/>
                <a:ea typeface="Adobe 繁黑體 Std B" pitchFamily="34" charset="-128"/>
              </a:rPr>
              <a:t>相关课题：中华人民共和国的建立</a:t>
            </a:r>
            <a:endParaRPr lang="en-US" sz="2400" dirty="0">
              <a:solidFill>
                <a:schemeClr val="tx1">
                  <a:lumMod val="75000"/>
                  <a:lumOff val="25000"/>
                </a:schemeClr>
              </a:solidFill>
              <a:latin typeface="Adobe 繁黑體 Std B" pitchFamily="34" charset="-128"/>
              <a:ea typeface="Adobe 繁黑體 Std B" pitchFamily="34"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4" y="802577"/>
            <a:ext cx="9082630" cy="377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346" y="5099064"/>
            <a:ext cx="9085715" cy="1754326"/>
          </a:xfrm>
          <a:prstGeom prst="rect">
            <a:avLst/>
          </a:prstGeom>
          <a:solidFill>
            <a:schemeClr val="accent3">
              <a:lumMod val="20000"/>
              <a:lumOff val="80000"/>
            </a:schemeClr>
          </a:solidFill>
        </p:spPr>
        <p:txBody>
          <a:bodyPr wrap="square" rtlCol="0">
            <a:spAutoFit/>
          </a:bodyPr>
          <a:lstStyle/>
          <a:p>
            <a:r>
              <a:rPr lang="en-US" altLang="zh-CN" dirty="0">
                <a:solidFill>
                  <a:prstClr val="black"/>
                </a:solidFill>
              </a:rPr>
              <a:t>1958</a:t>
            </a:r>
            <a:r>
              <a:rPr lang="zh-CN" altLang="en-US" dirty="0">
                <a:solidFill>
                  <a:prstClr val="black"/>
                </a:solidFill>
              </a:rPr>
              <a:t>年</a:t>
            </a:r>
            <a:r>
              <a:rPr lang="en-US" altLang="zh-CN" dirty="0">
                <a:solidFill>
                  <a:prstClr val="black"/>
                </a:solidFill>
              </a:rPr>
              <a:t>5</a:t>
            </a:r>
            <a:r>
              <a:rPr lang="zh-CN" altLang="en-US" dirty="0">
                <a:solidFill>
                  <a:prstClr val="black"/>
                </a:solidFill>
              </a:rPr>
              <a:t>月</a:t>
            </a:r>
            <a:r>
              <a:rPr lang="en-US" altLang="zh-CN" dirty="0">
                <a:solidFill>
                  <a:prstClr val="black"/>
                </a:solidFill>
              </a:rPr>
              <a:t>1</a:t>
            </a:r>
            <a:r>
              <a:rPr lang="zh-CN" altLang="en-US" dirty="0">
                <a:solidFill>
                  <a:prstClr val="black"/>
                </a:solidFill>
              </a:rPr>
              <a:t>日劳动节，人民英雄纪念碑揭幕。这座在</a:t>
            </a:r>
            <a:r>
              <a:rPr lang="en-US" altLang="zh-CN" dirty="0">
                <a:solidFill>
                  <a:prstClr val="black"/>
                </a:solidFill>
              </a:rPr>
              <a:t>1949</a:t>
            </a:r>
            <a:r>
              <a:rPr lang="zh-CN" altLang="en-US" dirty="0">
                <a:solidFill>
                  <a:prstClr val="black"/>
                </a:solidFill>
              </a:rPr>
              <a:t>年开始奠基，经过</a:t>
            </a:r>
            <a:r>
              <a:rPr lang="en-US" altLang="zh-CN" dirty="0">
                <a:solidFill>
                  <a:prstClr val="black"/>
                </a:solidFill>
              </a:rPr>
              <a:t>9</a:t>
            </a:r>
            <a:r>
              <a:rPr lang="zh-CN" altLang="en-US" dirty="0">
                <a:solidFill>
                  <a:prstClr val="black"/>
                </a:solidFill>
              </a:rPr>
              <a:t>年才落成的纪念碑，是经过中共领导人的精心设计，务求透过空间的布局，以及建筑物所传达的讯息，来奠定新政权的合法地位。（照片摄于开幕那天）</a:t>
            </a:r>
            <a:endParaRPr lang="en-US" altLang="zh-CN" dirty="0">
              <a:solidFill>
                <a:prstClr val="black"/>
              </a:solidFill>
            </a:endParaRPr>
          </a:p>
          <a:p>
            <a:endParaRPr lang="en-US" altLang="zh-CN" dirty="0">
              <a:solidFill>
                <a:prstClr val="black"/>
              </a:solidFill>
              <a:ea typeface="SimSun" panose="02010600030101010101" pitchFamily="2" charset="-122"/>
            </a:endParaRPr>
          </a:p>
          <a:p>
            <a:endParaRPr lang="en-US" altLang="zh-CN" dirty="0">
              <a:solidFill>
                <a:prstClr val="black"/>
              </a:solidFill>
              <a:ea typeface="SimSun" panose="02010600030101010101" pitchFamily="2" charset="-122"/>
            </a:endParaRPr>
          </a:p>
          <a:p>
            <a:endParaRPr lang="en-US" altLang="zh-CN" dirty="0">
              <a:ea typeface="SimSun" panose="02010600030101010101" pitchFamily="2" charset="-122"/>
            </a:endParaRPr>
          </a:p>
        </p:txBody>
      </p:sp>
      <p:sp>
        <p:nvSpPr>
          <p:cNvPr id="10" name="TextBox 9"/>
          <p:cNvSpPr txBox="1"/>
          <p:nvPr/>
        </p:nvSpPr>
        <p:spPr>
          <a:xfrm>
            <a:off x="25814" y="4596352"/>
            <a:ext cx="91440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总论</a:t>
            </a:r>
            <a:endParaRPr lang="zh-HK" altLang="en-US" sz="2400" dirty="0">
              <a:latin typeface="Adobe 繁黑體 Std B" pitchFamily="34" charset="-128"/>
              <a:ea typeface="Adobe 繁黑體 Std B" pitchFamily="34" charset="-128"/>
            </a:endParaRPr>
          </a:p>
        </p:txBody>
      </p:sp>
      <p:sp>
        <p:nvSpPr>
          <p:cNvPr id="2" name="矩形 1"/>
          <p:cNvSpPr/>
          <p:nvPr/>
        </p:nvSpPr>
        <p:spPr>
          <a:xfrm>
            <a:off x="21346" y="5877272"/>
            <a:ext cx="4572000" cy="923330"/>
          </a:xfrm>
          <a:prstGeom prst="rect">
            <a:avLst/>
          </a:prstGeom>
        </p:spPr>
        <p:txBody>
          <a:bodyPr>
            <a:spAutoFit/>
          </a:bodyPr>
          <a:lstStyle/>
          <a:p>
            <a:r>
              <a:rPr lang="zh-TW" altLang="en-US" dirty="0">
                <a:solidFill>
                  <a:prstClr val="black"/>
                </a:solidFill>
                <a:latin typeface="SimSun" panose="02010600030101010101" pitchFamily="2" charset="-122"/>
                <a:ea typeface="SimSun" panose="02010600030101010101" pitchFamily="2" charset="-122"/>
              </a:rPr>
              <a:t>在本部分，你将可以学到：</a:t>
            </a:r>
            <a:endParaRPr lang="en-US" altLang="zh-TW" dirty="0">
              <a:solidFill>
                <a:prstClr val="black"/>
              </a:solidFill>
              <a:latin typeface="SimSun" panose="02010600030101010101" pitchFamily="2" charset="-122"/>
              <a:ea typeface="SimSun" panose="02010600030101010101" pitchFamily="2" charset="-122"/>
            </a:endParaRPr>
          </a:p>
          <a:p>
            <a:pPr marL="342900" indent="-342900">
              <a:buAutoNum type="arabicPeriod"/>
            </a:pPr>
            <a:r>
              <a:rPr lang="zh-TW" altLang="en-US" dirty="0">
                <a:ea typeface="SimSun" panose="02010600030101010101" pitchFamily="2" charset="-122"/>
              </a:rPr>
              <a:t>人民英雄纪念碑建造的经过</a:t>
            </a:r>
            <a:endParaRPr lang="en-US" altLang="zh-TW" dirty="0">
              <a:ea typeface="SimSun" panose="02010600030101010101" pitchFamily="2" charset="-122"/>
            </a:endParaRPr>
          </a:p>
          <a:p>
            <a:pPr marL="342900" indent="-342900">
              <a:buAutoNum type="arabicPeriod"/>
            </a:pPr>
            <a:r>
              <a:rPr lang="zh-TW" altLang="en-US" dirty="0">
                <a:ea typeface="SimSun" panose="02010600030101010101" pitchFamily="2" charset="-122"/>
              </a:rPr>
              <a:t>如何透过建筑来为新政权奠定合法地位</a:t>
            </a:r>
            <a:endParaRPr lang="en-US" altLang="zh-CN" dirty="0">
              <a:ea typeface="SimSun" panose="02010600030101010101" pitchFamily="2" charset="-122"/>
            </a:endParaRPr>
          </a:p>
        </p:txBody>
      </p:sp>
    </p:spTree>
    <p:extLst>
      <p:ext uri="{BB962C8B-B14F-4D97-AF65-F5344CB8AC3E}">
        <p14:creationId xmlns:p14="http://schemas.microsoft.com/office/powerpoint/2010/main" val="41626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Project EDB\PPT\PRC_Renminyingxiongjinianbei\落成.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749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0" y="5733256"/>
            <a:ext cx="9154743" cy="461665"/>
          </a:xfrm>
          <a:prstGeom prst="rect">
            <a:avLst/>
          </a:prstGeom>
          <a:noFill/>
        </p:spPr>
        <p:txBody>
          <a:bodyPr wrap="square" rtlCol="0">
            <a:spAutoFit/>
          </a:bodyPr>
          <a:lstStyle/>
          <a:p>
            <a:r>
              <a:rPr lang="zh-TW" altLang="en-US" sz="2400" dirty="0">
                <a:latin typeface="SimSun" panose="02010600030101010101" pitchFamily="2" charset="-122"/>
                <a:ea typeface="SimSun" panose="02010600030101010101" pitchFamily="2" charset="-122"/>
              </a:rPr>
              <a:t>人民英雄纪念碑建成后望向天安门及后面的故宫建筑群。</a:t>
            </a:r>
            <a:endParaRPr lang="en-US" altLang="zh-TW" sz="2400" dirty="0">
              <a:latin typeface="SimSun" panose="02010600030101010101" pitchFamily="2" charset="-122"/>
              <a:ea typeface="SimSun" panose="02010600030101010101" pitchFamily="2" charset="-122"/>
            </a:endParaRPr>
          </a:p>
        </p:txBody>
      </p:sp>
      <p:sp>
        <p:nvSpPr>
          <p:cNvPr id="3" name="矩形 2"/>
          <p:cNvSpPr/>
          <p:nvPr/>
        </p:nvSpPr>
        <p:spPr>
          <a:xfrm>
            <a:off x="0" y="6165304"/>
            <a:ext cx="9036496" cy="461665"/>
          </a:xfrm>
          <a:prstGeom prst="rect">
            <a:avLst/>
          </a:prstGeom>
        </p:spPr>
        <p:txBody>
          <a:bodyPr wrap="square">
            <a:spAutoFit/>
          </a:bodyPr>
          <a:lstStyle/>
          <a:p>
            <a:r>
              <a:rPr lang="zh-TW" altLang="en-US" sz="2400" dirty="0">
                <a:latin typeface="SimSun" panose="02010600030101010101" pitchFamily="2" charset="-122"/>
                <a:ea typeface="SimSun" panose="02010600030101010101" pitchFamily="2" charset="-122"/>
              </a:rPr>
              <a:t>问题：为什么人民英雄纪念碑要建在中轴线上</a:t>
            </a:r>
            <a:r>
              <a:rPr lang="en-US" altLang="zh-TW" sz="2400" dirty="0">
                <a:latin typeface="SimSun" panose="02010600030101010101" pitchFamily="2" charset="-122"/>
                <a:ea typeface="SimSun" panose="02010600030101010101" pitchFamily="2" charset="-122"/>
              </a:rPr>
              <a:t>? </a:t>
            </a:r>
            <a:r>
              <a:rPr lang="zh-TW" altLang="en-US" sz="2400" dirty="0">
                <a:latin typeface="SimSun" panose="02010600030101010101" pitchFamily="2" charset="-122"/>
                <a:ea typeface="SimSun" panose="02010600030101010101" pitchFamily="2" charset="-122"/>
              </a:rPr>
              <a:t>这有什么效果</a:t>
            </a:r>
            <a:r>
              <a:rPr lang="en-US" altLang="zh-TW" sz="2400" dirty="0">
                <a:latin typeface="SimSun" panose="02010600030101010101" pitchFamily="2" charset="-122"/>
                <a:ea typeface="SimSun" panose="02010600030101010101" pitchFamily="2" charset="-122"/>
              </a:rPr>
              <a:t>? </a:t>
            </a:r>
            <a:endParaRPr lang="en-GB" altLang="zh-TW" sz="2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64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From Chu computer\Chinese History\2017-2018 teacher training\micro history\人民英雄紀念碑\201406270217073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375" y="3429000"/>
            <a:ext cx="4309431"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p:cNvSpPr txBox="1"/>
          <p:nvPr/>
        </p:nvSpPr>
        <p:spPr>
          <a:xfrm>
            <a:off x="597859" y="3429000"/>
            <a:ext cx="3600400" cy="1077218"/>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TW" altLang="en-US" sz="1600" dirty="0">
                <a:latin typeface="SimSun" panose="02010600030101010101" pitchFamily="2" charset="-122"/>
                <a:ea typeface="SimSun" panose="02010600030101010101" pitchFamily="2" charset="-122"/>
              </a:rPr>
              <a:t>思考问题：</a:t>
            </a:r>
            <a:endParaRPr lang="en-US" altLang="zh-TW" sz="1600" dirty="0">
              <a:latin typeface="SimSun" panose="02010600030101010101" pitchFamily="2" charset="-122"/>
              <a:ea typeface="SimSun" panose="02010600030101010101" pitchFamily="2" charset="-122"/>
            </a:endParaRPr>
          </a:p>
          <a:p>
            <a:r>
              <a:rPr lang="zh-CN" altLang="en-US" sz="1600" dirty="0">
                <a:latin typeface="+mn-ea"/>
              </a:rPr>
              <a:t>天安门城楼</a:t>
            </a:r>
            <a:r>
              <a:rPr lang="zh-TW" altLang="en-US" sz="1600" dirty="0">
                <a:latin typeface="SimSun" panose="02010600030101010101" pitchFamily="2" charset="-122"/>
                <a:ea typeface="SimSun" panose="02010600030101010101" pitchFamily="2" charset="-122"/>
              </a:rPr>
              <a:t>与人民英雄纪念碑的布局与美国国会大厦及华盛顿纪念碑的布局有什么相似的地方</a:t>
            </a:r>
            <a:r>
              <a:rPr lang="en-US" altLang="zh-TW" sz="1600" dirty="0">
                <a:latin typeface="SimSun" panose="02010600030101010101" pitchFamily="2" charset="-122"/>
                <a:ea typeface="SimSun" panose="02010600030101010101" pitchFamily="2" charset="-122"/>
              </a:rPr>
              <a:t>? </a:t>
            </a:r>
            <a:endParaRPr lang="zh-HK" altLang="en-US" sz="1600" dirty="0">
              <a:latin typeface="SimSun" panose="02010600030101010101" pitchFamily="2" charset="-122"/>
              <a:ea typeface="SimSun" panose="02010600030101010101" pitchFamily="2" charset="-122"/>
            </a:endParaRPr>
          </a:p>
        </p:txBody>
      </p:sp>
      <p:sp>
        <p:nvSpPr>
          <p:cNvPr id="7" name="TextBox 3"/>
          <p:cNvSpPr txBox="1"/>
          <p:nvPr/>
        </p:nvSpPr>
        <p:spPr>
          <a:xfrm>
            <a:off x="4976645" y="3673841"/>
            <a:ext cx="1080120" cy="307777"/>
          </a:xfrm>
          <a:prstGeom prst="rect">
            <a:avLst/>
          </a:prstGeom>
          <a:noFill/>
        </p:spPr>
        <p:txBody>
          <a:bodyPr wrap="square" rtlCol="0">
            <a:spAutoFit/>
          </a:bodyPr>
          <a:lstStyle/>
          <a:p>
            <a:r>
              <a:rPr lang="zh-CN" altLang="en-US" sz="1400" dirty="0"/>
              <a:t>高</a:t>
            </a:r>
            <a:r>
              <a:rPr lang="en-US" altLang="zh-CN" sz="1400" dirty="0"/>
              <a:t>169.3</a:t>
            </a:r>
            <a:r>
              <a:rPr lang="zh-CN" altLang="en-US" sz="1400" dirty="0"/>
              <a:t>米</a:t>
            </a:r>
            <a:endParaRPr lang="zh-HK" altLang="en-US" sz="1400" dirty="0"/>
          </a:p>
        </p:txBody>
      </p:sp>
      <p:sp>
        <p:nvSpPr>
          <p:cNvPr id="8" name="TextBox 3"/>
          <p:cNvSpPr txBox="1"/>
          <p:nvPr/>
        </p:nvSpPr>
        <p:spPr>
          <a:xfrm>
            <a:off x="7319868" y="3708339"/>
            <a:ext cx="720080" cy="307777"/>
          </a:xfrm>
          <a:prstGeom prst="rect">
            <a:avLst/>
          </a:prstGeom>
          <a:noFill/>
        </p:spPr>
        <p:txBody>
          <a:bodyPr wrap="square" rtlCol="0">
            <a:spAutoFit/>
          </a:bodyPr>
          <a:lstStyle/>
          <a:p>
            <a:r>
              <a:rPr lang="zh-CN" altLang="en-US" sz="1400" dirty="0"/>
              <a:t>高</a:t>
            </a:r>
            <a:r>
              <a:rPr lang="en-US" altLang="zh-TW" sz="1400" dirty="0"/>
              <a:t>88</a:t>
            </a:r>
            <a:r>
              <a:rPr lang="zh-CN" altLang="en-US" sz="1400" dirty="0"/>
              <a:t>米</a:t>
            </a:r>
            <a:endParaRPr lang="zh-HK" altLang="en-US" sz="1400" dirty="0"/>
          </a:p>
        </p:txBody>
      </p:sp>
      <p:pic>
        <p:nvPicPr>
          <p:cNvPr id="9" name="Picture 2" descr="E:\Project EDB\PPT\PRC_Renminyingxiongjinianbei\落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59" y="332656"/>
            <a:ext cx="4930278"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3928" y="1196752"/>
            <a:ext cx="936104" cy="307777"/>
          </a:xfrm>
          <a:prstGeom prst="rect">
            <a:avLst/>
          </a:prstGeom>
          <a:noFill/>
        </p:spPr>
        <p:txBody>
          <a:bodyPr wrap="square" rtlCol="0">
            <a:spAutoFit/>
          </a:bodyPr>
          <a:lstStyle/>
          <a:p>
            <a:r>
              <a:rPr lang="zh-CN" altLang="en-US" sz="1400" dirty="0"/>
              <a:t>高</a:t>
            </a:r>
            <a:r>
              <a:rPr lang="en-US" altLang="zh-CN" sz="1400" dirty="0"/>
              <a:t>33.7</a:t>
            </a:r>
            <a:r>
              <a:rPr lang="zh-CN" altLang="en-US" sz="1400" dirty="0"/>
              <a:t>米</a:t>
            </a:r>
            <a:endParaRPr lang="zh-HK" altLang="en-US" sz="1400" dirty="0"/>
          </a:p>
        </p:txBody>
      </p:sp>
      <p:sp>
        <p:nvSpPr>
          <p:cNvPr id="5" name="TextBox 3"/>
          <p:cNvSpPr txBox="1"/>
          <p:nvPr/>
        </p:nvSpPr>
        <p:spPr>
          <a:xfrm>
            <a:off x="971600" y="620688"/>
            <a:ext cx="1080120" cy="307777"/>
          </a:xfrm>
          <a:prstGeom prst="rect">
            <a:avLst/>
          </a:prstGeom>
          <a:noFill/>
        </p:spPr>
        <p:txBody>
          <a:bodyPr wrap="square" rtlCol="0">
            <a:spAutoFit/>
          </a:bodyPr>
          <a:lstStyle/>
          <a:p>
            <a:r>
              <a:rPr lang="zh-CN" altLang="en-US" sz="1400" dirty="0"/>
              <a:t>高</a:t>
            </a:r>
            <a:r>
              <a:rPr lang="en-US" altLang="zh-CN" sz="1400" dirty="0"/>
              <a:t>37.94</a:t>
            </a:r>
            <a:r>
              <a:rPr lang="zh-CN" altLang="en-US" sz="1400" dirty="0"/>
              <a:t>米</a:t>
            </a:r>
            <a:endParaRPr lang="zh-HK" altLang="en-US" sz="1400" dirty="0"/>
          </a:p>
        </p:txBody>
      </p:sp>
      <p:sp>
        <p:nvSpPr>
          <p:cNvPr id="2" name="矩形 1"/>
          <p:cNvSpPr/>
          <p:nvPr/>
        </p:nvSpPr>
        <p:spPr>
          <a:xfrm>
            <a:off x="3491880" y="1504529"/>
            <a:ext cx="1008112" cy="484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p:cNvSpPr/>
          <p:nvPr/>
        </p:nvSpPr>
        <p:spPr>
          <a:xfrm>
            <a:off x="1475656" y="974341"/>
            <a:ext cx="936104" cy="1518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矩形 10"/>
          <p:cNvSpPr/>
          <p:nvPr/>
        </p:nvSpPr>
        <p:spPr>
          <a:xfrm>
            <a:off x="5292079" y="3957851"/>
            <a:ext cx="764685" cy="2063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矩形 12"/>
          <p:cNvSpPr/>
          <p:nvPr/>
        </p:nvSpPr>
        <p:spPr>
          <a:xfrm>
            <a:off x="7295212" y="4024013"/>
            <a:ext cx="711697" cy="352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2602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1" y="0"/>
            <a:ext cx="8229600" cy="1143000"/>
          </a:xfrm>
          <a:solidFill>
            <a:schemeClr val="accent1">
              <a:lumMod val="20000"/>
              <a:lumOff val="80000"/>
            </a:schemeClr>
          </a:solidFill>
        </p:spPr>
        <p:txBody>
          <a:bodyPr>
            <a:noAutofit/>
          </a:bodyPr>
          <a:lstStyle/>
          <a:p>
            <a:pPr algn="l"/>
            <a:r>
              <a:rPr lang="zh-TW" altLang="en-US" sz="2000" dirty="0">
                <a:latin typeface="+mn-lt"/>
                <a:ea typeface="微軟正黑體" panose="020B0604030504040204" pitchFamily="34" charset="-120"/>
              </a:rPr>
              <a:t>思考问题：</a:t>
            </a:r>
            <a:r>
              <a:rPr lang="zh-CN" altLang="en-US" sz="2000" dirty="0">
                <a:latin typeface="+mn-lt"/>
                <a:ea typeface="微軟正黑體" panose="020B0604030504040204" pitchFamily="34" charset="-120"/>
              </a:rPr>
              <a:t>关于纪念碑顶的设计，引起过很大的争论，更引起周恩来的注意。雕塑家希望以群像为顶，被建筑师反驳，最终选用平坦而四面斜的建筑顶。你认为</a:t>
            </a:r>
            <a:r>
              <a:rPr lang="zh-TW" altLang="en-US" sz="2000" dirty="0">
                <a:latin typeface="+mn-lt"/>
                <a:ea typeface="微軟正黑體" panose="020B0604030504040204" pitchFamily="34" charset="-120"/>
              </a:rPr>
              <a:t>用</a:t>
            </a:r>
            <a:r>
              <a:rPr lang="zh-CN" altLang="en-US" sz="2000" dirty="0">
                <a:latin typeface="+mn-lt"/>
                <a:ea typeface="微軟正黑體" panose="020B0604030504040204" pitchFamily="34" charset="-120"/>
              </a:rPr>
              <a:t>群像</a:t>
            </a:r>
            <a:r>
              <a:rPr lang="zh-TW" altLang="en-US" sz="2000" dirty="0">
                <a:latin typeface="+mn-lt"/>
                <a:ea typeface="微軟正黑體" panose="020B0604030504040204" pitchFamily="34" charset="-120"/>
              </a:rPr>
              <a:t>为顶有什么</a:t>
            </a:r>
            <a:r>
              <a:rPr lang="zh-CN" altLang="en-US" sz="2000" dirty="0">
                <a:latin typeface="+mn-lt"/>
                <a:ea typeface="微軟正黑體" panose="020B0604030504040204" pitchFamily="34" charset="-120"/>
              </a:rPr>
              <a:t>问题？</a:t>
            </a:r>
            <a:endParaRPr lang="zh-HK" altLang="en-US" sz="2000" dirty="0">
              <a:latin typeface="+mn-lt"/>
              <a:ea typeface="微軟正黑體" panose="020B0604030504040204" pitchFamily="34" charset="-120"/>
            </a:endParaRPr>
          </a:p>
        </p:txBody>
      </p:sp>
      <p:pic>
        <p:nvPicPr>
          <p:cNvPr id="2050" name="Picture 2" descr="E:\Project EDB\PPT\PRC_Renminyingxiongjinianbei\頂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5885" y="1268759"/>
            <a:ext cx="1725374" cy="25927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roject EDB\PPT\PRC_Renminyingxiongjinianbei\頂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68759"/>
            <a:ext cx="1396341" cy="25046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ject EDB\PPT\PRC_Renminyingxiongjinianbei\頂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253" y="1260897"/>
            <a:ext cx="1226149" cy="25281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Project EDB\PPT\PRC_Renminyingxiongjinianbei\頂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68759"/>
            <a:ext cx="1656184" cy="2520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Project EDB\PPT\PRC_Renminyingxiongjinianbei\落成.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83" t="10258" r="32528" b="15016"/>
          <a:stretch/>
        </p:blipFill>
        <p:spPr bwMode="auto">
          <a:xfrm>
            <a:off x="5076056" y="3793487"/>
            <a:ext cx="3109049" cy="252390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07504" y="4147497"/>
            <a:ext cx="4932040" cy="1323439"/>
          </a:xfrm>
          <a:prstGeom prst="rect">
            <a:avLst/>
          </a:prstGeom>
          <a:solidFill>
            <a:schemeClr val="bg2"/>
          </a:solidFill>
        </p:spPr>
        <p:txBody>
          <a:bodyPr wrap="square">
            <a:spAutoFit/>
          </a:bodyPr>
          <a:lstStyle/>
          <a:p>
            <a:pPr marL="285750" indent="-285750">
              <a:buFont typeface="Arial" panose="020B0604020202020204" pitchFamily="34" charset="0"/>
              <a:buChar char="•"/>
            </a:pPr>
            <a:r>
              <a:rPr lang="zh-CN" altLang="en-US" sz="2000" dirty="0">
                <a:solidFill>
                  <a:srgbClr val="FF0000"/>
                </a:solidFill>
                <a:latin typeface="+mn-ea"/>
              </a:rPr>
              <a:t>有违中国古碑特色</a:t>
            </a:r>
            <a:endParaRPr lang="en-US" altLang="zh-CN" sz="2000" dirty="0">
              <a:solidFill>
                <a:srgbClr val="FF0000"/>
              </a:solidFill>
              <a:latin typeface="+mn-ea"/>
            </a:endParaRPr>
          </a:p>
          <a:p>
            <a:pPr marL="285750" indent="-285750">
              <a:buFont typeface="Arial" panose="020B0604020202020204" pitchFamily="34" charset="0"/>
              <a:buChar char="•"/>
            </a:pPr>
            <a:r>
              <a:rPr lang="zh-CN" altLang="en-US" sz="2000" dirty="0">
                <a:solidFill>
                  <a:srgbClr val="FF0000"/>
                </a:solidFill>
                <a:latin typeface="+mn-ea"/>
              </a:rPr>
              <a:t>纪念碑本身极高，根本看不到人像雕刻</a:t>
            </a:r>
            <a:endParaRPr lang="en-US" altLang="zh-CN" sz="2000" dirty="0">
              <a:solidFill>
                <a:srgbClr val="FF0000"/>
              </a:solidFill>
              <a:latin typeface="+mn-ea"/>
            </a:endParaRPr>
          </a:p>
          <a:p>
            <a:pPr marL="285750" indent="-285750">
              <a:buFont typeface="Arial" panose="020B0604020202020204" pitchFamily="34" charset="0"/>
              <a:buChar char="•"/>
            </a:pPr>
            <a:r>
              <a:rPr lang="zh-CN" altLang="en-US" sz="2000" dirty="0">
                <a:solidFill>
                  <a:srgbClr val="FF0000"/>
                </a:solidFill>
                <a:latin typeface="+mn-ea"/>
              </a:rPr>
              <a:t>最重要的是：人像雕刻会将焦点从领导人的题字上移</a:t>
            </a:r>
            <a:endParaRPr lang="zh-HK" altLang="en-US" sz="2000" dirty="0">
              <a:solidFill>
                <a:srgbClr val="FF0000"/>
              </a:solidFill>
              <a:latin typeface="+mn-ea"/>
            </a:endParaRPr>
          </a:p>
        </p:txBody>
      </p:sp>
    </p:spTree>
    <p:extLst>
      <p:ext uri="{BB962C8B-B14F-4D97-AF65-F5344CB8AC3E}">
        <p14:creationId xmlns:p14="http://schemas.microsoft.com/office/powerpoint/2010/main" val="1354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14338" name="Picture 2" descr="E:\Project EDB\PPT\PRC_Renminyingxiongjinianbei\1-151105152Zb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528"/>
            <a:ext cx="4995485" cy="343052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Project EDB\PPT\PRC_Renminyingxiongjinianbei\dra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572"/>
            <a:ext cx="7452320" cy="308642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Project EDB\PPT\PRC_Renminyingxiongjinianbei\draw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620688"/>
            <a:ext cx="4762500" cy="363855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1259632" y="3382730"/>
            <a:ext cx="2883980" cy="369332"/>
          </a:xfrm>
          <a:prstGeom prst="rect">
            <a:avLst/>
          </a:prstGeom>
          <a:solidFill>
            <a:schemeClr val="accent6">
              <a:lumMod val="40000"/>
              <a:lumOff val="60000"/>
            </a:schemeClr>
          </a:solidFill>
        </p:spPr>
        <p:txBody>
          <a:bodyPr wrap="square" rtlCol="0">
            <a:spAutoFit/>
          </a:bodyPr>
          <a:lstStyle/>
          <a:p>
            <a:pPr algn="ctr"/>
            <a:r>
              <a:rPr lang="zh-CN" altLang="en-US" dirty="0">
                <a:latin typeface="微軟正黑體" panose="020B0604030504040204" pitchFamily="34" charset="-120"/>
                <a:ea typeface="微軟正黑體" panose="020B0604030504040204" pitchFamily="34" charset="-120"/>
              </a:rPr>
              <a:t>雕塑草图</a:t>
            </a:r>
            <a:endParaRPr lang="zh-HK"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8110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roject EDB\PPT\PRC_Renminyingxiongjinianbei\建造過程.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98065"/>
            <a:ext cx="350849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Project EDB\PPT\PRC_Renminyingxiongjinianbei\建造過程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348880"/>
            <a:ext cx="5738983"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995936" y="1556792"/>
            <a:ext cx="2883980" cy="369332"/>
          </a:xfrm>
          <a:prstGeom prst="rect">
            <a:avLst/>
          </a:prstGeom>
          <a:solidFill>
            <a:schemeClr val="accent6">
              <a:lumMod val="40000"/>
              <a:lumOff val="60000"/>
            </a:schemeClr>
          </a:solidFill>
        </p:spPr>
        <p:txBody>
          <a:bodyPr wrap="square" rtlCol="0">
            <a:spAutoFit/>
          </a:bodyPr>
          <a:lstStyle/>
          <a:p>
            <a:pPr algn="ctr"/>
            <a:r>
              <a:rPr lang="zh-CN" altLang="en-US" dirty="0">
                <a:latin typeface="微軟正黑體" panose="020B0604030504040204" pitchFamily="34" charset="-120"/>
                <a:ea typeface="微軟正黑體" panose="020B0604030504040204" pitchFamily="34" charset="-120"/>
              </a:rPr>
              <a:t>建造中</a:t>
            </a:r>
            <a:endParaRPr lang="zh-HK"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760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5715000" cy="30861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202732"/>
            <a:ext cx="4695428" cy="3523634"/>
          </a:xfrm>
          <a:prstGeom prst="rect">
            <a:avLst/>
          </a:prstGeom>
        </p:spPr>
      </p:pic>
      <p:sp>
        <p:nvSpPr>
          <p:cNvPr id="6" name="文字方塊 5"/>
          <p:cNvSpPr txBox="1"/>
          <p:nvPr/>
        </p:nvSpPr>
        <p:spPr>
          <a:xfrm>
            <a:off x="611561" y="4377262"/>
            <a:ext cx="2880319" cy="1015663"/>
          </a:xfrm>
          <a:prstGeom prst="rect">
            <a:avLst/>
          </a:prstGeom>
          <a:noFill/>
        </p:spPr>
        <p:txBody>
          <a:bodyPr wrap="square" rtlCol="0">
            <a:spAutoFit/>
          </a:bodyPr>
          <a:lstStyle/>
          <a:p>
            <a:r>
              <a:rPr lang="zh-TW" altLang="en-US" sz="2000" dirty="0">
                <a:latin typeface="SimSun" panose="02010600030101010101" pitchFamily="2" charset="-122"/>
                <a:ea typeface="SimSun" panose="02010600030101010101" pitchFamily="2" charset="-122"/>
              </a:rPr>
              <a:t>兴建人民英雄纪念碑的同时，扩建天安门广场及扩阔长安大街</a:t>
            </a:r>
            <a:endParaRPr lang="zh-HK" altLang="en-US"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09266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8228720" cy="5809719"/>
          </a:xfrm>
          <a:prstGeom prst="rect">
            <a:avLst/>
          </a:prstGeom>
          <a:noFill/>
          <a:ln>
            <a:noFill/>
          </a:ln>
        </p:spPr>
      </p:pic>
      <p:sp>
        <p:nvSpPr>
          <p:cNvPr id="6" name="文字方塊 5"/>
          <p:cNvSpPr txBox="1"/>
          <p:nvPr/>
        </p:nvSpPr>
        <p:spPr>
          <a:xfrm>
            <a:off x="362254" y="6358398"/>
            <a:ext cx="5262979" cy="369332"/>
          </a:xfrm>
          <a:prstGeom prst="rect">
            <a:avLst/>
          </a:prstGeom>
          <a:solidFill>
            <a:schemeClr val="accent2">
              <a:lumMod val="20000"/>
              <a:lumOff val="80000"/>
            </a:schemeClr>
          </a:solidFill>
        </p:spPr>
        <p:txBody>
          <a:bodyPr wrap="none" rtlCol="0">
            <a:spAutoFit/>
          </a:bodyPr>
          <a:lstStyle/>
          <a:p>
            <a:r>
              <a:rPr lang="en-US" altLang="zh-TW" dirty="0">
                <a:ea typeface="SimSun" panose="02010600030101010101" pitchFamily="2" charset="-122"/>
              </a:rPr>
              <a:t>1958</a:t>
            </a:r>
            <a:r>
              <a:rPr lang="zh-TW" altLang="en-US" dirty="0">
                <a:ea typeface="SimSun" panose="02010600030101010101" pitchFamily="2" charset="-122"/>
              </a:rPr>
              <a:t>年</a:t>
            </a:r>
            <a:r>
              <a:rPr lang="zh-TW" altLang="en-US" dirty="0">
                <a:latin typeface="SimSun" panose="02010600030101010101" pitchFamily="2" charset="-122"/>
                <a:ea typeface="SimSun" panose="02010600030101010101" pitchFamily="2" charset="-122"/>
              </a:rPr>
              <a:t>人民英雄纪念碑建成后</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人民日报</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的报道</a:t>
            </a:r>
            <a:endParaRPr lang="en-GB"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11757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half" idx="1"/>
          </p:nvPr>
        </p:nvSpPr>
        <p:spPr>
          <a:xfrm>
            <a:off x="0" y="-2042"/>
            <a:ext cx="9144000" cy="2134897"/>
          </a:xfrm>
        </p:spPr>
        <p:txBody>
          <a:bodyPr>
            <a:normAutofit/>
          </a:bodyPr>
          <a:lstStyle/>
          <a:p>
            <a:r>
              <a:rPr lang="zh-CN" altLang="en-US" sz="1800" dirty="0">
                <a:cs typeface="Times New Roman" panose="02020603050405020304" pitchFamily="18" charset="0"/>
              </a:rPr>
              <a:t>人民英雄纪念碑通高</a:t>
            </a:r>
            <a:r>
              <a:rPr lang="en-US" altLang="zh-CN" sz="1800" dirty="0">
                <a:cs typeface="Times New Roman" panose="02020603050405020304" pitchFamily="18" charset="0"/>
              </a:rPr>
              <a:t>37.94</a:t>
            </a:r>
            <a:r>
              <a:rPr lang="zh-CN" altLang="en-US" sz="1800" dirty="0">
                <a:cs typeface="Times New Roman" panose="02020603050405020304" pitchFamily="18" charset="0"/>
              </a:rPr>
              <a:t>米，</a:t>
            </a:r>
            <a:r>
              <a:rPr lang="zh-TW" altLang="en-US" sz="1800" dirty="0">
                <a:cs typeface="Times New Roman" panose="02020603050405020304" pitchFamily="18" charset="0"/>
              </a:rPr>
              <a:t>占</a:t>
            </a:r>
            <a:r>
              <a:rPr lang="zh-CN" altLang="en-US" sz="1800" dirty="0">
                <a:cs typeface="Times New Roman" panose="02020603050405020304" pitchFamily="18" charset="0"/>
              </a:rPr>
              <a:t>地约</a:t>
            </a:r>
            <a:r>
              <a:rPr lang="en-US" altLang="zh-CN" sz="1800" dirty="0">
                <a:cs typeface="Times New Roman" panose="02020603050405020304" pitchFamily="18" charset="0"/>
              </a:rPr>
              <a:t>3100</a:t>
            </a:r>
            <a:r>
              <a:rPr lang="zh-CN" altLang="en-US" sz="1800" dirty="0">
                <a:cs typeface="Times New Roman" panose="02020603050405020304" pitchFamily="18" charset="0"/>
              </a:rPr>
              <a:t>平方米，由碑身、须弥座和台基三部分组成</a:t>
            </a:r>
          </a:p>
          <a:p>
            <a:r>
              <a:rPr lang="zh-CN" altLang="en-US" sz="1800" dirty="0">
                <a:cs typeface="Times New Roman" panose="02020603050405020304" pitchFamily="18" charset="0"/>
              </a:rPr>
              <a:t>花岗岩建造，以期屹立不倒。</a:t>
            </a:r>
            <a:endParaRPr lang="en-US" altLang="zh-CN" sz="1800" dirty="0">
              <a:cs typeface="Times New Roman" panose="02020603050405020304" pitchFamily="18" charset="0"/>
            </a:endParaRPr>
          </a:p>
          <a:p>
            <a:r>
              <a:rPr lang="zh-CN" altLang="en-US" sz="1800" dirty="0">
                <a:cs typeface="Times New Roman" panose="02020603050405020304" pitchFamily="18" charset="0"/>
              </a:rPr>
              <a:t>碑体平面呈长方形。碑身用</a:t>
            </a:r>
            <a:r>
              <a:rPr lang="en-US" altLang="zh-CN" sz="1800" dirty="0">
                <a:cs typeface="Times New Roman" panose="02020603050405020304" pitchFamily="18" charset="0"/>
              </a:rPr>
              <a:t>413</a:t>
            </a:r>
            <a:r>
              <a:rPr lang="zh-CN" altLang="en-US" sz="1800" dirty="0">
                <a:cs typeface="Times New Roman" panose="02020603050405020304" pitchFamily="18" charset="0"/>
              </a:rPr>
              <a:t>块花岗石分</a:t>
            </a:r>
            <a:r>
              <a:rPr lang="en-US" altLang="zh-CN" sz="1800" dirty="0">
                <a:cs typeface="Times New Roman" panose="02020603050405020304" pitchFamily="18" charset="0"/>
              </a:rPr>
              <a:t>32</a:t>
            </a:r>
            <a:r>
              <a:rPr lang="zh-CN" altLang="en-US" sz="1800" dirty="0">
                <a:cs typeface="Times New Roman" panose="02020603050405020304" pitchFamily="18" charset="0"/>
              </a:rPr>
              <a:t>层垒砌而成。正面碑心是一整块石材，长</a:t>
            </a:r>
            <a:r>
              <a:rPr lang="en-US" altLang="zh-CN" sz="1800" dirty="0">
                <a:cs typeface="Times New Roman" panose="02020603050405020304" pitchFamily="18" charset="0"/>
              </a:rPr>
              <a:t>14.7</a:t>
            </a:r>
            <a:r>
              <a:rPr lang="zh-CN" altLang="en-US" sz="1800" dirty="0">
                <a:cs typeface="Times New Roman" panose="02020603050405020304" pitchFamily="18" charset="0"/>
              </a:rPr>
              <a:t>米、宽</a:t>
            </a:r>
            <a:r>
              <a:rPr lang="en-US" altLang="zh-CN" sz="1800" dirty="0">
                <a:cs typeface="Times New Roman" panose="02020603050405020304" pitchFamily="18" charset="0"/>
              </a:rPr>
              <a:t>2.9</a:t>
            </a:r>
            <a:r>
              <a:rPr lang="zh-CN" altLang="en-US" sz="1800" dirty="0">
                <a:cs typeface="Times New Roman" panose="02020603050405020304" pitchFamily="18" charset="0"/>
              </a:rPr>
              <a:t>米、厚</a:t>
            </a:r>
            <a:r>
              <a:rPr lang="en-US" altLang="zh-CN" sz="1800" dirty="0">
                <a:cs typeface="Times New Roman" panose="02020603050405020304" pitchFamily="18" charset="0"/>
              </a:rPr>
              <a:t>1</a:t>
            </a:r>
            <a:r>
              <a:rPr lang="zh-CN" altLang="en-US" sz="1800" dirty="0">
                <a:cs typeface="Times New Roman" panose="02020603050405020304" pitchFamily="18" charset="0"/>
              </a:rPr>
              <a:t>米、重</a:t>
            </a:r>
            <a:r>
              <a:rPr lang="en-US" altLang="zh-CN" sz="1800" dirty="0">
                <a:cs typeface="Times New Roman" panose="02020603050405020304" pitchFamily="18" charset="0"/>
              </a:rPr>
              <a:t>103</a:t>
            </a:r>
            <a:r>
              <a:rPr lang="zh-CN" altLang="en-US" sz="1800" dirty="0">
                <a:cs typeface="Times New Roman" panose="02020603050405020304" pitchFamily="18" charset="0"/>
              </a:rPr>
              <a:t>吨，镌刻着毛泽东题写的「人民英雄永垂不朽」八个大字。</a:t>
            </a:r>
            <a:endParaRPr lang="zh-HK" altLang="en-US" sz="1800" dirty="0">
              <a:cs typeface="Times New Roman" panose="02020603050405020304" pitchFamily="18" charset="0"/>
            </a:endParaRPr>
          </a:p>
        </p:txBody>
      </p:sp>
      <p:pic>
        <p:nvPicPr>
          <p:cNvPr id="11" name="Picture 2" descr="E:\Project EDB\PPT\PRC_Renminyingxiongjinianbei\model.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4986045" cy="398883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6516216" y="1196752"/>
            <a:ext cx="646331" cy="369332"/>
          </a:xfrm>
          <a:prstGeom prst="rect">
            <a:avLst/>
          </a:prstGeom>
        </p:spPr>
        <p:txBody>
          <a:bodyPr wrap="none">
            <a:spAutoFit/>
          </a:bodyPr>
          <a:lstStyle/>
          <a:p>
            <a:r>
              <a:rPr lang="zh-CN" altLang="en-US" dirty="0">
                <a:solidFill>
                  <a:schemeClr val="bg1"/>
                </a:solidFill>
                <a:latin typeface="Times New Roman" panose="02020603050405020304" pitchFamily="18" charset="0"/>
                <a:cs typeface="Times New Roman" panose="02020603050405020304" pitchFamily="18" charset="0"/>
              </a:rPr>
              <a:t>碑身</a:t>
            </a:r>
            <a:endParaRPr lang="zh-HK" altLang="en-US" dirty="0">
              <a:solidFill>
                <a:schemeClr val="bg1"/>
              </a:solidFill>
            </a:endParaRPr>
          </a:p>
        </p:txBody>
      </p:sp>
      <p:sp>
        <p:nvSpPr>
          <p:cNvPr id="16" name="矩形 15"/>
          <p:cNvSpPr/>
          <p:nvPr/>
        </p:nvSpPr>
        <p:spPr>
          <a:xfrm>
            <a:off x="683568" y="5127456"/>
            <a:ext cx="877163" cy="369332"/>
          </a:xfrm>
          <a:prstGeom prst="rect">
            <a:avLst/>
          </a:prstGeom>
        </p:spPr>
        <p:txBody>
          <a:bodyPr wrap="none">
            <a:spAutoFit/>
          </a:bodyPr>
          <a:lstStyle/>
          <a:p>
            <a:r>
              <a:rPr lang="zh-CN" altLang="en-US" dirty="0">
                <a:solidFill>
                  <a:schemeClr val="bg1"/>
                </a:solidFill>
                <a:latin typeface="Times New Roman" panose="02020603050405020304" pitchFamily="18" charset="0"/>
                <a:cs typeface="Times New Roman" panose="02020603050405020304" pitchFamily="18" charset="0"/>
              </a:rPr>
              <a:t>须弥座</a:t>
            </a:r>
            <a:endParaRPr lang="zh-HK" altLang="en-US" dirty="0">
              <a:solidFill>
                <a:schemeClr val="bg1"/>
              </a:solidFill>
            </a:endParaRPr>
          </a:p>
        </p:txBody>
      </p:sp>
      <p:cxnSp>
        <p:nvCxnSpPr>
          <p:cNvPr id="18" name="直線單箭頭接點 17"/>
          <p:cNvCxnSpPr/>
          <p:nvPr/>
        </p:nvCxnSpPr>
        <p:spPr>
          <a:xfrm flipV="1">
            <a:off x="1403648" y="4327835"/>
            <a:ext cx="1080120" cy="832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7633210" y="4941168"/>
            <a:ext cx="646331" cy="369332"/>
          </a:xfrm>
          <a:prstGeom prst="rect">
            <a:avLst/>
          </a:prstGeom>
        </p:spPr>
        <p:txBody>
          <a:bodyPr wrap="none">
            <a:spAutoFit/>
          </a:bodyPr>
          <a:lstStyle/>
          <a:p>
            <a:r>
              <a:rPr lang="zh-CN" altLang="en-US" dirty="0">
                <a:solidFill>
                  <a:schemeClr val="bg1"/>
                </a:solidFill>
                <a:latin typeface="Times New Roman" panose="02020603050405020304" pitchFamily="18" charset="0"/>
                <a:cs typeface="Times New Roman" panose="02020603050405020304" pitchFamily="18" charset="0"/>
              </a:rPr>
              <a:t>台基</a:t>
            </a:r>
            <a:endParaRPr lang="zh-HK" altLang="en-US" dirty="0">
              <a:solidFill>
                <a:schemeClr val="bg1"/>
              </a:solidFill>
            </a:endParaRPr>
          </a:p>
        </p:txBody>
      </p:sp>
      <p:sp>
        <p:nvSpPr>
          <p:cNvPr id="7" name="矩形 6"/>
          <p:cNvSpPr/>
          <p:nvPr/>
        </p:nvSpPr>
        <p:spPr>
          <a:xfrm>
            <a:off x="3635896" y="5445224"/>
            <a:ext cx="646331" cy="369332"/>
          </a:xfrm>
          <a:prstGeom prst="rect">
            <a:avLst/>
          </a:prstGeom>
        </p:spPr>
        <p:txBody>
          <a:bodyPr wrap="none">
            <a:spAutoFit/>
          </a:bodyPr>
          <a:lstStyle/>
          <a:p>
            <a:r>
              <a:rPr lang="zh-CN" altLang="en-US"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台基</a:t>
            </a:r>
            <a:endParaRPr lang="zh-HK" altLang="en-US" dirty="0">
              <a:solidFill>
                <a:schemeClr val="bg1"/>
              </a:solidFill>
            </a:endParaRPr>
          </a:p>
        </p:txBody>
      </p:sp>
      <p:pic>
        <p:nvPicPr>
          <p:cNvPr id="17" name="Picture 3" descr="E:\Project EDB\PPT\PRC_Renminyingxiongjinianbei\人民英雄永垂不朽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52120" y="1844824"/>
            <a:ext cx="2138217" cy="320019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單箭頭接點 18"/>
          <p:cNvCxnSpPr/>
          <p:nvPr/>
        </p:nvCxnSpPr>
        <p:spPr>
          <a:xfrm flipH="1">
            <a:off x="2989565" y="2636912"/>
            <a:ext cx="2662555" cy="648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E:\Project EDB\PPT\PRC_Renminyingxiongjinianbei\人民英雄永垂不朽.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2547" y="4250340"/>
            <a:ext cx="1850846" cy="249289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2989565" y="3349930"/>
            <a:ext cx="646331" cy="369332"/>
          </a:xfrm>
          <a:prstGeom prst="rect">
            <a:avLst/>
          </a:prstGeom>
        </p:spPr>
        <p:txBody>
          <a:bodyPr wrap="none">
            <a:spAutoFit/>
          </a:bodyPr>
          <a:lstStyle/>
          <a:p>
            <a:r>
              <a:rPr lang="zh-CN" altLang="en-US"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碑身</a:t>
            </a:r>
            <a:endParaRPr lang="zh-HK" altLang="en-US" dirty="0">
              <a:solidFill>
                <a:schemeClr val="bg1"/>
              </a:solidFill>
            </a:endParaRPr>
          </a:p>
        </p:txBody>
      </p:sp>
    </p:spTree>
    <p:extLst>
      <p:ext uri="{BB962C8B-B14F-4D97-AF65-F5344CB8AC3E}">
        <p14:creationId xmlns:p14="http://schemas.microsoft.com/office/powerpoint/2010/main" val="37672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04" y="13742"/>
            <a:ext cx="4308004" cy="18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0976" y="1963116"/>
            <a:ext cx="6633024" cy="486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47864" y="476672"/>
            <a:ext cx="792088" cy="57606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6" name="Elbow Connector 5"/>
          <p:cNvCxnSpPr/>
          <p:nvPr/>
        </p:nvCxnSpPr>
        <p:spPr>
          <a:xfrm rot="16200000" flipH="1">
            <a:off x="3927629" y="977027"/>
            <a:ext cx="1144726" cy="720080"/>
          </a:xfrm>
          <a:prstGeom prst="bentConnector3">
            <a:avLst>
              <a:gd name="adj1" fmla="val 5900"/>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064" y="404664"/>
            <a:ext cx="3600400" cy="1077218"/>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CN" altLang="en-US" sz="1600" dirty="0"/>
              <a:t>天安门，故宫南端的城门。建于明永乐十五年（</a:t>
            </a:r>
            <a:r>
              <a:rPr lang="en-US" altLang="zh-CN" sz="1600" dirty="0"/>
              <a:t>1417</a:t>
            </a:r>
            <a:r>
              <a:rPr lang="zh-CN" altLang="en-US" sz="1600" dirty="0"/>
              <a:t>）。</a:t>
            </a:r>
            <a:r>
              <a:rPr lang="en-US" altLang="zh-CN" sz="1600" dirty="0"/>
              <a:t>1949</a:t>
            </a:r>
            <a:r>
              <a:rPr lang="zh-CN" altLang="en-US" sz="1600" dirty="0"/>
              <a:t>年</a:t>
            </a:r>
            <a:r>
              <a:rPr lang="en-US" altLang="zh-CN" sz="1600" dirty="0"/>
              <a:t>10</a:t>
            </a:r>
            <a:r>
              <a:rPr lang="zh-CN" altLang="en-US" sz="1600" dirty="0"/>
              <a:t>月</a:t>
            </a:r>
            <a:r>
              <a:rPr lang="en-US" altLang="zh-CN" sz="1600" dirty="0"/>
              <a:t>1</a:t>
            </a:r>
            <a:r>
              <a:rPr lang="zh-CN" altLang="en-US" sz="1600" dirty="0"/>
              <a:t>日，毛泽东在城楼上宣布中华人民共和国成立。</a:t>
            </a:r>
            <a:endParaRPr lang="zh-HK" altLang="en-US" sz="1600" dirty="0"/>
          </a:p>
        </p:txBody>
      </p:sp>
      <p:sp>
        <p:nvSpPr>
          <p:cNvPr id="9" name="TextBox 8"/>
          <p:cNvSpPr txBox="1"/>
          <p:nvPr/>
        </p:nvSpPr>
        <p:spPr>
          <a:xfrm>
            <a:off x="323528" y="2492896"/>
            <a:ext cx="1842678" cy="2585323"/>
          </a:xfrm>
          <a:prstGeom prst="rect">
            <a:avLst/>
          </a:prstGeom>
          <a:solidFill>
            <a:schemeClr val="tx2">
              <a:lumMod val="20000"/>
              <a:lumOff val="80000"/>
            </a:schemeClr>
          </a:solidFill>
          <a:ln>
            <a:solidFill>
              <a:schemeClr val="accent4">
                <a:lumMod val="20000"/>
                <a:lumOff val="80000"/>
              </a:schemeClr>
            </a:solidFill>
          </a:ln>
        </p:spPr>
        <p:txBody>
          <a:bodyPr wrap="square" rtlCol="0">
            <a:spAutoFit/>
          </a:bodyPr>
          <a:lstStyle/>
          <a:p>
            <a:r>
              <a:rPr lang="zh-TW" altLang="en-US" dirty="0">
                <a:latin typeface="SimSun" panose="02010600030101010101" pitchFamily="2" charset="-122"/>
                <a:ea typeface="SimSun" panose="02010600030101010101" pitchFamily="2" charset="-122"/>
              </a:rPr>
              <a:t>问题：</a:t>
            </a:r>
            <a:endParaRPr lang="en-US" altLang="zh-TW" dirty="0">
              <a:latin typeface="SimSun" panose="02010600030101010101" pitchFamily="2" charset="-122"/>
              <a:ea typeface="SimSun" panose="02010600030101010101" pitchFamily="2" charset="-122"/>
            </a:endParaRPr>
          </a:p>
          <a:p>
            <a:r>
              <a:rPr lang="zh-CN" altLang="en-US" dirty="0"/>
              <a:t>天安门是旧建筑，你能否在右图中，找出新政权挂上去的三样东西</a:t>
            </a:r>
            <a:r>
              <a:rPr lang="en-US" altLang="zh-TW" dirty="0">
                <a:latin typeface="SimSun" panose="02010600030101010101" pitchFamily="2" charset="-122"/>
                <a:ea typeface="SimSun" panose="02010600030101010101" pitchFamily="2" charset="-122"/>
              </a:rPr>
              <a:t>?</a:t>
            </a:r>
            <a:endParaRPr lang="en-US" altLang="zh-CN" dirty="0"/>
          </a:p>
          <a:p>
            <a:endParaRPr lang="en-US" altLang="zh-HK" dirty="0"/>
          </a:p>
          <a:p>
            <a:r>
              <a:rPr lang="zh-CN" altLang="en-US" dirty="0"/>
              <a:t>而这三样新东西，向世人表达了什么信息</a:t>
            </a:r>
            <a:r>
              <a:rPr lang="en-US" altLang="zh-TW" dirty="0">
                <a:latin typeface="SimSun" panose="02010600030101010101" pitchFamily="2" charset="-122"/>
                <a:ea typeface="SimSun" panose="02010600030101010101" pitchFamily="2" charset="-122"/>
              </a:rPr>
              <a:t>?</a:t>
            </a:r>
            <a:endParaRPr lang="zh-HK" altLang="en-US" dirty="0"/>
          </a:p>
        </p:txBody>
      </p:sp>
    </p:spTree>
    <p:extLst>
      <p:ext uri="{BB962C8B-B14F-4D97-AF65-F5344CB8AC3E}">
        <p14:creationId xmlns:p14="http://schemas.microsoft.com/office/powerpoint/2010/main" val="13148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heel(1)">
                                      <p:cBhvr>
                                        <p:cTn id="15" dur="2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23490"/>
            <a:ext cx="5832648" cy="427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356" y="476672"/>
            <a:ext cx="1426890" cy="154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452" y="3220454"/>
            <a:ext cx="1542489" cy="21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3266" y="2021519"/>
            <a:ext cx="2808312" cy="954107"/>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zh-CN" altLang="en-US" sz="1400" dirty="0"/>
              <a:t>国徽是在</a:t>
            </a:r>
            <a:r>
              <a:rPr lang="en-US" altLang="zh-CN" sz="1400" dirty="0"/>
              <a:t>1952</a:t>
            </a:r>
            <a:r>
              <a:rPr lang="zh-CN" altLang="en-US" sz="1400" dirty="0"/>
              <a:t>年才设计出来的，以国旗和天安门作为中心内容，环绕代表农民的麦稻和工人的齿轮。</a:t>
            </a:r>
            <a:endParaRPr lang="zh-HK" altLang="en-US" sz="1400" dirty="0"/>
          </a:p>
        </p:txBody>
      </p:sp>
      <p:sp>
        <p:nvSpPr>
          <p:cNvPr id="4" name="TextBox 3"/>
          <p:cNvSpPr txBox="1"/>
          <p:nvPr/>
        </p:nvSpPr>
        <p:spPr>
          <a:xfrm>
            <a:off x="6192452" y="5335724"/>
            <a:ext cx="2951548" cy="1384995"/>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zh-CN" altLang="en-US" sz="1400" dirty="0"/>
              <a:t>抗战胜利后，天安门悬挂的是蒋介石画像，</a:t>
            </a:r>
            <a:r>
              <a:rPr lang="en-US" altLang="zh-CN" sz="1400" dirty="0"/>
              <a:t>1949</a:t>
            </a:r>
            <a:r>
              <a:rPr lang="zh-CN" altLang="en-US" sz="1400" dirty="0"/>
              <a:t>年政权易手，画像也改成毛泽东了。值得一提，「毛像」一直有更新，这是自</a:t>
            </a:r>
            <a:r>
              <a:rPr lang="en-US" altLang="zh-CN" sz="1400" dirty="0"/>
              <a:t>1952</a:t>
            </a:r>
            <a:r>
              <a:rPr lang="zh-CN" altLang="en-US" sz="1400" dirty="0"/>
              <a:t>年挂上去的，已经是第</a:t>
            </a:r>
            <a:r>
              <a:rPr lang="en-US" altLang="zh-CN" sz="1400" dirty="0"/>
              <a:t>6</a:t>
            </a:r>
            <a:r>
              <a:rPr lang="zh-CN" altLang="en-US" sz="1400" dirty="0"/>
              <a:t>版毛像了，一直至</a:t>
            </a:r>
            <a:r>
              <a:rPr lang="en-US" altLang="zh-CN" sz="1400" dirty="0"/>
              <a:t>1963</a:t>
            </a:r>
            <a:r>
              <a:rPr lang="zh-CN" altLang="en-US" sz="1400" dirty="0"/>
              <a:t>年才被新版替换。</a:t>
            </a:r>
            <a:endParaRPr lang="zh-HK" altLang="en-US" sz="1400" dirty="0"/>
          </a:p>
        </p:txBody>
      </p:sp>
      <p:sp>
        <p:nvSpPr>
          <p:cNvPr id="5" name="TextBox 4"/>
          <p:cNvSpPr txBox="1"/>
          <p:nvPr/>
        </p:nvSpPr>
        <p:spPr>
          <a:xfrm>
            <a:off x="108657" y="5085184"/>
            <a:ext cx="5739283" cy="830997"/>
          </a:xfrm>
          <a:prstGeom prst="rect">
            <a:avLst/>
          </a:prstGeom>
          <a:solidFill>
            <a:schemeClr val="accent3">
              <a:lumMod val="20000"/>
              <a:lumOff val="80000"/>
            </a:schemeClr>
          </a:solidFill>
          <a:ln>
            <a:solidFill>
              <a:schemeClr val="accent4">
                <a:lumMod val="20000"/>
                <a:lumOff val="80000"/>
              </a:schemeClr>
            </a:solidFill>
          </a:ln>
        </p:spPr>
        <p:txBody>
          <a:bodyPr wrap="square" rtlCol="0">
            <a:spAutoFit/>
          </a:bodyPr>
          <a:lstStyle/>
          <a:p>
            <a:r>
              <a:rPr lang="en-US" altLang="zh-CN" sz="1600" dirty="0"/>
              <a:t>1949</a:t>
            </a:r>
            <a:r>
              <a:rPr lang="zh-CN" altLang="en-US" sz="1600" dirty="0"/>
              <a:t>年开国大典时，城楼上已经挂上两幅大标语，一条是「中华人民共和国万岁」，另一条是「中央人民政府万岁」。</a:t>
            </a:r>
            <a:r>
              <a:rPr lang="en-US" altLang="zh-CN" sz="1600" dirty="0"/>
              <a:t>1950</a:t>
            </a:r>
            <a:r>
              <a:rPr lang="zh-CN" altLang="en-US" sz="1600" dirty="0"/>
              <a:t>年建国一周</a:t>
            </a:r>
            <a:r>
              <a:rPr lang="zh-TW" altLang="en-US" sz="1600" dirty="0">
                <a:latin typeface="SimSun" panose="02010600030101010101" pitchFamily="2" charset="-122"/>
                <a:ea typeface="SimSun" panose="02010600030101010101" pitchFamily="2" charset="-122"/>
              </a:rPr>
              <a:t>年</a:t>
            </a:r>
            <a:r>
              <a:rPr lang="zh-CN" altLang="en-US" sz="1600" dirty="0"/>
              <a:t>时，把左边标语改换成「世界人民大团结万岁」。</a:t>
            </a:r>
            <a:endParaRPr lang="zh-HK" altLang="en-US" sz="1600" dirty="0"/>
          </a:p>
        </p:txBody>
      </p:sp>
      <p:sp>
        <p:nvSpPr>
          <p:cNvPr id="6" name="TextBox 5"/>
          <p:cNvSpPr txBox="1"/>
          <p:nvPr/>
        </p:nvSpPr>
        <p:spPr>
          <a:xfrm>
            <a:off x="27434" y="6028221"/>
            <a:ext cx="5739283" cy="830997"/>
          </a:xfrm>
          <a:prstGeom prst="rect">
            <a:avLst/>
          </a:prstGeom>
          <a:solidFill>
            <a:schemeClr val="accent2">
              <a:lumMod val="20000"/>
              <a:lumOff val="80000"/>
            </a:schemeClr>
          </a:solidFill>
        </p:spPr>
        <p:txBody>
          <a:bodyPr wrap="square" rtlCol="0">
            <a:spAutoFit/>
          </a:bodyPr>
          <a:lstStyle/>
          <a:p>
            <a:r>
              <a:rPr lang="zh-CN" altLang="en-US" sz="1600" dirty="0"/>
              <a:t>问题：试根据本页资料，描述一下中共政权的特征：</a:t>
            </a:r>
            <a:endParaRPr lang="en-US" altLang="zh-CN" sz="1600" dirty="0"/>
          </a:p>
          <a:p>
            <a:pPr marL="342900" indent="-342900">
              <a:buAutoNum type="arabicPeriod"/>
            </a:pPr>
            <a:r>
              <a:rPr lang="zh-CN" altLang="en-US" sz="1600" dirty="0"/>
              <a:t>国家领导人是</a:t>
            </a:r>
            <a:r>
              <a:rPr lang="en-US" altLang="zh-TW" sz="1600" dirty="0">
                <a:latin typeface="SimSun" panose="02010600030101010101" pitchFamily="2" charset="-122"/>
                <a:ea typeface="SimSun" panose="02010600030101010101" pitchFamily="2" charset="-122"/>
              </a:rPr>
              <a:t>?</a:t>
            </a:r>
            <a:endParaRPr lang="en-US" altLang="zh-CN" sz="1600" dirty="0"/>
          </a:p>
          <a:p>
            <a:pPr marL="342900" indent="-342900">
              <a:buAutoNum type="arabicPeriod"/>
            </a:pPr>
            <a:r>
              <a:rPr lang="zh-CN" altLang="en-US" sz="1600" dirty="0"/>
              <a:t>政权希望代表的对象是</a:t>
            </a:r>
            <a:r>
              <a:rPr lang="en-US" altLang="zh-TW" sz="1600" dirty="0">
                <a:latin typeface="SimSun" panose="02010600030101010101" pitchFamily="2" charset="-122"/>
                <a:ea typeface="SimSun" panose="02010600030101010101" pitchFamily="2" charset="-122"/>
              </a:rPr>
              <a:t>?</a:t>
            </a:r>
            <a:endParaRPr lang="zh-HK" altLang="en-US" sz="1600" dirty="0"/>
          </a:p>
        </p:txBody>
      </p:sp>
      <p:sp>
        <p:nvSpPr>
          <p:cNvPr id="9" name="TextBox 8"/>
          <p:cNvSpPr txBox="1"/>
          <p:nvPr/>
        </p:nvSpPr>
        <p:spPr>
          <a:xfrm>
            <a:off x="179512" y="116632"/>
            <a:ext cx="180020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天安门三宝</a:t>
            </a:r>
            <a:endParaRPr lang="zh-HK" altLang="en-US" sz="2400" dirty="0">
              <a:latin typeface="Adobe 繁黑體 Std B" pitchFamily="34" charset="-128"/>
              <a:ea typeface="Adobe 繁黑體 Std B" pitchFamily="34" charset="-128"/>
            </a:endParaRPr>
          </a:p>
        </p:txBody>
      </p:sp>
      <p:cxnSp>
        <p:nvCxnSpPr>
          <p:cNvPr id="8" name="Elbow Connector 7"/>
          <p:cNvCxnSpPr/>
          <p:nvPr/>
        </p:nvCxnSpPr>
        <p:spPr>
          <a:xfrm flipV="1">
            <a:off x="3347864" y="1124744"/>
            <a:ext cx="3168352" cy="1224136"/>
          </a:xfrm>
          <a:prstGeom prst="bentConnector3">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3995936" y="3501008"/>
            <a:ext cx="2196516" cy="576064"/>
          </a:xfrm>
          <a:prstGeom prst="bentConnector3">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11760" y="3645024"/>
            <a:ext cx="0" cy="144016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2"/>
          <p:cNvCxnSpPr/>
          <p:nvPr/>
        </p:nvCxnSpPr>
        <p:spPr>
          <a:xfrm flipH="1">
            <a:off x="2411760" y="3645024"/>
            <a:ext cx="2376264" cy="144016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wipe(down)">
                                      <p:cBhvr>
                                        <p:cTn id="26" dur="500"/>
                                        <p:tgtEl>
                                          <p:spTgt spid="2051"/>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332656"/>
            <a:ext cx="6552728" cy="648072"/>
          </a:xfrm>
          <a:solidFill>
            <a:schemeClr val="accent2">
              <a:lumMod val="20000"/>
              <a:lumOff val="80000"/>
            </a:schemeClr>
          </a:solidFill>
        </p:spPr>
        <p:txBody>
          <a:bodyPr>
            <a:normAutofit/>
          </a:bodyPr>
          <a:lstStyle/>
          <a:p>
            <a:r>
              <a:rPr lang="zh-TW" altLang="en-US" sz="3200" dirty="0">
                <a:latin typeface="Adobe 繁黑體 Std B" pitchFamily="34" charset="-128"/>
                <a:ea typeface="Adobe 繁黑體 Std B" pitchFamily="34" charset="-128"/>
              </a:rPr>
              <a:t>人民英雄纪念碑建造的提出及</a:t>
            </a:r>
            <a:r>
              <a:rPr lang="zh-CN" altLang="en-US" sz="3200" dirty="0">
                <a:latin typeface="Adobe 繁黑體 Std B" pitchFamily="34" charset="-128"/>
                <a:ea typeface="Adobe 繁黑體 Std B" pitchFamily="34" charset="-128"/>
              </a:rPr>
              <a:t>过程</a:t>
            </a:r>
            <a:endParaRPr lang="zh-HK" altLang="en-US" sz="3200" dirty="0">
              <a:latin typeface="Adobe 繁黑體 Std B" pitchFamily="34" charset="-128"/>
              <a:ea typeface="Adobe 繁黑體 Std B" pitchFamily="34" charset="-128"/>
            </a:endParaRPr>
          </a:p>
        </p:txBody>
      </p:sp>
      <p:sp>
        <p:nvSpPr>
          <p:cNvPr id="3" name="內容版面配置區 2"/>
          <p:cNvSpPr>
            <a:spLocks noGrp="1"/>
          </p:cNvSpPr>
          <p:nvPr>
            <p:ph sz="half" idx="1"/>
          </p:nvPr>
        </p:nvSpPr>
        <p:spPr>
          <a:xfrm>
            <a:off x="522879" y="1268760"/>
            <a:ext cx="4038600" cy="5328592"/>
          </a:xfrm>
        </p:spPr>
        <p:txBody>
          <a:bodyPr>
            <a:noAutofit/>
          </a:bodyPr>
          <a:lstStyle/>
          <a:p>
            <a:r>
              <a:rPr lang="en-US" altLang="zh-CN" sz="2100" dirty="0">
                <a:ea typeface="SimSun" panose="02010600030101010101" pitchFamily="2" charset="-122"/>
              </a:rPr>
              <a:t>1949</a:t>
            </a:r>
            <a:r>
              <a:rPr lang="zh-CN" altLang="en-US" sz="2100" dirty="0">
                <a:ea typeface="SimSun" panose="02010600030101010101" pitchFamily="2" charset="-122"/>
              </a:rPr>
              <a:t>年</a:t>
            </a:r>
            <a:r>
              <a:rPr lang="en-US" altLang="zh-CN" sz="2100" dirty="0">
                <a:ea typeface="SimSun" panose="02010600030101010101" pitchFamily="2" charset="-122"/>
              </a:rPr>
              <a:t>9</a:t>
            </a:r>
            <a:r>
              <a:rPr lang="zh-CN" altLang="en-US" sz="2100" dirty="0">
                <a:ea typeface="SimSun" panose="02010600030101010101" pitchFamily="2" charset="-122"/>
              </a:rPr>
              <a:t>月</a:t>
            </a:r>
            <a:r>
              <a:rPr lang="en-US" altLang="zh-CN" sz="2100" dirty="0">
                <a:ea typeface="SimSun" panose="02010600030101010101" pitchFamily="2" charset="-122"/>
              </a:rPr>
              <a:t>30</a:t>
            </a:r>
            <a:r>
              <a:rPr lang="zh-CN" altLang="en-US" sz="2100" dirty="0">
                <a:ea typeface="SimSun" panose="02010600030101010101" pitchFamily="2" charset="-122"/>
              </a:rPr>
              <a:t>日（新中国正式成立前一天），中国人民政治协商会议的最后一天，正式通过决议，提出“为纪念在人民解放战争和人民革命、民族解放、民主运动中牺牲的人民英雄” 建</a:t>
            </a:r>
            <a:r>
              <a:rPr lang="zh-TW" altLang="en-US" sz="2100" dirty="0">
                <a:ea typeface="SimSun" panose="02010600030101010101" pitchFamily="2" charset="-122"/>
              </a:rPr>
              <a:t>造</a:t>
            </a:r>
            <a:r>
              <a:rPr lang="zh-CN" altLang="en-US" sz="2100" dirty="0">
                <a:ea typeface="SimSun" panose="02010600030101010101" pitchFamily="2" charset="-122"/>
              </a:rPr>
              <a:t>“为国牺牲的人民英雄纪念碑”。</a:t>
            </a:r>
            <a:endParaRPr lang="en-US" altLang="zh-CN" sz="2100" dirty="0">
              <a:ea typeface="SimSun" panose="02010600030101010101" pitchFamily="2" charset="-122"/>
            </a:endParaRPr>
          </a:p>
          <a:p>
            <a:r>
              <a:rPr lang="en-US" altLang="zh-CN" sz="2100" dirty="0">
                <a:ea typeface="SimSun" panose="02010600030101010101" pitchFamily="2" charset="-122"/>
              </a:rPr>
              <a:t>1952</a:t>
            </a:r>
            <a:r>
              <a:rPr lang="zh-CN" altLang="en-US" sz="2100" dirty="0">
                <a:ea typeface="SimSun" panose="02010600030101010101" pitchFamily="2" charset="-122"/>
              </a:rPr>
              <a:t>年，北京市委成立首都人民英雄纪念碑兴建委员会，监督工程。</a:t>
            </a:r>
            <a:r>
              <a:rPr lang="en-US" altLang="zh-CN" sz="2100" dirty="0">
                <a:ea typeface="SimSun" panose="02010600030101010101" pitchFamily="2" charset="-122"/>
              </a:rPr>
              <a:t>8</a:t>
            </a:r>
            <a:r>
              <a:rPr lang="zh-CN" altLang="en-US" sz="2100" dirty="0">
                <a:ea typeface="SimSun" panose="02010600030101010101" pitchFamily="2" charset="-122"/>
              </a:rPr>
              <a:t>月</a:t>
            </a:r>
            <a:r>
              <a:rPr lang="en-US" altLang="zh-CN" sz="2100" dirty="0">
                <a:ea typeface="SimSun" panose="02010600030101010101" pitchFamily="2" charset="-122"/>
              </a:rPr>
              <a:t>1</a:t>
            </a:r>
            <a:r>
              <a:rPr lang="zh-CN" altLang="en-US" sz="2100" dirty="0">
                <a:ea typeface="SimSun" panose="02010600030101010101" pitchFamily="2" charset="-122"/>
              </a:rPr>
              <a:t>日正式建造。</a:t>
            </a:r>
            <a:endParaRPr lang="en-US" altLang="zh-CN" sz="2100" dirty="0">
              <a:ea typeface="SimSun" panose="02010600030101010101" pitchFamily="2" charset="-122"/>
            </a:endParaRPr>
          </a:p>
          <a:p>
            <a:r>
              <a:rPr lang="zh-CN" altLang="en-US" sz="2100" dirty="0">
                <a:ea typeface="SimSun" panose="02010600030101010101" pitchFamily="2" charset="-122"/>
              </a:rPr>
              <a:t>纪念碑</a:t>
            </a:r>
            <a:r>
              <a:rPr lang="zh-TW" altLang="en-US" sz="2100" dirty="0">
                <a:ea typeface="SimSun" panose="02010600030101010101" pitchFamily="2" charset="-122"/>
              </a:rPr>
              <a:t>于</a:t>
            </a:r>
            <a:r>
              <a:rPr lang="en-US" altLang="zh-TW" sz="2100" dirty="0">
                <a:ea typeface="SimSun" panose="02010600030101010101" pitchFamily="2" charset="-122"/>
              </a:rPr>
              <a:t>1958</a:t>
            </a:r>
            <a:r>
              <a:rPr lang="zh-TW" altLang="en-US" sz="2100" dirty="0">
                <a:ea typeface="SimSun" panose="02010600030101010101" pitchFamily="2" charset="-122"/>
              </a:rPr>
              <a:t>年完成，</a:t>
            </a:r>
            <a:r>
              <a:rPr lang="zh-CN" altLang="en-US" sz="2100" dirty="0">
                <a:ea typeface="SimSun" panose="02010600030101010101" pitchFamily="2" charset="-122"/>
              </a:rPr>
              <a:t>总建造时间为</a:t>
            </a:r>
            <a:r>
              <a:rPr lang="zh-CN" altLang="en-US" sz="2100" b="1" dirty="0">
                <a:ea typeface="SimSun" panose="02010600030101010101" pitchFamily="2" charset="-122"/>
              </a:rPr>
              <a:t>九年 </a:t>
            </a:r>
            <a:r>
              <a:rPr lang="en-US" altLang="zh-CN" sz="2100" b="1" dirty="0">
                <a:ea typeface="SimSun" panose="02010600030101010101" pitchFamily="2" charset="-122"/>
              </a:rPr>
              <a:t>(1949-1958)</a:t>
            </a:r>
            <a:r>
              <a:rPr lang="zh-TW" altLang="en-US" sz="2100" dirty="0">
                <a:ea typeface="SimSun" panose="02010600030101010101" pitchFamily="2" charset="-122"/>
              </a:rPr>
              <a:t>。</a:t>
            </a:r>
            <a:endParaRPr lang="en-US" altLang="zh-CN" sz="2100" dirty="0">
              <a:ea typeface="SimSun" panose="02010600030101010101" pitchFamily="2" charset="-122"/>
            </a:endParaRPr>
          </a:p>
          <a:p>
            <a:endParaRPr lang="en-US" altLang="zh-CN" sz="21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860032" y="6310092"/>
            <a:ext cx="3706464" cy="369332"/>
          </a:xfrm>
          <a:prstGeom prst="rect">
            <a:avLst/>
          </a:prstGeom>
          <a:noFill/>
        </p:spPr>
        <p:txBody>
          <a:bodyPr wrap="none" rtlCol="0">
            <a:spAutoFit/>
          </a:bodyPr>
          <a:lstStyle/>
          <a:p>
            <a:r>
              <a:rPr lang="zh-CN" altLang="en-US" dirty="0"/>
              <a:t>毛泽东主持纪念碑奠基礼 （</a:t>
            </a:r>
            <a:r>
              <a:rPr lang="en-US" altLang="zh-CN" dirty="0"/>
              <a:t>1952</a:t>
            </a:r>
            <a:r>
              <a:rPr lang="zh-CN" altLang="en-US" dirty="0"/>
              <a:t>）</a:t>
            </a:r>
            <a:endParaRPr lang="zh-HK" altLang="en-US" dirty="0"/>
          </a:p>
        </p:txBody>
      </p:sp>
      <p:pic>
        <p:nvPicPr>
          <p:cNvPr id="5124" name="Picture 4" descr="E:\Project EDB\PPT\PRC_Renminyingxiongjinianbei\政治協商.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968" y="1268760"/>
            <a:ext cx="3377952" cy="22294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Project EDB\PPT\PRC_Renminyingxiongjinianbei\奠基禮.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32040" y="3368945"/>
            <a:ext cx="38100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73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8036" cy="403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23728" y="1134616"/>
            <a:ext cx="1080120" cy="307777"/>
          </a:xfrm>
          <a:prstGeom prst="rect">
            <a:avLst/>
          </a:prstGeom>
          <a:noFill/>
        </p:spPr>
        <p:txBody>
          <a:bodyPr wrap="square" rtlCol="0">
            <a:spAutoFit/>
          </a:bodyPr>
          <a:lstStyle/>
          <a:p>
            <a:r>
              <a:rPr lang="zh-CN" altLang="en-US" sz="1400" dirty="0"/>
              <a:t>高</a:t>
            </a:r>
            <a:r>
              <a:rPr lang="en-US" altLang="zh-CN" sz="1400" dirty="0"/>
              <a:t>37.94</a:t>
            </a:r>
            <a:r>
              <a:rPr lang="zh-CN" altLang="en-US" sz="1400" dirty="0"/>
              <a:t>米</a:t>
            </a:r>
            <a:endParaRPr lang="zh-HK" altLang="en-US" sz="1400" dirty="0"/>
          </a:p>
        </p:txBody>
      </p:sp>
      <p:sp>
        <p:nvSpPr>
          <p:cNvPr id="6" name="TextBox 5"/>
          <p:cNvSpPr txBox="1"/>
          <p:nvPr/>
        </p:nvSpPr>
        <p:spPr>
          <a:xfrm>
            <a:off x="6516216" y="1288504"/>
            <a:ext cx="936104" cy="307777"/>
          </a:xfrm>
          <a:prstGeom prst="rect">
            <a:avLst/>
          </a:prstGeom>
          <a:noFill/>
        </p:spPr>
        <p:txBody>
          <a:bodyPr wrap="square" rtlCol="0">
            <a:spAutoFit/>
          </a:bodyPr>
          <a:lstStyle/>
          <a:p>
            <a:r>
              <a:rPr lang="zh-CN" altLang="en-US" sz="1400" dirty="0"/>
              <a:t>高</a:t>
            </a:r>
            <a:r>
              <a:rPr lang="en-US" altLang="zh-CN" sz="1400" dirty="0"/>
              <a:t>33.7</a:t>
            </a:r>
            <a:r>
              <a:rPr lang="zh-CN" altLang="en-US" sz="1400" dirty="0"/>
              <a:t>米</a:t>
            </a:r>
            <a:endParaRPr lang="zh-HK" altLang="en-US" sz="1400" dirty="0"/>
          </a:p>
        </p:txBody>
      </p:sp>
      <p:sp>
        <p:nvSpPr>
          <p:cNvPr id="7" name="TextBox 6"/>
          <p:cNvSpPr txBox="1"/>
          <p:nvPr/>
        </p:nvSpPr>
        <p:spPr>
          <a:xfrm>
            <a:off x="1835130" y="4195769"/>
            <a:ext cx="2592288" cy="2554545"/>
          </a:xfrm>
          <a:prstGeom prst="rect">
            <a:avLst/>
          </a:prstGeom>
          <a:solidFill>
            <a:schemeClr val="bg2"/>
          </a:solidFill>
        </p:spPr>
        <p:txBody>
          <a:bodyPr wrap="square" rtlCol="0">
            <a:spAutoFit/>
          </a:bodyPr>
          <a:lstStyle/>
          <a:p>
            <a:r>
              <a:rPr lang="zh-CN" altLang="en-US" sz="1600" dirty="0"/>
              <a:t>人民英雄纪念碑是梁思成设计的。梁思成，</a:t>
            </a:r>
            <a:r>
              <a:rPr lang="en-US" altLang="zh-CN" sz="1600" dirty="0"/>
              <a:t>1901</a:t>
            </a:r>
            <a:r>
              <a:rPr lang="zh-CN" altLang="en-US" sz="1600" dirty="0"/>
              <a:t>年出生，是梁启超的儿子，</a:t>
            </a:r>
            <a:r>
              <a:rPr lang="en-US" altLang="zh-CN" sz="1600" dirty="0"/>
              <a:t>1924</a:t>
            </a:r>
            <a:r>
              <a:rPr lang="zh-CN" altLang="en-US" sz="1600" dirty="0"/>
              <a:t>年就读于美国费城宾夕法尼亚大学建筑系，</a:t>
            </a:r>
            <a:r>
              <a:rPr lang="en-US" altLang="zh-CN" sz="1600" dirty="0"/>
              <a:t>1927</a:t>
            </a:r>
            <a:r>
              <a:rPr lang="zh-CN" altLang="en-US" sz="1600" dirty="0"/>
              <a:t>年毕业。</a:t>
            </a:r>
            <a:r>
              <a:rPr lang="en-US" altLang="zh-CN" sz="1600" dirty="0"/>
              <a:t>1949</a:t>
            </a:r>
            <a:r>
              <a:rPr lang="zh-CN" altLang="en-US" sz="1600" dirty="0"/>
              <a:t>年解放，梁</a:t>
            </a:r>
            <a:r>
              <a:rPr lang="en-US" altLang="zh-CN" sz="1600" dirty="0"/>
              <a:t>48</a:t>
            </a:r>
            <a:r>
              <a:rPr lang="zh-CN" altLang="en-US" sz="1600" dirty="0"/>
              <a:t>岁，被委派为纪念碑的建筑师。两年后，他向北京市长彭真表达了纪念碑的初步想法（右）：</a:t>
            </a:r>
            <a:endParaRPr lang="zh-HK" altLang="en-US" sz="1600" dirty="0"/>
          </a:p>
        </p:txBody>
      </p:sp>
      <p:sp>
        <p:nvSpPr>
          <p:cNvPr id="10" name="TextBox 9"/>
          <p:cNvSpPr txBox="1"/>
          <p:nvPr/>
        </p:nvSpPr>
        <p:spPr>
          <a:xfrm>
            <a:off x="4553903" y="4072657"/>
            <a:ext cx="1962313" cy="2800767"/>
          </a:xfrm>
          <a:prstGeom prst="rect">
            <a:avLst/>
          </a:prstGeom>
          <a:solidFill>
            <a:schemeClr val="bg2">
              <a:lumMod val="75000"/>
            </a:schemeClr>
          </a:solidFill>
        </p:spPr>
        <p:txBody>
          <a:bodyPr wrap="square" rtlCol="0">
            <a:spAutoFit/>
          </a:bodyPr>
          <a:lstStyle/>
          <a:p>
            <a:r>
              <a:rPr lang="zh-CN" altLang="en-US" sz="1600" dirty="0"/>
              <a:t>「天安门是广场最主要的建筑物，但是人民英雄纪念碑却是一座新的，同等重要的建筑：它们两个都是中华人民共和国第一重要的象征性建筑物。因此，两者绝不宜用任何类似的形体。」</a:t>
            </a:r>
            <a:endParaRPr lang="zh-HK" altLang="en-US" sz="1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9080"/>
            <a:ext cx="1835130" cy="26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876256" y="4670655"/>
            <a:ext cx="2202253" cy="2062103"/>
          </a:xfrm>
          <a:prstGeom prst="rect">
            <a:avLst/>
          </a:prstGeom>
          <a:solidFill>
            <a:schemeClr val="accent2">
              <a:lumMod val="20000"/>
              <a:lumOff val="80000"/>
            </a:schemeClr>
          </a:solidFill>
        </p:spPr>
        <p:txBody>
          <a:bodyPr wrap="square" rtlCol="0">
            <a:spAutoFit/>
          </a:bodyPr>
          <a:lstStyle/>
          <a:p>
            <a:r>
              <a:rPr lang="zh-CN" altLang="en-US" sz="1600" dirty="0"/>
              <a:t>问题：梁思成虽说人民英雄纪念碑与天安门同等重要，但在最后完成的纪念碑，有没有刻意表达了纪念碑较天安门重要，如何见得</a:t>
            </a:r>
            <a:r>
              <a:rPr lang="en-US" altLang="zh-TW" sz="1600" dirty="0">
                <a:latin typeface="SimSun" panose="02010600030101010101" pitchFamily="2" charset="-122"/>
                <a:ea typeface="SimSun" panose="02010600030101010101" pitchFamily="2" charset="-122"/>
              </a:rPr>
              <a:t>? </a:t>
            </a:r>
            <a:r>
              <a:rPr lang="zh-CN" altLang="en-US" sz="1600" dirty="0"/>
              <a:t>为什么设计者要这样处理</a:t>
            </a:r>
            <a:r>
              <a:rPr lang="en-US" altLang="zh-TW" sz="1600" dirty="0">
                <a:latin typeface="SimSun" panose="02010600030101010101" pitchFamily="2" charset="-122"/>
                <a:ea typeface="SimSun" panose="02010600030101010101" pitchFamily="2" charset="-122"/>
              </a:rPr>
              <a:t>?</a:t>
            </a:r>
            <a:endParaRPr lang="en-US" altLang="zh-CN" sz="1600" dirty="0"/>
          </a:p>
        </p:txBody>
      </p:sp>
    </p:spTree>
    <p:extLst>
      <p:ext uri="{BB962C8B-B14F-4D97-AF65-F5344CB8AC3E}">
        <p14:creationId xmlns:p14="http://schemas.microsoft.com/office/powerpoint/2010/main" val="302909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73528"/>
            <a:ext cx="2025005" cy="6789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861048"/>
            <a:ext cx="6443762" cy="738664"/>
          </a:xfrm>
          <a:prstGeom prst="rect">
            <a:avLst/>
          </a:prstGeom>
          <a:solidFill>
            <a:schemeClr val="accent4">
              <a:lumMod val="20000"/>
              <a:lumOff val="80000"/>
            </a:schemeClr>
          </a:solidFill>
        </p:spPr>
        <p:txBody>
          <a:bodyPr wrap="square" rtlCol="0">
            <a:spAutoFit/>
          </a:bodyPr>
          <a:lstStyle/>
          <a:p>
            <a:r>
              <a:rPr lang="en-US" altLang="zh-CN" sz="1400" dirty="0"/>
              <a:t>1958</a:t>
            </a:r>
            <a:r>
              <a:rPr lang="zh-CN" altLang="en-US" sz="1400" dirty="0"/>
              <a:t>年建成的人民英雄纪念碑，碑文是总理周恩来手书的，他把人民英雄溯源三个时期的牺牲者，这三个时期的终点，都是</a:t>
            </a:r>
            <a:r>
              <a:rPr lang="en-US" altLang="zh-CN" sz="1400" dirty="0"/>
              <a:t>1949</a:t>
            </a:r>
            <a:r>
              <a:rPr lang="zh-CN" altLang="en-US" sz="1400" dirty="0"/>
              <a:t>年，但开始则各有不同，你认为每个时期的开始，是指什么事件呢？</a:t>
            </a:r>
            <a:endParaRPr lang="en-US" altLang="zh-CN" sz="1400" dirty="0"/>
          </a:p>
        </p:txBody>
      </p:sp>
      <p:sp>
        <p:nvSpPr>
          <p:cNvPr id="5" name="Rectangle 4"/>
          <p:cNvSpPr/>
          <p:nvPr/>
        </p:nvSpPr>
        <p:spPr>
          <a:xfrm>
            <a:off x="8244408" y="177255"/>
            <a:ext cx="288032" cy="792088"/>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Rectangle 7"/>
          <p:cNvSpPr/>
          <p:nvPr/>
        </p:nvSpPr>
        <p:spPr>
          <a:xfrm>
            <a:off x="7953473" y="175048"/>
            <a:ext cx="288032" cy="949696"/>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Rectangle 8"/>
          <p:cNvSpPr/>
          <p:nvPr/>
        </p:nvSpPr>
        <p:spPr>
          <a:xfrm>
            <a:off x="7665441" y="177254"/>
            <a:ext cx="288032" cy="2747689"/>
          </a:xfrm>
          <a:prstGeom prst="rect">
            <a:avLst/>
          </a:prstGeom>
          <a:noFill/>
          <a:ln w="190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aphicFrame>
        <p:nvGraphicFramePr>
          <p:cNvPr id="7" name="Table 6"/>
          <p:cNvGraphicFramePr>
            <a:graphicFrameLocks noGrp="1"/>
          </p:cNvGraphicFramePr>
          <p:nvPr>
            <p:extLst>
              <p:ext uri="{D42A27DB-BD31-4B8C-83A1-F6EECF244321}">
                <p14:modId xmlns:p14="http://schemas.microsoft.com/office/powerpoint/2010/main" val="3735622072"/>
              </p:ext>
            </p:extLst>
          </p:nvPr>
        </p:nvGraphicFramePr>
        <p:xfrm>
          <a:off x="83839" y="4725144"/>
          <a:ext cx="6359923" cy="1925320"/>
        </p:xfrm>
        <a:graphic>
          <a:graphicData uri="http://schemas.openxmlformats.org/drawingml/2006/table">
            <a:tbl>
              <a:tblPr firstRow="1" bandRow="1">
                <a:tableStyleId>{16D9F66E-5EB9-4882-86FB-DCBF35E3C3E4}</a:tableStyleId>
              </a:tblPr>
              <a:tblGrid>
                <a:gridCol w="1362370">
                  <a:extLst>
                    <a:ext uri="{9D8B030D-6E8A-4147-A177-3AD203B41FA5}">
                      <a16:colId xmlns:a16="http://schemas.microsoft.com/office/drawing/2014/main" val="20000"/>
                    </a:ext>
                  </a:extLst>
                </a:gridCol>
                <a:gridCol w="3601790">
                  <a:extLst>
                    <a:ext uri="{9D8B030D-6E8A-4147-A177-3AD203B41FA5}">
                      <a16:colId xmlns:a16="http://schemas.microsoft.com/office/drawing/2014/main" val="20001"/>
                    </a:ext>
                  </a:extLst>
                </a:gridCol>
                <a:gridCol w="1395763">
                  <a:extLst>
                    <a:ext uri="{9D8B030D-6E8A-4147-A177-3AD203B41FA5}">
                      <a16:colId xmlns:a16="http://schemas.microsoft.com/office/drawing/2014/main" val="20002"/>
                    </a:ext>
                  </a:extLst>
                </a:gridCol>
              </a:tblGrid>
              <a:tr h="370840">
                <a:tc>
                  <a:txBody>
                    <a:bodyPr/>
                    <a:lstStyle/>
                    <a:p>
                      <a:pPr algn="ctr"/>
                      <a:r>
                        <a:rPr lang="zh-CN" altLang="en-US" sz="1400" dirty="0"/>
                        <a:t>原文</a:t>
                      </a:r>
                      <a:endParaRPr lang="zh-HK" altLang="en-US" sz="1400" dirty="0"/>
                    </a:p>
                  </a:txBody>
                  <a:tcPr/>
                </a:tc>
                <a:tc>
                  <a:txBody>
                    <a:bodyPr/>
                    <a:lstStyle/>
                    <a:p>
                      <a:pPr algn="ctr"/>
                      <a:r>
                        <a:rPr lang="zh-CN" altLang="en-US" sz="1400" dirty="0"/>
                        <a:t>提示</a:t>
                      </a:r>
                      <a:endParaRPr lang="zh-HK" altLang="en-US" sz="1400" dirty="0"/>
                    </a:p>
                  </a:txBody>
                  <a:tcPr/>
                </a:tc>
                <a:tc>
                  <a:txBody>
                    <a:bodyPr/>
                    <a:lstStyle/>
                    <a:p>
                      <a:pPr algn="ctr"/>
                      <a:r>
                        <a:rPr lang="zh-CN" altLang="en-US" sz="1400" dirty="0"/>
                        <a:t>事件</a:t>
                      </a:r>
                      <a:endParaRPr lang="zh-HK" altLang="en-US" sz="1400" dirty="0"/>
                    </a:p>
                  </a:txBody>
                  <a:tcPr/>
                </a:tc>
                <a:extLst>
                  <a:ext uri="{0D108BD9-81ED-4DB2-BD59-A6C34878D82A}">
                    <a16:rowId xmlns:a16="http://schemas.microsoft.com/office/drawing/2014/main" val="10000"/>
                  </a:ext>
                </a:extLst>
              </a:tr>
              <a:tr h="370840">
                <a:tc>
                  <a:txBody>
                    <a:bodyPr/>
                    <a:lstStyle/>
                    <a:p>
                      <a:r>
                        <a:rPr lang="zh-CN" altLang="en-US" sz="1600" dirty="0"/>
                        <a:t>三年以来</a:t>
                      </a:r>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mn-lt"/>
                          <a:ea typeface="+mn-ea"/>
                          <a:cs typeface="+mn-cs"/>
                        </a:rPr>
                        <a:t>三年以来，为建立新中国而牺牲的人。这三年发生了什么事情</a:t>
                      </a:r>
                      <a:r>
                        <a:rPr lang="en-US" altLang="zh-TW" sz="1400" dirty="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1"/>
                  </a:ext>
                </a:extLst>
              </a:tr>
              <a:tr h="370840">
                <a:tc>
                  <a:txBody>
                    <a:bodyPr/>
                    <a:lstStyle/>
                    <a:p>
                      <a:r>
                        <a:rPr kumimoji="0" lang="zh-CN" altLang="en-US" sz="1400" b="0" i="0" u="none" strike="noStrike" kern="1200" cap="none" spc="0" normalizeH="0" baseline="0" noProof="0" dirty="0">
                          <a:ln>
                            <a:noFill/>
                          </a:ln>
                          <a:solidFill>
                            <a:prstClr val="black"/>
                          </a:solidFill>
                          <a:effectLst/>
                          <a:uLnTx/>
                          <a:uFillTx/>
                          <a:latin typeface="+mn-lt"/>
                          <a:ea typeface="+mn-ea"/>
                          <a:cs typeface="+mn-cs"/>
                        </a:rPr>
                        <a:t>三十年以来</a:t>
                      </a:r>
                      <a:endParaRPr lang="zh-HK"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rPr>
                        <a:t>中国共产党相信，三十年前，天安门发生了一场伟大的学生运动。那场运动是</a:t>
                      </a:r>
                      <a:r>
                        <a:rPr lang="en-US" altLang="zh-TW" sz="1400" dirty="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2"/>
                  </a:ext>
                </a:extLst>
              </a:tr>
              <a:tr h="370840">
                <a:tc>
                  <a:txBody>
                    <a:bodyPr/>
                    <a:lstStyle/>
                    <a:p>
                      <a:r>
                        <a:rPr lang="zh-CN" altLang="en-US" sz="1400" dirty="0"/>
                        <a:t>上溯到</a:t>
                      </a:r>
                      <a:r>
                        <a:rPr lang="en-US" altLang="zh-CN" sz="1400" dirty="0"/>
                        <a:t>1840</a:t>
                      </a:r>
                      <a:r>
                        <a:rPr lang="zh-CN" altLang="en-US" sz="1400" dirty="0"/>
                        <a:t>年从那时起</a:t>
                      </a:r>
                      <a:endParaRPr lang="zh-HK"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mn-lt"/>
                          <a:ea typeface="+mn-ea"/>
                          <a:cs typeface="+mn-cs"/>
                        </a:rPr>
                        <a:t>1840</a:t>
                      </a:r>
                      <a:r>
                        <a:rPr kumimoji="0" lang="zh-CN" altLang="en-US" sz="1400" b="0" i="0" u="none" strike="noStrike" kern="1200" cap="none" spc="0" normalizeH="0" baseline="0" noProof="0" dirty="0">
                          <a:ln>
                            <a:noFill/>
                          </a:ln>
                          <a:solidFill>
                            <a:prstClr val="black"/>
                          </a:solidFill>
                          <a:effectLst/>
                          <a:uLnTx/>
                          <a:uFillTx/>
                          <a:latin typeface="+mn-lt"/>
                          <a:ea typeface="+mn-ea"/>
                          <a:cs typeface="+mn-cs"/>
                        </a:rPr>
                        <a:t>年左右发生什么事情，从而出现了一批民族英雄</a:t>
                      </a:r>
                      <a:r>
                        <a:rPr lang="en-US" altLang="zh-TW" sz="1400" dirty="0">
                          <a:latin typeface="SimSun" panose="02010600030101010101" pitchFamily="2" charset="-122"/>
                          <a:ea typeface="SimSun" panose="02010600030101010101" pitchFamily="2" charset="-122"/>
                        </a:rPr>
                        <a:t>?</a:t>
                      </a:r>
                      <a:endParaRPr lang="zh-HK" altLang="en-US" dirty="0"/>
                    </a:p>
                  </a:txBody>
                  <a:tcPr/>
                </a:tc>
                <a:tc>
                  <a:txBody>
                    <a:bodyPr/>
                    <a:lstStyle/>
                    <a:p>
                      <a:endParaRPr lang="zh-HK" altLang="en-US" sz="1400" dirty="0">
                        <a:solidFill>
                          <a:srgbClr val="FF0000"/>
                        </a:solidFill>
                      </a:endParaRPr>
                    </a:p>
                  </a:txBody>
                  <a:tcPr/>
                </a:tc>
                <a:extLst>
                  <a:ext uri="{0D108BD9-81ED-4DB2-BD59-A6C34878D82A}">
                    <a16:rowId xmlns:a16="http://schemas.microsoft.com/office/drawing/2014/main" val="10003"/>
                  </a:ext>
                </a:extLst>
              </a:tr>
            </a:tbl>
          </a:graphicData>
        </a:graphic>
      </p:graphicFrame>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3528"/>
            <a:ext cx="5904656" cy="364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4139952" y="1551098"/>
            <a:ext cx="2736304"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67945" y="3477123"/>
            <a:ext cx="1584176" cy="246221"/>
          </a:xfrm>
          <a:prstGeom prst="rect">
            <a:avLst/>
          </a:prstGeom>
          <a:noFill/>
        </p:spPr>
        <p:txBody>
          <a:bodyPr wrap="square" rtlCol="0">
            <a:spAutoFit/>
          </a:bodyPr>
          <a:lstStyle/>
          <a:p>
            <a:r>
              <a:rPr lang="zh-CN" altLang="en-US" sz="1000" dirty="0"/>
              <a:t>笔者摄，</a:t>
            </a:r>
            <a:r>
              <a:rPr lang="en-US" altLang="zh-CN" sz="1000" dirty="0"/>
              <a:t>2004</a:t>
            </a:r>
            <a:r>
              <a:rPr lang="zh-CN" altLang="en-US" sz="1000" dirty="0"/>
              <a:t>年</a:t>
            </a:r>
            <a:endParaRPr lang="zh-HK" altLang="en-US" sz="1000" dirty="0"/>
          </a:p>
        </p:txBody>
      </p:sp>
      <p:sp>
        <p:nvSpPr>
          <p:cNvPr id="2" name="矩形 1"/>
          <p:cNvSpPr/>
          <p:nvPr/>
        </p:nvSpPr>
        <p:spPr>
          <a:xfrm>
            <a:off x="5076056" y="5157192"/>
            <a:ext cx="1261884" cy="307777"/>
          </a:xfrm>
          <a:prstGeom prst="rect">
            <a:avLst/>
          </a:prstGeom>
        </p:spPr>
        <p:txBody>
          <a:bodyPr wrap="none">
            <a:spAutoFit/>
          </a:bodyPr>
          <a:lstStyle/>
          <a:p>
            <a:r>
              <a:rPr lang="zh-CN" altLang="en-US" sz="1400" dirty="0">
                <a:solidFill>
                  <a:srgbClr val="FF0000"/>
                </a:solidFill>
              </a:rPr>
              <a:t>（国共内战）</a:t>
            </a:r>
            <a:endParaRPr lang="zh-HK" altLang="en-US" sz="1400" dirty="0">
              <a:solidFill>
                <a:srgbClr val="FF0000"/>
              </a:solidFill>
            </a:endParaRPr>
          </a:p>
        </p:txBody>
      </p:sp>
      <p:sp>
        <p:nvSpPr>
          <p:cNvPr id="3" name="矩形 2"/>
          <p:cNvSpPr/>
          <p:nvPr/>
        </p:nvSpPr>
        <p:spPr>
          <a:xfrm>
            <a:off x="5076056" y="5687804"/>
            <a:ext cx="1261884" cy="307777"/>
          </a:xfrm>
          <a:prstGeom prst="rect">
            <a:avLst/>
          </a:prstGeom>
        </p:spPr>
        <p:txBody>
          <a:bodyPr wrap="none">
            <a:spAutoFit/>
          </a:bodyPr>
          <a:lstStyle/>
          <a:p>
            <a:r>
              <a:rPr lang="zh-CN" altLang="en-US" sz="1400" dirty="0">
                <a:solidFill>
                  <a:srgbClr val="FF0000"/>
                </a:solidFill>
              </a:rPr>
              <a:t>（五四运动）</a:t>
            </a:r>
            <a:endParaRPr lang="zh-HK" altLang="en-US" sz="1400" dirty="0">
              <a:solidFill>
                <a:srgbClr val="FF0000"/>
              </a:solidFill>
            </a:endParaRPr>
          </a:p>
        </p:txBody>
      </p:sp>
      <p:sp>
        <p:nvSpPr>
          <p:cNvPr id="6" name="矩形 5"/>
          <p:cNvSpPr/>
          <p:nvPr/>
        </p:nvSpPr>
        <p:spPr>
          <a:xfrm>
            <a:off x="5091744" y="6218416"/>
            <a:ext cx="1261884" cy="307777"/>
          </a:xfrm>
          <a:prstGeom prst="rect">
            <a:avLst/>
          </a:prstGeom>
        </p:spPr>
        <p:txBody>
          <a:bodyPr wrap="none">
            <a:spAutoFit/>
          </a:bodyPr>
          <a:lstStyle/>
          <a:p>
            <a:r>
              <a:rPr lang="zh-CN" altLang="en-US" sz="1400" dirty="0">
                <a:solidFill>
                  <a:srgbClr val="FF0000"/>
                </a:solidFill>
              </a:rPr>
              <a:t>（鸦片战争）</a:t>
            </a:r>
            <a:endParaRPr lang="zh-HK" altLang="en-US" sz="1400" dirty="0">
              <a:solidFill>
                <a:srgbClr val="FF0000"/>
              </a:solidFill>
            </a:endParaRPr>
          </a:p>
        </p:txBody>
      </p:sp>
    </p:spTree>
    <p:extLst>
      <p:ext uri="{BB962C8B-B14F-4D97-AF65-F5344CB8AC3E}">
        <p14:creationId xmlns:p14="http://schemas.microsoft.com/office/powerpoint/2010/main" val="32510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2" grpId="0"/>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8" y="-23614"/>
            <a:ext cx="9090966" cy="67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9" y="49981"/>
            <a:ext cx="3038019" cy="213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11760" y="4725144"/>
            <a:ext cx="3168352" cy="57606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TextBox 2"/>
          <p:cNvSpPr txBox="1"/>
          <p:nvPr/>
        </p:nvSpPr>
        <p:spPr>
          <a:xfrm>
            <a:off x="51099" y="2182390"/>
            <a:ext cx="3038019" cy="1169551"/>
          </a:xfrm>
          <a:prstGeom prst="rect">
            <a:avLst/>
          </a:prstGeom>
          <a:solidFill>
            <a:schemeClr val="bg1"/>
          </a:solidFill>
        </p:spPr>
        <p:txBody>
          <a:bodyPr wrap="square" rtlCol="0">
            <a:spAutoFit/>
          </a:bodyPr>
          <a:lstStyle/>
          <a:p>
            <a:r>
              <a:rPr lang="zh-CN" altLang="en-US" sz="1400" dirty="0"/>
              <a:t>纪念碑的底部，是由八块巨大的浮雕组成。雕塑的工作，由刘开渠领导的艺术家小组负责。刘开渠，</a:t>
            </a:r>
            <a:r>
              <a:rPr lang="en-US" altLang="zh-CN" sz="1400" dirty="0"/>
              <a:t>1904</a:t>
            </a:r>
            <a:r>
              <a:rPr lang="zh-CN" altLang="en-US" sz="1400" dirty="0"/>
              <a:t>年生，曾留学法国巴黎国立美术学院雕塑系。新中国成立时</a:t>
            </a:r>
            <a:r>
              <a:rPr lang="en-US" altLang="zh-CN" sz="1400" dirty="0"/>
              <a:t>45</a:t>
            </a:r>
            <a:r>
              <a:rPr lang="zh-CN" altLang="en-US" sz="1400" dirty="0"/>
              <a:t>岁。</a:t>
            </a:r>
            <a:endParaRPr lang="zh-HK" altLang="en-US" sz="1400" dirty="0"/>
          </a:p>
        </p:txBody>
      </p:sp>
      <p:cxnSp>
        <p:nvCxnSpPr>
          <p:cNvPr id="5" name="Elbow Connector 4"/>
          <p:cNvCxnSpPr/>
          <p:nvPr/>
        </p:nvCxnSpPr>
        <p:spPr>
          <a:xfrm rot="16200000" flipH="1">
            <a:off x="1260576" y="3933997"/>
            <a:ext cx="1654300" cy="504058"/>
          </a:xfrm>
          <a:prstGeom prst="bentConnector3">
            <a:avLst>
              <a:gd name="adj1" fmla="val 100092"/>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825" y="76299"/>
            <a:ext cx="3580000" cy="221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6"/>
          <p:cNvSpPr txBox="1">
            <a:spLocks noChangeArrowheads="1"/>
          </p:cNvSpPr>
          <p:nvPr/>
        </p:nvSpPr>
        <p:spPr bwMode="auto">
          <a:xfrm>
            <a:off x="5356261" y="2296277"/>
            <a:ext cx="3580000" cy="1815882"/>
          </a:xfrm>
          <a:prstGeom prst="rect">
            <a:avLst/>
          </a:prstGeom>
          <a:solidFill>
            <a:schemeClr val="bg1"/>
          </a:solidFill>
          <a:ln>
            <a:noFill/>
          </a:ln>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CN" altLang="en-US" sz="1400" dirty="0">
                <a:latin typeface="SimSun" panose="02010600030101010101" pitchFamily="2" charset="-122"/>
                <a:ea typeface="SimSun" panose="02010600030101010101" pitchFamily="2" charset="-122"/>
              </a:rPr>
              <a:t>这个部分称作「小须弥座」，是由梁思成的夫人林徽因设计。林徽因</a:t>
            </a:r>
            <a:r>
              <a:rPr lang="en-US" altLang="zh-CN" sz="1400" dirty="0">
                <a:latin typeface="+mn-lt"/>
                <a:ea typeface="SimSun" panose="02010600030101010101" pitchFamily="2" charset="-122"/>
              </a:rPr>
              <a:t>1904</a:t>
            </a:r>
            <a:r>
              <a:rPr lang="zh-CN" altLang="en-US" sz="1400" dirty="0">
                <a:latin typeface="+mn-lt"/>
                <a:ea typeface="SimSun" panose="02010600030101010101" pitchFamily="2" charset="-122"/>
              </a:rPr>
              <a:t>年生，</a:t>
            </a:r>
            <a:r>
              <a:rPr lang="en-US" altLang="zh-CN" sz="1400" dirty="0">
                <a:latin typeface="+mn-lt"/>
                <a:ea typeface="SimSun" panose="02010600030101010101" pitchFamily="2" charset="-122"/>
              </a:rPr>
              <a:t>1924</a:t>
            </a:r>
            <a:r>
              <a:rPr lang="zh-CN" altLang="en-US" sz="1400" dirty="0">
                <a:latin typeface="+mn-lt"/>
                <a:ea typeface="SimSun" panose="02010600030101010101" pitchFamily="2" charset="-122"/>
              </a:rPr>
              <a:t>年和梁思成一起赴宾夕法尼亚大学，后取得美术学士学位。</a:t>
            </a:r>
            <a:r>
              <a:rPr lang="en-US" altLang="zh-CN" sz="1400" dirty="0">
                <a:latin typeface="+mn-lt"/>
                <a:ea typeface="SimSun" panose="02010600030101010101" pitchFamily="2" charset="-122"/>
              </a:rPr>
              <a:t>1928</a:t>
            </a:r>
            <a:r>
              <a:rPr lang="zh-CN" altLang="en-US" sz="1400" dirty="0">
                <a:latin typeface="+mn-lt"/>
                <a:ea typeface="SimSun" panose="02010600030101010101" pitchFamily="2" charset="-122"/>
              </a:rPr>
              <a:t>年与梁结婚。解放后，肺病长期卧床，但仍积极参与纪念碑的建筑小组工作，</a:t>
            </a:r>
            <a:r>
              <a:rPr lang="en-US" altLang="zh-CN" sz="1400" dirty="0">
                <a:latin typeface="+mn-lt"/>
                <a:ea typeface="SimSun" panose="02010600030101010101" pitchFamily="2" charset="-122"/>
              </a:rPr>
              <a:t>1955</a:t>
            </a:r>
            <a:r>
              <a:rPr lang="zh-CN" altLang="en-US" sz="1400" dirty="0">
                <a:latin typeface="+mn-lt"/>
                <a:ea typeface="SimSun" panose="02010600030101010101" pitchFamily="2" charset="-122"/>
              </a:rPr>
              <a:t>年</a:t>
            </a:r>
            <a:r>
              <a:rPr lang="zh-CN" altLang="en-US" sz="1400" dirty="0">
                <a:latin typeface="SimSun" panose="02010600030101010101" pitchFamily="2" charset="-122"/>
                <a:ea typeface="SimSun" panose="02010600030101010101" pitchFamily="2" charset="-122"/>
              </a:rPr>
              <a:t>病逝。 「小须弥座」可说是她的最后作品。它是以牡丹、荷花、菊花等组成的</a:t>
            </a:r>
            <a:r>
              <a:rPr lang="zh-TW" altLang="en-US" sz="1400" dirty="0">
                <a:latin typeface="SimSun" panose="02010600030101010101" pitchFamily="2" charset="-122"/>
                <a:ea typeface="SimSun" panose="02010600030101010101" pitchFamily="2" charset="-122"/>
              </a:rPr>
              <a:t>花环</a:t>
            </a:r>
            <a:r>
              <a:rPr lang="zh-CN" altLang="en-US" sz="1400" dirty="0">
                <a:latin typeface="SimSun" panose="02010600030101010101" pitchFamily="2" charset="-122"/>
                <a:ea typeface="SimSun" panose="02010600030101010101" pitchFamily="2" charset="-122"/>
              </a:rPr>
              <a:t>图案</a:t>
            </a:r>
            <a:r>
              <a:rPr lang="zh-TW" altLang="en-US" sz="1400" dirty="0">
                <a:latin typeface="SimSun" panose="02010600030101010101" pitchFamily="2" charset="-122"/>
                <a:ea typeface="SimSun" panose="02010600030101010101" pitchFamily="2" charset="-122"/>
              </a:rPr>
              <a:t>，以示对烈士的崇敬之情。</a:t>
            </a:r>
            <a:endParaRPr lang="zh-TW" altLang="en-US" dirty="0">
              <a:latin typeface="SimSun" panose="02010600030101010101" pitchFamily="2" charset="-122"/>
              <a:ea typeface="SimSun" panose="02010600030101010101" pitchFamily="2" charset="-122"/>
            </a:endParaRPr>
          </a:p>
        </p:txBody>
      </p:sp>
      <p:sp>
        <p:nvSpPr>
          <p:cNvPr id="11" name="Rectangle 10"/>
          <p:cNvSpPr/>
          <p:nvPr/>
        </p:nvSpPr>
        <p:spPr>
          <a:xfrm>
            <a:off x="3203848" y="4186026"/>
            <a:ext cx="1728192" cy="467110"/>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3" name="Elbow Connector 12"/>
          <p:cNvCxnSpPr/>
          <p:nvPr/>
        </p:nvCxnSpPr>
        <p:spPr>
          <a:xfrm rot="10800000" flipV="1">
            <a:off x="5004048" y="4112159"/>
            <a:ext cx="1440160" cy="307422"/>
          </a:xfrm>
          <a:prstGeom prst="bentConnector3">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44016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八大浮雕</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2127682" y="94854"/>
            <a:ext cx="5180622" cy="584775"/>
          </a:xfrm>
          <a:prstGeom prst="rect">
            <a:avLst/>
          </a:prstGeom>
          <a:solidFill>
            <a:schemeClr val="accent3">
              <a:lumMod val="20000"/>
              <a:lumOff val="80000"/>
            </a:schemeClr>
          </a:solidFill>
        </p:spPr>
        <p:txBody>
          <a:bodyPr wrap="square" rtlCol="0">
            <a:spAutoFit/>
          </a:bodyPr>
          <a:lstStyle/>
          <a:p>
            <a:r>
              <a:rPr lang="en-US" altLang="zh-CN" sz="1600" dirty="0"/>
              <a:t>1954</a:t>
            </a:r>
            <a:r>
              <a:rPr lang="zh-CN" altLang="en-US" sz="1600" dirty="0"/>
              <a:t>年，中共领导层经过多次会议，终于决定了八大雕塑主题，你能按时间顺序排列出来吗</a:t>
            </a:r>
            <a:r>
              <a:rPr lang="en-US" altLang="zh-TW" sz="1600" dirty="0">
                <a:latin typeface="SimSun" panose="02010600030101010101" pitchFamily="2" charset="-122"/>
                <a:ea typeface="SimSun" panose="02010600030101010101" pitchFamily="2" charset="-122"/>
              </a:rPr>
              <a:t>?</a:t>
            </a:r>
            <a:endParaRPr lang="zh-HK" altLang="en-US" sz="1600" dirty="0"/>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347701"/>
            <a:ext cx="345782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30316" y="5385805"/>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虎门销烟</a:t>
            </a:r>
            <a:endParaRPr lang="zh-HK" altLang="en-US" sz="1400" b="1" dirty="0">
              <a:solidFill>
                <a:srgbClr val="FFFF00"/>
              </a:solidFill>
              <a:latin typeface="Adobe 繁黑體 Std B" pitchFamily="34" charset="-128"/>
              <a:ea typeface="Adobe 繁黑體 Std B" pitchFamily="34" charset="-128"/>
            </a:endParaRPr>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39" y="2304306"/>
            <a:ext cx="3445963" cy="141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652" y="803432"/>
            <a:ext cx="2528714" cy="14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834" y="3844228"/>
            <a:ext cx="2664296" cy="13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4436" y="2304306"/>
            <a:ext cx="2620018" cy="145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75" y="812290"/>
            <a:ext cx="3465027" cy="13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178" y="3831638"/>
            <a:ext cx="3457820" cy="13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8384" y="5347701"/>
            <a:ext cx="4679802" cy="143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54263" y="2317449"/>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金田起义</a:t>
            </a:r>
            <a:endParaRPr lang="zh-HK" altLang="en-US" sz="1400" b="1" dirty="0">
              <a:solidFill>
                <a:srgbClr val="FFFF00"/>
              </a:solidFill>
              <a:latin typeface="Adobe 繁黑體 Std B" pitchFamily="34" charset="-128"/>
              <a:ea typeface="Adobe 繁黑體 Std B" pitchFamily="34" charset="-128"/>
            </a:endParaRPr>
          </a:p>
        </p:txBody>
      </p:sp>
      <p:sp>
        <p:nvSpPr>
          <p:cNvPr id="32" name="TextBox 31"/>
          <p:cNvSpPr txBox="1"/>
          <p:nvPr/>
        </p:nvSpPr>
        <p:spPr>
          <a:xfrm>
            <a:off x="3844652" y="812290"/>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武昌起义</a:t>
            </a:r>
            <a:endParaRPr lang="zh-HK" altLang="en-US" sz="1400" b="1" dirty="0">
              <a:solidFill>
                <a:srgbClr val="FFFF00"/>
              </a:solidFill>
              <a:latin typeface="Adobe 繁黑體 Std B" pitchFamily="34" charset="-128"/>
              <a:ea typeface="Adobe 繁黑體 Std B" pitchFamily="34" charset="-128"/>
            </a:endParaRPr>
          </a:p>
        </p:txBody>
      </p:sp>
      <p:sp>
        <p:nvSpPr>
          <p:cNvPr id="33" name="TextBox 32"/>
          <p:cNvSpPr txBox="1"/>
          <p:nvPr/>
        </p:nvSpPr>
        <p:spPr>
          <a:xfrm>
            <a:off x="3824436" y="3848404"/>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五四运动</a:t>
            </a:r>
            <a:endParaRPr lang="zh-HK" altLang="en-US" sz="1400" b="1" dirty="0">
              <a:solidFill>
                <a:srgbClr val="FFFF00"/>
              </a:solidFill>
              <a:latin typeface="Adobe 繁黑體 Std B" pitchFamily="34" charset="-128"/>
              <a:ea typeface="Adobe 繁黑體 Std B" pitchFamily="34" charset="-128"/>
            </a:endParaRPr>
          </a:p>
        </p:txBody>
      </p:sp>
      <p:sp>
        <p:nvSpPr>
          <p:cNvPr id="35" name="TextBox 34"/>
          <p:cNvSpPr txBox="1"/>
          <p:nvPr/>
        </p:nvSpPr>
        <p:spPr>
          <a:xfrm>
            <a:off x="188876" y="812290"/>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南昌起义</a:t>
            </a:r>
            <a:endParaRPr lang="zh-HK" altLang="en-US" sz="1400" b="1" dirty="0">
              <a:solidFill>
                <a:srgbClr val="FFFF00"/>
              </a:solidFill>
              <a:latin typeface="Adobe 繁黑體 Std B" pitchFamily="34" charset="-128"/>
              <a:ea typeface="Adobe 繁黑體 Std B" pitchFamily="34" charset="-128"/>
            </a:endParaRPr>
          </a:p>
        </p:txBody>
      </p:sp>
      <p:sp>
        <p:nvSpPr>
          <p:cNvPr id="37" name="TextBox 36"/>
          <p:cNvSpPr txBox="1"/>
          <p:nvPr/>
        </p:nvSpPr>
        <p:spPr>
          <a:xfrm>
            <a:off x="254262" y="3831638"/>
            <a:ext cx="1784151" cy="307777"/>
          </a:xfrm>
          <a:prstGeom prst="rect">
            <a:avLst/>
          </a:prstGeom>
          <a:noFill/>
        </p:spPr>
        <p:txBody>
          <a:bodyPr wrap="square" rtlCol="0">
            <a:spAutoFit/>
          </a:bodyPr>
          <a:lstStyle/>
          <a:p>
            <a:r>
              <a:rPr lang="zh-CN" altLang="en-US" sz="1400" dirty="0">
                <a:solidFill>
                  <a:srgbClr val="FFFF00"/>
                </a:solidFill>
                <a:latin typeface="Adobe 繁黑體 Std B" pitchFamily="34" charset="-128"/>
                <a:ea typeface="Adobe 繁黑體 Std B" pitchFamily="34" charset="-128"/>
              </a:rPr>
              <a:t>抗日游击战</a:t>
            </a:r>
            <a:endParaRPr lang="zh-HK" altLang="en-US" sz="1400" dirty="0">
              <a:solidFill>
                <a:srgbClr val="FFFF00"/>
              </a:solidFill>
              <a:latin typeface="Adobe 繁黑體 Std B" pitchFamily="34" charset="-128"/>
              <a:ea typeface="Adobe 繁黑體 Std B" pitchFamily="34" charset="-128"/>
            </a:endParaRPr>
          </a:p>
        </p:txBody>
      </p:sp>
      <p:sp>
        <p:nvSpPr>
          <p:cNvPr id="38" name="TextBox 37"/>
          <p:cNvSpPr txBox="1"/>
          <p:nvPr/>
        </p:nvSpPr>
        <p:spPr>
          <a:xfrm>
            <a:off x="228316" y="5385805"/>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胜利渡长江</a:t>
            </a:r>
            <a:endParaRPr lang="zh-HK" altLang="en-US" sz="1400" b="1" dirty="0">
              <a:solidFill>
                <a:srgbClr val="FFFF00"/>
              </a:solidFill>
              <a:latin typeface="Adobe 繁黑體 Std B" pitchFamily="34" charset="-128"/>
              <a:ea typeface="Adobe 繁黑體 Std B" pitchFamily="34"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3305534363"/>
              </p:ext>
            </p:extLst>
          </p:nvPr>
        </p:nvGraphicFramePr>
        <p:xfrm>
          <a:off x="6732958" y="834089"/>
          <a:ext cx="2303538" cy="3337560"/>
        </p:xfrm>
        <a:graphic>
          <a:graphicData uri="http://schemas.openxmlformats.org/drawingml/2006/table">
            <a:tbl>
              <a:tblPr firstRow="1" bandRow="1">
                <a:tableStyleId>{5C22544A-7EE6-4342-B048-85BDC9FD1C3A}</a:tableStyleId>
              </a:tblPr>
              <a:tblGrid>
                <a:gridCol w="2303538">
                  <a:extLst>
                    <a:ext uri="{9D8B030D-6E8A-4147-A177-3AD203B41FA5}">
                      <a16:colId xmlns:a16="http://schemas.microsoft.com/office/drawing/2014/main" val="20000"/>
                    </a:ext>
                  </a:extLst>
                </a:gridCol>
              </a:tblGrid>
              <a:tr h="370840">
                <a:tc>
                  <a:txBody>
                    <a:bodyPr/>
                    <a:lstStyle/>
                    <a:p>
                      <a:pPr algn="ctr"/>
                      <a:r>
                        <a:rPr lang="zh-CN" altLang="en-US" dirty="0"/>
                        <a:t>请填上事件</a:t>
                      </a:r>
                      <a:endParaRPr lang="zh-HK" altLang="en-US" dirty="0"/>
                    </a:p>
                  </a:txBody>
                  <a:tcPr/>
                </a:tc>
                <a:extLst>
                  <a:ext uri="{0D108BD9-81ED-4DB2-BD59-A6C34878D82A}">
                    <a16:rowId xmlns:a16="http://schemas.microsoft.com/office/drawing/2014/main" val="10000"/>
                  </a:ext>
                </a:extLst>
              </a:tr>
              <a:tr h="370840">
                <a:tc>
                  <a:txBody>
                    <a:bodyPr/>
                    <a:lstStyle/>
                    <a:p>
                      <a:r>
                        <a:rPr lang="en-US" altLang="zh-HK" dirty="0"/>
                        <a:t>1838</a:t>
                      </a:r>
                      <a:r>
                        <a:rPr lang="zh-CN" altLang="en-US" dirty="0"/>
                        <a:t>：</a:t>
                      </a:r>
                      <a:endParaRPr lang="zh-HK" altLang="en-US" dirty="0"/>
                    </a:p>
                  </a:txBody>
                  <a:tcPr/>
                </a:tc>
                <a:extLst>
                  <a:ext uri="{0D108BD9-81ED-4DB2-BD59-A6C34878D82A}">
                    <a16:rowId xmlns:a16="http://schemas.microsoft.com/office/drawing/2014/main" val="10001"/>
                  </a:ext>
                </a:extLst>
              </a:tr>
              <a:tr h="370840">
                <a:tc>
                  <a:txBody>
                    <a:bodyPr/>
                    <a:lstStyle/>
                    <a:p>
                      <a:r>
                        <a:rPr lang="en-US" altLang="zh-HK" dirty="0"/>
                        <a:t>1843</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2"/>
                  </a:ext>
                </a:extLst>
              </a:tr>
              <a:tr h="370840">
                <a:tc>
                  <a:txBody>
                    <a:bodyPr/>
                    <a:lstStyle/>
                    <a:p>
                      <a:r>
                        <a:rPr lang="en-US" altLang="zh-HK" dirty="0"/>
                        <a:t>1911:</a:t>
                      </a:r>
                      <a:endParaRPr lang="zh-HK" altLang="en-US" dirty="0">
                        <a:solidFill>
                          <a:srgbClr val="C00000"/>
                        </a:solidFill>
                      </a:endParaRPr>
                    </a:p>
                  </a:txBody>
                  <a:tcPr/>
                </a:tc>
                <a:extLst>
                  <a:ext uri="{0D108BD9-81ED-4DB2-BD59-A6C34878D82A}">
                    <a16:rowId xmlns:a16="http://schemas.microsoft.com/office/drawing/2014/main" val="10003"/>
                  </a:ext>
                </a:extLst>
              </a:tr>
              <a:tr h="370840">
                <a:tc>
                  <a:txBody>
                    <a:bodyPr/>
                    <a:lstStyle/>
                    <a:p>
                      <a:r>
                        <a:rPr lang="en-US" altLang="zh-HK" dirty="0"/>
                        <a:t>1919</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4"/>
                  </a:ext>
                </a:extLst>
              </a:tr>
              <a:tr h="370840">
                <a:tc>
                  <a:txBody>
                    <a:bodyPr/>
                    <a:lstStyle/>
                    <a:p>
                      <a:r>
                        <a:rPr lang="en-US" altLang="zh-HK" dirty="0"/>
                        <a:t>1925</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5"/>
                  </a:ext>
                </a:extLst>
              </a:tr>
              <a:tr h="370840">
                <a:tc>
                  <a:txBody>
                    <a:bodyPr/>
                    <a:lstStyle/>
                    <a:p>
                      <a:r>
                        <a:rPr lang="en-US" altLang="zh-HK" dirty="0"/>
                        <a:t>1927</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6"/>
                  </a:ext>
                </a:extLst>
              </a:tr>
              <a:tr h="370840">
                <a:tc>
                  <a:txBody>
                    <a:bodyPr/>
                    <a:lstStyle/>
                    <a:p>
                      <a:r>
                        <a:rPr lang="en-US" altLang="zh-HK" dirty="0"/>
                        <a:t>1937</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7"/>
                  </a:ext>
                </a:extLst>
              </a:tr>
              <a:tr h="370840">
                <a:tc>
                  <a:txBody>
                    <a:bodyPr/>
                    <a:lstStyle/>
                    <a:p>
                      <a:r>
                        <a:rPr lang="en-US" altLang="zh-HK" dirty="0"/>
                        <a:t>1949</a:t>
                      </a:r>
                      <a:r>
                        <a:rPr lang="zh-CN" altLang="en-US" dirty="0"/>
                        <a:t>：</a:t>
                      </a:r>
                      <a:endParaRPr lang="zh-HK" altLang="en-US" dirty="0">
                        <a:solidFill>
                          <a:srgbClr val="C00000"/>
                        </a:solidFill>
                      </a:endParaRPr>
                    </a:p>
                  </a:txBody>
                  <a:tcPr/>
                </a:tc>
                <a:extLst>
                  <a:ext uri="{0D108BD9-81ED-4DB2-BD59-A6C34878D82A}">
                    <a16:rowId xmlns:a16="http://schemas.microsoft.com/office/drawing/2014/main" val="10008"/>
                  </a:ext>
                </a:extLst>
              </a:tr>
            </a:tbl>
          </a:graphicData>
        </a:graphic>
      </p:graphicFrame>
      <p:sp>
        <p:nvSpPr>
          <p:cNvPr id="8" name="TextBox 7"/>
          <p:cNvSpPr txBox="1"/>
          <p:nvPr/>
        </p:nvSpPr>
        <p:spPr>
          <a:xfrm>
            <a:off x="6732958" y="4365104"/>
            <a:ext cx="2303538" cy="830997"/>
          </a:xfrm>
          <a:prstGeom prst="rect">
            <a:avLst/>
          </a:prstGeom>
          <a:noFill/>
          <a:ln>
            <a:solidFill>
              <a:schemeClr val="bg2">
                <a:lumMod val="50000"/>
              </a:schemeClr>
            </a:solidFill>
          </a:ln>
        </p:spPr>
        <p:txBody>
          <a:bodyPr wrap="square" rtlCol="0">
            <a:spAutoFit/>
          </a:bodyPr>
          <a:lstStyle/>
          <a:p>
            <a:r>
              <a:rPr lang="zh-CN" altLang="en-US" sz="1600" dirty="0"/>
              <a:t>为什么没有陈胜吴广起义</a:t>
            </a:r>
            <a:r>
              <a:rPr lang="en-US" altLang="zh-TW" sz="1600" dirty="0">
                <a:latin typeface="SimSun" panose="02010600030101010101" pitchFamily="2" charset="-122"/>
                <a:ea typeface="SimSun" panose="02010600030101010101" pitchFamily="2" charset="-122"/>
              </a:rPr>
              <a:t>? </a:t>
            </a:r>
            <a:r>
              <a:rPr lang="zh-CN" altLang="en-US" sz="1600" dirty="0"/>
              <a:t>（提示：纪念碑是纪念近代还是古代</a:t>
            </a:r>
            <a:r>
              <a:rPr lang="en-US" altLang="zh-TW" sz="1600" dirty="0">
                <a:latin typeface="SimSun" panose="02010600030101010101" pitchFamily="2" charset="-122"/>
                <a:ea typeface="SimSun" panose="02010600030101010101" pitchFamily="2" charset="-122"/>
              </a:rPr>
              <a:t>? </a:t>
            </a:r>
            <a:r>
              <a:rPr lang="zh-CN" altLang="en-US" sz="1600" dirty="0"/>
              <a:t>）</a:t>
            </a:r>
            <a:endParaRPr lang="zh-HK" altLang="en-US" sz="1600" dirty="0"/>
          </a:p>
        </p:txBody>
      </p:sp>
      <p:sp>
        <p:nvSpPr>
          <p:cNvPr id="3" name="矩形 2"/>
          <p:cNvSpPr/>
          <p:nvPr/>
        </p:nvSpPr>
        <p:spPr>
          <a:xfrm>
            <a:off x="7383603" y="1169344"/>
            <a:ext cx="1569660" cy="369332"/>
          </a:xfrm>
          <a:prstGeom prst="rect">
            <a:avLst/>
          </a:prstGeom>
        </p:spPr>
        <p:txBody>
          <a:bodyPr wrap="none">
            <a:spAutoFit/>
          </a:bodyPr>
          <a:lstStyle/>
          <a:p>
            <a:r>
              <a:rPr lang="zh-CN" altLang="en-US" dirty="0">
                <a:solidFill>
                  <a:srgbClr val="C00000"/>
                </a:solidFill>
              </a:rPr>
              <a:t>（虎门销烟）</a:t>
            </a:r>
            <a:endParaRPr lang="zh-HK" altLang="en-US" dirty="0"/>
          </a:p>
        </p:txBody>
      </p:sp>
      <p:sp>
        <p:nvSpPr>
          <p:cNvPr id="5" name="矩形 4"/>
          <p:cNvSpPr/>
          <p:nvPr/>
        </p:nvSpPr>
        <p:spPr>
          <a:xfrm>
            <a:off x="7406641" y="1547465"/>
            <a:ext cx="1569660" cy="369332"/>
          </a:xfrm>
          <a:prstGeom prst="rect">
            <a:avLst/>
          </a:prstGeom>
        </p:spPr>
        <p:txBody>
          <a:bodyPr wrap="none">
            <a:spAutoFit/>
          </a:bodyPr>
          <a:lstStyle/>
          <a:p>
            <a:r>
              <a:rPr lang="zh-CN" altLang="en-US" dirty="0">
                <a:solidFill>
                  <a:srgbClr val="C00000"/>
                </a:solidFill>
              </a:rPr>
              <a:t>（金田起义）</a:t>
            </a:r>
            <a:endParaRPr lang="zh-HK" altLang="en-US" dirty="0">
              <a:solidFill>
                <a:srgbClr val="C00000"/>
              </a:solidFill>
            </a:endParaRPr>
          </a:p>
        </p:txBody>
      </p:sp>
      <p:sp>
        <p:nvSpPr>
          <p:cNvPr id="9" name="矩形 8"/>
          <p:cNvSpPr/>
          <p:nvPr/>
        </p:nvSpPr>
        <p:spPr>
          <a:xfrm>
            <a:off x="7452444" y="1973936"/>
            <a:ext cx="1569660" cy="369332"/>
          </a:xfrm>
          <a:prstGeom prst="rect">
            <a:avLst/>
          </a:prstGeom>
        </p:spPr>
        <p:txBody>
          <a:bodyPr wrap="none">
            <a:spAutoFit/>
          </a:bodyPr>
          <a:lstStyle/>
          <a:p>
            <a:r>
              <a:rPr lang="zh-CN" altLang="en-US" dirty="0">
                <a:solidFill>
                  <a:srgbClr val="C00000"/>
                </a:solidFill>
              </a:rPr>
              <a:t>（武昌起义）</a:t>
            </a:r>
            <a:endParaRPr lang="zh-HK" altLang="en-US" dirty="0">
              <a:solidFill>
                <a:srgbClr val="C00000"/>
              </a:solidFill>
            </a:endParaRPr>
          </a:p>
        </p:txBody>
      </p:sp>
      <p:sp>
        <p:nvSpPr>
          <p:cNvPr id="10" name="矩形 9"/>
          <p:cNvSpPr/>
          <p:nvPr/>
        </p:nvSpPr>
        <p:spPr>
          <a:xfrm>
            <a:off x="7436382" y="2340927"/>
            <a:ext cx="1569660" cy="369332"/>
          </a:xfrm>
          <a:prstGeom prst="rect">
            <a:avLst/>
          </a:prstGeom>
        </p:spPr>
        <p:txBody>
          <a:bodyPr wrap="none">
            <a:spAutoFit/>
          </a:bodyPr>
          <a:lstStyle/>
          <a:p>
            <a:r>
              <a:rPr lang="zh-CN" altLang="en-US" dirty="0">
                <a:solidFill>
                  <a:srgbClr val="C00000"/>
                </a:solidFill>
              </a:rPr>
              <a:t>（五四运动）</a:t>
            </a:r>
            <a:endParaRPr lang="zh-HK" altLang="en-US" dirty="0">
              <a:solidFill>
                <a:srgbClr val="C00000"/>
              </a:solidFill>
            </a:endParaRPr>
          </a:p>
        </p:txBody>
      </p:sp>
      <p:sp>
        <p:nvSpPr>
          <p:cNvPr id="11" name="矩形 10"/>
          <p:cNvSpPr/>
          <p:nvPr/>
        </p:nvSpPr>
        <p:spPr>
          <a:xfrm>
            <a:off x="7444413" y="2696184"/>
            <a:ext cx="1569660" cy="369332"/>
          </a:xfrm>
          <a:prstGeom prst="rect">
            <a:avLst/>
          </a:prstGeom>
        </p:spPr>
        <p:txBody>
          <a:bodyPr wrap="none">
            <a:spAutoFit/>
          </a:bodyPr>
          <a:lstStyle/>
          <a:p>
            <a:r>
              <a:rPr lang="zh-CN" altLang="en-US" dirty="0">
                <a:solidFill>
                  <a:srgbClr val="C00000"/>
                </a:solidFill>
              </a:rPr>
              <a:t>（五卅运动）</a:t>
            </a:r>
            <a:endParaRPr lang="zh-HK" altLang="en-US" dirty="0">
              <a:solidFill>
                <a:srgbClr val="C00000"/>
              </a:solidFill>
            </a:endParaRPr>
          </a:p>
        </p:txBody>
      </p:sp>
      <p:sp>
        <p:nvSpPr>
          <p:cNvPr id="12" name="矩形 11"/>
          <p:cNvSpPr/>
          <p:nvPr/>
        </p:nvSpPr>
        <p:spPr>
          <a:xfrm>
            <a:off x="7406641" y="3412285"/>
            <a:ext cx="1800493" cy="369332"/>
          </a:xfrm>
          <a:prstGeom prst="rect">
            <a:avLst/>
          </a:prstGeom>
        </p:spPr>
        <p:txBody>
          <a:bodyPr wrap="none">
            <a:spAutoFit/>
          </a:bodyPr>
          <a:lstStyle/>
          <a:p>
            <a:r>
              <a:rPr lang="zh-CN" altLang="en-US" dirty="0">
                <a:solidFill>
                  <a:srgbClr val="C00000"/>
                </a:solidFill>
              </a:rPr>
              <a:t>（抗日游击战）</a:t>
            </a:r>
            <a:endParaRPr lang="zh-HK" altLang="en-US" dirty="0">
              <a:solidFill>
                <a:srgbClr val="C00000"/>
              </a:solidFill>
            </a:endParaRPr>
          </a:p>
        </p:txBody>
      </p:sp>
      <p:sp>
        <p:nvSpPr>
          <p:cNvPr id="13" name="矩形 12"/>
          <p:cNvSpPr/>
          <p:nvPr/>
        </p:nvSpPr>
        <p:spPr>
          <a:xfrm>
            <a:off x="7413789" y="3786849"/>
            <a:ext cx="1800493" cy="369332"/>
          </a:xfrm>
          <a:prstGeom prst="rect">
            <a:avLst/>
          </a:prstGeom>
        </p:spPr>
        <p:txBody>
          <a:bodyPr wrap="none">
            <a:spAutoFit/>
          </a:bodyPr>
          <a:lstStyle/>
          <a:p>
            <a:r>
              <a:rPr lang="zh-CN" altLang="en-US" dirty="0">
                <a:solidFill>
                  <a:srgbClr val="C00000"/>
                </a:solidFill>
              </a:rPr>
              <a:t>（胜利渡长江）</a:t>
            </a:r>
            <a:endParaRPr lang="zh-HK" altLang="en-US" dirty="0">
              <a:solidFill>
                <a:srgbClr val="C00000"/>
              </a:solidFill>
            </a:endParaRPr>
          </a:p>
        </p:txBody>
      </p:sp>
      <p:sp>
        <p:nvSpPr>
          <p:cNvPr id="31" name="矩形 30"/>
          <p:cNvSpPr/>
          <p:nvPr/>
        </p:nvSpPr>
        <p:spPr>
          <a:xfrm>
            <a:off x="7442836" y="3070748"/>
            <a:ext cx="1569660" cy="369332"/>
          </a:xfrm>
          <a:prstGeom prst="rect">
            <a:avLst/>
          </a:prstGeom>
        </p:spPr>
        <p:txBody>
          <a:bodyPr wrap="none">
            <a:spAutoFit/>
          </a:bodyPr>
          <a:lstStyle/>
          <a:p>
            <a:r>
              <a:rPr lang="zh-CN" altLang="en-US" dirty="0">
                <a:solidFill>
                  <a:srgbClr val="C00000"/>
                </a:solidFill>
                <a:latin typeface="+mn-ea"/>
              </a:rPr>
              <a:t>（</a:t>
            </a:r>
            <a:r>
              <a:rPr lang="zh-TW" altLang="en-US" dirty="0">
                <a:solidFill>
                  <a:srgbClr val="C00000"/>
                </a:solidFill>
                <a:latin typeface="+mn-ea"/>
              </a:rPr>
              <a:t>南昌起义</a:t>
            </a:r>
            <a:r>
              <a:rPr lang="zh-CN" altLang="en-US" dirty="0">
                <a:solidFill>
                  <a:srgbClr val="C00000"/>
                </a:solidFill>
                <a:latin typeface="+mn-ea"/>
              </a:rPr>
              <a:t>）</a:t>
            </a:r>
            <a:endParaRPr lang="zh-HK" altLang="en-US" dirty="0">
              <a:solidFill>
                <a:srgbClr val="C00000"/>
              </a:solidFill>
              <a:latin typeface="+mn-ea"/>
            </a:endParaRPr>
          </a:p>
        </p:txBody>
      </p:sp>
      <p:sp>
        <p:nvSpPr>
          <p:cNvPr id="14" name="矩形 13"/>
          <p:cNvSpPr/>
          <p:nvPr/>
        </p:nvSpPr>
        <p:spPr>
          <a:xfrm>
            <a:off x="3822211" y="2278527"/>
            <a:ext cx="902811" cy="307777"/>
          </a:xfrm>
          <a:prstGeom prst="rect">
            <a:avLst/>
          </a:prstGeom>
        </p:spPr>
        <p:txBody>
          <a:bodyPr wrap="none">
            <a:spAutoFit/>
          </a:bodyPr>
          <a:lstStyle/>
          <a:p>
            <a:r>
              <a:rPr lang="zh-CN" altLang="en-US" sz="1400" b="1" dirty="0">
                <a:solidFill>
                  <a:srgbClr val="FFFF00"/>
                </a:solidFill>
                <a:latin typeface="Adobe 繁黑體 Std B" pitchFamily="34" charset="-128"/>
                <a:ea typeface="Adobe 繁黑體 Std B" pitchFamily="34" charset="-128"/>
              </a:rPr>
              <a:t>五卅运动</a:t>
            </a:r>
            <a:endParaRPr lang="zh-HK" altLang="en-US" sz="1400" b="1" dirty="0">
              <a:solidFill>
                <a:srgbClr val="FFFF00"/>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122570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 grpId="0"/>
      <p:bldP spid="12"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476672"/>
            <a:ext cx="9144000" cy="6192688"/>
          </a:xfrm>
        </p:spPr>
        <p:txBody>
          <a:bodyPr>
            <a:noAutofit/>
          </a:bodyPr>
          <a:lstStyle/>
          <a:p>
            <a:pPr marL="114300" indent="0">
              <a:buNone/>
            </a:pPr>
            <a:r>
              <a:rPr lang="zh-CN" altLang="en-US" sz="2000" dirty="0"/>
              <a:t>下层大须弥座的束腰部镶嵌着十幅巨大的汉白玉浮雕，其中八幅作品反映了中国近现代史上的革命事件，按东南西北的顺序依次为：</a:t>
            </a:r>
            <a:endParaRPr lang="en-US" altLang="zh-CN" sz="2000" dirty="0"/>
          </a:p>
          <a:p>
            <a:pPr marL="114300" indent="0">
              <a:buNone/>
            </a:pPr>
            <a:endParaRPr lang="en-US" altLang="zh-CN" sz="2000" dirty="0"/>
          </a:p>
          <a:p>
            <a:r>
              <a:rPr lang="zh-CN" altLang="en-US" sz="1800" b="1" dirty="0"/>
              <a:t>「虎门销烟」（</a:t>
            </a:r>
            <a:r>
              <a:rPr lang="en-US" altLang="zh-CN" sz="1800" b="1" dirty="0"/>
              <a:t>1839</a:t>
            </a:r>
            <a:r>
              <a:rPr lang="zh-CN" altLang="en-US" sz="1800" b="1" dirty="0"/>
              <a:t>）</a:t>
            </a:r>
            <a:endParaRPr lang="en-US" altLang="zh-CN" sz="1800" b="1" dirty="0"/>
          </a:p>
          <a:p>
            <a:r>
              <a:rPr lang="zh-CN" altLang="en-US" sz="1800" b="1" dirty="0"/>
              <a:t>「金田起义」（</a:t>
            </a:r>
            <a:r>
              <a:rPr lang="en-US" altLang="zh-CN" sz="1800" b="1" dirty="0"/>
              <a:t>1844</a:t>
            </a:r>
            <a:r>
              <a:rPr lang="zh-CN" altLang="en-US" sz="1800" b="1" dirty="0"/>
              <a:t>）</a:t>
            </a:r>
            <a:endParaRPr lang="en-US" altLang="zh-CN" sz="1800" b="1" dirty="0"/>
          </a:p>
          <a:p>
            <a:r>
              <a:rPr lang="zh-CN" altLang="en-US" sz="1800" b="1" dirty="0"/>
              <a:t>「武昌起义」（</a:t>
            </a:r>
            <a:r>
              <a:rPr lang="en-US" altLang="zh-CN" sz="1800" b="1" dirty="0"/>
              <a:t>1911</a:t>
            </a:r>
            <a:r>
              <a:rPr lang="zh-CN" altLang="en-US" sz="1800" b="1" dirty="0"/>
              <a:t>）</a:t>
            </a:r>
            <a:endParaRPr lang="en-US" altLang="zh-CN" sz="1800" b="1" dirty="0"/>
          </a:p>
          <a:p>
            <a:r>
              <a:rPr lang="zh-CN" altLang="en-US" sz="1800" b="1" dirty="0"/>
              <a:t>「五四运动」（</a:t>
            </a:r>
            <a:r>
              <a:rPr lang="en-US" altLang="zh-CN" sz="1800" b="1" dirty="0"/>
              <a:t>1919</a:t>
            </a:r>
            <a:r>
              <a:rPr lang="zh-CN" altLang="en-US" sz="1800" b="1" dirty="0"/>
              <a:t>）</a:t>
            </a:r>
            <a:endParaRPr lang="en-US" altLang="zh-CN" sz="1800" b="1" dirty="0"/>
          </a:p>
          <a:p>
            <a:r>
              <a:rPr lang="zh-CN" altLang="en-US" sz="1800" b="1" dirty="0"/>
              <a:t>「五卅运动」（</a:t>
            </a:r>
            <a:r>
              <a:rPr lang="en-US" altLang="zh-CN" sz="1800" b="1" dirty="0"/>
              <a:t>1925</a:t>
            </a:r>
            <a:r>
              <a:rPr lang="zh-CN" altLang="en-US" sz="1800" b="1" dirty="0"/>
              <a:t>）</a:t>
            </a:r>
            <a:endParaRPr lang="en-US" altLang="zh-CN" sz="1800" b="1" dirty="0"/>
          </a:p>
          <a:p>
            <a:r>
              <a:rPr lang="zh-CN" altLang="en-US" sz="1800" b="1" dirty="0"/>
              <a:t>「南昌起义」（</a:t>
            </a:r>
            <a:r>
              <a:rPr lang="en-US" altLang="zh-CN" sz="1800" b="1" dirty="0"/>
              <a:t>1927</a:t>
            </a:r>
            <a:r>
              <a:rPr lang="zh-CN" altLang="en-US" sz="1800" b="1" dirty="0"/>
              <a:t>）</a:t>
            </a:r>
            <a:endParaRPr lang="en-US" altLang="zh-CN" sz="1800" b="1" dirty="0"/>
          </a:p>
          <a:p>
            <a:r>
              <a:rPr lang="zh-CN" altLang="en-US" sz="1800" b="1" dirty="0"/>
              <a:t>「抗日游击战」（</a:t>
            </a:r>
            <a:r>
              <a:rPr lang="en-US" altLang="zh-CN" sz="1800" b="1" dirty="0"/>
              <a:t>1937-1945)</a:t>
            </a:r>
          </a:p>
          <a:p>
            <a:r>
              <a:rPr lang="zh-CN" altLang="en-US" sz="1800" b="1" dirty="0"/>
              <a:t>「胜利渡长江</a:t>
            </a:r>
            <a:r>
              <a:rPr lang="en-US" altLang="zh-CN" sz="1800" b="1" dirty="0"/>
              <a:t>·</a:t>
            </a:r>
            <a:r>
              <a:rPr lang="zh-CN" altLang="en-US" sz="1800" b="1" dirty="0"/>
              <a:t>解放全中国」 </a:t>
            </a:r>
            <a:r>
              <a:rPr lang="en-US" altLang="zh-CN" sz="1800" b="1" dirty="0"/>
              <a:t>(1949)</a:t>
            </a:r>
          </a:p>
          <a:p>
            <a:pPr marL="114300" indent="0">
              <a:buNone/>
            </a:pPr>
            <a:endParaRPr lang="en-US" altLang="zh-CN" sz="2000" dirty="0"/>
          </a:p>
          <a:p>
            <a:pPr marL="114300" indent="0">
              <a:buNone/>
            </a:pPr>
            <a:endParaRPr lang="en-US" altLang="zh-CN" sz="1800" dirty="0"/>
          </a:p>
          <a:p>
            <a:pPr marL="114300" indent="0">
              <a:buNone/>
            </a:pPr>
            <a:endParaRPr lang="en-US" altLang="zh-CN" sz="1800" dirty="0"/>
          </a:p>
          <a:p>
            <a:pPr marL="114300" indent="0">
              <a:buNone/>
            </a:pPr>
            <a:r>
              <a:rPr lang="zh-CN" altLang="en-US" sz="1800" dirty="0"/>
              <a:t>此外，在北面正中「胜利渡长江」的两侧还有两幅装饰性作品</a:t>
            </a:r>
            <a:r>
              <a:rPr lang="zh-CN" altLang="en-US" sz="1800" b="1" dirty="0"/>
              <a:t>「支援前线」</a:t>
            </a:r>
            <a:r>
              <a:rPr lang="zh-CN" altLang="en-US" sz="1800" dirty="0"/>
              <a:t>和</a:t>
            </a:r>
            <a:r>
              <a:rPr lang="zh-CN" altLang="en-US" sz="1800" b="1" dirty="0"/>
              <a:t>「欢迎人民解放军」</a:t>
            </a:r>
            <a:r>
              <a:rPr lang="zh-CN" altLang="en-US" sz="1800" dirty="0"/>
              <a:t>。</a:t>
            </a:r>
            <a:endParaRPr lang="en-US" altLang="zh-CN" sz="1800" dirty="0"/>
          </a:p>
          <a:p>
            <a:pPr marL="114300" indent="0">
              <a:buNone/>
            </a:pPr>
            <a:r>
              <a:rPr lang="zh-CN" altLang="en-US" sz="1800" dirty="0"/>
              <a:t>这十座浮雕的高度均为</a:t>
            </a:r>
            <a:r>
              <a:rPr lang="en-US" altLang="zh-CN" sz="1800" dirty="0"/>
              <a:t>2</a:t>
            </a:r>
            <a:r>
              <a:rPr lang="zh-CN" altLang="en-US" sz="1800" dirty="0"/>
              <a:t>米，宽</a:t>
            </a:r>
            <a:r>
              <a:rPr lang="en-US" altLang="zh-CN" sz="1800" dirty="0"/>
              <a:t>2</a:t>
            </a:r>
            <a:r>
              <a:rPr lang="zh-CN" altLang="en-US" sz="1800" dirty="0"/>
              <a:t>至</a:t>
            </a:r>
            <a:r>
              <a:rPr lang="en-US" altLang="zh-CN" sz="1800" dirty="0"/>
              <a:t>6.4</a:t>
            </a:r>
            <a:r>
              <a:rPr lang="zh-CN" altLang="en-US" sz="1800" dirty="0"/>
              <a:t>米，总长</a:t>
            </a:r>
            <a:r>
              <a:rPr lang="en-US" altLang="zh-CN" sz="1800" dirty="0"/>
              <a:t>40.68</a:t>
            </a:r>
            <a:r>
              <a:rPr lang="zh-CN" altLang="en-US" sz="1800" dirty="0"/>
              <a:t>米，一共雕刻了</a:t>
            </a:r>
            <a:r>
              <a:rPr lang="en-US" altLang="zh-CN" sz="1800" dirty="0"/>
              <a:t>180</a:t>
            </a:r>
            <a:r>
              <a:rPr lang="zh-CN" altLang="en-US" sz="1800" dirty="0"/>
              <a:t>个人物，是由刘开渠等人设计创作的。</a:t>
            </a:r>
            <a:endParaRPr lang="zh-HK" altLang="en-US" sz="1800" dirty="0"/>
          </a:p>
        </p:txBody>
      </p:sp>
      <p:sp>
        <p:nvSpPr>
          <p:cNvPr id="2" name="矩形 1"/>
          <p:cNvSpPr/>
          <p:nvPr/>
        </p:nvSpPr>
        <p:spPr>
          <a:xfrm>
            <a:off x="4067944" y="1268760"/>
            <a:ext cx="4968552" cy="3693319"/>
          </a:xfrm>
          <a:prstGeom prst="rect">
            <a:avLst/>
          </a:prstGeom>
          <a:solidFill>
            <a:schemeClr val="bg2">
              <a:lumMod val="90000"/>
            </a:schemeClr>
          </a:solidFill>
        </p:spPr>
        <p:txBody>
          <a:bodyPr wrap="square">
            <a:spAutoFit/>
          </a:bodyPr>
          <a:lstStyle/>
          <a:p>
            <a:r>
              <a:rPr lang="zh-TW" altLang="en-US" dirty="0">
                <a:ea typeface="SimSun" panose="02010600030101010101" pitchFamily="2" charset="-122"/>
              </a:rPr>
              <a:t>思考问题：</a:t>
            </a:r>
            <a:endParaRPr lang="en-US" altLang="zh-TW" dirty="0">
              <a:ea typeface="SimSun" panose="02010600030101010101" pitchFamily="2" charset="-122"/>
            </a:endParaRPr>
          </a:p>
          <a:p>
            <a:r>
              <a:rPr lang="zh-TW" altLang="en-US" dirty="0">
                <a:ea typeface="SimSun" panose="02010600030101010101" pitchFamily="2" charset="-122"/>
              </a:rPr>
              <a:t>细看这</a:t>
            </a:r>
            <a:r>
              <a:rPr lang="en-US" altLang="zh-TW" dirty="0">
                <a:ea typeface="SimSun" panose="02010600030101010101" pitchFamily="2" charset="-122"/>
              </a:rPr>
              <a:t>8</a:t>
            </a:r>
            <a:r>
              <a:rPr lang="zh-TW" altLang="en-US" dirty="0">
                <a:ea typeface="SimSun" panose="02010600030101010101" pitchFamily="2" charset="-122"/>
              </a:rPr>
              <a:t>幅浮雕，你认为展现及传递了什么思想内涵</a:t>
            </a:r>
            <a:r>
              <a:rPr lang="en-US" altLang="zh-TW" dirty="0">
                <a:latin typeface="SimSun" panose="02010600030101010101" pitchFamily="2" charset="-122"/>
                <a:ea typeface="SimSun" panose="02010600030101010101" pitchFamily="2" charset="-122"/>
              </a:rPr>
              <a:t>?</a:t>
            </a:r>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a:p>
            <a:endParaRPr lang="en-US" altLang="zh-CN" dirty="0">
              <a:ea typeface="SimSun" panose="02010600030101010101" pitchFamily="2" charset="-122"/>
            </a:endParaRPr>
          </a:p>
        </p:txBody>
      </p:sp>
      <p:sp>
        <p:nvSpPr>
          <p:cNvPr id="3" name="矩形 2"/>
          <p:cNvSpPr/>
          <p:nvPr/>
        </p:nvSpPr>
        <p:spPr>
          <a:xfrm>
            <a:off x="4093758" y="2280354"/>
            <a:ext cx="4572000" cy="2585323"/>
          </a:xfrm>
          <a:prstGeom prst="rect">
            <a:avLst/>
          </a:prstGeom>
        </p:spPr>
        <p:txBody>
          <a:bodyPr>
            <a:spAutoFit/>
          </a:bodyPr>
          <a:lstStyle/>
          <a:p>
            <a:r>
              <a:rPr lang="zh-TW" altLang="en-US" dirty="0">
                <a:solidFill>
                  <a:srgbClr val="CC0000"/>
                </a:solidFill>
                <a:ea typeface="SimSun" panose="02010600030101010101" pitchFamily="2" charset="-122"/>
              </a:rPr>
              <a:t>这些浮雕展示了以下的</a:t>
            </a:r>
            <a:r>
              <a:rPr lang="zh-CN" altLang="en-US" dirty="0">
                <a:solidFill>
                  <a:srgbClr val="CC0000"/>
                </a:solidFill>
                <a:ea typeface="SimSun" panose="02010600030101010101" pitchFamily="2" charset="-122"/>
              </a:rPr>
              <a:t>主题：</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中国人民坚毅不屈对抗敌人</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军事性质为主</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强调人民的团结</a:t>
            </a:r>
            <a:endParaRPr lang="en-US" altLang="zh-CN" dirty="0">
              <a:solidFill>
                <a:srgbClr val="CC0000"/>
              </a:solidFill>
              <a:ea typeface="SimSun" panose="02010600030101010101" pitchFamily="2" charset="-122"/>
            </a:endParaRPr>
          </a:p>
          <a:p>
            <a:pPr marL="285750" indent="-285750">
              <a:buFont typeface="Arial" panose="020B0604020202020204" pitchFamily="34" charset="0"/>
              <a:buChar char="•"/>
            </a:pPr>
            <a:r>
              <a:rPr lang="zh-CN" altLang="en-US" dirty="0">
                <a:solidFill>
                  <a:srgbClr val="CC0000"/>
                </a:solidFill>
                <a:ea typeface="SimSun" panose="02010600030101010101" pitchFamily="2" charset="-122"/>
              </a:rPr>
              <a:t>共产党在事件中扮演重要角色</a:t>
            </a:r>
            <a:endParaRPr lang="en-US" altLang="zh-CN" dirty="0">
              <a:solidFill>
                <a:srgbClr val="CC0000"/>
              </a:solidFill>
              <a:ea typeface="SimSun" panose="02010600030101010101" pitchFamily="2" charset="-122"/>
            </a:endParaRPr>
          </a:p>
          <a:p>
            <a:r>
              <a:rPr lang="zh-CN" altLang="en-US" dirty="0">
                <a:solidFill>
                  <a:srgbClr val="CC0000"/>
                </a:solidFill>
                <a:ea typeface="SimSun" panose="02010600030101010101" pitchFamily="2" charset="-122"/>
              </a:rPr>
              <a:t>「这幅浮雕画面上没有出现领袖人物，而是强调每个革命者的自觉性」（傅天仇，辛亥革命雕塑制作者）</a:t>
            </a:r>
            <a:r>
              <a:rPr lang="zh-TW" altLang="en-US" dirty="0">
                <a:solidFill>
                  <a:srgbClr val="CC0000"/>
                </a:solidFill>
                <a:ea typeface="SimSun" panose="02010600030101010101" pitchFamily="2" charset="-122"/>
              </a:rPr>
              <a:t>、</a:t>
            </a:r>
            <a:r>
              <a:rPr lang="zh-CN" altLang="en-US" dirty="0">
                <a:solidFill>
                  <a:srgbClr val="CC0000"/>
                </a:solidFill>
                <a:ea typeface="SimSun" panose="02010600030101010101" pitchFamily="2" charset="-122"/>
              </a:rPr>
              <a:t>「劳动人民就是历史的主人」（范文澜，委员会历史组召集人）</a:t>
            </a:r>
            <a:endParaRPr lang="en-US" altLang="zh-HK" dirty="0">
              <a:solidFill>
                <a:srgbClr val="CC0000"/>
              </a:solidFill>
              <a:ea typeface="SimSun" panose="02010600030101010101" pitchFamily="2" charset="-122"/>
            </a:endParaRPr>
          </a:p>
        </p:txBody>
      </p:sp>
    </p:spTree>
    <p:extLst>
      <p:ext uri="{BB962C8B-B14F-4D97-AF65-F5344CB8AC3E}">
        <p14:creationId xmlns:p14="http://schemas.microsoft.com/office/powerpoint/2010/main" val="18307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16632"/>
            <a:ext cx="309634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八大浮雕的背后意义：</a:t>
            </a:r>
            <a:endParaRPr lang="zh-HK" altLang="en-US" sz="2400" dirty="0">
              <a:latin typeface="Adobe 繁黑體 Std B" pitchFamily="34" charset="-128"/>
              <a:ea typeface="Adobe 繁黑體 Std B" pitchFamily="34" charset="-128"/>
            </a:endParaRPr>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345782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4154" y="764704"/>
            <a:ext cx="2669654" cy="307777"/>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1. </a:t>
            </a:r>
            <a:r>
              <a:rPr lang="zh-CN" altLang="en-US" sz="1400" b="1" dirty="0">
                <a:solidFill>
                  <a:srgbClr val="FFFF00"/>
                </a:solidFill>
                <a:latin typeface="Adobe 繁黑體 Std B" pitchFamily="34" charset="-128"/>
                <a:ea typeface="Adobe 繁黑體 Std B" pitchFamily="34" charset="-128"/>
              </a:rPr>
              <a:t>虎门销烟：人民对抗列强</a:t>
            </a:r>
            <a:endParaRPr lang="zh-HK" altLang="en-US" sz="1400" b="1" dirty="0">
              <a:solidFill>
                <a:srgbClr val="FFFF00"/>
              </a:solidFill>
              <a:latin typeface="Adobe 繁黑體 Std B" pitchFamily="34" charset="-128"/>
              <a:ea typeface="Adobe 繁黑體 Std B" pitchFamily="34" charset="-128"/>
            </a:endParaRPr>
          </a:p>
        </p:txBody>
      </p:sp>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39" y="2304306"/>
            <a:ext cx="3445963" cy="141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4263" y="2317449"/>
            <a:ext cx="2805569"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2. </a:t>
            </a:r>
            <a:r>
              <a:rPr lang="zh-CN" altLang="en-US" sz="1400" b="1" dirty="0">
                <a:solidFill>
                  <a:srgbClr val="FFFF00"/>
                </a:solidFill>
                <a:latin typeface="Adobe 繁黑體 Std B" pitchFamily="34" charset="-128"/>
                <a:ea typeface="Adobe 繁黑體 Std B" pitchFamily="34" charset="-128"/>
              </a:rPr>
              <a:t>金田起义：人民对抗腐败的满清</a:t>
            </a:r>
            <a:endParaRPr lang="zh-HK" altLang="en-US" sz="1400" b="1" dirty="0">
              <a:solidFill>
                <a:srgbClr val="FFFF00"/>
              </a:solidFill>
              <a:latin typeface="Adobe 繁黑體 Std B" pitchFamily="34" charset="-128"/>
              <a:ea typeface="Adobe 繁黑體 Std B" pitchFamily="34" charset="-128"/>
            </a:endParaRPr>
          </a:p>
        </p:txBody>
      </p:sp>
      <p:pic>
        <p:nvPicPr>
          <p:cNvPr id="1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114" y="3861048"/>
            <a:ext cx="2528714" cy="14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28639" y="3867064"/>
            <a:ext cx="2502421"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3. </a:t>
            </a:r>
            <a:r>
              <a:rPr lang="zh-CN" altLang="en-US" sz="1400" b="1" dirty="0">
                <a:solidFill>
                  <a:srgbClr val="FFFF00"/>
                </a:solidFill>
                <a:latin typeface="Adobe 繁黑體 Std B" pitchFamily="34" charset="-128"/>
                <a:ea typeface="Adobe 繁黑體 Std B" pitchFamily="34" charset="-128"/>
              </a:rPr>
              <a:t>武昌起义：革命分子推翻满清</a:t>
            </a:r>
            <a:endParaRPr lang="zh-HK" altLang="en-US" sz="1400" b="1" dirty="0">
              <a:solidFill>
                <a:srgbClr val="FFFF00"/>
              </a:solidFill>
              <a:latin typeface="Adobe 繁黑體 Std B" pitchFamily="34" charset="-128"/>
              <a:ea typeface="Adobe 繁黑體 Std B" pitchFamily="34" charset="-128"/>
            </a:endParaRPr>
          </a:p>
        </p:txBody>
      </p:sp>
      <p:pic>
        <p:nvPicPr>
          <p:cNvPr id="1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39" y="5373216"/>
            <a:ext cx="2664296" cy="13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45407" y="5373216"/>
            <a:ext cx="2598401"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4. </a:t>
            </a:r>
            <a:r>
              <a:rPr lang="zh-CN" altLang="en-US" sz="1400" b="1" dirty="0">
                <a:solidFill>
                  <a:srgbClr val="FFFF00"/>
                </a:solidFill>
                <a:latin typeface="Adobe 繁黑體 Std B" pitchFamily="34" charset="-128"/>
                <a:ea typeface="Adobe 繁黑體 Std B" pitchFamily="34" charset="-128"/>
              </a:rPr>
              <a:t>五四运动：爱国学生对抗帝国主义的侵迫</a:t>
            </a:r>
            <a:endParaRPr lang="zh-HK" altLang="en-US" sz="1400" b="1" dirty="0">
              <a:solidFill>
                <a:srgbClr val="FFFF00"/>
              </a:solidFill>
              <a:latin typeface="Adobe 繁黑體 Std B" pitchFamily="34" charset="-128"/>
              <a:ea typeface="Adobe 繁黑體 Std B" pitchFamily="34" charset="-128"/>
            </a:endParaRPr>
          </a:p>
        </p:txBody>
      </p:sp>
      <p:pic>
        <p:nvPicPr>
          <p:cNvPr id="1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764704"/>
            <a:ext cx="2620018" cy="145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23928" y="764704"/>
            <a:ext cx="2620018"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5. </a:t>
            </a:r>
            <a:r>
              <a:rPr lang="zh-CN" altLang="en-US" sz="1400" b="1" dirty="0">
                <a:solidFill>
                  <a:srgbClr val="FFFF00"/>
                </a:solidFill>
                <a:latin typeface="Adobe 繁黑體 Std B" pitchFamily="34" charset="-128"/>
                <a:ea typeface="Adobe 繁黑體 Std B" pitchFamily="34" charset="-128"/>
              </a:rPr>
              <a:t>五卅运动：工人对抗外国资本家的剥削</a:t>
            </a:r>
            <a:endParaRPr lang="zh-HK" altLang="en-US" sz="1400" b="1" dirty="0">
              <a:solidFill>
                <a:srgbClr val="FFFF00"/>
              </a:solidFill>
              <a:latin typeface="Adobe 繁黑體 Std B" pitchFamily="34" charset="-128"/>
              <a:ea typeface="Adobe 繁黑體 Std B" pitchFamily="34" charset="-128"/>
            </a:endParaRPr>
          </a:p>
        </p:txBody>
      </p:sp>
      <p:pic>
        <p:nvPicPr>
          <p:cNvPr id="1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8822" y="3861048"/>
            <a:ext cx="3457820" cy="13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2304306"/>
            <a:ext cx="3465027" cy="13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938835" y="2323091"/>
            <a:ext cx="3450119"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6. </a:t>
            </a:r>
            <a:r>
              <a:rPr lang="zh-CN" altLang="en-US" sz="1400" b="1" dirty="0">
                <a:solidFill>
                  <a:srgbClr val="FFFF00"/>
                </a:solidFill>
                <a:latin typeface="Adobe 繁黑體 Std B" pitchFamily="34" charset="-128"/>
                <a:ea typeface="Adobe 繁黑體 Std B" pitchFamily="34" charset="-128"/>
              </a:rPr>
              <a:t>南昌起义：共产党建立军事力量对抗腐败的国民政府</a:t>
            </a:r>
            <a:endParaRPr lang="zh-HK" altLang="en-US" sz="1400" b="1" dirty="0">
              <a:solidFill>
                <a:srgbClr val="FFFF00"/>
              </a:solidFill>
              <a:latin typeface="Adobe 繁黑體 Std B" pitchFamily="34" charset="-128"/>
              <a:ea typeface="Adobe 繁黑體 Std B" pitchFamily="34" charset="-128"/>
            </a:endParaRPr>
          </a:p>
        </p:txBody>
      </p:sp>
      <p:sp>
        <p:nvSpPr>
          <p:cNvPr id="20" name="TextBox 19"/>
          <p:cNvSpPr txBox="1"/>
          <p:nvPr/>
        </p:nvSpPr>
        <p:spPr>
          <a:xfrm>
            <a:off x="3047256" y="3867064"/>
            <a:ext cx="3449386" cy="523220"/>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7. </a:t>
            </a:r>
            <a:r>
              <a:rPr lang="zh-CN" altLang="en-US" sz="1400" b="1" dirty="0">
                <a:solidFill>
                  <a:srgbClr val="FFFF00"/>
                </a:solidFill>
                <a:latin typeface="Adobe 繁黑體 Std B" pitchFamily="34" charset="-128"/>
                <a:ea typeface="Adobe 繁黑體 Std B" pitchFamily="34" charset="-128"/>
              </a:rPr>
              <a:t>抗日游击战：共产党领导人民抵抗日本侵略</a:t>
            </a:r>
            <a:endParaRPr lang="zh-HK" altLang="en-US" sz="1400" b="1" dirty="0">
              <a:solidFill>
                <a:srgbClr val="FFFF00"/>
              </a:solidFill>
              <a:latin typeface="Adobe 繁黑體 Std B" pitchFamily="34" charset="-128"/>
              <a:ea typeface="Adobe 繁黑體 Std B" pitchFamily="34" charset="-128"/>
            </a:endParaRPr>
          </a:p>
        </p:txBody>
      </p:sp>
      <p:pic>
        <p:nvPicPr>
          <p:cNvPr id="2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4242" y="5373216"/>
            <a:ext cx="4679802" cy="143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273227" y="5385805"/>
            <a:ext cx="3747045" cy="307777"/>
          </a:xfrm>
          <a:prstGeom prst="rect">
            <a:avLst/>
          </a:prstGeom>
          <a:noFill/>
        </p:spPr>
        <p:txBody>
          <a:bodyPr wrap="square" rtlCol="0">
            <a:spAutoFit/>
          </a:bodyPr>
          <a:lstStyle/>
          <a:p>
            <a:r>
              <a:rPr lang="en-US" altLang="zh-CN" sz="1400" b="1" dirty="0">
                <a:solidFill>
                  <a:srgbClr val="FFFF00"/>
                </a:solidFill>
                <a:latin typeface="Adobe 繁黑體 Std B" pitchFamily="34" charset="-128"/>
                <a:ea typeface="Adobe 繁黑體 Std B" pitchFamily="34" charset="-128"/>
              </a:rPr>
              <a:t>8. </a:t>
            </a:r>
            <a:r>
              <a:rPr lang="zh-CN" altLang="en-US" sz="1400" b="1" dirty="0">
                <a:solidFill>
                  <a:srgbClr val="FFFF00"/>
                </a:solidFill>
                <a:latin typeface="Adobe 繁黑體 Std B" pitchFamily="34" charset="-128"/>
                <a:ea typeface="Adobe 繁黑體 Std B" pitchFamily="34" charset="-128"/>
              </a:rPr>
              <a:t>胜利渡长江：共产党终于战胜国民政府</a:t>
            </a:r>
            <a:endParaRPr lang="zh-HK" altLang="en-US" sz="1400" b="1" dirty="0">
              <a:solidFill>
                <a:srgbClr val="FFFF00"/>
              </a:solidFill>
              <a:latin typeface="Adobe 繁黑體 Std B" pitchFamily="34" charset="-128"/>
              <a:ea typeface="Adobe 繁黑體 Std B" pitchFamily="34" charset="-128"/>
            </a:endParaRPr>
          </a:p>
        </p:txBody>
      </p:sp>
      <p:sp>
        <p:nvSpPr>
          <p:cNvPr id="2" name="TextBox 1"/>
          <p:cNvSpPr txBox="1"/>
          <p:nvPr/>
        </p:nvSpPr>
        <p:spPr>
          <a:xfrm>
            <a:off x="8028384" y="6330349"/>
            <a:ext cx="1080120" cy="400110"/>
          </a:xfrm>
          <a:prstGeom prst="rect">
            <a:avLst/>
          </a:prstGeom>
          <a:noFill/>
        </p:spPr>
        <p:txBody>
          <a:bodyPr wrap="square" rtlCol="0">
            <a:spAutoFit/>
          </a:bodyPr>
          <a:lstStyle/>
          <a:p>
            <a:r>
              <a:rPr lang="zh-CN" altLang="en-US" sz="1000" dirty="0"/>
              <a:t>参考：洪长泰，页</a:t>
            </a:r>
            <a:r>
              <a:rPr lang="en-US" altLang="zh-CN" sz="1000" dirty="0"/>
              <a:t>207</a:t>
            </a:r>
            <a:endParaRPr lang="zh-HK" altLang="en-US" sz="1000" dirty="0"/>
          </a:p>
        </p:txBody>
      </p:sp>
      <p:sp>
        <p:nvSpPr>
          <p:cNvPr id="3" name="TextBox 2"/>
          <p:cNvSpPr txBox="1"/>
          <p:nvPr/>
        </p:nvSpPr>
        <p:spPr>
          <a:xfrm>
            <a:off x="6732240" y="188640"/>
            <a:ext cx="2232248" cy="2062103"/>
          </a:xfrm>
          <a:prstGeom prst="rect">
            <a:avLst/>
          </a:prstGeom>
          <a:solidFill>
            <a:schemeClr val="accent4">
              <a:lumMod val="20000"/>
              <a:lumOff val="80000"/>
            </a:schemeClr>
          </a:solidFill>
        </p:spPr>
        <p:txBody>
          <a:bodyPr wrap="square" rtlCol="0">
            <a:spAutoFit/>
          </a:bodyPr>
          <a:lstStyle/>
          <a:p>
            <a:r>
              <a:rPr lang="zh-CN" altLang="en-US" sz="1600" dirty="0"/>
              <a:t>问题：若果说中国共产党是透过这八大浮雕去解说政权的出现，你同意吗？假设你是人民英雄纪念碑的导赏员，你</a:t>
            </a:r>
            <a:r>
              <a:rPr lang="zh-TW" altLang="en-US" sz="1600" dirty="0">
                <a:latin typeface="SimSun" panose="02010600030101010101" pitchFamily="2" charset="-122"/>
                <a:ea typeface="SimSun" panose="02010600030101010101" pitchFamily="2" charset="-122"/>
              </a:rPr>
              <a:t>如何</a:t>
            </a:r>
            <a:r>
              <a:rPr lang="zh-CN" altLang="en-US" sz="1600" dirty="0"/>
              <a:t>把这八块雕塑连成一个故事，说明这个道理</a:t>
            </a:r>
            <a:r>
              <a:rPr lang="en-US" altLang="zh-TW" sz="1600" dirty="0">
                <a:latin typeface="SimSun" panose="02010600030101010101" pitchFamily="2" charset="-122"/>
                <a:ea typeface="SimSun" panose="02010600030101010101" pitchFamily="2" charset="-122"/>
              </a:rPr>
              <a:t>?</a:t>
            </a:r>
            <a:endParaRPr lang="zh-HK" altLang="en-US" sz="1600" dirty="0"/>
          </a:p>
        </p:txBody>
      </p:sp>
    </p:spTree>
    <p:extLst>
      <p:ext uri="{BB962C8B-B14F-4D97-AF65-F5344CB8AC3E}">
        <p14:creationId xmlns:p14="http://schemas.microsoft.com/office/powerpoint/2010/main" val="6623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72819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谁是英雄？</a:t>
            </a:r>
            <a:endParaRPr lang="zh-HK" altLang="en-US" sz="2400" dirty="0">
              <a:latin typeface="Adobe 繁黑體 Std B" pitchFamily="34" charset="-128"/>
              <a:ea typeface="Adobe 繁黑體 Std B" pitchFamily="34" charset="-128"/>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29142"/>
            <a:ext cx="564170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502" y="2802894"/>
            <a:ext cx="682847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692696"/>
            <a:ext cx="2808312"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a:t>八大浮雕有一个共通点，就是都有一大群人，却没有我们熟悉的脸孔。比如在「虎门销烟」，我们找不到林则徐；「胜利渡长江」，虽有指挥者，但也非毛泽东或其他领导人的样子。那么，谁是「人民英雄」</a:t>
            </a:r>
            <a:r>
              <a:rPr lang="en-US" altLang="zh-TW" sz="1600" dirty="0">
                <a:latin typeface="SimSun" panose="02010600030101010101" pitchFamily="2" charset="-122"/>
                <a:ea typeface="SimSun" panose="02010600030101010101" pitchFamily="2" charset="-122"/>
              </a:rPr>
              <a:t>?</a:t>
            </a:r>
            <a:endParaRPr lang="zh-HK" altLang="en-US" sz="1600" dirty="0"/>
          </a:p>
        </p:txBody>
      </p:sp>
      <p:sp>
        <p:nvSpPr>
          <p:cNvPr id="6" name="TextBox 5"/>
          <p:cNvSpPr txBox="1"/>
          <p:nvPr/>
        </p:nvSpPr>
        <p:spPr>
          <a:xfrm>
            <a:off x="3275856" y="211870"/>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虎门销烟</a:t>
            </a:r>
            <a:endParaRPr lang="zh-HK" altLang="en-US" sz="1400" b="1" dirty="0">
              <a:solidFill>
                <a:srgbClr val="FFFF00"/>
              </a:solidFill>
              <a:latin typeface="Adobe 繁黑體 Std B" pitchFamily="34" charset="-128"/>
              <a:ea typeface="Adobe 繁黑體 Std B" pitchFamily="34" charset="-128"/>
            </a:endParaRPr>
          </a:p>
        </p:txBody>
      </p:sp>
      <p:sp>
        <p:nvSpPr>
          <p:cNvPr id="7" name="TextBox 6"/>
          <p:cNvSpPr txBox="1"/>
          <p:nvPr/>
        </p:nvSpPr>
        <p:spPr>
          <a:xfrm>
            <a:off x="2338462" y="2802894"/>
            <a:ext cx="1784151" cy="307777"/>
          </a:xfrm>
          <a:prstGeom prst="rect">
            <a:avLst/>
          </a:prstGeom>
          <a:noFill/>
        </p:spPr>
        <p:txBody>
          <a:bodyPr wrap="square" rtlCol="0">
            <a:spAutoFit/>
          </a:bodyPr>
          <a:lstStyle/>
          <a:p>
            <a:r>
              <a:rPr lang="zh-CN" altLang="en-US" sz="1400" b="1" dirty="0">
                <a:solidFill>
                  <a:srgbClr val="FFFF00"/>
                </a:solidFill>
                <a:latin typeface="Adobe 繁黑體 Std B" pitchFamily="34" charset="-128"/>
                <a:ea typeface="Adobe 繁黑體 Std B" pitchFamily="34" charset="-128"/>
              </a:rPr>
              <a:t>胜利渡长江</a:t>
            </a:r>
            <a:endParaRPr lang="zh-HK" altLang="en-US" sz="1400" b="1" dirty="0">
              <a:solidFill>
                <a:srgbClr val="FFFF00"/>
              </a:solidFill>
              <a:latin typeface="Adobe 繁黑體 Std B" pitchFamily="34" charset="-128"/>
              <a:ea typeface="Adobe 繁黑體 Std B" pitchFamily="34" charset="-128"/>
            </a:endParaRPr>
          </a:p>
        </p:txBody>
      </p:sp>
      <p:sp>
        <p:nvSpPr>
          <p:cNvPr id="5" name="TextBox 4"/>
          <p:cNvSpPr txBox="1"/>
          <p:nvPr/>
        </p:nvSpPr>
        <p:spPr>
          <a:xfrm>
            <a:off x="251520" y="2956782"/>
            <a:ext cx="1800200" cy="2031325"/>
          </a:xfrm>
          <a:prstGeom prst="rect">
            <a:avLst/>
          </a:prstGeom>
          <a:noFill/>
        </p:spPr>
        <p:txBody>
          <a:bodyPr wrap="square" rtlCol="0">
            <a:spAutoFit/>
          </a:bodyPr>
          <a:lstStyle/>
          <a:p>
            <a:r>
              <a:rPr lang="zh-CN" altLang="en-US" sz="1400" dirty="0">
                <a:solidFill>
                  <a:srgbClr val="C00000"/>
                </a:solidFill>
              </a:rPr>
              <a:t>（参考答案：「人民英雄」就是「人民」本身，尤指那些在历次国家灾难中觉醒而作出抵抗的人民，纪念碑是贡献给这些作出抵抗而牺牲的人民。这是整个人民英雄纪念碑的主题）</a:t>
            </a:r>
            <a:endParaRPr lang="zh-HK" altLang="en-US" sz="1400" dirty="0">
              <a:solidFill>
                <a:srgbClr val="C00000"/>
              </a:solidFill>
            </a:endParaRPr>
          </a:p>
        </p:txBody>
      </p:sp>
    </p:spTree>
    <p:extLst>
      <p:ext uri="{BB962C8B-B14F-4D97-AF65-F5344CB8AC3E}">
        <p14:creationId xmlns:p14="http://schemas.microsoft.com/office/powerpoint/2010/main" val="2199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237626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毛主席在哪里？</a:t>
            </a:r>
            <a:endParaRPr lang="zh-HK" altLang="en-US" sz="2400" dirty="0">
              <a:latin typeface="Adobe 繁黑體 Std B" pitchFamily="34" charset="-128"/>
              <a:ea typeface="Adobe 繁黑體 Std B" pitchFamily="34"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92696"/>
            <a:ext cx="3982714"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3088" y="6611779"/>
            <a:ext cx="1991357" cy="246221"/>
          </a:xfrm>
          <a:prstGeom prst="rect">
            <a:avLst/>
          </a:prstGeom>
          <a:noFill/>
        </p:spPr>
        <p:txBody>
          <a:bodyPr wrap="square" rtlCol="0">
            <a:spAutoFit/>
          </a:bodyPr>
          <a:lstStyle/>
          <a:p>
            <a:r>
              <a:rPr lang="zh-CN" altLang="en-US" sz="1000" dirty="0"/>
              <a:t>图片来源：维基百科</a:t>
            </a:r>
            <a:endParaRPr lang="zh-HK" altLang="en-US" sz="1000" dirty="0"/>
          </a:p>
        </p:txBody>
      </p:sp>
      <p:pic>
        <p:nvPicPr>
          <p:cNvPr id="6" name="Picture 5" descr="20060905173503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861" y="332039"/>
            <a:ext cx="2358954" cy="3384376"/>
          </a:xfrm>
          <a:prstGeom prst="rect">
            <a:avLst/>
          </a:prstGeom>
          <a:noFill/>
          <a:ln w="9525">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3646" y="3861048"/>
            <a:ext cx="4608513" cy="1077218"/>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zh-CN" altLang="en-US" sz="1600" dirty="0"/>
              <a:t>面向天安门的是纪念碑最重要的一面。底座的雕塑是「胜利渡长江」。其余三面的雕塑是两个或三个主题所组成，但在「胜利渡长江」的左右两旁，只是它的副题，分别是</a:t>
            </a:r>
            <a:endParaRPr lang="zh-HK" altLang="en-US" sz="1600" dirty="0"/>
          </a:p>
        </p:txBody>
      </p:sp>
      <p:sp>
        <p:nvSpPr>
          <p:cNvPr id="7" name="TextBox 6"/>
          <p:cNvSpPr txBox="1"/>
          <p:nvPr/>
        </p:nvSpPr>
        <p:spPr>
          <a:xfrm>
            <a:off x="5725815" y="2039652"/>
            <a:ext cx="3096344" cy="1754326"/>
          </a:xfrm>
          <a:prstGeom prst="rect">
            <a:avLst/>
          </a:prstGeom>
          <a:noFill/>
          <a:ln>
            <a:solidFill>
              <a:schemeClr val="bg2"/>
            </a:solidFill>
          </a:ln>
        </p:spPr>
        <p:txBody>
          <a:bodyPr wrap="square" rtlCol="0">
            <a:spAutoFit/>
          </a:bodyPr>
          <a:lstStyle/>
          <a:p>
            <a:r>
              <a:rPr lang="zh-CN" altLang="en-US" dirty="0"/>
              <a:t>艺术家把毛泽东所题的八个大字，镌刻在面向天安门的一面上，你能认出这八个字吗</a:t>
            </a:r>
            <a:r>
              <a:rPr lang="en-US" altLang="zh-TW" dirty="0">
                <a:latin typeface="SimSun" panose="02010600030101010101" pitchFamily="2" charset="-122"/>
                <a:ea typeface="SimSun" panose="02010600030101010101" pitchFamily="2" charset="-122"/>
              </a:rPr>
              <a:t>?</a:t>
            </a:r>
            <a:endParaRPr lang="en-US" altLang="zh-CN" dirty="0"/>
          </a:p>
          <a:p>
            <a:r>
              <a:rPr lang="zh-CN" altLang="en-US" dirty="0"/>
              <a:t> </a:t>
            </a:r>
            <a:endParaRPr lang="en-US" altLang="zh-CN" dirty="0"/>
          </a:p>
          <a:p>
            <a:endParaRPr lang="zh-HK" alt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734" y="4990759"/>
            <a:ext cx="1987907" cy="184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5041643"/>
            <a:ext cx="1872208" cy="174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74876" y="5914808"/>
            <a:ext cx="369332" cy="873165"/>
          </a:xfrm>
          <a:prstGeom prst="rect">
            <a:avLst/>
          </a:prstGeom>
        </p:spPr>
        <p:style>
          <a:lnRef idx="2">
            <a:schemeClr val="accent2"/>
          </a:lnRef>
          <a:fillRef idx="1">
            <a:schemeClr val="lt1"/>
          </a:fillRef>
          <a:effectRef idx="0">
            <a:schemeClr val="accent2"/>
          </a:effectRef>
          <a:fontRef idx="minor">
            <a:schemeClr val="dk1"/>
          </a:fontRef>
        </p:style>
        <p:txBody>
          <a:bodyPr vert="eaVert" wrap="square" rtlCol="0">
            <a:spAutoFit/>
          </a:bodyPr>
          <a:lstStyle/>
          <a:p>
            <a:r>
              <a:rPr lang="zh-CN" altLang="en-US" sz="1200" dirty="0"/>
              <a:t>欢迎解放军</a:t>
            </a:r>
            <a:endParaRPr lang="zh-HK" altLang="en-US" sz="1200" dirty="0"/>
          </a:p>
        </p:txBody>
      </p:sp>
      <p:sp>
        <p:nvSpPr>
          <p:cNvPr id="10" name="TextBox 9"/>
          <p:cNvSpPr txBox="1"/>
          <p:nvPr/>
        </p:nvSpPr>
        <p:spPr>
          <a:xfrm>
            <a:off x="8604448" y="5914808"/>
            <a:ext cx="28803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200" dirty="0"/>
              <a:t>支援前线</a:t>
            </a:r>
            <a:endParaRPr lang="zh-HK" altLang="en-US" sz="1200" dirty="0"/>
          </a:p>
        </p:txBody>
      </p:sp>
      <p:sp>
        <p:nvSpPr>
          <p:cNvPr id="11" name="Rectangle 10"/>
          <p:cNvSpPr/>
          <p:nvPr/>
        </p:nvSpPr>
        <p:spPr>
          <a:xfrm>
            <a:off x="1367644" y="4869160"/>
            <a:ext cx="1836204" cy="504056"/>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4" name="Elbow Connector 13"/>
          <p:cNvCxnSpPr/>
          <p:nvPr/>
        </p:nvCxnSpPr>
        <p:spPr>
          <a:xfrm flipV="1">
            <a:off x="3203848" y="4437112"/>
            <a:ext cx="958378" cy="684076"/>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5652120" y="3230026"/>
            <a:ext cx="2545890" cy="369332"/>
          </a:xfrm>
          <a:prstGeom prst="rect">
            <a:avLst/>
          </a:prstGeom>
        </p:spPr>
        <p:txBody>
          <a:bodyPr wrap="none">
            <a:spAutoFit/>
          </a:bodyPr>
          <a:lstStyle/>
          <a:p>
            <a:r>
              <a:rPr lang="zh-CN" altLang="en-US" dirty="0">
                <a:solidFill>
                  <a:srgbClr val="C00000"/>
                </a:solidFill>
              </a:rPr>
              <a:t>（人民英雄永垂不朽 ）</a:t>
            </a:r>
            <a:endParaRPr lang="en-US" altLang="zh-CN" dirty="0">
              <a:solidFill>
                <a:srgbClr val="C00000"/>
              </a:solidFill>
            </a:endParaRPr>
          </a:p>
        </p:txBody>
      </p:sp>
    </p:spTree>
    <p:extLst>
      <p:ext uri="{BB962C8B-B14F-4D97-AF65-F5344CB8AC3E}">
        <p14:creationId xmlns:p14="http://schemas.microsoft.com/office/powerpoint/2010/main" val="26065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randombar(horizontal)">
                                      <p:cBhvr>
                                        <p:cTn id="25" dur="500"/>
                                        <p:tgtEl>
                                          <p:spTgt spid="5123"/>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randombar(horizontal)">
                                      <p:cBhvr>
                                        <p:cTn id="34" dur="500"/>
                                        <p:tgtEl>
                                          <p:spTgt spid="51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237626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政权合法性基础</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56" y="2708920"/>
            <a:ext cx="508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692696"/>
            <a:ext cx="5080000" cy="2062103"/>
          </a:xfrm>
          <a:prstGeom prst="rect">
            <a:avLst/>
          </a:prstGeom>
          <a:solidFill>
            <a:schemeClr val="bg2"/>
          </a:solidFill>
        </p:spPr>
        <p:txBody>
          <a:bodyPr wrap="square" rtlCol="0">
            <a:spAutoFit/>
          </a:bodyPr>
          <a:lstStyle/>
          <a:p>
            <a:r>
              <a:rPr lang="zh-CN" altLang="en-US" sz="1600" dirty="0"/>
              <a:t>所谓「政权合法性基础」，是取得政权认受性的办法。简单来说，是取得政权的人，通过一些仪式，去告诉被统治者为什么他</a:t>
            </a:r>
            <a:r>
              <a:rPr lang="en-US" altLang="zh-CN" sz="1600" dirty="0"/>
              <a:t>/</a:t>
            </a:r>
            <a:r>
              <a:rPr lang="zh-CN" altLang="en-US" sz="1600" dirty="0"/>
              <a:t>她（而非被统治的老百姓）是领袖</a:t>
            </a:r>
            <a:r>
              <a:rPr lang="en-US" altLang="zh-TW" sz="1600" dirty="0">
                <a:latin typeface="SimSun" panose="02010600030101010101" pitchFamily="2" charset="-122"/>
                <a:ea typeface="SimSun" panose="02010600030101010101" pitchFamily="2" charset="-122"/>
              </a:rPr>
              <a:t>?</a:t>
            </a:r>
            <a:endParaRPr lang="en-US" altLang="zh-CN" sz="1600" dirty="0"/>
          </a:p>
          <a:p>
            <a:r>
              <a:rPr lang="zh-CN" altLang="en-US" sz="1600" dirty="0"/>
              <a:t>每个时代，因为信仰不同，统治者要取得政权合法性基础的办法也因而不同。北京的天坛，是明朝建立的，每年元旦，皇帝都去天坛祭天。</a:t>
            </a:r>
            <a:r>
              <a:rPr lang="en-US" altLang="zh-CN" sz="1600" dirty="0"/>
              <a:t>1644</a:t>
            </a:r>
            <a:r>
              <a:rPr lang="zh-CN" altLang="en-US" sz="1600" dirty="0"/>
              <a:t>年，年仅</a:t>
            </a:r>
            <a:r>
              <a:rPr lang="en-US" altLang="zh-CN" sz="1600" dirty="0"/>
              <a:t>6</a:t>
            </a:r>
            <a:r>
              <a:rPr lang="zh-CN" altLang="en-US" sz="1600" dirty="0"/>
              <a:t>岁的顺治皇帝入关。进入北京的第二天，便立即去天坛祭天，以取得天命。</a:t>
            </a:r>
            <a:endParaRPr lang="zh-HK" altLang="en-US" sz="1600" dirty="0"/>
          </a:p>
        </p:txBody>
      </p:sp>
      <p:sp>
        <p:nvSpPr>
          <p:cNvPr id="7" name="Horizontal Scroll 6"/>
          <p:cNvSpPr/>
          <p:nvPr/>
        </p:nvSpPr>
        <p:spPr>
          <a:xfrm>
            <a:off x="2091284" y="2708920"/>
            <a:ext cx="1296144" cy="57606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天命所归</a:t>
            </a:r>
            <a:endParaRPr lang="zh-HK" altLang="en-US"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56985"/>
            <a:ext cx="1872208" cy="267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ular Callout 9"/>
          <p:cNvSpPr/>
          <p:nvPr/>
        </p:nvSpPr>
        <p:spPr>
          <a:xfrm>
            <a:off x="7092280" y="578297"/>
            <a:ext cx="1800200" cy="590251"/>
          </a:xfrm>
          <a:prstGeom prst="wedgeRectCallout">
            <a:avLst>
              <a:gd name="adj1" fmla="val -68406"/>
              <a:gd name="adj2" fmla="val 514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我去天坛祭天，得到天命，满清代表「天」去管治中国。</a:t>
            </a:r>
            <a:endParaRPr lang="zh-HK" altLang="en-US" sz="1200" dirty="0">
              <a:solidFill>
                <a:schemeClr val="tx1"/>
              </a:solidFill>
            </a:endParaRP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848" y="4365104"/>
            <a:ext cx="2175056" cy="223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ular Callout 11"/>
          <p:cNvSpPr/>
          <p:nvPr/>
        </p:nvSpPr>
        <p:spPr>
          <a:xfrm>
            <a:off x="5436096" y="3717032"/>
            <a:ext cx="1353541" cy="2801888"/>
          </a:xfrm>
          <a:prstGeom prst="wedgeRectCallout">
            <a:avLst>
              <a:gd name="adj1" fmla="val 71037"/>
              <a:gd name="adj2" fmla="val -175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我建立人民英雄纪念碑，纪念为人民牺牲的英雄，我代表「</a:t>
            </a:r>
            <a:r>
              <a:rPr lang="zh-CN" altLang="en-US" sz="1400" dirty="0">
                <a:solidFill>
                  <a:srgbClr val="C00000"/>
                </a:solidFill>
              </a:rPr>
              <a:t>（人民）</a:t>
            </a:r>
            <a:r>
              <a:rPr lang="zh-CN" altLang="en-US" sz="1400" dirty="0">
                <a:solidFill>
                  <a:schemeClr val="tx1"/>
                </a:solidFill>
              </a:rPr>
              <a:t>」去管治中国。</a:t>
            </a:r>
            <a:endParaRPr lang="zh-HK" altLang="en-US" sz="1400" dirty="0">
              <a:solidFill>
                <a:schemeClr val="tx1"/>
              </a:solidFill>
            </a:endParaRPr>
          </a:p>
        </p:txBody>
      </p:sp>
      <p:sp>
        <p:nvSpPr>
          <p:cNvPr id="13" name="TextBox 12"/>
          <p:cNvSpPr txBox="1"/>
          <p:nvPr/>
        </p:nvSpPr>
        <p:spPr>
          <a:xfrm>
            <a:off x="5485370" y="2915652"/>
            <a:ext cx="349188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a:t>你认为毛泽东会如何回答政权合法性基础这个问题</a:t>
            </a:r>
            <a:r>
              <a:rPr lang="en-US" altLang="zh-TW" sz="1400" dirty="0">
                <a:latin typeface="SimSun" panose="02010600030101010101" pitchFamily="2" charset="-122"/>
                <a:ea typeface="SimSun" panose="02010600030101010101" pitchFamily="2" charset="-122"/>
              </a:rPr>
              <a:t>?</a:t>
            </a:r>
            <a:endParaRPr lang="zh-HK" altLang="en-US" sz="1400" dirty="0"/>
          </a:p>
        </p:txBody>
      </p:sp>
    </p:spTree>
    <p:extLst>
      <p:ext uri="{BB962C8B-B14F-4D97-AF65-F5344CB8AC3E}">
        <p14:creationId xmlns:p14="http://schemas.microsoft.com/office/powerpoint/2010/main" val="27010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3" y="439956"/>
            <a:ext cx="8208912" cy="461665"/>
          </a:xfrm>
          <a:prstGeom prst="rect">
            <a:avLst/>
          </a:prstGeom>
          <a:solidFill>
            <a:schemeClr val="tx2">
              <a:lumMod val="20000"/>
              <a:lumOff val="80000"/>
            </a:schemeClr>
          </a:solidFill>
        </p:spPr>
        <p:txBody>
          <a:bodyPr wrap="square">
            <a:spAutoFit/>
          </a:bodyPr>
          <a:lstStyle/>
          <a:p>
            <a:r>
              <a:rPr lang="zh-TW" altLang="en-US" sz="2400" dirty="0">
                <a:latin typeface="Adobe 繁黑體 Std B" pitchFamily="34" charset="-128"/>
                <a:ea typeface="Adobe 繁黑體 Std B" pitchFamily="34" charset="-128"/>
                <a:cs typeface="+mj-cs"/>
              </a:rPr>
              <a:t>民国三十年</a:t>
            </a:r>
            <a:r>
              <a:rPr lang="en-US" altLang="zh-TW" sz="2400" dirty="0">
                <a:latin typeface="Adobe 繁黑體 Std B" pitchFamily="34" charset="-128"/>
                <a:ea typeface="Adobe 繁黑體 Std B" pitchFamily="34" charset="-128"/>
                <a:cs typeface="+mj-cs"/>
              </a:rPr>
              <a:t>(1941</a:t>
            </a:r>
            <a:r>
              <a:rPr lang="zh-TW" altLang="en-US" sz="2400" dirty="0">
                <a:latin typeface="Adobe 繁黑體 Std B" pitchFamily="34" charset="-128"/>
                <a:ea typeface="Adobe 繁黑體 Std B" pitchFamily="34" charset="-128"/>
                <a:cs typeface="+mj-cs"/>
              </a:rPr>
              <a:t>年</a:t>
            </a:r>
            <a:r>
              <a:rPr lang="en-US" altLang="zh-TW" sz="2400" dirty="0">
                <a:latin typeface="Adobe 繁黑體 Std B" pitchFamily="34" charset="-128"/>
                <a:ea typeface="Adobe 繁黑體 Std B" pitchFamily="34" charset="-128"/>
                <a:cs typeface="+mj-cs"/>
              </a:rPr>
              <a:t>)</a:t>
            </a:r>
            <a:r>
              <a:rPr lang="zh-TW" altLang="en-US" sz="2400" dirty="0">
                <a:latin typeface="Adobe 繁黑體 Std B" pitchFamily="34" charset="-128"/>
                <a:ea typeface="Adobe 繁黑體 Std B" pitchFamily="34" charset="-128"/>
                <a:cs typeface="+mj-cs"/>
              </a:rPr>
              <a:t>及</a:t>
            </a:r>
            <a:r>
              <a:rPr lang="en-US" altLang="zh-TW" sz="2400" dirty="0">
                <a:latin typeface="Adobe 繁黑體 Std B" pitchFamily="34" charset="-128"/>
                <a:ea typeface="Adobe 繁黑體 Std B" pitchFamily="34" charset="-128"/>
                <a:cs typeface="+mj-cs"/>
              </a:rPr>
              <a:t>1950</a:t>
            </a:r>
            <a:r>
              <a:rPr lang="zh-TW" altLang="en-US" sz="2400" dirty="0">
                <a:latin typeface="Adobe 繁黑體 Std B" pitchFamily="34" charset="-128"/>
                <a:ea typeface="Adobe 繁黑體 Std B" pitchFamily="34" charset="-128"/>
                <a:cs typeface="+mj-cs"/>
              </a:rPr>
              <a:t>年北京城地图的天安门广场部分</a:t>
            </a:r>
            <a:endParaRPr lang="zh-HK" altLang="en-US" sz="2400" dirty="0">
              <a:latin typeface="Adobe 繁黑體 Std B" pitchFamily="34" charset="-128"/>
              <a:ea typeface="Adobe 繁黑體 Std B" pitchFamily="34" charset="-128"/>
              <a:cs typeface="+mj-cs"/>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4843" y="2287306"/>
            <a:ext cx="5365307" cy="3328216"/>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9185" y="2336719"/>
            <a:ext cx="5374415" cy="3188627"/>
          </a:xfrm>
          <a:prstGeom prst="rect">
            <a:avLst/>
          </a:prstGeom>
        </p:spPr>
      </p:pic>
      <p:sp>
        <p:nvSpPr>
          <p:cNvPr id="6" name="文字方塊 5"/>
          <p:cNvSpPr txBox="1"/>
          <p:nvPr/>
        </p:nvSpPr>
        <p:spPr>
          <a:xfrm>
            <a:off x="1168941" y="1392537"/>
            <a:ext cx="2037737" cy="369332"/>
          </a:xfrm>
          <a:prstGeom prst="rect">
            <a:avLst/>
          </a:prstGeom>
          <a:noFill/>
        </p:spPr>
        <p:txBody>
          <a:bodyPr wrap="none" rtlCol="0">
            <a:spAutoFit/>
          </a:bodyPr>
          <a:lstStyle/>
          <a:p>
            <a:r>
              <a:rPr lang="en-US" altLang="zh-TW" dirty="0">
                <a:solidFill>
                  <a:srgbClr val="FFFF00"/>
                </a:solidFill>
              </a:rPr>
              <a:t>1941</a:t>
            </a:r>
            <a:r>
              <a:rPr lang="zh-TW" altLang="en-US" dirty="0">
                <a:solidFill>
                  <a:srgbClr val="FFFF00"/>
                </a:solidFill>
              </a:rPr>
              <a:t>年北京城地图</a:t>
            </a:r>
            <a:endParaRPr lang="en-GB" dirty="0">
              <a:solidFill>
                <a:srgbClr val="FFFF00"/>
              </a:solidFill>
            </a:endParaRPr>
          </a:p>
        </p:txBody>
      </p:sp>
      <p:sp>
        <p:nvSpPr>
          <p:cNvPr id="7" name="文字方塊 6"/>
          <p:cNvSpPr txBox="1"/>
          <p:nvPr/>
        </p:nvSpPr>
        <p:spPr>
          <a:xfrm>
            <a:off x="5867523" y="1412776"/>
            <a:ext cx="2037737" cy="369332"/>
          </a:xfrm>
          <a:prstGeom prst="rect">
            <a:avLst/>
          </a:prstGeom>
          <a:noFill/>
        </p:spPr>
        <p:txBody>
          <a:bodyPr wrap="none" rtlCol="0">
            <a:spAutoFit/>
          </a:bodyPr>
          <a:lstStyle/>
          <a:p>
            <a:r>
              <a:rPr lang="en-US" altLang="zh-TW" dirty="0">
                <a:solidFill>
                  <a:srgbClr val="FFFF00"/>
                </a:solidFill>
              </a:rPr>
              <a:t>1950</a:t>
            </a:r>
            <a:r>
              <a:rPr lang="zh-TW" altLang="en-US" dirty="0">
                <a:solidFill>
                  <a:srgbClr val="FFFF00"/>
                </a:solidFill>
              </a:rPr>
              <a:t>年北京城地图</a:t>
            </a:r>
            <a:endParaRPr lang="en-GB" dirty="0">
              <a:solidFill>
                <a:srgbClr val="FFFF00"/>
              </a:solidFill>
            </a:endParaRPr>
          </a:p>
        </p:txBody>
      </p:sp>
      <p:sp>
        <p:nvSpPr>
          <p:cNvPr id="8" name="文字方塊 7"/>
          <p:cNvSpPr txBox="1"/>
          <p:nvPr/>
        </p:nvSpPr>
        <p:spPr>
          <a:xfrm>
            <a:off x="3923926" y="4293096"/>
            <a:ext cx="1296146" cy="1754326"/>
          </a:xfrm>
          <a:prstGeom prst="rect">
            <a:avLst/>
          </a:prstGeom>
          <a:solidFill>
            <a:schemeClr val="tx2">
              <a:lumMod val="20000"/>
              <a:lumOff val="80000"/>
            </a:schemeClr>
          </a:solidFill>
        </p:spPr>
        <p:txBody>
          <a:bodyPr wrap="square" rtlCol="0">
            <a:spAutoFit/>
          </a:bodyPr>
          <a:lstStyle/>
          <a:p>
            <a:pPr algn="ctr"/>
            <a:r>
              <a:rPr lang="zh-TW" altLang="en-US" dirty="0"/>
              <a:t>建国后天安门前仍保留了</a:t>
            </a:r>
            <a:r>
              <a:rPr lang="en-US" altLang="zh-TW" dirty="0"/>
              <a:t>“T”</a:t>
            </a:r>
            <a:r>
              <a:rPr lang="zh-TW" altLang="en-US" dirty="0"/>
              <a:t>字型的广场，变化不大</a:t>
            </a:r>
            <a:endParaRPr lang="en-GB" dirty="0"/>
          </a:p>
        </p:txBody>
      </p:sp>
      <p:sp>
        <p:nvSpPr>
          <p:cNvPr id="9" name="矩形 8"/>
          <p:cNvSpPr/>
          <p:nvPr/>
        </p:nvSpPr>
        <p:spPr>
          <a:xfrm>
            <a:off x="1691680" y="4221088"/>
            <a:ext cx="792088" cy="1440160"/>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矩形 9"/>
          <p:cNvSpPr/>
          <p:nvPr/>
        </p:nvSpPr>
        <p:spPr>
          <a:xfrm>
            <a:off x="6490347" y="4173180"/>
            <a:ext cx="792088" cy="1440160"/>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直線單箭頭接點 12"/>
          <p:cNvCxnSpPr/>
          <p:nvPr/>
        </p:nvCxnSpPr>
        <p:spPr>
          <a:xfrm>
            <a:off x="5220072" y="4941168"/>
            <a:ext cx="1270275" cy="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9" idx="3"/>
          </p:cNvCxnSpPr>
          <p:nvPr/>
        </p:nvCxnSpPr>
        <p:spPr>
          <a:xfrm flipH="1" flipV="1">
            <a:off x="2483768" y="4941168"/>
            <a:ext cx="1440158" cy="838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08" y="980728"/>
            <a:ext cx="6096000" cy="4067175"/>
          </a:xfrm>
          <a:prstGeom prst="rect">
            <a:avLst/>
          </a:prstGeom>
          <a:ln>
            <a:solidFill>
              <a:schemeClr val="accent1"/>
            </a:solidFill>
          </a:ln>
        </p:spPr>
      </p:pic>
      <p:sp>
        <p:nvSpPr>
          <p:cNvPr id="3" name="文字方塊 2"/>
          <p:cNvSpPr txBox="1"/>
          <p:nvPr/>
        </p:nvSpPr>
        <p:spPr>
          <a:xfrm>
            <a:off x="755576" y="5517232"/>
            <a:ext cx="7776864" cy="1200329"/>
          </a:xfrm>
          <a:prstGeom prst="rect">
            <a:avLst/>
          </a:prstGeom>
          <a:noFill/>
        </p:spPr>
        <p:txBody>
          <a:bodyPr wrap="square" rtlCol="0">
            <a:spAutoFit/>
          </a:bodyPr>
          <a:lstStyle/>
          <a:p>
            <a:r>
              <a:rPr lang="zh-CN" altLang="en-US" dirty="0">
                <a:latin typeface="+mn-ea"/>
              </a:rPr>
              <a:t>图为</a:t>
            </a:r>
            <a:r>
              <a:rPr lang="en-US" altLang="zh-CN" dirty="0"/>
              <a:t>1950</a:t>
            </a:r>
            <a:r>
              <a:rPr lang="zh-CN" altLang="en-US" dirty="0"/>
              <a:t>年国庆期间的</a:t>
            </a:r>
            <a:r>
              <a:rPr lang="zh-CN" altLang="en-US" dirty="0">
                <a:ea typeface="SimSun" panose="02010600030101010101" pitchFamily="2" charset="-122"/>
              </a:rPr>
              <a:t>天安门广场。</a:t>
            </a:r>
            <a:r>
              <a:rPr lang="zh-TW" altLang="en-US" dirty="0">
                <a:ea typeface="SimSun" panose="02010600030101010101" pitchFamily="2" charset="-122"/>
              </a:rPr>
              <a:t>那</a:t>
            </a:r>
            <a:r>
              <a:rPr lang="zh-CN" altLang="en-US" dirty="0"/>
              <a:t>时天安门广场与明清</a:t>
            </a:r>
            <a:r>
              <a:rPr lang="zh-CN" altLang="en-US" dirty="0">
                <a:ea typeface="SimSun" panose="02010600030101010101" pitchFamily="2" charset="-122"/>
              </a:rPr>
              <a:t>时</a:t>
            </a:r>
            <a:r>
              <a:rPr lang="zh-TW" altLang="en-US" dirty="0">
                <a:ea typeface="SimSun" panose="02010600030101010101" pitchFamily="2" charset="-122"/>
              </a:rPr>
              <a:t>的</a:t>
            </a:r>
            <a:r>
              <a:rPr lang="zh-CN" altLang="en-US" dirty="0">
                <a:ea typeface="SimSun" panose="02010600030101010101" pitchFamily="2" charset="-122"/>
              </a:rPr>
              <a:t>变化不大</a:t>
            </a:r>
            <a:r>
              <a:rPr lang="zh-CN" altLang="en-US" dirty="0"/>
              <a:t>，还</a:t>
            </a:r>
            <a:r>
              <a:rPr lang="zh-TW" altLang="en-US" dirty="0">
                <a:ea typeface="SimSun" panose="02010600030101010101" pitchFamily="2" charset="-122"/>
              </a:rPr>
              <a:t>保留了</a:t>
            </a:r>
            <a:r>
              <a:rPr lang="zh-CN" altLang="en-US" dirty="0"/>
              <a:t>“</a:t>
            </a:r>
            <a:r>
              <a:rPr lang="en-US" altLang="zh-CN" dirty="0"/>
              <a:t>T”</a:t>
            </a:r>
            <a:r>
              <a:rPr lang="zh-CN" altLang="en-US" dirty="0">
                <a:ea typeface="SimSun" panose="02010600030101010101" pitchFamily="2" charset="-122"/>
              </a:rPr>
              <a:t>型</a:t>
            </a:r>
            <a:r>
              <a:rPr lang="zh-TW" altLang="en-US" dirty="0">
                <a:ea typeface="SimSun" panose="02010600030101010101" pitchFamily="2" charset="-122"/>
              </a:rPr>
              <a:t>的</a:t>
            </a:r>
            <a:r>
              <a:rPr lang="zh-CN" altLang="en-US" dirty="0">
                <a:ea typeface="SimSun" panose="02010600030101010101" pitchFamily="2" charset="-122"/>
              </a:rPr>
              <a:t>结构</a:t>
            </a:r>
            <a:r>
              <a:rPr lang="zh-CN" altLang="en-US" dirty="0"/>
              <a:t>，</a:t>
            </a:r>
            <a:r>
              <a:rPr lang="zh-CN" altLang="en-US" dirty="0">
                <a:ea typeface="SimSun" panose="02010600030101010101" pitchFamily="2" charset="-122"/>
              </a:rPr>
              <a:t>远处还能看到中华门</a:t>
            </a:r>
            <a:r>
              <a:rPr lang="zh-TW" altLang="en-US" dirty="0">
                <a:ea typeface="SimSun" panose="02010600030101010101" pitchFamily="2" charset="-122"/>
              </a:rPr>
              <a:t>（显示天安门广场还未大规模扩建；中华门于</a:t>
            </a:r>
            <a:r>
              <a:rPr lang="en-US" altLang="zh-TW" dirty="0">
                <a:ea typeface="SimSun" panose="02010600030101010101" pitchFamily="2" charset="-122"/>
              </a:rPr>
              <a:t>1954</a:t>
            </a:r>
            <a:r>
              <a:rPr lang="zh-TW" altLang="en-US" dirty="0">
                <a:ea typeface="SimSun" panose="02010600030101010101" pitchFamily="2" charset="-122"/>
              </a:rPr>
              <a:t>年才</a:t>
            </a:r>
            <a:r>
              <a:rPr lang="zh-TW" altLang="en-US" dirty="0">
                <a:latin typeface="SimSun" panose="02010600030101010101" pitchFamily="2" charset="-122"/>
                <a:ea typeface="SimSun" panose="02010600030101010101" pitchFamily="2" charset="-122"/>
              </a:rPr>
              <a:t>被拆除，该处即现时毛泽东纪念堂的位置）</a:t>
            </a:r>
            <a:r>
              <a:rPr lang="zh-CN" altLang="en-US" dirty="0">
                <a:latin typeface="SimSun" panose="02010600030101010101" pitchFamily="2" charset="-122"/>
                <a:ea typeface="SimSun" panose="02010600030101010101" pitchFamily="2" charset="-122"/>
              </a:rPr>
              <a:t>。</a:t>
            </a:r>
            <a:r>
              <a:rPr lang="zh-CN" altLang="en-US" dirty="0">
                <a:latin typeface="+mn-ea"/>
              </a:rPr>
              <a:t>但是，广场两侧的“千步廊”已经</a:t>
            </a:r>
            <a:r>
              <a:rPr lang="zh-TW" altLang="en-US" dirty="0">
                <a:latin typeface="SimSun" panose="02010600030101010101" pitchFamily="2" charset="-122"/>
                <a:ea typeface="SimSun" panose="02010600030101010101" pitchFamily="2" charset="-122"/>
              </a:rPr>
              <a:t>拆除而</a:t>
            </a:r>
            <a:r>
              <a:rPr lang="zh-CN" altLang="en-US" dirty="0">
                <a:latin typeface="SimSun" panose="02010600030101010101" pitchFamily="2" charset="-122"/>
                <a:ea typeface="SimSun" panose="02010600030101010101" pitchFamily="2" charset="-122"/>
              </a:rPr>
              <a:t>不复存在</a:t>
            </a:r>
            <a:r>
              <a:rPr lang="zh-TW" altLang="en-US" dirty="0">
                <a:latin typeface="SimSun" panose="02010600030101010101" pitchFamily="2" charset="-122"/>
                <a:ea typeface="SimSun" panose="02010600030101010101" pitchFamily="2" charset="-122"/>
              </a:rPr>
              <a:t>了</a:t>
            </a:r>
            <a:r>
              <a:rPr lang="zh-CN" altLang="en-US" dirty="0">
                <a:latin typeface="+mn-ea"/>
              </a:rPr>
              <a:t>。</a:t>
            </a:r>
            <a:endParaRPr lang="zh-HK" altLang="en-US" dirty="0">
              <a:latin typeface="+mn-ea"/>
            </a:endParaRPr>
          </a:p>
        </p:txBody>
      </p:sp>
      <p:sp>
        <p:nvSpPr>
          <p:cNvPr id="4" name="矩形 3"/>
          <p:cNvSpPr/>
          <p:nvPr/>
        </p:nvSpPr>
        <p:spPr>
          <a:xfrm>
            <a:off x="4788024" y="2276872"/>
            <a:ext cx="648072" cy="28803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6876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6589" y="1762125"/>
            <a:ext cx="6858000" cy="3333750"/>
          </a:xfrm>
          <a:prstGeom prst="rect">
            <a:avLst/>
          </a:prstGeom>
        </p:spPr>
      </p:pic>
      <p:sp>
        <p:nvSpPr>
          <p:cNvPr id="3" name="文字方塊 2"/>
          <p:cNvSpPr txBox="1"/>
          <p:nvPr/>
        </p:nvSpPr>
        <p:spPr>
          <a:xfrm>
            <a:off x="4932040" y="4293096"/>
            <a:ext cx="3096344" cy="1200329"/>
          </a:xfrm>
          <a:prstGeom prst="rect">
            <a:avLst/>
          </a:prstGeom>
          <a:noFill/>
          <a:ln w="12700">
            <a:solidFill>
              <a:schemeClr val="accent1"/>
            </a:solidFill>
          </a:ln>
        </p:spPr>
        <p:txBody>
          <a:bodyPr wrap="square" rtlCol="0">
            <a:spAutoFit/>
          </a:bodyPr>
          <a:lstStyle/>
          <a:p>
            <a:r>
              <a:rPr lang="zh-TW" altLang="en-US" dirty="0">
                <a:latin typeface="SimSun" panose="02010600030101010101" pitchFamily="2" charset="-122"/>
                <a:ea typeface="SimSun" panose="02010600030101010101" pitchFamily="2" charset="-122"/>
              </a:rPr>
              <a:t>人民英雄纪念碑的位置，后面的毛主席纪念堂就是昔日中华门的位置。天安门广场已扩大，不再呈</a:t>
            </a:r>
            <a:r>
              <a:rPr lang="zh-CN" altLang="en-US" dirty="0"/>
              <a:t>“</a:t>
            </a:r>
            <a:r>
              <a:rPr lang="en-US" altLang="zh-CN" dirty="0"/>
              <a:t>T”</a:t>
            </a:r>
            <a:r>
              <a:rPr lang="zh-TW" altLang="en-US" dirty="0">
                <a:latin typeface="SimSun" panose="02010600030101010101" pitchFamily="2" charset="-122"/>
                <a:ea typeface="SimSun" panose="02010600030101010101" pitchFamily="2" charset="-122"/>
              </a:rPr>
              <a:t>的形状。</a:t>
            </a:r>
            <a:endParaRPr lang="en-GB" dirty="0"/>
          </a:p>
        </p:txBody>
      </p:sp>
      <p:cxnSp>
        <p:nvCxnSpPr>
          <p:cNvPr id="5" name="直線單箭頭接點 4"/>
          <p:cNvCxnSpPr>
            <a:stCxn id="3" idx="1"/>
          </p:cNvCxnSpPr>
          <p:nvPr/>
        </p:nvCxnSpPr>
        <p:spPr>
          <a:xfrm flipH="1">
            <a:off x="2411760" y="4893261"/>
            <a:ext cx="2520280" cy="40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691680" y="5013176"/>
            <a:ext cx="72008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字方塊 7"/>
          <p:cNvSpPr txBox="1"/>
          <p:nvPr/>
        </p:nvSpPr>
        <p:spPr>
          <a:xfrm>
            <a:off x="395536" y="6624476"/>
            <a:ext cx="3096344" cy="230832"/>
          </a:xfrm>
          <a:prstGeom prst="rect">
            <a:avLst/>
          </a:prstGeom>
          <a:solidFill>
            <a:srgbClr val="FFFF00"/>
          </a:solidFill>
        </p:spPr>
        <p:txBody>
          <a:bodyPr wrap="square" rtlCol="0">
            <a:spAutoFit/>
          </a:bodyPr>
          <a:lstStyle/>
          <a:p>
            <a:r>
              <a:rPr lang="en-US" altLang="zh-TW" sz="900" dirty="0">
                <a:latin typeface="SimSun" panose="02010600030101010101" pitchFamily="2" charset="-122"/>
                <a:ea typeface="SimSun" panose="02010600030101010101" pitchFamily="2" charset="-122"/>
              </a:rPr>
              <a:t>《</a:t>
            </a:r>
            <a:r>
              <a:rPr lang="zh-TW" altLang="en-US" sz="900" dirty="0">
                <a:latin typeface="SimSun" panose="02010600030101010101" pitchFamily="2" charset="-122"/>
                <a:ea typeface="SimSun" panose="02010600030101010101" pitchFamily="2" charset="-122"/>
              </a:rPr>
              <a:t>北京街道胡同地图集</a:t>
            </a:r>
            <a:r>
              <a:rPr lang="en-US" altLang="zh-TW" sz="900" dirty="0">
                <a:latin typeface="SimSun" panose="02010600030101010101" pitchFamily="2" charset="-122"/>
                <a:ea typeface="SimSun" panose="02010600030101010101" pitchFamily="2" charset="-122"/>
              </a:rPr>
              <a:t>》</a:t>
            </a:r>
            <a:r>
              <a:rPr lang="zh-TW" altLang="en-US" sz="900" dirty="0">
                <a:latin typeface="SimSun" panose="02010600030101010101" pitchFamily="2" charset="-122"/>
                <a:ea typeface="SimSun" panose="02010600030101010101" pitchFamily="2" charset="-122"/>
              </a:rPr>
              <a:t>，中国地图出版社，</a:t>
            </a:r>
            <a:r>
              <a:rPr lang="en-US" altLang="zh-TW" sz="900" dirty="0">
                <a:latin typeface="SimSun" panose="02010600030101010101" pitchFamily="2" charset="-122"/>
                <a:ea typeface="SimSun" panose="02010600030101010101" pitchFamily="2" charset="-122"/>
              </a:rPr>
              <a:t>1999</a:t>
            </a:r>
            <a:r>
              <a:rPr lang="zh-TW" altLang="en-US" sz="900" dirty="0">
                <a:latin typeface="SimSun" panose="02010600030101010101" pitchFamily="2" charset="-122"/>
                <a:ea typeface="SimSun" panose="02010600030101010101" pitchFamily="2" charset="-122"/>
              </a:rPr>
              <a:t>，页</a:t>
            </a:r>
            <a:r>
              <a:rPr lang="en-US" altLang="zh-TW" sz="900" dirty="0">
                <a:latin typeface="SimSun" panose="02010600030101010101" pitchFamily="2" charset="-122"/>
                <a:ea typeface="SimSun" panose="02010600030101010101" pitchFamily="2" charset="-122"/>
              </a:rPr>
              <a:t>64</a:t>
            </a:r>
            <a:endParaRPr lang="en-GB"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7354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E:\Project EDB\PPT\PRC_Renminyingxiongjinianbei\范文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433" y="4712822"/>
            <a:ext cx="1422696" cy="21038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E:\Project EDB\PPT\PRC_Renminyingxiongjinianbei\梁思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05903"/>
            <a:ext cx="1564817" cy="22461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E:\Project EDB\PPT\PRC_Renminyingxiongjinianbei\彭真.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52" y="628213"/>
            <a:ext cx="2084704" cy="16776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E:\Project EDB\PPT\PRC_Renminyingxiongjinianbei\劉開渠.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433" y="2353821"/>
            <a:ext cx="1402032" cy="21503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3" name="Picture 11" descr="E:\Project EDB\PPT\PRC_Renminyingxiongjinianbei\鄭振鐸.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121" y="4733889"/>
            <a:ext cx="1593224" cy="20622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312910" y="1293331"/>
            <a:ext cx="646331" cy="369332"/>
          </a:xfrm>
          <a:prstGeom prst="rect">
            <a:avLst/>
          </a:prstGeom>
          <a:solidFill>
            <a:schemeClr val="accent3">
              <a:lumMod val="20000"/>
              <a:lumOff val="80000"/>
            </a:schemeClr>
          </a:solidFill>
        </p:spPr>
        <p:txBody>
          <a:bodyPr wrap="none" rtlCol="0">
            <a:spAutoFit/>
          </a:bodyPr>
          <a:lstStyle/>
          <a:p>
            <a:r>
              <a:rPr lang="zh-CN" altLang="en-US" dirty="0"/>
              <a:t>彭真</a:t>
            </a:r>
            <a:endParaRPr lang="zh-HK" altLang="en-US" dirty="0"/>
          </a:p>
        </p:txBody>
      </p:sp>
      <p:sp>
        <p:nvSpPr>
          <p:cNvPr id="15" name="文字方塊 14"/>
          <p:cNvSpPr txBox="1"/>
          <p:nvPr/>
        </p:nvSpPr>
        <p:spPr>
          <a:xfrm>
            <a:off x="1888345" y="4936058"/>
            <a:ext cx="877163" cy="369332"/>
          </a:xfrm>
          <a:prstGeom prst="rect">
            <a:avLst/>
          </a:prstGeom>
          <a:solidFill>
            <a:schemeClr val="accent3">
              <a:lumMod val="40000"/>
              <a:lumOff val="60000"/>
            </a:schemeClr>
          </a:solidFill>
        </p:spPr>
        <p:txBody>
          <a:bodyPr wrap="none" rtlCol="0">
            <a:spAutoFit/>
          </a:bodyPr>
          <a:lstStyle/>
          <a:p>
            <a:r>
              <a:rPr lang="zh-CN" altLang="en-US" dirty="0"/>
              <a:t>郑振铎</a:t>
            </a:r>
            <a:endParaRPr lang="zh-HK" altLang="en-US" dirty="0"/>
          </a:p>
        </p:txBody>
      </p:sp>
      <p:sp>
        <p:nvSpPr>
          <p:cNvPr id="16" name="文字方塊 15"/>
          <p:cNvSpPr txBox="1"/>
          <p:nvPr/>
        </p:nvSpPr>
        <p:spPr>
          <a:xfrm>
            <a:off x="1888345" y="2596314"/>
            <a:ext cx="877163" cy="369332"/>
          </a:xfrm>
          <a:prstGeom prst="rect">
            <a:avLst/>
          </a:prstGeom>
          <a:solidFill>
            <a:schemeClr val="accent3">
              <a:lumMod val="40000"/>
              <a:lumOff val="60000"/>
            </a:schemeClr>
          </a:solidFill>
        </p:spPr>
        <p:txBody>
          <a:bodyPr wrap="none" rtlCol="0">
            <a:spAutoFit/>
          </a:bodyPr>
          <a:lstStyle/>
          <a:p>
            <a:r>
              <a:rPr lang="zh-CN" altLang="en-US" dirty="0"/>
              <a:t>梁思成</a:t>
            </a:r>
            <a:endParaRPr lang="zh-HK" altLang="en-US" dirty="0"/>
          </a:p>
        </p:txBody>
      </p:sp>
      <p:sp>
        <p:nvSpPr>
          <p:cNvPr id="17" name="文字方塊 16"/>
          <p:cNvSpPr txBox="1"/>
          <p:nvPr/>
        </p:nvSpPr>
        <p:spPr>
          <a:xfrm>
            <a:off x="6021807" y="4923699"/>
            <a:ext cx="877163" cy="369332"/>
          </a:xfrm>
          <a:prstGeom prst="rect">
            <a:avLst/>
          </a:prstGeom>
          <a:solidFill>
            <a:schemeClr val="accent3">
              <a:lumMod val="40000"/>
              <a:lumOff val="60000"/>
            </a:schemeClr>
          </a:solidFill>
        </p:spPr>
        <p:txBody>
          <a:bodyPr wrap="none" rtlCol="0">
            <a:spAutoFit/>
          </a:bodyPr>
          <a:lstStyle/>
          <a:p>
            <a:r>
              <a:rPr lang="zh-CN" altLang="en-US" dirty="0"/>
              <a:t>范文澜</a:t>
            </a:r>
            <a:endParaRPr lang="zh-HK" altLang="en-US" dirty="0"/>
          </a:p>
        </p:txBody>
      </p:sp>
      <p:sp>
        <p:nvSpPr>
          <p:cNvPr id="18" name="文字方塊 17"/>
          <p:cNvSpPr txBox="1"/>
          <p:nvPr/>
        </p:nvSpPr>
        <p:spPr>
          <a:xfrm>
            <a:off x="6021808" y="2596314"/>
            <a:ext cx="877163" cy="369332"/>
          </a:xfrm>
          <a:prstGeom prst="rect">
            <a:avLst/>
          </a:prstGeom>
          <a:solidFill>
            <a:schemeClr val="accent3">
              <a:lumMod val="40000"/>
              <a:lumOff val="60000"/>
            </a:schemeClr>
          </a:solidFill>
        </p:spPr>
        <p:txBody>
          <a:bodyPr wrap="none" rtlCol="0">
            <a:spAutoFit/>
          </a:bodyPr>
          <a:lstStyle/>
          <a:p>
            <a:r>
              <a:rPr lang="zh-CN" altLang="en-US" dirty="0"/>
              <a:t>刘开渠</a:t>
            </a:r>
            <a:endParaRPr lang="zh-HK" altLang="en-US" dirty="0"/>
          </a:p>
        </p:txBody>
      </p:sp>
      <p:sp>
        <p:nvSpPr>
          <p:cNvPr id="5" name="矩形 4"/>
          <p:cNvSpPr/>
          <p:nvPr/>
        </p:nvSpPr>
        <p:spPr>
          <a:xfrm>
            <a:off x="3275856" y="78825"/>
            <a:ext cx="5746153" cy="923330"/>
          </a:xfrm>
          <a:prstGeom prst="rect">
            <a:avLst/>
          </a:prstGeom>
          <a:solidFill>
            <a:schemeClr val="bg2"/>
          </a:solidFill>
        </p:spPr>
        <p:txBody>
          <a:bodyPr wrap="square">
            <a:spAutoFit/>
          </a:bodyPr>
          <a:lstStyle/>
          <a:p>
            <a:r>
              <a:rPr lang="zh-CN" altLang="en-US" dirty="0">
                <a:latin typeface="SimSun" panose="02010600030101010101" pitchFamily="2" charset="-122"/>
                <a:ea typeface="SimSun" panose="02010600030101010101" pitchFamily="2" charset="-122"/>
              </a:rPr>
              <a:t>首都人民英雄纪念碑兴建委员会委员会主任为</a:t>
            </a:r>
            <a:r>
              <a:rPr lang="zh-CN" altLang="en-US" b="1" dirty="0">
                <a:latin typeface="SimSun" panose="02010600030101010101" pitchFamily="2" charset="-122"/>
                <a:ea typeface="SimSun" panose="02010600030101010101" pitchFamily="2" charset="-122"/>
              </a:rPr>
              <a:t>彭真</a:t>
            </a:r>
            <a:r>
              <a:rPr lang="zh-CN" altLang="en-US" dirty="0">
                <a:latin typeface="SimSun" panose="02010600030101010101" pitchFamily="2" charset="-122"/>
                <a:ea typeface="SimSun" panose="02010600030101010101" pitchFamily="2" charset="-122"/>
              </a:rPr>
              <a:t>，副主任</a:t>
            </a:r>
            <a:r>
              <a:rPr lang="zh-TW" altLang="en-US" dirty="0">
                <a:latin typeface="SimSun" panose="02010600030101010101" pitchFamily="2" charset="-122"/>
                <a:ea typeface="SimSun" panose="02010600030101010101" pitchFamily="2" charset="-122"/>
              </a:rPr>
              <a:t>是</a:t>
            </a:r>
            <a:r>
              <a:rPr lang="zh-CN" altLang="en-US" b="1" dirty="0">
                <a:latin typeface="SimSun" panose="02010600030101010101" pitchFamily="2" charset="-122"/>
                <a:ea typeface="SimSun" panose="02010600030101010101" pitchFamily="2" charset="-122"/>
              </a:rPr>
              <a:t>郑振铎</a:t>
            </a:r>
            <a:r>
              <a:rPr lang="zh-CN" altLang="en-US" dirty="0">
                <a:latin typeface="SimSun" panose="02010600030101010101" pitchFamily="2" charset="-122"/>
                <a:ea typeface="SimSun" panose="02010600030101010101" pitchFamily="2" charset="-122"/>
              </a:rPr>
              <a:t>和</a:t>
            </a:r>
            <a:r>
              <a:rPr lang="zh-CN" altLang="en-US" b="1" dirty="0">
                <a:latin typeface="SimSun" panose="02010600030101010101" pitchFamily="2" charset="-122"/>
                <a:ea typeface="SimSun" panose="02010600030101010101" pitchFamily="2" charset="-122"/>
              </a:rPr>
              <a:t>梁思成</a:t>
            </a:r>
            <a:r>
              <a:rPr lang="zh-CN" altLang="en-US"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刘开渠</a:t>
            </a:r>
            <a:r>
              <a:rPr lang="zh-CN" altLang="en-US" dirty="0">
                <a:latin typeface="SimSun" panose="02010600030101010101" pitchFamily="2" charset="-122"/>
                <a:ea typeface="SimSun" panose="02010600030101010101" pitchFamily="2" charset="-122"/>
              </a:rPr>
              <a:t>主管雕塑工作；</a:t>
            </a:r>
            <a:r>
              <a:rPr lang="zh-CN" altLang="en-US" b="1" dirty="0">
                <a:latin typeface="SimSun" panose="02010600030101010101" pitchFamily="2" charset="-122"/>
                <a:ea typeface="SimSun" panose="02010600030101010101" pitchFamily="2" charset="-122"/>
              </a:rPr>
              <a:t>范文澜</a:t>
            </a:r>
            <a:r>
              <a:rPr lang="zh-CN" altLang="en-US" dirty="0">
                <a:latin typeface="SimSun" panose="02010600030101010101" pitchFamily="2" charset="-122"/>
                <a:ea typeface="SimSun" panose="02010600030101010101" pitchFamily="2" charset="-122"/>
              </a:rPr>
              <a:t>是历史组召集人，确保整个工程符合官方历史观。</a:t>
            </a:r>
            <a:endParaRPr lang="en-US" altLang="zh-CN" dirty="0">
              <a:latin typeface="SimSun" panose="02010600030101010101" pitchFamily="2" charset="-122"/>
              <a:ea typeface="SimSun" panose="02010600030101010101" pitchFamily="2" charset="-122"/>
            </a:endParaRPr>
          </a:p>
        </p:txBody>
      </p:sp>
      <p:sp>
        <p:nvSpPr>
          <p:cNvPr id="2" name="矩形 1"/>
          <p:cNvSpPr/>
          <p:nvPr/>
        </p:nvSpPr>
        <p:spPr>
          <a:xfrm>
            <a:off x="2959240" y="1115503"/>
            <a:ext cx="3340952" cy="646331"/>
          </a:xfrm>
          <a:prstGeom prst="rect">
            <a:avLst/>
          </a:prstGeom>
        </p:spPr>
        <p:txBody>
          <a:bodyPr wrap="square">
            <a:spAutoFit/>
          </a:bodyPr>
          <a:lstStyle/>
          <a:p>
            <a:r>
              <a:rPr lang="en-US" altLang="zh-CN" dirty="0">
                <a:ea typeface="SimSun" panose="02010600030101010101" pitchFamily="2" charset="-122"/>
              </a:rPr>
              <a:t>1951</a:t>
            </a:r>
            <a:r>
              <a:rPr lang="zh-CN" altLang="en-US" dirty="0">
                <a:ea typeface="SimSun" panose="02010600030101010101" pitchFamily="2" charset="-122"/>
              </a:rPr>
              <a:t>年当选为北京市市长，以后连选连任，一直到</a:t>
            </a:r>
            <a:r>
              <a:rPr lang="en-US" altLang="zh-CN" dirty="0">
                <a:ea typeface="SimSun" panose="02010600030101010101" pitchFamily="2" charset="-122"/>
              </a:rPr>
              <a:t>1966</a:t>
            </a:r>
            <a:r>
              <a:rPr lang="zh-CN" altLang="en-US" dirty="0">
                <a:ea typeface="SimSun" panose="02010600030101010101" pitchFamily="2" charset="-122"/>
              </a:rPr>
              <a:t>年。</a:t>
            </a:r>
            <a:endParaRPr lang="zh-HK" altLang="en-US" dirty="0">
              <a:ea typeface="SimSun" panose="02010600030101010101" pitchFamily="2" charset="-122"/>
            </a:endParaRPr>
          </a:p>
        </p:txBody>
      </p:sp>
      <p:sp>
        <p:nvSpPr>
          <p:cNvPr id="3" name="矩形 2"/>
          <p:cNvSpPr/>
          <p:nvPr/>
        </p:nvSpPr>
        <p:spPr>
          <a:xfrm>
            <a:off x="1888345" y="3200089"/>
            <a:ext cx="2516188" cy="954107"/>
          </a:xfrm>
          <a:prstGeom prst="rect">
            <a:avLst/>
          </a:prstGeom>
        </p:spPr>
        <p:txBody>
          <a:bodyPr wrap="square">
            <a:spAutoFit/>
          </a:bodyPr>
          <a:lstStyle/>
          <a:p>
            <a:r>
              <a:rPr lang="zh-TW" altLang="en-US" sz="1400" dirty="0">
                <a:ea typeface="SimSun" panose="02010600030101010101" pitchFamily="2" charset="-122"/>
              </a:rPr>
              <a:t>建筑史学家、建筑师、城市规划师和教育家。</a:t>
            </a:r>
            <a:r>
              <a:rPr lang="en-US" altLang="zh-TW" sz="1400" dirty="0">
                <a:ea typeface="SimSun" panose="02010600030101010101" pitchFamily="2" charset="-122"/>
              </a:rPr>
              <a:t>1945</a:t>
            </a:r>
            <a:r>
              <a:rPr lang="zh-TW" altLang="en-US" sz="1400" dirty="0">
                <a:ea typeface="SimSun" panose="02010600030101010101" pitchFamily="2" charset="-122"/>
              </a:rPr>
              <a:t>年担任清华大学建筑系主任，兼任北京市规划委员会副主任。</a:t>
            </a:r>
            <a:endParaRPr lang="zh-HK" altLang="en-US" sz="1400" dirty="0">
              <a:ea typeface="SimSun" panose="02010600030101010101" pitchFamily="2" charset="-122"/>
            </a:endParaRPr>
          </a:p>
        </p:txBody>
      </p:sp>
      <p:sp>
        <p:nvSpPr>
          <p:cNvPr id="6" name="矩形 5"/>
          <p:cNvSpPr/>
          <p:nvPr/>
        </p:nvSpPr>
        <p:spPr>
          <a:xfrm>
            <a:off x="1888345" y="5507844"/>
            <a:ext cx="2516188" cy="954107"/>
          </a:xfrm>
          <a:prstGeom prst="rect">
            <a:avLst/>
          </a:prstGeom>
        </p:spPr>
        <p:txBody>
          <a:bodyPr wrap="square">
            <a:spAutoFit/>
          </a:bodyPr>
          <a:lstStyle/>
          <a:p>
            <a:r>
              <a:rPr lang="zh-TW" altLang="en-US" sz="1400" dirty="0">
                <a:ea typeface="SimSun" panose="02010600030101010101" pitchFamily="2" charset="-122"/>
              </a:rPr>
              <a:t>作家，文学史家</a:t>
            </a:r>
            <a:r>
              <a:rPr lang="zh-CN" altLang="en-US" sz="1400" dirty="0">
                <a:ea typeface="SimSun" panose="02010600030101010101" pitchFamily="2" charset="-122"/>
              </a:rPr>
              <a:t>。</a:t>
            </a:r>
            <a:r>
              <a:rPr lang="en-US" altLang="zh-CN" sz="1400" dirty="0">
                <a:ea typeface="SimSun" panose="02010600030101010101" pitchFamily="2" charset="-122"/>
              </a:rPr>
              <a:t>1949</a:t>
            </a:r>
            <a:r>
              <a:rPr lang="zh-CN" altLang="en-US" sz="1400" dirty="0">
                <a:ea typeface="SimSun" panose="02010600030101010101" pitchFamily="2" charset="-122"/>
              </a:rPr>
              <a:t>年任中央文化部文物局长，部副部长。全国文协常委，中国作家协会理事等职位。</a:t>
            </a:r>
            <a:endParaRPr lang="zh-HK" altLang="en-US" sz="1400" dirty="0">
              <a:ea typeface="SimSun" panose="02010600030101010101" pitchFamily="2" charset="-122"/>
            </a:endParaRPr>
          </a:p>
        </p:txBody>
      </p:sp>
      <p:sp>
        <p:nvSpPr>
          <p:cNvPr id="7" name="矩形 6"/>
          <p:cNvSpPr/>
          <p:nvPr/>
        </p:nvSpPr>
        <p:spPr>
          <a:xfrm>
            <a:off x="6148932" y="3200089"/>
            <a:ext cx="2750792" cy="738664"/>
          </a:xfrm>
          <a:prstGeom prst="rect">
            <a:avLst/>
          </a:prstGeom>
        </p:spPr>
        <p:txBody>
          <a:bodyPr wrap="square">
            <a:spAutoFit/>
          </a:bodyPr>
          <a:lstStyle/>
          <a:p>
            <a:r>
              <a:rPr lang="zh-CN" altLang="en-US" sz="1400" dirty="0">
                <a:ea typeface="SimSun" panose="02010600030101010101" pitchFamily="2" charset="-122"/>
              </a:rPr>
              <a:t>雕塑家，曾赴法留学。中华人民共和国成立后，长期担任中国美术馆馆长一职（</a:t>
            </a:r>
            <a:r>
              <a:rPr lang="en-US" altLang="zh-CN" sz="1400" dirty="0">
                <a:ea typeface="SimSun" panose="02010600030101010101" pitchFamily="2" charset="-122"/>
              </a:rPr>
              <a:t>1963-1993</a:t>
            </a:r>
            <a:r>
              <a:rPr lang="zh-CN" altLang="en-US" sz="1400" dirty="0">
                <a:ea typeface="SimSun" panose="02010600030101010101" pitchFamily="2" charset="-122"/>
              </a:rPr>
              <a:t>）</a:t>
            </a:r>
            <a:r>
              <a:rPr lang="zh-TW" altLang="en-US" sz="1400" dirty="0">
                <a:ea typeface="SimSun" panose="02010600030101010101" pitchFamily="2" charset="-122"/>
              </a:rPr>
              <a:t>。</a:t>
            </a:r>
            <a:endParaRPr lang="zh-HK" altLang="en-US" sz="1400" dirty="0">
              <a:ea typeface="SimSun" panose="02010600030101010101" pitchFamily="2" charset="-122"/>
            </a:endParaRPr>
          </a:p>
        </p:txBody>
      </p:sp>
      <p:sp>
        <p:nvSpPr>
          <p:cNvPr id="19" name="矩形 18"/>
          <p:cNvSpPr/>
          <p:nvPr/>
        </p:nvSpPr>
        <p:spPr>
          <a:xfrm>
            <a:off x="6300192" y="5516242"/>
            <a:ext cx="2599532" cy="954107"/>
          </a:xfrm>
          <a:prstGeom prst="rect">
            <a:avLst/>
          </a:prstGeom>
        </p:spPr>
        <p:txBody>
          <a:bodyPr wrap="square">
            <a:spAutoFit/>
          </a:bodyPr>
          <a:lstStyle/>
          <a:p>
            <a:r>
              <a:rPr lang="zh-CN" altLang="en-US" sz="1400" dirty="0">
                <a:ea typeface="SimSun" panose="02010600030101010101" pitchFamily="2" charset="-122"/>
              </a:rPr>
              <a:t>历史学家。中国科学院中国近代史研究所所长。</a:t>
            </a:r>
            <a:r>
              <a:rPr lang="en-US" altLang="zh-CN" sz="1400" dirty="0">
                <a:ea typeface="SimSun" panose="02010600030101010101" pitchFamily="2" charset="-122"/>
              </a:rPr>
              <a:t>1951</a:t>
            </a:r>
            <a:r>
              <a:rPr lang="zh-CN" altLang="en-US" sz="1400" dirty="0">
                <a:ea typeface="SimSun" panose="02010600030101010101" pitchFamily="2" charset="-122"/>
              </a:rPr>
              <a:t>年，中国史学会成立，</a:t>
            </a:r>
            <a:r>
              <a:rPr lang="zh-TW" altLang="en-US" sz="1400" dirty="0">
                <a:ea typeface="SimSun" panose="02010600030101010101" pitchFamily="2" charset="-122"/>
              </a:rPr>
              <a:t>范</a:t>
            </a:r>
            <a:r>
              <a:rPr lang="zh-CN" altLang="en-US" sz="1400" dirty="0">
                <a:ea typeface="SimSun" panose="02010600030101010101" pitchFamily="2" charset="-122"/>
              </a:rPr>
              <a:t>文澜为副会长，主持日常事务工作。</a:t>
            </a:r>
            <a:endParaRPr lang="zh-HK" altLang="en-US" sz="1400" dirty="0">
              <a:ea typeface="SimSun" panose="02010600030101010101" pitchFamily="2" charset="-122"/>
            </a:endParaRPr>
          </a:p>
        </p:txBody>
      </p:sp>
      <p:sp>
        <p:nvSpPr>
          <p:cNvPr id="20" name="標題 1"/>
          <p:cNvSpPr>
            <a:spLocks noGrp="1"/>
          </p:cNvSpPr>
          <p:nvPr>
            <p:ph type="title"/>
          </p:nvPr>
        </p:nvSpPr>
        <p:spPr>
          <a:xfrm>
            <a:off x="0" y="82085"/>
            <a:ext cx="3245120" cy="507252"/>
          </a:xfrm>
          <a:solidFill>
            <a:schemeClr val="accent2">
              <a:lumMod val="20000"/>
              <a:lumOff val="80000"/>
            </a:schemeClr>
          </a:solidFill>
        </p:spPr>
        <p:txBody>
          <a:bodyPr>
            <a:noAutofit/>
          </a:bodyPr>
          <a:lstStyle/>
          <a:p>
            <a:r>
              <a:rPr lang="zh-TW" altLang="en-US" sz="2400" dirty="0">
                <a:latin typeface="Adobe 繁黑體 Std B" pitchFamily="34" charset="-128"/>
                <a:ea typeface="Adobe 繁黑體 Std B" pitchFamily="34" charset="-128"/>
              </a:rPr>
              <a:t>人民英雄纪念碑的筹备</a:t>
            </a:r>
            <a:endParaRPr lang="zh-HK" altLang="en-US"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342321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 y="846611"/>
            <a:ext cx="9143999" cy="4742629"/>
          </a:xfrm>
          <a:prstGeom prst="rect">
            <a:avLst/>
          </a:prstGeom>
        </p:spPr>
      </p:pic>
      <p:sp>
        <p:nvSpPr>
          <p:cNvPr id="2" name="標題 1"/>
          <p:cNvSpPr>
            <a:spLocks noGrp="1"/>
          </p:cNvSpPr>
          <p:nvPr>
            <p:ph type="ctrTitle"/>
          </p:nvPr>
        </p:nvSpPr>
        <p:spPr/>
        <p:txBody>
          <a:bodyPr>
            <a:normAutofit/>
          </a:bodyPr>
          <a:lstStyle/>
          <a:p>
            <a:r>
              <a:rPr lang="zh-CN" altLang="en-US" sz="3600" dirty="0">
                <a:latin typeface="Adobe 繁黑體 Std B" pitchFamily="34" charset="-128"/>
                <a:ea typeface="Adobe 繁黑體 Std B" pitchFamily="34" charset="-128"/>
              </a:rPr>
              <a:t>建筑部分</a:t>
            </a:r>
            <a:endParaRPr lang="zh-HK" altLang="en-US" sz="36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829467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0" y="0"/>
            <a:ext cx="9138929" cy="1093222"/>
          </a:xfrm>
          <a:solidFill>
            <a:schemeClr val="accent2">
              <a:lumMod val="20000"/>
              <a:lumOff val="80000"/>
            </a:schemeClr>
          </a:solidFill>
        </p:spPr>
        <p:txBody>
          <a:bodyPr>
            <a:normAutofit/>
          </a:bodyPr>
          <a:lstStyle/>
          <a:p>
            <a:pPr algn="l"/>
            <a:r>
              <a:rPr lang="zh-TW" altLang="en-US" sz="2800" dirty="0">
                <a:latin typeface="微軟正黑體" panose="020B0604030504040204" pitchFamily="34" charset="-120"/>
                <a:ea typeface="微軟正黑體" panose="020B0604030504040204" pitchFamily="34" charset="-120"/>
              </a:rPr>
              <a:t>以下</a:t>
            </a:r>
            <a:r>
              <a:rPr lang="zh-CN" altLang="en-US" sz="2800" dirty="0">
                <a:latin typeface="微軟正黑體" panose="020B0604030504040204" pitchFamily="34" charset="-120"/>
                <a:ea typeface="微軟正黑體" panose="020B0604030504040204" pitchFamily="34" charset="-120"/>
              </a:rPr>
              <a:t>征集的设计图</a:t>
            </a:r>
            <a:r>
              <a:rPr lang="zh-TW" altLang="en-US" sz="2800" dirty="0">
                <a:latin typeface="微軟正黑體" panose="020B0604030504040204" pitchFamily="34" charset="-120"/>
                <a:ea typeface="微軟正黑體" panose="020B0604030504040204" pitchFamily="34" charset="-120"/>
              </a:rPr>
              <a:t>，</a:t>
            </a:r>
            <a:r>
              <a:rPr lang="zh-CN" altLang="en-US" sz="2800" dirty="0">
                <a:latin typeface="微軟正黑體" panose="020B0604030504040204" pitchFamily="34" charset="-120"/>
                <a:ea typeface="微軟正黑體" panose="020B0604030504040204" pitchFamily="34" charset="-120"/>
              </a:rPr>
              <a:t>你喜欢哪一个？</a:t>
            </a:r>
            <a:r>
              <a:rPr lang="zh-TW" altLang="en-US" sz="2800" dirty="0">
                <a:latin typeface="微軟正黑體" panose="020B0604030504040204" pitchFamily="34" charset="-120"/>
                <a:ea typeface="微軟正黑體" panose="020B0604030504040204" pitchFamily="34" charset="-120"/>
              </a:rPr>
              <a:t>你认为国家领导会喜欢哪一个？</a:t>
            </a:r>
            <a:endParaRPr lang="zh-HK" altLang="en-US" sz="2800" dirty="0">
              <a:latin typeface="微軟正黑體" panose="020B0604030504040204" pitchFamily="34" charset="-120"/>
              <a:ea typeface="微軟正黑體" panose="020B0604030504040204" pitchFamily="34" charset="-120"/>
            </a:endParaRPr>
          </a:p>
        </p:txBody>
      </p:sp>
      <p:pic>
        <p:nvPicPr>
          <p:cNvPr id="11266" name="Picture 2" descr="E:\Project EDB\PPT\PRC_Renminyingxiongjinianbei\Img419604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279" y="1772816"/>
            <a:ext cx="4524065" cy="291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33246" y="1269340"/>
            <a:ext cx="3240360" cy="1384995"/>
          </a:xfrm>
          <a:prstGeom prst="rect">
            <a:avLst/>
          </a:prstGeom>
        </p:spPr>
        <p:txBody>
          <a:bodyPr wrap="square">
            <a:spAutoFit/>
          </a:bodyPr>
          <a:lstStyle/>
          <a:p>
            <a:r>
              <a:rPr lang="zh-CN" altLang="en-US" sz="1400" dirty="0">
                <a:latin typeface="SimSun" panose="02010600030101010101" pitchFamily="2" charset="-122"/>
                <a:ea typeface="SimSun" panose="02010600030101010101" pitchFamily="2" charset="-122"/>
              </a:rPr>
              <a:t>梁思成与同为建筑家的妻子</a:t>
            </a:r>
            <a:r>
              <a:rPr lang="zh-CN" altLang="en-US" sz="1400" b="1" dirty="0">
                <a:latin typeface="SimSun" panose="02010600030101010101" pitchFamily="2" charset="-122"/>
                <a:ea typeface="SimSun" panose="02010600030101010101" pitchFamily="2" charset="-122"/>
              </a:rPr>
              <a:t>林徽因</a:t>
            </a:r>
            <a:r>
              <a:rPr lang="zh-CN" altLang="en-US" sz="1400" dirty="0">
                <a:latin typeface="SimSun" panose="02010600030101010101" pitchFamily="2" charset="-122"/>
                <a:ea typeface="SimSun" panose="02010600030101010101" pitchFamily="2" charset="-122"/>
              </a:rPr>
              <a:t>合作，筹建这座纪念碑，希望具有中国特色，于是研究古代石碑。梁思成认为中国古碑都矮小郁沉，缺乏英雄气概，所以</a:t>
            </a:r>
            <a:r>
              <a:rPr lang="zh-CN" altLang="en-US" sz="1400" b="1" dirty="0">
                <a:latin typeface="SimSun" panose="02010600030101010101" pitchFamily="2" charset="-122"/>
                <a:ea typeface="SimSun" panose="02010600030101010101" pitchFamily="2" charset="-122"/>
              </a:rPr>
              <a:t>主张纪念碑要居高临下，而且要配合天安门的中轴线。</a:t>
            </a:r>
            <a:endParaRPr lang="zh-HK" altLang="en-US" sz="1400" dirty="0">
              <a:latin typeface="SimSun" panose="02010600030101010101" pitchFamily="2" charset="-122"/>
              <a:ea typeface="SimSun" panose="02010600030101010101" pitchFamily="2" charset="-122"/>
            </a:endParaRPr>
          </a:p>
        </p:txBody>
      </p:sp>
      <p:pic>
        <p:nvPicPr>
          <p:cNvPr id="10" name="Picture 2" descr="E:\Project EDB\PPT\PRC_Renminyingxiongjinianbei\梁思成林徽因.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 y="2654335"/>
            <a:ext cx="3487709" cy="2036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3496990" y="1106471"/>
            <a:ext cx="4718576" cy="584775"/>
          </a:xfrm>
          <a:prstGeom prst="rect">
            <a:avLst/>
          </a:prstGeom>
          <a:solidFill>
            <a:schemeClr val="accent6">
              <a:lumMod val="40000"/>
              <a:lumOff val="60000"/>
            </a:schemeClr>
          </a:solidFill>
        </p:spPr>
        <p:txBody>
          <a:bodyPr wrap="square" rtlCol="0">
            <a:spAutoFit/>
          </a:bodyPr>
          <a:lstStyle/>
          <a:p>
            <a:pPr algn="ctr"/>
            <a:r>
              <a:rPr lang="zh-CN" altLang="en-US" sz="3200" dirty="0">
                <a:latin typeface="Adobe 繁黑體 Std B" pitchFamily="34" charset="-128"/>
                <a:ea typeface="Adobe 繁黑體 Std B" pitchFamily="34" charset="-128"/>
                <a:cs typeface="+mj-cs"/>
              </a:rPr>
              <a:t>征集的设计稿达到</a:t>
            </a:r>
            <a:r>
              <a:rPr lang="en-US" altLang="zh-CN" sz="3200" dirty="0">
                <a:latin typeface="Adobe 繁黑體 Std B" pitchFamily="34" charset="-128"/>
                <a:ea typeface="Adobe 繁黑體 Std B" pitchFamily="34" charset="-128"/>
                <a:cs typeface="+mj-cs"/>
              </a:rPr>
              <a:t>140</a:t>
            </a:r>
            <a:r>
              <a:rPr lang="zh-CN" altLang="en-US" sz="3200" dirty="0">
                <a:latin typeface="Adobe 繁黑體 Std B" pitchFamily="34" charset="-128"/>
                <a:ea typeface="Adobe 繁黑體 Std B" pitchFamily="34" charset="-128"/>
                <a:cs typeface="+mj-cs"/>
              </a:rPr>
              <a:t>个</a:t>
            </a:r>
            <a:endParaRPr lang="zh-HK" altLang="en-US" sz="3200" dirty="0">
              <a:latin typeface="Adobe 繁黑體 Std B" pitchFamily="34" charset="-128"/>
              <a:ea typeface="Adobe 繁黑體 Std B" pitchFamily="34" charset="-128"/>
              <a:cs typeface="+mj-cs"/>
            </a:endParaRPr>
          </a:p>
        </p:txBody>
      </p:sp>
      <p:sp>
        <p:nvSpPr>
          <p:cNvPr id="14" name="矩形 13"/>
          <p:cNvSpPr/>
          <p:nvPr/>
        </p:nvSpPr>
        <p:spPr>
          <a:xfrm>
            <a:off x="2123728" y="4854296"/>
            <a:ext cx="3237144" cy="1815882"/>
          </a:xfrm>
          <a:prstGeom prst="rect">
            <a:avLst/>
          </a:prstGeom>
        </p:spPr>
        <p:txBody>
          <a:bodyPr wrap="square">
            <a:spAutoFit/>
          </a:bodyPr>
          <a:lstStyle/>
          <a:p>
            <a:r>
              <a:rPr lang="en-US" altLang="zh-CN"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右图</a:t>
            </a:r>
            <a:r>
              <a:rPr lang="en-US" altLang="zh-CN"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都市计划委员会设计组投稿</a:t>
            </a:r>
            <a:endParaRPr lang="en-US" altLang="zh-CN" sz="1400" dirty="0">
              <a:latin typeface="SimSun" panose="02010600030101010101" pitchFamily="2" charset="-122"/>
              <a:ea typeface="SimSun" panose="02010600030101010101" pitchFamily="2" charset="-122"/>
            </a:endParaRPr>
          </a:p>
          <a:p>
            <a:r>
              <a:rPr lang="zh-CN" altLang="en-US" sz="1400" dirty="0">
                <a:latin typeface="SimSun" panose="02010600030101010101" pitchFamily="2" charset="-122"/>
                <a:ea typeface="SimSun" panose="02010600030101010101" pitchFamily="2" charset="-122"/>
              </a:rPr>
              <a:t>梁思成：「如此高大矗立的、石造的、 有极大重量的大碑，底下不是脚踏实地的基座，而是空虚的三个的三个大洞，大大违反了结构常理。虽然在技术上并不是不能做，但在视觉上太缺乏安定感，缺乏永垂不朽的品质，太不妥当了。我认为这是万万做不得的。」</a:t>
            </a:r>
            <a:endParaRPr lang="zh-HK" altLang="en-US" sz="1400" dirty="0">
              <a:latin typeface="SimSun" panose="02010600030101010101" pitchFamily="2" charset="-122"/>
              <a:ea typeface="SimSun" panose="02010600030101010101" pitchFamily="2" charset="-122"/>
            </a:endParaRPr>
          </a:p>
        </p:txBody>
      </p:sp>
      <p:pic>
        <p:nvPicPr>
          <p:cNvPr id="15" name="Picture 3" descr="E:\Project EDB\PPT\PRC_Renminyingxiongjinianbei\28ed530c20064c8986083172cf78fea9_th.jpe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52035" b="43792"/>
          <a:stretch/>
        </p:blipFill>
        <p:spPr bwMode="auto">
          <a:xfrm>
            <a:off x="5602216" y="4847404"/>
            <a:ext cx="3003420" cy="178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2050" name="Picture 2" descr="E:\Project EDB\PPT\PRC_Renminyingxiongjinianbei\rmyxjnb_loc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157990" cy="68517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roject EDB\PPT\PRC_Renminyingxiongjinianbei\gug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20688"/>
            <a:ext cx="3076848" cy="1846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ject EDB\PPT\PRC_Renminyingxiongjinianbei\tiananm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212976"/>
            <a:ext cx="201622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Project EDB\PPT\PRC_Renminyingxiongjinianbei\renmindahuita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748958"/>
            <a:ext cx="2000714" cy="1336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roject EDB\PPT\PRC_Renminyingxiongjinianbei\maozhuxijinianta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9865" y="5884736"/>
            <a:ext cx="1338591" cy="8923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p:cNvCxnSpPr/>
          <p:nvPr/>
        </p:nvCxnSpPr>
        <p:spPr>
          <a:xfrm>
            <a:off x="4716016" y="2852936"/>
            <a:ext cx="144016" cy="33123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文字方塊 10"/>
          <p:cNvSpPr txBox="1"/>
          <p:nvPr/>
        </p:nvSpPr>
        <p:spPr>
          <a:xfrm>
            <a:off x="1366609" y="3298456"/>
            <a:ext cx="2883980" cy="646331"/>
          </a:xfrm>
          <a:prstGeom prst="rect">
            <a:avLst/>
          </a:prstGeom>
          <a:solidFill>
            <a:schemeClr val="accent6">
              <a:lumMod val="40000"/>
              <a:lumOff val="60000"/>
            </a:schemeClr>
          </a:solidFill>
        </p:spPr>
        <p:txBody>
          <a:bodyPr wrap="square" rtlCol="0">
            <a:spAutoFit/>
          </a:bodyPr>
          <a:lstStyle/>
          <a:p>
            <a:pPr algn="ctr"/>
            <a:r>
              <a:rPr lang="zh-CN" altLang="en-US" dirty="0">
                <a:latin typeface="+mn-ea"/>
              </a:rPr>
              <a:t>中轴线从故宫到天安门到人民英雄纪念碑</a:t>
            </a:r>
            <a:endParaRPr lang="zh-HK" altLang="en-US" dirty="0">
              <a:latin typeface="+mn-ea"/>
            </a:endParaRPr>
          </a:p>
        </p:txBody>
      </p:sp>
    </p:spTree>
    <p:extLst>
      <p:ext uri="{BB962C8B-B14F-4D97-AF65-F5344CB8AC3E}">
        <p14:creationId xmlns:p14="http://schemas.microsoft.com/office/powerpoint/2010/main" val="16345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F829C2D0BC7F544BE1FEDE0EECD7245" ma:contentTypeVersion="14" ma:contentTypeDescription="建立新的文件。" ma:contentTypeScope="" ma:versionID="dd60c59fa926fd48d525407f6e217fb6">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2dc379060109887a010103108825be52"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影像標籤"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3A456C9D-E03C-42C5-92DC-0A6D5B01E2B3}"/>
</file>

<file path=customXml/itemProps2.xml><?xml version="1.0" encoding="utf-8"?>
<ds:datastoreItem xmlns:ds="http://schemas.openxmlformats.org/officeDocument/2006/customXml" ds:itemID="{EDF27CA2-7B21-4A4E-B97A-F0F81DAD51FA}"/>
</file>

<file path=customXml/itemProps3.xml><?xml version="1.0" encoding="utf-8"?>
<ds:datastoreItem xmlns:ds="http://schemas.openxmlformats.org/officeDocument/2006/customXml" ds:itemID="{7014A823-9B4B-4D1A-A44C-973513468613}"/>
</file>

<file path=docProps/app.xml><?xml version="1.0" encoding="utf-8"?>
<Properties xmlns="http://schemas.openxmlformats.org/officeDocument/2006/extended-properties" xmlns:vt="http://schemas.openxmlformats.org/officeDocument/2006/docPropsVTypes">
  <Template/>
  <TotalTime>4133</TotalTime>
  <Words>3477</Words>
  <Application>Microsoft Office PowerPoint</Application>
  <PresentationFormat>如螢幕大小 (4:3)</PresentationFormat>
  <Paragraphs>189</Paragraphs>
  <Slides>28</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28</vt:i4>
      </vt:variant>
    </vt:vector>
  </HeadingPairs>
  <TitlesOfParts>
    <vt:vector size="37" baseType="lpstr">
      <vt:lpstr>Adobe 繁黑體 Std B</vt:lpstr>
      <vt:lpstr>宋体</vt:lpstr>
      <vt:lpstr>宋体</vt:lpstr>
      <vt:lpstr>微軟正黑體</vt:lpstr>
      <vt:lpstr>新細明體</vt:lpstr>
      <vt:lpstr>Arial</vt:lpstr>
      <vt:lpstr>Calibri</vt:lpstr>
      <vt:lpstr>Times New Roman</vt:lpstr>
      <vt:lpstr>Office 佈景主題</vt:lpstr>
      <vt:lpstr>PowerPoint 簡報</vt:lpstr>
      <vt:lpstr>人民英雄纪念碑建造的提出及过程</vt:lpstr>
      <vt:lpstr>PowerPoint 簡報</vt:lpstr>
      <vt:lpstr>PowerPoint 簡報</vt:lpstr>
      <vt:lpstr>PowerPoint 簡報</vt:lpstr>
      <vt:lpstr>人民英雄纪念碑的筹备</vt:lpstr>
      <vt:lpstr>建筑部分</vt:lpstr>
      <vt:lpstr>以下征集的设计图，你喜欢哪一个？你认为国家领导会喜欢哪一个？</vt:lpstr>
      <vt:lpstr>PowerPoint 簡報</vt:lpstr>
      <vt:lpstr>PowerPoint 簡報</vt:lpstr>
      <vt:lpstr>PowerPoint 簡報</vt:lpstr>
      <vt:lpstr>思考问题：关于纪念碑顶的设计，引起过很大的争论，更引起周恩来的注意。雕塑家希望以群像为顶，被建筑师反驳，最终选用平坦而四面斜的建筑顶。你认为用群像为顶有什么问题？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GLi</dc:creator>
  <cp:lastModifiedBy>CHOW, Kwong-yuen</cp:lastModifiedBy>
  <cp:revision>372</cp:revision>
  <cp:lastPrinted>2017-12-29T00:45:40Z</cp:lastPrinted>
  <dcterms:created xsi:type="dcterms:W3CDTF">2017-06-03T05:58:31Z</dcterms:created>
  <dcterms:modified xsi:type="dcterms:W3CDTF">2026-01-13T08:07:31Z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