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23" r:id="rId2"/>
    <p:sldId id="308" r:id="rId3"/>
    <p:sldId id="313" r:id="rId4"/>
    <p:sldId id="314" r:id="rId5"/>
    <p:sldId id="311" r:id="rId6"/>
    <p:sldId id="312" r:id="rId7"/>
    <p:sldId id="315" r:id="rId8"/>
    <p:sldId id="316" r:id="rId9"/>
    <p:sldId id="294" r:id="rId10"/>
    <p:sldId id="317" r:id="rId11"/>
    <p:sldId id="324" r:id="rId12"/>
    <p:sldId id="318" r:id="rId13"/>
    <p:sldId id="319" r:id="rId14"/>
    <p:sldId id="310" r:id="rId15"/>
    <p:sldId id="320" r:id="rId16"/>
    <p:sldId id="300" r:id="rId17"/>
    <p:sldId id="266" r:id="rId18"/>
    <p:sldId id="321" r:id="rId19"/>
    <p:sldId id="322" r:id="rId20"/>
    <p:sldId id="32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C6"/>
    <a:srgbClr val="FAF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0" autoAdjust="0"/>
    <p:restoredTop sz="94261" autoAdjust="0"/>
  </p:normalViewPr>
  <p:slideViewPr>
    <p:cSldViewPr>
      <p:cViewPr>
        <p:scale>
          <a:sx n="100" d="100"/>
          <a:sy n="100" d="100"/>
        </p:scale>
        <p:origin x="1084"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385C7-A916-4E49-B539-90FF88B98ED5}" type="datetimeFigureOut">
              <a:rPr lang="en-US" smtClean="0"/>
              <a:t>1/13/2026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B41FF-A57B-4102-988B-26E6F2512EC3}" type="slidenum">
              <a:rPr lang="en-US" smtClean="0"/>
              <a:t>‹#›</a:t>
            </a:fld>
            <a:endParaRPr lang="en-US"/>
          </a:p>
        </p:txBody>
      </p:sp>
    </p:spTree>
    <p:extLst>
      <p:ext uri="{BB962C8B-B14F-4D97-AF65-F5344CB8AC3E}">
        <p14:creationId xmlns:p14="http://schemas.microsoft.com/office/powerpoint/2010/main" val="291693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Slide Number Placeholder 3"/>
          <p:cNvSpPr>
            <a:spLocks noGrp="1"/>
          </p:cNvSpPr>
          <p:nvPr>
            <p:ph type="sldNum" sz="quarter" idx="10"/>
          </p:nvPr>
        </p:nvSpPr>
        <p:spPr/>
        <p:txBody>
          <a:bodyPr/>
          <a:lstStyle/>
          <a:p>
            <a:fld id="{434B41FF-A57B-4102-988B-26E6F2512EC3}" type="slidenum">
              <a:rPr lang="en-US" smtClean="0"/>
              <a:t>1</a:t>
            </a:fld>
            <a:endParaRPr lang="en-US" dirty="0"/>
          </a:p>
        </p:txBody>
      </p:sp>
    </p:spTree>
    <p:extLst>
      <p:ext uri="{BB962C8B-B14F-4D97-AF65-F5344CB8AC3E}">
        <p14:creationId xmlns:p14="http://schemas.microsoft.com/office/powerpoint/2010/main" val="170275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B41FF-A57B-4102-988B-26E6F2512EC3}" type="slidenum">
              <a:rPr lang="en-US" smtClean="0"/>
              <a:t>13</a:t>
            </a:fld>
            <a:endParaRPr lang="en-US" dirty="0"/>
          </a:p>
        </p:txBody>
      </p:sp>
    </p:spTree>
    <p:extLst>
      <p:ext uri="{BB962C8B-B14F-4D97-AF65-F5344CB8AC3E}">
        <p14:creationId xmlns:p14="http://schemas.microsoft.com/office/powerpoint/2010/main" val="209652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76A8C6-03A8-4EC8-9026-533F84C0834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377710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6A8C6-03A8-4EC8-9026-533F84C0834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523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6A8C6-03A8-4EC8-9026-533F84C0834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9565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76A8C6-03A8-4EC8-9026-533F84C0834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183518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6A8C6-03A8-4EC8-9026-533F84C08342}"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414241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A8C6-03A8-4EC8-9026-533F84C0834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3692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76A8C6-03A8-4EC8-9026-533F84C08342}"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21319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76A8C6-03A8-4EC8-9026-533F84C08342}"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251849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6A8C6-03A8-4EC8-9026-533F84C08342}"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177481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6A8C6-03A8-4EC8-9026-533F84C0834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316625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6A8C6-03A8-4EC8-9026-533F84C08342}"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7460A-90C7-4EAA-986D-DC505BA003E2}" type="slidenum">
              <a:rPr lang="en-US" smtClean="0"/>
              <a:t>‹#›</a:t>
            </a:fld>
            <a:endParaRPr lang="en-US"/>
          </a:p>
        </p:txBody>
      </p:sp>
    </p:spTree>
    <p:extLst>
      <p:ext uri="{BB962C8B-B14F-4D97-AF65-F5344CB8AC3E}">
        <p14:creationId xmlns:p14="http://schemas.microsoft.com/office/powerpoint/2010/main" val="34122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6A8C6-03A8-4EC8-9026-533F84C08342}" type="datetimeFigureOut">
              <a:rPr lang="en-US" smtClean="0"/>
              <a:t>1/13/2026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7460A-90C7-4EAA-986D-DC505BA003E2}" type="slidenum">
              <a:rPr lang="en-US" smtClean="0"/>
              <a:t>‹#›</a:t>
            </a:fld>
            <a:endParaRPr lang="en-US"/>
          </a:p>
        </p:txBody>
      </p:sp>
    </p:spTree>
    <p:extLst>
      <p:ext uri="{BB962C8B-B14F-4D97-AF65-F5344CB8AC3E}">
        <p14:creationId xmlns:p14="http://schemas.microsoft.com/office/powerpoint/2010/main" val="243310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youtube.com/watch?v=a7ivqZvEXhY" TargetMode="External"/><Relationship Id="rId4" Type="http://schemas.openxmlformats.org/officeDocument/2006/relationships/hyperlink" Target="https://youtu.be/SRBuwhaUc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hyperlink" Target="https://www.youtube.com/watch?v=ublSTk6kNdI"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pUR_RysiK7Q?list=PL1NHrQ_aWZ9Z81-brtTirAyfbJbs9_Q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 y="1"/>
            <a:ext cx="5714999" cy="7620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latin typeface="Adobe 繁黑體 Std B" pitchFamily="34" charset="-128"/>
                <a:ea typeface="Adobe 繁黑體 Std B" pitchFamily="34" charset="-128"/>
              </a:rPr>
              <a:t>黄色歌曲</a:t>
            </a:r>
            <a:r>
              <a:rPr lang="zh-TW" altLang="en-US" sz="3200" dirty="0">
                <a:latin typeface="Adobe 繁黑體 Std B" pitchFamily="34" charset="-128"/>
                <a:ea typeface="Adobe 繁黑體 Std B" pitchFamily="34" charset="-128"/>
              </a:rPr>
              <a:t>：</a:t>
            </a:r>
            <a:r>
              <a:rPr lang="zh-TW" altLang="en-US" sz="3200" b="1" dirty="0">
                <a:latin typeface="Adobe 繁黑體 Std B" pitchFamily="34" charset="-128"/>
                <a:ea typeface="Adobe 繁黑體 Std B" pitchFamily="34" charset="-128"/>
              </a:rPr>
              <a:t>偷</a:t>
            </a:r>
            <a:r>
              <a:rPr lang="zh-TW" altLang="en-US" sz="3200" dirty="0">
                <a:latin typeface="Adobe 繁黑體 Std B" pitchFamily="34" charset="-128"/>
                <a:ea typeface="Adobe 繁黑體 Std B" pitchFamily="34" charset="-128"/>
              </a:rPr>
              <a:t>听邓丽君的日子</a:t>
            </a:r>
            <a:endParaRPr lang="en-US" sz="3200" dirty="0">
              <a:solidFill>
                <a:srgbClr val="FFFF00"/>
              </a:solidFill>
              <a:latin typeface="Adobe 繁黑體 Std B" pitchFamily="34" charset="-128"/>
              <a:ea typeface="Adobe 繁黑體 Std B" pitchFamily="34" charset="-128"/>
            </a:endParaRPr>
          </a:p>
        </p:txBody>
      </p:sp>
      <p:sp>
        <p:nvSpPr>
          <p:cNvPr id="3" name="Subtitle 4"/>
          <p:cNvSpPr txBox="1">
            <a:spLocks/>
          </p:cNvSpPr>
          <p:nvPr/>
        </p:nvSpPr>
        <p:spPr>
          <a:xfrm>
            <a:off x="3352800" y="609509"/>
            <a:ext cx="3581400" cy="457200"/>
          </a:xfrm>
          <a:prstGeom prst="rect">
            <a:avLst/>
          </a:prstGeom>
          <a:solidFill>
            <a:schemeClr val="tx2">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zh-CN" altLang="en-US" sz="2400" dirty="0">
                <a:solidFill>
                  <a:schemeClr val="tx1">
                    <a:lumMod val="75000"/>
                    <a:lumOff val="25000"/>
                  </a:schemeClr>
                </a:solidFill>
                <a:latin typeface="Adobe 繁黑體 Std B" pitchFamily="34" charset="-128"/>
                <a:ea typeface="Adobe 繁黑體 Std B" pitchFamily="34" charset="-128"/>
              </a:rPr>
              <a:t>相关课题：中国改革开放</a:t>
            </a:r>
            <a:endParaRPr lang="en-US" sz="2400" dirty="0">
              <a:solidFill>
                <a:schemeClr val="tx1">
                  <a:lumMod val="75000"/>
                  <a:lumOff val="25000"/>
                </a:schemeClr>
              </a:solidFill>
              <a:latin typeface="Adobe 繁黑體 Std B" pitchFamily="34" charset="-128"/>
              <a:ea typeface="Adobe 繁黑體 Std B" pitchFamily="34" charset="-128"/>
            </a:endParaRPr>
          </a:p>
        </p:txBody>
      </p:sp>
      <p:sp>
        <p:nvSpPr>
          <p:cNvPr id="4" name="TextBox 3"/>
          <p:cNvSpPr txBox="1"/>
          <p:nvPr/>
        </p:nvSpPr>
        <p:spPr>
          <a:xfrm>
            <a:off x="4528" y="841972"/>
            <a:ext cx="9144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总论</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76200" y="1433096"/>
            <a:ext cx="5562600" cy="50167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sz="1600" dirty="0">
                <a:latin typeface="Calibri" panose="020F0502020204030204" pitchFamily="34" charset="0"/>
                <a:ea typeface="SimSun" panose="02010600030101010101" pitchFamily="2" charset="-122"/>
                <a:cs typeface="Calibri" panose="020F0502020204030204" pitchFamily="34" charset="0"/>
              </a:rPr>
              <a:t>1978</a:t>
            </a:r>
            <a:r>
              <a:rPr lang="zh-TW" altLang="en-US" sz="1600" dirty="0">
                <a:latin typeface="Calibri" panose="020F0502020204030204" pitchFamily="34" charset="0"/>
                <a:ea typeface="SimSun" panose="02010600030101010101" pitchFamily="2" charset="-122"/>
                <a:cs typeface="Calibri" panose="020F0502020204030204" pitchFamily="34" charset="0"/>
              </a:rPr>
              <a:t>年</a:t>
            </a:r>
            <a:r>
              <a:rPr lang="zh-TW" altLang="en-US" sz="1600" dirty="0">
                <a:latin typeface="SimSun" panose="02010600030101010101" pitchFamily="2" charset="-122"/>
                <a:ea typeface="SimSun" panose="02010600030101010101" pitchFamily="2" charset="-122"/>
              </a:rPr>
              <a:t>的中共十一届三中全会，确定了改革开放作为国家的基本发展方针。在市场经济之下，文化活动也随即蓬勃起来。</a:t>
            </a:r>
            <a:r>
              <a:rPr lang="en-US" altLang="zh-TW" sz="1600" dirty="0">
                <a:latin typeface="Calibri" panose="020F0502020204030204" pitchFamily="34" charset="0"/>
                <a:ea typeface="SimSun" panose="02010600030101010101" pitchFamily="2" charset="-122"/>
                <a:cs typeface="Calibri" panose="020F0502020204030204" pitchFamily="34" charset="0"/>
              </a:rPr>
              <a:t>1980</a:t>
            </a:r>
            <a:r>
              <a:rPr lang="zh-TW" altLang="en-US" sz="1600" dirty="0">
                <a:latin typeface="SimSun" panose="02010600030101010101" pitchFamily="2" charset="-122"/>
                <a:ea typeface="SimSun" panose="02010600030101010101" pitchFamily="2" charset="-122"/>
              </a:rPr>
              <a:t>年代初，台湾歌星邓丽君的歌曲风靡了中国大陆，她柔弱的声线，表达着对人、对家乡的情感，冲击着中共数十年那种阳刚式的革命歌曲，与当时的中国领导人邓小平一起成为老百姓熟悉的名字，并流传着「白天听老邓，晚上听小邓」、「只爱小邓，不爱老邓」等语。不过，一些极左分子，认为这是社会主义下的靡靡之音</a:t>
            </a:r>
            <a:r>
              <a:rPr lang="zh-CN" altLang="en-US" sz="1600" dirty="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「黄色音乐」 ，</a:t>
            </a:r>
            <a:r>
              <a:rPr lang="zh-TW" altLang="en-US" sz="1600" dirty="0">
                <a:solidFill>
                  <a:schemeClr val="tx1"/>
                </a:solidFill>
                <a:latin typeface="SimSun" panose="02010600030101010101" pitchFamily="2" charset="-122"/>
                <a:ea typeface="SimSun" panose="02010600030101010101" pitchFamily="2" charset="-122"/>
              </a:rPr>
              <a:t>一度</a:t>
            </a:r>
            <a:r>
              <a:rPr lang="zh-TW" altLang="en-US" sz="1600" dirty="0">
                <a:latin typeface="SimSun" panose="02010600030101010101" pitchFamily="2" charset="-122"/>
                <a:ea typeface="SimSun" panose="02010600030101010101" pitchFamily="2" charset="-122"/>
              </a:rPr>
              <a:t>禁止流播。虽然如此，不少老百姓还是托港台的亲戚朋友偷偷把邓丽君的卡式录音带运到大陆去。从这股“邓旋风”，可以透视改革开放初期的社会转变，以及港台流行文化对大陆的冲击。</a:t>
            </a:r>
            <a:endParaRPr lang="en-US" altLang="zh-TW" sz="1600" dirty="0">
              <a:latin typeface="SimSun" panose="02010600030101010101" pitchFamily="2" charset="-122"/>
              <a:ea typeface="SimSun" panose="02010600030101010101" pitchFamily="2" charset="-122"/>
            </a:endParaRPr>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latin typeface="SimSun" panose="02010600030101010101" pitchFamily="2" charset="-122"/>
              <a:ea typeface="SimSun" panose="02010600030101010101" pitchFamily="2" charset="-122"/>
            </a:endParaRPr>
          </a:p>
        </p:txBody>
      </p:sp>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5773615" y="1433096"/>
            <a:ext cx="3276600" cy="5007966"/>
          </a:xfrm>
          <a:prstGeom prst="rect">
            <a:avLst/>
          </a:prstGeom>
          <a:noFill/>
          <a:ln>
            <a:noFill/>
          </a:ln>
        </p:spPr>
      </p:pic>
      <p:sp>
        <p:nvSpPr>
          <p:cNvPr id="6" name="矩形 5"/>
          <p:cNvSpPr/>
          <p:nvPr/>
        </p:nvSpPr>
        <p:spPr>
          <a:xfrm>
            <a:off x="93785" y="4648200"/>
            <a:ext cx="4572000" cy="1354217"/>
          </a:xfrm>
          <a:prstGeom prst="rect">
            <a:avLst/>
          </a:prstGeom>
        </p:spPr>
        <p:txBody>
          <a:bodyPr>
            <a:spAutoFit/>
          </a:bodyPr>
          <a:lstStyle/>
          <a:p>
            <a:r>
              <a:rPr lang="zh-CN" altLang="en-US" sz="1600" dirty="0">
                <a:latin typeface="SimSun" panose="02010600030101010101" pitchFamily="2" charset="-122"/>
                <a:ea typeface="SimSun" panose="02010600030101010101" pitchFamily="2" charset="-122"/>
              </a:rPr>
              <a:t>在</a:t>
            </a:r>
            <a:r>
              <a:rPr lang="zh-TW" altLang="en-US" sz="1600" dirty="0">
                <a:latin typeface="SimSun" panose="02010600030101010101" pitchFamily="2" charset="-122"/>
                <a:ea typeface="SimSun" panose="02010600030101010101" pitchFamily="2" charset="-122"/>
              </a:rPr>
              <a:t>本部分</a:t>
            </a:r>
            <a:r>
              <a:rPr lang="zh-CN" altLang="en-US" sz="1600" dirty="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你</a:t>
            </a:r>
            <a:r>
              <a:rPr lang="zh-CN" altLang="en-US" sz="1600" dirty="0">
                <a:latin typeface="SimSun" panose="02010600030101010101" pitchFamily="2" charset="-122"/>
                <a:ea typeface="SimSun" panose="02010600030101010101" pitchFamily="2" charset="-122"/>
              </a:rPr>
              <a:t>将可以学到：</a:t>
            </a:r>
            <a:endParaRPr lang="en-US" altLang="zh-CN" sz="1600" dirty="0">
              <a:latin typeface="SimSun" panose="02010600030101010101" pitchFamily="2" charset="-122"/>
              <a:ea typeface="SimSun" panose="02010600030101010101" pitchFamily="2" charset="-122"/>
            </a:endParaRPr>
          </a:p>
          <a:p>
            <a:endParaRPr lang="en-US" altLang="zh-CN" sz="1600" dirty="0">
              <a:latin typeface="SimSun" panose="02010600030101010101" pitchFamily="2" charset="-122"/>
              <a:ea typeface="SimSun" panose="02010600030101010101" pitchFamily="2" charset="-122"/>
            </a:endParaRPr>
          </a:p>
          <a:p>
            <a:r>
              <a:rPr lang="en-US" altLang="zh-TW" sz="1600" dirty="0">
                <a:ea typeface="SimSun" panose="02010600030101010101" pitchFamily="2" charset="-122"/>
              </a:rPr>
              <a:t>1. </a:t>
            </a:r>
            <a:r>
              <a:rPr lang="zh-TW" altLang="en-US" sz="1600" dirty="0">
                <a:latin typeface="SimSun" panose="02010600030101010101" pitchFamily="2" charset="-122"/>
                <a:ea typeface="SimSun" panose="02010600030101010101" pitchFamily="2" charset="-122"/>
              </a:rPr>
              <a:t>改革开放下社会风气的变化</a:t>
            </a:r>
            <a:endParaRPr lang="en-US" altLang="zh-TW" sz="1600" dirty="0">
              <a:ea typeface="SimSun" panose="02010600030101010101" pitchFamily="2" charset="-122"/>
            </a:endParaRPr>
          </a:p>
          <a:p>
            <a:r>
              <a:rPr lang="en-US" altLang="zh-TW" sz="1600" dirty="0">
                <a:ea typeface="SimSun" panose="02010600030101010101" pitchFamily="2" charset="-122"/>
              </a:rPr>
              <a:t>2. </a:t>
            </a:r>
            <a:r>
              <a:rPr lang="zh-TW" altLang="en-US" sz="1600" dirty="0">
                <a:latin typeface="SimSun" panose="02010600030101010101" pitchFamily="2" charset="-122"/>
                <a:ea typeface="SimSun" panose="02010600030101010101" pitchFamily="2" charset="-122"/>
              </a:rPr>
              <a:t>政治变动对社会的影响</a:t>
            </a:r>
            <a:endParaRPr lang="en-US" altLang="zh-TW" sz="1600" dirty="0">
              <a:ea typeface="SimSun" panose="02010600030101010101" pitchFamily="2" charset="-122"/>
            </a:endParaRPr>
          </a:p>
          <a:p>
            <a:r>
              <a:rPr lang="en-US" altLang="zh-TW" sz="1600" dirty="0">
                <a:ea typeface="SimSun" panose="02010600030101010101" pitchFamily="2" charset="-122"/>
              </a:rPr>
              <a:t>3. </a:t>
            </a:r>
            <a:r>
              <a:rPr lang="zh-TW" altLang="en-US" sz="1600" dirty="0">
                <a:latin typeface="SimSun" panose="02010600030101010101" pitchFamily="2" charset="-122"/>
                <a:ea typeface="SimSun" panose="02010600030101010101" pitchFamily="2" charset="-122"/>
              </a:rPr>
              <a:t>文艺与政治的关系</a:t>
            </a:r>
            <a:endParaRPr lang="en-US" altLang="zh-CN"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841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988" y="195070"/>
            <a:ext cx="4748212" cy="1631216"/>
          </a:xfrm>
          <a:prstGeom prst="rect">
            <a:avLst/>
          </a:prstGeom>
          <a:noFill/>
          <a:ln>
            <a:solidFill>
              <a:schemeClr val="accent1"/>
            </a:solidFill>
          </a:ln>
        </p:spPr>
        <p:txBody>
          <a:bodyPr wrap="square" rtlCol="0">
            <a:spAutoFit/>
          </a:bodyPr>
          <a:lstStyle/>
          <a:p>
            <a:r>
              <a:rPr lang="zh-CN" altLang="en-US" dirty="0"/>
              <a:t>随着</a:t>
            </a:r>
            <a:r>
              <a:rPr lang="en-US" altLang="zh-CN" dirty="0"/>
              <a:t>1978</a:t>
            </a:r>
            <a:r>
              <a:rPr lang="zh-CN" altLang="en-US" dirty="0"/>
              <a:t>年的改革经济开放，中国的国门也正式向世界敞开，各种各样、五颜六色的港台（香港、</a:t>
            </a:r>
            <a:r>
              <a:rPr lang="zh-TW" altLang="en-US" dirty="0">
                <a:latin typeface="SimSun" panose="02010600030101010101" pitchFamily="2" charset="-122"/>
                <a:ea typeface="SimSun" panose="02010600030101010101" pitchFamily="2" charset="-122"/>
              </a:rPr>
              <a:t>台</a:t>
            </a:r>
            <a:r>
              <a:rPr lang="zh-CN" altLang="en-US" dirty="0"/>
              <a:t>湾）服装款式也开始涌入中国市场，中国民众深埋了几十年的爱美之心迅速萌发，其中两个时尚便是蛤蟆镜和喇叭裤。</a:t>
            </a:r>
            <a:r>
              <a:rPr lang="zh-CN" altLang="en-US" sz="1000" dirty="0"/>
              <a:t>（印象中国，页</a:t>
            </a:r>
            <a:r>
              <a:rPr lang="en-US" altLang="zh-CN" sz="1000" dirty="0"/>
              <a:t>13-14</a:t>
            </a:r>
            <a:r>
              <a:rPr lang="zh-CN" altLang="en-US" sz="1000" dirty="0"/>
              <a:t>）</a:t>
            </a:r>
            <a:endParaRPr lang="zh-HK" altLang="en-US" sz="1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3830"/>
            <a:ext cx="3862388"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 y="529055"/>
            <a:ext cx="3982498" cy="584775"/>
          </a:xfrm>
          <a:prstGeom prst="rect">
            <a:avLst/>
          </a:prstGeom>
          <a:noFill/>
          <a:ln>
            <a:solidFill>
              <a:schemeClr val="accent2">
                <a:lumMod val="60000"/>
                <a:lumOff val="40000"/>
              </a:schemeClr>
            </a:solidFill>
          </a:ln>
        </p:spPr>
        <p:txBody>
          <a:bodyPr wrap="square" rtlCol="0">
            <a:spAutoFit/>
          </a:bodyPr>
          <a:lstStyle/>
          <a:p>
            <a:r>
              <a:rPr lang="zh-CN" altLang="en-US" sz="1600" dirty="0"/>
              <a:t>许多年轻人已经厌倦了灰、蓝、绿的单一色调，追求戴太阳眼镜和穿喇叭裤的时尚。</a:t>
            </a:r>
            <a:endParaRPr lang="zh-HK" altLang="en-US" sz="1600" dirty="0"/>
          </a:p>
        </p:txBody>
      </p:sp>
      <p:sp>
        <p:nvSpPr>
          <p:cNvPr id="8" name="TextBox 7"/>
          <p:cNvSpPr txBox="1"/>
          <p:nvPr/>
        </p:nvSpPr>
        <p:spPr>
          <a:xfrm>
            <a:off x="4391025" y="2263972"/>
            <a:ext cx="3205162" cy="307777"/>
          </a:xfrm>
          <a:prstGeom prst="rect">
            <a:avLst/>
          </a:prstGeom>
          <a:noFill/>
        </p:spPr>
        <p:txBody>
          <a:bodyPr wrap="square" rtlCol="0">
            <a:spAutoFit/>
          </a:bodyPr>
          <a:lstStyle/>
          <a:p>
            <a:r>
              <a:rPr lang="zh-CN" altLang="en-US" sz="1400" dirty="0"/>
              <a:t>太阳眼镜（当时称为「蛤蟆镜」）</a:t>
            </a:r>
            <a:endParaRPr lang="zh-HK" altLang="en-US" sz="1400" dirty="0"/>
          </a:p>
        </p:txBody>
      </p:sp>
      <p:cxnSp>
        <p:nvCxnSpPr>
          <p:cNvPr id="14" name="Straight Connector 13"/>
          <p:cNvCxnSpPr/>
          <p:nvPr/>
        </p:nvCxnSpPr>
        <p:spPr>
          <a:xfrm>
            <a:off x="3133725" y="2417861"/>
            <a:ext cx="1295400"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243262" y="2582762"/>
            <a:ext cx="2209800" cy="398562"/>
          </a:xfrm>
          <a:prstGeom prst="bentConnector3">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19724" y="2836959"/>
            <a:ext cx="2809875" cy="307777"/>
          </a:xfrm>
          <a:prstGeom prst="rect">
            <a:avLst/>
          </a:prstGeom>
          <a:noFill/>
        </p:spPr>
        <p:txBody>
          <a:bodyPr wrap="square" rtlCol="0">
            <a:spAutoFit/>
          </a:bodyPr>
          <a:lstStyle/>
          <a:p>
            <a:r>
              <a:rPr lang="zh-CN" altLang="en-US" sz="1400" dirty="0"/>
              <a:t>烫发，并选择自己喜爱的发式</a:t>
            </a:r>
            <a:endParaRPr lang="zh-HK" altLang="en-US" sz="1400" dirty="0"/>
          </a:p>
        </p:txBody>
      </p:sp>
      <p:cxnSp>
        <p:nvCxnSpPr>
          <p:cNvPr id="19" name="Straight Connector 18"/>
          <p:cNvCxnSpPr/>
          <p:nvPr/>
        </p:nvCxnSpPr>
        <p:spPr>
          <a:xfrm>
            <a:off x="3276600" y="3763100"/>
            <a:ext cx="1009650"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8162" y="3501490"/>
            <a:ext cx="4329113" cy="523220"/>
          </a:xfrm>
          <a:prstGeom prst="rect">
            <a:avLst/>
          </a:prstGeom>
          <a:noFill/>
        </p:spPr>
        <p:txBody>
          <a:bodyPr wrap="square" rtlCol="0">
            <a:spAutoFit/>
          </a:bodyPr>
          <a:lstStyle/>
          <a:p>
            <a:r>
              <a:rPr lang="zh-CN" altLang="en-US" sz="1400" dirty="0"/>
              <a:t>注重衣服的设计，白色的上衣也开始流行（妇女白色上衣因有可能透现内衣，</a:t>
            </a:r>
            <a:r>
              <a:rPr lang="zh-TW" altLang="en-US" sz="1400" dirty="0"/>
              <a:t>「</a:t>
            </a:r>
            <a:r>
              <a:rPr lang="zh-CN" altLang="en-US" sz="1400" dirty="0"/>
              <a:t>文革</a:t>
            </a:r>
            <a:r>
              <a:rPr lang="zh-TW" altLang="en-US" sz="1400" dirty="0"/>
              <a:t>」</a:t>
            </a:r>
            <a:r>
              <a:rPr lang="zh-CN" altLang="en-US" sz="1400" dirty="0"/>
              <a:t>时是禁忌）。</a:t>
            </a:r>
            <a:endParaRPr lang="zh-HK" altLang="en-US" sz="1400" dirty="0"/>
          </a:p>
        </p:txBody>
      </p:sp>
      <p:cxnSp>
        <p:nvCxnSpPr>
          <p:cNvPr id="22" name="Straight Connector 21"/>
          <p:cNvCxnSpPr/>
          <p:nvPr/>
        </p:nvCxnSpPr>
        <p:spPr>
          <a:xfrm>
            <a:off x="3352800" y="5791200"/>
            <a:ext cx="1114425" cy="0"/>
          </a:xfrm>
          <a:prstGeom prst="line">
            <a:avLst/>
          </a:prstGeom>
          <a:ln w="19050">
            <a:solidFill>
              <a:schemeClr val="accent3">
                <a:lumMod val="60000"/>
                <a:lumOff val="40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5800" y="5677900"/>
            <a:ext cx="4343400" cy="307777"/>
          </a:xfrm>
          <a:prstGeom prst="rect">
            <a:avLst/>
          </a:prstGeom>
          <a:noFill/>
        </p:spPr>
        <p:txBody>
          <a:bodyPr wrap="square" rtlCol="0">
            <a:spAutoFit/>
          </a:bodyPr>
          <a:lstStyle/>
          <a:p>
            <a:r>
              <a:rPr lang="zh-CN" altLang="en-US" sz="1400" dirty="0"/>
              <a:t>裤口尺寸要明显大于膝盖的尺寸，才合喇叭裤的潮流。</a:t>
            </a:r>
            <a:endParaRPr lang="zh-HK" altLang="en-US" sz="1400" dirty="0"/>
          </a:p>
        </p:txBody>
      </p:sp>
      <p:cxnSp>
        <p:nvCxnSpPr>
          <p:cNvPr id="25" name="Elbow Connector 24"/>
          <p:cNvCxnSpPr/>
          <p:nvPr/>
        </p:nvCxnSpPr>
        <p:spPr>
          <a:xfrm>
            <a:off x="2185988" y="3696226"/>
            <a:ext cx="2259806" cy="1180574"/>
          </a:xfrm>
          <a:prstGeom prst="bentConnector3">
            <a:avLst>
              <a:gd name="adj1" fmla="val -158"/>
            </a:avLst>
          </a:prstGeom>
          <a:ln w="19050">
            <a:solidFill>
              <a:schemeClr val="accent3">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95800" y="4724400"/>
            <a:ext cx="4090988" cy="738664"/>
          </a:xfrm>
          <a:prstGeom prst="rect">
            <a:avLst/>
          </a:prstGeom>
          <a:noFill/>
        </p:spPr>
        <p:txBody>
          <a:bodyPr wrap="square" rtlCol="0">
            <a:spAutoFit/>
          </a:bodyPr>
          <a:lstStyle/>
          <a:p>
            <a:r>
              <a:rPr lang="zh-CN" altLang="en-US" sz="1400" dirty="0"/>
              <a:t>卡式录音机，舞会必备。这个双卡式，更可以将一盒录音带，录制到另一盒空带，这是当代流行的翻版行为。</a:t>
            </a:r>
            <a:endParaRPr lang="zh-HK" altLang="en-US" sz="1400" dirty="0"/>
          </a:p>
        </p:txBody>
      </p:sp>
      <p:sp>
        <p:nvSpPr>
          <p:cNvPr id="29" name="TextBox 28"/>
          <p:cNvSpPr txBox="1"/>
          <p:nvPr/>
        </p:nvSpPr>
        <p:spPr>
          <a:xfrm>
            <a:off x="330994" y="6287494"/>
            <a:ext cx="3657600" cy="523220"/>
          </a:xfrm>
          <a:prstGeom prst="rect">
            <a:avLst/>
          </a:prstGeom>
          <a:noFill/>
        </p:spPr>
        <p:txBody>
          <a:bodyPr wrap="square" rtlCol="0">
            <a:spAutoFit/>
          </a:bodyPr>
          <a:lstStyle/>
          <a:p>
            <a:r>
              <a:rPr lang="zh-CN" altLang="en-US" sz="1400" dirty="0"/>
              <a:t>改革开放初期留着长发、穿着喇叭裤、提着录音机的「新青年」 。 </a:t>
            </a:r>
            <a:r>
              <a:rPr lang="zh-CN" altLang="en-US" sz="1000" dirty="0"/>
              <a:t>（互联网照片）</a:t>
            </a:r>
            <a:endParaRPr lang="zh-HK" altLang="en-US" sz="1000" dirty="0"/>
          </a:p>
        </p:txBody>
      </p:sp>
      <p:sp>
        <p:nvSpPr>
          <p:cNvPr id="24" name="TextBox 1"/>
          <p:cNvSpPr txBox="1"/>
          <p:nvPr/>
        </p:nvSpPr>
        <p:spPr>
          <a:xfrm>
            <a:off x="12192" y="0"/>
            <a:ext cx="3982498"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改革开放下中国社会的变化</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308233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0" grpId="0"/>
      <p:bldP spid="2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38862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被</a:t>
            </a:r>
            <a:r>
              <a:rPr lang="zh-TW" altLang="en-US" sz="2400" b="1" dirty="0">
                <a:latin typeface="Adobe 繁黑體 Std B" pitchFamily="34" charset="-128"/>
                <a:ea typeface="Adobe 繁黑體 Std B" pitchFamily="34" charset="-128"/>
              </a:rPr>
              <a:t>偷</a:t>
            </a:r>
            <a:r>
              <a:rPr lang="zh-TW" altLang="en-US" sz="2400" dirty="0">
                <a:latin typeface="Adobe 繁黑體 Std B" pitchFamily="34" charset="-128"/>
                <a:ea typeface="Adobe 繁黑體 Std B" pitchFamily="34" charset="-128"/>
              </a:rPr>
              <a:t>听的</a:t>
            </a:r>
            <a:r>
              <a:rPr lang="zh-CN" altLang="en-US" sz="2400" dirty="0">
                <a:latin typeface="Adobe 繁黑體 Std B" pitchFamily="34" charset="-128"/>
                <a:ea typeface="Adobe 繁黑體 Std B" pitchFamily="34" charset="-128"/>
              </a:rPr>
              <a:t>邓丽君</a:t>
            </a:r>
            <a:r>
              <a:rPr lang="zh-TW" altLang="en-US" sz="2400" dirty="0">
                <a:latin typeface="Adobe 繁黑體 Std B" pitchFamily="34" charset="-128"/>
                <a:ea typeface="Adobe 繁黑體 Std B" pitchFamily="34" charset="-128"/>
              </a:rPr>
              <a:t>：</a:t>
            </a:r>
            <a:r>
              <a:rPr lang="zh-CN" altLang="en-US" sz="2400" dirty="0">
                <a:latin typeface="Adobe 繁黑體 Std B" pitchFamily="34" charset="-128"/>
                <a:ea typeface="Adobe 繁黑體 Std B" pitchFamily="34" charset="-128"/>
              </a:rPr>
              <a:t>靡靡之音</a:t>
            </a:r>
            <a:endParaRPr lang="zh-HK" altLang="en-US" sz="2400" dirty="0">
              <a:latin typeface="Adobe 繁黑體 Std B" pitchFamily="34" charset="-128"/>
              <a:ea typeface="Adobe 繁黑體 Std B" pitchFamily="34" charset="-128"/>
            </a:endParaRPr>
          </a:p>
        </p:txBody>
      </p:sp>
      <p:sp>
        <p:nvSpPr>
          <p:cNvPr id="2" name="TextBox 1"/>
          <p:cNvSpPr txBox="1"/>
          <p:nvPr/>
        </p:nvSpPr>
        <p:spPr>
          <a:xfrm>
            <a:off x="76200" y="609600"/>
            <a:ext cx="8686800" cy="1323439"/>
          </a:xfrm>
          <a:prstGeom prst="rect">
            <a:avLst/>
          </a:prstGeom>
          <a:solidFill>
            <a:schemeClr val="bg2">
              <a:lumMod val="90000"/>
            </a:schemeClr>
          </a:solidFill>
          <a:ln>
            <a:solidFill>
              <a:schemeClr val="bg2">
                <a:lumMod val="90000"/>
              </a:schemeClr>
            </a:solidFill>
          </a:ln>
        </p:spPr>
        <p:txBody>
          <a:bodyPr wrap="square" rtlCol="0">
            <a:spAutoFit/>
          </a:bodyPr>
          <a:lstStyle/>
          <a:p>
            <a:r>
              <a:rPr lang="zh-CN" altLang="en-US" sz="1600" dirty="0"/>
              <a:t>邓丽君的父亲叫作邓枢，</a:t>
            </a:r>
            <a:r>
              <a:rPr lang="en-US" altLang="zh-CN" sz="1600" dirty="0"/>
              <a:t>1921</a:t>
            </a:r>
            <a:r>
              <a:rPr lang="zh-CN" altLang="en-US" sz="1600" dirty="0"/>
              <a:t>年出生，祖籍河北省大名县，任国民政府河北军团的少尉。</a:t>
            </a:r>
            <a:r>
              <a:rPr lang="en-US" altLang="zh-CN" sz="1600" dirty="0"/>
              <a:t>1948</a:t>
            </a:r>
            <a:r>
              <a:rPr lang="zh-CN" altLang="en-US" sz="1600" dirty="0"/>
              <a:t>年末，国共内战失利，邓枢亦随国民党迁</a:t>
            </a:r>
            <a:r>
              <a:rPr lang="zh-TW" altLang="en-US" sz="1600" dirty="0">
                <a:latin typeface="SimSun" panose="02010600030101010101" pitchFamily="2" charset="-122"/>
                <a:ea typeface="SimSun" panose="02010600030101010101" pitchFamily="2" charset="-122"/>
              </a:rPr>
              <a:t>台</a:t>
            </a:r>
            <a:r>
              <a:rPr lang="zh-CN" altLang="en-US" sz="1600" dirty="0"/>
              <a:t>，先驻</a:t>
            </a:r>
            <a:r>
              <a:rPr lang="zh-TW" altLang="en-US" sz="1600" dirty="0">
                <a:latin typeface="SimSun" panose="02010600030101010101" pitchFamily="2" charset="-122"/>
                <a:ea typeface="SimSun" panose="02010600030101010101" pitchFamily="2" charset="-122"/>
              </a:rPr>
              <a:t>台</a:t>
            </a:r>
            <a:r>
              <a:rPr lang="zh-CN" altLang="en-US" sz="1600" dirty="0"/>
              <a:t>南，</a:t>
            </a:r>
            <a:r>
              <a:rPr lang="en-US" altLang="zh-CN" sz="1600" dirty="0"/>
              <a:t>1952</a:t>
            </a:r>
            <a:r>
              <a:rPr lang="zh-CN" altLang="en-US" sz="1600" dirty="0"/>
              <a:t>年升为中尉，翌年生邓丽君。</a:t>
            </a:r>
            <a:endParaRPr lang="en-US" altLang="zh-CN" sz="1600" dirty="0"/>
          </a:p>
          <a:p>
            <a:endParaRPr lang="en-US" altLang="zh-CN" sz="1600" dirty="0"/>
          </a:p>
          <a:p>
            <a:r>
              <a:rPr lang="en-US" altLang="zh-CN" sz="1600" dirty="0"/>
              <a:t>1964</a:t>
            </a:r>
            <a:r>
              <a:rPr lang="zh-CN" altLang="en-US" sz="1600" dirty="0"/>
              <a:t>年，邓丽君以</a:t>
            </a:r>
            <a:r>
              <a:rPr lang="en-US" altLang="zh-CN" sz="1600" dirty="0"/>
              <a:t>11</a:t>
            </a:r>
            <a:r>
              <a:rPr lang="zh-CN" altLang="en-US" sz="1600" dirty="0"/>
              <a:t>岁之龄在中华广播电台举办的黄梅调歌唱大赛赢得冠军，</a:t>
            </a:r>
            <a:r>
              <a:rPr lang="en-US" altLang="zh-CN" sz="1600" dirty="0"/>
              <a:t>1967</a:t>
            </a:r>
            <a:r>
              <a:rPr lang="zh-CN" altLang="en-US" sz="1600" dirty="0"/>
              <a:t>年</a:t>
            </a:r>
            <a:r>
              <a:rPr lang="zh-TW" altLang="en-US" sz="1600" dirty="0"/>
              <a:t>发行第一张个人唱片专辑，</a:t>
            </a:r>
            <a:r>
              <a:rPr lang="zh-CN" altLang="en-US" sz="1600" dirty="0"/>
              <a:t>并</a:t>
            </a:r>
            <a:r>
              <a:rPr lang="zh-TW" altLang="en-US" sz="1600" dirty="0"/>
              <a:t>于</a:t>
            </a:r>
            <a:r>
              <a:rPr lang="en-US" altLang="zh-TW" sz="1600" dirty="0"/>
              <a:t>1970</a:t>
            </a:r>
            <a:r>
              <a:rPr lang="zh-TW" altLang="en-US" sz="1600" dirty="0"/>
              <a:t>至</a:t>
            </a:r>
            <a:r>
              <a:rPr lang="en-US" altLang="zh-TW" sz="1600" dirty="0"/>
              <a:t>80</a:t>
            </a:r>
            <a:r>
              <a:rPr lang="zh-TW" altLang="en-US" sz="1600" dirty="0"/>
              <a:t>年代之间达到事业高峰</a:t>
            </a:r>
            <a:r>
              <a:rPr lang="zh-CN" altLang="en-US" sz="1600" dirty="0"/>
              <a:t>。</a:t>
            </a:r>
            <a:r>
              <a:rPr lang="en-US" altLang="zh-CN" sz="1600" dirty="0"/>
              <a:t>1995</a:t>
            </a:r>
            <a:r>
              <a:rPr lang="zh-CN" altLang="en-US" sz="1600" dirty="0"/>
              <a:t>年因哮喘病逝世，终年</a:t>
            </a:r>
            <a:r>
              <a:rPr lang="en-US" altLang="zh-CN" sz="1600" dirty="0"/>
              <a:t>42</a:t>
            </a:r>
            <a:r>
              <a:rPr lang="zh-CN" altLang="en-US" sz="1600" dirty="0"/>
              <a:t>岁。</a:t>
            </a:r>
            <a:endParaRPr lang="zh-HK" altLang="en-US" sz="1600" dirty="0"/>
          </a:p>
        </p:txBody>
      </p:sp>
      <p:sp>
        <p:nvSpPr>
          <p:cNvPr id="3" name="TextBox 2"/>
          <p:cNvSpPr txBox="1"/>
          <p:nvPr/>
        </p:nvSpPr>
        <p:spPr>
          <a:xfrm>
            <a:off x="3124200" y="2054237"/>
            <a:ext cx="5867400" cy="4780062"/>
          </a:xfrm>
          <a:prstGeom prst="rect">
            <a:avLst/>
          </a:prstGeom>
          <a:solidFill>
            <a:schemeClr val="accent1">
              <a:lumMod val="20000"/>
              <a:lumOff val="80000"/>
            </a:schemeClr>
          </a:solidFill>
          <a:ln>
            <a:solidFill>
              <a:schemeClr val="bg2">
                <a:lumMod val="90000"/>
              </a:schemeClr>
            </a:solidFill>
          </a:ln>
        </p:spPr>
        <p:txBody>
          <a:bodyPr wrap="square" rtlCol="0">
            <a:spAutoFit/>
          </a:bodyPr>
          <a:lstStyle/>
          <a:p>
            <a:r>
              <a:rPr lang="en-US" altLang="zh-CN" sz="1600" dirty="0"/>
              <a:t>1979</a:t>
            </a:r>
            <a:r>
              <a:rPr lang="zh-CN" altLang="en-US" sz="1600" dirty="0"/>
              <a:t>年</a:t>
            </a:r>
            <a:r>
              <a:rPr lang="en-US" altLang="zh-CN" sz="1600" dirty="0"/>
              <a:t>9</a:t>
            </a:r>
            <a:r>
              <a:rPr lang="zh-CN" altLang="en-US" sz="1600" dirty="0"/>
              <a:t>月</a:t>
            </a:r>
            <a:r>
              <a:rPr lang="zh-CN" altLang="en-US" sz="1600" dirty="0">
                <a:latin typeface="+mn-ea"/>
              </a:rPr>
              <a:t>，邓丽君的专辑</a:t>
            </a:r>
            <a:r>
              <a:rPr lang="en-US" altLang="zh-CN" sz="1600" dirty="0">
                <a:latin typeface="+mn-ea"/>
              </a:rPr>
              <a:t>《</a:t>
            </a:r>
            <a:r>
              <a:rPr lang="zh-CN" altLang="en-US" sz="1600" dirty="0">
                <a:latin typeface="+mn-ea"/>
              </a:rPr>
              <a:t>难忘的一天</a:t>
            </a:r>
            <a:r>
              <a:rPr lang="en-US" altLang="zh-CN" sz="1600" dirty="0">
                <a:latin typeface="+mn-ea"/>
              </a:rPr>
              <a:t>》</a:t>
            </a:r>
            <a:r>
              <a:rPr lang="zh-CN" altLang="en-US" sz="1600" dirty="0">
                <a:latin typeface="+mn-ea"/>
              </a:rPr>
              <a:t>发行，其中一首歌叫作</a:t>
            </a:r>
            <a:r>
              <a:rPr lang="en-US" altLang="zh-CN" sz="1600" dirty="0">
                <a:latin typeface="+mn-ea"/>
              </a:rPr>
              <a:t>〈</a:t>
            </a:r>
            <a:r>
              <a:rPr lang="zh-CN" altLang="en-US" sz="1600" dirty="0">
                <a:latin typeface="+mn-ea"/>
              </a:rPr>
              <a:t>甜蜜蜜</a:t>
            </a:r>
            <a:r>
              <a:rPr lang="en-US" altLang="zh-CN" sz="1600" dirty="0">
                <a:latin typeface="+mn-ea"/>
              </a:rPr>
              <a:t>〉</a:t>
            </a:r>
            <a:r>
              <a:rPr lang="zh-CN" altLang="en-US" sz="1600" dirty="0">
                <a:latin typeface="+mn-ea"/>
              </a:rPr>
              <a:t>。</a:t>
            </a:r>
            <a:r>
              <a:rPr lang="en-US" altLang="zh-CN" sz="1600" dirty="0">
                <a:latin typeface="+mn-ea"/>
              </a:rPr>
              <a:t>〈</a:t>
            </a:r>
            <a:r>
              <a:rPr lang="zh-CN" altLang="en-US" sz="1600" dirty="0">
                <a:latin typeface="+mn-ea"/>
              </a:rPr>
              <a:t>甜蜜蜜</a:t>
            </a:r>
            <a:r>
              <a:rPr lang="en-US" altLang="zh-CN" sz="1600" dirty="0">
                <a:latin typeface="+mn-ea"/>
              </a:rPr>
              <a:t>〉</a:t>
            </a:r>
            <a:r>
              <a:rPr lang="zh-CN" altLang="en-US" sz="1600" dirty="0">
                <a:latin typeface="+mn-ea"/>
              </a:rPr>
              <a:t>原曲取自苏门答腊民谣，由庄奴重新填词，由邓丽君主唱。 「甜蜜蜜，你笑的甜蜜蜜，好像花儿开在春风里</a:t>
            </a:r>
            <a:r>
              <a:rPr lang="en-US" altLang="zh-CN" sz="1600" dirty="0">
                <a:latin typeface="+mn-ea"/>
              </a:rPr>
              <a:t>……”</a:t>
            </a:r>
            <a:r>
              <a:rPr lang="zh-CN" altLang="en-US" sz="1600" dirty="0">
                <a:latin typeface="+mn-ea"/>
              </a:rPr>
              <a:t>邓丽君甜美清新的形象和歌声，瞬间征服了听惯了雄壮旋律的国人。王先生，现时已经约</a:t>
            </a:r>
            <a:r>
              <a:rPr lang="en-US" altLang="zh-CN" sz="1600" dirty="0"/>
              <a:t>60</a:t>
            </a:r>
            <a:r>
              <a:rPr lang="zh-CN" altLang="en-US" sz="1600" dirty="0"/>
              <a:t>岁</a:t>
            </a:r>
            <a:r>
              <a:rPr lang="zh-CN" altLang="en-US" sz="1600" dirty="0">
                <a:latin typeface="+mn-ea"/>
              </a:rPr>
              <a:t>了，还记得当年的感受：</a:t>
            </a:r>
            <a:endParaRPr lang="en-US" altLang="zh-CN" sz="1600" dirty="0">
              <a:latin typeface="+mn-ea"/>
            </a:endParaRPr>
          </a:p>
          <a:p>
            <a:endParaRPr lang="en-US" altLang="zh-CN" sz="1600" dirty="0">
              <a:latin typeface="+mn-ea"/>
            </a:endParaRPr>
          </a:p>
          <a:p>
            <a:r>
              <a:rPr lang="zh-CN" altLang="en-US" sz="1600" dirty="0">
                <a:latin typeface="+mn-ea"/>
              </a:rPr>
              <a:t>「那时候半夜躺在床上，把收音机开得小小的，几乎成了我睡觉前必做的功课。有一次晚上，忽然就听到了</a:t>
            </a:r>
            <a:r>
              <a:rPr lang="en-US" altLang="zh-CN" sz="1600" dirty="0">
                <a:latin typeface="+mn-ea"/>
              </a:rPr>
              <a:t>〈</a:t>
            </a:r>
            <a:r>
              <a:rPr lang="zh-CN" altLang="en-US" sz="1600" dirty="0">
                <a:latin typeface="+mn-ea"/>
              </a:rPr>
              <a:t>甜蜜蜜</a:t>
            </a:r>
            <a:r>
              <a:rPr lang="en-US" altLang="zh-CN" sz="1600" dirty="0">
                <a:latin typeface="+mn-ea"/>
              </a:rPr>
              <a:t>〉</a:t>
            </a:r>
            <a:r>
              <a:rPr lang="zh-CN" altLang="en-US" sz="1600" dirty="0">
                <a:latin typeface="+mn-ea"/>
              </a:rPr>
              <a:t>的调子，感觉整个世界一下子就安静了，怎么会有这么干净甜美的声音！当时还不知道是谁唱的。第二天就跟朋友说起这件事，他们也都听到了，大家的感受那么一致。有个朋友说是邓丽君，我们才开始关注邓丽君，开始听她的歌。」（印象中国，页</a:t>
            </a:r>
            <a:r>
              <a:rPr lang="en-US" altLang="zh-CN" sz="1600" dirty="0"/>
              <a:t>218</a:t>
            </a:r>
            <a:r>
              <a:rPr lang="zh-CN" altLang="en-US" sz="1600" dirty="0">
                <a:latin typeface="+mn-ea"/>
              </a:rPr>
              <a:t>）</a:t>
            </a:r>
            <a:endParaRPr lang="en-US" altLang="zh-CN" sz="1600" dirty="0">
              <a:latin typeface="+mn-ea"/>
            </a:endParaRPr>
          </a:p>
          <a:p>
            <a:endParaRPr lang="en-US" altLang="zh-CN" sz="1600" dirty="0">
              <a:latin typeface="+mn-ea"/>
            </a:endParaRPr>
          </a:p>
          <a:p>
            <a:r>
              <a:rPr lang="zh-CN" altLang="en-US" sz="1600" dirty="0">
                <a:latin typeface="+mn-ea"/>
              </a:rPr>
              <a:t>内地掀起了邓丽君热。这时中国刚刚进行改革开放，文化管制仍然严格，何况邓丽君是</a:t>
            </a:r>
            <a:r>
              <a:rPr lang="zh-TW" altLang="en-US" sz="1600" dirty="0">
                <a:latin typeface="SimSun" panose="02010600030101010101" pitchFamily="2" charset="-122"/>
                <a:ea typeface="SimSun" panose="02010600030101010101" pitchFamily="2" charset="-122"/>
              </a:rPr>
              <a:t>台</a:t>
            </a:r>
            <a:r>
              <a:rPr lang="zh-CN" altLang="en-US" sz="1600" dirty="0">
                <a:latin typeface="+mn-ea"/>
              </a:rPr>
              <a:t>湾歌手。于是国内老百姓通过不同的渠道（例如偷听国外的电台广播，以及偷运录音带返国内）听邓丽君的歌曲。人们评：“白天听老邓，晚上听小邓”。老邓是邓小平，小邓则是邓丽君。保守的老干部开始感到不对劲</a:t>
            </a:r>
            <a:r>
              <a:rPr lang="en-US" altLang="zh-CN" sz="1600" dirty="0">
                <a:latin typeface="+mn-ea"/>
              </a:rPr>
              <a:t>!</a:t>
            </a:r>
          </a:p>
        </p:txBody>
      </p:sp>
      <p:pic>
        <p:nvPicPr>
          <p:cNvPr id="6" name="圖片 5"/>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4236"/>
            <a:ext cx="2819400" cy="4727563"/>
          </a:xfrm>
          <a:prstGeom prst="rect">
            <a:avLst/>
          </a:prstGeom>
          <a:noFill/>
          <a:ln>
            <a:noFill/>
          </a:ln>
        </p:spPr>
      </p:pic>
    </p:spTree>
    <p:extLst>
      <p:ext uri="{BB962C8B-B14F-4D97-AF65-F5344CB8AC3E}">
        <p14:creationId xmlns:p14="http://schemas.microsoft.com/office/powerpoint/2010/main" val="34662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3962400" cy="413467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8200"/>
            <a:ext cx="4212142" cy="5562600"/>
          </a:xfrm>
          <a:prstGeom prst="rect">
            <a:avLst/>
          </a:prstGeom>
          <a:noFill/>
          <a:ln w="2857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152400"/>
            <a:ext cx="24384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东方红</a:t>
            </a:r>
            <a:r>
              <a:rPr lang="en-US" altLang="zh-CN" sz="2400" dirty="0">
                <a:latin typeface="Adobe 繁黑體 Std B" pitchFamily="34" charset="-128"/>
                <a:ea typeface="Adobe 繁黑體 Std B" pitchFamily="34" charset="-128"/>
              </a:rPr>
              <a:t>vs</a:t>
            </a:r>
            <a:r>
              <a:rPr lang="zh-CN" altLang="en-US" sz="2400" dirty="0">
                <a:latin typeface="Adobe 繁黑體 Std B" pitchFamily="34" charset="-128"/>
                <a:ea typeface="Adobe 繁黑體 Std B" pitchFamily="34" charset="-128"/>
              </a:rPr>
              <a:t>甜蜜蜜</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228600" y="4972878"/>
            <a:ext cx="4114800" cy="307777"/>
          </a:xfrm>
          <a:prstGeom prst="rect">
            <a:avLst/>
          </a:prstGeom>
          <a:noFill/>
        </p:spPr>
        <p:txBody>
          <a:bodyPr wrap="square" rtlCol="0">
            <a:spAutoFit/>
          </a:bodyPr>
          <a:lstStyle/>
          <a:p>
            <a:r>
              <a:rPr lang="zh-CN" altLang="en-US" sz="1400" dirty="0"/>
              <a:t>听唱：</a:t>
            </a:r>
            <a:r>
              <a:rPr lang="en-US" altLang="zh-CN" sz="1400" dirty="0">
                <a:hlinkClick r:id="rId4"/>
              </a:rPr>
              <a:t>https://youtu.be/SRBuwhaUczA</a:t>
            </a:r>
            <a:r>
              <a:rPr lang="zh-CN" altLang="en-US" sz="1400" dirty="0"/>
              <a:t> </a:t>
            </a:r>
            <a:endParaRPr lang="zh-HK" altLang="en-US" sz="1400" dirty="0"/>
          </a:p>
        </p:txBody>
      </p:sp>
      <p:sp>
        <p:nvSpPr>
          <p:cNvPr id="10" name="TextBox 9"/>
          <p:cNvSpPr txBox="1"/>
          <p:nvPr/>
        </p:nvSpPr>
        <p:spPr>
          <a:xfrm>
            <a:off x="4572000" y="6411153"/>
            <a:ext cx="4419600" cy="307777"/>
          </a:xfrm>
          <a:prstGeom prst="rect">
            <a:avLst/>
          </a:prstGeom>
          <a:noFill/>
        </p:spPr>
        <p:txBody>
          <a:bodyPr wrap="square" rtlCol="0">
            <a:spAutoFit/>
          </a:bodyPr>
          <a:lstStyle/>
          <a:p>
            <a:r>
              <a:rPr lang="zh-CN" altLang="en-US" sz="1400" dirty="0"/>
              <a:t>听唱：</a:t>
            </a:r>
            <a:r>
              <a:rPr lang="en-US" altLang="zh-CN" sz="1400" dirty="0">
                <a:hlinkClick r:id="rId5"/>
              </a:rPr>
              <a:t>https://www.youtube.com/watch?v=a7ivqZvEXhY</a:t>
            </a:r>
            <a:r>
              <a:rPr lang="en-US" altLang="zh-CN" sz="1400" dirty="0"/>
              <a:t> </a:t>
            </a:r>
            <a:endParaRPr lang="zh-HK" altLang="en-US" sz="1400" dirty="0"/>
          </a:p>
        </p:txBody>
      </p:sp>
      <p:sp>
        <p:nvSpPr>
          <p:cNvPr id="5" name="TextBox 4"/>
          <p:cNvSpPr txBox="1"/>
          <p:nvPr/>
        </p:nvSpPr>
        <p:spPr>
          <a:xfrm>
            <a:off x="266700" y="5280655"/>
            <a:ext cx="3924300" cy="1384995"/>
          </a:xfrm>
          <a:prstGeom prst="rect">
            <a:avLst/>
          </a:prstGeom>
          <a:solidFill>
            <a:schemeClr val="accent2">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问题：</a:t>
            </a:r>
            <a:endParaRPr lang="en-US" altLang="zh-CN" sz="1600" dirty="0">
              <a:latin typeface="SimSun" panose="02010600030101010101" pitchFamily="2" charset="-122"/>
              <a:ea typeface="SimSun" panose="02010600030101010101" pitchFamily="2" charset="-122"/>
            </a:endParaRPr>
          </a:p>
          <a:p>
            <a:r>
              <a:rPr lang="zh-CN" altLang="en-US" sz="1600" dirty="0"/>
              <a:t>文革时期最流行的</a:t>
            </a:r>
            <a:r>
              <a:rPr lang="en-US" altLang="zh-CN" sz="1600" dirty="0"/>
              <a:t>〈</a:t>
            </a:r>
            <a:r>
              <a:rPr lang="zh-CN" altLang="en-US" sz="1600" dirty="0"/>
              <a:t>东方红</a:t>
            </a:r>
            <a:r>
              <a:rPr lang="en-US" altLang="zh-CN" sz="1600" dirty="0"/>
              <a:t>〉</a:t>
            </a:r>
            <a:r>
              <a:rPr lang="zh-CN" altLang="en-US" sz="1600" dirty="0"/>
              <a:t>与邓丽君的</a:t>
            </a:r>
            <a:r>
              <a:rPr lang="en-US" altLang="zh-CN" sz="1600" dirty="0"/>
              <a:t>〈</a:t>
            </a:r>
            <a:r>
              <a:rPr lang="zh-CN" altLang="en-US" sz="1600" dirty="0"/>
              <a:t>甜蜜蜜</a:t>
            </a:r>
            <a:r>
              <a:rPr lang="en-US" altLang="zh-CN" sz="1600" dirty="0"/>
              <a:t>〉</a:t>
            </a:r>
            <a:r>
              <a:rPr lang="zh-CN" altLang="en-US" sz="1600" dirty="0"/>
              <a:t>，你认为它们分别歌颂什么人</a:t>
            </a:r>
            <a:r>
              <a:rPr lang="en-US" altLang="zh-TW" sz="1600" dirty="0">
                <a:latin typeface="SimSun" panose="02010600030101010101" pitchFamily="2" charset="-122"/>
                <a:ea typeface="SimSun" panose="02010600030101010101" pitchFamily="2" charset="-122"/>
              </a:rPr>
              <a:t>?</a:t>
            </a:r>
            <a:endParaRPr lang="en-US" altLang="zh-CN" sz="1600" dirty="0"/>
          </a:p>
          <a:p>
            <a:endParaRPr lang="en-US" altLang="zh-HK" sz="1200" dirty="0">
              <a:solidFill>
                <a:srgbClr val="C00000"/>
              </a:solidFill>
            </a:endParaRPr>
          </a:p>
          <a:p>
            <a:endParaRPr lang="en-US" altLang="zh-HK" sz="1200" dirty="0">
              <a:solidFill>
                <a:srgbClr val="C00000"/>
              </a:solidFill>
            </a:endParaRPr>
          </a:p>
          <a:p>
            <a:endParaRPr lang="en-US" altLang="zh-HK" sz="1200" dirty="0">
              <a:solidFill>
                <a:srgbClr val="C00000"/>
              </a:solidFill>
            </a:endParaRPr>
          </a:p>
        </p:txBody>
      </p:sp>
      <p:sp>
        <p:nvSpPr>
          <p:cNvPr id="2" name="矩形 1"/>
          <p:cNvSpPr/>
          <p:nvPr/>
        </p:nvSpPr>
        <p:spPr>
          <a:xfrm>
            <a:off x="173883" y="6055091"/>
            <a:ext cx="4572000" cy="307777"/>
          </a:xfrm>
          <a:prstGeom prst="rect">
            <a:avLst/>
          </a:prstGeom>
        </p:spPr>
        <p:txBody>
          <a:bodyPr>
            <a:spAutoFit/>
          </a:bodyPr>
          <a:lstStyle/>
          <a:p>
            <a:r>
              <a:rPr lang="zh-CN" altLang="en-US" sz="1400" dirty="0">
                <a:solidFill>
                  <a:srgbClr val="C00000"/>
                </a:solidFill>
              </a:rPr>
              <a:t>（</a:t>
            </a:r>
            <a:r>
              <a:rPr lang="en-US" altLang="zh-CN" sz="1400" dirty="0">
                <a:solidFill>
                  <a:srgbClr val="C00000"/>
                </a:solidFill>
              </a:rPr>
              <a:t>〈</a:t>
            </a:r>
            <a:r>
              <a:rPr lang="zh-CN" altLang="en-US" sz="1400" dirty="0">
                <a:solidFill>
                  <a:srgbClr val="C00000"/>
                </a:solidFill>
              </a:rPr>
              <a:t>东方红</a:t>
            </a:r>
            <a:r>
              <a:rPr lang="en-US" altLang="zh-CN" sz="1400" dirty="0">
                <a:solidFill>
                  <a:srgbClr val="C00000"/>
                </a:solidFill>
              </a:rPr>
              <a:t>〉 </a:t>
            </a:r>
            <a:r>
              <a:rPr lang="zh-CN" altLang="en-US" sz="1400" dirty="0">
                <a:solidFill>
                  <a:srgbClr val="C00000"/>
                </a:solidFill>
              </a:rPr>
              <a:t>：毛泽东； </a:t>
            </a:r>
            <a:r>
              <a:rPr lang="en-US" altLang="zh-CN" sz="1400" dirty="0">
                <a:solidFill>
                  <a:srgbClr val="C00000"/>
                </a:solidFill>
              </a:rPr>
              <a:t>〈</a:t>
            </a:r>
            <a:r>
              <a:rPr lang="zh-CN" altLang="en-US" sz="1400" dirty="0">
                <a:solidFill>
                  <a:srgbClr val="C00000"/>
                </a:solidFill>
              </a:rPr>
              <a:t>甜蜜蜜</a:t>
            </a:r>
            <a:r>
              <a:rPr lang="en-US" altLang="zh-CN" sz="1400" dirty="0">
                <a:solidFill>
                  <a:srgbClr val="C00000"/>
                </a:solidFill>
              </a:rPr>
              <a:t>〉 </a:t>
            </a:r>
            <a:r>
              <a:rPr lang="zh-CN" altLang="en-US" sz="1400" dirty="0">
                <a:solidFill>
                  <a:srgbClr val="C00000"/>
                </a:solidFill>
              </a:rPr>
              <a:t>：情侣）</a:t>
            </a:r>
            <a:endParaRPr lang="en-US" altLang="zh-CN" sz="1400" dirty="0">
              <a:solidFill>
                <a:srgbClr val="C00000"/>
              </a:solidFill>
            </a:endParaRPr>
          </a:p>
        </p:txBody>
      </p:sp>
      <p:sp>
        <p:nvSpPr>
          <p:cNvPr id="3" name="矩形 2"/>
          <p:cNvSpPr/>
          <p:nvPr/>
        </p:nvSpPr>
        <p:spPr>
          <a:xfrm>
            <a:off x="266700" y="6327096"/>
            <a:ext cx="3775393" cy="338554"/>
          </a:xfrm>
          <a:prstGeom prst="rect">
            <a:avLst/>
          </a:prstGeom>
        </p:spPr>
        <p:txBody>
          <a:bodyPr wrap="none">
            <a:spAutoFit/>
          </a:bodyPr>
          <a:lstStyle/>
          <a:p>
            <a:r>
              <a:rPr lang="zh-CN" altLang="en-US" sz="1600" dirty="0"/>
              <a:t>你认为年轻人会喜欢</a:t>
            </a:r>
            <a:r>
              <a:rPr lang="zh-TW" altLang="en-US" sz="1600" dirty="0">
                <a:latin typeface="SimSun" panose="02010600030101010101" pitchFamily="2" charset="-122"/>
                <a:ea typeface="SimSun" panose="02010600030101010101" pitchFamily="2" charset="-122"/>
              </a:rPr>
              <a:t>哪</a:t>
            </a:r>
            <a:r>
              <a:rPr lang="zh-CN" altLang="en-US" sz="1600" dirty="0"/>
              <a:t>一首歌</a:t>
            </a:r>
            <a:r>
              <a:rPr lang="en-US" altLang="zh-TW" sz="1600" dirty="0">
                <a:latin typeface="SimSun" panose="02010600030101010101" pitchFamily="2" charset="-122"/>
                <a:ea typeface="SimSun" panose="02010600030101010101" pitchFamily="2" charset="-122"/>
              </a:rPr>
              <a:t>? </a:t>
            </a:r>
            <a:r>
              <a:rPr lang="zh-CN" altLang="en-US" sz="1600" dirty="0"/>
              <a:t>为什么</a:t>
            </a:r>
            <a:r>
              <a:rPr lang="en-US" altLang="zh-TW" sz="1600" dirty="0">
                <a:latin typeface="SimSun" panose="02010600030101010101" pitchFamily="2" charset="-122"/>
                <a:ea typeface="SimSun" panose="02010600030101010101" pitchFamily="2" charset="-122"/>
              </a:rPr>
              <a:t>?</a:t>
            </a:r>
            <a:endParaRPr lang="zh-HK" altLang="en-US" sz="1600" dirty="0"/>
          </a:p>
        </p:txBody>
      </p:sp>
    </p:spTree>
    <p:extLst>
      <p:ext uri="{BB962C8B-B14F-4D97-AF65-F5344CB8AC3E}">
        <p14:creationId xmlns:p14="http://schemas.microsoft.com/office/powerpoint/2010/main" val="1575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358"/>
            <a:ext cx="4495800" cy="923330"/>
          </a:xfrm>
          <a:prstGeom prst="rect">
            <a:avLst/>
          </a:prstGeom>
          <a:solidFill>
            <a:schemeClr val="accent6">
              <a:lumMod val="60000"/>
              <a:lumOff val="40000"/>
            </a:schemeClr>
          </a:solidFill>
        </p:spPr>
        <p:txBody>
          <a:bodyPr wrap="square" rtlCol="0">
            <a:spAutoFit/>
          </a:bodyPr>
          <a:lstStyle/>
          <a:p>
            <a:r>
              <a:rPr lang="zh-TW" altLang="en-US" dirty="0">
                <a:latin typeface="SimSun" panose="02010600030101010101" pitchFamily="2" charset="-122"/>
                <a:ea typeface="SimSun" panose="02010600030101010101" pitchFamily="2" charset="-122"/>
              </a:rPr>
              <a:t>思考问题：</a:t>
            </a:r>
            <a:r>
              <a:rPr lang="zh-CN" altLang="en-US" dirty="0"/>
              <a:t>试结合</a:t>
            </a:r>
            <a:r>
              <a:rPr lang="en-US" altLang="zh-CN" dirty="0"/>
              <a:t>1979-1980</a:t>
            </a:r>
            <a:r>
              <a:rPr lang="zh-CN" altLang="en-US" dirty="0"/>
              <a:t>年中国大陆的背景，讨论邓丽君歌曲不能公开流传</a:t>
            </a:r>
            <a:r>
              <a:rPr lang="zh-TW" altLang="en-US" dirty="0">
                <a:latin typeface="SimSun" panose="02010600030101010101" pitchFamily="2" charset="-122"/>
                <a:ea typeface="SimSun" panose="02010600030101010101" pitchFamily="2" charset="-122"/>
              </a:rPr>
              <a:t>的原因</a:t>
            </a:r>
            <a:r>
              <a:rPr lang="zh-CN" altLang="en-US" dirty="0"/>
              <a:t>。</a:t>
            </a:r>
            <a:endParaRPr lang="en-US" dirty="0"/>
          </a:p>
        </p:txBody>
      </p:sp>
      <p:sp>
        <p:nvSpPr>
          <p:cNvPr id="3" name="TextBox 2"/>
          <p:cNvSpPr txBox="1"/>
          <p:nvPr/>
        </p:nvSpPr>
        <p:spPr>
          <a:xfrm>
            <a:off x="325437" y="1155917"/>
            <a:ext cx="4495800" cy="1815882"/>
          </a:xfrm>
          <a:prstGeom prst="rect">
            <a:avLst/>
          </a:prstGeom>
          <a:solidFill>
            <a:schemeClr val="accent6">
              <a:lumMod val="20000"/>
              <a:lumOff val="80000"/>
            </a:schemeClr>
          </a:solidFill>
        </p:spPr>
        <p:txBody>
          <a:bodyPr wrap="square" rtlCol="0">
            <a:spAutoFit/>
          </a:bodyPr>
          <a:lstStyle/>
          <a:p>
            <a:r>
              <a:rPr lang="en-US" altLang="zh-CN" sz="1600" dirty="0"/>
              <a:t>1978</a:t>
            </a:r>
            <a:r>
              <a:rPr lang="zh-CN" altLang="en-US" sz="1600" dirty="0"/>
              <a:t>年，是中国现代历史上的转折点。</a:t>
            </a:r>
            <a:endParaRPr lang="en-US" altLang="zh-CN" sz="1600" dirty="0"/>
          </a:p>
          <a:p>
            <a:r>
              <a:rPr lang="zh-CN" altLang="en-US" sz="1600" dirty="0"/>
              <a:t>从</a:t>
            </a:r>
            <a:r>
              <a:rPr lang="en-US" altLang="zh-CN" sz="1600" dirty="0"/>
              <a:t>1976</a:t>
            </a:r>
            <a:r>
              <a:rPr lang="zh-CN" altLang="en-US" sz="1600" dirty="0"/>
              <a:t>年粉碎“四人帮”， “文化大革命”结束，到</a:t>
            </a:r>
            <a:r>
              <a:rPr lang="en-US" altLang="zh-CN" sz="1600" dirty="0"/>
              <a:t>1978</a:t>
            </a:r>
            <a:r>
              <a:rPr lang="zh-CN" altLang="en-US" sz="1600" dirty="0"/>
              <a:t>年，十一届三中全会召开，确定放弃阶级斗争为主的路线，纠正“文化大革命”和以前的左倾错误，及时作出了从</a:t>
            </a:r>
            <a:r>
              <a:rPr lang="en-US" altLang="zh-CN" sz="1600" dirty="0"/>
              <a:t>1979</a:t>
            </a:r>
            <a:r>
              <a:rPr lang="zh-CN" altLang="en-US" sz="1600" dirty="0"/>
              <a:t>年起，把工作重点转移到社会主义现代化建设为中心的战略决策。</a:t>
            </a:r>
            <a:endParaRPr lang="en-US" sz="1600" dirty="0"/>
          </a:p>
        </p:txBody>
      </p:sp>
      <p:sp>
        <p:nvSpPr>
          <p:cNvPr id="4" name="TextBox 3"/>
          <p:cNvSpPr txBox="1"/>
          <p:nvPr/>
        </p:nvSpPr>
        <p:spPr>
          <a:xfrm>
            <a:off x="325437" y="5666151"/>
            <a:ext cx="4495800" cy="1107996"/>
          </a:xfrm>
          <a:prstGeom prst="rect">
            <a:avLst/>
          </a:prstGeom>
          <a:solidFill>
            <a:schemeClr val="accent6">
              <a:lumMod val="20000"/>
              <a:lumOff val="80000"/>
            </a:schemeClr>
          </a:solidFill>
        </p:spPr>
        <p:txBody>
          <a:bodyPr wrap="square" rtlCol="0">
            <a:spAutoFit/>
          </a:bodyPr>
          <a:lstStyle/>
          <a:p>
            <a:r>
              <a:rPr lang="zh-CN" altLang="en-US" sz="1600" dirty="0"/>
              <a:t>政策主要集中在政治和经济两个方面：</a:t>
            </a:r>
            <a:endParaRPr lang="en-US" altLang="zh-CN" sz="1600" dirty="0"/>
          </a:p>
          <a:p>
            <a:r>
              <a:rPr lang="zh-CN" altLang="en-US" sz="1600" dirty="0"/>
              <a:t>政治上，拨乱反正，平反冤假错案，确定新的领导结构。</a:t>
            </a:r>
            <a:endParaRPr lang="en-US" altLang="zh-CN" sz="1600" dirty="0"/>
          </a:p>
          <a:p>
            <a:r>
              <a:rPr lang="zh-CN" altLang="en-US" sz="1600" dirty="0"/>
              <a:t>经济上，改革开放，设立经济特区。</a:t>
            </a:r>
            <a:endParaRPr lang="en-US" altLang="zh-CN" sz="1600" dirty="0"/>
          </a:p>
        </p:txBody>
      </p:sp>
      <p:pic>
        <p:nvPicPr>
          <p:cNvPr id="5" name="Picture 2" descr="C:\Users\User\Desktop\深圳特區.jpg"/>
          <p:cNvPicPr>
            <a:picLocks noChangeAspect="1" noChangeArrowheads="1"/>
          </p:cNvPicPr>
          <p:nvPr/>
        </p:nvPicPr>
        <p:blipFill rotWithShape="1">
          <a:blip r:embed="rId3">
            <a:extLst>
              <a:ext uri="{28A0092B-C50C-407E-A947-70E740481C1C}">
                <a14:useLocalDpi xmlns:a14="http://schemas.microsoft.com/office/drawing/2010/main" val="0"/>
              </a:ext>
            </a:extLst>
          </a:blip>
          <a:srcRect r="4288"/>
          <a:stretch/>
        </p:blipFill>
        <p:spPr bwMode="auto">
          <a:xfrm>
            <a:off x="4992490" y="350222"/>
            <a:ext cx="3999110" cy="2188789"/>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5000" y="2664022"/>
            <a:ext cx="2971800" cy="307777"/>
          </a:xfrm>
          <a:prstGeom prst="rect">
            <a:avLst/>
          </a:prstGeom>
          <a:solidFill>
            <a:schemeClr val="bg2">
              <a:lumMod val="75000"/>
            </a:schemeClr>
          </a:solidFill>
        </p:spPr>
        <p:txBody>
          <a:bodyPr wrap="square" rtlCol="0">
            <a:spAutoFit/>
          </a:bodyPr>
          <a:lstStyle/>
          <a:p>
            <a:r>
              <a:rPr lang="zh-CN" altLang="en-US" sz="1400" dirty="0"/>
              <a:t>邓小平与深圳经济特区，网络图片</a:t>
            </a:r>
            <a:endParaRPr lang="en-US" sz="1400" dirty="0"/>
          </a:p>
        </p:txBody>
      </p:sp>
      <p:sp>
        <p:nvSpPr>
          <p:cNvPr id="8" name="Rectangle 7"/>
          <p:cNvSpPr/>
          <p:nvPr/>
        </p:nvSpPr>
        <p:spPr>
          <a:xfrm>
            <a:off x="5010845" y="3276600"/>
            <a:ext cx="3962400" cy="1477328"/>
          </a:xfrm>
          <a:prstGeom prst="rect">
            <a:avLst/>
          </a:prstGeom>
          <a:solidFill>
            <a:schemeClr val="bg2"/>
          </a:solidFill>
        </p:spPr>
        <p:txBody>
          <a:bodyPr wrap="square">
            <a:spAutoFit/>
          </a:bodyPr>
          <a:lstStyle/>
          <a:p>
            <a:r>
              <a:rPr lang="en-US" dirty="0"/>
              <a:t>1979</a:t>
            </a:r>
            <a:r>
              <a:rPr lang="zh-CN" altLang="en-US" dirty="0"/>
              <a:t>年到</a:t>
            </a:r>
            <a:r>
              <a:rPr lang="en-US" altLang="zh-CN" dirty="0"/>
              <a:t>1981</a:t>
            </a:r>
            <a:r>
              <a:rPr lang="zh-CN" altLang="en-US" dirty="0"/>
              <a:t>年，是中华人民共和国历史上的一个重大转轨时期，中共从此告别频繁的阶级斗争和政治运动的时代，集中致力于以经济建设为中心的国家现代化目标。</a:t>
            </a:r>
            <a:endParaRPr lang="en-US" altLang="zh-CN" dirty="0"/>
          </a:p>
        </p:txBody>
      </p:sp>
      <p:sp>
        <p:nvSpPr>
          <p:cNvPr id="10" name="TextBox 9"/>
          <p:cNvSpPr txBox="1"/>
          <p:nvPr/>
        </p:nvSpPr>
        <p:spPr>
          <a:xfrm>
            <a:off x="4992490" y="4876800"/>
            <a:ext cx="3999110" cy="1477328"/>
          </a:xfrm>
          <a:prstGeom prst="rect">
            <a:avLst/>
          </a:prstGeom>
          <a:solidFill>
            <a:schemeClr val="accent6">
              <a:lumMod val="20000"/>
              <a:lumOff val="80000"/>
            </a:schemeClr>
          </a:solidFill>
        </p:spPr>
        <p:txBody>
          <a:bodyPr wrap="square" rtlCol="0">
            <a:spAutoFit/>
          </a:bodyPr>
          <a:lstStyle/>
          <a:p>
            <a:r>
              <a:rPr lang="zh-CN" altLang="en-US" dirty="0"/>
              <a:t>但是对于具体的政策，中央内部有很大的分歧。首先表现在政治意识形态上，如何评价“文化大革命”和毛泽东，成为内部争论的问题。邓小平的意见受到多方挑战和反对。</a:t>
            </a:r>
            <a:endParaRPr lang="en-US" dirty="0"/>
          </a:p>
        </p:txBody>
      </p:sp>
      <p:sp>
        <p:nvSpPr>
          <p:cNvPr id="11" name="TextBox 10"/>
          <p:cNvSpPr txBox="1"/>
          <p:nvPr/>
        </p:nvSpPr>
        <p:spPr>
          <a:xfrm>
            <a:off x="367937" y="5009702"/>
            <a:ext cx="4343400" cy="523220"/>
          </a:xfrm>
          <a:prstGeom prst="rect">
            <a:avLst/>
          </a:prstGeom>
          <a:solidFill>
            <a:schemeClr val="bg1">
              <a:lumMod val="75000"/>
            </a:schemeClr>
          </a:solidFill>
        </p:spPr>
        <p:txBody>
          <a:bodyPr wrap="square" rtlCol="0">
            <a:spAutoFit/>
          </a:bodyPr>
          <a:lstStyle/>
          <a:p>
            <a:r>
              <a:rPr lang="zh-CN" altLang="en-US" sz="1400" dirty="0"/>
              <a:t>十一届三中全会上的决策者</a:t>
            </a:r>
            <a:r>
              <a:rPr lang="zh-CN" altLang="en-US" sz="1400" dirty="0">
                <a:sym typeface="Wingdings" panose="05000000000000000000" pitchFamily="2" charset="2"/>
              </a:rPr>
              <a:t>：</a:t>
            </a:r>
            <a:endParaRPr lang="en-US" altLang="zh-CN" sz="1400" dirty="0">
              <a:sym typeface="Wingdings" panose="05000000000000000000" pitchFamily="2" charset="2"/>
            </a:endParaRPr>
          </a:p>
          <a:p>
            <a:r>
              <a:rPr lang="zh-CN" altLang="en-US" sz="1400" dirty="0">
                <a:sym typeface="Wingdings" panose="05000000000000000000" pitchFamily="2" charset="2"/>
              </a:rPr>
              <a:t>（</a:t>
            </a:r>
            <a:r>
              <a:rPr lang="zh-CN" altLang="en-US" sz="1400" dirty="0"/>
              <a:t>左起）华国锋、叶剑英、邓小平、李先念、汪东兴</a:t>
            </a:r>
            <a:endParaRPr lang="en-US" sz="1400" dirty="0"/>
          </a:p>
        </p:txBody>
      </p:sp>
      <p:sp>
        <p:nvSpPr>
          <p:cNvPr id="7" name="Rectangle 6"/>
          <p:cNvSpPr/>
          <p:nvPr/>
        </p:nvSpPr>
        <p:spPr>
          <a:xfrm>
            <a:off x="5010845" y="6354128"/>
            <a:ext cx="4133155" cy="523220"/>
          </a:xfrm>
          <a:prstGeom prst="rect">
            <a:avLst/>
          </a:prstGeom>
        </p:spPr>
        <p:txBody>
          <a:bodyPr wrap="square">
            <a:spAutoFit/>
          </a:bodyPr>
          <a:lstStyle/>
          <a:p>
            <a:r>
              <a:rPr lang="zh-CN" altLang="en-US" sz="1400" dirty="0"/>
              <a:t>内容参考自萧冬连着，</a:t>
            </a:r>
            <a:r>
              <a:rPr lang="en-US" altLang="zh-CN" sz="1400" dirty="0"/>
              <a:t>《</a:t>
            </a:r>
            <a:r>
              <a:rPr lang="zh-CN" altLang="en-US" sz="1400" dirty="0"/>
              <a:t>历史的转轨</a:t>
            </a:r>
            <a:r>
              <a:rPr lang="en-US" altLang="zh-CN" sz="1400" dirty="0"/>
              <a:t>——</a:t>
            </a:r>
            <a:r>
              <a:rPr lang="zh-CN" altLang="en-US" sz="1400" dirty="0"/>
              <a:t>从拨乱反正到改革开放</a:t>
            </a:r>
            <a:r>
              <a:rPr lang="en-US" altLang="zh-CN" sz="1400" dirty="0"/>
              <a:t>》</a:t>
            </a:r>
            <a:endParaRPr lang="en-US" sz="1400" dirty="0"/>
          </a:p>
        </p:txBody>
      </p:sp>
      <p:pic>
        <p:nvPicPr>
          <p:cNvPr id="14" name="Picture 2" descr="C:\Users\User\Desktop\十一屆三中全會.jpg"/>
          <p:cNvPicPr>
            <a:picLocks noChangeAspect="1" noChangeArrowheads="1"/>
          </p:cNvPicPr>
          <p:nvPr/>
        </p:nvPicPr>
        <p:blipFill rotWithShape="1">
          <a:blip r:embed="rId4">
            <a:extLst>
              <a:ext uri="{28A0092B-C50C-407E-A947-70E740481C1C}">
                <a14:useLocalDpi xmlns:a14="http://schemas.microsoft.com/office/drawing/2010/main" val="0"/>
              </a:ext>
            </a:extLst>
          </a:blip>
          <a:srcRect b="8804"/>
          <a:stretch/>
        </p:blipFill>
        <p:spPr bwMode="auto">
          <a:xfrm>
            <a:off x="304800" y="2931080"/>
            <a:ext cx="4537075" cy="2078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2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3371433"/>
            <a:ext cx="3886200" cy="2800767"/>
          </a:xfrm>
          <a:prstGeom prst="rect">
            <a:avLst/>
          </a:prstGeom>
          <a:solidFill>
            <a:schemeClr val="accent6">
              <a:lumMod val="20000"/>
              <a:lumOff val="80000"/>
            </a:schemeClr>
          </a:solidFill>
        </p:spPr>
        <p:txBody>
          <a:bodyPr wrap="square" rtlCol="0">
            <a:spAutoFit/>
          </a:bodyPr>
          <a:lstStyle/>
          <a:p>
            <a:r>
              <a:rPr lang="zh-CN" altLang="en-US" sz="1600" dirty="0"/>
              <a:t>许多人认为，中国的所谓渐进式改革就是只搞经济改革不搞政治改革，但邓小平自己说：我们提出改革时，就包括政治体制改革。如果把政治改革界定为政治多元化和自由化，邓小平及党内其他改革派领导人从来坚决拒绝这种企图。但如果说政治改革是在现行制度下寻求和创造一个更具效率、活力和稳定性的党政体制，则不能说没有政治改革的尝试。甚至可以说，如果没有政治、思想和行政领域的某变革为前导，经济改革不可能推动。</a:t>
            </a:r>
            <a:endParaRPr lang="en-US" sz="1600" dirty="0"/>
          </a:p>
        </p:txBody>
      </p:sp>
      <p:sp>
        <p:nvSpPr>
          <p:cNvPr id="3" name="Rectangle 2"/>
          <p:cNvSpPr/>
          <p:nvPr/>
        </p:nvSpPr>
        <p:spPr>
          <a:xfrm>
            <a:off x="4953000" y="1723072"/>
            <a:ext cx="3886200" cy="1477328"/>
          </a:xfrm>
          <a:prstGeom prst="rect">
            <a:avLst/>
          </a:prstGeom>
          <a:solidFill>
            <a:schemeClr val="bg2"/>
          </a:solidFill>
        </p:spPr>
        <p:txBody>
          <a:bodyPr wrap="square">
            <a:spAutoFit/>
          </a:bodyPr>
          <a:lstStyle/>
          <a:p>
            <a:r>
              <a:rPr lang="zh-CN" altLang="en-US" dirty="0"/>
              <a:t>在这一时期，改革开放的方向仍在摸索中。中国的改革开放不是依据理论预设，而是诉诸实践和试验，一开始就显示出所谓“摸着石头过河”的渐进式特点。</a:t>
            </a:r>
            <a:endParaRPr lang="en-US" altLang="zh-CN" dirty="0"/>
          </a:p>
        </p:txBody>
      </p:sp>
      <p:sp>
        <p:nvSpPr>
          <p:cNvPr id="4" name="TextBox 3"/>
          <p:cNvSpPr txBox="1"/>
          <p:nvPr/>
        </p:nvSpPr>
        <p:spPr>
          <a:xfrm>
            <a:off x="304800" y="303074"/>
            <a:ext cx="4343400" cy="1754326"/>
          </a:xfrm>
          <a:prstGeom prst="rect">
            <a:avLst/>
          </a:prstGeom>
          <a:solidFill>
            <a:schemeClr val="bg2">
              <a:lumMod val="90000"/>
            </a:schemeClr>
          </a:solidFill>
        </p:spPr>
        <p:txBody>
          <a:bodyPr wrap="square" rtlCol="0">
            <a:spAutoFit/>
          </a:bodyPr>
          <a:lstStyle/>
          <a:p>
            <a:r>
              <a:rPr lang="en-US" altLang="zh-CN" dirty="0"/>
              <a:t>1979</a:t>
            </a:r>
            <a:r>
              <a:rPr lang="zh-CN" altLang="en-US" dirty="0"/>
              <a:t>年，中央一些官员和知识界、文化界借着改革开放的理论探讨，开始提出“解放思想”，寻求民主和自由，他们反思政治体制改革和社会发展等问题。邓小平将这些讨论归为“资产阶级自由化”，并提出了坚持“四项基本原则”以示反对。</a:t>
            </a:r>
            <a:endParaRPr lang="en-US" dirty="0"/>
          </a:p>
        </p:txBody>
      </p:sp>
      <p:sp>
        <p:nvSpPr>
          <p:cNvPr id="6" name="Vertical Scroll 5"/>
          <p:cNvSpPr/>
          <p:nvPr/>
        </p:nvSpPr>
        <p:spPr>
          <a:xfrm>
            <a:off x="457200" y="2209799"/>
            <a:ext cx="3810000" cy="2551331"/>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800100" y="2667000"/>
            <a:ext cx="2971800" cy="1477328"/>
          </a:xfrm>
          <a:prstGeom prst="rect">
            <a:avLst/>
          </a:prstGeom>
        </p:spPr>
        <p:txBody>
          <a:bodyPr wrap="square">
            <a:spAutoFit/>
          </a:bodyPr>
          <a:lstStyle/>
          <a:p>
            <a:r>
              <a:rPr lang="zh-TW" altLang="en-US" dirty="0">
                <a:latin typeface="宋体" panose="02010600030101010101" pitchFamily="2" charset="-122"/>
                <a:ea typeface="宋体" panose="02010600030101010101" pitchFamily="2" charset="-122"/>
              </a:rPr>
              <a:t>必须坚持社会主义道路；</a:t>
            </a:r>
          </a:p>
          <a:p>
            <a:r>
              <a:rPr lang="zh-TW" altLang="en-US" dirty="0">
                <a:latin typeface="宋体" panose="02010600030101010101" pitchFamily="2" charset="-122"/>
                <a:ea typeface="宋体" panose="02010600030101010101" pitchFamily="2" charset="-122"/>
              </a:rPr>
              <a:t>必须坚持人民民主专政；</a:t>
            </a:r>
          </a:p>
          <a:p>
            <a:r>
              <a:rPr lang="zh-TW" altLang="en-US" dirty="0">
                <a:latin typeface="宋体" panose="02010600030101010101" pitchFamily="2" charset="-122"/>
                <a:ea typeface="宋体" panose="02010600030101010101" pitchFamily="2" charset="-122"/>
              </a:rPr>
              <a:t>必须坚持中国共产党的领导；</a:t>
            </a:r>
          </a:p>
          <a:p>
            <a:r>
              <a:rPr lang="zh-TW" altLang="en-US" dirty="0">
                <a:latin typeface="宋体" panose="02010600030101010101" pitchFamily="2" charset="-122"/>
                <a:ea typeface="宋体" panose="02010600030101010101" pitchFamily="2" charset="-122"/>
              </a:rPr>
              <a:t>必须坚持马克思列宁主义、毛泽东思想。</a:t>
            </a:r>
          </a:p>
        </p:txBody>
      </p:sp>
      <p:sp>
        <p:nvSpPr>
          <p:cNvPr id="8" name="TextBox 7"/>
          <p:cNvSpPr txBox="1"/>
          <p:nvPr/>
        </p:nvSpPr>
        <p:spPr>
          <a:xfrm>
            <a:off x="304800" y="4876800"/>
            <a:ext cx="4343400" cy="1754326"/>
          </a:xfrm>
          <a:prstGeom prst="rect">
            <a:avLst/>
          </a:prstGeom>
          <a:solidFill>
            <a:schemeClr val="accent6">
              <a:lumMod val="20000"/>
              <a:lumOff val="80000"/>
            </a:schemeClr>
          </a:solidFill>
        </p:spPr>
        <p:txBody>
          <a:bodyPr wrap="square" rtlCol="0">
            <a:spAutoFit/>
          </a:bodyPr>
          <a:lstStyle/>
          <a:p>
            <a:r>
              <a:rPr lang="en-US" altLang="zh-CN" dirty="0"/>
              <a:t>1980</a:t>
            </a:r>
            <a:r>
              <a:rPr lang="zh-CN" altLang="en-US" dirty="0"/>
              <a:t>年，“反对资产阶级自由化”运动开始。在这场运动中，巴金、高行健等文艺创作者受到公开批判，</a:t>
            </a:r>
            <a:r>
              <a:rPr lang="en-US" altLang="zh-CN" dirty="0"/>
              <a:t>《</a:t>
            </a:r>
            <a:r>
              <a:rPr lang="zh-CN" altLang="en-US" dirty="0"/>
              <a:t>何日君再来</a:t>
            </a:r>
            <a:r>
              <a:rPr lang="en-US" altLang="zh-CN" dirty="0"/>
              <a:t>》</a:t>
            </a:r>
            <a:r>
              <a:rPr lang="zh-CN" altLang="en-US" dirty="0"/>
              <a:t>的作曲者刘雪庵也受到牵连。这种政治批判，直接将矛头指向来自资本主义世界的“港台流行文化”代言人邓丽君。</a:t>
            </a:r>
            <a:endParaRPr lang="en-US" dirty="0"/>
          </a:p>
        </p:txBody>
      </p:sp>
      <p:sp>
        <p:nvSpPr>
          <p:cNvPr id="9" name="TextBox 8"/>
          <p:cNvSpPr txBox="1"/>
          <p:nvPr/>
        </p:nvSpPr>
        <p:spPr>
          <a:xfrm>
            <a:off x="4953000" y="399871"/>
            <a:ext cx="3884810" cy="1200329"/>
          </a:xfrm>
          <a:prstGeom prst="rect">
            <a:avLst/>
          </a:prstGeom>
          <a:solidFill>
            <a:schemeClr val="bg2">
              <a:lumMod val="90000"/>
            </a:schemeClr>
          </a:solidFill>
        </p:spPr>
        <p:txBody>
          <a:bodyPr wrap="square" rtlCol="0">
            <a:spAutoFit/>
          </a:bodyPr>
          <a:lstStyle/>
          <a:p>
            <a:r>
              <a:rPr lang="zh-CN" altLang="en-US" dirty="0"/>
              <a:t>我们可以看到，虽然中央已经推行改革开放政策，但在意识形态层面仍小心控制，担心外来文化和思潮会影响和冲击共产党专政的政治体制。</a:t>
            </a:r>
            <a:endParaRPr lang="en-US" dirty="0"/>
          </a:p>
        </p:txBody>
      </p:sp>
      <p:sp>
        <p:nvSpPr>
          <p:cNvPr id="5" name="Rectangle 4"/>
          <p:cNvSpPr/>
          <p:nvPr/>
        </p:nvSpPr>
        <p:spPr>
          <a:xfrm>
            <a:off x="762000" y="4114800"/>
            <a:ext cx="3200400" cy="646331"/>
          </a:xfrm>
          <a:prstGeom prst="rect">
            <a:avLst/>
          </a:prstGeom>
        </p:spPr>
        <p:txBody>
          <a:bodyPr wrap="square">
            <a:spAutoFit/>
          </a:bodyPr>
          <a:lstStyle/>
          <a:p>
            <a:r>
              <a:rPr lang="en-US" dirty="0"/>
              <a:t>http://cpc.people.com.cn/BIG5/64156/64157/4509599.html</a:t>
            </a:r>
          </a:p>
        </p:txBody>
      </p:sp>
      <p:sp>
        <p:nvSpPr>
          <p:cNvPr id="10" name="Rectangle 9"/>
          <p:cNvSpPr/>
          <p:nvPr/>
        </p:nvSpPr>
        <p:spPr>
          <a:xfrm>
            <a:off x="4991100" y="6307960"/>
            <a:ext cx="4000500" cy="523220"/>
          </a:xfrm>
          <a:prstGeom prst="rect">
            <a:avLst/>
          </a:prstGeom>
        </p:spPr>
        <p:txBody>
          <a:bodyPr wrap="square">
            <a:spAutoFit/>
          </a:bodyPr>
          <a:lstStyle/>
          <a:p>
            <a:r>
              <a:rPr lang="zh-CN" altLang="en-US" sz="1400" dirty="0"/>
              <a:t>内容参考自萧冬连着，</a:t>
            </a:r>
            <a:r>
              <a:rPr lang="en-US" altLang="zh-CN" sz="1400" dirty="0"/>
              <a:t>《</a:t>
            </a:r>
            <a:r>
              <a:rPr lang="zh-CN" altLang="en-US" sz="1400" dirty="0"/>
              <a:t>历史的转轨</a:t>
            </a:r>
            <a:r>
              <a:rPr lang="en-US" altLang="zh-CN" sz="1400" dirty="0"/>
              <a:t>——</a:t>
            </a:r>
            <a:r>
              <a:rPr lang="zh-CN" altLang="en-US" sz="1400" dirty="0"/>
              <a:t>从拨乱反正到改革开放</a:t>
            </a:r>
            <a:r>
              <a:rPr lang="en-US" altLang="zh-CN" sz="1400" dirty="0"/>
              <a:t>》</a:t>
            </a:r>
            <a:endParaRPr lang="en-US" sz="1400" dirty="0"/>
          </a:p>
        </p:txBody>
      </p:sp>
    </p:spTree>
    <p:extLst>
      <p:ext uri="{BB962C8B-B14F-4D97-AF65-F5344CB8AC3E}">
        <p14:creationId xmlns:p14="http://schemas.microsoft.com/office/powerpoint/2010/main" val="12246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80" y="651154"/>
            <a:ext cx="5712397" cy="1323439"/>
          </a:xfrm>
          <a:prstGeom prst="rect">
            <a:avLst/>
          </a:prstGeom>
          <a:solidFill>
            <a:schemeClr val="bg2">
              <a:lumMod val="90000"/>
            </a:schemeClr>
          </a:solidFill>
          <a:ln>
            <a:solidFill>
              <a:schemeClr val="accent1"/>
            </a:solidFill>
          </a:ln>
        </p:spPr>
        <p:txBody>
          <a:bodyPr wrap="square" rtlCol="0">
            <a:spAutoFit/>
          </a:bodyPr>
          <a:lstStyle/>
          <a:p>
            <a:r>
              <a:rPr lang="zh-CN" altLang="en-US" sz="1600" dirty="0"/>
              <a:t>内</a:t>
            </a:r>
            <a:r>
              <a:rPr lang="zh-TW" altLang="en-US" sz="1600" dirty="0">
                <a:latin typeface="SimSun" panose="02010600030101010101" pitchFamily="2" charset="-122"/>
                <a:ea typeface="SimSun" panose="02010600030101010101" pitchFamily="2" charset="-122"/>
              </a:rPr>
              <a:t>地</a:t>
            </a:r>
            <a:r>
              <a:rPr lang="zh-CN" altLang="en-US" sz="1600" dirty="0"/>
              <a:t>歌手很快便模仿邓丽君。</a:t>
            </a:r>
            <a:r>
              <a:rPr lang="en-US" altLang="zh-HK" sz="1600" dirty="0"/>
              <a:t>1979</a:t>
            </a:r>
            <a:r>
              <a:rPr lang="zh-CN" altLang="en-US" sz="1600" dirty="0"/>
              <a:t>年</a:t>
            </a:r>
            <a:r>
              <a:rPr lang="en-US" altLang="zh-CN" sz="1600" dirty="0"/>
              <a:t>12</a:t>
            </a:r>
            <a:r>
              <a:rPr lang="zh-CN" altLang="en-US" sz="1600" dirty="0"/>
              <a:t>月</a:t>
            </a:r>
            <a:r>
              <a:rPr lang="en-US" altLang="zh-CN" sz="1600" dirty="0"/>
              <a:t>31</a:t>
            </a:r>
            <a:r>
              <a:rPr lang="zh-CN" altLang="en-US" sz="1600" dirty="0"/>
              <a:t>日晚上</a:t>
            </a:r>
            <a:r>
              <a:rPr lang="en-US" altLang="zh-CN" sz="1600" dirty="0"/>
              <a:t>8</a:t>
            </a:r>
            <a:r>
              <a:rPr lang="zh-CN" altLang="en-US" sz="1600" dirty="0"/>
              <a:t>时，中央电视</a:t>
            </a:r>
            <a:r>
              <a:rPr lang="zh-TW" altLang="en-US" sz="1600" dirty="0">
                <a:latin typeface="SimSun" panose="02010600030101010101" pitchFamily="2" charset="-122"/>
                <a:ea typeface="SimSun" panose="02010600030101010101" pitchFamily="2" charset="-122"/>
              </a:rPr>
              <a:t>台</a:t>
            </a:r>
            <a:r>
              <a:rPr lang="zh-CN" altLang="en-US" sz="1600" dirty="0"/>
              <a:t>在</a:t>
            </a:r>
            <a:r>
              <a:rPr lang="en-US" altLang="zh-CN" sz="1600" dirty="0"/>
              <a:t>《</a:t>
            </a:r>
            <a:r>
              <a:rPr lang="zh-CN" altLang="en-US" sz="1600" dirty="0"/>
              <a:t>新闻联播</a:t>
            </a:r>
            <a:r>
              <a:rPr lang="en-US" altLang="zh-CN" sz="1600" dirty="0"/>
              <a:t>》</a:t>
            </a:r>
            <a:r>
              <a:rPr lang="zh-CN" altLang="en-US" sz="1600" dirty="0"/>
              <a:t>之后播放了电视片</a:t>
            </a:r>
            <a:r>
              <a:rPr lang="en-US" altLang="zh-CN" sz="1600" dirty="0"/>
              <a:t>《</a:t>
            </a:r>
            <a:r>
              <a:rPr lang="zh-CN" altLang="en-US" sz="1600" dirty="0"/>
              <a:t>三峡传说</a:t>
            </a:r>
            <a:r>
              <a:rPr lang="en-US" altLang="zh-CN" sz="1600" dirty="0"/>
              <a:t>》</a:t>
            </a:r>
            <a:r>
              <a:rPr lang="zh-CN" altLang="en-US" sz="1600" dirty="0"/>
              <a:t>，时任中央乐团独唱歌手李谷一（时</a:t>
            </a:r>
            <a:r>
              <a:rPr lang="en-US" altLang="zh-CN" sz="1600" dirty="0"/>
              <a:t>35</a:t>
            </a:r>
            <a:r>
              <a:rPr lang="zh-CN" altLang="en-US" sz="1600" dirty="0"/>
              <a:t>岁）演唱的</a:t>
            </a:r>
            <a:r>
              <a:rPr lang="en-US" altLang="zh-CN" sz="1600" dirty="0"/>
              <a:t>〈</a:t>
            </a:r>
            <a:r>
              <a:rPr lang="zh-CN" altLang="en-US" sz="1600" dirty="0"/>
              <a:t>乡恋</a:t>
            </a:r>
            <a:r>
              <a:rPr lang="en-US" altLang="zh-CN" sz="1600" dirty="0"/>
              <a:t>〉</a:t>
            </a:r>
            <a:r>
              <a:rPr lang="zh-CN" altLang="en-US" sz="1600" dirty="0"/>
              <a:t>随片一起播出。</a:t>
            </a:r>
            <a:r>
              <a:rPr lang="en-US" altLang="zh-CN" sz="1600" dirty="0"/>
              <a:t>〈 </a:t>
            </a:r>
            <a:r>
              <a:rPr lang="zh-CN" altLang="en-US" sz="1600" dirty="0"/>
              <a:t>乡恋</a:t>
            </a:r>
            <a:r>
              <a:rPr lang="en-US" altLang="zh-CN" sz="1600" dirty="0"/>
              <a:t>〉</a:t>
            </a:r>
            <a:r>
              <a:rPr lang="zh-CN" altLang="en-US" sz="1600" dirty="0"/>
              <a:t>优美的旋律以及李谷一类似邓丽君的气声唱法，一下子流行开来。</a:t>
            </a:r>
            <a:r>
              <a:rPr lang="zh-CN" altLang="en-US" sz="1000" dirty="0"/>
              <a:t>（陈煜，页</a:t>
            </a:r>
            <a:r>
              <a:rPr lang="en-US" altLang="zh-CN" sz="1000" dirty="0"/>
              <a:t>180</a:t>
            </a:r>
            <a:r>
              <a:rPr lang="zh-CN" altLang="en-US" sz="1000" dirty="0"/>
              <a:t>）</a:t>
            </a:r>
            <a:endParaRPr lang="zh-HK" altLang="en-US" sz="1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862" y="660813"/>
            <a:ext cx="3251889"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85977" y="2010523"/>
            <a:ext cx="2800350" cy="2554545"/>
          </a:xfrm>
          <a:prstGeom prst="rect">
            <a:avLst/>
          </a:prstGeom>
          <a:solidFill>
            <a:schemeClr val="accent2">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歌曲用来表达个人的情感，现代人觉得是理所当然的事情，</a:t>
            </a:r>
            <a:r>
              <a:rPr lang="zh-CN" altLang="en-US" sz="1600" dirty="0">
                <a:latin typeface="SimSun" panose="02010600030101010101" pitchFamily="2" charset="-122"/>
                <a:ea typeface="SimSun" panose="02010600030101010101" pitchFamily="2" charset="-122"/>
              </a:rPr>
              <a:t>但</a:t>
            </a:r>
            <a:r>
              <a:rPr lang="zh-TW" altLang="en-US" sz="1600" dirty="0">
                <a:latin typeface="SimSun" panose="02010600030101010101" pitchFamily="2" charset="-122"/>
                <a:ea typeface="SimSun" panose="02010600030101010101" pitchFamily="2" charset="-122"/>
              </a:rPr>
              <a:t>在改革开放的初期，还是一个敏感的议题。</a:t>
            </a:r>
          </a:p>
          <a:p>
            <a:r>
              <a:rPr lang="zh-CN" altLang="en-US" sz="1600" dirty="0">
                <a:latin typeface="SimSun" panose="02010600030101010101" pitchFamily="2" charset="-122"/>
                <a:ea typeface="SimSun" panose="02010600030101010101" pitchFamily="2" charset="-122"/>
              </a:rPr>
              <a:t>李谷一的</a:t>
            </a:r>
            <a:r>
              <a:rPr lang="en-US" altLang="zh-HK"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乡恋</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，像邓丽君的</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甜蜜蜜</a:t>
            </a:r>
            <a:r>
              <a:rPr lang="en-US" altLang="zh-CN" sz="1600" dirty="0">
                <a:latin typeface="SimSun" panose="02010600030101010101" pitchFamily="2" charset="-122"/>
                <a:ea typeface="SimSun" panose="02010600030101010101" pitchFamily="2" charset="-122"/>
              </a:rPr>
              <a:t>〉</a:t>
            </a:r>
            <a:r>
              <a:rPr lang="zh-CN" altLang="en-US" sz="1600" dirty="0">
                <a:latin typeface="SimSun" panose="02010600030101010101" pitchFamily="2" charset="-122"/>
                <a:ea typeface="SimSun" panose="02010600030101010101" pitchFamily="2" charset="-122"/>
              </a:rPr>
              <a:t>，并非一首歌那么简单，是改革开放初期文艺界的一颗「讯号弹」。它昭示着文艺界</a:t>
            </a:r>
            <a:r>
              <a:rPr lang="zh-CN" altLang="en-US" sz="1600" b="1" dirty="0">
                <a:solidFill>
                  <a:srgbClr val="FF0000"/>
                </a:solidFill>
                <a:latin typeface="SimSun" panose="02010600030101010101" pitchFamily="2" charset="-122"/>
                <a:ea typeface="SimSun" panose="02010600030101010101" pitchFamily="2" charset="-122"/>
              </a:rPr>
              <a:t>应该告别统一的、僵化的模式。</a:t>
            </a:r>
            <a:r>
              <a:rPr lang="zh-CN" altLang="en-US" sz="1000" dirty="0"/>
              <a:t>（百度</a:t>
            </a:r>
            <a:r>
              <a:rPr lang="en-US" altLang="zh-CN" sz="1000" dirty="0"/>
              <a:t>-</a:t>
            </a:r>
            <a:r>
              <a:rPr lang="zh-CN" altLang="en-US" sz="1000" dirty="0"/>
              <a:t>乡愁）</a:t>
            </a:r>
            <a:endParaRPr lang="en-US" altLang="zh-CN" sz="10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85" y="2010523"/>
            <a:ext cx="2781300" cy="251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42" y="4724400"/>
            <a:ext cx="8931848" cy="1815882"/>
          </a:xfrm>
          <a:prstGeom prst="rect">
            <a:avLst/>
          </a:prstGeom>
          <a:solidFill>
            <a:schemeClr val="accent5">
              <a:lumMod val="20000"/>
              <a:lumOff val="80000"/>
            </a:schemeClr>
          </a:solidFill>
        </p:spPr>
        <p:txBody>
          <a:bodyPr wrap="square" rtlCol="0">
            <a:spAutoFit/>
          </a:bodyPr>
          <a:lstStyle/>
          <a:p>
            <a:r>
              <a:rPr lang="en-US" altLang="zh-CN" sz="1600" dirty="0"/>
              <a:t>〈</a:t>
            </a:r>
            <a:r>
              <a:rPr lang="zh-CN" altLang="en-US" sz="1600" dirty="0"/>
              <a:t>乡恋</a:t>
            </a:r>
            <a:r>
              <a:rPr lang="en-US" altLang="zh-CN" sz="1600" dirty="0"/>
              <a:t>〉 </a:t>
            </a:r>
            <a:r>
              <a:rPr lang="zh-CN" altLang="en-US" sz="1600" dirty="0"/>
              <a:t>立即风靡中国，很受年轻人的欢迎。</a:t>
            </a:r>
            <a:r>
              <a:rPr lang="en-US" altLang="zh-HK" sz="1600" dirty="0"/>
              <a:t>1980</a:t>
            </a:r>
            <a:r>
              <a:rPr lang="zh-CN" altLang="en-US" sz="1600" dirty="0"/>
              <a:t>年</a:t>
            </a:r>
            <a:r>
              <a:rPr lang="en-US" altLang="zh-CN" sz="1600" dirty="0"/>
              <a:t>2</a:t>
            </a:r>
            <a:r>
              <a:rPr lang="zh-CN" altLang="en-US" sz="1600" dirty="0"/>
              <a:t>月，入选了北京人民广播电</a:t>
            </a:r>
            <a:r>
              <a:rPr lang="zh-TW" altLang="en-US" sz="1600" dirty="0">
                <a:latin typeface="SimSun" panose="02010600030101010101" pitchFamily="2" charset="-122"/>
                <a:ea typeface="SimSun" panose="02010600030101010101" pitchFamily="2" charset="-122"/>
              </a:rPr>
              <a:t>台</a:t>
            </a:r>
            <a:r>
              <a:rPr lang="zh-CN" altLang="en-US" sz="1600" dirty="0"/>
              <a:t>「每周一歌」。但随即而来的，是来自政府内外保守势力极猛烈的攻击。</a:t>
            </a:r>
            <a:endParaRPr lang="en-US" altLang="zh-CN" sz="1600" dirty="0"/>
          </a:p>
          <a:p>
            <a:r>
              <a:rPr lang="en-US" altLang="zh-CN" sz="1600" dirty="0"/>
              <a:t>〈</a:t>
            </a:r>
            <a:r>
              <a:rPr lang="zh-CN" altLang="en-US" sz="1600" dirty="0"/>
              <a:t>乡恋</a:t>
            </a:r>
            <a:r>
              <a:rPr lang="en-US" altLang="zh-CN" sz="1600" dirty="0"/>
              <a:t>〉</a:t>
            </a:r>
            <a:r>
              <a:rPr lang="zh-CN" altLang="en-US" sz="1600" dirty="0"/>
              <a:t>表现了汉代出嫁塞外的美女王昭君对长江故乡的思念。这首抒情歌曲的婉柔款款使它担负了大罪名。有报纸说这首歌是「黄色歌曲」、 「格调低下」、 「毫无价值」。李谷一也从受人欢迎的「 歌坛新秀」一下子变成了「黄色歌女」，变成了「大陆上的邓丽君」，有些文章说她是「资产阶级音乐潮流和靡靡之音的典型代表」，是「腐蚀青年的罪人」。</a:t>
            </a:r>
            <a:endParaRPr lang="en-US" altLang="zh-CN" sz="1600" dirty="0"/>
          </a:p>
          <a:p>
            <a:r>
              <a:rPr lang="zh-CN" altLang="en-US" sz="1600" dirty="0"/>
              <a:t>在强大的社会压力下， </a:t>
            </a:r>
            <a:r>
              <a:rPr lang="en-US" altLang="zh-CN" sz="1600" dirty="0"/>
              <a:t>〈</a:t>
            </a:r>
            <a:r>
              <a:rPr lang="zh-CN" altLang="en-US" sz="1600" dirty="0"/>
              <a:t>乡恋</a:t>
            </a:r>
            <a:r>
              <a:rPr lang="en-US" altLang="zh-CN" sz="1600" dirty="0"/>
              <a:t>〉</a:t>
            </a:r>
            <a:r>
              <a:rPr lang="zh-CN" altLang="en-US" sz="1600" dirty="0"/>
              <a:t>悄悄地从电视广播中消失了。</a:t>
            </a:r>
            <a:r>
              <a:rPr lang="zh-CN" altLang="en-US" sz="1000" dirty="0"/>
              <a:t>（</a:t>
            </a:r>
            <a:r>
              <a:rPr lang="en-US" altLang="zh-CN" sz="1000" dirty="0"/>
              <a:t>《</a:t>
            </a:r>
            <a:r>
              <a:rPr lang="zh-CN" altLang="en-US" sz="1000" dirty="0"/>
              <a:t>交锋</a:t>
            </a:r>
            <a:r>
              <a:rPr lang="en-US" altLang="zh-CN" sz="1000" dirty="0"/>
              <a:t>》</a:t>
            </a:r>
            <a:r>
              <a:rPr lang="zh-CN" altLang="en-US" sz="1000" dirty="0"/>
              <a:t>，页</a:t>
            </a:r>
            <a:r>
              <a:rPr lang="en-US" altLang="zh-CN" sz="1000" dirty="0"/>
              <a:t>123</a:t>
            </a:r>
            <a:r>
              <a:rPr lang="zh-CN" altLang="en-US" sz="1000" dirty="0"/>
              <a:t>）</a:t>
            </a:r>
            <a:endParaRPr lang="zh-HK" altLang="en-US" sz="1000" dirty="0"/>
          </a:p>
        </p:txBody>
      </p:sp>
      <p:sp>
        <p:nvSpPr>
          <p:cNvPr id="11" name="TextBox 10"/>
          <p:cNvSpPr txBox="1"/>
          <p:nvPr/>
        </p:nvSpPr>
        <p:spPr>
          <a:xfrm>
            <a:off x="76200" y="76200"/>
            <a:ext cx="21336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大陆的邓丽君</a:t>
            </a:r>
            <a:endParaRPr lang="zh-HK" altLang="en-US" sz="2400" dirty="0">
              <a:latin typeface="Adobe 繁黑體 Std B" pitchFamily="34" charset="-128"/>
              <a:ea typeface="Adobe 繁黑體 Std B" pitchFamily="34" charset="-128"/>
            </a:endParaRPr>
          </a:p>
        </p:txBody>
      </p:sp>
    </p:spTree>
    <p:extLst>
      <p:ext uri="{BB962C8B-B14F-4D97-AF65-F5344CB8AC3E}">
        <p14:creationId xmlns:p14="http://schemas.microsoft.com/office/powerpoint/2010/main" val="13091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14478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黄色歌曲</a:t>
            </a:r>
            <a:endParaRPr lang="zh-HK" altLang="en-US" sz="2400" dirty="0">
              <a:latin typeface="Adobe 繁黑體 Std B" pitchFamily="34" charset="-128"/>
              <a:ea typeface="Adobe 繁黑體 Std B" pitchFamily="34" charset="-128"/>
            </a:endParaRPr>
          </a:p>
        </p:txBody>
      </p:sp>
      <p:sp>
        <p:nvSpPr>
          <p:cNvPr id="4" name="TextBox 3"/>
          <p:cNvSpPr txBox="1"/>
          <p:nvPr/>
        </p:nvSpPr>
        <p:spPr>
          <a:xfrm>
            <a:off x="152400" y="685800"/>
            <a:ext cx="8839200" cy="1569660"/>
          </a:xfrm>
          <a:prstGeom prst="rect">
            <a:avLst/>
          </a:prstGeom>
          <a:noFill/>
          <a:ln>
            <a:solidFill>
              <a:schemeClr val="accent1"/>
            </a:solidFill>
          </a:ln>
        </p:spPr>
        <p:txBody>
          <a:bodyPr wrap="square" rtlCol="0">
            <a:spAutoFit/>
          </a:bodyPr>
          <a:lstStyle/>
          <a:p>
            <a:r>
              <a:rPr lang="en-US" altLang="zh-HK" sz="1600" dirty="0"/>
              <a:t>1980</a:t>
            </a:r>
            <a:r>
              <a:rPr lang="zh-CN" altLang="en-US" sz="1600" dirty="0"/>
              <a:t>年，官方喉舌开始大力攻击文艺界的腐败现象。</a:t>
            </a:r>
            <a:endParaRPr lang="en-US" altLang="zh-CN" sz="1600" dirty="0"/>
          </a:p>
          <a:p>
            <a:r>
              <a:rPr lang="en-US" altLang="zh-HK" sz="1600" dirty="0"/>
              <a:t>1980</a:t>
            </a:r>
            <a:r>
              <a:rPr lang="zh-CN" altLang="en-US" sz="1600" dirty="0"/>
              <a:t>年</a:t>
            </a:r>
            <a:r>
              <a:rPr lang="en-US" altLang="zh-CN" sz="1600" dirty="0"/>
              <a:t>6</a:t>
            </a:r>
            <a:r>
              <a:rPr lang="zh-CN" altLang="en-US" sz="1600" dirty="0"/>
              <a:t>月</a:t>
            </a:r>
            <a:r>
              <a:rPr lang="en-US" altLang="zh-CN" sz="1600" dirty="0"/>
              <a:t>7</a:t>
            </a:r>
            <a:r>
              <a:rPr lang="zh-CN" altLang="en-US" sz="1600" dirty="0"/>
              <a:t>日</a:t>
            </a:r>
            <a:r>
              <a:rPr lang="en-US" altLang="zh-CN" sz="1600" dirty="0"/>
              <a:t>《</a:t>
            </a:r>
            <a:r>
              <a:rPr lang="zh-CN" altLang="en-US" sz="1600" dirty="0"/>
              <a:t>文汇报</a:t>
            </a:r>
            <a:r>
              <a:rPr lang="en-US" altLang="zh-CN" sz="1600" dirty="0"/>
              <a:t>》</a:t>
            </a:r>
            <a:r>
              <a:rPr lang="zh-CN" altLang="en-US" sz="1600" dirty="0"/>
              <a:t>：「</a:t>
            </a:r>
            <a:r>
              <a:rPr lang="en-US" altLang="zh-CN" sz="1600" dirty="0"/>
              <a:t>『</a:t>
            </a:r>
            <a:r>
              <a:rPr lang="zh-CN" altLang="en-US" sz="1600" dirty="0"/>
              <a:t>靡靡之音</a:t>
            </a:r>
            <a:r>
              <a:rPr lang="en-US" altLang="zh-CN" sz="1600" dirty="0"/>
              <a:t>』</a:t>
            </a:r>
            <a:r>
              <a:rPr lang="zh-CN" altLang="en-US" sz="1600" dirty="0"/>
              <a:t>是引自</a:t>
            </a:r>
            <a:r>
              <a:rPr lang="en-US" altLang="zh-CN" sz="1600" dirty="0"/>
              <a:t>《</a:t>
            </a:r>
            <a:r>
              <a:rPr lang="zh-CN" altLang="en-US" sz="1600" dirty="0"/>
              <a:t>史记</a:t>
            </a:r>
            <a:r>
              <a:rPr lang="en-US" altLang="zh-CN" sz="1600" dirty="0"/>
              <a:t>》</a:t>
            </a:r>
            <a:r>
              <a:rPr lang="zh-CN" altLang="en-US" sz="1600" dirty="0"/>
              <a:t>中的词，意思是使人听了萎靡不振，意志消沉的音乐。</a:t>
            </a:r>
            <a:r>
              <a:rPr lang="en-US" altLang="zh-CN" sz="1600" dirty="0"/>
              <a:t>『</a:t>
            </a:r>
            <a:r>
              <a:rPr lang="zh-CN" altLang="en-US" sz="1600" dirty="0"/>
              <a:t>黄色歌曲」则是从三十年代聂耳（ </a:t>
            </a:r>
            <a:r>
              <a:rPr lang="en-US" altLang="zh-CN" sz="1600" dirty="0"/>
              <a:t>〈 </a:t>
            </a:r>
            <a:r>
              <a:rPr lang="zh-CN" altLang="en-US" sz="1600" dirty="0"/>
              <a:t>义勇军进行曲</a:t>
            </a:r>
            <a:r>
              <a:rPr lang="en-US" altLang="zh-CN" sz="1600" dirty="0"/>
              <a:t>〉 </a:t>
            </a:r>
            <a:r>
              <a:rPr lang="zh-CN" altLang="en-US" sz="1600" dirty="0"/>
              <a:t>作曲者）批判当时那些色情的歌曲开始使用的词</a:t>
            </a:r>
            <a:r>
              <a:rPr lang="en-US" altLang="zh-CN" sz="1600" dirty="0"/>
              <a:t>……</a:t>
            </a:r>
            <a:r>
              <a:rPr lang="zh-CN" altLang="en-US" sz="1600" dirty="0"/>
              <a:t>它们大体上包括这样一些类型：色情、肉麻的、轻薄、轻佻的、消沉颓废、悲观厌世的、疯狂混乱、刺激感官的、打着爱情的幌子、卖弄口头爱情、虚假爱情、把爱情庸俗化的，还包括传播封建思想和政治上反动的东西的。 」</a:t>
            </a:r>
            <a:r>
              <a:rPr lang="zh-CN" altLang="en-US" sz="1000" dirty="0"/>
              <a:t>（</a:t>
            </a:r>
            <a:r>
              <a:rPr lang="en-US" altLang="zh-CN" sz="1000" dirty="0"/>
              <a:t>《</a:t>
            </a:r>
            <a:r>
              <a:rPr lang="zh-CN" altLang="en-US" sz="1000" dirty="0"/>
              <a:t>怎样鉴别黄色歌曲</a:t>
            </a:r>
            <a:r>
              <a:rPr lang="en-US" altLang="zh-CN" sz="1000" dirty="0"/>
              <a:t>》</a:t>
            </a:r>
            <a:r>
              <a:rPr lang="zh-CN" altLang="en-US" sz="1000" dirty="0"/>
              <a:t>，页</a:t>
            </a:r>
            <a:r>
              <a:rPr lang="en-US" altLang="zh-CN" sz="1000" dirty="0"/>
              <a:t>37</a:t>
            </a:r>
            <a:r>
              <a:rPr lang="zh-CN" altLang="en-US" sz="1000" dirty="0"/>
              <a:t>）</a:t>
            </a:r>
            <a:endParaRPr lang="zh-HK" altLang="en-US" sz="1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2438400"/>
            <a:ext cx="621307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00800" y="2590800"/>
            <a:ext cx="2514600" cy="1815882"/>
          </a:xfrm>
          <a:prstGeom prst="rect">
            <a:avLst/>
          </a:prstGeom>
          <a:noFill/>
          <a:ln>
            <a:solidFill>
              <a:schemeClr val="accent1"/>
            </a:solidFill>
          </a:ln>
        </p:spPr>
        <p:txBody>
          <a:bodyPr wrap="square" rtlCol="0">
            <a:spAutoFit/>
          </a:bodyPr>
          <a:lstStyle/>
          <a:p>
            <a:r>
              <a:rPr lang="en-US" altLang="zh-CN" sz="1600" dirty="0"/>
              <a:t>〈</a:t>
            </a:r>
            <a:r>
              <a:rPr lang="zh-CN" altLang="en-US" sz="1600" dirty="0"/>
              <a:t>义勇军进行曲</a:t>
            </a:r>
            <a:r>
              <a:rPr lang="en-US" altLang="zh-CN" sz="1600" dirty="0"/>
              <a:t>〉</a:t>
            </a:r>
            <a:r>
              <a:rPr lang="zh-TW" altLang="en-US" sz="1600" dirty="0"/>
              <a:t>本是中华民国国民军第</a:t>
            </a:r>
            <a:r>
              <a:rPr lang="en-US" altLang="zh-TW" sz="1600" dirty="0"/>
              <a:t>200</a:t>
            </a:r>
            <a:r>
              <a:rPr lang="zh-TW" altLang="en-US" sz="1600" dirty="0"/>
              <a:t>师的军歌</a:t>
            </a:r>
            <a:r>
              <a:rPr lang="zh-CN" altLang="en-US" sz="1600" dirty="0"/>
              <a:t>，是</a:t>
            </a:r>
            <a:r>
              <a:rPr lang="en-US" altLang="zh-CN" sz="1600" dirty="0"/>
              <a:t>1935</a:t>
            </a:r>
            <a:r>
              <a:rPr lang="zh-CN" altLang="en-US" sz="1600" dirty="0"/>
              <a:t>年由聂耳作曲，田汉作词。</a:t>
            </a:r>
            <a:r>
              <a:rPr lang="en-US" altLang="zh-CN" sz="1600" dirty="0"/>
              <a:t>1949</a:t>
            </a:r>
            <a:r>
              <a:rPr lang="zh-CN" altLang="en-US" sz="1600" dirty="0"/>
              <a:t>年</a:t>
            </a:r>
            <a:r>
              <a:rPr lang="en-US" altLang="zh-CN" sz="1600" dirty="0"/>
              <a:t>9</a:t>
            </a:r>
            <a:r>
              <a:rPr lang="zh-CN" altLang="en-US" sz="1600" dirty="0"/>
              <a:t>月</a:t>
            </a:r>
            <a:r>
              <a:rPr lang="en-US" altLang="zh-CN" sz="1600" dirty="0"/>
              <a:t>27</a:t>
            </a:r>
            <a:r>
              <a:rPr lang="zh-CN" altLang="en-US" sz="1600" dirty="0"/>
              <a:t>日中国人民政治协商会议第一届全体会议通过以此作为新中国的国歌。</a:t>
            </a:r>
            <a:endParaRPr lang="zh-HK" altLang="en-US" sz="1600" dirty="0"/>
          </a:p>
        </p:txBody>
      </p:sp>
      <p:sp>
        <p:nvSpPr>
          <p:cNvPr id="6" name="TextBox 5"/>
          <p:cNvSpPr txBox="1"/>
          <p:nvPr/>
        </p:nvSpPr>
        <p:spPr>
          <a:xfrm>
            <a:off x="6438900" y="4576822"/>
            <a:ext cx="2438400" cy="1077218"/>
          </a:xfrm>
          <a:prstGeom prst="rect">
            <a:avLst/>
          </a:prstGeom>
          <a:solidFill>
            <a:schemeClr val="accent2">
              <a:lumMod val="20000"/>
              <a:lumOff val="8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想一想</a:t>
            </a:r>
            <a:r>
              <a:rPr lang="en-US" altLang="zh-TW" sz="1600" dirty="0">
                <a:latin typeface="SimSun" panose="02010600030101010101" pitchFamily="2" charset="-122"/>
                <a:ea typeface="SimSun" panose="02010600030101010101" pitchFamily="2" charset="-122"/>
              </a:rPr>
              <a:t>:</a:t>
            </a:r>
            <a:endParaRPr lang="en-US" altLang="zh-CN" sz="1600" dirty="0">
              <a:latin typeface="SimSun" panose="02010600030101010101" pitchFamily="2" charset="-122"/>
              <a:ea typeface="SimSun" panose="02010600030101010101" pitchFamily="2" charset="-122"/>
            </a:endParaRPr>
          </a:p>
          <a:p>
            <a:r>
              <a:rPr lang="zh-CN" altLang="en-US" sz="1600" dirty="0"/>
              <a:t>为什么</a:t>
            </a:r>
            <a:r>
              <a:rPr lang="en-US" altLang="zh-CN" sz="1600" dirty="0"/>
              <a:t>〈</a:t>
            </a:r>
            <a:r>
              <a:rPr lang="zh-CN" altLang="en-US" sz="1600" dirty="0"/>
              <a:t>义勇军进行曲</a:t>
            </a:r>
            <a:r>
              <a:rPr lang="en-US" altLang="zh-CN" sz="1600" dirty="0"/>
              <a:t>〉</a:t>
            </a:r>
            <a:r>
              <a:rPr lang="zh-CN" altLang="en-US" sz="1600" dirty="0"/>
              <a:t>不算「黄色歌曲」</a:t>
            </a:r>
            <a:r>
              <a:rPr lang="en-US" altLang="zh-TW" sz="1600" dirty="0">
                <a:latin typeface="SimSun" panose="02010600030101010101" pitchFamily="2" charset="-122"/>
                <a:ea typeface="SimSun" panose="02010600030101010101" pitchFamily="2" charset="-122"/>
              </a:rPr>
              <a:t>?</a:t>
            </a:r>
            <a:r>
              <a:rPr lang="zh-CN" altLang="en-US" sz="1600" dirty="0"/>
              <a:t>（提示：主题是歌颂什么的</a:t>
            </a:r>
            <a:r>
              <a:rPr lang="en-US" altLang="zh-TW" sz="1600" dirty="0">
                <a:latin typeface="SimSun" panose="02010600030101010101" pitchFamily="2" charset="-122"/>
                <a:ea typeface="SimSun" panose="02010600030101010101" pitchFamily="2" charset="-122"/>
              </a:rPr>
              <a:t>? </a:t>
            </a:r>
            <a:r>
              <a:rPr lang="zh-CN" altLang="en-US" sz="1600" dirty="0"/>
              <a:t>）</a:t>
            </a:r>
            <a:endParaRPr lang="en-US" altLang="zh-CN" sz="1600" dirty="0"/>
          </a:p>
        </p:txBody>
      </p:sp>
    </p:spTree>
    <p:extLst>
      <p:ext uri="{BB962C8B-B14F-4D97-AF65-F5344CB8AC3E}">
        <p14:creationId xmlns:p14="http://schemas.microsoft.com/office/powerpoint/2010/main" val="322861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148948"/>
            <a:ext cx="3670385" cy="1077218"/>
          </a:xfrm>
          <a:prstGeom prst="rect">
            <a:avLst/>
          </a:prstGeom>
          <a:solidFill>
            <a:schemeClr val="accent2">
              <a:lumMod val="20000"/>
              <a:lumOff val="80000"/>
            </a:schemeClr>
          </a:solidFill>
          <a:ln>
            <a:solidFill>
              <a:schemeClr val="accent1"/>
            </a:solidFill>
          </a:ln>
        </p:spPr>
        <p:txBody>
          <a:bodyPr wrap="square">
            <a:spAutoFit/>
          </a:bodyPr>
          <a:lstStyle/>
          <a:p>
            <a:r>
              <a:rPr lang="en-US" altLang="zh-CN" sz="1600" dirty="0"/>
              <a:t>1980</a:t>
            </a:r>
            <a:r>
              <a:rPr lang="zh-CN" altLang="en-US" sz="1600" dirty="0">
                <a:latin typeface="+mn-ea"/>
              </a:rPr>
              <a:t>年，中国音乐协会以拨乱反正的态度，在北京召开会议，批评邓丽君等人的黄色歌曲，并</a:t>
            </a:r>
            <a:r>
              <a:rPr lang="zh-TW" altLang="en-US" sz="1600" dirty="0">
                <a:latin typeface="+mn-ea"/>
              </a:rPr>
              <a:t>于</a:t>
            </a:r>
            <a:r>
              <a:rPr lang="en-US" altLang="zh-TW" sz="1600" dirty="0"/>
              <a:t>1982</a:t>
            </a:r>
            <a:r>
              <a:rPr lang="zh-TW" altLang="en-US" sz="1600" dirty="0">
                <a:latin typeface="+mn-ea"/>
              </a:rPr>
              <a:t>年</a:t>
            </a:r>
            <a:r>
              <a:rPr lang="zh-CN" altLang="en-US" sz="1600" dirty="0">
                <a:latin typeface="+mn-ea"/>
              </a:rPr>
              <a:t>将会议结果</a:t>
            </a:r>
            <a:r>
              <a:rPr lang="zh-TW" altLang="en-US" sz="1600" dirty="0">
                <a:latin typeface="SimSun" panose="02010600030101010101" pitchFamily="2" charset="-122"/>
                <a:ea typeface="SimSun" panose="02010600030101010101" pitchFamily="2" charset="-122"/>
              </a:rPr>
              <a:t>出版成书</a:t>
            </a:r>
            <a:r>
              <a:rPr lang="en-US" altLang="zh-CN" sz="1600" dirty="0">
                <a:latin typeface="+mn-ea"/>
              </a:rPr>
              <a:t>--《</a:t>
            </a:r>
            <a:r>
              <a:rPr lang="zh-CN" altLang="en-US" sz="1600" dirty="0">
                <a:latin typeface="+mn-ea"/>
              </a:rPr>
              <a:t>怎样鉴别黄色歌曲</a:t>
            </a:r>
            <a:r>
              <a:rPr lang="en-US" altLang="zh-CN" sz="1600" dirty="0">
                <a:latin typeface="+mn-ea"/>
              </a:rPr>
              <a:t>》</a:t>
            </a:r>
            <a:r>
              <a:rPr lang="zh-TW" altLang="en-US" sz="1600" dirty="0">
                <a:latin typeface="+mn-ea"/>
              </a:rPr>
              <a:t>。</a:t>
            </a:r>
            <a:endParaRPr lang="en-US" dirty="0">
              <a:latin typeface="+mn-ea"/>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254741"/>
            <a:ext cx="36894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676400"/>
            <a:ext cx="4864015" cy="2324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1708" y="5105400"/>
            <a:ext cx="4953000" cy="7760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886200" y="164068"/>
            <a:ext cx="5105400" cy="1077218"/>
          </a:xfrm>
          <a:prstGeom prst="rect">
            <a:avLst/>
          </a:prstGeom>
          <a:solidFill>
            <a:schemeClr val="accent6">
              <a:lumMod val="40000"/>
              <a:lumOff val="60000"/>
            </a:schemeClr>
          </a:solidFill>
          <a:ln>
            <a:solidFill>
              <a:schemeClr val="accent1"/>
            </a:solidFill>
          </a:ln>
        </p:spPr>
        <p:txBody>
          <a:bodyPr wrap="square" rtlCol="0">
            <a:spAutoFit/>
          </a:bodyPr>
          <a:lstStyle/>
          <a:p>
            <a:r>
              <a:rPr lang="en-US" altLang="zh-CN" sz="1600" dirty="0"/>
              <a:t>《</a:t>
            </a:r>
            <a:r>
              <a:rPr lang="zh-CN" altLang="en-US" sz="1600" dirty="0"/>
              <a:t>怎样鉴别黄色歌曲</a:t>
            </a:r>
            <a:r>
              <a:rPr lang="en-US" altLang="zh-CN" sz="1600" dirty="0"/>
              <a:t>》</a:t>
            </a:r>
            <a:r>
              <a:rPr lang="zh-CN" altLang="en-US" sz="1600" dirty="0"/>
              <a:t>没有点名邓丽君，但处处以她的歌曲作为反面教材，并提出如何改善文艺界的颓败风气。其中一个歌叫作</a:t>
            </a:r>
            <a:r>
              <a:rPr lang="en-US" altLang="zh-CN" sz="1600" dirty="0"/>
              <a:t>〈</a:t>
            </a:r>
            <a:r>
              <a:rPr lang="zh-CN" altLang="en-US" sz="1600" dirty="0"/>
              <a:t>小村姑卖西瓜</a:t>
            </a:r>
            <a:r>
              <a:rPr lang="en-US" altLang="zh-CN" sz="1600" dirty="0"/>
              <a:t>〉</a:t>
            </a:r>
            <a:r>
              <a:rPr lang="zh-CN" altLang="en-US" sz="1600" dirty="0"/>
              <a:t>，是邓丽君</a:t>
            </a:r>
            <a:r>
              <a:rPr lang="en-US" altLang="zh-CN" sz="1600" dirty="0"/>
              <a:t>1968</a:t>
            </a:r>
            <a:r>
              <a:rPr lang="zh-CN" altLang="en-US" sz="1600" dirty="0"/>
              <a:t>年的作品。</a:t>
            </a:r>
            <a:r>
              <a:rPr lang="zh-CN" altLang="en-US" sz="1400" dirty="0"/>
              <a:t>（</a:t>
            </a:r>
            <a:r>
              <a:rPr lang="en-US" altLang="zh-CN" sz="1400" dirty="0">
                <a:hlinkClick r:id="rId5"/>
              </a:rPr>
              <a:t>https://www.youtube.com/watch?v=ublSTk6kNdI</a:t>
            </a:r>
            <a:r>
              <a:rPr lang="zh-CN" altLang="en-US" sz="1400" dirty="0"/>
              <a:t>）</a:t>
            </a:r>
            <a:endParaRPr lang="zh-HK" altLang="en-US" sz="1400" dirty="0"/>
          </a:p>
        </p:txBody>
      </p:sp>
      <p:sp>
        <p:nvSpPr>
          <p:cNvPr id="5" name="TextBox 4"/>
          <p:cNvSpPr txBox="1"/>
          <p:nvPr/>
        </p:nvSpPr>
        <p:spPr>
          <a:xfrm>
            <a:off x="3921169" y="4129118"/>
            <a:ext cx="4864014" cy="338554"/>
          </a:xfrm>
          <a:prstGeom prst="rect">
            <a:avLst/>
          </a:prstGeom>
          <a:solidFill>
            <a:schemeClr val="accent2">
              <a:lumMod val="20000"/>
              <a:lumOff val="80000"/>
            </a:schemeClr>
          </a:solidFill>
          <a:ln>
            <a:solidFill>
              <a:schemeClr val="accent1"/>
            </a:solidFill>
          </a:ln>
        </p:spPr>
        <p:txBody>
          <a:bodyPr wrap="square" rtlCol="0">
            <a:spAutoFit/>
          </a:bodyPr>
          <a:lstStyle/>
          <a:p>
            <a:r>
              <a:rPr lang="zh-CN" altLang="en-US" sz="1600" dirty="0"/>
              <a:t>中国音乐协会以专家的口吻，认为可以这样改：</a:t>
            </a:r>
            <a:endParaRPr lang="zh-HK" altLang="en-US" sz="1600" dirty="0"/>
          </a:p>
        </p:txBody>
      </p:sp>
      <p:sp>
        <p:nvSpPr>
          <p:cNvPr id="15" name="Down Arrow 14"/>
          <p:cNvSpPr/>
          <p:nvPr/>
        </p:nvSpPr>
        <p:spPr>
          <a:xfrm>
            <a:off x="5791200" y="4572000"/>
            <a:ext cx="304800" cy="38100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TextBox 15"/>
          <p:cNvSpPr txBox="1"/>
          <p:nvPr/>
        </p:nvSpPr>
        <p:spPr>
          <a:xfrm>
            <a:off x="3863954" y="6006488"/>
            <a:ext cx="4908507" cy="830997"/>
          </a:xfrm>
          <a:prstGeom prst="rect">
            <a:avLst/>
          </a:prstGeom>
          <a:solidFill>
            <a:schemeClr val="accent2">
              <a:lumMod val="20000"/>
              <a:lumOff val="80000"/>
            </a:schemeClr>
          </a:solidFill>
          <a:ln>
            <a:solidFill>
              <a:schemeClr val="accent1"/>
            </a:solidFill>
          </a:ln>
        </p:spPr>
        <p:txBody>
          <a:bodyPr wrap="square" rtlCol="0">
            <a:spAutoFit/>
          </a:bodyPr>
          <a:lstStyle/>
          <a:p>
            <a:r>
              <a:rPr lang="zh-CN" altLang="en-US" sz="1600" dirty="0"/>
              <a:t>中国音乐协会认为</a:t>
            </a:r>
            <a:r>
              <a:rPr lang="zh-TW" altLang="en-US" sz="1600" dirty="0">
                <a:latin typeface="SimSun" panose="02010600030101010101" pitchFamily="2" charset="-122"/>
                <a:ea typeface="SimSun" panose="02010600030101010101" pitchFamily="2" charset="-122"/>
              </a:rPr>
              <a:t>将整首歌大幅删除，剩下一句后</a:t>
            </a:r>
            <a:r>
              <a:rPr lang="zh-CN" altLang="en-US" sz="1600" dirty="0"/>
              <a:t>，</a:t>
            </a:r>
            <a:r>
              <a:rPr lang="zh-CN" altLang="en-US" sz="1600" dirty="0">
                <a:latin typeface="SimSun" panose="02010600030101010101" pitchFamily="2" charset="-122"/>
                <a:ea typeface="SimSun" panose="02010600030101010101" pitchFamily="2" charset="-122"/>
              </a:rPr>
              <a:t>便可以将</a:t>
            </a:r>
            <a:r>
              <a:rPr lang="zh-TW" altLang="en-US" sz="1600" dirty="0">
                <a:latin typeface="SimSun" panose="02010600030101010101" pitchFamily="2" charset="-122"/>
                <a:ea typeface="SimSun" panose="02010600030101010101" pitchFamily="2" charset="-122"/>
              </a:rPr>
              <a:t>原来歌中</a:t>
            </a:r>
            <a:r>
              <a:rPr lang="zh-CN" altLang="en-US" sz="1600" dirty="0">
                <a:latin typeface="SimSun" panose="02010600030101010101" pitchFamily="2" charset="-122"/>
                <a:ea typeface="SimSun" panose="02010600030101010101" pitchFamily="2" charset="-122"/>
              </a:rPr>
              <a:t>轻佻</a:t>
            </a:r>
            <a:r>
              <a:rPr lang="zh-CN" altLang="en-US" sz="1600" dirty="0"/>
              <a:t>、卖弄的情调删除，回复朴素、凄苦的小村姑形象了！</a:t>
            </a:r>
            <a:endParaRPr lang="zh-HK" altLang="en-US" sz="1600" dirty="0"/>
          </a:p>
        </p:txBody>
      </p:sp>
      <p:sp>
        <p:nvSpPr>
          <p:cNvPr id="17" name="TextBox 16"/>
          <p:cNvSpPr txBox="1"/>
          <p:nvPr/>
        </p:nvSpPr>
        <p:spPr>
          <a:xfrm>
            <a:off x="3886200" y="1371600"/>
            <a:ext cx="2667000" cy="338554"/>
          </a:xfrm>
          <a:prstGeom prst="rect">
            <a:avLst/>
          </a:prstGeom>
          <a:noFill/>
        </p:spPr>
        <p:txBody>
          <a:bodyPr wrap="square" rtlCol="0">
            <a:spAutoFit/>
          </a:bodyPr>
          <a:lstStyle/>
          <a:p>
            <a:r>
              <a:rPr lang="en-US" altLang="zh-CN" sz="1600" dirty="0"/>
              <a:t>〈</a:t>
            </a:r>
            <a:r>
              <a:rPr lang="zh-CN" altLang="en-US" sz="1600" dirty="0"/>
              <a:t>小村姑卖西瓜</a:t>
            </a:r>
            <a:r>
              <a:rPr lang="en-US" altLang="zh-CN" sz="1600" dirty="0"/>
              <a:t>〉</a:t>
            </a:r>
            <a:r>
              <a:rPr lang="zh-CN" altLang="en-US" sz="1600" dirty="0"/>
              <a:t>原曲</a:t>
            </a:r>
            <a:endParaRPr lang="zh-HK" altLang="en-US" sz="1600" dirty="0"/>
          </a:p>
        </p:txBody>
      </p:sp>
    </p:spTree>
    <p:extLst>
      <p:ext uri="{BB962C8B-B14F-4D97-AF65-F5344CB8AC3E}">
        <p14:creationId xmlns:p14="http://schemas.microsoft.com/office/powerpoint/2010/main" val="20522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76200"/>
            <a:ext cx="23622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黄色歌女的坚持</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76200" y="655983"/>
            <a:ext cx="8610600" cy="1077218"/>
          </a:xfrm>
          <a:prstGeom prst="rect">
            <a:avLst/>
          </a:prstGeom>
          <a:solidFill>
            <a:schemeClr val="bg2"/>
          </a:solidFill>
        </p:spPr>
        <p:txBody>
          <a:bodyPr wrap="square" rtlCol="0">
            <a:spAutoFit/>
          </a:bodyPr>
          <a:lstStyle/>
          <a:p>
            <a:r>
              <a:rPr lang="en-US" altLang="zh-HK" sz="1600" dirty="0"/>
              <a:t>1979</a:t>
            </a:r>
            <a:r>
              <a:rPr lang="zh-CN" altLang="en-US" sz="1600" dirty="0"/>
              <a:t>年李谷一的</a:t>
            </a:r>
            <a:r>
              <a:rPr lang="en-US" altLang="zh-CN" sz="1600" dirty="0"/>
              <a:t>〈</a:t>
            </a:r>
            <a:r>
              <a:rPr lang="zh-CN" altLang="en-US" sz="1600" dirty="0"/>
              <a:t>乡恋</a:t>
            </a:r>
            <a:r>
              <a:rPr lang="en-US" altLang="zh-CN" sz="1600" dirty="0"/>
              <a:t>〉</a:t>
            </a:r>
            <a:r>
              <a:rPr lang="zh-CN" altLang="en-US" sz="1600" dirty="0"/>
              <a:t>一鸣惊人，但文化部的官员向她所属的中央乐团表示意见：「李谷一的演唱风格应该给予注意和引导。」不久，中央乐团再收到中国音乐家协会的电话：「李谷一这样下去很糟糕。」在这压力下，中央乐团不支持李谷一：「如果在这样下去，乐团的土壤就不适合她存在了，她应该去找合她发展的土壤。」</a:t>
            </a:r>
            <a:endParaRPr lang="zh-HK" altLang="en-US" sz="1600" dirty="0"/>
          </a:p>
        </p:txBody>
      </p:sp>
      <p:sp>
        <p:nvSpPr>
          <p:cNvPr id="5" name="TextBox 4"/>
          <p:cNvSpPr txBox="1"/>
          <p:nvPr/>
        </p:nvSpPr>
        <p:spPr>
          <a:xfrm>
            <a:off x="76200" y="1905000"/>
            <a:ext cx="8610600" cy="830997"/>
          </a:xfrm>
          <a:prstGeom prst="rect">
            <a:avLst/>
          </a:prstGeom>
          <a:solidFill>
            <a:schemeClr val="bg2">
              <a:lumMod val="75000"/>
            </a:schemeClr>
          </a:solidFill>
        </p:spPr>
        <p:txBody>
          <a:bodyPr wrap="square" rtlCol="0">
            <a:spAutoFit/>
          </a:bodyPr>
          <a:lstStyle/>
          <a:p>
            <a:r>
              <a:rPr lang="zh-CN" altLang="en-US" sz="1600" dirty="0"/>
              <a:t>但是，热情的听众给李谷一寄来一千多封支持信。一封信说：「他们说你是黄色歌曲，说你是黄色歌女，但发生在演出大厅的奇迹，那无数次的谢幕和经久的掌声，是对这种污蔑的最有力的否定！」</a:t>
            </a:r>
            <a:endParaRPr lang="zh-HK" altLang="en-US" sz="1600" dirty="0"/>
          </a:p>
        </p:txBody>
      </p:sp>
      <p:sp>
        <p:nvSpPr>
          <p:cNvPr id="6" name="TextBox 5"/>
          <p:cNvSpPr txBox="1"/>
          <p:nvPr/>
        </p:nvSpPr>
        <p:spPr>
          <a:xfrm>
            <a:off x="76200" y="2895600"/>
            <a:ext cx="8610600" cy="830997"/>
          </a:xfrm>
          <a:prstGeom prst="rect">
            <a:avLst/>
          </a:prstGeom>
          <a:solidFill>
            <a:schemeClr val="bg2">
              <a:lumMod val="75000"/>
            </a:schemeClr>
          </a:solidFill>
        </p:spPr>
        <p:txBody>
          <a:bodyPr wrap="square" rtlCol="0">
            <a:spAutoFit/>
          </a:bodyPr>
          <a:lstStyle/>
          <a:p>
            <a:r>
              <a:rPr lang="zh-CN" altLang="en-US" sz="1600" dirty="0"/>
              <a:t>李谷一没有因为压力而放弃演唱事业，</a:t>
            </a:r>
            <a:r>
              <a:rPr lang="en-US" altLang="zh-CN" sz="1600" dirty="0"/>
              <a:t>1980</a:t>
            </a:r>
            <a:r>
              <a:rPr lang="zh-CN" altLang="en-US" sz="1600" dirty="0"/>
              <a:t>年夏天她去天津演出。那天节目单上没有</a:t>
            </a:r>
            <a:r>
              <a:rPr lang="en-US" altLang="zh-CN" sz="1600" dirty="0"/>
              <a:t>〈</a:t>
            </a:r>
            <a:r>
              <a:rPr lang="zh-CN" altLang="en-US" sz="1600" dirty="0"/>
              <a:t>乡恋</a:t>
            </a:r>
            <a:r>
              <a:rPr lang="en-US" altLang="zh-CN" sz="1600" dirty="0"/>
              <a:t>〉</a:t>
            </a:r>
            <a:r>
              <a:rPr lang="zh-CN" altLang="en-US" sz="1600" dirty="0"/>
              <a:t>，到谢幕的时候，情切的观众大声喊：「</a:t>
            </a:r>
            <a:r>
              <a:rPr lang="en-US" altLang="zh-CN" sz="1600" dirty="0"/>
              <a:t>〈</a:t>
            </a:r>
            <a:r>
              <a:rPr lang="zh-CN" altLang="en-US" sz="1600" dirty="0"/>
              <a:t>乡恋</a:t>
            </a:r>
            <a:r>
              <a:rPr lang="en-US" altLang="zh-CN" sz="1600" dirty="0"/>
              <a:t>〉</a:t>
            </a:r>
            <a:r>
              <a:rPr lang="zh-CN" altLang="en-US" sz="1600" dirty="0"/>
              <a:t>！</a:t>
            </a:r>
            <a:r>
              <a:rPr lang="en-US" altLang="zh-CN" sz="1600" dirty="0"/>
              <a:t>〈</a:t>
            </a:r>
            <a:r>
              <a:rPr lang="zh-CN" altLang="en-US" sz="1600" dirty="0"/>
              <a:t>乡恋</a:t>
            </a:r>
            <a:r>
              <a:rPr lang="en-US" altLang="zh-CN" sz="1600" dirty="0"/>
              <a:t>〉</a:t>
            </a:r>
            <a:r>
              <a:rPr lang="zh-CN" altLang="en-US" sz="1600" dirty="0"/>
              <a:t>！」这时歌声响起来了，观众全体起立，合着拍节热情鼓掌，舞</a:t>
            </a:r>
            <a:r>
              <a:rPr lang="zh-TW" altLang="en-US" sz="1600" dirty="0">
                <a:latin typeface="SimSun" panose="02010600030101010101" pitchFamily="2" charset="-122"/>
                <a:ea typeface="SimSun" panose="02010600030101010101" pitchFamily="2" charset="-122"/>
              </a:rPr>
              <a:t>台</a:t>
            </a:r>
            <a:r>
              <a:rPr lang="zh-CN" altLang="en-US" sz="1600" dirty="0"/>
              <a:t>上下情感相通。</a:t>
            </a:r>
            <a:endParaRPr lang="zh-HK" altLang="en-US" sz="1600" dirty="0"/>
          </a:p>
        </p:txBody>
      </p:sp>
      <p:sp>
        <p:nvSpPr>
          <p:cNvPr id="7" name="TextBox 6"/>
          <p:cNvSpPr txBox="1"/>
          <p:nvPr/>
        </p:nvSpPr>
        <p:spPr>
          <a:xfrm>
            <a:off x="142462" y="4004170"/>
            <a:ext cx="5410200" cy="1815882"/>
          </a:xfrm>
          <a:prstGeom prst="rect">
            <a:avLst/>
          </a:prstGeom>
          <a:solidFill>
            <a:schemeClr val="accent2">
              <a:lumMod val="20000"/>
              <a:lumOff val="80000"/>
            </a:schemeClr>
          </a:solidFill>
        </p:spPr>
        <p:txBody>
          <a:bodyPr wrap="square" rtlCol="0">
            <a:spAutoFit/>
          </a:bodyPr>
          <a:lstStyle/>
          <a:p>
            <a:r>
              <a:rPr lang="zh-CN" altLang="en-US" sz="1600" dirty="0"/>
              <a:t>终于，到了</a:t>
            </a:r>
            <a:r>
              <a:rPr lang="en-US" altLang="zh-CN" sz="1600" dirty="0"/>
              <a:t>1983</a:t>
            </a:r>
            <a:r>
              <a:rPr lang="zh-CN" altLang="en-US" sz="1600" dirty="0"/>
              <a:t>年，思想解放的潮流占了上风。这一年，出现了第一届中国中央电视</a:t>
            </a:r>
            <a:r>
              <a:rPr lang="zh-TW" altLang="en-US" sz="1600" dirty="0">
                <a:latin typeface="SimSun" panose="02010600030101010101" pitchFamily="2" charset="-122"/>
                <a:ea typeface="SimSun" panose="02010600030101010101" pitchFamily="2" charset="-122"/>
              </a:rPr>
              <a:t>台</a:t>
            </a:r>
            <a:r>
              <a:rPr lang="zh-CN" altLang="en-US" sz="1600" dirty="0"/>
              <a:t>春节晚会，而李谷一获邀演唱</a:t>
            </a:r>
            <a:r>
              <a:rPr lang="en-US" altLang="zh-CN" sz="1600" dirty="0"/>
              <a:t>〈</a:t>
            </a:r>
            <a:r>
              <a:rPr lang="zh-CN" altLang="en-US" sz="1600" dirty="0"/>
              <a:t>乡恋</a:t>
            </a:r>
            <a:r>
              <a:rPr lang="en-US" altLang="zh-CN" sz="1600" dirty="0"/>
              <a:t>〉</a:t>
            </a:r>
            <a:r>
              <a:rPr lang="zh-CN" altLang="en-US" sz="1600" dirty="0"/>
              <a:t>。这不单单是中央政府对</a:t>
            </a:r>
            <a:r>
              <a:rPr lang="en-US" altLang="zh-CN" sz="1600" dirty="0"/>
              <a:t>〈</a:t>
            </a:r>
            <a:r>
              <a:rPr lang="zh-CN" altLang="en-US" sz="1600" dirty="0"/>
              <a:t>乡恋</a:t>
            </a:r>
            <a:r>
              <a:rPr lang="en-US" altLang="zh-CN" sz="1600" dirty="0"/>
              <a:t>〉</a:t>
            </a:r>
            <a:r>
              <a:rPr lang="zh-CN" altLang="en-US" sz="1600" dirty="0"/>
              <a:t>进行解禁，也代表了政府终于接受文艺可以不必为政治服务，这是很大的突破。因为如此，</a:t>
            </a:r>
            <a:r>
              <a:rPr lang="en-US" altLang="zh-CN" sz="1600" dirty="0"/>
              <a:t>〈</a:t>
            </a:r>
            <a:r>
              <a:rPr lang="zh-CN" altLang="en-US" sz="1600" dirty="0"/>
              <a:t>乡恋</a:t>
            </a:r>
            <a:r>
              <a:rPr lang="en-US" altLang="zh-CN" sz="1600" dirty="0"/>
              <a:t>〉</a:t>
            </a:r>
            <a:r>
              <a:rPr lang="zh-CN" altLang="en-US" sz="1600" dirty="0"/>
              <a:t>被视为改革开放后内地流行歌曲的「 开山之作」；李谷一在乐坛的地位变得非常高崇，成为每年中国春节晚会的必然嘉宾。</a:t>
            </a:r>
            <a:endParaRPr lang="zh-HK" altLang="en-US" sz="1600" dirty="0"/>
          </a:p>
        </p:txBody>
      </p:sp>
      <p:sp>
        <p:nvSpPr>
          <p:cNvPr id="8" name="TextBox 7"/>
          <p:cNvSpPr txBox="1"/>
          <p:nvPr/>
        </p:nvSpPr>
        <p:spPr>
          <a:xfrm>
            <a:off x="7162800" y="3480376"/>
            <a:ext cx="1399760" cy="246221"/>
          </a:xfrm>
          <a:prstGeom prst="rect">
            <a:avLst/>
          </a:prstGeom>
          <a:noFill/>
        </p:spPr>
        <p:txBody>
          <a:bodyPr wrap="square" rtlCol="0">
            <a:spAutoFit/>
          </a:bodyPr>
          <a:lstStyle/>
          <a:p>
            <a:r>
              <a:rPr lang="zh-CN" altLang="en-US" sz="1000" dirty="0"/>
              <a:t>（</a:t>
            </a:r>
            <a:r>
              <a:rPr lang="en-US" altLang="zh-CN" sz="1000" dirty="0"/>
              <a:t>《</a:t>
            </a:r>
            <a:r>
              <a:rPr lang="zh-CN" altLang="en-US" sz="1000" dirty="0"/>
              <a:t>交锋</a:t>
            </a:r>
            <a:r>
              <a:rPr lang="en-US" altLang="zh-CN" sz="1000" dirty="0"/>
              <a:t>》</a:t>
            </a:r>
            <a:r>
              <a:rPr lang="zh-CN" altLang="en-US" sz="1000" dirty="0"/>
              <a:t>，页</a:t>
            </a:r>
            <a:r>
              <a:rPr lang="en-US" altLang="zh-CN" sz="1000" dirty="0"/>
              <a:t>124</a:t>
            </a:r>
            <a:r>
              <a:rPr lang="zh-CN" altLang="en-US" sz="1000" dirty="0"/>
              <a:t>）</a:t>
            </a:r>
            <a:endParaRPr lang="zh-HK" altLang="en-US" sz="1000" dirty="0"/>
          </a:p>
        </p:txBody>
      </p:sp>
      <p:sp>
        <p:nvSpPr>
          <p:cNvPr id="11" name="TextBox 10"/>
          <p:cNvSpPr txBox="1"/>
          <p:nvPr/>
        </p:nvSpPr>
        <p:spPr>
          <a:xfrm>
            <a:off x="3839817" y="5573831"/>
            <a:ext cx="1303683" cy="246221"/>
          </a:xfrm>
          <a:prstGeom prst="rect">
            <a:avLst/>
          </a:prstGeom>
          <a:noFill/>
        </p:spPr>
        <p:txBody>
          <a:bodyPr wrap="square" rtlCol="0">
            <a:spAutoFit/>
          </a:bodyPr>
          <a:lstStyle/>
          <a:p>
            <a:r>
              <a:rPr lang="zh-CN" altLang="en-US" sz="1000" dirty="0"/>
              <a:t>（维基</a:t>
            </a:r>
            <a:r>
              <a:rPr lang="en-US" altLang="zh-CN" sz="1000" dirty="0"/>
              <a:t>—</a:t>
            </a:r>
            <a:r>
              <a:rPr lang="zh-CN" altLang="en-US" sz="1000" dirty="0"/>
              <a:t>李谷一）</a:t>
            </a:r>
            <a:endParaRPr lang="zh-HK" altLang="en-US" sz="1000" dirty="0"/>
          </a:p>
        </p:txBody>
      </p:sp>
      <p:sp>
        <p:nvSpPr>
          <p:cNvPr id="13" name="TextBox 12"/>
          <p:cNvSpPr txBox="1"/>
          <p:nvPr/>
        </p:nvSpPr>
        <p:spPr>
          <a:xfrm>
            <a:off x="4114800" y="2506971"/>
            <a:ext cx="2057400" cy="246221"/>
          </a:xfrm>
          <a:prstGeom prst="rect">
            <a:avLst/>
          </a:prstGeom>
          <a:noFill/>
        </p:spPr>
        <p:txBody>
          <a:bodyPr wrap="square" rtlCol="0">
            <a:spAutoFit/>
          </a:bodyPr>
          <a:lstStyle/>
          <a:p>
            <a:r>
              <a:rPr lang="zh-CN" altLang="en-US" sz="1000" dirty="0"/>
              <a:t>（</a:t>
            </a:r>
            <a:r>
              <a:rPr lang="en-US" altLang="zh-CN" sz="1000" dirty="0"/>
              <a:t>《</a:t>
            </a:r>
            <a:r>
              <a:rPr lang="zh-CN" altLang="en-US" sz="1000" dirty="0"/>
              <a:t>交锋</a:t>
            </a:r>
            <a:r>
              <a:rPr lang="en-US" altLang="zh-CN" sz="1000" dirty="0"/>
              <a:t>》</a:t>
            </a:r>
            <a:r>
              <a:rPr lang="zh-CN" altLang="en-US" sz="1000" dirty="0"/>
              <a:t>，页</a:t>
            </a:r>
            <a:r>
              <a:rPr lang="en-US" altLang="zh-CN" sz="1000" dirty="0"/>
              <a:t>123</a:t>
            </a:r>
            <a:r>
              <a:rPr lang="zh-CN" altLang="en-US" sz="1000" dirty="0"/>
              <a:t>）</a:t>
            </a:r>
            <a:endParaRPr lang="zh-HK" altLang="en-US" sz="1000" dirty="0"/>
          </a:p>
        </p:txBody>
      </p:sp>
      <p:sp>
        <p:nvSpPr>
          <p:cNvPr id="14" name="TextBox 13"/>
          <p:cNvSpPr txBox="1"/>
          <p:nvPr/>
        </p:nvSpPr>
        <p:spPr>
          <a:xfrm>
            <a:off x="4477579" y="1462786"/>
            <a:ext cx="2057400" cy="246221"/>
          </a:xfrm>
          <a:prstGeom prst="rect">
            <a:avLst/>
          </a:prstGeom>
          <a:noFill/>
        </p:spPr>
        <p:txBody>
          <a:bodyPr wrap="square" rtlCol="0">
            <a:spAutoFit/>
          </a:bodyPr>
          <a:lstStyle/>
          <a:p>
            <a:r>
              <a:rPr lang="zh-CN" altLang="en-US" sz="1000" dirty="0"/>
              <a:t>（</a:t>
            </a:r>
            <a:r>
              <a:rPr lang="en-US" altLang="zh-CN" sz="1000" dirty="0"/>
              <a:t>《</a:t>
            </a:r>
            <a:r>
              <a:rPr lang="zh-CN" altLang="en-US" sz="1000" dirty="0"/>
              <a:t>交锋</a:t>
            </a:r>
            <a:r>
              <a:rPr lang="en-US" altLang="zh-CN" sz="1000" dirty="0"/>
              <a:t>》</a:t>
            </a:r>
            <a:r>
              <a:rPr lang="zh-CN" altLang="en-US" sz="1000" dirty="0"/>
              <a:t>，页</a:t>
            </a:r>
            <a:r>
              <a:rPr lang="en-US" altLang="zh-CN" sz="1000" dirty="0"/>
              <a:t>123</a:t>
            </a:r>
            <a:r>
              <a:rPr lang="zh-CN" altLang="en-US" sz="1000" dirty="0"/>
              <a:t>）</a:t>
            </a:r>
            <a:endParaRPr lang="zh-HK" altLang="en-US" sz="10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30" y="3983238"/>
            <a:ext cx="3319670" cy="25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715000" y="6312090"/>
            <a:ext cx="3263348" cy="461665"/>
          </a:xfrm>
          <a:prstGeom prst="rect">
            <a:avLst/>
          </a:prstGeom>
          <a:solidFill>
            <a:schemeClr val="bg2"/>
          </a:solidFill>
        </p:spPr>
        <p:txBody>
          <a:bodyPr wrap="square" rtlCol="0">
            <a:spAutoFit/>
          </a:bodyPr>
          <a:lstStyle/>
          <a:p>
            <a:r>
              <a:rPr lang="en-US" altLang="zh-CN" sz="1200" dirty="0"/>
              <a:t>1983</a:t>
            </a:r>
            <a:r>
              <a:rPr lang="zh-CN" altLang="en-US" sz="1200" dirty="0"/>
              <a:t>年中央电视台第一届春节联欢晚会，李谷一登台表演七首歌曲，包括</a:t>
            </a:r>
            <a:r>
              <a:rPr lang="en-US" altLang="zh-CN" sz="1200" dirty="0"/>
              <a:t>《</a:t>
            </a:r>
            <a:r>
              <a:rPr lang="zh-CN" altLang="en-US" sz="1200" dirty="0"/>
              <a:t>乡恋</a:t>
            </a:r>
            <a:r>
              <a:rPr lang="en-US" altLang="zh-CN" sz="1200" dirty="0"/>
              <a:t>》</a:t>
            </a:r>
            <a:r>
              <a:rPr lang="zh-CN" altLang="en-US" sz="1200" dirty="0"/>
              <a:t>。</a:t>
            </a:r>
            <a:endParaRPr lang="en-US" sz="1200" dirty="0"/>
          </a:p>
        </p:txBody>
      </p:sp>
      <p:sp>
        <p:nvSpPr>
          <p:cNvPr id="9" name="文字方塊 8"/>
          <p:cNvSpPr txBox="1"/>
          <p:nvPr/>
        </p:nvSpPr>
        <p:spPr>
          <a:xfrm>
            <a:off x="142462" y="6019702"/>
            <a:ext cx="5410200" cy="584775"/>
          </a:xfrm>
          <a:prstGeom prst="rect">
            <a:avLst/>
          </a:prstGeom>
          <a:solidFill>
            <a:schemeClr val="accent1">
              <a:lumMod val="40000"/>
              <a:lumOff val="60000"/>
            </a:schemeClr>
          </a:solidFill>
        </p:spPr>
        <p:txBody>
          <a:bodyPr wrap="square" rtlCol="0">
            <a:spAutoFit/>
          </a:bodyPr>
          <a:lstStyle/>
          <a:p>
            <a:r>
              <a:rPr lang="zh-TW" altLang="en-US" sz="1600" dirty="0">
                <a:latin typeface="SimSun" panose="02010600030101010101" pitchFamily="2" charset="-122"/>
                <a:ea typeface="SimSun" panose="02010600030101010101" pitchFamily="2" charset="-122"/>
              </a:rPr>
              <a:t>想一想：</a:t>
            </a:r>
            <a:endParaRPr lang="en-US" altLang="zh-HK" sz="1600" dirty="0">
              <a:latin typeface="SimSun" panose="02010600030101010101" pitchFamily="2" charset="-122"/>
              <a:ea typeface="SimSun" panose="02010600030101010101" pitchFamily="2" charset="-122"/>
            </a:endParaRPr>
          </a:p>
          <a:p>
            <a:r>
              <a:rPr lang="en-US" altLang="zh-HK" sz="1600" dirty="0">
                <a:latin typeface="SimSun" panose="02010600030101010101" pitchFamily="2" charset="-122"/>
                <a:ea typeface="SimSun" panose="02010600030101010101" pitchFamily="2" charset="-122"/>
              </a:rPr>
              <a:t>〈</a:t>
            </a:r>
            <a:r>
              <a:rPr lang="zh-CN" altLang="en-US" sz="1600" dirty="0"/>
              <a:t>乡</a:t>
            </a:r>
            <a:r>
              <a:rPr lang="zh-HK" altLang="en-US" sz="1600" dirty="0">
                <a:latin typeface="SimSun" panose="02010600030101010101" pitchFamily="2" charset="-122"/>
                <a:ea typeface="SimSun" panose="02010600030101010101" pitchFamily="2" charset="-122"/>
              </a:rPr>
              <a:t>恋</a:t>
            </a:r>
            <a:r>
              <a:rPr lang="en-US" altLang="zh-HK" sz="1600" dirty="0">
                <a:latin typeface="SimSun" panose="02010600030101010101" pitchFamily="2" charset="-122"/>
                <a:ea typeface="SimSun" panose="02010600030101010101" pitchFamily="2" charset="-122"/>
              </a:rPr>
              <a:t>〉</a:t>
            </a:r>
            <a:r>
              <a:rPr lang="zh-TW" altLang="en-US" sz="1600" dirty="0">
                <a:latin typeface="SimSun" panose="02010600030101010101" pitchFamily="2" charset="-122"/>
                <a:ea typeface="SimSun" panose="02010600030101010101" pitchFamily="2" charset="-122"/>
              </a:rPr>
              <a:t>由禁曲而终于到</a:t>
            </a:r>
            <a:r>
              <a:rPr lang="en-US" altLang="zh-TW" sz="1600" dirty="0">
                <a:ea typeface="SimSun" panose="02010600030101010101" pitchFamily="2" charset="-122"/>
              </a:rPr>
              <a:t>1983</a:t>
            </a:r>
            <a:r>
              <a:rPr lang="zh-TW" altLang="en-US" sz="1600" dirty="0">
                <a:latin typeface="SimSun" panose="02010600030101010101" pitchFamily="2" charset="-122"/>
                <a:ea typeface="SimSun" panose="02010600030101010101" pitchFamily="2" charset="-122"/>
              </a:rPr>
              <a:t>年解禁，你认为是什么原因</a:t>
            </a:r>
            <a:r>
              <a:rPr lang="en-US" altLang="zh-TW" sz="1600" dirty="0">
                <a:latin typeface="SimSun" panose="02010600030101010101" pitchFamily="2" charset="-122"/>
                <a:ea typeface="SimSun" panose="02010600030101010101" pitchFamily="2" charset="-122"/>
              </a:rPr>
              <a:t>?</a:t>
            </a:r>
            <a:endParaRPr lang="zh-HK" altLang="en-US" sz="16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01827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inVertical)">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randombar(horizontal)">
                                      <p:cBhvr>
                                        <p:cTn id="30" dur="500"/>
                                        <p:tgtEl>
                                          <p:spTgt spid="2052"/>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1" grpId="0"/>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2133600" cy="461665"/>
          </a:xfrm>
          <a:prstGeom prst="rect">
            <a:avLst/>
          </a:prstGeom>
          <a:solidFill>
            <a:schemeClr val="accent2">
              <a:lumMod val="20000"/>
              <a:lumOff val="80000"/>
            </a:schemeClr>
          </a:solidFill>
        </p:spPr>
        <p:txBody>
          <a:bodyPr wrap="square" rtlCol="0">
            <a:spAutoFit/>
          </a:bodyPr>
          <a:lstStyle/>
          <a:p>
            <a:r>
              <a:rPr lang="zh-CN" altLang="en-US" sz="2400" dirty="0">
                <a:latin typeface="Adobe 繁黑體 Std B" pitchFamily="34" charset="-128"/>
                <a:ea typeface="Adobe 繁黑體 Std B" pitchFamily="34" charset="-128"/>
              </a:rPr>
              <a:t>还有政治因素</a:t>
            </a:r>
            <a:endParaRPr lang="zh-HK" altLang="en-US" sz="2400" dirty="0">
              <a:latin typeface="Adobe 繁黑體 Std B" pitchFamily="34" charset="-128"/>
              <a:ea typeface="Adobe 繁黑體 Std B" pitchFamily="34"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76200"/>
            <a:ext cx="443379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1" y="4114800"/>
            <a:ext cx="4419600" cy="1815882"/>
          </a:xfrm>
          <a:prstGeom prst="rect">
            <a:avLst/>
          </a:prstGeom>
          <a:solidFill>
            <a:schemeClr val="accent2">
              <a:lumMod val="20000"/>
              <a:lumOff val="80000"/>
            </a:schemeClr>
          </a:solidFill>
        </p:spPr>
        <p:txBody>
          <a:bodyPr wrap="square">
            <a:spAutoFit/>
          </a:bodyPr>
          <a:lstStyle/>
          <a:p>
            <a:pPr fontAlgn="base"/>
            <a:r>
              <a:rPr lang="en-US" altLang="zh-CN" sz="1600" dirty="0"/>
              <a:t>1983</a:t>
            </a:r>
            <a:r>
              <a:rPr lang="zh-CN" altLang="en-US" sz="1600" dirty="0"/>
              <a:t>年后，邓丽君的歌曲也得到解禁。</a:t>
            </a:r>
            <a:r>
              <a:rPr lang="en-US" altLang="zh-CN" sz="1600" dirty="0"/>
              <a:t>1985</a:t>
            </a:r>
            <a:r>
              <a:rPr lang="zh-CN" altLang="en-US" sz="1600" dirty="0"/>
              <a:t>年</a:t>
            </a:r>
            <a:r>
              <a:rPr lang="en-US" altLang="zh-CN" sz="1600" dirty="0"/>
              <a:t>2</a:t>
            </a:r>
            <a:r>
              <a:rPr lang="zh-CN" altLang="en-US" sz="1600" dirty="0"/>
              <a:t>月</a:t>
            </a:r>
            <a:r>
              <a:rPr lang="en-US" altLang="zh-CN" sz="1600" dirty="0"/>
              <a:t>1</a:t>
            </a:r>
            <a:r>
              <a:rPr lang="zh-CN" altLang="en-US" sz="1600" dirty="0"/>
              <a:t>日，</a:t>
            </a:r>
            <a:r>
              <a:rPr lang="en-US" altLang="zh-CN" sz="1600" dirty="0"/>
              <a:t>《</a:t>
            </a:r>
            <a:r>
              <a:rPr lang="zh-CN" altLang="en-US" sz="1600" dirty="0"/>
              <a:t>中国青年报</a:t>
            </a:r>
            <a:r>
              <a:rPr lang="en-US" altLang="zh-CN" sz="1600" dirty="0"/>
              <a:t>》</a:t>
            </a:r>
            <a:r>
              <a:rPr lang="zh-CN" altLang="en-US" sz="1600" dirty="0"/>
              <a:t>刊登了题为</a:t>
            </a:r>
            <a:r>
              <a:rPr lang="en-US" altLang="zh-CN" sz="1600" dirty="0"/>
              <a:t>〈</a:t>
            </a:r>
            <a:r>
              <a:rPr lang="zh-CN" altLang="en-US" sz="1600" dirty="0"/>
              <a:t>邓丽君说：真高兴，能有电话从北京来</a:t>
            </a:r>
            <a:r>
              <a:rPr lang="en-US" altLang="zh-CN" sz="1600" dirty="0"/>
              <a:t>〉</a:t>
            </a:r>
            <a:r>
              <a:rPr lang="zh-CN" altLang="en-US" sz="1600" dirty="0"/>
              <a:t>的新闻报</a:t>
            </a:r>
            <a:r>
              <a:rPr lang="zh-TW" altLang="en-US" sz="1600" dirty="0">
                <a:latin typeface="SimSun" panose="02010600030101010101" pitchFamily="2" charset="-122"/>
                <a:ea typeface="SimSun" panose="02010600030101010101" pitchFamily="2" charset="-122"/>
              </a:rPr>
              <a:t>道</a:t>
            </a:r>
            <a:r>
              <a:rPr lang="zh-CN" altLang="en-US" sz="1600" dirty="0"/>
              <a:t>。这篇报</a:t>
            </a:r>
            <a:r>
              <a:rPr lang="zh-TW" altLang="en-US" sz="1600" dirty="0">
                <a:latin typeface="SimSun" panose="02010600030101010101" pitchFamily="2" charset="-122"/>
                <a:ea typeface="SimSun" panose="02010600030101010101" pitchFamily="2" charset="-122"/>
              </a:rPr>
              <a:t>道</a:t>
            </a:r>
            <a:r>
              <a:rPr lang="zh-CN" altLang="en-US" sz="1600" dirty="0"/>
              <a:t>是当时</a:t>
            </a:r>
            <a:r>
              <a:rPr lang="en-US" altLang="zh-CN" sz="1600" dirty="0"/>
              <a:t>《</a:t>
            </a:r>
            <a:r>
              <a:rPr lang="zh-CN" altLang="en-US" sz="1600" dirty="0"/>
              <a:t>中国青年报</a:t>
            </a:r>
            <a:r>
              <a:rPr lang="en-US" altLang="zh-CN" sz="1600" dirty="0"/>
              <a:t>》</a:t>
            </a:r>
            <a:r>
              <a:rPr lang="zh-CN" altLang="en-US" sz="1600" dirty="0"/>
              <a:t>文化艺术专栏记者关键撰写的新闻采访报</a:t>
            </a:r>
            <a:r>
              <a:rPr lang="zh-TW" altLang="en-US" sz="1600" dirty="0">
                <a:latin typeface="SimSun" panose="02010600030101010101" pitchFamily="2" charset="-122"/>
                <a:ea typeface="SimSun" panose="02010600030101010101" pitchFamily="2" charset="-122"/>
              </a:rPr>
              <a:t>道</a:t>
            </a:r>
            <a:r>
              <a:rPr lang="zh-CN" altLang="en-US" sz="1600" dirty="0"/>
              <a:t>，据说这是中国大陆新闻界对邓丽君的第一次正式的新闻采访报</a:t>
            </a:r>
            <a:r>
              <a:rPr lang="zh-TW" altLang="en-US" sz="1600" dirty="0">
                <a:latin typeface="SimSun" panose="02010600030101010101" pitchFamily="2" charset="-122"/>
                <a:ea typeface="SimSun" panose="02010600030101010101" pitchFamily="2" charset="-122"/>
              </a:rPr>
              <a:t>道</a:t>
            </a:r>
            <a:r>
              <a:rPr lang="zh-CN" altLang="en-US" sz="1600" dirty="0"/>
              <a:t>。</a:t>
            </a:r>
          </a:p>
        </p:txBody>
      </p:sp>
      <p:sp>
        <p:nvSpPr>
          <p:cNvPr id="5" name="Rectangle 4"/>
          <p:cNvSpPr/>
          <p:nvPr/>
        </p:nvSpPr>
        <p:spPr>
          <a:xfrm>
            <a:off x="76200" y="727293"/>
            <a:ext cx="4419601" cy="3293209"/>
          </a:xfrm>
          <a:prstGeom prst="rect">
            <a:avLst/>
          </a:prstGeom>
          <a:solidFill>
            <a:schemeClr val="tx2">
              <a:lumMod val="20000"/>
              <a:lumOff val="80000"/>
            </a:schemeClr>
          </a:solidFill>
        </p:spPr>
        <p:txBody>
          <a:bodyPr wrap="square">
            <a:spAutoFit/>
          </a:bodyPr>
          <a:lstStyle/>
          <a:p>
            <a:r>
              <a:rPr lang="zh-CN" altLang="en-US" sz="1600" dirty="0"/>
              <a:t>文艺掺入政治因素，不是共产党独有，国民党也是如此。邓丽君与国民党有着深厚的关系，她的父亲就是退役军官，邓丽君也非常直白地表达政治立场，是在</a:t>
            </a:r>
            <a:r>
              <a:rPr lang="en-US" altLang="zh-CN" sz="1600" dirty="0"/>
              <a:t>1980</a:t>
            </a:r>
            <a:r>
              <a:rPr lang="zh-CN" altLang="en-US" sz="1600" dirty="0"/>
              <a:t>年台北国父纪念馆演唱会上，</a:t>
            </a:r>
            <a:r>
              <a:rPr lang="zh-TW" altLang="en-US" sz="1600" dirty="0">
                <a:latin typeface="宋体" panose="02010600030101010101" pitchFamily="2" charset="-122"/>
                <a:ea typeface="宋体" panose="02010600030101010101" pitchFamily="2" charset="-122"/>
              </a:rPr>
              <a:t>主持人向邓丽君求证关于</a:t>
            </a:r>
            <a:r>
              <a:rPr lang="zh-CN" altLang="en-US" sz="1600" dirty="0">
                <a:latin typeface="宋体" panose="02010600030101010101" pitchFamily="2" charset="-122"/>
                <a:ea typeface="宋体" panose="02010600030101010101" pitchFamily="2" charset="-122"/>
              </a:rPr>
              <a:t>大陆地区</a:t>
            </a:r>
            <a:r>
              <a:rPr lang="zh-TW" altLang="en-US" sz="1600" dirty="0">
                <a:latin typeface="宋体" panose="02010600030101010101" pitchFamily="2" charset="-122"/>
                <a:ea typeface="宋体" panose="02010600030101010101" pitchFamily="2" charset="-122"/>
              </a:rPr>
              <a:t>邀约她前往演唱之事情，她表示曾在</a:t>
            </a:r>
            <a:r>
              <a:rPr lang="zh-CN" altLang="en-US" sz="1600" dirty="0">
                <a:latin typeface="宋体" panose="02010600030101010101" pitchFamily="2" charset="-122"/>
                <a:ea typeface="宋体" panose="02010600030101010101" pitchFamily="2" charset="-122"/>
              </a:rPr>
              <a:t>报纸</a:t>
            </a:r>
            <a:r>
              <a:rPr lang="zh-TW" altLang="en-US" sz="1600" dirty="0">
                <a:latin typeface="宋体" panose="02010600030101010101" pitchFamily="2" charset="-122"/>
                <a:ea typeface="宋体" panose="02010600030101010101" pitchFamily="2" charset="-122"/>
              </a:rPr>
              <a:t>上看见相关讯息但无人前来接洽，并随后说道</a:t>
            </a:r>
            <a:r>
              <a:rPr lang="zh-CN" altLang="en-US" sz="1600" dirty="0">
                <a:latin typeface="宋体" panose="02010600030101010101" pitchFamily="2" charset="-122"/>
                <a:ea typeface="宋体" panose="02010600030101010101" pitchFamily="2" charset="-122"/>
              </a:rPr>
              <a:t>：“</a:t>
            </a:r>
            <a:r>
              <a:rPr lang="zh-TW" altLang="en-US" sz="1600" dirty="0">
                <a:latin typeface="宋体" panose="02010600030101010101" pitchFamily="2" charset="-122"/>
                <a:ea typeface="宋体" panose="02010600030101010101" pitchFamily="2" charset="-122"/>
              </a:rPr>
              <a:t>如果，我去大陆演唱的话，那么，当我在大陆演唱的那一天，就是我们</a:t>
            </a:r>
            <a:r>
              <a:rPr lang="zh-CN" altLang="en-US" sz="1600" dirty="0">
                <a:latin typeface="宋体" panose="02010600030101010101" pitchFamily="2" charset="-122"/>
                <a:ea typeface="宋体" panose="02010600030101010101" pitchFamily="2" charset="-122"/>
              </a:rPr>
              <a:t>三民主义</a:t>
            </a:r>
            <a:r>
              <a:rPr lang="zh-TW" altLang="en-US" sz="1600" dirty="0">
                <a:latin typeface="宋体" panose="02010600030101010101" pitchFamily="2" charset="-122"/>
                <a:ea typeface="宋体" panose="02010600030101010101" pitchFamily="2" charset="-122"/>
              </a:rPr>
              <a:t>在大陆实行的那一天。</a:t>
            </a:r>
            <a:r>
              <a:rPr lang="zh-CN" altLang="en-US" sz="1600" dirty="0">
                <a:latin typeface="宋体" panose="02010600030101010101" pitchFamily="2" charset="-122"/>
                <a:ea typeface="宋体" panose="02010600030101010101" pitchFamily="2" charset="-122"/>
              </a:rPr>
              <a:t>”</a:t>
            </a:r>
            <a:r>
              <a:rPr lang="en-US" altLang="zh-CN" sz="1600" dirty="0">
                <a:ea typeface="宋体" panose="02010600030101010101" pitchFamily="2" charset="-122"/>
              </a:rPr>
              <a:t>1981</a:t>
            </a:r>
            <a:r>
              <a:rPr lang="zh-CN" altLang="en-US" sz="1600" dirty="0">
                <a:ea typeface="宋体" panose="02010600030101010101" pitchFamily="2" charset="-122"/>
              </a:rPr>
              <a:t>年</a:t>
            </a:r>
            <a:r>
              <a:rPr lang="zh-CN" altLang="en-US" sz="1600" dirty="0">
                <a:latin typeface="宋体" panose="02010600030101010101" pitchFamily="2" charset="-122"/>
                <a:ea typeface="宋体" panose="02010600030101010101" pitchFamily="2" charset="-122"/>
              </a:rPr>
              <a:t>，邓丽君在全</a:t>
            </a:r>
            <a:r>
              <a:rPr lang="zh-TW" altLang="en-US" sz="1600" dirty="0">
                <a:latin typeface="宋体" panose="02010600030101010101" pitchFamily="2" charset="-122"/>
                <a:ea typeface="宋体" panose="02010600030101010101" pitchFamily="2" charset="-122"/>
              </a:rPr>
              <a:t>台</a:t>
            </a:r>
            <a:r>
              <a:rPr lang="zh-CN" altLang="en-US" sz="1600" dirty="0">
                <a:latin typeface="宋体" panose="02010600030101010101" pitchFamily="2" charset="-122"/>
                <a:ea typeface="宋体" panose="02010600030101010101" pitchFamily="2" charset="-122"/>
              </a:rPr>
              <a:t>湾劳军一个月，并为将士演唱，深得</a:t>
            </a:r>
            <a:r>
              <a:rPr lang="zh-TW" altLang="en-US" sz="1600" dirty="0">
                <a:latin typeface="宋体" panose="02010600030101010101" pitchFamily="2" charset="-122"/>
                <a:ea typeface="宋体" panose="02010600030101010101" pitchFamily="2" charset="-122"/>
              </a:rPr>
              <a:t>台</a:t>
            </a:r>
            <a:r>
              <a:rPr lang="zh-CN" altLang="en-US" sz="1600" dirty="0">
                <a:latin typeface="宋体" panose="02010600030101010101" pitchFamily="2" charset="-122"/>
                <a:ea typeface="宋体" panose="02010600030101010101" pitchFamily="2" charset="-122"/>
              </a:rPr>
              <a:t>湾国防部的表彰。而</a:t>
            </a:r>
            <a:r>
              <a:rPr lang="zh-TW" altLang="en-US" sz="1600" dirty="0">
                <a:latin typeface="宋体" panose="02010600030101010101" pitchFamily="2" charset="-122"/>
                <a:ea typeface="宋体" panose="02010600030101010101" pitchFamily="2" charset="-122"/>
              </a:rPr>
              <a:t>台</a:t>
            </a:r>
            <a:r>
              <a:rPr lang="zh-CN" altLang="en-US" sz="1600" dirty="0">
                <a:latin typeface="宋体" panose="02010600030101010101" pitchFamily="2" charset="-122"/>
                <a:ea typeface="宋体" panose="02010600030101010101" pitchFamily="2" charset="-122"/>
              </a:rPr>
              <a:t>湾民间称她为「爱国歌手」、「军中情人」。</a:t>
            </a:r>
            <a:endParaRPr lang="en-US" sz="1600" dirty="0">
              <a:latin typeface="宋体" panose="02010600030101010101" pitchFamily="2" charset="-122"/>
              <a:ea typeface="宋体" panose="02010600030101010101" pitchFamily="2" charset="-122"/>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3276600"/>
            <a:ext cx="430574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21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randombar(horizontal)">
                                      <p:cBhvr>
                                        <p:cTn id="14"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From Chu computer\Chinese History\2011-2012 teacher training\HSU Chung Mao\中國百年圖檔\2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4419600" cy="62638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5257800" y="455711"/>
            <a:ext cx="3048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ea typeface="NSimSun" panose="02010609030101010101" pitchFamily="49" charset="-122"/>
                <a:cs typeface="Times New Roman" pitchFamily="18" charset="0"/>
              </a:rPr>
              <a:t>1980</a:t>
            </a:r>
            <a:r>
              <a:rPr kumimoji="1" lang="zh-TW" altLang="en-US"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Times New Roman" pitchFamily="18" charset="0"/>
              </a:rPr>
              <a:t>年代初，台湾对大陆空飘邓丽君的立体照片和</a:t>
            </a:r>
            <a:r>
              <a:rPr kumimoji="1" lang="en-US" altLang="zh-TW"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Times New Roman" pitchFamily="18" charset="0"/>
              </a:rPr>
              <a:t>《</a:t>
            </a:r>
            <a:r>
              <a:rPr kumimoji="1" lang="zh-TW" altLang="en-US"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Times New Roman" pitchFamily="18" charset="0"/>
              </a:rPr>
              <a:t>小城故事</a:t>
            </a:r>
            <a:r>
              <a:rPr kumimoji="1" lang="en-US" altLang="zh-TW"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Times New Roman" pitchFamily="18" charset="0"/>
              </a:rPr>
              <a:t>》</a:t>
            </a:r>
            <a:r>
              <a:rPr kumimoji="1" lang="zh-TW" altLang="en-US"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Times New Roman" pitchFamily="18" charset="0"/>
              </a:rPr>
              <a:t>歌词，邓丽君的歌曲受到大陆民众的喜爱。</a:t>
            </a:r>
            <a:r>
              <a:rPr kumimoji="1" lang="zh-TW" altLang="en-US" sz="1400" b="0" i="0" u="none" strike="noStrike" cap="none" normalizeH="0" baseline="0" dirty="0">
                <a:ln>
                  <a:noFill/>
                </a:ln>
                <a:solidFill>
                  <a:schemeClr val="tx1"/>
                </a:solidFill>
                <a:effectLst/>
                <a:latin typeface="NSimSun" panose="02010609030101010101" pitchFamily="49" charset="-122"/>
                <a:ea typeface="NSimSun" panose="02010609030101010101" pitchFamily="49" charset="-122"/>
                <a:cs typeface="新細明體" pitchFamily="18" charset="-120"/>
              </a:rPr>
              <a:t> </a:t>
            </a:r>
          </a:p>
        </p:txBody>
      </p:sp>
      <p:sp>
        <p:nvSpPr>
          <p:cNvPr id="3" name="文字方塊 2"/>
          <p:cNvSpPr txBox="1"/>
          <p:nvPr/>
        </p:nvSpPr>
        <p:spPr>
          <a:xfrm>
            <a:off x="5257800" y="1549165"/>
            <a:ext cx="3200400" cy="1200329"/>
          </a:xfrm>
          <a:prstGeom prst="rect">
            <a:avLst/>
          </a:prstGeom>
          <a:solidFill>
            <a:schemeClr val="accent6">
              <a:lumMod val="20000"/>
              <a:lumOff val="80000"/>
            </a:schemeClr>
          </a:solidFill>
        </p:spPr>
        <p:txBody>
          <a:bodyPr wrap="square" rtlCol="0">
            <a:spAutoFit/>
          </a:bodyPr>
          <a:lstStyle/>
          <a:p>
            <a:r>
              <a:rPr kumimoji="1" lang="zh-TW" altLang="en-US" sz="1400" dirty="0">
                <a:ea typeface="NSimSun" panose="02010609030101010101" pitchFamily="49" charset="-122"/>
                <a:cs typeface="Times New Roman" pitchFamily="18" charset="0"/>
              </a:rPr>
              <a:t>思考问题：听听这首歌，内容是谈什么的？你听后的感觉怎样</a:t>
            </a:r>
            <a:r>
              <a:rPr lang="en-US" altLang="zh-TW" sz="1400" dirty="0">
                <a:latin typeface="SimSun" panose="02010600030101010101" pitchFamily="2" charset="-122"/>
                <a:ea typeface="SimSun" panose="02010600030101010101" pitchFamily="2" charset="-122"/>
              </a:rPr>
              <a:t>?</a:t>
            </a:r>
            <a:endParaRPr kumimoji="1" lang="en-US" altLang="zh-TW" sz="1400" dirty="0">
              <a:ea typeface="NSimSun" panose="02010609030101010101" pitchFamily="49" charset="-122"/>
              <a:cs typeface="Times New Roman" pitchFamily="18" charset="0"/>
            </a:endParaRPr>
          </a:p>
          <a:p>
            <a:endParaRPr kumimoji="1" lang="en-US" altLang="zh-HK" sz="1400" dirty="0">
              <a:ea typeface="NSimSun" panose="02010609030101010101" pitchFamily="49" charset="-122"/>
              <a:cs typeface="Times New Roman" pitchFamily="18" charset="0"/>
            </a:endParaRPr>
          </a:p>
          <a:p>
            <a:r>
              <a:rPr lang="en-US" altLang="zh-HK" sz="1400" dirty="0">
                <a:hlinkClick r:id="rId3"/>
              </a:rPr>
              <a:t>https://youtu.be/pUR_RysiK7Q?list=PL1NHrQ_aWZ9Z81-brtTirAyfbJbs9_QHl</a:t>
            </a:r>
            <a:endParaRPr lang="en-US" altLang="zh-HK" sz="1400" dirty="0"/>
          </a:p>
        </p:txBody>
      </p:sp>
      <p:sp>
        <p:nvSpPr>
          <p:cNvPr id="5" name="TextBox 2"/>
          <p:cNvSpPr txBox="1"/>
          <p:nvPr/>
        </p:nvSpPr>
        <p:spPr>
          <a:xfrm>
            <a:off x="5257800" y="3073507"/>
            <a:ext cx="3629025" cy="2677656"/>
          </a:xfrm>
          <a:prstGeom prst="rect">
            <a:avLst/>
          </a:prstGeom>
          <a:solidFill>
            <a:schemeClr val="accent6">
              <a:lumMod val="20000"/>
              <a:lumOff val="80000"/>
            </a:schemeClr>
          </a:solidFill>
        </p:spPr>
        <p:txBody>
          <a:bodyPr wrap="square" rtlCol="0">
            <a:spAutoFit/>
          </a:bodyPr>
          <a:lstStyle/>
          <a:p>
            <a:r>
              <a:rPr lang="zh-TW" altLang="en-US" sz="1400" dirty="0">
                <a:latin typeface="SimSun" panose="02010600030101010101" pitchFamily="2" charset="-122"/>
                <a:ea typeface="SimSun" panose="02010600030101010101" pitchFamily="2" charset="-122"/>
              </a:rPr>
              <a:t>附：</a:t>
            </a:r>
            <a:endParaRPr lang="en-US" altLang="zh-TW" sz="1400" dirty="0">
              <a:latin typeface="SimSun" panose="02010600030101010101" pitchFamily="2" charset="-122"/>
              <a:ea typeface="SimSun" panose="02010600030101010101" pitchFamily="2" charset="-122"/>
            </a:endParaRPr>
          </a:p>
          <a:p>
            <a:r>
              <a:rPr lang="en-US" altLang="zh-CN" sz="1400" dirty="0"/>
              <a:t>《</a:t>
            </a:r>
            <a:r>
              <a:rPr lang="zh-CN" altLang="en-US" sz="1400" dirty="0"/>
              <a:t>小城故事</a:t>
            </a:r>
            <a:r>
              <a:rPr lang="en-US" altLang="zh-CN" sz="1400" dirty="0"/>
              <a:t>》</a:t>
            </a:r>
            <a:r>
              <a:rPr lang="zh-CN" altLang="en-US" sz="1400" dirty="0"/>
              <a:t>是同名电影的主题曲，带有台湾本土小调，阐扬台湾人民热情好客与乐观开朗的天性。节奏徐缓，歌词浅白，深受欢迎，广为传唱。</a:t>
            </a:r>
            <a:endParaRPr lang="en-US" altLang="zh-CN" sz="1400" dirty="0"/>
          </a:p>
          <a:p>
            <a:endParaRPr lang="en-US" sz="1400" dirty="0"/>
          </a:p>
          <a:p>
            <a:r>
              <a:rPr lang="zh-CN" altLang="en-US" sz="1400" dirty="0"/>
              <a:t>电影</a:t>
            </a:r>
            <a:r>
              <a:rPr lang="en-US" altLang="zh-CN" sz="1400" dirty="0"/>
              <a:t>《</a:t>
            </a:r>
            <a:r>
              <a:rPr lang="zh-CN" altLang="en-US" sz="1400" dirty="0"/>
              <a:t>小城故事</a:t>
            </a:r>
            <a:r>
              <a:rPr lang="en-US" altLang="zh-CN" sz="1400" dirty="0"/>
              <a:t>》</a:t>
            </a:r>
            <a:r>
              <a:rPr lang="zh-CN" altLang="en-US" sz="1400" dirty="0"/>
              <a:t>是由</a:t>
            </a:r>
            <a:r>
              <a:rPr lang="zh-TW" altLang="en-US" sz="1400" dirty="0">
                <a:latin typeface="SimSun" panose="02010600030101010101" pitchFamily="2" charset="-122"/>
                <a:ea typeface="SimSun" panose="02010600030101010101" pitchFamily="2" charset="-122"/>
              </a:rPr>
              <a:t>钟</a:t>
            </a:r>
            <a:r>
              <a:rPr lang="zh-CN" altLang="en-US" sz="1400" dirty="0"/>
              <a:t>镇涛和林凤娇主演的爱情故事，以台湾本土关怀为主题，刻画淳朴乡土和传统民俗技艺，并荣获第十六届金马奖最佳影片。与此相配合的主题曲，也表达了电影乡土关怀的主题，温暖了那个时代台湾人的心</a:t>
            </a:r>
            <a:r>
              <a:rPr lang="zh-TW" altLang="en-US" sz="1400" dirty="0">
                <a:latin typeface="SimSun" panose="02010600030101010101" pitchFamily="2" charset="-122"/>
                <a:ea typeface="SimSun" panose="02010600030101010101" pitchFamily="2" charset="-122"/>
              </a:rPr>
              <a:t>。</a:t>
            </a:r>
            <a:endParaRPr lang="en-US" sz="14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2804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 y="228600"/>
            <a:ext cx="3917365" cy="1477328"/>
          </a:xfrm>
          <a:prstGeom prst="rect">
            <a:avLst/>
          </a:prstGeom>
          <a:solidFill>
            <a:schemeClr val="accent2">
              <a:lumMod val="20000"/>
              <a:lumOff val="80000"/>
            </a:schemeClr>
          </a:solidFill>
        </p:spPr>
        <p:txBody>
          <a:bodyPr wrap="square" rtlCol="0">
            <a:spAutoFit/>
          </a:bodyPr>
          <a:lstStyle/>
          <a:p>
            <a:r>
              <a:rPr lang="zh-CN" altLang="en-US" dirty="0"/>
              <a:t>邓丽君一生没有机会踏足大陆，然而影响了改革开放时的那一代人。到了今天，当年偷听她歌曲成长的年轻人也逐渐老去，但若是谈起邓丽君，他们还记得当年的</a:t>
            </a:r>
            <a:r>
              <a:rPr lang="en-US" altLang="zh-CN" dirty="0"/>
              <a:t>〈</a:t>
            </a:r>
            <a:r>
              <a:rPr lang="zh-CN" altLang="en-US" dirty="0"/>
              <a:t>甜蜜蜜</a:t>
            </a:r>
            <a:r>
              <a:rPr lang="en-US" altLang="zh-CN" dirty="0"/>
              <a:t>〉</a:t>
            </a:r>
            <a:r>
              <a:rPr lang="zh-CN" altLang="en-US" dirty="0"/>
              <a:t>！</a:t>
            </a:r>
            <a:endParaRPr lang="en-US" altLang="zh-CN" sz="1600" dirty="0"/>
          </a:p>
        </p:txBody>
      </p:sp>
      <p:sp>
        <p:nvSpPr>
          <p:cNvPr id="4" name="TextBox 3"/>
          <p:cNvSpPr txBox="1"/>
          <p:nvPr/>
        </p:nvSpPr>
        <p:spPr>
          <a:xfrm>
            <a:off x="4267200" y="3717887"/>
            <a:ext cx="4655127" cy="1754326"/>
          </a:xfrm>
          <a:prstGeom prst="rect">
            <a:avLst/>
          </a:prstGeom>
          <a:noFill/>
          <a:ln>
            <a:solidFill>
              <a:schemeClr val="tx1">
                <a:lumMod val="75000"/>
                <a:lumOff val="25000"/>
              </a:schemeClr>
            </a:solidFill>
          </a:ln>
        </p:spPr>
        <p:txBody>
          <a:bodyPr wrap="square" rtlCol="0">
            <a:spAutoFit/>
          </a:bodyPr>
          <a:lstStyle/>
          <a:p>
            <a:pPr fontAlgn="base"/>
            <a:r>
              <a:rPr lang="en-US" altLang="zh-CN" dirty="0"/>
              <a:t>1995</a:t>
            </a:r>
            <a:r>
              <a:rPr lang="zh-CN" altLang="en-US" dirty="0"/>
              <a:t>年</a:t>
            </a:r>
            <a:r>
              <a:rPr lang="en-US" altLang="zh-CN" dirty="0"/>
              <a:t>5</a:t>
            </a:r>
            <a:r>
              <a:rPr lang="zh-CN" altLang="en-US" dirty="0"/>
              <a:t>月</a:t>
            </a:r>
            <a:r>
              <a:rPr lang="en-US" altLang="zh-CN" dirty="0"/>
              <a:t>9</a:t>
            </a:r>
            <a:r>
              <a:rPr lang="zh-CN" altLang="en-US" dirty="0"/>
              <a:t>日，邓丽君因哮喘去世。翌日，中央电视台在新闻节目中报</a:t>
            </a:r>
            <a:r>
              <a:rPr lang="zh-TW" altLang="en-US" dirty="0">
                <a:latin typeface="SimSun" panose="02010600030101010101" pitchFamily="2" charset="-122"/>
                <a:ea typeface="SimSun" panose="02010600030101010101" pitchFamily="2" charset="-122"/>
              </a:rPr>
              <a:t>道</a:t>
            </a:r>
            <a:r>
              <a:rPr lang="zh-CN" altLang="en-US" dirty="0"/>
              <a:t>这一消息，也播放了多段邓丽君生前演唱活动的电视画面。这是中国大陆自八十年代初，一度将邓丽君歌曲视为「黄色歌曲」后首次的公开报</a:t>
            </a:r>
            <a:r>
              <a:rPr lang="zh-TW" altLang="en-US" dirty="0">
                <a:latin typeface="SimSun" panose="02010600030101010101" pitchFamily="2" charset="-122"/>
                <a:ea typeface="SimSun" panose="02010600030101010101" pitchFamily="2" charset="-122"/>
              </a:rPr>
              <a:t>道</a:t>
            </a:r>
            <a:r>
              <a:rPr lang="zh-CN" altLang="en-US" dirty="0"/>
              <a:t>邓丽君。</a:t>
            </a:r>
            <a:endParaRPr lang="en-US" altLang="zh-HK"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6411"/>
            <a:ext cx="4655127" cy="353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6"/>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54182" cy="4022128"/>
          </a:xfrm>
          <a:prstGeom prst="rect">
            <a:avLst/>
          </a:prstGeom>
          <a:noFill/>
          <a:ln>
            <a:noFill/>
          </a:ln>
        </p:spPr>
      </p:pic>
    </p:spTree>
    <p:extLst>
      <p:ext uri="{BB962C8B-B14F-4D97-AF65-F5344CB8AC3E}">
        <p14:creationId xmlns:p14="http://schemas.microsoft.com/office/powerpoint/2010/main" val="23007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0" y="76200"/>
            <a:ext cx="8819320" cy="461665"/>
          </a:xfrm>
          <a:prstGeom prst="rect">
            <a:avLst/>
          </a:prstGeom>
          <a:solidFill>
            <a:schemeClr val="accent2">
              <a:lumMod val="20000"/>
              <a:lumOff val="80000"/>
            </a:schemeClr>
          </a:solidFill>
        </p:spPr>
        <p:txBody>
          <a:bodyPr wrap="square" rtlCol="0">
            <a:spAutoFit/>
          </a:bodyPr>
          <a:lstStyle/>
          <a:p>
            <a:r>
              <a:rPr lang="zh-TW" altLang="en-US" sz="2400" b="1" dirty="0">
                <a:latin typeface="Adobe 繁黑體 Std B" pitchFamily="34" charset="-128"/>
                <a:ea typeface="Adobe 繁黑體 Std B" pitchFamily="34" charset="-128"/>
              </a:rPr>
              <a:t>偷</a:t>
            </a:r>
            <a:r>
              <a:rPr lang="zh-TW" altLang="en-US" sz="2400" dirty="0">
                <a:latin typeface="Adobe 繁黑體 Std B" pitchFamily="34" charset="-128"/>
                <a:ea typeface="Adobe 繁黑體 Std B" pitchFamily="34" charset="-128"/>
              </a:rPr>
              <a:t>听邓丽君</a:t>
            </a:r>
            <a:r>
              <a:rPr lang="zh-CN" altLang="en-US" sz="2400" dirty="0">
                <a:latin typeface="Adobe 繁黑體 Std B" pitchFamily="34" charset="-128"/>
                <a:ea typeface="Adobe 繁黑體 Std B" pitchFamily="34" charset="-128"/>
              </a:rPr>
              <a:t>的</a:t>
            </a:r>
            <a:r>
              <a:rPr lang="zh-TW" altLang="en-US" sz="2400" dirty="0">
                <a:latin typeface="Adobe 繁黑體 Std B" pitchFamily="34" charset="-128"/>
                <a:ea typeface="Adobe 繁黑體 Std B" pitchFamily="34" charset="-128"/>
              </a:rPr>
              <a:t>日子：请看以下三则故事</a:t>
            </a:r>
            <a:endParaRPr lang="zh-HK" altLang="en-US" sz="2400" dirty="0">
              <a:latin typeface="Adobe 繁黑體 Std B" pitchFamily="34" charset="-128"/>
              <a:ea typeface="Adobe 繁黑體 Std B" pitchFamily="34" charset="-128"/>
            </a:endParaRPr>
          </a:p>
        </p:txBody>
      </p:sp>
      <p:sp>
        <p:nvSpPr>
          <p:cNvPr id="3" name="TextBox 4"/>
          <p:cNvSpPr txBox="1"/>
          <p:nvPr/>
        </p:nvSpPr>
        <p:spPr>
          <a:xfrm>
            <a:off x="152398" y="565428"/>
            <a:ext cx="8776252" cy="3293209"/>
          </a:xfrm>
          <a:prstGeom prst="rect">
            <a:avLst/>
          </a:prstGeom>
          <a:solidFill>
            <a:schemeClr val="accent3">
              <a:lumMod val="40000"/>
              <a:lumOff val="60000"/>
            </a:schemeClr>
          </a:solidFill>
        </p:spPr>
        <p:txBody>
          <a:bodyPr wrap="square" rtlCol="0">
            <a:spAutoFit/>
          </a:bodyPr>
          <a:lstStyle/>
          <a:p>
            <a:r>
              <a:rPr lang="zh-TW" altLang="zh-HK" sz="1600" dirty="0">
                <a:latin typeface="NSimSun" panose="02010609030101010101" pitchFamily="49" charset="-122"/>
                <a:ea typeface="NSimSun" panose="02010609030101010101" pitchFamily="49" charset="-122"/>
              </a:rPr>
              <a:t>郭俊明</a:t>
            </a:r>
            <a:endParaRPr lang="en-US" altLang="zh-HK" sz="1600" dirty="0"/>
          </a:p>
          <a:p>
            <a:r>
              <a:rPr lang="en-US" altLang="zh-HK" sz="1600" dirty="0"/>
              <a:t>1978</a:t>
            </a:r>
            <a:r>
              <a:rPr lang="zh-TW" altLang="zh-HK" sz="1600" dirty="0">
                <a:latin typeface="NSimSun" panose="02010609030101010101" pitchFamily="49" charset="-122"/>
                <a:ea typeface="NSimSun" panose="02010609030101010101" pitchFamily="49" charset="-122"/>
              </a:rPr>
              <a:t>年，郭俊明参军入伍，在排长的收音机中，第一次听到邓丽君的歌声。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那是多么温柔的令人极其舒服的声音啊。听到的歌曲是《美酒加咖啡》和《何日君再来》。</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郭俊明至今都忘不了第一次听到邓丽君歌声时的感受。郭俊明是一名通讯兵，参军没几个月，通讯排的排长就带着他收听</a:t>
            </a:r>
            <a:r>
              <a:rPr lang="zh-TW" altLang="en-US" sz="1600" dirty="0">
                <a:latin typeface="NSimSun" panose="02010609030101010101" pitchFamily="49" charset="-122"/>
                <a:ea typeface="NSimSun" panose="02010609030101010101" pitchFamily="49" charset="-122"/>
              </a:rPr>
              <a:t>台</a:t>
            </a:r>
            <a:r>
              <a:rPr lang="zh-TW" altLang="zh-HK" sz="1600" dirty="0">
                <a:latin typeface="NSimSun" panose="02010609030101010101" pitchFamily="49" charset="-122"/>
                <a:ea typeface="NSimSun" panose="02010609030101010101" pitchFamily="49" charset="-122"/>
              </a:rPr>
              <a:t>湾对大陆广播的邓丽君的歌曲。</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排长是石家庄人，我是太原人，城市兵接受新事物比较快，身边又都是先进的通讯设备，近水楼台。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郭俊明回忆，开始一段时间，每当他听到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中央广播电</a:t>
            </a:r>
            <a:r>
              <a:rPr lang="zh-TW" altLang="en-US" sz="1600" dirty="0">
                <a:latin typeface="NSimSun" panose="02010609030101010101" pitchFamily="49" charset="-122"/>
                <a:ea typeface="NSimSun" panose="02010609030101010101" pitchFamily="49" charset="-122"/>
              </a:rPr>
              <a:t>台</a:t>
            </a:r>
            <a:r>
              <a:rPr lang="zh-TW" altLang="zh-HK" sz="1600" dirty="0">
                <a:latin typeface="NSimSun" panose="02010609030101010101" pitchFamily="49" charset="-122"/>
                <a:ea typeface="NSimSun" panose="02010609030101010101" pitchFamily="49" charset="-122"/>
              </a:rPr>
              <a:t>，自由中国之声为大陆同胞广播，现在是《为您歌唱》</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时，心中就一阵紧张。但是看看排长和一起收听的战友们的坦然表情，他放下心来。</a:t>
            </a:r>
            <a:r>
              <a:rPr lang="zh-TW" altLang="zh-HK" sz="1600" dirty="0">
                <a:solidFill>
                  <a:srgbClr val="FF0000"/>
                </a:solidFill>
                <a:latin typeface="NSimSun" panose="02010609030101010101" pitchFamily="49" charset="-122"/>
                <a:ea typeface="NSimSun" panose="02010609030101010101" pitchFamily="49" charset="-122"/>
              </a:rPr>
              <a:t>从</a:t>
            </a:r>
            <a:r>
              <a:rPr lang="en-US" altLang="zh-HK" sz="1600" dirty="0">
                <a:solidFill>
                  <a:srgbClr val="FF0000"/>
                </a:solidFill>
                <a:ea typeface="NSimSun" panose="02010609030101010101" pitchFamily="49" charset="-122"/>
              </a:rPr>
              <a:t>1949</a:t>
            </a:r>
            <a:r>
              <a:rPr lang="zh-TW" altLang="zh-HK" sz="1600" dirty="0">
                <a:solidFill>
                  <a:srgbClr val="FF0000"/>
                </a:solidFill>
                <a:latin typeface="NSimSun" panose="02010609030101010101" pitchFamily="49" charset="-122"/>
                <a:ea typeface="NSimSun" panose="02010609030101010101" pitchFamily="49" charset="-122"/>
              </a:rPr>
              <a:t>年新中国建国到</a:t>
            </a:r>
            <a:r>
              <a:rPr lang="en-US" altLang="zh-HK" sz="1600" dirty="0">
                <a:solidFill>
                  <a:srgbClr val="FF0000"/>
                </a:solidFill>
                <a:ea typeface="NSimSun" panose="02010609030101010101" pitchFamily="49" charset="-122"/>
              </a:rPr>
              <a:t>80</a:t>
            </a:r>
            <a:r>
              <a:rPr lang="zh-TW" altLang="zh-HK" sz="1600" dirty="0">
                <a:solidFill>
                  <a:srgbClr val="FF0000"/>
                </a:solidFill>
                <a:latin typeface="NSimSun" panose="02010609030101010101" pitchFamily="49" charset="-122"/>
                <a:ea typeface="NSimSun" panose="02010609030101010101" pitchFamily="49" charset="-122"/>
              </a:rPr>
              <a:t>年代初，中国大陆在很长一段时间把</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湾当做敌区，敌区的电</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就是敌</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，不管公开听还是偷听敌</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都是不被允许的。前苏联和美国的对华广播曾经也被当做敌</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。规矩的人即便调台时偶然碰上，也有一种强烈的犯罪感，那声音在感觉中一下子变得巨大无比，人民警察似乎也及时地在你的屋后巡逻，即便人民警察没有听到，邻居也可能将你举报。这时就要赶紧把频道从敌</a:t>
            </a:r>
            <a:r>
              <a:rPr lang="zh-TW" altLang="en-US" sz="1600" dirty="0">
                <a:solidFill>
                  <a:srgbClr val="FF0000"/>
                </a:solidFill>
                <a:latin typeface="NSimSun" panose="02010609030101010101" pitchFamily="49" charset="-122"/>
                <a:ea typeface="NSimSun" panose="02010609030101010101" pitchFamily="49" charset="-122"/>
              </a:rPr>
              <a:t>台</a:t>
            </a:r>
            <a:r>
              <a:rPr lang="zh-TW" altLang="zh-HK" sz="1600" dirty="0">
                <a:solidFill>
                  <a:srgbClr val="FF0000"/>
                </a:solidFill>
                <a:latin typeface="NSimSun" panose="02010609030101010101" pitchFamily="49" charset="-122"/>
                <a:ea typeface="NSimSun" panose="02010609030101010101" pitchFamily="49" charset="-122"/>
              </a:rPr>
              <a:t>中调开，有时关上收音机后，还要惴惴不安几天。</a:t>
            </a:r>
            <a:endParaRPr lang="zh-HK" altLang="en-US" sz="1600" dirty="0">
              <a:solidFill>
                <a:srgbClr val="FF0000"/>
              </a:solidFill>
              <a:latin typeface="NSimSun" panose="02010609030101010101" pitchFamily="49" charset="-122"/>
              <a:ea typeface="NSimSun" panose="02010609030101010101" pitchFamily="49" charset="-122"/>
            </a:endParaRPr>
          </a:p>
        </p:txBody>
      </p:sp>
      <p:sp>
        <p:nvSpPr>
          <p:cNvPr id="4" name="Rectangle 4"/>
          <p:cNvSpPr/>
          <p:nvPr/>
        </p:nvSpPr>
        <p:spPr>
          <a:xfrm>
            <a:off x="152398" y="3886821"/>
            <a:ext cx="8776253" cy="2800767"/>
          </a:xfrm>
          <a:prstGeom prst="rect">
            <a:avLst/>
          </a:prstGeom>
          <a:solidFill>
            <a:schemeClr val="tx2">
              <a:lumMod val="20000"/>
              <a:lumOff val="80000"/>
            </a:schemeClr>
          </a:solidFill>
        </p:spPr>
        <p:txBody>
          <a:bodyPr wrap="square">
            <a:spAutoFit/>
          </a:bodyPr>
          <a:lstStyle/>
          <a:p>
            <a:r>
              <a:rPr lang="zh-TW" altLang="zh-HK" sz="1600" dirty="0">
                <a:latin typeface="NSimSun" panose="02010609030101010101" pitchFamily="49" charset="-122"/>
                <a:ea typeface="NSimSun" panose="02010609030101010101" pitchFamily="49" charset="-122"/>
              </a:rPr>
              <a:t>李珍</a:t>
            </a:r>
            <a:endParaRPr lang="en-US" altLang="zh-TW" sz="1600" dirty="0">
              <a:latin typeface="NSimSun" panose="02010609030101010101" pitchFamily="49" charset="-122"/>
              <a:ea typeface="NSimSun" panose="02010609030101010101" pitchFamily="49" charset="-122"/>
            </a:endParaRPr>
          </a:p>
          <a:p>
            <a:r>
              <a:rPr lang="zh-TW" altLang="zh-HK" sz="1600" dirty="0">
                <a:latin typeface="NSimSun" panose="02010609030101010101" pitchFamily="49" charset="-122"/>
                <a:ea typeface="NSimSun" panose="02010609030101010101" pitchFamily="49" charset="-122"/>
              </a:rPr>
              <a:t>北京的盲文编辑李珍也是</a:t>
            </a:r>
            <a:r>
              <a:rPr lang="en-US" altLang="zh-HK" sz="1600" dirty="0"/>
              <a:t>1978</a:t>
            </a:r>
            <a:r>
              <a:rPr lang="zh-TW" altLang="zh-HK" sz="1600" dirty="0">
                <a:latin typeface="NSimSun" panose="02010609030101010101" pitchFamily="49" charset="-122"/>
                <a:ea typeface="NSimSun" panose="02010609030101010101" pitchFamily="49" charset="-122"/>
              </a:rPr>
              <a:t>年第一次听到邓丽君的歌曲。李珍天生双眼失明，</a:t>
            </a:r>
            <a:r>
              <a:rPr lang="en-US" altLang="zh-HK" sz="1600" dirty="0"/>
              <a:t>1978</a:t>
            </a:r>
            <a:r>
              <a:rPr lang="zh-TW" altLang="zh-HK" sz="1600" dirty="0">
                <a:latin typeface="NSimSun" panose="02010609030101010101" pitchFamily="49" charset="-122"/>
                <a:ea typeface="NSimSun" panose="02010609030101010101" pitchFamily="49" charset="-122"/>
              </a:rPr>
              <a:t>年时她才</a:t>
            </a:r>
            <a:r>
              <a:rPr lang="en-US" altLang="zh-HK" sz="1600" dirty="0"/>
              <a:t>16</a:t>
            </a:r>
            <a:r>
              <a:rPr lang="zh-TW" altLang="zh-HK" sz="1600" dirty="0">
                <a:latin typeface="NSimSun" panose="02010609030101010101" pitchFamily="49" charset="-122"/>
                <a:ea typeface="NSimSun" panose="02010609030101010101" pitchFamily="49" charset="-122"/>
              </a:rPr>
              <a:t>岁，在盲文学校上学，住在五四大街一个胡同中的大杂院里。有一天放学回家，就听到邻居刘哥家里传出了说不出来的美妙的歌声。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您听的是什么啊？</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李珍趴在刘哥的窗口问，刘哥告诉她，自己刚买了一台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砖头录音机</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，放的是</a:t>
            </a:r>
            <a:r>
              <a:rPr lang="zh-TW" altLang="en-US" sz="1600" dirty="0">
                <a:latin typeface="NSimSun" panose="02010609030101010101" pitchFamily="49" charset="-122"/>
                <a:ea typeface="NSimSun" panose="02010609030101010101" pitchFamily="49" charset="-122"/>
              </a:rPr>
              <a:t>台</a:t>
            </a:r>
            <a:r>
              <a:rPr lang="zh-TW" altLang="zh-HK" sz="1600" dirty="0">
                <a:latin typeface="NSimSun" panose="02010609030101010101" pitchFamily="49" charset="-122"/>
                <a:ea typeface="NSimSun" panose="02010609030101010101" pitchFamily="49" charset="-122"/>
              </a:rPr>
              <a:t>湾歌星邓丽君唱的歌曲，因为磁带是托人翻录的，不知道歌名，也没有歌词。李珍现在回忆，那可能是邓丽君的专辑《小城故事》。从来不在生活上对父母提要求的李珍这次也忍不住要他们给自己买一台</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砖头录音机</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，花了将近</a:t>
            </a:r>
            <a:r>
              <a:rPr lang="en-US" altLang="zh-HK" sz="1600" dirty="0"/>
              <a:t>100</a:t>
            </a:r>
            <a:r>
              <a:rPr lang="zh-TW" altLang="zh-HK" sz="1600" dirty="0">
                <a:latin typeface="NSimSun" panose="02010609030101010101" pitchFamily="49" charset="-122"/>
                <a:ea typeface="NSimSun" panose="02010609030101010101" pitchFamily="49" charset="-122"/>
              </a:rPr>
              <a:t>元，那时工人的月平均工资也就三四十块钱。李珍说，后来住校后家里还给她买了短波收音机，这样每天晚上在宿舍里就能收听</a:t>
            </a:r>
            <a:r>
              <a:rPr lang="zh-TW" altLang="en-US" sz="1600" dirty="0">
                <a:latin typeface="NSimSun" panose="02010609030101010101" pitchFamily="49" charset="-122"/>
                <a:ea typeface="NSimSun" panose="02010609030101010101" pitchFamily="49" charset="-122"/>
              </a:rPr>
              <a:t>台</a:t>
            </a:r>
            <a:r>
              <a:rPr lang="zh-TW" altLang="zh-HK" sz="1600" dirty="0">
                <a:latin typeface="NSimSun" panose="02010609030101010101" pitchFamily="49" charset="-122"/>
                <a:ea typeface="NSimSun" panose="02010609030101010101" pitchFamily="49" charset="-122"/>
              </a:rPr>
              <a:t>湾和澳洲广播电</a:t>
            </a:r>
            <a:r>
              <a:rPr lang="zh-TW" altLang="en-US" sz="1600" dirty="0">
                <a:latin typeface="NSimSun" panose="02010609030101010101" pitchFamily="49" charset="-122"/>
                <a:ea typeface="NSimSun" panose="02010609030101010101" pitchFamily="49" charset="-122"/>
              </a:rPr>
              <a:t>台</a:t>
            </a:r>
            <a:r>
              <a:rPr lang="zh-TW" altLang="zh-HK" sz="1600" dirty="0">
                <a:latin typeface="NSimSun" panose="02010609030101010101" pitchFamily="49" charset="-122"/>
                <a:ea typeface="NSimSun" panose="02010609030101010101" pitchFamily="49" charset="-122"/>
              </a:rPr>
              <a:t>的歌曲节目了，邓丽君的歌曲比重最大。</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我有的同学被发现</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偷听敌</a:t>
            </a:r>
            <a:r>
              <a:rPr lang="zh-TW" altLang="en-US" sz="1600" dirty="0">
                <a:solidFill>
                  <a:srgbClr val="FF0000"/>
                </a:solidFill>
                <a:latin typeface="NSimSun" panose="02010609030101010101" pitchFamily="49" charset="-122"/>
                <a:ea typeface="NSimSun" panose="02010609030101010101" pitchFamily="49" charset="-122"/>
              </a:rPr>
              <a:t>台</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，结果被老师批评了，我也被老师警告过。但是那时</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文革</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已经结束，面临改革开放，对这种</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罪行</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的惩罚已经很轻了。</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李珍回忆说。</a:t>
            </a:r>
            <a:endParaRPr lang="en-US" altLang="zh-HK" sz="1600" dirty="0">
              <a:solidFill>
                <a:srgbClr val="FF0000"/>
              </a:solidFill>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18039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30" y="76200"/>
            <a:ext cx="2743200" cy="461665"/>
          </a:xfrm>
          <a:prstGeom prst="rect">
            <a:avLst/>
          </a:prstGeom>
          <a:solidFill>
            <a:schemeClr val="accent2">
              <a:lumMod val="20000"/>
              <a:lumOff val="80000"/>
            </a:schemeClr>
          </a:solidFill>
        </p:spPr>
        <p:txBody>
          <a:bodyPr wrap="square" rtlCol="0">
            <a:spAutoFit/>
          </a:bodyPr>
          <a:lstStyle/>
          <a:p>
            <a:r>
              <a:rPr lang="zh-TW" altLang="en-US" sz="2400" b="1" dirty="0">
                <a:latin typeface="Adobe 繁黑體 Std B" pitchFamily="34" charset="-128"/>
                <a:ea typeface="Adobe 繁黑體 Std B" pitchFamily="34" charset="-128"/>
              </a:rPr>
              <a:t>偷</a:t>
            </a:r>
            <a:r>
              <a:rPr lang="zh-TW" altLang="en-US" sz="2400" dirty="0">
                <a:latin typeface="Adobe 繁黑體 Std B" pitchFamily="34" charset="-128"/>
                <a:ea typeface="Adobe 繁黑體 Std B" pitchFamily="34" charset="-128"/>
              </a:rPr>
              <a:t>听邓丽君</a:t>
            </a:r>
            <a:r>
              <a:rPr lang="zh-CN" altLang="en-US" sz="2400" dirty="0">
                <a:latin typeface="Adobe 繁黑體 Std B" pitchFamily="34" charset="-128"/>
                <a:ea typeface="Adobe 繁黑體 Std B" pitchFamily="34" charset="-128"/>
              </a:rPr>
              <a:t>的</a:t>
            </a:r>
            <a:r>
              <a:rPr lang="zh-TW" altLang="en-US" sz="2400" dirty="0">
                <a:latin typeface="Adobe 繁黑體 Std B" pitchFamily="34" charset="-128"/>
                <a:ea typeface="Adobe 繁黑體 Std B" pitchFamily="34" charset="-128"/>
              </a:rPr>
              <a:t>日子</a:t>
            </a:r>
            <a:endParaRPr lang="zh-HK" altLang="en-US" sz="2400" dirty="0">
              <a:latin typeface="Adobe 繁黑體 Std B" pitchFamily="34" charset="-128"/>
              <a:ea typeface="Adobe 繁黑體 Std B" pitchFamily="34" charset="-128"/>
            </a:endParaRPr>
          </a:p>
        </p:txBody>
      </p:sp>
      <p:sp>
        <p:nvSpPr>
          <p:cNvPr id="5" name="TextBox 4"/>
          <p:cNvSpPr txBox="1"/>
          <p:nvPr/>
        </p:nvSpPr>
        <p:spPr>
          <a:xfrm>
            <a:off x="172276" y="838200"/>
            <a:ext cx="8779566" cy="2308324"/>
          </a:xfrm>
          <a:prstGeom prst="rect">
            <a:avLst/>
          </a:prstGeom>
          <a:solidFill>
            <a:schemeClr val="bg2">
              <a:lumMod val="75000"/>
            </a:schemeClr>
          </a:solidFill>
        </p:spPr>
        <p:txBody>
          <a:bodyPr wrap="square" rtlCol="0">
            <a:spAutoFit/>
          </a:bodyPr>
          <a:lstStyle/>
          <a:p>
            <a:r>
              <a:rPr lang="zh-TW" altLang="zh-HK" sz="1600" dirty="0">
                <a:latin typeface="NSimSun" panose="02010609030101010101" pitchFamily="49" charset="-122"/>
                <a:ea typeface="NSimSun" panose="02010609030101010101" pitchFamily="49" charset="-122"/>
              </a:rPr>
              <a:t>董少华</a:t>
            </a:r>
            <a:endParaRPr lang="en-US" altLang="zh-TW" sz="1600" dirty="0">
              <a:latin typeface="NSimSun" panose="02010609030101010101" pitchFamily="49" charset="-122"/>
              <a:ea typeface="NSimSun" panose="02010609030101010101" pitchFamily="49" charset="-122"/>
            </a:endParaRPr>
          </a:p>
          <a:p>
            <a:r>
              <a:rPr lang="zh-TW" altLang="zh-HK" sz="1600" dirty="0">
                <a:latin typeface="NSimSun" panose="02010609030101010101" pitchFamily="49" charset="-122"/>
                <a:ea typeface="NSimSun" panose="02010609030101010101" pitchFamily="49" charset="-122"/>
              </a:rPr>
              <a:t>在伊春公安局工作的董少华</a:t>
            </a:r>
            <a:r>
              <a:rPr lang="en-US" altLang="zh-HK" sz="1600" dirty="0"/>
              <a:t>1975</a:t>
            </a:r>
            <a:r>
              <a:rPr lang="zh-TW" altLang="zh-HK" sz="1600" dirty="0">
                <a:latin typeface="NSimSun" panose="02010609030101010101" pitchFamily="49" charset="-122"/>
                <a:ea typeface="NSimSun" panose="02010609030101010101" pitchFamily="49" charset="-122"/>
              </a:rPr>
              <a:t>年就开始偷听邓丽君的歌曲了。现年</a:t>
            </a:r>
            <a:r>
              <a:rPr lang="en-US" altLang="zh-HK" sz="1600" dirty="0"/>
              <a:t>60</a:t>
            </a:r>
            <a:r>
              <a:rPr lang="zh-TW" altLang="zh-HK" sz="1600" dirty="0">
                <a:latin typeface="NSimSun" panose="02010609030101010101" pitchFamily="49" charset="-122"/>
                <a:ea typeface="NSimSun" panose="02010609030101010101" pitchFamily="49" charset="-122"/>
              </a:rPr>
              <a:t>岁</a:t>
            </a:r>
            <a:r>
              <a:rPr lang="en-US" altLang="zh-TW" sz="1600" dirty="0">
                <a:latin typeface="NSimSun" panose="02010609030101010101" pitchFamily="49" charset="-122"/>
                <a:ea typeface="NSimSun" panose="02010609030101010101" pitchFamily="49" charset="-122"/>
              </a:rPr>
              <a:t>(</a:t>
            </a:r>
            <a:r>
              <a:rPr lang="zh-TW" altLang="en-US" sz="1600" dirty="0">
                <a:latin typeface="NSimSun" panose="02010609030101010101" pitchFamily="49" charset="-122"/>
                <a:ea typeface="NSimSun" panose="02010609030101010101" pitchFamily="49" charset="-122"/>
              </a:rPr>
              <a:t>按：</a:t>
            </a:r>
            <a:r>
              <a:rPr lang="en-US" altLang="zh-TW" sz="1600" dirty="0"/>
              <a:t>2013</a:t>
            </a:r>
            <a:r>
              <a:rPr lang="zh-TW" altLang="en-US" sz="1600" dirty="0">
                <a:latin typeface="NSimSun" panose="02010609030101010101" pitchFamily="49" charset="-122"/>
                <a:ea typeface="NSimSun" panose="02010609030101010101" pitchFamily="49" charset="-122"/>
              </a:rPr>
              <a:t>年</a:t>
            </a:r>
            <a:r>
              <a:rPr lang="en-US" altLang="zh-TW"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的董少华说，自己是在</a:t>
            </a:r>
            <a:r>
              <a:rPr lang="en-US" altLang="zh-HK" sz="1600" dirty="0"/>
              <a:t>1975</a:t>
            </a:r>
            <a:r>
              <a:rPr lang="zh-TW" altLang="zh-HK" sz="1600" dirty="0">
                <a:latin typeface="NSimSun" panose="02010609030101010101" pitchFamily="49" charset="-122"/>
                <a:ea typeface="NSimSun" panose="02010609030101010101" pitchFamily="49" charset="-122"/>
              </a:rPr>
              <a:t>年一次修建国防工事的劳动中结识了几名邓丽君歌迷，从此迷上了邓丽君的歌曲。</a:t>
            </a:r>
            <a:r>
              <a:rPr lang="en-US" altLang="zh-HK" sz="1600" dirty="0">
                <a:latin typeface="NSimSun" panose="02010609030101010101" pitchFamily="49" charset="-122"/>
                <a:ea typeface="NSimSun" panose="02010609030101010101" pitchFamily="49" charset="-122"/>
              </a:rPr>
              <a:t>“</a:t>
            </a:r>
            <a:r>
              <a:rPr lang="zh-TW" altLang="zh-HK" sz="1600" dirty="0">
                <a:latin typeface="NSimSun" panose="02010609030101010101" pitchFamily="49" charset="-122"/>
                <a:ea typeface="NSimSun" panose="02010609030101010101" pitchFamily="49" charset="-122"/>
              </a:rPr>
              <a:t>我们有时会聚在一起，通过短波收音机偷听邓丽君的歌曲。每当邓丽君的歌声从收音机中飘出时，大家都陶醉了。</a:t>
            </a:r>
            <a:r>
              <a:rPr lang="en-US" altLang="zh-HK" sz="1600" dirty="0">
                <a:latin typeface="NSimSun" panose="02010609030101010101" pitchFamily="49" charset="-122"/>
                <a:ea typeface="NSimSun" panose="02010609030101010101" pitchFamily="49" charset="-122"/>
              </a:rPr>
              <a:t>”</a:t>
            </a:r>
            <a:endParaRPr lang="zh-HK" altLang="en-US" sz="1600" dirty="0">
              <a:latin typeface="NSimSun" panose="02010609030101010101" pitchFamily="49" charset="-122"/>
              <a:ea typeface="NSimSun" panose="02010609030101010101" pitchFamily="49" charset="-122"/>
            </a:endParaRPr>
          </a:p>
          <a:p>
            <a:r>
              <a:rPr lang="zh-TW" altLang="zh-HK" sz="1600" dirty="0">
                <a:solidFill>
                  <a:srgbClr val="FF0000"/>
                </a:solidFill>
                <a:latin typeface="NSimSun" panose="02010609030101010101" pitchFamily="49" charset="-122"/>
                <a:ea typeface="NSimSun" panose="02010609030101010101" pitchFamily="49" charset="-122"/>
              </a:rPr>
              <a:t>但是董少华们也没有放松警惕，每次聚会时，他们都要把门窗关好，窗帘拉上，把声音调得小小的，有时甚至要用耳朵贴在木头壳子的收音机上。在公安局工作的董少华很清楚，这种行为一旦被发现，就有被判刑的可能。</a:t>
            </a:r>
            <a:r>
              <a:rPr lang="en-US" altLang="zh-HK" sz="1600" dirty="0">
                <a:solidFill>
                  <a:srgbClr val="FF0000"/>
                </a:solidFill>
                <a:latin typeface="NSimSun" panose="02010609030101010101" pitchFamily="49" charset="-122"/>
                <a:ea typeface="NSimSun" panose="02010609030101010101" pitchFamily="49" charset="-122"/>
              </a:rPr>
              <a:t>“</a:t>
            </a:r>
            <a:r>
              <a:rPr lang="zh-TW" altLang="zh-HK" sz="1600" dirty="0">
                <a:solidFill>
                  <a:srgbClr val="FF0000"/>
                </a:solidFill>
                <a:latin typeface="NSimSun" panose="02010609030101010101" pitchFamily="49" charset="-122"/>
                <a:ea typeface="NSimSun" panose="02010609030101010101" pitchFamily="49" charset="-122"/>
              </a:rPr>
              <a:t>听到邓丽君唱到美妙的地方，有的歌迷会激动得身体轻轻抖了起来，也可能是一种害怕。</a:t>
            </a:r>
            <a:r>
              <a:rPr lang="en-US" altLang="zh-HK" sz="1600" dirty="0">
                <a:solidFill>
                  <a:srgbClr val="FF0000"/>
                </a:solidFill>
                <a:latin typeface="NSimSun" panose="02010609030101010101" pitchFamily="49" charset="-122"/>
                <a:ea typeface="NSimSun" panose="02010609030101010101" pitchFamily="49" charset="-122"/>
              </a:rPr>
              <a:t>”</a:t>
            </a:r>
          </a:p>
        </p:txBody>
      </p:sp>
      <p:sp>
        <p:nvSpPr>
          <p:cNvPr id="6" name="TextBox 10"/>
          <p:cNvSpPr txBox="1"/>
          <p:nvPr/>
        </p:nvSpPr>
        <p:spPr>
          <a:xfrm>
            <a:off x="6172201" y="3276600"/>
            <a:ext cx="2743199" cy="246221"/>
          </a:xfrm>
          <a:prstGeom prst="rect">
            <a:avLst/>
          </a:prstGeom>
          <a:noFill/>
        </p:spPr>
        <p:txBody>
          <a:bodyPr wrap="square" rtlCol="0">
            <a:spAutoFit/>
          </a:bodyPr>
          <a:lstStyle/>
          <a:p>
            <a:r>
              <a:rPr lang="zh-CN" altLang="en-US" sz="1000" dirty="0"/>
              <a:t>（</a:t>
            </a:r>
            <a:r>
              <a:rPr lang="zh-TW" altLang="en-US" sz="1000" dirty="0">
                <a:latin typeface="NSimSun" panose="02010609030101010101" pitchFamily="49" charset="-122"/>
                <a:ea typeface="NSimSun" panose="02010609030101010101" pitchFamily="49" charset="-122"/>
              </a:rPr>
              <a:t>中国周刊</a:t>
            </a:r>
            <a:r>
              <a:rPr lang="zh-TW" altLang="zh-HK" sz="1000" dirty="0">
                <a:latin typeface="NSimSun" panose="02010609030101010101" pitchFamily="49" charset="-122"/>
                <a:ea typeface="NSimSun" panose="02010609030101010101" pitchFamily="49" charset="-122"/>
              </a:rPr>
              <a:t>记者 马多思</a:t>
            </a:r>
            <a:r>
              <a:rPr lang="zh-CN" altLang="en-US" sz="1000" dirty="0">
                <a:latin typeface="NSimSun" panose="02010609030101010101" pitchFamily="49" charset="-122"/>
                <a:ea typeface="NSimSun" panose="02010609030101010101" pitchFamily="49" charset="-122"/>
              </a:rPr>
              <a:t>，</a:t>
            </a:r>
            <a:r>
              <a:rPr lang="zh-TW" altLang="zh-HK" sz="1000" dirty="0">
                <a:latin typeface="NSimSun" panose="02010609030101010101" pitchFamily="49" charset="-122"/>
                <a:ea typeface="NSimSun" panose="02010609030101010101" pitchFamily="49" charset="-122"/>
              </a:rPr>
              <a:t>偷听邓丽君的日子</a:t>
            </a:r>
            <a:r>
              <a:rPr lang="zh-CN" altLang="en-US" sz="1000" dirty="0"/>
              <a:t>）</a:t>
            </a:r>
            <a:endParaRPr lang="zh-HK" altLang="en-US" sz="1000" dirty="0"/>
          </a:p>
        </p:txBody>
      </p:sp>
      <p:sp>
        <p:nvSpPr>
          <p:cNvPr id="7" name="TextBox 6"/>
          <p:cNvSpPr txBox="1"/>
          <p:nvPr/>
        </p:nvSpPr>
        <p:spPr>
          <a:xfrm>
            <a:off x="190496" y="4104382"/>
            <a:ext cx="8877304" cy="1323439"/>
          </a:xfrm>
          <a:prstGeom prst="rect">
            <a:avLst/>
          </a:prstGeom>
          <a:solidFill>
            <a:schemeClr val="accent2">
              <a:lumMod val="20000"/>
              <a:lumOff val="80000"/>
            </a:schemeClr>
          </a:solidFill>
        </p:spPr>
        <p:txBody>
          <a:bodyPr wrap="square" rtlCol="0">
            <a:spAutoFit/>
          </a:bodyPr>
          <a:lstStyle/>
          <a:p>
            <a:r>
              <a:rPr lang="zh-TW" altLang="en-US" sz="1600" dirty="0">
                <a:ea typeface="NSimSun" panose="02010609030101010101" pitchFamily="49" charset="-122"/>
              </a:rPr>
              <a:t>思考问题</a:t>
            </a:r>
            <a:r>
              <a:rPr lang="zh-TW" altLang="en-US" sz="1600" dirty="0">
                <a:latin typeface="SimSun" panose="02010600030101010101" pitchFamily="2" charset="-122"/>
                <a:ea typeface="SimSun" panose="02010600030101010101" pitchFamily="2" charset="-122"/>
              </a:rPr>
              <a:t>：</a:t>
            </a:r>
            <a:endParaRPr lang="en-US" altLang="zh-TW" sz="1600" dirty="0">
              <a:latin typeface="SimSun" panose="02010600030101010101" pitchFamily="2" charset="-122"/>
              <a:ea typeface="SimSun" panose="02010600030101010101" pitchFamily="2" charset="-122"/>
            </a:endParaRPr>
          </a:p>
          <a:p>
            <a:r>
              <a:rPr lang="en-US" altLang="zh-TW" sz="1600" dirty="0">
                <a:ea typeface="NSimSun" panose="02010609030101010101" pitchFamily="49" charset="-122"/>
              </a:rPr>
              <a:t>1.</a:t>
            </a:r>
            <a:r>
              <a:rPr lang="zh-TW" altLang="en-US" sz="1600" dirty="0">
                <a:ea typeface="NSimSun" panose="02010609030101010101" pitchFamily="49" charset="-122"/>
              </a:rPr>
              <a:t> 为什么知道人民警察或邻居可能会举报郭俊明「收听邓丽君的歌曲」，他便「</a:t>
            </a:r>
            <a:r>
              <a:rPr lang="zh-TW" altLang="zh-HK" sz="1600" dirty="0">
                <a:ea typeface="NSimSun" panose="02010609030101010101" pitchFamily="49" charset="-122"/>
              </a:rPr>
              <a:t>惴惴不安几天</a:t>
            </a:r>
            <a:r>
              <a:rPr lang="zh-TW" altLang="en-US" sz="1600" dirty="0">
                <a:ea typeface="NSimSun" panose="02010609030101010101" pitchFamily="49" charset="-122"/>
              </a:rPr>
              <a:t>」</a:t>
            </a:r>
            <a:r>
              <a:rPr lang="en-US" altLang="zh-TW" sz="1600" dirty="0">
                <a:latin typeface="SimSun" panose="02010600030101010101" pitchFamily="2" charset="-122"/>
                <a:ea typeface="SimSun" panose="02010600030101010101" pitchFamily="2" charset="-122"/>
              </a:rPr>
              <a:t>?</a:t>
            </a:r>
            <a:endParaRPr lang="en-US" altLang="zh-TW" sz="1600" dirty="0">
              <a:ea typeface="NSimSun" panose="02010609030101010101" pitchFamily="49" charset="-122"/>
            </a:endParaRPr>
          </a:p>
          <a:p>
            <a:r>
              <a:rPr lang="en-US" altLang="zh-TW" sz="1600" dirty="0">
                <a:ea typeface="NSimSun" panose="02010609030101010101" pitchFamily="49" charset="-122"/>
              </a:rPr>
              <a:t>2.</a:t>
            </a:r>
            <a:r>
              <a:rPr lang="zh-TW" altLang="en-US" sz="1600" dirty="0">
                <a:ea typeface="NSimSun" panose="02010609030101010101" pitchFamily="49" charset="-122"/>
              </a:rPr>
              <a:t> 为什么李珍收听邓丽君的歌曲是「罪行」，老师会警告她</a:t>
            </a:r>
            <a:r>
              <a:rPr lang="en-US" altLang="zh-TW" sz="1600" dirty="0">
                <a:latin typeface="SimSun" panose="02010600030101010101" pitchFamily="2" charset="-122"/>
                <a:ea typeface="SimSun" panose="02010600030101010101" pitchFamily="2" charset="-122"/>
              </a:rPr>
              <a:t>?</a:t>
            </a:r>
            <a:endParaRPr lang="en-US" altLang="zh-TW" sz="1600" dirty="0">
              <a:ea typeface="NSimSun" panose="02010609030101010101" pitchFamily="49" charset="-122"/>
            </a:endParaRPr>
          </a:p>
          <a:p>
            <a:r>
              <a:rPr lang="en-US" altLang="zh-TW" sz="1600" dirty="0">
                <a:ea typeface="NSimSun" panose="02010609030101010101" pitchFamily="49" charset="-122"/>
              </a:rPr>
              <a:t>3.</a:t>
            </a:r>
            <a:r>
              <a:rPr lang="zh-TW" altLang="en-US" sz="1600" dirty="0">
                <a:ea typeface="NSimSun" panose="02010609030101010101" pitchFamily="49" charset="-122"/>
              </a:rPr>
              <a:t> 为什么董少华收听邓丽君歌曲时要「</a:t>
            </a:r>
            <a:r>
              <a:rPr lang="zh-TW" altLang="zh-HK" sz="1600" dirty="0">
                <a:latin typeface="NSimSun" panose="02010609030101010101" pitchFamily="49" charset="-122"/>
                <a:ea typeface="NSimSun" panose="02010609030101010101" pitchFamily="49" charset="-122"/>
              </a:rPr>
              <a:t>门窗关好，窗帘拉上，把声音调得小小的</a:t>
            </a:r>
            <a:r>
              <a:rPr lang="zh-TW" altLang="en-US" sz="1600" dirty="0">
                <a:ea typeface="NSimSun" panose="02010609030101010101" pitchFamily="49" charset="-122"/>
              </a:rPr>
              <a:t>」</a:t>
            </a:r>
            <a:r>
              <a:rPr lang="en-US" altLang="zh-TW" sz="1600" dirty="0">
                <a:latin typeface="SimSun" panose="02010600030101010101" pitchFamily="2" charset="-122"/>
                <a:ea typeface="SimSun" panose="02010600030101010101" pitchFamily="2" charset="-122"/>
              </a:rPr>
              <a:t>?</a:t>
            </a:r>
            <a:endParaRPr lang="en-US" altLang="zh-TW" sz="1600" dirty="0">
              <a:ea typeface="NSimSun" panose="02010609030101010101" pitchFamily="49" charset="-122"/>
            </a:endParaRPr>
          </a:p>
          <a:p>
            <a:r>
              <a:rPr lang="en-US" altLang="zh-TW" sz="1600" dirty="0">
                <a:ea typeface="NSimSun" panose="02010609030101010101" pitchFamily="49" charset="-122"/>
              </a:rPr>
              <a:t>4.</a:t>
            </a:r>
            <a:r>
              <a:rPr lang="zh-TW" altLang="en-US" sz="1600" dirty="0">
                <a:ea typeface="NSimSun" panose="02010609030101010101" pitchFamily="49" charset="-122"/>
              </a:rPr>
              <a:t> 以上几位的反应与那个时代有什么关系</a:t>
            </a:r>
            <a:r>
              <a:rPr lang="en-US" altLang="zh-TW" sz="1600" dirty="0">
                <a:latin typeface="SimSun" panose="02010600030101010101" pitchFamily="2" charset="-122"/>
                <a:ea typeface="SimSun" panose="02010600030101010101" pitchFamily="2" charset="-122"/>
              </a:rPr>
              <a:t>?</a:t>
            </a:r>
            <a:endParaRPr lang="zh-HK" altLang="en-US" sz="1600" dirty="0"/>
          </a:p>
        </p:txBody>
      </p:sp>
    </p:spTree>
    <p:extLst>
      <p:ext uri="{BB962C8B-B14F-4D97-AF65-F5344CB8AC3E}">
        <p14:creationId xmlns:p14="http://schemas.microsoft.com/office/powerpoint/2010/main" val="40039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1"/>
            <a:ext cx="4800600" cy="471190"/>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改革开放前的歌曲：红歌／样版戏</a:t>
            </a:r>
            <a:endParaRPr lang="zh-HK" altLang="en-US" sz="2400" dirty="0">
              <a:latin typeface="Adobe 繁黑體 Std B" pitchFamily="34" charset="-128"/>
              <a:ea typeface="Adobe 繁黑體 Std B" pitchFamily="34" charset="-128"/>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42" y="685801"/>
            <a:ext cx="6516758" cy="4916280"/>
          </a:xfrm>
          <a:prstGeom prst="rect">
            <a:avLst/>
          </a:prstGeom>
        </p:spPr>
      </p:pic>
      <p:sp>
        <p:nvSpPr>
          <p:cNvPr id="4" name="文字方塊 3"/>
          <p:cNvSpPr txBox="1"/>
          <p:nvPr/>
        </p:nvSpPr>
        <p:spPr>
          <a:xfrm>
            <a:off x="59635" y="5791200"/>
            <a:ext cx="8751627" cy="738664"/>
          </a:xfrm>
          <a:prstGeom prst="rect">
            <a:avLst/>
          </a:prstGeom>
          <a:noFill/>
        </p:spPr>
        <p:txBody>
          <a:bodyPr wrap="square" rtlCol="0">
            <a:spAutoFit/>
          </a:bodyPr>
          <a:lstStyle/>
          <a:p>
            <a:r>
              <a:rPr kumimoji="1" lang="en-US" altLang="zh-TW" sz="1400" dirty="0">
                <a:ea typeface="NSimSun" panose="02010609030101010101" pitchFamily="49" charset="-122"/>
                <a:cs typeface="Times New Roman" pitchFamily="18" charset="0"/>
              </a:rPr>
              <a:t>1950</a:t>
            </a:r>
            <a:r>
              <a:rPr kumimoji="1" lang="zh-TW" altLang="zh-HK" sz="1400" dirty="0">
                <a:ea typeface="NSimSun" panose="02010609030101010101" pitchFamily="49" charset="-122"/>
                <a:cs typeface="Times New Roman" pitchFamily="18" charset="0"/>
              </a:rPr>
              <a:t>年代初的文学艺术，主要反映中国共产党的斗争历史，歌颂中华人民共和国国后生活的光明面。电影</a:t>
            </a:r>
            <a:r>
              <a:rPr kumimoji="1" lang="zh-TW" altLang="en-US" sz="1400" dirty="0">
                <a:ea typeface="NSimSun" panose="02010609030101010101" pitchFamily="49" charset="-122"/>
                <a:cs typeface="Times New Roman" pitchFamily="18" charset="0"/>
              </a:rPr>
              <a:t>「</a:t>
            </a:r>
            <a:r>
              <a:rPr kumimoji="1" lang="zh-TW" altLang="zh-HK" sz="1400" dirty="0">
                <a:ea typeface="NSimSun" panose="02010609030101010101" pitchFamily="49" charset="-122"/>
                <a:cs typeface="Times New Roman" pitchFamily="18" charset="0"/>
              </a:rPr>
              <a:t>白毛女</a:t>
            </a:r>
            <a:r>
              <a:rPr kumimoji="1" lang="zh-TW" altLang="en-US" sz="1400" dirty="0">
                <a:ea typeface="NSimSun" panose="02010609030101010101" pitchFamily="49" charset="-122"/>
                <a:cs typeface="Times New Roman" pitchFamily="18" charset="0"/>
              </a:rPr>
              <a:t>」</a:t>
            </a:r>
            <a:r>
              <a:rPr kumimoji="1" lang="zh-TW" altLang="zh-HK" sz="1400" dirty="0">
                <a:ea typeface="NSimSun" panose="02010609030101010101" pitchFamily="49" charset="-122"/>
                <a:cs typeface="Times New Roman" pitchFamily="18" charset="0"/>
              </a:rPr>
              <a:t>描写中国农民杨白劳父女在新旧社会的不同命运，以“旧社会把人变成鬼，新社会把鬼变成人”，为主题。图为白毛女的剧照。</a:t>
            </a:r>
            <a:endParaRPr kumimoji="1" lang="zh-HK" altLang="en-US" sz="1400" dirty="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47019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553200" y="1066800"/>
            <a:ext cx="2057400" cy="738664"/>
          </a:xfrm>
          <a:prstGeom prst="rect">
            <a:avLst/>
          </a:prstGeom>
          <a:noFill/>
        </p:spPr>
        <p:txBody>
          <a:bodyPr wrap="square" rtlCol="0">
            <a:spAutoFit/>
          </a:bodyPr>
          <a:lstStyle/>
          <a:p>
            <a:r>
              <a:rPr kumimoji="1" lang="zh-TW" altLang="zh-HK" sz="1400" dirty="0">
                <a:ea typeface="NSimSun" panose="02010609030101010101" pitchFamily="49" charset="-122"/>
                <a:cs typeface="Times New Roman" pitchFamily="18" charset="0"/>
              </a:rPr>
              <a:t>大型音乐舞蹈史诗</a:t>
            </a:r>
            <a:r>
              <a:rPr kumimoji="1" lang="zh-TW" altLang="en-US" sz="1400" dirty="0">
                <a:ea typeface="NSimSun" panose="02010609030101010101" pitchFamily="49" charset="-122"/>
                <a:cs typeface="Times New Roman" pitchFamily="18" charset="0"/>
              </a:rPr>
              <a:t>「</a:t>
            </a:r>
            <a:r>
              <a:rPr kumimoji="1" lang="zh-TW" altLang="zh-HK" sz="1400" dirty="0">
                <a:ea typeface="NSimSun" panose="02010609030101010101" pitchFamily="49" charset="-122"/>
                <a:cs typeface="Times New Roman" pitchFamily="18" charset="0"/>
              </a:rPr>
              <a:t>东方红</a:t>
            </a:r>
            <a:r>
              <a:rPr kumimoji="1" lang="zh-TW" altLang="en-US" sz="1400" dirty="0">
                <a:ea typeface="NSimSun" panose="02010609030101010101" pitchFamily="49" charset="-122"/>
                <a:cs typeface="Times New Roman" pitchFamily="18" charset="0"/>
              </a:rPr>
              <a:t>」</a:t>
            </a:r>
            <a:r>
              <a:rPr kumimoji="1" lang="zh-TW" altLang="zh-HK" sz="1400" dirty="0">
                <a:ea typeface="NSimSun" panose="02010609030101010101" pitchFamily="49" charset="-122"/>
                <a:cs typeface="Times New Roman" pitchFamily="18" charset="0"/>
              </a:rPr>
              <a:t>表现了中国共产党领导中国革命的历程。</a:t>
            </a:r>
            <a:endParaRPr kumimoji="1" lang="zh-HK" altLang="en-US" sz="1400" dirty="0">
              <a:ea typeface="NSimSun" panose="02010609030101010101" pitchFamily="49" charset="-122"/>
              <a:cs typeface="Times New Roman" pitchFamily="18" charset="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14400"/>
            <a:ext cx="6196998" cy="4495800"/>
          </a:xfrm>
          <a:prstGeom prst="rect">
            <a:avLst/>
          </a:prstGeom>
        </p:spPr>
      </p:pic>
      <p:sp>
        <p:nvSpPr>
          <p:cNvPr id="4" name="文字方塊 3"/>
          <p:cNvSpPr txBox="1"/>
          <p:nvPr/>
        </p:nvSpPr>
        <p:spPr>
          <a:xfrm>
            <a:off x="194568" y="5715000"/>
            <a:ext cx="6231029" cy="523220"/>
          </a:xfrm>
          <a:prstGeom prst="rect">
            <a:avLst/>
          </a:prstGeom>
          <a:noFill/>
        </p:spPr>
        <p:txBody>
          <a:bodyPr wrap="square" rtlCol="0">
            <a:spAutoFit/>
          </a:bodyPr>
          <a:lstStyle/>
          <a:p>
            <a:r>
              <a:rPr kumimoji="1" lang="zh-TW" altLang="en-US" sz="1400" dirty="0">
                <a:ea typeface="NSimSun" panose="02010609030101010101" pitchFamily="49" charset="-122"/>
                <a:cs typeface="Times New Roman" pitchFamily="18" charset="0"/>
              </a:rPr>
              <a:t>思考问题：中共建国后，文艺的作用是什么</a:t>
            </a:r>
            <a:r>
              <a:rPr lang="en-US" altLang="zh-TW" sz="1400" dirty="0">
                <a:latin typeface="SimSun" panose="02010600030101010101" pitchFamily="2" charset="-122"/>
                <a:ea typeface="SimSun" panose="02010600030101010101" pitchFamily="2" charset="-122"/>
              </a:rPr>
              <a:t>? </a:t>
            </a:r>
            <a:r>
              <a:rPr kumimoji="1" lang="zh-TW" altLang="en-US" sz="1400" dirty="0">
                <a:ea typeface="NSimSun" panose="02010609030101010101" pitchFamily="49" charset="-122"/>
                <a:cs typeface="Times New Roman" pitchFamily="18" charset="0"/>
              </a:rPr>
              <a:t>根据以上「白毛女」及「东方红」两幅图片说明。</a:t>
            </a:r>
            <a:endParaRPr kumimoji="1" lang="zh-HK" altLang="en-US" sz="1400" dirty="0">
              <a:ea typeface="NSimSun" panose="02010609030101010101" pitchFamily="49" charset="-122"/>
              <a:cs typeface="Times New Roman" pitchFamily="18" charset="0"/>
            </a:endParaRPr>
          </a:p>
        </p:txBody>
      </p:sp>
    </p:spTree>
    <p:extLst>
      <p:ext uri="{BB962C8B-B14F-4D97-AF65-F5344CB8AC3E}">
        <p14:creationId xmlns:p14="http://schemas.microsoft.com/office/powerpoint/2010/main" val="14616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6629400" cy="461665"/>
          </a:xfrm>
          <a:prstGeom prst="rect">
            <a:avLst/>
          </a:prstGeom>
          <a:solidFill>
            <a:schemeClr val="accent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rPr>
              <a:t>改革开放的启动：</a:t>
            </a:r>
            <a:r>
              <a:rPr kumimoji="0" lang="zh-CN" altLang="en-US" sz="24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rPr>
              <a:t>中国共</a:t>
            </a:r>
            <a:r>
              <a:rPr kumimoji="0" lang="zh-CN" altLang="en-US" sz="2400" b="1"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rPr>
              <a:t>产</a:t>
            </a:r>
            <a:r>
              <a:rPr kumimoji="0" lang="zh-CN" altLang="en-US" sz="24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rPr>
              <a:t>党第十一届三中全会</a:t>
            </a:r>
            <a:endParaRPr kumimoji="0" lang="zh-HK" altLang="en-US" sz="24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5544"/>
            <a:ext cx="6269038"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19825" y="1124857"/>
            <a:ext cx="2362200" cy="1323439"/>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HK" sz="1600" b="0" i="0" u="none" strike="noStrike" kern="1200" cap="none" spc="0" normalizeH="0" baseline="0" noProof="0" dirty="0">
                <a:ln>
                  <a:noFill/>
                </a:ln>
                <a:solidFill>
                  <a:prstClr val="black"/>
                </a:solidFill>
                <a:effectLst/>
                <a:uLnTx/>
                <a:uFillTx/>
                <a:latin typeface="Calibri"/>
                <a:ea typeface="宋体"/>
                <a:cs typeface="Times New Roman"/>
              </a:rPr>
              <a:t>所谓三中全会，是指某届由全国大会选出的中国共产党中央委员召开的第三次全体会议的简称</a:t>
            </a:r>
            <a:r>
              <a:rPr kumimoji="0" lang="zh-CN" altLang="en-US" sz="1600" b="0" i="0" u="none" strike="noStrike" kern="1200" cap="none" spc="0" normalizeH="0" baseline="0" noProof="0" dirty="0">
                <a:ln>
                  <a:noFill/>
                </a:ln>
                <a:solidFill>
                  <a:prstClr val="black"/>
                </a:solidFill>
                <a:effectLst/>
                <a:uLnTx/>
                <a:uFillTx/>
                <a:latin typeface="Calibri"/>
                <a:ea typeface="宋体"/>
                <a:cs typeface="Times New Roman"/>
              </a:rPr>
              <a:t>。</a:t>
            </a:r>
            <a:endParaRPr kumimoji="0" lang="zh-HK" altLang="en-US" sz="16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4" name="TextBox 3"/>
          <p:cNvSpPr txBox="1"/>
          <p:nvPr/>
        </p:nvSpPr>
        <p:spPr>
          <a:xfrm>
            <a:off x="85725" y="785544"/>
            <a:ext cx="6162675" cy="3759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rPr>
              <a:t>1978</a:t>
            </a:r>
            <a:r>
              <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年</a:t>
            </a: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12</a:t>
            </a:r>
            <a:r>
              <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月</a:t>
            </a: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8</a:t>
            </a:r>
            <a:r>
              <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日</a:t>
            </a: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2829719" cy="260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ular Callout 4"/>
          <p:cNvSpPr/>
          <p:nvPr/>
        </p:nvSpPr>
        <p:spPr>
          <a:xfrm>
            <a:off x="1545065" y="4491583"/>
            <a:ext cx="4419600" cy="618940"/>
          </a:xfrm>
          <a:prstGeom prst="wedgeRectCallout">
            <a:avLst>
              <a:gd name="adj1" fmla="val -52730"/>
              <a:gd name="adj2" fmla="val 4821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解放思想，实事求是，团结一致向前看！</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6" name="Vertical Scroll 5"/>
          <p:cNvSpPr/>
          <p:nvPr/>
        </p:nvSpPr>
        <p:spPr>
          <a:xfrm>
            <a:off x="6157404" y="2620282"/>
            <a:ext cx="2819399" cy="3581400"/>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大会通过：</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经济上进行改革、开放、搞活的战略方针。</a:t>
            </a: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以物质利益提升   农民的生产积极性。</a:t>
            </a:r>
            <a:endParaRPr kumimoji="0" lang="zh-HK" altLang="en-US" sz="1800" b="0" i="0" u="none" strike="noStrike" kern="1200" cap="none" spc="0" normalizeH="0" baseline="0" noProof="0" dirty="0">
              <a:ln>
                <a:noFill/>
              </a:ln>
              <a:solidFill>
                <a:prstClr val="black"/>
              </a:solidFill>
              <a:effectLst/>
              <a:uLnTx/>
              <a:uFillTx/>
              <a:latin typeface="Calibri"/>
              <a:ea typeface="新細明體" panose="02020500000000000000" pitchFamily="18" charset="-120"/>
              <a:cs typeface="+mn-cs"/>
            </a:endParaRPr>
          </a:p>
        </p:txBody>
      </p:sp>
      <p:sp>
        <p:nvSpPr>
          <p:cNvPr id="7" name="TextBox 6"/>
          <p:cNvSpPr txBox="1"/>
          <p:nvPr/>
        </p:nvSpPr>
        <p:spPr>
          <a:xfrm>
            <a:off x="7086600" y="2620282"/>
            <a:ext cx="1495425"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rPr>
              <a:t>改革开放</a:t>
            </a:r>
            <a:endParaRPr kumimoji="0" lang="zh-HK" altLang="en-US" sz="1800" b="0" i="0" u="none" strike="noStrike" kern="1200" cap="none" spc="0" normalizeH="0" baseline="0" noProof="0" dirty="0">
              <a:ln>
                <a:noFill/>
              </a:ln>
              <a:solidFill>
                <a:prstClr val="black"/>
              </a:solidFill>
              <a:effectLst/>
              <a:uLnTx/>
              <a:uFillTx/>
              <a:latin typeface="Adobe 繁黑體 Std B" pitchFamily="34" charset="-128"/>
              <a:ea typeface="Adobe 繁黑體 Std B" pitchFamily="34" charset="-128"/>
              <a:cs typeface="+mn-cs"/>
            </a:endParaRPr>
          </a:p>
        </p:txBody>
      </p:sp>
      <p:sp>
        <p:nvSpPr>
          <p:cNvPr id="8" name="文字方塊 7"/>
          <p:cNvSpPr txBox="1"/>
          <p:nvPr/>
        </p:nvSpPr>
        <p:spPr>
          <a:xfrm>
            <a:off x="3038891" y="5181600"/>
            <a:ext cx="3027709" cy="1569660"/>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思考问题：启动改革开放对文艺发展会有什么影响</a:t>
            </a:r>
            <a:r>
              <a:rPr kumimoji="0" lang="en-US" altLang="zh-TW"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dirty="0">
              <a:solidFill>
                <a:prstClr val="black"/>
              </a:solidFill>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600" dirty="0">
              <a:solidFill>
                <a:prstClr val="black"/>
              </a:solidFill>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6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cs typeface="+mn-cs"/>
            </a:endParaRPr>
          </a:p>
        </p:txBody>
      </p:sp>
      <p:sp>
        <p:nvSpPr>
          <p:cNvPr id="9" name="矩形 8"/>
          <p:cNvSpPr/>
          <p:nvPr/>
        </p:nvSpPr>
        <p:spPr>
          <a:xfrm>
            <a:off x="3095442" y="5712881"/>
            <a:ext cx="2895600" cy="1077218"/>
          </a:xfrm>
          <a:prstGeom prst="rect">
            <a:avLst/>
          </a:prstGeom>
        </p:spPr>
        <p:txBody>
          <a:bodyPr wrap="square">
            <a:spAutoFit/>
          </a:bodyPr>
          <a:lstStyle/>
          <a:p>
            <a:pPr marL="285750" lvl="0" indent="-285750">
              <a:buFont typeface="Arial" panose="020B0604020202020204" pitchFamily="34" charset="0"/>
              <a:buChar char="•"/>
              <a:defRPr/>
            </a:pPr>
            <a:r>
              <a:rPr lang="zh-TW" altLang="en-US" sz="1600" dirty="0">
                <a:solidFill>
                  <a:srgbClr val="FF0000"/>
                </a:solidFill>
                <a:latin typeface="SimSun" panose="02010600030101010101" pitchFamily="2" charset="-122"/>
                <a:ea typeface="SimSun" panose="02010600030101010101" pitchFamily="2" charset="-122"/>
              </a:rPr>
              <a:t>文艺要服务革命的思维有所松动</a:t>
            </a:r>
            <a:endParaRPr lang="en-US" altLang="zh-TW" sz="1600" dirty="0">
              <a:solidFill>
                <a:srgbClr val="FF0000"/>
              </a:solidFill>
              <a:latin typeface="SimSun" panose="02010600030101010101" pitchFamily="2" charset="-122"/>
              <a:ea typeface="SimSun" panose="02010600030101010101" pitchFamily="2" charset="-122"/>
            </a:endParaRPr>
          </a:p>
          <a:p>
            <a:pPr marL="285750" lvl="0" indent="-285750">
              <a:buFont typeface="Arial" panose="020B0604020202020204" pitchFamily="34" charset="0"/>
              <a:buChar char="•"/>
              <a:defRPr/>
            </a:pPr>
            <a:r>
              <a:rPr lang="zh-TW" altLang="en-US" sz="1600" dirty="0">
                <a:solidFill>
                  <a:srgbClr val="FF0000"/>
                </a:solidFill>
                <a:latin typeface="SimSun" panose="02010600030101010101" pitchFamily="2" charset="-122"/>
                <a:ea typeface="SimSun" panose="02010600030101010101" pitchFamily="2" charset="-122"/>
              </a:rPr>
              <a:t>重视物质带来对文艺新的要求，如重视个人需要</a:t>
            </a:r>
            <a:endParaRPr lang="en-US" altLang="zh-TW" sz="1600" dirty="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3914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48" y="76200"/>
            <a:ext cx="48006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新中国的社会：从</a:t>
            </a:r>
            <a:r>
              <a:rPr lang="zh-CN" altLang="en-US" sz="2400" dirty="0">
                <a:latin typeface="Adobe 繁黑體 Std B" pitchFamily="34" charset="-128"/>
                <a:ea typeface="Adobe 繁黑體 Std B" pitchFamily="34" charset="-128"/>
              </a:rPr>
              <a:t>集体化到个人化</a:t>
            </a:r>
            <a:endParaRPr lang="zh-HK" altLang="en-US" sz="2400" dirty="0">
              <a:latin typeface="Adobe 繁黑體 Std B" pitchFamily="34" charset="-128"/>
              <a:ea typeface="Adobe 繁黑體 Std B" pitchFamily="34"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38194"/>
            <a:ext cx="34417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86200" y="1738194"/>
            <a:ext cx="4953000" cy="3693319"/>
          </a:xfrm>
          <a:prstGeom prst="rect">
            <a:avLst/>
          </a:prstGeom>
          <a:noFill/>
        </p:spPr>
        <p:txBody>
          <a:bodyPr wrap="square" rtlCol="0">
            <a:spAutoFit/>
          </a:bodyPr>
          <a:lstStyle/>
          <a:p>
            <a:r>
              <a:rPr lang="zh-CN" altLang="en-US" dirty="0"/>
              <a:t>新中国成立后，全国人民的服装开始和革命紧紧地联系到一起，展示个人身段的旗袍很快便退出了中国，代之而起的是列宁装。列宁装本是男装，但在中国却发生了戏剧性的改变，逐渐演化为女式服装，成为与中山装一样出名的革命「时装」，是政府机构女干部的典型服装。</a:t>
            </a:r>
            <a:endParaRPr lang="en-US" altLang="zh-CN" dirty="0"/>
          </a:p>
          <a:p>
            <a:endParaRPr lang="en-US" altLang="zh-CN" dirty="0"/>
          </a:p>
          <a:p>
            <a:r>
              <a:rPr lang="zh-CN" altLang="en-US" dirty="0"/>
              <a:t>列宁装的双排纽扣和大翻领，对衣服起到了很好的修饰作用，而同色腰带的紧束功能可以更好地突显女性的曲线美，所以深受广大女性的欢迎，作为可以出席大场面的礼服。「做套列宁装，留着结婚穿」是</a:t>
            </a:r>
            <a:r>
              <a:rPr lang="en-US" altLang="zh-CN" dirty="0"/>
              <a:t>50</a:t>
            </a:r>
            <a:r>
              <a:rPr lang="zh-CN" altLang="en-US" dirty="0"/>
              <a:t>年代年轻人的一句流行语。</a:t>
            </a:r>
            <a:r>
              <a:rPr lang="zh-CN" altLang="en-US" sz="1000" dirty="0"/>
              <a:t>（印象中国，页</a:t>
            </a:r>
            <a:r>
              <a:rPr lang="en-US" altLang="zh-CN" sz="1000" dirty="0"/>
              <a:t>3</a:t>
            </a:r>
            <a:r>
              <a:rPr lang="zh-CN" altLang="en-US" sz="1000" dirty="0"/>
              <a:t>）</a:t>
            </a:r>
            <a:endParaRPr lang="zh-HK" altLang="en-US" sz="1000" dirty="0"/>
          </a:p>
        </p:txBody>
      </p:sp>
      <p:sp>
        <p:nvSpPr>
          <p:cNvPr id="7" name="TextBox 2"/>
          <p:cNvSpPr txBox="1"/>
          <p:nvPr/>
        </p:nvSpPr>
        <p:spPr>
          <a:xfrm>
            <a:off x="76200" y="723467"/>
            <a:ext cx="8915400" cy="830997"/>
          </a:xfrm>
          <a:prstGeom prst="rect">
            <a:avLst/>
          </a:prstGeom>
          <a:noFill/>
          <a:ln>
            <a:solidFill>
              <a:schemeClr val="accent1"/>
            </a:solidFill>
          </a:ln>
        </p:spPr>
        <p:txBody>
          <a:bodyPr wrap="square" rtlCol="0">
            <a:spAutoFit/>
          </a:bodyPr>
          <a:lstStyle/>
          <a:p>
            <a:r>
              <a:rPr lang="zh-CN" altLang="en-US" sz="1600" dirty="0"/>
              <a:t>新中国成立后，国人所有行为的出发点都是为了国家和革命，亦即所谓「集体化」。在这集体化的时代，个人的喜好是被压抑的；即使有，也务必保持低调，否则便有机会被批评追求个人而忘却革命。最明显的例子是妇女的服装，重点是集体化，不能展现个人风格。 </a:t>
            </a:r>
            <a:endParaRPr lang="zh-HK" altLang="en-US" sz="1600" dirty="0"/>
          </a:p>
        </p:txBody>
      </p:sp>
    </p:spTree>
    <p:extLst>
      <p:ext uri="{BB962C8B-B14F-4D97-AF65-F5344CB8AC3E}">
        <p14:creationId xmlns:p14="http://schemas.microsoft.com/office/powerpoint/2010/main" val="413537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4876800" cy="461665"/>
          </a:xfrm>
          <a:prstGeom prst="rect">
            <a:avLst/>
          </a:prstGeom>
          <a:solidFill>
            <a:schemeClr val="accent2">
              <a:lumMod val="20000"/>
              <a:lumOff val="80000"/>
            </a:schemeClr>
          </a:solidFill>
        </p:spPr>
        <p:txBody>
          <a:bodyPr wrap="square" rtlCol="0">
            <a:spAutoFit/>
          </a:bodyPr>
          <a:lstStyle/>
          <a:p>
            <a:r>
              <a:rPr lang="zh-TW" altLang="en-US" sz="2400" dirty="0">
                <a:latin typeface="Adobe 繁黑體 Std B" pitchFamily="34" charset="-128"/>
                <a:ea typeface="Adobe 繁黑體 Std B" pitchFamily="34" charset="-128"/>
              </a:rPr>
              <a:t>新中国的社会：从</a:t>
            </a:r>
            <a:r>
              <a:rPr lang="zh-CN" altLang="en-US" sz="2400" dirty="0">
                <a:latin typeface="Adobe 繁黑體 Std B" pitchFamily="34" charset="-128"/>
                <a:ea typeface="Adobe 繁黑體 Std B" pitchFamily="34" charset="-128"/>
              </a:rPr>
              <a:t>集体化到个人化</a:t>
            </a:r>
            <a:endParaRPr lang="zh-HK" altLang="en-US" sz="2400" dirty="0">
              <a:latin typeface="Adobe 繁黑體 Std B" pitchFamily="34" charset="-128"/>
              <a:ea typeface="Adobe 繁黑體 Std B" pitchFamily="34" charset="-128"/>
            </a:endParaRPr>
          </a:p>
        </p:txBody>
      </p:sp>
      <p:sp>
        <p:nvSpPr>
          <p:cNvPr id="3" name="TextBox 2"/>
          <p:cNvSpPr txBox="1"/>
          <p:nvPr/>
        </p:nvSpPr>
        <p:spPr>
          <a:xfrm>
            <a:off x="95250" y="685800"/>
            <a:ext cx="8915400" cy="830997"/>
          </a:xfrm>
          <a:prstGeom prst="rect">
            <a:avLst/>
          </a:prstGeom>
          <a:noFill/>
          <a:ln>
            <a:solidFill>
              <a:schemeClr val="accent1"/>
            </a:solidFill>
          </a:ln>
        </p:spPr>
        <p:txBody>
          <a:bodyPr wrap="square" rtlCol="0">
            <a:spAutoFit/>
          </a:bodyPr>
          <a:lstStyle/>
          <a:p>
            <a:r>
              <a:rPr lang="zh-CN" altLang="en-US" sz="1600" dirty="0"/>
              <a:t>新中国成立后，国人所有行为的出发点都是为了国家和革命，亦即所谓「集体化」。在这集体化的时代，个人的喜好是被压抑的；即使有，也务必保持低调，否则便有机会被批评追求个人而忘却革命。最明显的例子是妇女的服装，重点是集体化，不能展现个人风格。 </a:t>
            </a:r>
            <a:endParaRPr lang="zh-HK" alt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3322"/>
            <a:ext cx="557784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43600" y="1905000"/>
            <a:ext cx="3048000" cy="1569660"/>
          </a:xfrm>
          <a:prstGeom prst="rect">
            <a:avLst/>
          </a:prstGeom>
          <a:solidFill>
            <a:schemeClr val="bg2">
              <a:lumMod val="90000"/>
            </a:schemeClr>
          </a:solidFill>
        </p:spPr>
        <p:txBody>
          <a:bodyPr wrap="square" rtlCol="0">
            <a:spAutoFit/>
          </a:bodyPr>
          <a:lstStyle/>
          <a:p>
            <a:r>
              <a:rPr lang="en-US" altLang="zh-HK" sz="1600" dirty="0"/>
              <a:t>70</a:t>
            </a:r>
            <a:r>
              <a:rPr lang="zh-CN" altLang="en-US" sz="1600" dirty="0"/>
              <a:t>年代的女性穿着蓝、灰、军绿色或者小碎花的上衣，加上蓝、灰、军绿色或者黑色的裁剪肥大的裤子。至于发型，不是梳辫子便是剪短发，说是显现了女性「英姿飒爽」的革命精神。</a:t>
            </a:r>
            <a:endParaRPr lang="zh-HK" altLang="en-US" sz="1600" dirty="0"/>
          </a:p>
        </p:txBody>
      </p:sp>
      <p:sp>
        <p:nvSpPr>
          <p:cNvPr id="6" name="TextBox 5"/>
          <p:cNvSpPr txBox="1"/>
          <p:nvPr/>
        </p:nvSpPr>
        <p:spPr>
          <a:xfrm>
            <a:off x="5943600" y="3763048"/>
            <a:ext cx="3048000" cy="1815882"/>
          </a:xfrm>
          <a:prstGeom prst="rect">
            <a:avLst/>
          </a:prstGeom>
          <a:solidFill>
            <a:schemeClr val="bg2">
              <a:lumMod val="90000"/>
            </a:schemeClr>
          </a:solidFill>
        </p:spPr>
        <p:txBody>
          <a:bodyPr wrap="square" rtlCol="0">
            <a:spAutoFit/>
          </a:bodyPr>
          <a:lstStyle/>
          <a:p>
            <a:r>
              <a:rPr lang="zh-TW" altLang="en-US" sz="1600" dirty="0"/>
              <a:t>「</a:t>
            </a:r>
            <a:r>
              <a:rPr lang="zh-CN" altLang="en-US" sz="1600" dirty="0"/>
              <a:t>文化大革命</a:t>
            </a:r>
            <a:r>
              <a:rPr lang="zh-TW" altLang="en-US" sz="1600" dirty="0"/>
              <a:t>」</a:t>
            </a:r>
            <a:r>
              <a:rPr lang="zh-CN" altLang="en-US" sz="1600" dirty="0"/>
              <a:t>期间，稍微时髦的发型就被指责为「封资修」（封建主义、资本主义和修正主义的合称）、「腐朽」生活方式的表现、走在大街上，会被红卫兵强行剃头剪发，稍有不服，就会被剃成「阴阳头」游街示众。</a:t>
            </a:r>
            <a:endParaRPr lang="zh-HK" altLang="en-US" sz="1600" dirty="0"/>
          </a:p>
        </p:txBody>
      </p:sp>
      <p:sp>
        <p:nvSpPr>
          <p:cNvPr id="7" name="TextBox 6"/>
          <p:cNvSpPr txBox="1"/>
          <p:nvPr/>
        </p:nvSpPr>
        <p:spPr>
          <a:xfrm>
            <a:off x="4327301" y="5458039"/>
            <a:ext cx="1386840" cy="246221"/>
          </a:xfrm>
          <a:prstGeom prst="rect">
            <a:avLst/>
          </a:prstGeom>
          <a:noFill/>
        </p:spPr>
        <p:txBody>
          <a:bodyPr wrap="square" rtlCol="0">
            <a:spAutoFit/>
          </a:bodyPr>
          <a:lstStyle/>
          <a:p>
            <a:r>
              <a:rPr lang="zh-CN" altLang="en-US" sz="1000" dirty="0">
                <a:solidFill>
                  <a:schemeClr val="bg1"/>
                </a:solidFill>
              </a:rPr>
              <a:t>（陈煜，页</a:t>
            </a:r>
            <a:r>
              <a:rPr lang="en-US" altLang="zh-CN" sz="1000" dirty="0">
                <a:solidFill>
                  <a:schemeClr val="bg1"/>
                </a:solidFill>
              </a:rPr>
              <a:t>102</a:t>
            </a:r>
            <a:r>
              <a:rPr lang="zh-CN" altLang="en-US" sz="1000" dirty="0">
                <a:solidFill>
                  <a:schemeClr val="bg1"/>
                </a:solidFill>
              </a:rPr>
              <a:t>）</a:t>
            </a:r>
            <a:endParaRPr lang="zh-HK" altLang="en-US" sz="1000" dirty="0">
              <a:solidFill>
                <a:schemeClr val="bg1"/>
              </a:solidFill>
            </a:endParaRPr>
          </a:p>
        </p:txBody>
      </p:sp>
      <p:sp>
        <p:nvSpPr>
          <p:cNvPr id="10" name="TextBox 9"/>
          <p:cNvSpPr txBox="1"/>
          <p:nvPr/>
        </p:nvSpPr>
        <p:spPr>
          <a:xfrm>
            <a:off x="7684072" y="3432435"/>
            <a:ext cx="1386840" cy="246221"/>
          </a:xfrm>
          <a:prstGeom prst="rect">
            <a:avLst/>
          </a:prstGeom>
          <a:noFill/>
        </p:spPr>
        <p:txBody>
          <a:bodyPr wrap="square" rtlCol="0">
            <a:spAutoFit/>
          </a:bodyPr>
          <a:lstStyle/>
          <a:p>
            <a:r>
              <a:rPr lang="zh-CN" altLang="en-US" sz="1000" dirty="0"/>
              <a:t>（陈煜，页</a:t>
            </a:r>
            <a:r>
              <a:rPr lang="en-US" altLang="zh-CN" sz="1000" dirty="0"/>
              <a:t>103</a:t>
            </a:r>
            <a:r>
              <a:rPr lang="zh-CN" altLang="en-US" sz="1000" dirty="0"/>
              <a:t>）</a:t>
            </a:r>
            <a:endParaRPr lang="zh-HK" altLang="en-US" sz="1000" dirty="0"/>
          </a:p>
        </p:txBody>
      </p:sp>
      <p:sp>
        <p:nvSpPr>
          <p:cNvPr id="11" name="TextBox 10"/>
          <p:cNvSpPr txBox="1"/>
          <p:nvPr/>
        </p:nvSpPr>
        <p:spPr>
          <a:xfrm>
            <a:off x="7757160" y="5578930"/>
            <a:ext cx="1234440" cy="246221"/>
          </a:xfrm>
          <a:prstGeom prst="rect">
            <a:avLst/>
          </a:prstGeom>
          <a:noFill/>
        </p:spPr>
        <p:txBody>
          <a:bodyPr wrap="square" rtlCol="0">
            <a:spAutoFit/>
          </a:bodyPr>
          <a:lstStyle/>
          <a:p>
            <a:r>
              <a:rPr lang="zh-CN" altLang="en-US" sz="1000" dirty="0"/>
              <a:t>（陈煜，页</a:t>
            </a:r>
            <a:r>
              <a:rPr lang="en-US" altLang="zh-CN" sz="1000" dirty="0"/>
              <a:t>64</a:t>
            </a:r>
            <a:r>
              <a:rPr lang="zh-CN" altLang="en-US" sz="1000" dirty="0"/>
              <a:t>）</a:t>
            </a:r>
            <a:endParaRPr lang="zh-HK" altLang="en-US" sz="1000" dirty="0"/>
          </a:p>
        </p:txBody>
      </p:sp>
      <p:sp>
        <p:nvSpPr>
          <p:cNvPr id="8" name="TextBox 7"/>
          <p:cNvSpPr txBox="1"/>
          <p:nvPr/>
        </p:nvSpPr>
        <p:spPr>
          <a:xfrm>
            <a:off x="152399" y="5698040"/>
            <a:ext cx="5561741" cy="646331"/>
          </a:xfrm>
          <a:prstGeom prst="rect">
            <a:avLst/>
          </a:prstGeom>
          <a:noFill/>
        </p:spPr>
        <p:txBody>
          <a:bodyPr wrap="square" rtlCol="0">
            <a:spAutoFit/>
          </a:bodyPr>
          <a:lstStyle/>
          <a:p>
            <a:r>
              <a:rPr lang="zh-CN" altLang="en-US" sz="1200" dirty="0"/>
              <a:t>上图是改革开放前女孩子的普遍服装，用现代人的角度来看</a:t>
            </a:r>
            <a:r>
              <a:rPr lang="en-US" altLang="zh-CN" sz="1200" dirty="0"/>
              <a:t>--</a:t>
            </a:r>
            <a:r>
              <a:rPr lang="zh-CN" altLang="en-US" sz="1200" dirty="0"/>
              <a:t>黑黑沉沉。有人这样描写这个年代中国人的男女衣着：「十亿人民一款衣，三种颜色盖大地。」（印象中国，页</a:t>
            </a:r>
            <a:r>
              <a:rPr lang="en-US" altLang="zh-CN" sz="1200" dirty="0"/>
              <a:t>9</a:t>
            </a:r>
            <a:r>
              <a:rPr lang="zh-CN" altLang="en-US" sz="1200" dirty="0"/>
              <a:t>）</a:t>
            </a:r>
            <a:endParaRPr lang="zh-HK" altLang="en-US" sz="1200" dirty="0"/>
          </a:p>
        </p:txBody>
      </p:sp>
      <p:sp>
        <p:nvSpPr>
          <p:cNvPr id="12" name="TextBox 5"/>
          <p:cNvSpPr txBox="1"/>
          <p:nvPr/>
        </p:nvSpPr>
        <p:spPr>
          <a:xfrm>
            <a:off x="5943600" y="5867318"/>
            <a:ext cx="3048000" cy="584775"/>
          </a:xfrm>
          <a:prstGeom prst="rect">
            <a:avLst/>
          </a:prstGeom>
          <a:solidFill>
            <a:schemeClr val="bg2">
              <a:lumMod val="90000"/>
            </a:schemeClr>
          </a:solidFill>
        </p:spPr>
        <p:txBody>
          <a:bodyPr wrap="square" rtlCol="0">
            <a:spAutoFit/>
          </a:bodyPr>
          <a:lstStyle/>
          <a:p>
            <a:r>
              <a:rPr lang="zh-TW" altLang="en-US" sz="1600" dirty="0">
                <a:latin typeface="SimSun-ExtB" panose="02010609060101010101" pitchFamily="49" charset="-122"/>
                <a:ea typeface="SimSun" panose="02010600030101010101" pitchFamily="2" charset="-122"/>
              </a:rPr>
              <a:t>找找看</a:t>
            </a:r>
            <a:r>
              <a:rPr lang="en-US" altLang="zh-TW" sz="1600" dirty="0">
                <a:latin typeface="SimSun" panose="02010600030101010101" pitchFamily="2" charset="-122"/>
                <a:ea typeface="SimSun" panose="02010600030101010101" pitchFamily="2" charset="-122"/>
              </a:rPr>
              <a:t>:</a:t>
            </a:r>
          </a:p>
          <a:p>
            <a:r>
              <a:rPr lang="zh-TW" altLang="en-US" sz="1600" dirty="0">
                <a:latin typeface="SimSun" panose="02010600030101010101" pitchFamily="2" charset="-122"/>
                <a:ea typeface="SimSun" panose="02010600030101010101" pitchFamily="2" charset="-122"/>
              </a:rPr>
              <a:t>试从网上找找</a:t>
            </a:r>
            <a:r>
              <a:rPr lang="zh-CN" altLang="en-US" sz="1600" dirty="0">
                <a:latin typeface="SimSun" panose="02010600030101010101" pitchFamily="2" charset="-122"/>
                <a:ea typeface="SimSun" panose="02010600030101010101" pitchFamily="2" charset="-122"/>
              </a:rPr>
              <a:t>「阴阳头」</a:t>
            </a:r>
            <a:r>
              <a:rPr lang="zh-TW" altLang="en-US" sz="1600" dirty="0">
                <a:latin typeface="SimSun" panose="02010600030101010101" pitchFamily="2" charset="-122"/>
                <a:ea typeface="SimSun" panose="02010600030101010101" pitchFamily="2" charset="-122"/>
              </a:rPr>
              <a:t>的模样</a:t>
            </a:r>
            <a:r>
              <a:rPr lang="zh-CN" altLang="en-US" sz="1600" dirty="0">
                <a:latin typeface="+mn-ea"/>
              </a:rPr>
              <a:t>。</a:t>
            </a:r>
            <a:endParaRPr lang="zh-HK" altLang="en-US" sz="1600" dirty="0">
              <a:latin typeface="+mn-ea"/>
            </a:endParaRPr>
          </a:p>
        </p:txBody>
      </p:sp>
    </p:spTree>
    <p:extLst>
      <p:ext uri="{BB962C8B-B14F-4D97-AF65-F5344CB8AC3E}">
        <p14:creationId xmlns:p14="http://schemas.microsoft.com/office/powerpoint/2010/main" val="296019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dd60c59fa926fd48d525407f6e217fb6">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2dc379060109887a010103108825be52" ns2:_="" ns3:_="">
    <xsd:import namespace="de5c2c51-7906-4fac-bf5c-36dc0d54e7e0"/>
    <xsd:import namespace="864ccfde-09d8-454f-ae99-5f29ab72390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49f1219-beaa-421d-9806-7d84e40066c1}"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2D56D205-7FBA-4E1D-A79A-F8310ABB45A3}"/>
</file>

<file path=customXml/itemProps2.xml><?xml version="1.0" encoding="utf-8"?>
<ds:datastoreItem xmlns:ds="http://schemas.openxmlformats.org/officeDocument/2006/customXml" ds:itemID="{B8615AFE-EB3C-40E6-8227-B6DD9A51B86F}"/>
</file>

<file path=customXml/itemProps3.xml><?xml version="1.0" encoding="utf-8"?>
<ds:datastoreItem xmlns:ds="http://schemas.openxmlformats.org/officeDocument/2006/customXml" ds:itemID="{8C14801A-452E-4B50-A677-0B88198D36FF}"/>
</file>

<file path=docProps/app.xml><?xml version="1.0" encoding="utf-8"?>
<Properties xmlns="http://schemas.openxmlformats.org/officeDocument/2006/extended-properties" xmlns:vt="http://schemas.openxmlformats.org/officeDocument/2006/docPropsVTypes">
  <TotalTime>7713</TotalTime>
  <Words>6495</Words>
  <Application>Microsoft Office PowerPoint</Application>
  <PresentationFormat>如螢幕大小 (4:3)</PresentationFormat>
  <Paragraphs>157</Paragraphs>
  <Slides>20</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20</vt:i4>
      </vt:variant>
    </vt:vector>
  </HeadingPairs>
  <TitlesOfParts>
    <vt:vector size="29" baseType="lpstr">
      <vt:lpstr>Adobe 繁黑體 Std B</vt:lpstr>
      <vt:lpstr>NSimSun</vt:lpstr>
      <vt:lpstr>宋体</vt:lpstr>
      <vt:lpstr>宋体</vt:lpstr>
      <vt:lpstr>SimSun-ExtB</vt:lpstr>
      <vt:lpstr>新細明體</vt:lpstr>
      <vt:lpstr>Arial</vt:lpstr>
      <vt:lpstr>Calibri</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CHOW, Kwong-yuen</cp:lastModifiedBy>
  <cp:revision>300</cp:revision>
  <dcterms:created xsi:type="dcterms:W3CDTF">2017-06-09T03:34:23Z</dcterms:created>
  <dcterms:modified xsi:type="dcterms:W3CDTF">2026-01-13T08:13:32Z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