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301" r:id="rId3"/>
    <p:sldId id="302" r:id="rId4"/>
    <p:sldId id="278" r:id="rId5"/>
    <p:sldId id="303" r:id="rId6"/>
    <p:sldId id="279" r:id="rId7"/>
    <p:sldId id="280" r:id="rId8"/>
    <p:sldId id="281" r:id="rId9"/>
    <p:sldId id="282" r:id="rId10"/>
    <p:sldId id="261" r:id="rId11"/>
    <p:sldId id="304" r:id="rId12"/>
    <p:sldId id="262" r:id="rId13"/>
    <p:sldId id="263" r:id="rId14"/>
    <p:sldId id="264" r:id="rId15"/>
    <p:sldId id="265" r:id="rId16"/>
    <p:sldId id="266" r:id="rId17"/>
    <p:sldId id="267" r:id="rId18"/>
    <p:sldId id="268" r:id="rId19"/>
    <p:sldId id="269" r:id="rId20"/>
    <p:sldId id="270" r:id="rId21"/>
    <p:sldId id="271" r:id="rId22"/>
    <p:sldId id="272" r:id="rId23"/>
    <p:sldId id="283" r:id="rId24"/>
    <p:sldId id="284" r:id="rId25"/>
    <p:sldId id="285" r:id="rId26"/>
    <p:sldId id="286" r:id="rId27"/>
    <p:sldId id="287" r:id="rId28"/>
    <p:sldId id="288" r:id="rId29"/>
    <p:sldId id="289" r:id="rId30"/>
  </p:sldIdLst>
  <p:sldSz cx="9144000" cy="6858000" type="screen4x3"/>
  <p:notesSz cx="6858000" cy="9144000"/>
  <p:defaultTextStyle>
    <a:defPPr>
      <a:defRPr lang="zh-TW"/>
    </a:defPPr>
    <a:lvl1pPr algn="l" defTabSz="457200"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defTabSz="457200"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defTabSz="457200"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defTabSz="457200"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defTabSz="457200"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8" d="100"/>
          <a:sy n="108" d="100"/>
        </p:scale>
        <p:origin x="1704" y="96"/>
      </p:cViewPr>
      <p:guideLst>
        <p:guide orient="horz" pos="2160"/>
        <p:guide pos="2880"/>
      </p:guideLst>
    </p:cSldViewPr>
  </p:slideViewPr>
  <p:outlineViewPr>
    <p:cViewPr>
      <p:scale>
        <a:sx n="33" d="100"/>
        <a:sy n="33" d="100"/>
      </p:scale>
      <p:origin x="328"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C98DA49-4701-4EEB-BBE4-4C167950B48A}" type="datetimeFigureOut">
              <a:rPr lang="zh-TW" altLang="en-US"/>
              <a:pPr>
                <a:defRPr/>
              </a:pPr>
              <a:t>2026/1/15</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544E525-4934-48BD-9546-74A767E818D3}" type="slidenum">
              <a:rPr lang="zh-TW" altLang="en-US"/>
              <a:pPr>
                <a:defRPr/>
              </a:pPr>
              <a:t>‹#›</a:t>
            </a:fld>
            <a:endParaRPr lang="zh-TW" altLang="en-US"/>
          </a:p>
        </p:txBody>
      </p:sp>
    </p:spTree>
    <p:extLst>
      <p:ext uri="{BB962C8B-B14F-4D97-AF65-F5344CB8AC3E}">
        <p14:creationId xmlns:p14="http://schemas.microsoft.com/office/powerpoint/2010/main" val="1958506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70DC275-CD45-442B-82B6-37DC38642F30}" type="datetimeFigureOut">
              <a:rPr lang="zh-TW" altLang="en-US"/>
              <a:pPr>
                <a:defRPr/>
              </a:pPr>
              <a:t>2026/1/15</a:t>
            </a:fld>
            <a:endParaRPr lang="zh-TW" altLang="en-US"/>
          </a:p>
        </p:txBody>
      </p:sp>
      <p:sp>
        <p:nvSpPr>
          <p:cNvPr id="4" name="投影片影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2150BA7-8399-4DC4-9F02-E1EE4594063C}" type="slidenum">
              <a:rPr lang="zh-TW" altLang="en-US"/>
              <a:pPr>
                <a:defRPr/>
              </a:pPr>
              <a:t>‹#›</a:t>
            </a:fld>
            <a:endParaRPr lang="zh-TW" altLang="en-US"/>
          </a:p>
        </p:txBody>
      </p:sp>
    </p:spTree>
    <p:extLst>
      <p:ext uri="{BB962C8B-B14F-4D97-AF65-F5344CB8AC3E}">
        <p14:creationId xmlns:p14="http://schemas.microsoft.com/office/powerpoint/2010/main" val="9193991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kumimoji="1" sz="1200" kern="1200">
        <a:solidFill>
          <a:schemeClr val="tx1"/>
        </a:solidFill>
        <a:latin typeface="+mn-lt"/>
        <a:ea typeface="+mn-ea"/>
        <a:cs typeface="新細明體" charset="0"/>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327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itchFamily="34" charset="0"/>
                <a:ea typeface="新細明體" pitchFamily="18" charset="-120"/>
              </a:defRPr>
            </a:lvl1pPr>
            <a:lvl2pPr marL="742950" indent="-285750" eaLnBrk="0" hangingPunct="0">
              <a:spcBef>
                <a:spcPct val="30000"/>
              </a:spcBef>
              <a:defRPr kumimoji="1" sz="1200">
                <a:solidFill>
                  <a:schemeClr val="tx1"/>
                </a:solidFill>
                <a:latin typeface="Calibri" pitchFamily="34" charset="0"/>
                <a:ea typeface="新細明體" pitchFamily="18" charset="-120"/>
              </a:defRPr>
            </a:lvl2pPr>
            <a:lvl3pPr marL="1143000" indent="-228600" eaLnBrk="0" hangingPunct="0">
              <a:spcBef>
                <a:spcPct val="30000"/>
              </a:spcBef>
              <a:defRPr kumimoji="1" sz="1200">
                <a:solidFill>
                  <a:schemeClr val="tx1"/>
                </a:solidFill>
                <a:latin typeface="Calibri" pitchFamily="34" charset="0"/>
                <a:ea typeface="新細明體" pitchFamily="18" charset="-120"/>
              </a:defRPr>
            </a:lvl3pPr>
            <a:lvl4pPr marL="1600200" indent="-228600" eaLnBrk="0" hangingPunct="0">
              <a:spcBef>
                <a:spcPct val="30000"/>
              </a:spcBef>
              <a:defRPr kumimoji="1" sz="1200">
                <a:solidFill>
                  <a:schemeClr val="tx1"/>
                </a:solidFill>
                <a:latin typeface="Calibri" pitchFamily="34" charset="0"/>
                <a:ea typeface="新細明體" pitchFamily="18" charset="-120"/>
              </a:defRPr>
            </a:lvl4pPr>
            <a:lvl5pPr marL="2057400" indent="-228600" eaLnBrk="0" hangingPunct="0">
              <a:spcBef>
                <a:spcPct val="30000"/>
              </a:spcBef>
              <a:defRPr kumimoji="1" sz="1200">
                <a:solidFill>
                  <a:schemeClr val="tx1"/>
                </a:solidFill>
                <a:latin typeface="Calibri" pitchFamily="34" charset="0"/>
                <a:ea typeface="新細明體" pitchFamily="18" charset="-120"/>
              </a:defRPr>
            </a:lvl5pPr>
            <a:lvl6pPr marL="2514600" indent="-228600" defTabSz="4572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defTabSz="4572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defTabSz="4572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defTabSz="4572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eaLnBrk="1" hangingPunct="1">
              <a:spcBef>
                <a:spcPct val="0"/>
              </a:spcBef>
            </a:pPr>
            <a:fld id="{67003709-8F8C-425E-842C-1371BAD48697}" type="slidenum">
              <a:rPr lang="zh-TW" altLang="en-US" smtClean="0"/>
              <a:pPr eaLnBrk="1" hangingPunct="1">
                <a:spcBef>
                  <a:spcPct val="0"/>
                </a:spcBef>
              </a:pPr>
              <a:t>16</a:t>
            </a:fld>
            <a:endParaRPr lang="zh-TW"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337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itchFamily="34" charset="0"/>
                <a:ea typeface="新細明體" pitchFamily="18" charset="-120"/>
              </a:defRPr>
            </a:lvl1pPr>
            <a:lvl2pPr marL="742950" indent="-285750" eaLnBrk="0" hangingPunct="0">
              <a:spcBef>
                <a:spcPct val="30000"/>
              </a:spcBef>
              <a:defRPr kumimoji="1" sz="1200">
                <a:solidFill>
                  <a:schemeClr val="tx1"/>
                </a:solidFill>
                <a:latin typeface="Calibri" pitchFamily="34" charset="0"/>
                <a:ea typeface="新細明體" pitchFamily="18" charset="-120"/>
              </a:defRPr>
            </a:lvl2pPr>
            <a:lvl3pPr marL="1143000" indent="-228600" eaLnBrk="0" hangingPunct="0">
              <a:spcBef>
                <a:spcPct val="30000"/>
              </a:spcBef>
              <a:defRPr kumimoji="1" sz="1200">
                <a:solidFill>
                  <a:schemeClr val="tx1"/>
                </a:solidFill>
                <a:latin typeface="Calibri" pitchFamily="34" charset="0"/>
                <a:ea typeface="新細明體" pitchFamily="18" charset="-120"/>
              </a:defRPr>
            </a:lvl3pPr>
            <a:lvl4pPr marL="1600200" indent="-228600" eaLnBrk="0" hangingPunct="0">
              <a:spcBef>
                <a:spcPct val="30000"/>
              </a:spcBef>
              <a:defRPr kumimoji="1" sz="1200">
                <a:solidFill>
                  <a:schemeClr val="tx1"/>
                </a:solidFill>
                <a:latin typeface="Calibri" pitchFamily="34" charset="0"/>
                <a:ea typeface="新細明體" pitchFamily="18" charset="-120"/>
              </a:defRPr>
            </a:lvl4pPr>
            <a:lvl5pPr marL="2057400" indent="-228600" eaLnBrk="0" hangingPunct="0">
              <a:spcBef>
                <a:spcPct val="30000"/>
              </a:spcBef>
              <a:defRPr kumimoji="1" sz="1200">
                <a:solidFill>
                  <a:schemeClr val="tx1"/>
                </a:solidFill>
                <a:latin typeface="Calibri" pitchFamily="34" charset="0"/>
                <a:ea typeface="新細明體" pitchFamily="18" charset="-120"/>
              </a:defRPr>
            </a:lvl5pPr>
            <a:lvl6pPr marL="2514600" indent="-228600" defTabSz="4572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defTabSz="4572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defTabSz="4572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defTabSz="4572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eaLnBrk="1" hangingPunct="1">
              <a:spcBef>
                <a:spcPct val="0"/>
              </a:spcBef>
            </a:pPr>
            <a:fld id="{28749245-6BED-4A48-8FF5-F0A90BEC2434}" type="slidenum">
              <a:rPr lang="zh-TW" altLang="en-US" smtClean="0"/>
              <a:pPr eaLnBrk="1" hangingPunct="1">
                <a:spcBef>
                  <a:spcPct val="0"/>
                </a:spcBef>
              </a:pPr>
              <a:t>22</a:t>
            </a:fld>
            <a:endParaRPr lang="zh-TW"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子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p>
        </p:txBody>
      </p:sp>
      <p:sp>
        <p:nvSpPr>
          <p:cNvPr id="4" name="日期版面配置區 3"/>
          <p:cNvSpPr>
            <a:spLocks noGrp="1"/>
          </p:cNvSpPr>
          <p:nvPr>
            <p:ph type="dt" sz="half" idx="10"/>
          </p:nvPr>
        </p:nvSpPr>
        <p:spPr/>
        <p:txBody>
          <a:bodyPr/>
          <a:lstStyle>
            <a:lvl1pPr>
              <a:defRPr/>
            </a:lvl1pPr>
          </a:lstStyle>
          <a:p>
            <a:pPr>
              <a:defRPr/>
            </a:pPr>
            <a:fld id="{772400F8-0B59-4C26-9AD5-F962DB6D44E9}" type="datetimeFigureOut">
              <a:rPr lang="zh-TW" altLang="en-US"/>
              <a:pPr>
                <a:defRPr/>
              </a:pPr>
              <a:t>2026/1/15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41DB2E4-72F5-4352-A3B6-2EBA760A565A}" type="slidenum">
              <a:rPr lang="zh-TW" altLang="en-US"/>
              <a:pPr>
                <a:defRPr/>
              </a:pPr>
              <a:t>‹#›</a:t>
            </a:fld>
            <a:endParaRPr lang="zh-TW" altLang="en-US"/>
          </a:p>
        </p:txBody>
      </p:sp>
    </p:spTree>
    <p:extLst>
      <p:ext uri="{BB962C8B-B14F-4D97-AF65-F5344CB8AC3E}">
        <p14:creationId xmlns:p14="http://schemas.microsoft.com/office/powerpoint/2010/main" val="217235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43FA97A9-D13B-4B20-92DD-06EE92470270}" type="datetimeFigureOut">
              <a:rPr lang="zh-TW" altLang="en-US"/>
              <a:pPr>
                <a:defRPr/>
              </a:pPr>
              <a:t>2026/1/15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527D5DF-A838-4830-B93F-5727A5D8D871}" type="slidenum">
              <a:rPr lang="zh-TW" altLang="en-US"/>
              <a:pPr>
                <a:defRPr/>
              </a:pPr>
              <a:t>‹#›</a:t>
            </a:fld>
            <a:endParaRPr lang="zh-TW" altLang="en-US"/>
          </a:p>
        </p:txBody>
      </p:sp>
    </p:spTree>
    <p:extLst>
      <p:ext uri="{BB962C8B-B14F-4D97-AF65-F5344CB8AC3E}">
        <p14:creationId xmlns:p14="http://schemas.microsoft.com/office/powerpoint/2010/main" val="1004627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B1839BEC-237A-4248-B049-7BAEA42A6338}" type="datetimeFigureOut">
              <a:rPr lang="zh-TW" altLang="en-US"/>
              <a:pPr>
                <a:defRPr/>
              </a:pPr>
              <a:t>2026/1/15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D8B0D05-1C44-41F9-A6C9-F5A27FC7A895}" type="slidenum">
              <a:rPr lang="zh-TW" altLang="en-US"/>
              <a:pPr>
                <a:defRPr/>
              </a:pPr>
              <a:t>‹#›</a:t>
            </a:fld>
            <a:endParaRPr lang="zh-TW" altLang="en-US"/>
          </a:p>
        </p:txBody>
      </p:sp>
    </p:spTree>
    <p:extLst>
      <p:ext uri="{BB962C8B-B14F-4D97-AF65-F5344CB8AC3E}">
        <p14:creationId xmlns:p14="http://schemas.microsoft.com/office/powerpoint/2010/main" val="339843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49006240-D235-4688-B224-D0CAA3221EFD}" type="datetimeFigureOut">
              <a:rPr lang="zh-TW" altLang="en-US"/>
              <a:pPr>
                <a:defRPr/>
              </a:pPr>
              <a:t>2026/1/15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8B4B6A5-8F9F-44A0-B8C4-2FF1A449E2ED}" type="slidenum">
              <a:rPr lang="zh-TW" altLang="en-US"/>
              <a:pPr>
                <a:defRPr/>
              </a:pPr>
              <a:t>‹#›</a:t>
            </a:fld>
            <a:endParaRPr lang="zh-TW" altLang="en-US"/>
          </a:p>
        </p:txBody>
      </p:sp>
    </p:spTree>
    <p:extLst>
      <p:ext uri="{BB962C8B-B14F-4D97-AF65-F5344CB8AC3E}">
        <p14:creationId xmlns:p14="http://schemas.microsoft.com/office/powerpoint/2010/main" val="3898195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16C4DCCE-F6CA-42D3-A3ED-75D526B0C9BC}" type="datetimeFigureOut">
              <a:rPr lang="zh-TW" altLang="en-US"/>
              <a:pPr>
                <a:defRPr/>
              </a:pPr>
              <a:t>2026/1/15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2857439-0373-4813-BFC2-647DD51B8523}" type="slidenum">
              <a:rPr lang="zh-TW" altLang="en-US"/>
              <a:pPr>
                <a:defRPr/>
              </a:pPr>
              <a:t>‹#›</a:t>
            </a:fld>
            <a:endParaRPr lang="zh-TW" altLang="en-US"/>
          </a:p>
        </p:txBody>
      </p:sp>
    </p:spTree>
    <p:extLst>
      <p:ext uri="{BB962C8B-B14F-4D97-AF65-F5344CB8AC3E}">
        <p14:creationId xmlns:p14="http://schemas.microsoft.com/office/powerpoint/2010/main" val="3361280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EAFA0F2F-CEFD-420B-86A7-A4AB0E96D546}" type="datetimeFigureOut">
              <a:rPr lang="zh-TW" altLang="en-US"/>
              <a:pPr>
                <a:defRPr/>
              </a:pPr>
              <a:t>2026/1/15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E11D648B-5656-49E8-A19B-5675B5C8BAC4}" type="slidenum">
              <a:rPr lang="zh-TW" altLang="en-US"/>
              <a:pPr>
                <a:defRPr/>
              </a:pPr>
              <a:t>‹#›</a:t>
            </a:fld>
            <a:endParaRPr lang="zh-TW" altLang="en-US"/>
          </a:p>
        </p:txBody>
      </p:sp>
    </p:spTree>
    <p:extLst>
      <p:ext uri="{BB962C8B-B14F-4D97-AF65-F5344CB8AC3E}">
        <p14:creationId xmlns:p14="http://schemas.microsoft.com/office/powerpoint/2010/main" val="781740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2C15DED5-8355-4BE1-A607-3814239002AC}" type="datetimeFigureOut">
              <a:rPr lang="zh-TW" altLang="en-US"/>
              <a:pPr>
                <a:defRPr/>
              </a:pPr>
              <a:t>2026/1/15</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72EE595A-6C36-4FC9-A555-48FD94D0BF41}" type="slidenum">
              <a:rPr lang="zh-TW" altLang="en-US"/>
              <a:pPr>
                <a:defRPr/>
              </a:pPr>
              <a:t>‹#›</a:t>
            </a:fld>
            <a:endParaRPr lang="zh-TW" altLang="en-US"/>
          </a:p>
        </p:txBody>
      </p:sp>
    </p:spTree>
    <p:extLst>
      <p:ext uri="{BB962C8B-B14F-4D97-AF65-F5344CB8AC3E}">
        <p14:creationId xmlns:p14="http://schemas.microsoft.com/office/powerpoint/2010/main" val="493434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597B8F08-41EC-4098-A6A1-B3D7E2DC4395}" type="datetimeFigureOut">
              <a:rPr lang="zh-TW" altLang="en-US"/>
              <a:pPr>
                <a:defRPr/>
              </a:pPr>
              <a:t>2026/1/15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C83AB829-001F-4FE5-93BC-8F43F8F98084}" type="slidenum">
              <a:rPr lang="zh-TW" altLang="en-US"/>
              <a:pPr>
                <a:defRPr/>
              </a:pPr>
              <a:t>‹#›</a:t>
            </a:fld>
            <a:endParaRPr lang="zh-TW" altLang="en-US"/>
          </a:p>
        </p:txBody>
      </p:sp>
    </p:spTree>
    <p:extLst>
      <p:ext uri="{BB962C8B-B14F-4D97-AF65-F5344CB8AC3E}">
        <p14:creationId xmlns:p14="http://schemas.microsoft.com/office/powerpoint/2010/main" val="3509945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A4D33EAB-63C5-4D24-BDB4-1DABD40273BF}" type="datetimeFigureOut">
              <a:rPr lang="zh-TW" altLang="en-US"/>
              <a:pPr>
                <a:defRPr/>
              </a:pPr>
              <a:t>2026/1/15</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49E67547-D941-4FA3-A10D-F88A54BF5E3C}" type="slidenum">
              <a:rPr lang="zh-TW" altLang="en-US"/>
              <a:pPr>
                <a:defRPr/>
              </a:pPr>
              <a:t>‹#›</a:t>
            </a:fld>
            <a:endParaRPr lang="zh-TW" altLang="en-US"/>
          </a:p>
        </p:txBody>
      </p:sp>
    </p:spTree>
    <p:extLst>
      <p:ext uri="{BB962C8B-B14F-4D97-AF65-F5344CB8AC3E}">
        <p14:creationId xmlns:p14="http://schemas.microsoft.com/office/powerpoint/2010/main" val="787039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5835FAC9-833D-4DD7-817D-4A40CDAC4B2C}" type="datetimeFigureOut">
              <a:rPr lang="zh-TW" altLang="en-US"/>
              <a:pPr>
                <a:defRPr/>
              </a:pPr>
              <a:t>2026/1/15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C5E2FB1D-07AD-4D91-8E2F-4FCA7BDFED72}" type="slidenum">
              <a:rPr lang="zh-TW" altLang="en-US"/>
              <a:pPr>
                <a:defRPr/>
              </a:pPr>
              <a:t>‹#›</a:t>
            </a:fld>
            <a:endParaRPr lang="zh-TW" altLang="en-US"/>
          </a:p>
        </p:txBody>
      </p:sp>
    </p:spTree>
    <p:extLst>
      <p:ext uri="{BB962C8B-B14F-4D97-AF65-F5344CB8AC3E}">
        <p14:creationId xmlns:p14="http://schemas.microsoft.com/office/powerpoint/2010/main" val="2008191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93775069-B474-41E7-BF8C-93C7A98C853D}" type="datetimeFigureOut">
              <a:rPr lang="zh-TW" altLang="en-US"/>
              <a:pPr>
                <a:defRPr/>
              </a:pPr>
              <a:t>2026/1/15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A96D6215-EE92-47E9-BEF0-449E393C2763}" type="slidenum">
              <a:rPr lang="zh-TW" altLang="en-US"/>
              <a:pPr>
                <a:defRPr/>
              </a:pPr>
              <a:t>‹#›</a:t>
            </a:fld>
            <a:endParaRPr lang="zh-TW" altLang="en-US"/>
          </a:p>
        </p:txBody>
      </p:sp>
    </p:spTree>
    <p:extLst>
      <p:ext uri="{BB962C8B-B14F-4D97-AF65-F5344CB8AC3E}">
        <p14:creationId xmlns:p14="http://schemas.microsoft.com/office/powerpoint/2010/main" val="416937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DEB8CDDC-25B0-43CE-BA73-C4F88B2C55BD}" type="datetimeFigureOut">
              <a:rPr lang="zh-TW" altLang="en-US"/>
              <a:pPr>
                <a:defRPr/>
              </a:pPr>
              <a:t>2026/1/15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E7B4BCE1-94E6-4BB5-9A1B-76CD04C06969}"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kumimoji="1" sz="4400" kern="1200">
          <a:solidFill>
            <a:schemeClr val="tx1"/>
          </a:solidFill>
          <a:latin typeface="+mj-lt"/>
          <a:ea typeface="+mj-ea"/>
          <a:cs typeface="新細明體" charset="0"/>
        </a:defRPr>
      </a:lvl1pPr>
      <a:lvl2pPr algn="ctr" defTabSz="457200" rtl="0" eaLnBrk="0" fontAlgn="base" hangingPunct="0">
        <a:spcBef>
          <a:spcPct val="0"/>
        </a:spcBef>
        <a:spcAft>
          <a:spcPct val="0"/>
        </a:spcAft>
        <a:defRPr kumimoji="1" sz="4400">
          <a:solidFill>
            <a:schemeClr val="tx1"/>
          </a:solidFill>
          <a:latin typeface="Calibri" charset="0"/>
          <a:ea typeface="新細明體" charset="0"/>
          <a:cs typeface="新細明體" charset="0"/>
        </a:defRPr>
      </a:lvl2pPr>
      <a:lvl3pPr algn="ctr" defTabSz="457200" rtl="0" eaLnBrk="0" fontAlgn="base" hangingPunct="0">
        <a:spcBef>
          <a:spcPct val="0"/>
        </a:spcBef>
        <a:spcAft>
          <a:spcPct val="0"/>
        </a:spcAft>
        <a:defRPr kumimoji="1" sz="4400">
          <a:solidFill>
            <a:schemeClr val="tx1"/>
          </a:solidFill>
          <a:latin typeface="Calibri" charset="0"/>
          <a:ea typeface="新細明體" charset="0"/>
          <a:cs typeface="新細明體" charset="0"/>
        </a:defRPr>
      </a:lvl3pPr>
      <a:lvl4pPr algn="ctr" defTabSz="457200" rtl="0" eaLnBrk="0" fontAlgn="base" hangingPunct="0">
        <a:spcBef>
          <a:spcPct val="0"/>
        </a:spcBef>
        <a:spcAft>
          <a:spcPct val="0"/>
        </a:spcAft>
        <a:defRPr kumimoji="1" sz="4400">
          <a:solidFill>
            <a:schemeClr val="tx1"/>
          </a:solidFill>
          <a:latin typeface="Calibri" charset="0"/>
          <a:ea typeface="新細明體" charset="0"/>
          <a:cs typeface="新細明體" charset="0"/>
        </a:defRPr>
      </a:lvl4pPr>
      <a:lvl5pPr algn="ctr" defTabSz="457200" rtl="0" eaLnBrk="0" fontAlgn="base" hangingPunct="0">
        <a:spcBef>
          <a:spcPct val="0"/>
        </a:spcBef>
        <a:spcAft>
          <a:spcPct val="0"/>
        </a:spcAft>
        <a:defRPr kumimoji="1" sz="4400">
          <a:solidFill>
            <a:schemeClr val="tx1"/>
          </a:solidFill>
          <a:latin typeface="Calibri" charset="0"/>
          <a:ea typeface="新細明體" charset="0"/>
          <a:cs typeface="新細明體" charset="0"/>
        </a:defRPr>
      </a:lvl5pPr>
      <a:lvl6pPr marL="457200" algn="ctr" defTabSz="457200" rtl="0" fontAlgn="base">
        <a:spcBef>
          <a:spcPct val="0"/>
        </a:spcBef>
        <a:spcAft>
          <a:spcPct val="0"/>
        </a:spcAft>
        <a:defRPr kumimoji="1" sz="4400">
          <a:solidFill>
            <a:schemeClr val="tx1"/>
          </a:solidFill>
          <a:latin typeface="Calibri" charset="0"/>
          <a:ea typeface="新細明體" charset="0"/>
          <a:cs typeface="新細明體" charset="0"/>
        </a:defRPr>
      </a:lvl6pPr>
      <a:lvl7pPr marL="914400" algn="ctr" defTabSz="457200" rtl="0" fontAlgn="base">
        <a:spcBef>
          <a:spcPct val="0"/>
        </a:spcBef>
        <a:spcAft>
          <a:spcPct val="0"/>
        </a:spcAft>
        <a:defRPr kumimoji="1" sz="4400">
          <a:solidFill>
            <a:schemeClr val="tx1"/>
          </a:solidFill>
          <a:latin typeface="Calibri" charset="0"/>
          <a:ea typeface="新細明體" charset="0"/>
          <a:cs typeface="新細明體" charset="0"/>
        </a:defRPr>
      </a:lvl7pPr>
      <a:lvl8pPr marL="1371600" algn="ctr" defTabSz="457200" rtl="0" fontAlgn="base">
        <a:spcBef>
          <a:spcPct val="0"/>
        </a:spcBef>
        <a:spcAft>
          <a:spcPct val="0"/>
        </a:spcAft>
        <a:defRPr kumimoji="1" sz="4400">
          <a:solidFill>
            <a:schemeClr val="tx1"/>
          </a:solidFill>
          <a:latin typeface="Calibri" charset="0"/>
          <a:ea typeface="新細明體" charset="0"/>
          <a:cs typeface="新細明體" charset="0"/>
        </a:defRPr>
      </a:lvl8pPr>
      <a:lvl9pPr marL="1828800" algn="ctr" defTabSz="457200" rtl="0" fontAlgn="base">
        <a:spcBef>
          <a:spcPct val="0"/>
        </a:spcBef>
        <a:spcAft>
          <a:spcPct val="0"/>
        </a:spcAft>
        <a:defRPr kumimoji="1" sz="4400">
          <a:solidFill>
            <a:schemeClr val="tx1"/>
          </a:solidFill>
          <a:latin typeface="Calibri" charset="0"/>
          <a:ea typeface="新細明體" charset="0"/>
          <a:cs typeface="新細明體" charset="0"/>
        </a:defRPr>
      </a:lvl9pPr>
    </p:titleStyle>
    <p:bodyStyle>
      <a:lvl1pPr marL="342900" indent="-342900" algn="l" defTabSz="457200"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新細明體" charset="0"/>
        </a:defRPr>
      </a:lvl1pPr>
      <a:lvl2pPr marL="742950" indent="-285750" algn="l" defTabSz="457200"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pzz.cn/"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www.ypzz.cn/uploadfile/image/20140910/20140910113669046904.jpg" TargetMode="Externa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ypzz.cn/list-142.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圖片 11"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p:nvPr/>
        </p:nvSpPr>
        <p:spPr>
          <a:xfrm>
            <a:off x="517525" y="1381125"/>
            <a:ext cx="6992938" cy="646113"/>
          </a:xfrm>
          <a:prstGeom prst="rect">
            <a:avLst/>
          </a:prstGeom>
          <a:gradFill flip="none" rotWithShape="1">
            <a:gsLst>
              <a:gs pos="47000">
                <a:schemeClr val="accent5">
                  <a:lumMod val="20000"/>
                  <a:lumOff val="80000"/>
                </a:schemeClr>
              </a:gs>
              <a:gs pos="100000">
                <a:schemeClr val="bg1"/>
              </a:gs>
            </a:gsLst>
            <a:lin ang="0" scaled="1"/>
            <a:tileRect/>
          </a:gra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a:defRPr kumimoji="1" sz="2400">
                <a:solidFill>
                  <a:schemeClr val="tx1"/>
                </a:solidFill>
                <a:latin typeface="Calibri" pitchFamily="34" charset="0"/>
                <a:ea typeface="新細明體" pitchFamily="18" charset="-120"/>
              </a:defRPr>
            </a:lvl1pPr>
            <a:lvl2pPr marL="742950" indent="-285750">
              <a:defRPr kumimoji="1" sz="2400">
                <a:solidFill>
                  <a:schemeClr val="tx1"/>
                </a:solidFill>
                <a:latin typeface="Calibri" pitchFamily="34" charset="0"/>
                <a:ea typeface="新細明體" pitchFamily="18" charset="-120"/>
              </a:defRPr>
            </a:lvl2pPr>
            <a:lvl3pPr marL="1143000" indent="-228600">
              <a:defRPr kumimoji="1" sz="2400">
                <a:solidFill>
                  <a:schemeClr val="tx1"/>
                </a:solidFill>
                <a:latin typeface="Calibri" pitchFamily="34" charset="0"/>
                <a:ea typeface="新細明體" pitchFamily="18" charset="-120"/>
              </a:defRPr>
            </a:lvl3pPr>
            <a:lvl4pPr marL="1600200" indent="-228600">
              <a:defRPr kumimoji="1" sz="2400">
                <a:solidFill>
                  <a:schemeClr val="tx1"/>
                </a:solidFill>
                <a:latin typeface="Calibri" pitchFamily="34" charset="0"/>
                <a:ea typeface="新細明體" pitchFamily="18" charset="-120"/>
              </a:defRPr>
            </a:lvl4pPr>
            <a:lvl5pPr marL="2057400" indent="-228600">
              <a:defRPr kumimoji="1" sz="2400">
                <a:solidFill>
                  <a:schemeClr val="tx1"/>
                </a:solidFill>
                <a:latin typeface="Calibri" pitchFamily="34" charset="0"/>
                <a:ea typeface="新細明體" pitchFamily="18" charset="-120"/>
              </a:defRPr>
            </a:lvl5pPr>
            <a:lvl6pPr marL="2514600" indent="-228600" defTabSz="457200" fontAlgn="base">
              <a:spcBef>
                <a:spcPct val="0"/>
              </a:spcBef>
              <a:spcAft>
                <a:spcPct val="0"/>
              </a:spcAft>
              <a:defRPr kumimoji="1" sz="2400">
                <a:solidFill>
                  <a:schemeClr val="tx1"/>
                </a:solidFill>
                <a:latin typeface="Calibri" pitchFamily="34" charset="0"/>
                <a:ea typeface="新細明體" pitchFamily="18" charset="-120"/>
              </a:defRPr>
            </a:lvl6pPr>
            <a:lvl7pPr marL="2971800" indent="-228600" defTabSz="457200" fontAlgn="base">
              <a:spcBef>
                <a:spcPct val="0"/>
              </a:spcBef>
              <a:spcAft>
                <a:spcPct val="0"/>
              </a:spcAft>
              <a:defRPr kumimoji="1" sz="2400">
                <a:solidFill>
                  <a:schemeClr val="tx1"/>
                </a:solidFill>
                <a:latin typeface="Calibri" pitchFamily="34" charset="0"/>
                <a:ea typeface="新細明體" pitchFamily="18" charset="-120"/>
              </a:defRPr>
            </a:lvl7pPr>
            <a:lvl8pPr marL="3429000" indent="-228600" defTabSz="457200" fontAlgn="base">
              <a:spcBef>
                <a:spcPct val="0"/>
              </a:spcBef>
              <a:spcAft>
                <a:spcPct val="0"/>
              </a:spcAft>
              <a:defRPr kumimoji="1" sz="2400">
                <a:solidFill>
                  <a:schemeClr val="tx1"/>
                </a:solidFill>
                <a:latin typeface="Calibri" pitchFamily="34" charset="0"/>
                <a:ea typeface="新細明體" pitchFamily="18" charset="-120"/>
              </a:defRPr>
            </a:lvl8pPr>
            <a:lvl9pPr marL="3886200" indent="-228600" defTabSz="457200" fontAlgn="base">
              <a:spcBef>
                <a:spcPct val="0"/>
              </a:spcBef>
              <a:spcAft>
                <a:spcPct val="0"/>
              </a:spcAft>
              <a:defRPr kumimoji="1" sz="2400">
                <a:solidFill>
                  <a:schemeClr val="tx1"/>
                </a:solidFill>
                <a:latin typeface="Calibri" pitchFamily="34" charset="0"/>
                <a:ea typeface="新細明體" pitchFamily="18" charset="-120"/>
              </a:defRPr>
            </a:lvl9pPr>
          </a:lstStyle>
          <a:p>
            <a:pPr>
              <a:defRPr/>
            </a:pPr>
            <a:r>
              <a:rPr kumimoji="0" lang="zh-TW" altLang="en-US" sz="3600" b="1">
                <a:solidFill>
                  <a:srgbClr val="FF0000"/>
                </a:solidFill>
                <a:latin typeface="Times New Roman" pitchFamily="18" charset="0"/>
                <a:ea typeface="BiauKai" charset="-120"/>
              </a:rPr>
              <a:t>战争历史实地考察一</a:t>
            </a:r>
            <a:r>
              <a:rPr kumimoji="0" lang="zh-CN" altLang="en-US" b="1">
                <a:solidFill>
                  <a:srgbClr val="000000"/>
                </a:solidFill>
                <a:latin typeface="Times New Roman" pitchFamily="18" charset="0"/>
                <a:ea typeface="Microsoft YaHei" pitchFamily="34" charset="-122"/>
              </a:rPr>
              <a:t>：</a:t>
            </a:r>
            <a:r>
              <a:rPr kumimoji="0" lang="en-US" altLang="en-US" b="1">
                <a:solidFill>
                  <a:srgbClr val="548DD4"/>
                </a:solidFill>
                <a:latin typeface="新細明體" pitchFamily="18" charset="-120"/>
                <a:cs typeface="Times New Roman" pitchFamily="18" charset="0"/>
              </a:rPr>
              <a:t>虎门威远炮台</a:t>
            </a:r>
            <a:endParaRPr kumimoji="0" lang="zh-HK" altLang="en-US" sz="1200" dirty="0">
              <a:solidFill>
                <a:srgbClr val="FFFFFF"/>
              </a:solidFill>
              <a:latin typeface="Times New Roman" pitchFamily="18" charset="0"/>
              <a:cs typeface="Times New Roman" pitchFamily="18" charset="0"/>
            </a:endParaRPr>
          </a:p>
        </p:txBody>
      </p:sp>
      <p:sp>
        <p:nvSpPr>
          <p:cNvPr id="2052" name="文字方塊 1"/>
          <p:cNvSpPr txBox="1">
            <a:spLocks noChangeArrowheads="1"/>
          </p:cNvSpPr>
          <p:nvPr/>
        </p:nvSpPr>
        <p:spPr bwMode="auto">
          <a:xfrm>
            <a:off x="1131888" y="2955925"/>
            <a:ext cx="6773862"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a:p>
        </p:txBody>
      </p:sp>
      <p:sp>
        <p:nvSpPr>
          <p:cNvPr id="2053" name="矩形 2"/>
          <p:cNvSpPr>
            <a:spLocks noChangeArrowheads="1"/>
          </p:cNvSpPr>
          <p:nvPr/>
        </p:nvSpPr>
        <p:spPr bwMode="auto">
          <a:xfrm>
            <a:off x="517525" y="2446338"/>
            <a:ext cx="8270875"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spcBef>
                <a:spcPct val="0"/>
              </a:spcBef>
              <a:buFontTx/>
              <a:buNone/>
            </a:pPr>
            <a:r>
              <a:rPr kumimoji="0" lang="zh-TW" altLang="en-US" sz="1800"/>
              <a:t>主要考察点： </a:t>
            </a:r>
            <a:r>
              <a:rPr kumimoji="0" lang="en-US" altLang="zh-TW" sz="1800">
                <a:latin typeface="Times New Roman" pitchFamily="18" charset="0"/>
                <a:cs typeface="Times New Roman" pitchFamily="18" charset="0"/>
              </a:rPr>
              <a:t>1 </a:t>
            </a:r>
            <a:r>
              <a:rPr kumimoji="0" lang="zh-TW" altLang="en-US" sz="1800">
                <a:latin typeface="Times New Roman" pitchFamily="18" charset="0"/>
                <a:cs typeface="Times New Roman" pitchFamily="18" charset="0"/>
              </a:rPr>
              <a:t>威远炮台</a:t>
            </a:r>
            <a:endParaRPr kumimoji="0" lang="zh-HK" altLang="zh-TW" sz="1800" dirty="0">
              <a:latin typeface="Times New Roman" pitchFamily="18" charset="0"/>
              <a:cs typeface="Times New Roman" pitchFamily="18" charset="0"/>
            </a:endParaRPr>
          </a:p>
          <a:p>
            <a:pPr eaLnBrk="1" hangingPunct="1">
              <a:spcBef>
                <a:spcPct val="0"/>
              </a:spcBef>
              <a:buFontTx/>
              <a:buNone/>
            </a:pPr>
            <a:r>
              <a:rPr kumimoji="0" lang="zh-TW" altLang="en-US" sz="1800">
                <a:latin typeface="Times New Roman" pitchFamily="18" charset="0"/>
                <a:cs typeface="Times New Roman" pitchFamily="18" charset="0"/>
              </a:rPr>
              <a:t>次要考察点：</a:t>
            </a:r>
            <a:r>
              <a:rPr kumimoji="0" lang="en-US" altLang="zh-TW" sz="1800">
                <a:latin typeface="Times New Roman" pitchFamily="18" charset="0"/>
                <a:cs typeface="Times New Roman" pitchFamily="18" charset="0"/>
              </a:rPr>
              <a:t> 2 </a:t>
            </a:r>
            <a:r>
              <a:rPr kumimoji="0" lang="zh-TW" altLang="en-US" sz="1800">
                <a:latin typeface="Times New Roman" pitchFamily="18" charset="0"/>
                <a:cs typeface="Times New Roman" pitchFamily="18" charset="0"/>
              </a:rPr>
              <a:t>海战博物馆（星期二休馆）</a:t>
            </a:r>
            <a:endParaRPr kumimoji="0" lang="zh-HK" altLang="zh-TW" sz="1800" dirty="0">
              <a:latin typeface="Times New Roman" pitchFamily="18" charset="0"/>
              <a:cs typeface="Times New Roman" pitchFamily="18" charset="0"/>
            </a:endParaRPr>
          </a:p>
          <a:p>
            <a:pPr eaLnBrk="1" hangingPunct="1">
              <a:spcBef>
                <a:spcPct val="0"/>
              </a:spcBef>
              <a:buFontTx/>
              <a:buNone/>
            </a:pPr>
            <a:r>
              <a:rPr kumimoji="0" lang="en-US" altLang="zh-TW" sz="1800" dirty="0">
                <a:latin typeface="Times New Roman" pitchFamily="18" charset="0"/>
                <a:cs typeface="Times New Roman" pitchFamily="18" charset="0"/>
              </a:rPr>
              <a:t>  </a:t>
            </a:r>
            <a:r>
              <a:rPr kumimoji="0" lang="zh-TW" altLang="en-US" sz="1800" dirty="0">
                <a:latin typeface="Times New Roman" pitchFamily="18" charset="0"/>
                <a:cs typeface="Times New Roman" pitchFamily="18" charset="0"/>
              </a:rPr>
              <a:t>                       </a:t>
            </a:r>
            <a:r>
              <a:rPr kumimoji="0" lang="en-US" altLang="zh-TW" sz="1800">
                <a:latin typeface="Times New Roman" pitchFamily="18" charset="0"/>
                <a:cs typeface="Times New Roman" pitchFamily="18" charset="0"/>
              </a:rPr>
              <a:t>3 </a:t>
            </a:r>
            <a:r>
              <a:rPr kumimoji="0" lang="zh-TW" altLang="en-US" sz="1800">
                <a:latin typeface="Times New Roman" pitchFamily="18" charset="0"/>
                <a:cs typeface="Times New Roman" pitchFamily="18" charset="0"/>
              </a:rPr>
              <a:t>虎门林则徐纪念馆</a:t>
            </a:r>
            <a:endParaRPr kumimoji="0" lang="zh-HK" altLang="zh-TW" sz="1800" dirty="0">
              <a:latin typeface="Times New Roman" pitchFamily="18" charset="0"/>
              <a:cs typeface="Times New Roman" pitchFamily="18" charset="0"/>
            </a:endParaRPr>
          </a:p>
          <a:p>
            <a:pPr eaLnBrk="1" hangingPunct="1">
              <a:spcBef>
                <a:spcPct val="0"/>
              </a:spcBef>
              <a:buFontTx/>
              <a:buNone/>
            </a:pPr>
            <a:r>
              <a:rPr kumimoji="0" lang="en-US" altLang="zh-TW" sz="1800" dirty="0">
                <a:latin typeface="Times New Roman" pitchFamily="18" charset="0"/>
                <a:cs typeface="Times New Roman" pitchFamily="18" charset="0"/>
              </a:rPr>
              <a:t> </a:t>
            </a:r>
            <a:r>
              <a:rPr kumimoji="0" lang="zh-TW" altLang="en-US" sz="1800" dirty="0">
                <a:latin typeface="Times New Roman" pitchFamily="18" charset="0"/>
                <a:cs typeface="Times New Roman" pitchFamily="18" charset="0"/>
              </a:rPr>
              <a:t>                     </a:t>
            </a:r>
            <a:r>
              <a:rPr kumimoji="0" lang="en-US" altLang="zh-TW" sz="1800" dirty="0">
                <a:latin typeface="Times New Roman" pitchFamily="18" charset="0"/>
                <a:cs typeface="Times New Roman" pitchFamily="18" charset="0"/>
              </a:rPr>
              <a:t> </a:t>
            </a:r>
            <a:r>
              <a:rPr kumimoji="0" lang="zh-TW" altLang="en-US" sz="1800" dirty="0">
                <a:latin typeface="Times New Roman" pitchFamily="18" charset="0"/>
                <a:cs typeface="Times New Roman" pitchFamily="18" charset="0"/>
              </a:rPr>
              <a:t>  </a:t>
            </a:r>
            <a:r>
              <a:rPr kumimoji="0" lang="en-US" altLang="zh-TW" sz="1800">
                <a:latin typeface="Times New Roman" pitchFamily="18" charset="0"/>
                <a:cs typeface="Times New Roman" pitchFamily="18" charset="0"/>
              </a:rPr>
              <a:t>4 </a:t>
            </a:r>
            <a:r>
              <a:rPr kumimoji="0" lang="zh-TW" altLang="en-US" sz="1800">
                <a:cs typeface="Times New Roman" pitchFamily="18" charset="0"/>
              </a:rPr>
              <a:t>销烟池</a:t>
            </a:r>
            <a:endParaRPr kumimoji="0" lang="zh-HK" altLang="zh-TW" sz="1800" dirty="0">
              <a:cs typeface="Times New Roman" pitchFamily="18" charset="0"/>
            </a:endParaRPr>
          </a:p>
          <a:p>
            <a:pPr eaLnBrk="1" hangingPunct="1">
              <a:spcBef>
                <a:spcPct val="0"/>
              </a:spcBef>
              <a:buFontTx/>
              <a:buNone/>
            </a:pPr>
            <a:r>
              <a:rPr kumimoji="0" lang="zh-TW" altLang="en-US" sz="1800">
                <a:cs typeface="Times New Roman" pitchFamily="18" charset="0"/>
              </a:rPr>
              <a:t>行程建议：包团，一天来回，旅行车香港出发，经深圳湾关口（西部通道），办理入境手续后，再上车，经高速公路直赴东莞。</a:t>
            </a:r>
            <a:endParaRPr kumimoji="0" lang="zh-HK" altLang="zh-TW" sz="1800" dirty="0">
              <a:cs typeface="Times New Roman" pitchFamily="18" charset="0"/>
            </a:endParaRPr>
          </a:p>
          <a:p>
            <a:pPr eaLnBrk="1" hangingPunct="1">
              <a:spcBef>
                <a:spcPct val="0"/>
              </a:spcBef>
              <a:buFontTx/>
              <a:buNone/>
            </a:pPr>
            <a:r>
              <a:rPr kumimoji="0" lang="en-US" altLang="zh-TW" sz="1800" dirty="0">
                <a:cs typeface="Times New Roman" pitchFamily="18" charset="0"/>
              </a:rPr>
              <a:t> </a:t>
            </a:r>
            <a:endParaRPr kumimoji="0" lang="zh-HK" altLang="zh-TW" sz="1800" dirty="0">
              <a:cs typeface="Times New Roman" pitchFamily="18" charset="0"/>
            </a:endParaRPr>
          </a:p>
          <a:p>
            <a:pPr eaLnBrk="1" hangingPunct="1">
              <a:spcBef>
                <a:spcPct val="0"/>
              </a:spcBef>
              <a:buFontTx/>
              <a:buNone/>
            </a:pPr>
            <a:r>
              <a:rPr kumimoji="0" lang="zh-TW" altLang="en-US" sz="1800">
                <a:cs typeface="Times New Roman" pitchFamily="18" charset="0"/>
              </a:rPr>
              <a:t>学习目标（可作学生考察报告的题目）：</a:t>
            </a:r>
            <a:endParaRPr kumimoji="0" lang="zh-HK" altLang="zh-TW" sz="1800" dirty="0">
              <a:cs typeface="Times New Roman" pitchFamily="18" charset="0"/>
            </a:endParaRPr>
          </a:p>
          <a:p>
            <a:pPr eaLnBrk="1" hangingPunct="1">
              <a:spcBef>
                <a:spcPct val="0"/>
              </a:spcBef>
              <a:buFontTx/>
              <a:buNone/>
            </a:pPr>
            <a:r>
              <a:rPr kumimoji="0" lang="zh-TW" altLang="en-US" sz="1800" dirty="0">
                <a:cs typeface="Times New Roman" pitchFamily="18" charset="0"/>
              </a:rPr>
              <a:t>甲：火炮的操作</a:t>
            </a:r>
            <a:r>
              <a:rPr kumimoji="0" lang="zh-TW" altLang="zh-TW" sz="1800" dirty="0">
                <a:cs typeface="Times New Roman" pitchFamily="18" charset="0"/>
              </a:rPr>
              <a:t> </a:t>
            </a:r>
            <a:endParaRPr kumimoji="0" lang="zh-HK" altLang="zh-TW" sz="1800" dirty="0">
              <a:cs typeface="Times New Roman" pitchFamily="18" charset="0"/>
            </a:endParaRPr>
          </a:p>
          <a:p>
            <a:pPr eaLnBrk="1" hangingPunct="1">
              <a:spcBef>
                <a:spcPct val="0"/>
              </a:spcBef>
              <a:buFontTx/>
              <a:buNone/>
            </a:pPr>
            <a:r>
              <a:rPr kumimoji="0" lang="zh-TW" altLang="en-US" sz="1800">
                <a:cs typeface="Times New Roman" pitchFamily="18" charset="0"/>
              </a:rPr>
              <a:t>乙：威远炮台及下横档炮台交叉火力网的认知</a:t>
            </a:r>
            <a:r>
              <a:rPr kumimoji="0" lang="zh-TW" altLang="zh-TW" sz="1800">
                <a:cs typeface="Times New Roman" pitchFamily="18" charset="0"/>
              </a:rPr>
              <a:t> </a:t>
            </a:r>
            <a:r>
              <a:rPr kumimoji="0" lang="zh-TW" altLang="en-US" sz="1800">
                <a:cs typeface="Times New Roman" pitchFamily="18" charset="0"/>
              </a:rPr>
              <a:t>（此关乎清水师提督关天培的布防）</a:t>
            </a:r>
            <a:endParaRPr kumimoji="0" lang="zh-HK" altLang="zh-TW" sz="1800" dirty="0">
              <a:cs typeface="Times New Roman" pitchFamily="18" charset="0"/>
            </a:endParaRPr>
          </a:p>
          <a:p>
            <a:pPr eaLnBrk="1" hangingPunct="1">
              <a:spcBef>
                <a:spcPct val="0"/>
              </a:spcBef>
              <a:buFontTx/>
              <a:buNone/>
            </a:pPr>
            <a:r>
              <a:rPr kumimoji="0" lang="zh-TW" altLang="en-US" sz="1800">
                <a:cs typeface="Times New Roman" pitchFamily="18" charset="0"/>
              </a:rPr>
              <a:t>建议结合教育局战争史教材之</a:t>
            </a:r>
            <a:r>
              <a:rPr kumimoji="0" lang="zh-TW" altLang="zh-TW" sz="1800">
                <a:cs typeface="Times New Roman" pitchFamily="18" charset="0"/>
              </a:rPr>
              <a:t>〈</a:t>
            </a:r>
            <a:r>
              <a:rPr kumimoji="0" lang="zh-TW" altLang="en-US" sz="1800">
                <a:cs typeface="Times New Roman" pitchFamily="18" charset="0"/>
              </a:rPr>
              <a:t>虎门海战</a:t>
            </a:r>
            <a:r>
              <a:rPr kumimoji="0" lang="zh-TW" altLang="zh-TW" sz="1800">
                <a:cs typeface="Times New Roman" pitchFamily="18" charset="0"/>
              </a:rPr>
              <a:t>〉</a:t>
            </a:r>
            <a:r>
              <a:rPr kumimoji="0" lang="zh-TW" altLang="en-US" sz="1800">
                <a:cs typeface="Times New Roman" pitchFamily="18" charset="0"/>
              </a:rPr>
              <a:t>一起阅览。</a:t>
            </a:r>
            <a:endParaRPr kumimoji="0" lang="zh-HK" altLang="zh-TW" sz="1800" dirty="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圖片 3"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noChangeArrowheads="1"/>
          </p:cNvPicPr>
          <p:nvPr/>
        </p:nvPicPr>
        <p:blipFill>
          <a:blip r:embed="rId3"/>
          <a:srcRect/>
          <a:stretch>
            <a:fillRect/>
          </a:stretch>
        </p:blipFill>
        <p:spPr bwMode="auto">
          <a:xfrm>
            <a:off x="2206625" y="1658938"/>
            <a:ext cx="4729163" cy="3546475"/>
          </a:xfrm>
          <a:prstGeom prst="rect">
            <a:avLst/>
          </a:prstGeom>
          <a:noFill/>
          <a:ln w="38100">
            <a:solidFill>
              <a:srgbClr val="984807"/>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11268" name="矩形 1"/>
          <p:cNvSpPr>
            <a:spLocks noChangeArrowheads="1"/>
          </p:cNvSpPr>
          <p:nvPr/>
        </p:nvSpPr>
        <p:spPr bwMode="auto">
          <a:xfrm>
            <a:off x="1236663" y="5486400"/>
            <a:ext cx="68421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ct val="110000"/>
              </a:lnSpc>
              <a:spcBef>
                <a:spcPct val="0"/>
              </a:spcBef>
              <a:buFontTx/>
              <a:buNone/>
            </a:pPr>
            <a:r>
              <a:rPr kumimoji="0" lang="zh-TW" altLang="en-US" sz="1400">
                <a:latin typeface="Times New Roman" pitchFamily="18" charset="0"/>
                <a:cs typeface="Times New Roman" pitchFamily="18" charset="0"/>
              </a:rPr>
              <a:t>图八：上横档岛。着学生从威远炮台炮口朝海望过去，若空气污染不太严重，应勉强可观察到与威远炮台遥遥相对的上横档岛炮台。</a:t>
            </a:r>
            <a:r>
              <a:rPr kumimoji="0" lang="zh-HK" altLang="zh-TW" sz="1400">
                <a:cs typeface="Times New Roman" pitchFamily="18" charset="0"/>
              </a:rPr>
              <a:t> </a:t>
            </a:r>
            <a:endParaRPr kumimoji="0" lang="zh-TW" altLang="en-US" sz="1400" dirty="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圖片 3"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矩形 2"/>
          <p:cNvSpPr>
            <a:spLocks noChangeArrowheads="1"/>
          </p:cNvSpPr>
          <p:nvPr/>
        </p:nvSpPr>
        <p:spPr bwMode="auto">
          <a:xfrm>
            <a:off x="155575" y="1630363"/>
            <a:ext cx="8362950"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9625" indent="-809625"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ct val="110000"/>
              </a:lnSpc>
              <a:spcBef>
                <a:spcPct val="0"/>
              </a:spcBef>
              <a:buFontTx/>
              <a:buNone/>
            </a:pPr>
            <a:r>
              <a:rPr kumimoji="0" lang="zh-TW" altLang="zh-TW" sz="1600" b="1">
                <a:latin typeface="Times New Roman" pitchFamily="18" charset="0"/>
                <a:cs typeface="Times New Roman" pitchFamily="18" charset="0"/>
              </a:rPr>
              <a:t>考察经验之谈：</a:t>
            </a:r>
            <a:endParaRPr kumimoji="0" lang="en-US" altLang="zh-TW" sz="1600" b="1" dirty="0">
              <a:latin typeface="Times New Roman" pitchFamily="18" charset="0"/>
              <a:cs typeface="Times New Roman" pitchFamily="18" charset="0"/>
            </a:endParaRPr>
          </a:p>
          <a:p>
            <a:pPr algn="just" eaLnBrk="1" hangingPunct="1">
              <a:lnSpc>
                <a:spcPct val="110000"/>
              </a:lnSpc>
              <a:spcBef>
                <a:spcPct val="0"/>
              </a:spcBef>
              <a:buFontTx/>
              <a:buNone/>
            </a:pPr>
            <a:endParaRPr kumimoji="0" lang="en-US" altLang="zh-TW" sz="1600" b="1" dirty="0">
              <a:latin typeface="Times New Roman" pitchFamily="18" charset="0"/>
              <a:cs typeface="Times New Roman" pitchFamily="18" charset="0"/>
            </a:endParaRPr>
          </a:p>
          <a:p>
            <a:pPr algn="just" eaLnBrk="1" hangingPunct="1">
              <a:lnSpc>
                <a:spcPct val="110000"/>
              </a:lnSpc>
              <a:spcBef>
                <a:spcPct val="0"/>
              </a:spcBef>
              <a:buFontTx/>
              <a:buAutoNum type="arabicPeriod"/>
            </a:pPr>
            <a:r>
              <a:rPr kumimoji="0" lang="zh-TW" altLang="en-US" sz="1600">
                <a:latin typeface="Times New Roman" pitchFamily="18" charset="0"/>
                <a:cs typeface="Times New Roman" pitchFamily="18" charset="0"/>
              </a:rPr>
              <a:t>虎门炮台遗址，除了威远炮台外，还有威胜东</a:t>
            </a:r>
            <a:r>
              <a:rPr lang="zh-TW" altLang="zh-HK" sz="1600">
                <a:cs typeface="Times New Roman" pitchFamily="18" charset="0"/>
              </a:rPr>
              <a:t>炮台</a:t>
            </a:r>
            <a:r>
              <a:rPr kumimoji="0" lang="zh-TW" altLang="en-US" sz="1600">
                <a:latin typeface="Times New Roman" pitchFamily="18" charset="0"/>
                <a:cs typeface="Times New Roman" pitchFamily="18" charset="0"/>
              </a:rPr>
              <a:t>、清兵营房旧址、蛇头湾炮台旧地址等等。沿山路上，还有晚清的克虏伯炮。但这些遗址，都是清廷在第一次鸦片战争后陆续增添的。虽然山路并不难走，但若带着一大群学生，照应还是不大容易，因此教师不妨只将考察聚焦在关乎第一次鸦片战争的威远炮台上。</a:t>
            </a:r>
          </a:p>
          <a:p>
            <a:pPr algn="just" eaLnBrk="1" hangingPunct="1">
              <a:lnSpc>
                <a:spcPct val="110000"/>
              </a:lnSpc>
              <a:spcBef>
                <a:spcPct val="0"/>
              </a:spcBef>
              <a:buFontTx/>
              <a:buAutoNum type="arabicPeriod"/>
            </a:pPr>
            <a:r>
              <a:rPr kumimoji="0" lang="zh-TW" altLang="en-US" sz="1600">
                <a:latin typeface="Times New Roman" pitchFamily="18" charset="0"/>
                <a:cs typeface="Times New Roman" pitchFamily="18" charset="0"/>
              </a:rPr>
              <a:t>虎门林则徐纪念馆展览内容一般，但馆前置放了当代的各式中西古炮，让学生摸摸观赏一下，也是不错的经验。</a:t>
            </a:r>
          </a:p>
          <a:p>
            <a:pPr algn="just" eaLnBrk="1" hangingPunct="1">
              <a:lnSpc>
                <a:spcPct val="110000"/>
              </a:lnSpc>
              <a:spcBef>
                <a:spcPct val="0"/>
              </a:spcBef>
              <a:buFont typeface="Calibri" pitchFamily="34" charset="0"/>
              <a:buAutoNum type="arabicPeriod"/>
            </a:pPr>
            <a:r>
              <a:rPr kumimoji="0" lang="zh-TW" altLang="en-US" sz="1600">
                <a:latin typeface="Times New Roman" pitchFamily="18" charset="0"/>
                <a:cs typeface="Times New Roman" pitchFamily="18" charset="0"/>
              </a:rPr>
              <a:t>考察只能看到清廷的布防，若要多了解英国海军和战舰，以下本地博物馆的相关展览可进行互补：</a:t>
            </a:r>
          </a:p>
          <a:p>
            <a:pPr algn="just" eaLnBrk="1" hangingPunct="1">
              <a:lnSpc>
                <a:spcPct val="110000"/>
              </a:lnSpc>
              <a:spcBef>
                <a:spcPct val="0"/>
              </a:spcBef>
              <a:buFontTx/>
              <a:buNone/>
            </a:pPr>
            <a:r>
              <a:rPr kumimoji="0" lang="zh-TW" altLang="en-US" sz="1600" dirty="0">
                <a:latin typeface="Times New Roman" pitchFamily="18" charset="0"/>
                <a:cs typeface="Times New Roman" pitchFamily="18" charset="0"/>
              </a:rPr>
              <a:t>                 </a:t>
            </a:r>
            <a:r>
              <a:rPr kumimoji="0" lang="en-US" altLang="zh-TW" sz="1600" dirty="0">
                <a:latin typeface="Times New Roman" pitchFamily="18" charset="0"/>
                <a:cs typeface="Times New Roman" pitchFamily="18" charset="0"/>
              </a:rPr>
              <a:t>i</a:t>
            </a:r>
            <a:r>
              <a:rPr kumimoji="0" lang="en-US" altLang="zh-TW" sz="1600">
                <a:latin typeface="Times New Roman" pitchFamily="18" charset="0"/>
                <a:cs typeface="Times New Roman" pitchFamily="18" charset="0"/>
              </a:rPr>
              <a:t>.  </a:t>
            </a:r>
            <a:r>
              <a:rPr kumimoji="0" lang="zh-TW" altLang="en-US" sz="1600">
                <a:latin typeface="Times New Roman" pitchFamily="18" charset="0"/>
                <a:cs typeface="Times New Roman" pitchFamily="18" charset="0"/>
              </a:rPr>
              <a:t>香港历史博物馆：有中英船舰模型， 英国火炮实物，销烟池模型；</a:t>
            </a:r>
          </a:p>
          <a:p>
            <a:pPr algn="just" eaLnBrk="1" hangingPunct="1">
              <a:lnSpc>
                <a:spcPct val="110000"/>
              </a:lnSpc>
              <a:spcBef>
                <a:spcPct val="0"/>
              </a:spcBef>
              <a:buFontTx/>
              <a:buNone/>
            </a:pPr>
            <a:r>
              <a:rPr kumimoji="0" lang="zh-TW" altLang="en-US" sz="1600" dirty="0">
                <a:latin typeface="Times New Roman" pitchFamily="18" charset="0"/>
                <a:cs typeface="Times New Roman" pitchFamily="18" charset="0"/>
              </a:rPr>
              <a:t>                 </a:t>
            </a:r>
            <a:r>
              <a:rPr kumimoji="0" lang="en-US" altLang="zh-TW" sz="1600" dirty="0">
                <a:latin typeface="Times New Roman" pitchFamily="18" charset="0"/>
                <a:cs typeface="Times New Roman" pitchFamily="18" charset="0"/>
              </a:rPr>
              <a:t>ii</a:t>
            </a:r>
            <a:r>
              <a:rPr kumimoji="0" lang="en-US" altLang="zh-TW" sz="1600">
                <a:latin typeface="Times New Roman" pitchFamily="18" charset="0"/>
                <a:cs typeface="Times New Roman" pitchFamily="18" charset="0"/>
              </a:rPr>
              <a:t>. </a:t>
            </a:r>
            <a:r>
              <a:rPr kumimoji="0" lang="zh-TW" altLang="en-US" sz="1600">
                <a:latin typeface="Times New Roman" pitchFamily="18" charset="0"/>
                <a:cs typeface="Times New Roman" pitchFamily="18" charset="0"/>
              </a:rPr>
              <a:t>香港海防博物馆：有穿鼻之战中抢滩战模型，复仇女神号 </a:t>
            </a:r>
            <a:r>
              <a:rPr kumimoji="0" lang="en-US" altLang="zh-TW" sz="1600">
                <a:latin typeface="Times New Roman" pitchFamily="18" charset="0"/>
                <a:cs typeface="Times New Roman" pitchFamily="18" charset="0"/>
              </a:rPr>
              <a:t>(</a:t>
            </a:r>
            <a:r>
              <a:rPr kumimoji="0" lang="en-US" altLang="zh-TW" sz="1600" dirty="0">
                <a:latin typeface="Times New Roman" pitchFamily="18" charset="0"/>
                <a:cs typeface="Times New Roman" pitchFamily="18" charset="0"/>
              </a:rPr>
              <a:t>Nemesis)  </a:t>
            </a:r>
            <a:r>
              <a:rPr kumimoji="0" lang="zh-TW" altLang="en-US" sz="1600" dirty="0">
                <a:latin typeface="Times New Roman" pitchFamily="18" charset="0"/>
                <a:cs typeface="Times New Roman" pitchFamily="18" charset="0"/>
              </a:rPr>
              <a:t>模型。</a:t>
            </a:r>
            <a:endParaRPr kumimoji="0" lang="en-US" altLang="zh-TW" sz="1600" b="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圖片 9"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10" descr="C:\From Chu computer\Chinese History\2014-2015 teacher training\War History\resouces pack\final on 11 jan 2016\威遠炮臺小冊子1.jpg"/>
          <p:cNvPicPr>
            <a:picLocks noChangeAspect="1" noChangeArrowheads="1"/>
          </p:cNvPicPr>
          <p:nvPr/>
        </p:nvPicPr>
        <p:blipFill>
          <a:blip r:embed="rId3"/>
          <a:srcRect/>
          <a:stretch>
            <a:fillRect/>
          </a:stretch>
        </p:blipFill>
        <p:spPr bwMode="auto">
          <a:xfrm>
            <a:off x="1046163" y="1593850"/>
            <a:ext cx="6778625" cy="5029200"/>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矩形 1"/>
          <p:cNvSpPr>
            <a:spLocks noChangeArrowheads="1"/>
          </p:cNvSpPr>
          <p:nvPr/>
        </p:nvSpPr>
        <p:spPr bwMode="auto">
          <a:xfrm>
            <a:off x="511175" y="1179513"/>
            <a:ext cx="61388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9625" indent="-809625"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lnSpc>
                <a:spcPts val="1800"/>
              </a:lnSpc>
              <a:spcBef>
                <a:spcPct val="0"/>
              </a:spcBef>
              <a:buFontTx/>
              <a:buNone/>
            </a:pPr>
            <a:r>
              <a:rPr kumimoji="0" lang="zh-TW" altLang="en-US" sz="1800" b="1">
                <a:latin typeface="Times New Roman" pitchFamily="18" charset="0"/>
                <a:cs typeface="Times New Roman" pitchFamily="18" charset="0"/>
              </a:rPr>
              <a:t>附录一：鸦片战争博物馆参观小册子（可预先发给学生）</a:t>
            </a:r>
            <a:endParaRPr kumimoji="0" lang="zh-HK" altLang="zh-TW" sz="16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圖片 3"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圖片 23" descr="C:\From Chu computer\Chinese History\2014-2015 teacher training\War History\resouces pack\final on 11 jan 2016\威遠炮臺小冊子2.jpg"/>
          <p:cNvPicPr>
            <a:picLocks noChangeAspect="1" noChangeArrowheads="1"/>
          </p:cNvPicPr>
          <p:nvPr/>
        </p:nvPicPr>
        <p:blipFill>
          <a:blip r:embed="rId3"/>
          <a:srcRect/>
          <a:stretch>
            <a:fillRect/>
          </a:stretch>
        </p:blipFill>
        <p:spPr bwMode="auto">
          <a:xfrm>
            <a:off x="1125538" y="1458913"/>
            <a:ext cx="6754812" cy="4967287"/>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圖片 3"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矩形 1"/>
          <p:cNvSpPr>
            <a:spLocks noChangeArrowheads="1"/>
          </p:cNvSpPr>
          <p:nvPr/>
        </p:nvSpPr>
        <p:spPr bwMode="auto">
          <a:xfrm>
            <a:off x="392113" y="1225550"/>
            <a:ext cx="18129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09625" indent="-809625"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lnSpc>
                <a:spcPts val="1800"/>
              </a:lnSpc>
              <a:spcBef>
                <a:spcPct val="0"/>
              </a:spcBef>
              <a:buFontTx/>
              <a:buNone/>
            </a:pPr>
            <a:r>
              <a:rPr kumimoji="0" lang="zh-TW" altLang="en-US" sz="1800" b="1">
                <a:latin typeface="Times New Roman" pitchFamily="18" charset="0"/>
                <a:cs typeface="Times New Roman" pitchFamily="18" charset="0"/>
              </a:rPr>
              <a:t>鸦片战争博物馆</a:t>
            </a:r>
            <a:endParaRPr kumimoji="0" lang="zh-HK" altLang="zh-TW" sz="1600" dirty="0">
              <a:latin typeface="Times New Roman" pitchFamily="18" charset="0"/>
              <a:cs typeface="Times New Roman" pitchFamily="18" charset="0"/>
            </a:endParaRPr>
          </a:p>
        </p:txBody>
      </p:sp>
      <p:sp>
        <p:nvSpPr>
          <p:cNvPr id="15364" name="文字方塊 2"/>
          <p:cNvSpPr txBox="1">
            <a:spLocks noChangeArrowheads="1"/>
          </p:cNvSpPr>
          <p:nvPr/>
        </p:nvSpPr>
        <p:spPr bwMode="auto">
          <a:xfrm>
            <a:off x="392113" y="1671638"/>
            <a:ext cx="2762250"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ct val="110000"/>
              </a:lnSpc>
              <a:spcBef>
                <a:spcPct val="0"/>
              </a:spcBef>
              <a:buFontTx/>
              <a:buNone/>
            </a:pPr>
            <a:r>
              <a:rPr kumimoji="0" lang="zh-TW" altLang="en-US" sz="1800">
                <a:latin typeface="Times New Roman" pitchFamily="18" charset="0"/>
                <a:cs typeface="Times New Roman" pitchFamily="18" charset="0"/>
              </a:rPr>
              <a:t>出发前教师可先着学生自行浏览博物馆的网页（</a:t>
            </a:r>
            <a:r>
              <a:rPr kumimoji="0" lang="en-US" altLang="zh-TW" sz="1800" u="sng">
                <a:solidFill>
                  <a:srgbClr val="0000FF"/>
                </a:solidFill>
                <a:latin typeface="Times New Roman" pitchFamily="18" charset="0"/>
                <a:cs typeface="Times New Roman" pitchFamily="18" charset="0"/>
                <a:hlinkClick r:id="rId3"/>
              </a:rPr>
              <a:t>http</a:t>
            </a:r>
            <a:r>
              <a:rPr kumimoji="0" lang="en-US" altLang="zh-TW" sz="1800" u="sng" dirty="0">
                <a:solidFill>
                  <a:srgbClr val="0000FF"/>
                </a:solidFill>
                <a:latin typeface="Times New Roman" pitchFamily="18" charset="0"/>
                <a:cs typeface="Times New Roman" pitchFamily="18" charset="0"/>
                <a:hlinkClick r:id="rId3"/>
              </a:rPr>
              <a:t>://www.ypzz.</a:t>
            </a:r>
            <a:r>
              <a:rPr kumimoji="0" lang="en-US" altLang="zh-TW" sz="1800" u="sng">
                <a:solidFill>
                  <a:srgbClr val="0000FF"/>
                </a:solidFill>
                <a:latin typeface="Times New Roman" pitchFamily="18" charset="0"/>
                <a:cs typeface="Times New Roman" pitchFamily="18" charset="0"/>
                <a:hlinkClick r:id="rId3"/>
              </a:rPr>
              <a:t>cn/</a:t>
            </a:r>
            <a:r>
              <a:rPr kumimoji="0" lang="zh-TW" altLang="en-US" sz="1800">
                <a:latin typeface="Times New Roman" pitchFamily="18" charset="0"/>
                <a:cs typeface="Times New Roman" pitchFamily="18" charset="0"/>
              </a:rPr>
              <a:t>）。网页内容不多，但可有基本印象。</a:t>
            </a:r>
            <a:endParaRPr kumimoji="0" lang="zh-HK" altLang="zh-TW" sz="1600" dirty="0">
              <a:latin typeface="Times New Roman" pitchFamily="18" charset="0"/>
              <a:cs typeface="Times New Roman" pitchFamily="18" charset="0"/>
            </a:endParaRPr>
          </a:p>
          <a:p>
            <a:pPr eaLnBrk="1" hangingPunct="1">
              <a:lnSpc>
                <a:spcPct val="110000"/>
              </a:lnSpc>
              <a:spcBef>
                <a:spcPct val="0"/>
              </a:spcBef>
              <a:buFontTx/>
              <a:buNone/>
            </a:pPr>
            <a:endParaRPr lang="zh-TW" altLang="en-US" sz="1800" dirty="0">
              <a:cs typeface="Times New Roman" pitchFamily="18" charset="0"/>
            </a:endParaRPr>
          </a:p>
        </p:txBody>
      </p:sp>
      <p:pic>
        <p:nvPicPr>
          <p:cNvPr id="5" name="圖片 4" descr="http://www.ypzz.cn/uploadfile/image/20140910/20140910113669046904.jpg"/>
          <p:cNvPicPr>
            <a:picLocks noChangeAspect="1" noChangeArrowheads="1"/>
          </p:cNvPicPr>
          <p:nvPr/>
        </p:nvPicPr>
        <p:blipFill>
          <a:blip r:embed="rId4"/>
          <a:srcRect/>
          <a:stretch>
            <a:fillRect/>
          </a:stretch>
        </p:blipFill>
        <p:spPr bwMode="auto">
          <a:xfrm>
            <a:off x="3468688" y="1127125"/>
            <a:ext cx="5486400" cy="548640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92113" y="5597525"/>
            <a:ext cx="2762250" cy="1016000"/>
          </a:xfrm>
          <a:prstGeom prst="rect">
            <a:avLst/>
          </a:prstGeom>
        </p:spPr>
        <p:txBody>
          <a:bodyPr>
            <a:spAutoFit/>
          </a:bodyPr>
          <a:lstStyle>
            <a:lvl1pPr marL="809625" indent="-809625">
              <a:defRPr kumimoji="1" sz="2400">
                <a:solidFill>
                  <a:schemeClr val="tx1"/>
                </a:solidFill>
                <a:latin typeface="Calibri" pitchFamily="34" charset="0"/>
                <a:ea typeface="新細明體" pitchFamily="18" charset="-120"/>
              </a:defRPr>
            </a:lvl1pPr>
            <a:lvl2pPr marL="742950" indent="-285750">
              <a:defRPr kumimoji="1" sz="2400">
                <a:solidFill>
                  <a:schemeClr val="tx1"/>
                </a:solidFill>
                <a:latin typeface="Calibri" pitchFamily="34" charset="0"/>
                <a:ea typeface="新細明體" pitchFamily="18" charset="-120"/>
              </a:defRPr>
            </a:lvl2pPr>
            <a:lvl3pPr marL="1143000" indent="-228600">
              <a:defRPr kumimoji="1" sz="2400">
                <a:solidFill>
                  <a:schemeClr val="tx1"/>
                </a:solidFill>
                <a:latin typeface="Calibri" pitchFamily="34" charset="0"/>
                <a:ea typeface="新細明體" pitchFamily="18" charset="-120"/>
              </a:defRPr>
            </a:lvl3pPr>
            <a:lvl4pPr marL="1600200" indent="-228600">
              <a:defRPr kumimoji="1" sz="2400">
                <a:solidFill>
                  <a:schemeClr val="tx1"/>
                </a:solidFill>
                <a:latin typeface="Calibri" pitchFamily="34" charset="0"/>
                <a:ea typeface="新細明體" pitchFamily="18" charset="-120"/>
              </a:defRPr>
            </a:lvl4pPr>
            <a:lvl5pPr marL="2057400" indent="-228600">
              <a:defRPr kumimoji="1" sz="2400">
                <a:solidFill>
                  <a:schemeClr val="tx1"/>
                </a:solidFill>
                <a:latin typeface="Calibri" pitchFamily="34" charset="0"/>
                <a:ea typeface="新細明體" pitchFamily="18" charset="-120"/>
              </a:defRPr>
            </a:lvl5pPr>
            <a:lvl6pPr marL="2514600" indent="-228600" defTabSz="457200" fontAlgn="base">
              <a:spcBef>
                <a:spcPct val="0"/>
              </a:spcBef>
              <a:spcAft>
                <a:spcPct val="0"/>
              </a:spcAft>
              <a:defRPr kumimoji="1" sz="2400">
                <a:solidFill>
                  <a:schemeClr val="tx1"/>
                </a:solidFill>
                <a:latin typeface="Calibri" pitchFamily="34" charset="0"/>
                <a:ea typeface="新細明體" pitchFamily="18" charset="-120"/>
              </a:defRPr>
            </a:lvl6pPr>
            <a:lvl7pPr marL="2971800" indent="-228600" defTabSz="457200" fontAlgn="base">
              <a:spcBef>
                <a:spcPct val="0"/>
              </a:spcBef>
              <a:spcAft>
                <a:spcPct val="0"/>
              </a:spcAft>
              <a:defRPr kumimoji="1" sz="2400">
                <a:solidFill>
                  <a:schemeClr val="tx1"/>
                </a:solidFill>
                <a:latin typeface="Calibri" pitchFamily="34" charset="0"/>
                <a:ea typeface="新細明體" pitchFamily="18" charset="-120"/>
              </a:defRPr>
            </a:lvl7pPr>
            <a:lvl8pPr marL="3429000" indent="-228600" defTabSz="457200" fontAlgn="base">
              <a:spcBef>
                <a:spcPct val="0"/>
              </a:spcBef>
              <a:spcAft>
                <a:spcPct val="0"/>
              </a:spcAft>
              <a:defRPr kumimoji="1" sz="2400">
                <a:solidFill>
                  <a:schemeClr val="tx1"/>
                </a:solidFill>
                <a:latin typeface="Calibri" pitchFamily="34" charset="0"/>
                <a:ea typeface="新細明體" pitchFamily="18" charset="-120"/>
              </a:defRPr>
            </a:lvl8pPr>
            <a:lvl9pPr marL="3886200" indent="-228600" defTabSz="457200" fontAlgn="base">
              <a:spcBef>
                <a:spcPct val="0"/>
              </a:spcBef>
              <a:spcAft>
                <a:spcPct val="0"/>
              </a:spcAft>
              <a:defRPr kumimoji="1" sz="2400">
                <a:solidFill>
                  <a:schemeClr val="tx1"/>
                </a:solidFill>
                <a:latin typeface="Calibri" pitchFamily="34" charset="0"/>
                <a:ea typeface="新細明體" pitchFamily="18" charset="-120"/>
              </a:defRPr>
            </a:lvl9pPr>
          </a:lstStyle>
          <a:p>
            <a:pPr>
              <a:lnSpc>
                <a:spcPts val="1800"/>
              </a:lnSpc>
              <a:defRPr/>
            </a:pPr>
            <a:r>
              <a:rPr kumimoji="0" lang="zh-TW" altLang="zh-TW" sz="1400">
                <a:latin typeface="Times New Roman" pitchFamily="18" charset="0"/>
                <a:cs typeface="Times New Roman" pitchFamily="18" charset="0"/>
              </a:rPr>
              <a:t>图九：鸦片战争博物馆平面图</a:t>
            </a:r>
            <a:endParaRPr kumimoji="0" lang="zh-HK" altLang="zh-TW" sz="1400" dirty="0">
              <a:latin typeface="Times New Roman" pitchFamily="18" charset="0"/>
              <a:cs typeface="Times New Roman" pitchFamily="18" charset="0"/>
            </a:endParaRPr>
          </a:p>
          <a:p>
            <a:pPr marL="0" indent="0">
              <a:lnSpc>
                <a:spcPts val="1800"/>
              </a:lnSpc>
              <a:defRPr/>
            </a:pPr>
            <a:r>
              <a:rPr kumimoji="0" lang="en-US" altLang="zh-TW" sz="1400" u="sng" dirty="0">
                <a:solidFill>
                  <a:srgbClr val="0000FF"/>
                </a:solidFill>
                <a:latin typeface="Times New Roman" pitchFamily="18" charset="0"/>
                <a:cs typeface="Times New Roman" pitchFamily="18" charset="0"/>
                <a:hlinkClick r:id="rId5"/>
              </a:rPr>
              <a:t>http://www.ypzz.cn/uploadfile/image/20140910/20140910113669046904.jpg</a:t>
            </a:r>
            <a:endParaRPr kumimoji="0" lang="zh-HK" altLang="zh-TW" sz="14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圖片 3"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8" descr="C:\From Chu computer\Chinese History\2014-2015 teacher training\War History\field trip\Boca Tigrus\DSC01062.JPG"/>
          <p:cNvPicPr>
            <a:picLocks noChangeAspect="1" noChangeArrowheads="1"/>
          </p:cNvPicPr>
          <p:nvPr/>
        </p:nvPicPr>
        <p:blipFill>
          <a:blip r:embed="rId3"/>
          <a:srcRect/>
          <a:stretch>
            <a:fillRect/>
          </a:stretch>
        </p:blipFill>
        <p:spPr bwMode="auto">
          <a:xfrm>
            <a:off x="677863" y="1389063"/>
            <a:ext cx="4648200" cy="3097212"/>
          </a:xfrm>
          <a:prstGeom prst="rect">
            <a:avLst/>
          </a:prstGeom>
          <a:noFill/>
          <a:ln w="38100">
            <a:solidFill>
              <a:schemeClr val="bg1"/>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pic>
        <p:nvPicPr>
          <p:cNvPr id="10" name="圖片 9" descr="C:\From Chu computer\Chinese History\2014-2015 teacher training\War History\field trip\Boca Tigrus\DSC01059.JPG"/>
          <p:cNvPicPr>
            <a:picLocks noChangeAspect="1" noChangeArrowheads="1"/>
          </p:cNvPicPr>
          <p:nvPr/>
        </p:nvPicPr>
        <p:blipFill>
          <a:blip r:embed="rId4"/>
          <a:srcRect/>
          <a:stretch>
            <a:fillRect/>
          </a:stretch>
        </p:blipFill>
        <p:spPr bwMode="auto">
          <a:xfrm>
            <a:off x="5608638" y="2127250"/>
            <a:ext cx="2609850" cy="3921125"/>
          </a:xfrm>
          <a:prstGeom prst="rect">
            <a:avLst/>
          </a:prstGeom>
          <a:noFill/>
          <a:ln w="38100">
            <a:solidFill>
              <a:srgbClr val="FFFFF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16389" name="矩形 1"/>
          <p:cNvSpPr>
            <a:spLocks noChangeArrowheads="1"/>
          </p:cNvSpPr>
          <p:nvPr/>
        </p:nvSpPr>
        <p:spPr bwMode="auto">
          <a:xfrm>
            <a:off x="654050" y="4562475"/>
            <a:ext cx="19812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09625" indent="-809625"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lnSpc>
                <a:spcPts val="1800"/>
              </a:lnSpc>
              <a:spcBef>
                <a:spcPct val="0"/>
              </a:spcBef>
              <a:buFontTx/>
              <a:buNone/>
            </a:pPr>
            <a:r>
              <a:rPr kumimoji="0" lang="zh-TW" altLang="en-US" sz="1400">
                <a:latin typeface="Times New Roman" pitchFamily="18" charset="0"/>
                <a:cs typeface="Times New Roman" pitchFamily="18" charset="0"/>
              </a:rPr>
              <a:t>图十：博物馆的正面照</a:t>
            </a:r>
            <a:endParaRPr kumimoji="0" lang="zh-HK" altLang="zh-TW" sz="1400" dirty="0">
              <a:latin typeface="Times New Roman" pitchFamily="18" charset="0"/>
              <a:cs typeface="Times New Roman" pitchFamily="18" charset="0"/>
            </a:endParaRPr>
          </a:p>
        </p:txBody>
      </p:sp>
      <p:sp>
        <p:nvSpPr>
          <p:cNvPr id="16390" name="矩形 2"/>
          <p:cNvSpPr>
            <a:spLocks noChangeArrowheads="1"/>
          </p:cNvSpPr>
          <p:nvPr/>
        </p:nvSpPr>
        <p:spPr bwMode="auto">
          <a:xfrm>
            <a:off x="5608638" y="6146800"/>
            <a:ext cx="2738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spcBef>
                <a:spcPct val="0"/>
              </a:spcBef>
              <a:buFontTx/>
              <a:buNone/>
            </a:pPr>
            <a:r>
              <a:rPr kumimoji="0" lang="zh-TW" altLang="en-US" sz="1400">
                <a:latin typeface="Times New Roman" pitchFamily="18" charset="0"/>
                <a:cs typeface="Times New Roman" pitchFamily="18" charset="0"/>
              </a:rPr>
              <a:t>图十一：博物馆前的林则徐雕像</a:t>
            </a:r>
            <a:r>
              <a:rPr kumimoji="0" lang="zh-HK" altLang="zh-TW" sz="1400">
                <a:cs typeface="Times New Roman" pitchFamily="18" charset="0"/>
              </a:rPr>
              <a:t> </a:t>
            </a:r>
            <a:endParaRPr kumimoji="0" lang="zh-TW" altLang="en-US" sz="1400" dirty="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圖片 3" descr="top 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11" descr="C:\From Chu computer\Chinese History\2014-2015 teacher training\War History\field trip\Boca Tigrus\DSC01052.JPG"/>
          <p:cNvPicPr>
            <a:picLocks noChangeAspect="1" noChangeArrowheads="1"/>
          </p:cNvPicPr>
          <p:nvPr/>
        </p:nvPicPr>
        <p:blipFill>
          <a:blip r:embed="rId4"/>
          <a:srcRect/>
          <a:stretch>
            <a:fillRect/>
          </a:stretch>
        </p:blipFill>
        <p:spPr bwMode="auto">
          <a:xfrm>
            <a:off x="4248150" y="3430588"/>
            <a:ext cx="4495800" cy="2994025"/>
          </a:xfrm>
          <a:prstGeom prst="rect">
            <a:avLst/>
          </a:prstGeom>
          <a:noFill/>
          <a:ln w="38100">
            <a:solidFill>
              <a:srgbClr val="FFFFF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pic>
        <p:nvPicPr>
          <p:cNvPr id="13" name="圖片 12" descr="C:\From Chu computer\Chinese History\2014-2015 teacher training\War History\field trip\Boca Tigrus\DSC01077.JPG"/>
          <p:cNvPicPr>
            <a:picLocks noChangeAspect="1" noChangeArrowheads="1"/>
          </p:cNvPicPr>
          <p:nvPr/>
        </p:nvPicPr>
        <p:blipFill>
          <a:blip r:embed="rId5"/>
          <a:srcRect/>
          <a:stretch>
            <a:fillRect/>
          </a:stretch>
        </p:blipFill>
        <p:spPr bwMode="auto">
          <a:xfrm>
            <a:off x="469900" y="1208088"/>
            <a:ext cx="4495800" cy="2994025"/>
          </a:xfrm>
          <a:prstGeom prst="rect">
            <a:avLst/>
          </a:prstGeom>
          <a:noFill/>
          <a:ln w="38100">
            <a:solidFill>
              <a:srgbClr val="FFFFF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17413" name="矩形 1"/>
          <p:cNvSpPr>
            <a:spLocks noChangeArrowheads="1"/>
          </p:cNvSpPr>
          <p:nvPr/>
        </p:nvSpPr>
        <p:spPr bwMode="auto">
          <a:xfrm>
            <a:off x="384175" y="4278313"/>
            <a:ext cx="2698175" cy="30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09625" indent="-809625"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lnSpc>
                <a:spcPts val="1800"/>
              </a:lnSpc>
              <a:spcBef>
                <a:spcPct val="0"/>
              </a:spcBef>
              <a:buFontTx/>
              <a:buNone/>
            </a:pPr>
            <a:r>
              <a:rPr kumimoji="0" lang="zh-TW" altLang="en-US" sz="1400">
                <a:latin typeface="Times New Roman" pitchFamily="18" charset="0"/>
                <a:cs typeface="Times New Roman" pitchFamily="18" charset="0"/>
              </a:rPr>
              <a:t>图十二：博物馆前方的一列大炮</a:t>
            </a:r>
            <a:endParaRPr kumimoji="0" lang="zh-HK" altLang="zh-TW" sz="1400" dirty="0">
              <a:latin typeface="Times New Roman" pitchFamily="18" charset="0"/>
              <a:cs typeface="Times New Roman" pitchFamily="18" charset="0"/>
            </a:endParaRPr>
          </a:p>
        </p:txBody>
      </p:sp>
      <p:sp>
        <p:nvSpPr>
          <p:cNvPr id="17414" name="矩形 2"/>
          <p:cNvSpPr>
            <a:spLocks noChangeArrowheads="1"/>
          </p:cNvSpPr>
          <p:nvPr/>
        </p:nvSpPr>
        <p:spPr bwMode="auto">
          <a:xfrm>
            <a:off x="6518275" y="3044825"/>
            <a:ext cx="2339102" cy="30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lnSpc>
                <a:spcPts val="1800"/>
              </a:lnSpc>
              <a:spcBef>
                <a:spcPct val="0"/>
              </a:spcBef>
              <a:buFontTx/>
              <a:buNone/>
            </a:pPr>
            <a:r>
              <a:rPr kumimoji="0" lang="zh-TW" altLang="en-US" sz="1400">
                <a:latin typeface="Times New Roman" pitchFamily="18" charset="0"/>
                <a:cs typeface="Times New Roman" pitchFamily="18" charset="0"/>
              </a:rPr>
              <a:t>图十三：博物馆旁的销烟池</a:t>
            </a:r>
            <a:endParaRPr kumimoji="0" lang="zh-HK" altLang="zh-TW" sz="14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圖片 3"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矩形 2"/>
          <p:cNvSpPr>
            <a:spLocks noChangeArrowheads="1"/>
          </p:cNvSpPr>
          <p:nvPr/>
        </p:nvSpPr>
        <p:spPr bwMode="auto">
          <a:xfrm>
            <a:off x="495300" y="1206500"/>
            <a:ext cx="80391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lnSpc>
                <a:spcPct val="110000"/>
              </a:lnSpc>
              <a:spcBef>
                <a:spcPct val="0"/>
              </a:spcBef>
              <a:buFontTx/>
              <a:buNone/>
            </a:pPr>
            <a:r>
              <a:rPr kumimoji="0" lang="zh-TW" altLang="en-US" sz="1800" b="1">
                <a:solidFill>
                  <a:srgbClr val="000000"/>
                </a:solidFill>
                <a:latin typeface="Helvetica" pitchFamily="-65" charset="0"/>
              </a:rPr>
              <a:t>附录二：明清广东东莞太平威远岛之军事设施（教师参考资料）</a:t>
            </a:r>
            <a:r>
              <a:rPr kumimoji="0" lang="zh-TW" altLang="en-US" sz="1800">
                <a:solidFill>
                  <a:srgbClr val="000000"/>
                </a:solidFill>
                <a:latin typeface="Helvetica" pitchFamily="-65" charset="0"/>
              </a:rPr>
              <a:t>            </a:t>
            </a:r>
            <a:r>
              <a:rPr kumimoji="0" lang="zh-TW" altLang="en-US" sz="1800" b="1">
                <a:solidFill>
                  <a:srgbClr val="000000"/>
                </a:solidFill>
                <a:latin typeface="Helvetica" pitchFamily="-65" charset="0"/>
              </a:rPr>
              <a:t>萧国健</a:t>
            </a:r>
            <a:endParaRPr kumimoji="0" lang="zh-TW" altLang="en-US" sz="1800" b="1" dirty="0"/>
          </a:p>
        </p:txBody>
      </p:sp>
      <p:sp>
        <p:nvSpPr>
          <p:cNvPr id="18436" name="矩形 4"/>
          <p:cNvSpPr>
            <a:spLocks noChangeArrowheads="1"/>
          </p:cNvSpPr>
          <p:nvPr/>
        </p:nvSpPr>
        <p:spPr bwMode="auto">
          <a:xfrm>
            <a:off x="495300" y="1684338"/>
            <a:ext cx="8039100"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spcBef>
                <a:spcPct val="0"/>
              </a:spcBef>
              <a:buFontTx/>
              <a:buNone/>
            </a:pPr>
            <a:r>
              <a:rPr kumimoji="0" lang="zh-TW" altLang="en-US" sz="1800" dirty="0">
                <a:solidFill>
                  <a:srgbClr val="E46C0A"/>
                </a:solidFill>
                <a:latin typeface="Helvetica" pitchFamily="-65" charset="0"/>
              </a:rPr>
              <a:t>前言</a:t>
            </a:r>
          </a:p>
          <a:p>
            <a:pPr algn="just" eaLnBrk="1" hangingPunct="1">
              <a:spcBef>
                <a:spcPct val="0"/>
              </a:spcBef>
              <a:buFontTx/>
              <a:buNone/>
            </a:pPr>
            <a:r>
              <a:rPr kumimoji="0" lang="zh-TW" altLang="en-US" sz="1800">
                <a:solidFill>
                  <a:srgbClr val="000000"/>
                </a:solidFill>
                <a:latin typeface="Helvetica" pitchFamily="-65" charset="0"/>
              </a:rPr>
              <a:t>威远岛位广东珠江口虎门东侧，面积十六点八平方公里，原称亚娘鞋岛，盖因其形状似鞋之故。西元一九八四年始改称威远岛</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注一</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，该岛握虎门外口，自古已为海防重地。</a:t>
            </a:r>
          </a:p>
          <a:p>
            <a:pPr algn="just" eaLnBrk="1" hangingPunct="1">
              <a:spcBef>
                <a:spcPct val="0"/>
              </a:spcBef>
              <a:buFontTx/>
              <a:buNone/>
            </a:pPr>
            <a:r>
              <a:rPr kumimoji="0" lang="zh-TW" altLang="en-US" sz="1800" dirty="0">
                <a:solidFill>
                  <a:srgbClr val="000000"/>
                </a:solidFill>
                <a:latin typeface="Helvetica" pitchFamily="-65" charset="0"/>
              </a:rPr>
              <a:t> </a:t>
            </a:r>
          </a:p>
          <a:p>
            <a:pPr algn="just" eaLnBrk="1" hangingPunct="1">
              <a:spcBef>
                <a:spcPct val="0"/>
              </a:spcBef>
              <a:buFontTx/>
              <a:buNone/>
            </a:pPr>
            <a:r>
              <a:rPr kumimoji="0" lang="zh-TW" altLang="en-US" sz="1800">
                <a:solidFill>
                  <a:srgbClr val="E46C0A"/>
                </a:solidFill>
                <a:latin typeface="Helvetica" pitchFamily="-65" charset="0"/>
              </a:rPr>
              <a:t>明代岛上之军事设施</a:t>
            </a:r>
          </a:p>
          <a:p>
            <a:pPr algn="just" eaLnBrk="1" hangingPunct="1">
              <a:spcBef>
                <a:spcPct val="0"/>
              </a:spcBef>
              <a:buFontTx/>
              <a:buNone/>
            </a:pPr>
            <a:r>
              <a:rPr kumimoji="0" lang="zh-TW" altLang="en-US" sz="1800">
                <a:solidFill>
                  <a:srgbClr val="000000"/>
                </a:solidFill>
                <a:latin typeface="Helvetica" pitchFamily="-65" charset="0"/>
              </a:rPr>
              <a:t>明初，于岛上设置武山寨及虎头寨，额设营兵一百八十余名驻守，隶南海卫东莞所辖管</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注二</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；惜兵力薄弱，无法阻挡海寇扬帆北上，进犯广州</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注三</a:t>
            </a:r>
            <a:r>
              <a:rPr kumimoji="0" lang="en-US" altLang="zh-TW" sz="1800">
                <a:solidFill>
                  <a:srgbClr val="000000"/>
                </a:solidFill>
                <a:latin typeface="Helvetica" pitchFamily="-65" charset="0"/>
              </a:rPr>
              <a:t>﹞</a:t>
            </a:r>
            <a:r>
              <a:rPr kumimoji="0" lang="zh-TW" altLang="en-US" sz="1800" dirty="0">
                <a:solidFill>
                  <a:srgbClr val="000000"/>
                </a:solidFill>
                <a:latin typeface="Helvetica" pitchFamily="-65" charset="0"/>
              </a:rPr>
              <a:t>。</a:t>
            </a:r>
          </a:p>
          <a:p>
            <a:pPr algn="just" eaLnBrk="1" hangingPunct="1">
              <a:spcBef>
                <a:spcPct val="0"/>
              </a:spcBef>
              <a:buFontTx/>
              <a:buNone/>
            </a:pPr>
            <a:r>
              <a:rPr kumimoji="0" lang="zh-TW" altLang="en-US" sz="1800" dirty="0">
                <a:solidFill>
                  <a:srgbClr val="000000"/>
                </a:solidFill>
                <a:latin typeface="Helvetica" pitchFamily="-65" charset="0"/>
              </a:rPr>
              <a:t> </a:t>
            </a:r>
          </a:p>
          <a:p>
            <a:pPr algn="just" eaLnBrk="1" hangingPunct="1">
              <a:spcBef>
                <a:spcPct val="0"/>
              </a:spcBef>
              <a:buFontTx/>
              <a:buNone/>
            </a:pPr>
            <a:r>
              <a:rPr kumimoji="0" lang="zh-TW" altLang="en-US" sz="1800">
                <a:solidFill>
                  <a:srgbClr val="000000"/>
                </a:solidFill>
                <a:latin typeface="Helvetica" pitchFamily="-65" charset="0"/>
              </a:rPr>
              <a:t>万历十六年</a:t>
            </a:r>
            <a:r>
              <a:rPr kumimoji="0" lang="en-US" altLang="zh-TW" sz="1800">
                <a:solidFill>
                  <a:srgbClr val="000000"/>
                </a:solidFill>
                <a:latin typeface="Helvetica" pitchFamily="-65" charset="0"/>
              </a:rPr>
              <a:t>﹝</a:t>
            </a:r>
            <a:r>
              <a:rPr kumimoji="0" lang="zh-TW" altLang="en-US" sz="1800" dirty="0">
                <a:solidFill>
                  <a:srgbClr val="000000"/>
                </a:solidFill>
                <a:latin typeface="Helvetica" pitchFamily="-65" charset="0"/>
              </a:rPr>
              <a:t>西元</a:t>
            </a:r>
            <a:r>
              <a:rPr kumimoji="0" lang="zh-TW" altLang="en-US" sz="1800">
                <a:solidFill>
                  <a:srgbClr val="000000"/>
                </a:solidFill>
                <a:latin typeface="Helvetica" pitchFamily="-65" charset="0"/>
              </a:rPr>
              <a:t>一五八八年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于岛上武山南面建虎头门山前寨城，以钦总一员，哨官四员，兵八百二十三名，及哨船三十艘镇守</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注四</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。天启二年</a:t>
            </a:r>
            <a:r>
              <a:rPr kumimoji="0" lang="en-US" altLang="zh-TW" sz="1800">
                <a:solidFill>
                  <a:srgbClr val="000000"/>
                </a:solidFill>
                <a:latin typeface="Helvetica" pitchFamily="-65" charset="0"/>
              </a:rPr>
              <a:t>﹝</a:t>
            </a:r>
            <a:r>
              <a:rPr kumimoji="0" lang="zh-TW" altLang="en-US" sz="1800" dirty="0">
                <a:solidFill>
                  <a:srgbClr val="000000"/>
                </a:solidFill>
                <a:latin typeface="Helvetica" pitchFamily="-65" charset="0"/>
              </a:rPr>
              <a:t>西元</a:t>
            </a:r>
            <a:r>
              <a:rPr kumimoji="0" lang="zh-TW" altLang="en-US" sz="1800">
                <a:solidFill>
                  <a:srgbClr val="000000"/>
                </a:solidFill>
                <a:latin typeface="Helvetica" pitchFamily="-65" charset="0"/>
              </a:rPr>
              <a:t>一六二二年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改以参将一员，率兵一千七百余名驻守，哨船数目如旧</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注五</a:t>
            </a:r>
            <a:r>
              <a:rPr kumimoji="0" lang="en-US" altLang="zh-TW" sz="1800">
                <a:solidFill>
                  <a:srgbClr val="000000"/>
                </a:solidFill>
                <a:latin typeface="Helvetica" pitchFamily="-65" charset="0"/>
              </a:rPr>
              <a:t>﹞</a:t>
            </a:r>
            <a:r>
              <a:rPr kumimoji="0" lang="zh-TW" altLang="en-US" sz="1800" dirty="0">
                <a:solidFill>
                  <a:srgbClr val="000000"/>
                </a:solidFill>
                <a:latin typeface="Helvetica" pitchFamily="-65" charset="0"/>
              </a:rPr>
              <a:t>。</a:t>
            </a:r>
          </a:p>
          <a:p>
            <a:pPr algn="just" eaLnBrk="1" hangingPunct="1">
              <a:spcBef>
                <a:spcPct val="0"/>
              </a:spcBef>
              <a:buFontTx/>
              <a:buNone/>
            </a:pPr>
            <a:r>
              <a:rPr kumimoji="0" lang="zh-TW" altLang="en-US" sz="1800" dirty="0">
                <a:solidFill>
                  <a:srgbClr val="000000"/>
                </a:solidFill>
                <a:latin typeface="Helvetica" pitchFamily="-65" charset="0"/>
              </a:rPr>
              <a:t> </a:t>
            </a:r>
          </a:p>
          <a:p>
            <a:pPr algn="just" eaLnBrk="1" hangingPunct="1">
              <a:spcBef>
                <a:spcPct val="0"/>
              </a:spcBef>
              <a:buFontTx/>
              <a:buNone/>
            </a:pPr>
            <a:r>
              <a:rPr kumimoji="0" lang="zh-TW" altLang="en-US" sz="1800">
                <a:solidFill>
                  <a:srgbClr val="000000"/>
                </a:solidFill>
                <a:latin typeface="Helvetica" pitchFamily="-65" charset="0"/>
              </a:rPr>
              <a:t>明末，因武山南面水道日浅，船只难于湾泊，遂于武山三门地面另建虎头门山后寨，旧寨遂废</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注六</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。其时，该地驻军兵额及哨船数目与前相同，惜无专官驻守，终明仍之</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注七</a:t>
            </a:r>
            <a:r>
              <a:rPr kumimoji="0" lang="en-US" altLang="zh-TW" sz="1800">
                <a:solidFill>
                  <a:srgbClr val="000000"/>
                </a:solidFill>
                <a:latin typeface="Helvetica" pitchFamily="-65" charset="0"/>
              </a:rPr>
              <a:t>﹞</a:t>
            </a:r>
            <a:r>
              <a:rPr kumimoji="0" lang="zh-TW" altLang="en-US" sz="1800" dirty="0">
                <a:solidFill>
                  <a:srgbClr val="000000"/>
                </a:solidFill>
                <a:latin typeface="Helvetica" pitchFamily="-65" charset="0"/>
              </a:rPr>
              <a:t>。</a:t>
            </a:r>
            <a:endParaRPr kumimoji="0" lang="zh-TW" alt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圖片 4"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1"/>
          <p:cNvSpPr>
            <a:spLocks noChangeArrowheads="1"/>
          </p:cNvSpPr>
          <p:nvPr/>
        </p:nvSpPr>
        <p:spPr bwMode="auto">
          <a:xfrm>
            <a:off x="654050" y="1444625"/>
            <a:ext cx="79121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ct val="110000"/>
              </a:lnSpc>
              <a:spcBef>
                <a:spcPct val="0"/>
              </a:spcBef>
              <a:buFontTx/>
              <a:buNone/>
            </a:pPr>
            <a:r>
              <a:rPr kumimoji="0" lang="zh-TW" altLang="en-US" sz="1800">
                <a:solidFill>
                  <a:srgbClr val="E46C0A"/>
                </a:solidFill>
                <a:latin typeface="Helvetica" pitchFamily="-65" charset="0"/>
              </a:rPr>
              <a:t>清初岛上之军事设施</a:t>
            </a:r>
          </a:p>
          <a:p>
            <a:pPr algn="just" eaLnBrk="1" hangingPunct="1">
              <a:lnSpc>
                <a:spcPct val="110000"/>
              </a:lnSpc>
              <a:spcBef>
                <a:spcPct val="0"/>
              </a:spcBef>
              <a:buFontTx/>
              <a:buNone/>
            </a:pPr>
            <a:r>
              <a:rPr kumimoji="0" lang="zh-TW" altLang="en-US" sz="1800">
                <a:solidFill>
                  <a:srgbClr val="000000"/>
                </a:solidFill>
                <a:latin typeface="Helvetica" pitchFamily="-65" charset="0"/>
              </a:rPr>
              <a:t>清初，因沿海寇患频繁，遂于虎门口处，设置炮台寨城，以卫广州出口通道。康熙五十六年</a:t>
            </a:r>
            <a:r>
              <a:rPr kumimoji="0" lang="en-US" altLang="zh-TW" sz="1800">
                <a:solidFill>
                  <a:srgbClr val="000000"/>
                </a:solidFill>
                <a:latin typeface="Helvetica" pitchFamily="-65" charset="0"/>
              </a:rPr>
              <a:t>﹝</a:t>
            </a:r>
            <a:r>
              <a:rPr kumimoji="0" lang="zh-TW" altLang="en-US" sz="1800" dirty="0">
                <a:solidFill>
                  <a:srgbClr val="000000"/>
                </a:solidFill>
                <a:latin typeface="Helvetica" pitchFamily="-65" charset="0"/>
              </a:rPr>
              <a:t>西元</a:t>
            </a:r>
            <a:r>
              <a:rPr kumimoji="0" lang="zh-TW" altLang="en-US" sz="1800">
                <a:solidFill>
                  <a:srgbClr val="000000"/>
                </a:solidFill>
                <a:latin typeface="Helvetica" pitchFamily="-65" charset="0"/>
              </a:rPr>
              <a:t>一七一七年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，于岛上南面山麓，建筑南山炮台</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注八</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。惟对该处水路之防卫，功用不大。</a:t>
            </a:r>
          </a:p>
          <a:p>
            <a:pPr algn="just" eaLnBrk="1" hangingPunct="1">
              <a:lnSpc>
                <a:spcPct val="110000"/>
              </a:lnSpc>
              <a:spcBef>
                <a:spcPct val="0"/>
              </a:spcBef>
              <a:buFontTx/>
              <a:buNone/>
            </a:pPr>
            <a:r>
              <a:rPr kumimoji="0" lang="zh-TW" altLang="en-US" sz="1800">
                <a:solidFill>
                  <a:srgbClr val="000000"/>
                </a:solidFill>
                <a:latin typeface="Helvetica" pitchFamily="-65" charset="0"/>
              </a:rPr>
              <a:t>嘉庆十九年</a:t>
            </a:r>
            <a:r>
              <a:rPr kumimoji="0" lang="en-US" altLang="zh-TW" sz="1800" dirty="0">
                <a:solidFill>
                  <a:srgbClr val="000000"/>
                </a:solidFill>
                <a:latin typeface="Helvetica" pitchFamily="-65" charset="0"/>
              </a:rPr>
              <a:t>﹝</a:t>
            </a:r>
            <a:r>
              <a:rPr kumimoji="0" lang="zh-TW" altLang="en-US" sz="1800" dirty="0">
                <a:solidFill>
                  <a:srgbClr val="000000"/>
                </a:solidFill>
                <a:latin typeface="Helvetica" pitchFamily="-65" charset="0"/>
              </a:rPr>
              <a:t>西元</a:t>
            </a:r>
            <a:r>
              <a:rPr kumimoji="0" lang="zh-TW" altLang="en-US" sz="1800">
                <a:solidFill>
                  <a:srgbClr val="000000"/>
                </a:solidFill>
                <a:latin typeface="Helvetica" pitchFamily="-65" charset="0"/>
              </a:rPr>
              <a:t>一八一四年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以旧有之南山炮台，未能控制该区水道，遂于其西北角，添建炮台一座，名镇远炮台。该炮台周围一百二十丈，安炮三十九门</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注九</a:t>
            </a:r>
            <a:r>
              <a:rPr kumimoji="0" lang="en-US" altLang="zh-TW" sz="1800">
                <a:solidFill>
                  <a:srgbClr val="000000"/>
                </a:solidFill>
                <a:latin typeface="Helvetica" pitchFamily="-65" charset="0"/>
              </a:rPr>
              <a:t>﹞</a:t>
            </a:r>
            <a:r>
              <a:rPr kumimoji="0" lang="zh-TW" altLang="en-US" sz="1800" dirty="0">
                <a:solidFill>
                  <a:srgbClr val="000000"/>
                </a:solidFill>
                <a:latin typeface="Helvetica" pitchFamily="-65" charset="0"/>
              </a:rPr>
              <a:t>。</a:t>
            </a:r>
          </a:p>
          <a:p>
            <a:pPr algn="just" eaLnBrk="1" hangingPunct="1">
              <a:lnSpc>
                <a:spcPct val="110000"/>
              </a:lnSpc>
              <a:spcBef>
                <a:spcPct val="0"/>
              </a:spcBef>
              <a:buFontTx/>
              <a:buNone/>
            </a:pPr>
            <a:r>
              <a:rPr kumimoji="0" lang="zh-TW" altLang="en-US" sz="1800" dirty="0">
                <a:solidFill>
                  <a:srgbClr val="000000"/>
                </a:solidFill>
                <a:latin typeface="Helvetica" pitchFamily="-65" charset="0"/>
              </a:rPr>
              <a:t> </a:t>
            </a:r>
          </a:p>
          <a:p>
            <a:pPr algn="just" eaLnBrk="1" hangingPunct="1">
              <a:lnSpc>
                <a:spcPct val="110000"/>
              </a:lnSpc>
              <a:spcBef>
                <a:spcPct val="0"/>
              </a:spcBef>
              <a:buFontTx/>
              <a:buNone/>
            </a:pPr>
            <a:r>
              <a:rPr kumimoji="0" lang="zh-TW" altLang="en-US" sz="1800">
                <a:solidFill>
                  <a:srgbClr val="E46C0A"/>
                </a:solidFill>
                <a:latin typeface="Helvetica" pitchFamily="-65" charset="0"/>
              </a:rPr>
              <a:t>鸦片战争之前岛上之军事设施</a:t>
            </a:r>
          </a:p>
          <a:p>
            <a:pPr algn="just" eaLnBrk="1" hangingPunct="1">
              <a:lnSpc>
                <a:spcPct val="110000"/>
              </a:lnSpc>
              <a:spcBef>
                <a:spcPct val="0"/>
              </a:spcBef>
              <a:buFontTx/>
              <a:buNone/>
            </a:pPr>
            <a:r>
              <a:rPr kumimoji="0" lang="zh-TW" altLang="en-US" sz="1800">
                <a:solidFill>
                  <a:srgbClr val="000000"/>
                </a:solidFill>
                <a:latin typeface="Helvetica" pitchFamily="-65" charset="0"/>
              </a:rPr>
              <a:t>其后，英人东来之威胁日增，虎门为广东省城之门户，遂有增强防务之需要。</a:t>
            </a:r>
            <a:endParaRPr kumimoji="0" lang="zh-TW" alt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圖片 3"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矩形 2"/>
          <p:cNvSpPr>
            <a:spLocks noChangeArrowheads="1"/>
          </p:cNvSpPr>
          <p:nvPr/>
        </p:nvSpPr>
        <p:spPr bwMode="auto">
          <a:xfrm>
            <a:off x="552450" y="1201738"/>
            <a:ext cx="8148638"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lnSpc>
                <a:spcPct val="110000"/>
              </a:lnSpc>
              <a:spcBef>
                <a:spcPct val="0"/>
              </a:spcBef>
              <a:buFontTx/>
              <a:buNone/>
            </a:pPr>
            <a:r>
              <a:rPr kumimoji="0" lang="zh-TW" altLang="en-US" sz="1800" dirty="0">
                <a:solidFill>
                  <a:srgbClr val="000000"/>
                </a:solidFill>
                <a:latin typeface="Helvetica" pitchFamily="-65" charset="0"/>
              </a:rPr>
              <a:t>道光十五年</a:t>
            </a:r>
            <a:r>
              <a:rPr kumimoji="0" lang="en-US" altLang="zh-TW" sz="1800" dirty="0">
                <a:solidFill>
                  <a:srgbClr val="000000"/>
                </a:solidFill>
                <a:latin typeface="Helvetica" pitchFamily="-65" charset="0"/>
              </a:rPr>
              <a:t>﹝</a:t>
            </a:r>
            <a:r>
              <a:rPr kumimoji="0" lang="zh-TW" altLang="en-US" sz="1800" dirty="0">
                <a:solidFill>
                  <a:srgbClr val="000000"/>
                </a:solidFill>
                <a:latin typeface="Helvetica" pitchFamily="-65" charset="0"/>
              </a:rPr>
              <a:t>西元</a:t>
            </a:r>
            <a:r>
              <a:rPr kumimoji="0" lang="zh-TW" altLang="en-US" sz="1800">
                <a:solidFill>
                  <a:srgbClr val="000000"/>
                </a:solidFill>
                <a:latin typeface="Helvetica" pitchFamily="-65" charset="0"/>
              </a:rPr>
              <a:t>一八三五年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，于南山炮台前面，环筑月台，名威远炮台，该炮台周围一百五十四丈，安炮七十五门</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注十</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。同时，并将镇远炮台加筑坚固，添铸七、八千斤大炮，安配台上。于海面较狭处，加建铁链木排，以资堵截</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注十一</a:t>
            </a:r>
            <a:r>
              <a:rPr kumimoji="0" lang="en-US" altLang="zh-TW" sz="1800">
                <a:solidFill>
                  <a:srgbClr val="000000"/>
                </a:solidFill>
                <a:latin typeface="Helvetica" pitchFamily="-65" charset="0"/>
              </a:rPr>
              <a:t>﹞</a:t>
            </a:r>
            <a:r>
              <a:rPr kumimoji="0" lang="zh-TW" altLang="en-US" sz="1800" dirty="0">
                <a:solidFill>
                  <a:srgbClr val="000000"/>
                </a:solidFill>
                <a:latin typeface="Helvetica" pitchFamily="-65" charset="0"/>
              </a:rPr>
              <a:t>。</a:t>
            </a:r>
          </a:p>
          <a:p>
            <a:pPr eaLnBrk="1" hangingPunct="1">
              <a:lnSpc>
                <a:spcPct val="110000"/>
              </a:lnSpc>
              <a:spcBef>
                <a:spcPct val="0"/>
              </a:spcBef>
              <a:buFontTx/>
              <a:buNone/>
            </a:pPr>
            <a:r>
              <a:rPr kumimoji="0" lang="zh-TW" altLang="en-US" sz="1800" dirty="0">
                <a:solidFill>
                  <a:srgbClr val="000000"/>
                </a:solidFill>
                <a:latin typeface="Helvetica" pitchFamily="-65" charset="0"/>
              </a:rPr>
              <a:t> </a:t>
            </a:r>
          </a:p>
          <a:p>
            <a:pPr eaLnBrk="1" hangingPunct="1">
              <a:lnSpc>
                <a:spcPct val="110000"/>
              </a:lnSpc>
              <a:spcBef>
                <a:spcPct val="0"/>
              </a:spcBef>
              <a:buFontTx/>
              <a:buNone/>
            </a:pPr>
            <a:r>
              <a:rPr kumimoji="0" lang="zh-TW" altLang="en-US" sz="1800" dirty="0">
                <a:solidFill>
                  <a:srgbClr val="000000"/>
                </a:solidFill>
                <a:latin typeface="Helvetica" pitchFamily="-65" charset="0"/>
              </a:rPr>
              <a:t>道光十八年</a:t>
            </a:r>
            <a:r>
              <a:rPr kumimoji="0" lang="en-US" altLang="zh-TW" sz="1800" dirty="0">
                <a:solidFill>
                  <a:srgbClr val="000000"/>
                </a:solidFill>
                <a:latin typeface="Helvetica" pitchFamily="-65" charset="0"/>
              </a:rPr>
              <a:t>﹝</a:t>
            </a:r>
            <a:r>
              <a:rPr kumimoji="0" lang="zh-TW" altLang="en-US" sz="1800" dirty="0">
                <a:solidFill>
                  <a:srgbClr val="000000"/>
                </a:solidFill>
                <a:latin typeface="Helvetica" pitchFamily="-65" charset="0"/>
              </a:rPr>
              <a:t>西</a:t>
            </a:r>
            <a:r>
              <a:rPr kumimoji="0" lang="zh-TW" altLang="en-US" sz="1800">
                <a:solidFill>
                  <a:srgbClr val="000000"/>
                </a:solidFill>
                <a:latin typeface="Helvetica" pitchFamily="-65" charset="0"/>
              </a:rPr>
              <a:t>一八三八年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于威远炮台与镇远炮台之间，添建大炮台一座，名靖远炮台，安炮六十门</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注十二</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，以护横江排炼。炮台墙钉桩砌石，垛墙炮洞则以三合土筑成。炮台阔六十三丈，高一丈四尺五寸，后围石墙九十丈，高出山巅。内设兵房、望楼、官厅、军装库及火药库</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注十三</a:t>
            </a:r>
            <a:r>
              <a:rPr kumimoji="0" lang="en-US" altLang="zh-TW" sz="1800">
                <a:solidFill>
                  <a:srgbClr val="000000"/>
                </a:solidFill>
                <a:latin typeface="Helvetica" pitchFamily="-65" charset="0"/>
              </a:rPr>
              <a:t>﹞</a:t>
            </a:r>
            <a:r>
              <a:rPr kumimoji="0" lang="zh-TW" altLang="en-US" sz="1800" dirty="0">
                <a:solidFill>
                  <a:srgbClr val="000000"/>
                </a:solidFill>
                <a:latin typeface="Helvetica" pitchFamily="-65" charset="0"/>
              </a:rPr>
              <a:t>。</a:t>
            </a:r>
          </a:p>
          <a:p>
            <a:pPr eaLnBrk="1" hangingPunct="1">
              <a:lnSpc>
                <a:spcPct val="110000"/>
              </a:lnSpc>
              <a:spcBef>
                <a:spcPct val="0"/>
              </a:spcBef>
              <a:buFontTx/>
              <a:buNone/>
            </a:pPr>
            <a:r>
              <a:rPr kumimoji="0" lang="zh-TW" altLang="en-US" sz="1800" dirty="0">
                <a:solidFill>
                  <a:srgbClr val="000000"/>
                </a:solidFill>
                <a:latin typeface="Helvetica" pitchFamily="-65" charset="0"/>
              </a:rPr>
              <a:t> </a:t>
            </a:r>
          </a:p>
          <a:p>
            <a:pPr eaLnBrk="1" hangingPunct="1">
              <a:lnSpc>
                <a:spcPct val="110000"/>
              </a:lnSpc>
              <a:spcBef>
                <a:spcPct val="0"/>
              </a:spcBef>
              <a:buFontTx/>
              <a:buNone/>
            </a:pPr>
            <a:r>
              <a:rPr kumimoji="0" lang="zh-TW" altLang="en-US" sz="1800" dirty="0">
                <a:solidFill>
                  <a:srgbClr val="000000"/>
                </a:solidFill>
                <a:latin typeface="Helvetica" pitchFamily="-65" charset="0"/>
              </a:rPr>
              <a:t>道光二十一年</a:t>
            </a:r>
            <a:r>
              <a:rPr kumimoji="0" lang="en-US" altLang="zh-TW" sz="1800" dirty="0">
                <a:solidFill>
                  <a:srgbClr val="000000"/>
                </a:solidFill>
                <a:latin typeface="Helvetica" pitchFamily="-65" charset="0"/>
              </a:rPr>
              <a:t>﹝</a:t>
            </a:r>
            <a:r>
              <a:rPr kumimoji="0" lang="zh-TW" altLang="en-US" sz="1800" dirty="0">
                <a:solidFill>
                  <a:srgbClr val="000000"/>
                </a:solidFill>
                <a:latin typeface="Helvetica" pitchFamily="-65" charset="0"/>
              </a:rPr>
              <a:t>西元</a:t>
            </a:r>
            <a:r>
              <a:rPr kumimoji="0" lang="zh-TW" altLang="en-US" sz="1800">
                <a:solidFill>
                  <a:srgbClr val="000000"/>
                </a:solidFill>
                <a:latin typeface="Helvetica" pitchFamily="-65" charset="0"/>
              </a:rPr>
              <a:t>一八四一年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鸦片战争，镇远、威远、靖远三炮台先后为英军所毁</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注十四</a:t>
            </a:r>
            <a:r>
              <a:rPr kumimoji="0" lang="en-US" altLang="zh-TW" sz="1800">
                <a:solidFill>
                  <a:srgbClr val="000000"/>
                </a:solidFill>
                <a:latin typeface="Helvetica" pitchFamily="-65" charset="0"/>
              </a:rPr>
              <a:t>﹞</a:t>
            </a:r>
            <a:r>
              <a:rPr kumimoji="0" lang="zh-TW" altLang="en-US" sz="1800" dirty="0">
                <a:solidFill>
                  <a:srgbClr val="000000"/>
                </a:solidFill>
                <a:latin typeface="Helvetica" pitchFamily="-65" charset="0"/>
              </a:rPr>
              <a:t>。</a:t>
            </a:r>
          </a:p>
          <a:p>
            <a:pPr eaLnBrk="1" hangingPunct="1">
              <a:lnSpc>
                <a:spcPct val="110000"/>
              </a:lnSpc>
              <a:spcBef>
                <a:spcPct val="0"/>
              </a:spcBef>
              <a:buFontTx/>
              <a:buNone/>
            </a:pPr>
            <a:r>
              <a:rPr kumimoji="0" lang="zh-TW" altLang="en-US" sz="1800" dirty="0">
                <a:solidFill>
                  <a:srgbClr val="000000"/>
                </a:solidFill>
                <a:latin typeface="Helvetica" pitchFamily="-65" charset="0"/>
              </a:rPr>
              <a:t> </a:t>
            </a:r>
          </a:p>
          <a:p>
            <a:pPr eaLnBrk="1" hangingPunct="1">
              <a:lnSpc>
                <a:spcPct val="110000"/>
              </a:lnSpc>
              <a:spcBef>
                <a:spcPct val="0"/>
              </a:spcBef>
              <a:buFontTx/>
              <a:buNone/>
            </a:pPr>
            <a:r>
              <a:rPr kumimoji="0" lang="zh-TW" altLang="en-US" sz="1800" dirty="0">
                <a:solidFill>
                  <a:srgbClr val="000000"/>
                </a:solidFill>
                <a:latin typeface="Helvetica" pitchFamily="-65" charset="0"/>
              </a:rPr>
              <a:t>道光二十三年</a:t>
            </a:r>
            <a:r>
              <a:rPr kumimoji="0" lang="en-US" altLang="zh-TW" sz="1800" dirty="0">
                <a:solidFill>
                  <a:srgbClr val="000000"/>
                </a:solidFill>
                <a:latin typeface="Helvetica" pitchFamily="-65" charset="0"/>
              </a:rPr>
              <a:t>﹝</a:t>
            </a:r>
            <a:r>
              <a:rPr kumimoji="0" lang="zh-TW" altLang="en-US" sz="1800" dirty="0">
                <a:solidFill>
                  <a:srgbClr val="000000"/>
                </a:solidFill>
                <a:latin typeface="Helvetica" pitchFamily="-65" charset="0"/>
              </a:rPr>
              <a:t>西元</a:t>
            </a:r>
            <a:r>
              <a:rPr kumimoji="0" lang="zh-TW" altLang="en-US" sz="1800">
                <a:solidFill>
                  <a:srgbClr val="000000"/>
                </a:solidFill>
                <a:latin typeface="Helvetica" pitchFamily="-65" charset="0"/>
              </a:rPr>
              <a:t>一八四三年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重修各炮台，南山威远炮台安炮七十五位，靖远炮台安炮六十八位，镇远炮台安炮四十一位。另于岛之南端，增建水军寮炮台，安炮十位；又于岛北端建筑蛇头湾炮台，安炮十七位；并于岛之东岸建竹洲炮台，安炮二十位及九宰炮台，安炮二十一位</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注十五</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。咸丰六年</a:t>
            </a:r>
            <a:r>
              <a:rPr kumimoji="0" lang="en-US" altLang="zh-TW" sz="1800">
                <a:solidFill>
                  <a:srgbClr val="000000"/>
                </a:solidFill>
                <a:latin typeface="Helvetica" pitchFamily="-65" charset="0"/>
              </a:rPr>
              <a:t>﹝</a:t>
            </a:r>
            <a:r>
              <a:rPr kumimoji="0" lang="zh-TW" altLang="en-US" sz="1800" dirty="0">
                <a:solidFill>
                  <a:srgbClr val="000000"/>
                </a:solidFill>
                <a:latin typeface="Helvetica" pitchFamily="-65" charset="0"/>
              </a:rPr>
              <a:t>西元</a:t>
            </a:r>
            <a:r>
              <a:rPr kumimoji="0" lang="zh-TW" altLang="en-US" sz="1800">
                <a:solidFill>
                  <a:srgbClr val="000000"/>
                </a:solidFill>
                <a:latin typeface="Helvetica" pitchFamily="-65" charset="0"/>
              </a:rPr>
              <a:t>一八五六年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，各炮台皆为英军攻毁</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注十六</a:t>
            </a:r>
            <a:r>
              <a:rPr kumimoji="0" lang="en-US" altLang="zh-TW" sz="1800">
                <a:solidFill>
                  <a:srgbClr val="000000"/>
                </a:solidFill>
                <a:latin typeface="Helvetica" pitchFamily="-65" charset="0"/>
              </a:rPr>
              <a:t>﹞</a:t>
            </a:r>
            <a:r>
              <a:rPr kumimoji="0" lang="zh-TW" altLang="en-US" sz="1800" dirty="0">
                <a:solidFill>
                  <a:srgbClr val="000000"/>
                </a:solidFill>
                <a:latin typeface="Helvetica" pitchFamily="-65" charset="0"/>
              </a:rPr>
              <a:t>。</a:t>
            </a:r>
            <a:endParaRPr kumimoji="0" lang="zh-TW" alt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圖片 2"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矩形 5"/>
          <p:cNvSpPr>
            <a:spLocks noChangeArrowheads="1"/>
          </p:cNvSpPr>
          <p:nvPr/>
        </p:nvSpPr>
        <p:spPr bwMode="auto">
          <a:xfrm>
            <a:off x="547688" y="1504950"/>
            <a:ext cx="8048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spcBef>
                <a:spcPct val="0"/>
              </a:spcBef>
              <a:buFontTx/>
              <a:buNone/>
            </a:pPr>
            <a:r>
              <a:rPr kumimoji="0" lang="zh-TW" altLang="en-US" sz="1800" b="1"/>
              <a:t>虎门威远炮台介绍：</a:t>
            </a:r>
            <a:endParaRPr kumimoji="0" lang="en-US" altLang="zh-TW" sz="1800" b="1" dirty="0"/>
          </a:p>
          <a:p>
            <a:pPr eaLnBrk="1" hangingPunct="1">
              <a:spcBef>
                <a:spcPct val="0"/>
              </a:spcBef>
              <a:buFontTx/>
              <a:buNone/>
            </a:pPr>
            <a:endParaRPr kumimoji="0" lang="zh-HK" altLang="zh-TW" sz="1800" dirty="0"/>
          </a:p>
          <a:p>
            <a:pPr algn="just" eaLnBrk="1" hangingPunct="1">
              <a:spcBef>
                <a:spcPct val="0"/>
              </a:spcBef>
              <a:buFontTx/>
              <a:buNone/>
            </a:pPr>
            <a:r>
              <a:rPr kumimoji="0" lang="zh-TW" altLang="en-US" sz="1800"/>
              <a:t>威远炮台是第一次鸦片战争的古战场，也是虎门海口防务的主要阵地。炮台平面呈月牙形，全长</a:t>
            </a:r>
            <a:r>
              <a:rPr kumimoji="0" lang="en-US" altLang="zh-TW" sz="1800">
                <a:latin typeface="Times New Roman" pitchFamily="18" charset="0"/>
                <a:cs typeface="Times New Roman" pitchFamily="18" charset="0"/>
              </a:rPr>
              <a:t>360</a:t>
            </a:r>
            <a:r>
              <a:rPr kumimoji="0" lang="zh-TW" altLang="en-US" sz="1800" dirty="0">
                <a:cs typeface="Times New Roman" pitchFamily="18" charset="0"/>
              </a:rPr>
              <a:t>米，</a:t>
            </a:r>
            <a:r>
              <a:rPr kumimoji="0" lang="zh-TW" altLang="en-US" sz="1800">
                <a:cs typeface="Times New Roman" pitchFamily="18" charset="0"/>
              </a:rPr>
              <a:t>高</a:t>
            </a:r>
            <a:r>
              <a:rPr kumimoji="0" lang="en-US" altLang="zh-TW" sz="1800">
                <a:latin typeface="Times New Roman" pitchFamily="18" charset="0"/>
                <a:cs typeface="Times New Roman" pitchFamily="18" charset="0"/>
              </a:rPr>
              <a:t>6.2</a:t>
            </a:r>
            <a:r>
              <a:rPr kumimoji="0" lang="zh-TW" altLang="en-US" sz="1800">
                <a:cs typeface="Times New Roman" pitchFamily="18" charset="0"/>
              </a:rPr>
              <a:t>米，宽</a:t>
            </a:r>
            <a:r>
              <a:rPr kumimoji="0" lang="en-US" altLang="zh-TW" sz="1800">
                <a:latin typeface="Times New Roman" pitchFamily="18" charset="0"/>
                <a:cs typeface="Times New Roman" pitchFamily="18" charset="0"/>
              </a:rPr>
              <a:t>7.6</a:t>
            </a:r>
            <a:r>
              <a:rPr kumimoji="0" lang="zh-TW" altLang="en-US" sz="1800">
                <a:cs typeface="Times New Roman" pitchFamily="18" charset="0"/>
              </a:rPr>
              <a:t>米，地下用花岗岩垒砌，非常坚固。全炮台有劵顶炮位</a:t>
            </a:r>
            <a:r>
              <a:rPr kumimoji="0" lang="en-US" altLang="zh-TW" sz="1800">
                <a:latin typeface="Times New Roman" pitchFamily="18" charset="0"/>
                <a:cs typeface="Times New Roman" pitchFamily="18" charset="0"/>
              </a:rPr>
              <a:t>40</a:t>
            </a:r>
            <a:r>
              <a:rPr kumimoji="0" lang="zh-TW" altLang="en-US" sz="1800">
                <a:cs typeface="Times New Roman" pitchFamily="18" charset="0"/>
              </a:rPr>
              <a:t>个。这里是鸦片战争时期虎门炮台中规模最大，配炮也最多的要塞。在第一次鸦片战争期间，清朝水师提督关天培便是坐镇在这座炮台进行指挥。（王朝彬，</a:t>
            </a:r>
            <a:r>
              <a:rPr kumimoji="0" lang="zh-TW" altLang="zh-TW" sz="1800">
                <a:cs typeface="Times New Roman" pitchFamily="18" charset="0"/>
              </a:rPr>
              <a:t>《</a:t>
            </a:r>
            <a:r>
              <a:rPr kumimoji="0" lang="zh-TW" altLang="en-US" sz="1800">
                <a:cs typeface="Times New Roman" pitchFamily="18" charset="0"/>
              </a:rPr>
              <a:t>中国海疆炮台图志</a:t>
            </a:r>
            <a:r>
              <a:rPr kumimoji="0" lang="zh-TW" altLang="zh-TW" sz="1800">
                <a:cs typeface="Times New Roman" pitchFamily="18" charset="0"/>
              </a:rPr>
              <a:t>》</a:t>
            </a:r>
            <a:r>
              <a:rPr kumimoji="0" lang="zh-TW" altLang="en-US" sz="1800">
                <a:cs typeface="Times New Roman" pitchFamily="18" charset="0"/>
              </a:rPr>
              <a:t>，济南：山东画报出版社，</a:t>
            </a:r>
            <a:r>
              <a:rPr kumimoji="0" lang="en-US" altLang="zh-TW" sz="1800">
                <a:latin typeface="Times New Roman" pitchFamily="18" charset="0"/>
                <a:cs typeface="Times New Roman" pitchFamily="18" charset="0"/>
              </a:rPr>
              <a:t>2008</a:t>
            </a:r>
            <a:r>
              <a:rPr kumimoji="0" lang="zh-TW" altLang="en-US" sz="1800">
                <a:cs typeface="Times New Roman" pitchFamily="18" charset="0"/>
              </a:rPr>
              <a:t>年，页</a:t>
            </a:r>
            <a:r>
              <a:rPr kumimoji="0" lang="en-US" altLang="zh-TW" sz="1800">
                <a:latin typeface="Times New Roman" pitchFamily="18" charset="0"/>
                <a:cs typeface="Times New Roman" pitchFamily="18" charset="0"/>
              </a:rPr>
              <a:t>145</a:t>
            </a:r>
            <a:r>
              <a:rPr kumimoji="0" lang="zh-TW" altLang="en-US" sz="1800" dirty="0">
                <a:cs typeface="Times New Roman" pitchFamily="18" charset="0"/>
              </a:rPr>
              <a:t>）</a:t>
            </a:r>
            <a:r>
              <a:rPr kumimoji="0" lang="zh-HK" altLang="zh-TW" sz="1800" dirty="0">
                <a:cs typeface="Times New Roman" pitchFamily="18" charset="0"/>
              </a:rPr>
              <a:t> </a:t>
            </a:r>
            <a:endParaRPr kumimoji="0" lang="zh-TW" altLang="en-US" sz="1800" dirty="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圖片 4"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矩形 1"/>
          <p:cNvSpPr>
            <a:spLocks noChangeArrowheads="1"/>
          </p:cNvSpPr>
          <p:nvPr/>
        </p:nvSpPr>
        <p:spPr bwMode="auto">
          <a:xfrm>
            <a:off x="584200" y="1427163"/>
            <a:ext cx="80295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spcBef>
                <a:spcPct val="0"/>
              </a:spcBef>
              <a:buFontTx/>
              <a:buNone/>
            </a:pPr>
            <a:r>
              <a:rPr kumimoji="0" lang="zh-TW" altLang="en-US" sz="1800">
                <a:solidFill>
                  <a:srgbClr val="E46C0A"/>
                </a:solidFill>
                <a:latin typeface="Helvetica" pitchFamily="-65" charset="0"/>
              </a:rPr>
              <a:t>清末岛上之军事设施</a:t>
            </a:r>
          </a:p>
          <a:p>
            <a:pPr eaLnBrk="1" hangingPunct="1">
              <a:spcBef>
                <a:spcPct val="0"/>
              </a:spcBef>
              <a:buFontTx/>
              <a:buNone/>
            </a:pPr>
            <a:endParaRPr kumimoji="0" lang="zh-TW" altLang="en-US" sz="1800" dirty="0">
              <a:solidFill>
                <a:srgbClr val="000000"/>
              </a:solidFill>
              <a:latin typeface="Helvetica" pitchFamily="-65" charset="0"/>
            </a:endParaRPr>
          </a:p>
          <a:p>
            <a:pPr eaLnBrk="1" hangingPunct="1">
              <a:spcBef>
                <a:spcPct val="0"/>
              </a:spcBef>
              <a:buFontTx/>
              <a:buNone/>
            </a:pPr>
            <a:r>
              <a:rPr kumimoji="0" lang="zh-TW" altLang="en-US" sz="1800">
                <a:solidFill>
                  <a:srgbClr val="000000"/>
                </a:solidFill>
                <a:latin typeface="Helvetica" pitchFamily="-65" charset="0"/>
              </a:rPr>
              <a:t>光绪七年</a:t>
            </a:r>
            <a:r>
              <a:rPr kumimoji="0" lang="en-US" altLang="zh-TW" sz="1800">
                <a:solidFill>
                  <a:srgbClr val="000000"/>
                </a:solidFill>
                <a:latin typeface="Helvetica" pitchFamily="-65" charset="0"/>
              </a:rPr>
              <a:t>﹝</a:t>
            </a:r>
            <a:r>
              <a:rPr kumimoji="0" lang="zh-TW" altLang="en-US" sz="1800" dirty="0">
                <a:solidFill>
                  <a:srgbClr val="000000"/>
                </a:solidFill>
                <a:latin typeface="Helvetica" pitchFamily="-65" charset="0"/>
              </a:rPr>
              <a:t>西元</a:t>
            </a:r>
            <a:r>
              <a:rPr kumimoji="0" lang="zh-TW" altLang="en-US" sz="1800">
                <a:solidFill>
                  <a:srgbClr val="000000"/>
                </a:solidFill>
                <a:latin typeface="Helvetica" pitchFamily="-65" charset="0"/>
              </a:rPr>
              <a:t>一八八一年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因法人用兵越南，对广东沿海构成威胁，威远岛位虎门外口，为北上广州必经之路，故将旧有炮台再修复及增固，取西洋炮台建筑法，以灰砂洋坭修建护墙，层层舂筑，炮位为露天式炮池，台内有坑道、兵房、军装库及火药库；滨海处建护墙，上开槍孔，以作防御</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注十七</a:t>
            </a:r>
            <a:r>
              <a:rPr kumimoji="0" lang="en-US" altLang="zh-TW" sz="1800">
                <a:solidFill>
                  <a:srgbClr val="000000"/>
                </a:solidFill>
                <a:latin typeface="Helvetica" pitchFamily="-65" charset="0"/>
              </a:rPr>
              <a:t>﹞</a:t>
            </a:r>
            <a:r>
              <a:rPr kumimoji="0" lang="zh-TW" altLang="en-US" sz="1800" dirty="0">
                <a:solidFill>
                  <a:srgbClr val="000000"/>
                </a:solidFill>
                <a:latin typeface="Helvetica" pitchFamily="-65" charset="0"/>
              </a:rPr>
              <a:t>。</a:t>
            </a:r>
          </a:p>
          <a:p>
            <a:pPr eaLnBrk="1" hangingPunct="1">
              <a:spcBef>
                <a:spcPct val="0"/>
              </a:spcBef>
              <a:buFontTx/>
              <a:buNone/>
            </a:pPr>
            <a:endParaRPr kumimoji="0" lang="zh-TW" altLang="en-US" sz="1800" dirty="0">
              <a:solidFill>
                <a:srgbClr val="000000"/>
              </a:solidFill>
              <a:latin typeface="Helvetica" pitchFamily="-65" charset="0"/>
            </a:endParaRPr>
          </a:p>
          <a:p>
            <a:pPr eaLnBrk="1" hangingPunct="1">
              <a:spcBef>
                <a:spcPct val="0"/>
              </a:spcBef>
              <a:buFontTx/>
              <a:buNone/>
            </a:pPr>
            <a:r>
              <a:rPr kumimoji="0" lang="zh-TW" altLang="en-US" sz="1800">
                <a:solidFill>
                  <a:srgbClr val="000000"/>
                </a:solidFill>
                <a:latin typeface="Helvetica" pitchFamily="-65" charset="0"/>
              </a:rPr>
              <a:t>镇远及靖远两炮台改入威远炮台，镇远炮台改称威胜西炮台，靖远炮台改称威胜东炮台，威远炮台居中，名称依旧。三台火药库位三炮台间山脚之地</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注十八</a:t>
            </a:r>
            <a:r>
              <a:rPr kumimoji="0" lang="en-US" altLang="zh-TW" sz="1800">
                <a:solidFill>
                  <a:srgbClr val="000000"/>
                </a:solidFill>
                <a:latin typeface="Helvetica" pitchFamily="-65" charset="0"/>
              </a:rPr>
              <a:t>﹞</a:t>
            </a:r>
            <a:r>
              <a:rPr kumimoji="0" lang="zh-TW" altLang="en-US" sz="1800" dirty="0">
                <a:solidFill>
                  <a:srgbClr val="000000"/>
                </a:solidFill>
                <a:latin typeface="Helvetica" pitchFamily="-65" charset="0"/>
              </a:rPr>
              <a:t>。</a:t>
            </a:r>
          </a:p>
          <a:p>
            <a:pPr eaLnBrk="1" hangingPunct="1">
              <a:spcBef>
                <a:spcPct val="0"/>
              </a:spcBef>
              <a:buFontTx/>
              <a:buNone/>
            </a:pPr>
            <a:endParaRPr kumimoji="0" lang="zh-TW" altLang="en-US" sz="1800" dirty="0">
              <a:solidFill>
                <a:srgbClr val="000000"/>
              </a:solidFill>
              <a:latin typeface="Helvetica" pitchFamily="-65" charset="0"/>
            </a:endParaRPr>
          </a:p>
          <a:p>
            <a:pPr eaLnBrk="1" hangingPunct="1">
              <a:spcBef>
                <a:spcPct val="0"/>
              </a:spcBef>
              <a:buFontTx/>
              <a:buNone/>
            </a:pPr>
            <a:r>
              <a:rPr kumimoji="0" lang="zh-TW" altLang="en-US" sz="1800">
                <a:solidFill>
                  <a:srgbClr val="000000"/>
                </a:solidFill>
                <a:latin typeface="Helvetica" pitchFamily="-65" charset="0"/>
              </a:rPr>
              <a:t>威胜西炮台共有炮洞二十六座，沿岸边建筑，皆以麻石建成；其南面另有露天新式炮位座，中为一高墙连接，墙上开槍洞二十五个，分三排间格排列。炮洞背后有兵道环绕。该炮台以外委千总一员、额外外委一员、率兵一百二十五名驻守</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注十九</a:t>
            </a:r>
            <a:r>
              <a:rPr kumimoji="0" lang="en-US" altLang="zh-TW" sz="1800">
                <a:solidFill>
                  <a:srgbClr val="000000"/>
                </a:solidFill>
                <a:latin typeface="Helvetica" pitchFamily="-65" charset="0"/>
              </a:rPr>
              <a:t>﹞</a:t>
            </a:r>
            <a:r>
              <a:rPr kumimoji="0" lang="zh-TW" altLang="en-US" sz="1800" dirty="0">
                <a:solidFill>
                  <a:srgbClr val="000000"/>
                </a:solidFill>
                <a:latin typeface="Helvetica" pitchFamily="-65" charset="0"/>
              </a:rPr>
              <a:t>。</a:t>
            </a:r>
            <a:endParaRPr kumimoji="0" lang="zh-TW" altLang="en-US"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圖片 3"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1"/>
          <p:cNvCxnSpPr/>
          <p:nvPr/>
        </p:nvCxnSpPr>
        <p:spPr>
          <a:xfrm>
            <a:off x="5383213" y="7602538"/>
            <a:ext cx="809625" cy="0"/>
          </a:xfrm>
          <a:prstGeom prst="straightConnector1">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22532" name="矩形 1"/>
          <p:cNvSpPr>
            <a:spLocks noChangeArrowheads="1"/>
          </p:cNvSpPr>
          <p:nvPr/>
        </p:nvSpPr>
        <p:spPr bwMode="auto">
          <a:xfrm>
            <a:off x="544513" y="1395413"/>
            <a:ext cx="804545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ct val="110000"/>
              </a:lnSpc>
              <a:spcBef>
                <a:spcPct val="0"/>
              </a:spcBef>
              <a:buFontTx/>
              <a:buNone/>
            </a:pPr>
            <a:r>
              <a:rPr kumimoji="0" lang="zh-TW" altLang="en-US" sz="1800">
                <a:solidFill>
                  <a:srgbClr val="000000"/>
                </a:solidFill>
                <a:latin typeface="Helvetica" pitchFamily="-65" charset="0"/>
              </a:rPr>
              <a:t>威胜东炮台共有新式露天炮位七座，各以花岗岩石为基，上加厚灰砂土。各炮座皆有坑道进出。该炮台以千总一员、额外外委一员、率兵二百零六名驻守</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注二十</a:t>
            </a:r>
            <a:r>
              <a:rPr kumimoji="0" lang="en-US" altLang="zh-TW" sz="1800">
                <a:solidFill>
                  <a:srgbClr val="000000"/>
                </a:solidFill>
                <a:latin typeface="Helvetica" pitchFamily="-65" charset="0"/>
              </a:rPr>
              <a:t>﹞</a:t>
            </a:r>
            <a:r>
              <a:rPr kumimoji="0" lang="zh-TW" altLang="en-US" sz="1800" dirty="0">
                <a:solidFill>
                  <a:srgbClr val="000000"/>
                </a:solidFill>
                <a:latin typeface="Helvetica" pitchFamily="-65" charset="0"/>
              </a:rPr>
              <a:t>。</a:t>
            </a:r>
          </a:p>
          <a:p>
            <a:pPr algn="just" eaLnBrk="1" hangingPunct="1">
              <a:lnSpc>
                <a:spcPct val="110000"/>
              </a:lnSpc>
              <a:spcBef>
                <a:spcPct val="0"/>
              </a:spcBef>
              <a:buFontTx/>
              <a:buNone/>
            </a:pPr>
            <a:endParaRPr kumimoji="0" lang="zh-TW" altLang="en-US" sz="1800" dirty="0">
              <a:solidFill>
                <a:srgbClr val="000000"/>
              </a:solidFill>
              <a:latin typeface="Helvetica" pitchFamily="-65" charset="0"/>
            </a:endParaRPr>
          </a:p>
          <a:p>
            <a:pPr algn="just" eaLnBrk="1" hangingPunct="1">
              <a:lnSpc>
                <a:spcPct val="110000"/>
              </a:lnSpc>
              <a:spcBef>
                <a:spcPct val="0"/>
              </a:spcBef>
              <a:buFontTx/>
              <a:buNone/>
            </a:pPr>
            <a:r>
              <a:rPr kumimoji="0" lang="zh-TW" altLang="en-US" sz="1800">
                <a:solidFill>
                  <a:srgbClr val="000000"/>
                </a:solidFill>
                <a:latin typeface="Helvetica" pitchFamily="-65" charset="0"/>
              </a:rPr>
              <a:t>威远炮台位面海山丽，建有露天新式炮台七座，形制与威胜东炮台相同。该炮台以千总一员外、外委千总一员、额外外委一员、率兵二百二十七名驻守</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注二十一</a:t>
            </a:r>
            <a:r>
              <a:rPr kumimoji="0" lang="en-US" altLang="zh-TW" sz="1800">
                <a:solidFill>
                  <a:srgbClr val="000000"/>
                </a:solidFill>
                <a:latin typeface="Helvetica" pitchFamily="-65" charset="0"/>
              </a:rPr>
              <a:t>﹞</a:t>
            </a:r>
            <a:r>
              <a:rPr kumimoji="0" lang="zh-TW" altLang="en-US" sz="1800" dirty="0">
                <a:solidFill>
                  <a:srgbClr val="000000"/>
                </a:solidFill>
                <a:latin typeface="Helvetica" pitchFamily="-65" charset="0"/>
              </a:rPr>
              <a:t>。</a:t>
            </a:r>
          </a:p>
          <a:p>
            <a:pPr algn="just" eaLnBrk="1" hangingPunct="1">
              <a:lnSpc>
                <a:spcPct val="110000"/>
              </a:lnSpc>
              <a:spcBef>
                <a:spcPct val="0"/>
              </a:spcBef>
              <a:buFontTx/>
              <a:buNone/>
            </a:pPr>
            <a:endParaRPr kumimoji="0" lang="zh-TW" altLang="en-US" sz="1800" dirty="0">
              <a:solidFill>
                <a:srgbClr val="000000"/>
              </a:solidFill>
              <a:latin typeface="Helvetica" pitchFamily="-65" charset="0"/>
            </a:endParaRPr>
          </a:p>
          <a:p>
            <a:pPr algn="just" eaLnBrk="1" hangingPunct="1">
              <a:lnSpc>
                <a:spcPct val="110000"/>
              </a:lnSpc>
              <a:spcBef>
                <a:spcPct val="0"/>
              </a:spcBef>
              <a:buFontTx/>
              <a:buNone/>
            </a:pPr>
            <a:r>
              <a:rPr kumimoji="0" lang="zh-TW" altLang="en-US" sz="1800">
                <a:solidFill>
                  <a:srgbClr val="000000"/>
                </a:solidFill>
                <a:latin typeface="Helvetica" pitchFamily="-65" charset="0"/>
              </a:rPr>
              <a:t>蛇头湾炮台改名逐电炮台、有露天新式炮位两座，以额外外委一员、率兵四十一名驻守</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注二十二</a:t>
            </a:r>
            <a:r>
              <a:rPr kumimoji="0" lang="en-US" altLang="zh-TW" sz="1800">
                <a:solidFill>
                  <a:srgbClr val="000000"/>
                </a:solidFill>
                <a:latin typeface="Helvetica" pitchFamily="-65" charset="0"/>
              </a:rPr>
              <a:t>﹞</a:t>
            </a:r>
            <a:r>
              <a:rPr kumimoji="0" lang="zh-TW" altLang="en-US" sz="1800" dirty="0">
                <a:solidFill>
                  <a:srgbClr val="000000"/>
                </a:solidFill>
                <a:latin typeface="Helvetica" pitchFamily="-65" charset="0"/>
              </a:rPr>
              <a:t>。</a:t>
            </a:r>
          </a:p>
          <a:p>
            <a:pPr algn="just" eaLnBrk="1" hangingPunct="1">
              <a:lnSpc>
                <a:spcPct val="110000"/>
              </a:lnSpc>
              <a:spcBef>
                <a:spcPct val="0"/>
              </a:spcBef>
              <a:buFontTx/>
              <a:buNone/>
            </a:pPr>
            <a:endParaRPr kumimoji="0" lang="zh-TW" altLang="en-US" sz="1800" dirty="0">
              <a:solidFill>
                <a:srgbClr val="000000"/>
              </a:solidFill>
              <a:latin typeface="Helvetica" pitchFamily="-65" charset="0"/>
            </a:endParaRPr>
          </a:p>
          <a:p>
            <a:pPr algn="just" eaLnBrk="1" hangingPunct="1">
              <a:lnSpc>
                <a:spcPct val="110000"/>
              </a:lnSpc>
              <a:spcBef>
                <a:spcPct val="0"/>
              </a:spcBef>
              <a:buFontTx/>
              <a:buNone/>
            </a:pPr>
            <a:r>
              <a:rPr kumimoji="0" lang="zh-TW" altLang="en-US" sz="1800">
                <a:solidFill>
                  <a:srgbClr val="000000"/>
                </a:solidFill>
                <a:latin typeface="Helvetica" pitchFamily="-65" charset="0"/>
              </a:rPr>
              <a:t>光绪八年</a:t>
            </a:r>
            <a:r>
              <a:rPr kumimoji="0" lang="en-US" altLang="zh-TW" sz="1800">
                <a:solidFill>
                  <a:srgbClr val="000000"/>
                </a:solidFill>
                <a:latin typeface="Helvetica" pitchFamily="-65" charset="0"/>
              </a:rPr>
              <a:t>﹝</a:t>
            </a:r>
            <a:r>
              <a:rPr kumimoji="0" lang="zh-TW" altLang="en-US" sz="1800" dirty="0">
                <a:solidFill>
                  <a:srgbClr val="000000"/>
                </a:solidFill>
                <a:latin typeface="Helvetica" pitchFamily="-65" charset="0"/>
              </a:rPr>
              <a:t>西元</a:t>
            </a:r>
            <a:r>
              <a:rPr kumimoji="0" lang="zh-TW" altLang="en-US" sz="1800">
                <a:solidFill>
                  <a:srgbClr val="000000"/>
                </a:solidFill>
                <a:latin typeface="Helvetica" pitchFamily="-65" charset="0"/>
              </a:rPr>
              <a:t>一八八二年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，于三门口增建鹅颈炮台，称定洋炮台。初，炮台形制未善，有旧式炮位五座，置土炮八尊，其后改筑为两露天炮位，增配洋炮</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注二十三</a:t>
            </a:r>
            <a:r>
              <a:rPr kumimoji="0" lang="en-US" altLang="zh-TW" sz="1800">
                <a:solidFill>
                  <a:srgbClr val="000000"/>
                </a:solidFill>
                <a:latin typeface="Helvetica" pitchFamily="-65" charset="0"/>
              </a:rPr>
              <a:t>﹞</a:t>
            </a:r>
            <a:r>
              <a:rPr kumimoji="0" lang="zh-TW" altLang="en-US" sz="1800" dirty="0">
                <a:solidFill>
                  <a:srgbClr val="000000"/>
                </a:solidFill>
                <a:latin typeface="Helvetica" pitchFamily="-65" charset="0"/>
              </a:rPr>
              <a:t>。</a:t>
            </a:r>
            <a:endParaRPr kumimoji="0" lang="zh-TW" altLang="en-US"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圖片 3" descr="top 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矩形 11"/>
          <p:cNvSpPr>
            <a:spLocks noChangeArrowheads="1"/>
          </p:cNvSpPr>
          <p:nvPr/>
        </p:nvSpPr>
        <p:spPr bwMode="auto">
          <a:xfrm>
            <a:off x="473075" y="1162050"/>
            <a:ext cx="83693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spcBef>
                <a:spcPct val="0"/>
              </a:spcBef>
              <a:buFontTx/>
              <a:buNone/>
            </a:pPr>
            <a:r>
              <a:rPr kumimoji="0" lang="zh-TW" altLang="en-US" sz="1800">
                <a:solidFill>
                  <a:srgbClr val="000000"/>
                </a:solidFill>
                <a:latin typeface="Helvetica" pitchFamily="-65" charset="0"/>
              </a:rPr>
              <a:t>其时，各炮台上皆置购入之德国克虏伯炮</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注二十四</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，防卫力量较前大增。</a:t>
            </a:r>
          </a:p>
          <a:p>
            <a:pPr algn="just" eaLnBrk="1" hangingPunct="1">
              <a:spcBef>
                <a:spcPct val="0"/>
              </a:spcBef>
              <a:buFontTx/>
              <a:buNone/>
            </a:pPr>
            <a:r>
              <a:rPr kumimoji="0" lang="zh-TW" altLang="en-US" sz="1800" dirty="0">
                <a:solidFill>
                  <a:srgbClr val="000000"/>
                </a:solidFill>
                <a:latin typeface="Helvetica" pitchFamily="-65" charset="0"/>
              </a:rPr>
              <a:t> </a:t>
            </a:r>
          </a:p>
          <a:p>
            <a:pPr algn="just" eaLnBrk="1" hangingPunct="1">
              <a:spcBef>
                <a:spcPct val="0"/>
              </a:spcBef>
              <a:buFontTx/>
              <a:buNone/>
            </a:pPr>
            <a:r>
              <a:rPr kumimoji="0" lang="zh-TW" altLang="en-US" sz="1800">
                <a:solidFill>
                  <a:srgbClr val="000000"/>
                </a:solidFill>
                <a:latin typeface="Helvetica" pitchFamily="-65" charset="0"/>
              </a:rPr>
              <a:t>宣统初年，威远岛上之炮台及炮位始后</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注二十五</a:t>
            </a:r>
            <a:r>
              <a:rPr kumimoji="0" lang="en-US" altLang="zh-TW" sz="1800">
                <a:solidFill>
                  <a:srgbClr val="000000"/>
                </a:solidFill>
                <a:latin typeface="Helvetica" pitchFamily="-65" charset="0"/>
              </a:rPr>
              <a:t>﹞</a:t>
            </a:r>
            <a:r>
              <a:rPr kumimoji="0" lang="zh-TW" altLang="en-US" sz="1800" dirty="0">
                <a:solidFill>
                  <a:srgbClr val="000000"/>
                </a:solidFill>
                <a:latin typeface="Helvetica" pitchFamily="-65" charset="0"/>
              </a:rPr>
              <a:t>：</a:t>
            </a:r>
          </a:p>
          <a:p>
            <a:pPr algn="just" eaLnBrk="1" hangingPunct="1">
              <a:spcBef>
                <a:spcPct val="0"/>
              </a:spcBef>
              <a:buFontTx/>
              <a:buNone/>
            </a:pPr>
            <a:r>
              <a:rPr kumimoji="0" lang="zh-TW" altLang="en-US" sz="1800">
                <a:solidFill>
                  <a:srgbClr val="000000"/>
                </a:solidFill>
                <a:latin typeface="Helvetica" pitchFamily="-65" charset="0"/>
              </a:rPr>
              <a:t>  定旸</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洋</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炮台，炮位二</a:t>
            </a:r>
          </a:p>
          <a:p>
            <a:pPr algn="just" eaLnBrk="1" hangingPunct="1">
              <a:spcBef>
                <a:spcPct val="0"/>
              </a:spcBef>
              <a:buFontTx/>
              <a:buNone/>
            </a:pPr>
            <a:r>
              <a:rPr kumimoji="0" lang="zh-TW" altLang="en-US" sz="1800">
                <a:solidFill>
                  <a:srgbClr val="000000"/>
                </a:solidFill>
                <a:latin typeface="Helvetica" pitchFamily="-65" charset="0"/>
              </a:rPr>
              <a:t>  威远炮台，炮位未详</a:t>
            </a:r>
          </a:p>
          <a:p>
            <a:pPr algn="just" eaLnBrk="1" hangingPunct="1">
              <a:spcBef>
                <a:spcPct val="0"/>
              </a:spcBef>
              <a:buFontTx/>
              <a:buNone/>
            </a:pPr>
            <a:r>
              <a:rPr kumimoji="0" lang="zh-TW" altLang="en-US" sz="1800">
                <a:solidFill>
                  <a:srgbClr val="000000"/>
                </a:solidFill>
                <a:latin typeface="Helvetica" pitchFamily="-65" charset="0"/>
              </a:rPr>
              <a:t>  威胜东炮台，炮位六</a:t>
            </a:r>
          </a:p>
          <a:p>
            <a:pPr algn="just" eaLnBrk="1" hangingPunct="1">
              <a:spcBef>
                <a:spcPct val="0"/>
              </a:spcBef>
              <a:buFontTx/>
              <a:buNone/>
            </a:pPr>
            <a:r>
              <a:rPr kumimoji="0" lang="zh-TW" altLang="en-US" sz="1800">
                <a:solidFill>
                  <a:srgbClr val="000000"/>
                </a:solidFill>
                <a:latin typeface="Helvetica" pitchFamily="-65" charset="0"/>
              </a:rPr>
              <a:t>  威胜西炮台，炮位六</a:t>
            </a:r>
          </a:p>
          <a:p>
            <a:pPr algn="just" eaLnBrk="1" hangingPunct="1">
              <a:spcBef>
                <a:spcPct val="0"/>
              </a:spcBef>
              <a:buFontTx/>
              <a:buNone/>
            </a:pPr>
            <a:r>
              <a:rPr kumimoji="0" lang="zh-TW" altLang="en-US" sz="1800">
                <a:solidFill>
                  <a:srgbClr val="000000"/>
                </a:solidFill>
                <a:latin typeface="Helvetica" pitchFamily="-65" charset="0"/>
              </a:rPr>
              <a:t>  遂电炮台，炮位二</a:t>
            </a:r>
          </a:p>
          <a:p>
            <a:pPr algn="just" eaLnBrk="1" hangingPunct="1">
              <a:spcBef>
                <a:spcPct val="0"/>
              </a:spcBef>
              <a:buFontTx/>
              <a:buNone/>
            </a:pPr>
            <a:r>
              <a:rPr kumimoji="0" lang="zh-TW" altLang="en-US" sz="1800" dirty="0">
                <a:solidFill>
                  <a:srgbClr val="000000"/>
                </a:solidFill>
                <a:latin typeface="Helvetica" pitchFamily="-65" charset="0"/>
              </a:rPr>
              <a:t> </a:t>
            </a:r>
          </a:p>
          <a:p>
            <a:pPr algn="just" eaLnBrk="1" hangingPunct="1">
              <a:spcBef>
                <a:spcPct val="0"/>
              </a:spcBef>
              <a:buFontTx/>
              <a:buNone/>
            </a:pPr>
            <a:r>
              <a:rPr kumimoji="0" lang="zh-TW" altLang="en-US" sz="1800">
                <a:solidFill>
                  <a:srgbClr val="000000"/>
                </a:solidFill>
                <a:latin typeface="Helvetica" pitchFamily="-65" charset="0"/>
              </a:rPr>
              <a:t>其时，因广九铁路建成，自香港可乘火车直达广州市，两地间之公路亦陆续建成；因是广东防务已转以陆路为要，虎门之军事地位遂失。</a:t>
            </a:r>
          </a:p>
          <a:p>
            <a:pPr algn="just" eaLnBrk="1" hangingPunct="1">
              <a:spcBef>
                <a:spcPct val="0"/>
              </a:spcBef>
              <a:buFontTx/>
              <a:buNone/>
            </a:pPr>
            <a:r>
              <a:rPr kumimoji="0" lang="zh-TW" altLang="en-US" sz="1800" dirty="0">
                <a:solidFill>
                  <a:srgbClr val="000000"/>
                </a:solidFill>
                <a:latin typeface="Helvetica" pitchFamily="-65" charset="0"/>
              </a:rPr>
              <a:t> </a:t>
            </a:r>
          </a:p>
          <a:p>
            <a:pPr algn="just" eaLnBrk="1" hangingPunct="1">
              <a:spcBef>
                <a:spcPct val="0"/>
              </a:spcBef>
              <a:buFontTx/>
              <a:buNone/>
            </a:pPr>
            <a:r>
              <a:rPr kumimoji="0" lang="zh-TW" altLang="en-US" sz="1800">
                <a:solidFill>
                  <a:srgbClr val="E46C0A"/>
                </a:solidFill>
                <a:latin typeface="Helvetica" pitchFamily="-65" charset="0"/>
              </a:rPr>
              <a:t>二十世纪之威远岛</a:t>
            </a:r>
          </a:p>
          <a:p>
            <a:pPr algn="just" eaLnBrk="1" hangingPunct="1">
              <a:spcBef>
                <a:spcPct val="0"/>
              </a:spcBef>
              <a:buFontTx/>
              <a:buNone/>
            </a:pPr>
            <a:r>
              <a:rPr kumimoji="0" lang="zh-TW" altLang="en-US" sz="1800" dirty="0">
                <a:solidFill>
                  <a:srgbClr val="000000"/>
                </a:solidFill>
                <a:latin typeface="Helvetica" pitchFamily="-65" charset="0"/>
              </a:rPr>
              <a:t> </a:t>
            </a:r>
          </a:p>
          <a:p>
            <a:pPr algn="just" eaLnBrk="1" hangingPunct="1">
              <a:spcBef>
                <a:spcPct val="0"/>
              </a:spcBef>
              <a:buFontTx/>
              <a:buNone/>
            </a:pPr>
            <a:r>
              <a:rPr kumimoji="0" lang="zh-TW" altLang="en-US" sz="1800">
                <a:solidFill>
                  <a:srgbClr val="000000"/>
                </a:solidFill>
                <a:latin typeface="Helvetica" pitchFamily="-65" charset="0"/>
              </a:rPr>
              <a:t>二十世纪初，威远岛上各地炮台仍存，该岛仍为重要军事要塞。二次大战时，日军攻占该岛，各炮台遂被占领，大炮皆被移去</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注二十六</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，部份建筑物亦被拆卸或改建。战后，该岛仍为海军驻地，山上之炮池及坑道多被修复，火药库改建作兵房，沿海炮洞亦有用作厕所。</a:t>
            </a:r>
          </a:p>
          <a:p>
            <a:pPr algn="just" eaLnBrk="1" hangingPunct="1">
              <a:spcBef>
                <a:spcPct val="0"/>
              </a:spcBef>
              <a:buFontTx/>
              <a:buNone/>
            </a:pPr>
            <a:r>
              <a:rPr kumimoji="0" lang="zh-TW" altLang="en-US" sz="1800" dirty="0">
                <a:solidFill>
                  <a:srgbClr val="000000"/>
                </a:solidFill>
                <a:latin typeface="Helvetica" pitchFamily="-65" charset="0"/>
              </a:rPr>
              <a:t> </a:t>
            </a:r>
          </a:p>
          <a:p>
            <a:pPr algn="just" eaLnBrk="1" hangingPunct="1">
              <a:spcBef>
                <a:spcPct val="0"/>
              </a:spcBef>
              <a:buFontTx/>
              <a:buNone/>
            </a:pPr>
            <a:r>
              <a:rPr kumimoji="0" lang="zh-TW" altLang="en-US" sz="1800">
                <a:solidFill>
                  <a:srgbClr val="000000"/>
                </a:solidFill>
                <a:latin typeface="Helvetica" pitchFamily="-65" charset="0"/>
              </a:rPr>
              <a:t>九十年代初，部队他移，岛上之军事设施亦被开放，供人游览凭吊。</a:t>
            </a:r>
            <a:endParaRPr kumimoji="0" lang="zh-TW" altLang="en-US"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圖片 4"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矩形 7"/>
          <p:cNvSpPr>
            <a:spLocks noChangeArrowheads="1"/>
          </p:cNvSpPr>
          <p:nvPr/>
        </p:nvSpPr>
        <p:spPr bwMode="auto">
          <a:xfrm>
            <a:off x="623888" y="1270000"/>
            <a:ext cx="791845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lnSpc>
                <a:spcPct val="110000"/>
              </a:lnSpc>
              <a:spcBef>
                <a:spcPct val="0"/>
              </a:spcBef>
              <a:buFontTx/>
              <a:buNone/>
            </a:pPr>
            <a:r>
              <a:rPr kumimoji="0" lang="zh-TW" altLang="en-US" sz="1800">
                <a:solidFill>
                  <a:srgbClr val="000000"/>
                </a:solidFill>
                <a:latin typeface="Helvetica" pitchFamily="-65" charset="0"/>
              </a:rPr>
              <a:t>注释：</a:t>
            </a:r>
          </a:p>
          <a:p>
            <a:pPr eaLnBrk="1" hangingPunct="1">
              <a:lnSpc>
                <a:spcPct val="110000"/>
              </a:lnSpc>
              <a:spcBef>
                <a:spcPct val="0"/>
              </a:spcBef>
              <a:buFontTx/>
              <a:buNone/>
            </a:pPr>
            <a:r>
              <a:rPr kumimoji="0" lang="zh-TW" altLang="en-US" sz="1800" dirty="0">
                <a:solidFill>
                  <a:srgbClr val="000000"/>
                </a:solidFill>
                <a:latin typeface="Helvetica" pitchFamily="-65" charset="0"/>
              </a:rPr>
              <a:t> </a:t>
            </a:r>
          </a:p>
          <a:p>
            <a:pPr eaLnBrk="1" hangingPunct="1">
              <a:lnSpc>
                <a:spcPct val="110000"/>
              </a:lnSpc>
              <a:spcBef>
                <a:spcPct val="0"/>
              </a:spcBef>
              <a:buFontTx/>
              <a:buNone/>
            </a:pPr>
            <a:r>
              <a:rPr kumimoji="0" lang="zh-TW" altLang="en-US" sz="1800">
                <a:solidFill>
                  <a:srgbClr val="000000"/>
                </a:solidFill>
                <a:latin typeface="Helvetica" pitchFamily="-65" charset="0"/>
              </a:rPr>
              <a:t>注一：因岛上旧有威远炮台而得名。</a:t>
            </a:r>
          </a:p>
          <a:p>
            <a:pPr eaLnBrk="1" hangingPunct="1">
              <a:lnSpc>
                <a:spcPct val="110000"/>
              </a:lnSpc>
              <a:spcBef>
                <a:spcPct val="0"/>
              </a:spcBef>
              <a:buFontTx/>
              <a:buNone/>
            </a:pPr>
            <a:r>
              <a:rPr kumimoji="0" lang="zh-TW" altLang="en-US" sz="1800">
                <a:solidFill>
                  <a:srgbClr val="000000"/>
                </a:solidFill>
                <a:latin typeface="Helvetica" pitchFamily="-65" charset="0"/>
              </a:rPr>
              <a:t>注二：明嘉靖戴璟广东通志初稿卷三十四营堡广州府南海卫条。</a:t>
            </a:r>
          </a:p>
          <a:p>
            <a:pPr eaLnBrk="1" hangingPunct="1">
              <a:lnSpc>
                <a:spcPct val="110000"/>
              </a:lnSpc>
              <a:spcBef>
                <a:spcPct val="0"/>
              </a:spcBef>
              <a:buFontTx/>
              <a:buNone/>
            </a:pPr>
            <a:r>
              <a:rPr kumimoji="0" lang="zh-TW" altLang="en-US" sz="1800">
                <a:solidFill>
                  <a:srgbClr val="000000"/>
                </a:solidFill>
                <a:latin typeface="Helvetica" pitchFamily="-65" charset="0"/>
              </a:rPr>
              <a:t>注三：明崇祯张二果东莞县志卷三兵防志城寨虎头门寨条。</a:t>
            </a:r>
          </a:p>
          <a:p>
            <a:pPr eaLnBrk="1" hangingPunct="1">
              <a:lnSpc>
                <a:spcPct val="110000"/>
              </a:lnSpc>
              <a:spcBef>
                <a:spcPct val="0"/>
              </a:spcBef>
              <a:buFontTx/>
              <a:buNone/>
            </a:pPr>
            <a:r>
              <a:rPr kumimoji="0" lang="zh-TW" altLang="en-US" sz="1800">
                <a:solidFill>
                  <a:srgbClr val="000000"/>
                </a:solidFill>
                <a:latin typeface="Helvetica" pitchFamily="-65" charset="0"/>
              </a:rPr>
              <a:t>注四：明万历郭棐广东通志卷十八郡县志五广州府兵防兵额虎头门寨条。</a:t>
            </a:r>
          </a:p>
          <a:p>
            <a:pPr eaLnBrk="1" hangingPunct="1">
              <a:lnSpc>
                <a:spcPct val="110000"/>
              </a:lnSpc>
              <a:spcBef>
                <a:spcPct val="0"/>
              </a:spcBef>
              <a:buFontTx/>
              <a:buNone/>
            </a:pPr>
            <a:r>
              <a:rPr kumimoji="0" lang="zh-TW" altLang="en-US" sz="1800">
                <a:solidFill>
                  <a:srgbClr val="000000"/>
                </a:solidFill>
                <a:latin typeface="Helvetica" pitchFamily="-65" charset="0"/>
              </a:rPr>
              <a:t>注五：清康熙郭文炳东莞县志卷十兵防城寨虎头门寨条。</a:t>
            </a:r>
          </a:p>
          <a:p>
            <a:pPr eaLnBrk="1" hangingPunct="1">
              <a:lnSpc>
                <a:spcPct val="110000"/>
              </a:lnSpc>
              <a:spcBef>
                <a:spcPct val="0"/>
              </a:spcBef>
              <a:buFontTx/>
              <a:buNone/>
            </a:pPr>
            <a:r>
              <a:rPr kumimoji="0" lang="zh-TW" altLang="en-US" sz="1800">
                <a:solidFill>
                  <a:srgbClr val="000000"/>
                </a:solidFill>
                <a:latin typeface="Helvetica" pitchFamily="-65" charset="0"/>
              </a:rPr>
              <a:t>注六：前书同卷虎头门山后寨条。</a:t>
            </a:r>
          </a:p>
          <a:p>
            <a:pPr eaLnBrk="1" hangingPunct="1">
              <a:lnSpc>
                <a:spcPct val="110000"/>
              </a:lnSpc>
              <a:spcBef>
                <a:spcPct val="0"/>
              </a:spcBef>
              <a:buFontTx/>
              <a:buNone/>
            </a:pPr>
            <a:r>
              <a:rPr kumimoji="0" lang="zh-TW" altLang="en-US" sz="1800">
                <a:solidFill>
                  <a:srgbClr val="000000"/>
                </a:solidFill>
                <a:latin typeface="Helvetica" pitchFamily="-65" charset="0"/>
              </a:rPr>
              <a:t>注七：同注三。</a:t>
            </a:r>
          </a:p>
          <a:p>
            <a:pPr eaLnBrk="1" hangingPunct="1">
              <a:lnSpc>
                <a:spcPct val="110000"/>
              </a:lnSpc>
              <a:spcBef>
                <a:spcPct val="0"/>
              </a:spcBef>
              <a:buFontTx/>
              <a:buNone/>
            </a:pPr>
            <a:r>
              <a:rPr kumimoji="0" lang="zh-TW" altLang="en-US" sz="1800">
                <a:solidFill>
                  <a:srgbClr val="000000"/>
                </a:solidFill>
                <a:latin typeface="Helvetica" pitchFamily="-65" charset="0"/>
              </a:rPr>
              <a:t>注八：清宣统陈伯陶东莞县志卷十六建置略一寨台南山炮台条。</a:t>
            </a:r>
          </a:p>
          <a:p>
            <a:pPr eaLnBrk="1" hangingPunct="1">
              <a:lnSpc>
                <a:spcPct val="110000"/>
              </a:lnSpc>
              <a:spcBef>
                <a:spcPct val="0"/>
              </a:spcBef>
              <a:buFontTx/>
              <a:buNone/>
            </a:pPr>
            <a:r>
              <a:rPr kumimoji="0" lang="zh-TW" altLang="en-US" sz="1800">
                <a:solidFill>
                  <a:srgbClr val="000000"/>
                </a:solidFill>
                <a:latin typeface="Helvetica" pitchFamily="-65" charset="0"/>
              </a:rPr>
              <a:t>注九：前书同卷卷镇远炮台条。</a:t>
            </a:r>
          </a:p>
          <a:p>
            <a:pPr eaLnBrk="1" hangingPunct="1">
              <a:lnSpc>
                <a:spcPct val="110000"/>
              </a:lnSpc>
              <a:spcBef>
                <a:spcPct val="0"/>
              </a:spcBef>
              <a:buFontTx/>
              <a:buNone/>
            </a:pPr>
            <a:r>
              <a:rPr kumimoji="0" lang="zh-TW" altLang="en-US" sz="1800">
                <a:solidFill>
                  <a:srgbClr val="000000"/>
                </a:solidFill>
                <a:latin typeface="Helvetica" pitchFamily="-65" charset="0"/>
              </a:rPr>
              <a:t>注十：前书卷二十八经政略七兵防下虎门寨下道光十九年条。</a:t>
            </a:r>
          </a:p>
          <a:p>
            <a:pPr eaLnBrk="1" hangingPunct="1">
              <a:lnSpc>
                <a:spcPct val="110000"/>
              </a:lnSpc>
              <a:spcBef>
                <a:spcPct val="0"/>
              </a:spcBef>
              <a:buFontTx/>
              <a:buNone/>
            </a:pPr>
            <a:r>
              <a:rPr kumimoji="0" lang="zh-TW" altLang="en-US" sz="1800">
                <a:solidFill>
                  <a:srgbClr val="000000"/>
                </a:solidFill>
                <a:latin typeface="Helvetica" pitchFamily="-65" charset="0"/>
              </a:rPr>
              <a:t>注十一：同注十。</a:t>
            </a:r>
          </a:p>
          <a:p>
            <a:pPr eaLnBrk="1" hangingPunct="1">
              <a:lnSpc>
                <a:spcPct val="110000"/>
              </a:lnSpc>
              <a:spcBef>
                <a:spcPct val="0"/>
              </a:spcBef>
              <a:buFontTx/>
              <a:buNone/>
            </a:pPr>
            <a:r>
              <a:rPr kumimoji="0" lang="zh-TW" altLang="en-US" sz="1800">
                <a:solidFill>
                  <a:srgbClr val="000000"/>
                </a:solidFill>
                <a:latin typeface="Helvetica" pitchFamily="-65" charset="0"/>
              </a:rPr>
              <a:t>注十二：前书卷十六建置略一寨台靖远炮台条。</a:t>
            </a:r>
          </a:p>
          <a:p>
            <a:pPr eaLnBrk="1" hangingPunct="1">
              <a:lnSpc>
                <a:spcPct val="110000"/>
              </a:lnSpc>
              <a:spcBef>
                <a:spcPct val="0"/>
              </a:spcBef>
              <a:buFontTx/>
              <a:buNone/>
            </a:pPr>
            <a:r>
              <a:rPr kumimoji="0" lang="zh-TW" altLang="en-US" sz="1800">
                <a:solidFill>
                  <a:srgbClr val="000000"/>
                </a:solidFill>
                <a:latin typeface="Helvetica" pitchFamily="-65" charset="0"/>
              </a:rPr>
              <a:t>注十三：同注十。</a:t>
            </a:r>
          </a:p>
          <a:p>
            <a:pPr eaLnBrk="1" hangingPunct="1">
              <a:lnSpc>
                <a:spcPct val="110000"/>
              </a:lnSpc>
              <a:spcBef>
                <a:spcPct val="0"/>
              </a:spcBef>
              <a:buFontTx/>
              <a:buNone/>
            </a:pPr>
            <a:r>
              <a:rPr kumimoji="0" lang="zh-TW" altLang="en-US" sz="1800">
                <a:solidFill>
                  <a:srgbClr val="000000"/>
                </a:solidFill>
                <a:latin typeface="Helvetica" pitchFamily="-65" charset="0"/>
              </a:rPr>
              <a:t>注十四：同注八、九及十二。</a:t>
            </a:r>
            <a:endParaRPr kumimoji="0" lang="zh-TW" altLang="en-US"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圖片 4"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矩形 1"/>
          <p:cNvSpPr>
            <a:spLocks noChangeArrowheads="1"/>
          </p:cNvSpPr>
          <p:nvPr/>
        </p:nvSpPr>
        <p:spPr bwMode="auto">
          <a:xfrm>
            <a:off x="608013" y="1069975"/>
            <a:ext cx="8085137" cy="586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lnSpc>
                <a:spcPct val="110000"/>
              </a:lnSpc>
              <a:spcBef>
                <a:spcPct val="0"/>
              </a:spcBef>
              <a:buFontTx/>
              <a:buNone/>
            </a:pPr>
            <a:r>
              <a:rPr kumimoji="0" lang="zh-TW" altLang="en-US" sz="1800">
                <a:solidFill>
                  <a:srgbClr val="000000"/>
                </a:solidFill>
                <a:latin typeface="Helvetica" pitchFamily="-65" charset="0"/>
              </a:rPr>
              <a:t>注十五：清道光宁立悌粤东省例新纂卷六兵例下各海口要隘炮台条。</a:t>
            </a:r>
          </a:p>
          <a:p>
            <a:pPr eaLnBrk="1" hangingPunct="1">
              <a:lnSpc>
                <a:spcPct val="110000"/>
              </a:lnSpc>
              <a:spcBef>
                <a:spcPct val="0"/>
              </a:spcBef>
              <a:buFontTx/>
              <a:buNone/>
            </a:pPr>
            <a:r>
              <a:rPr kumimoji="0" lang="zh-TW" altLang="en-US" sz="1800">
                <a:solidFill>
                  <a:srgbClr val="000000"/>
                </a:solidFill>
                <a:latin typeface="Helvetica" pitchFamily="-65" charset="0"/>
              </a:rPr>
              <a:t>注十六：同注十四。</a:t>
            </a:r>
          </a:p>
          <a:p>
            <a:pPr eaLnBrk="1" hangingPunct="1">
              <a:lnSpc>
                <a:spcPct val="110000"/>
              </a:lnSpc>
              <a:spcBef>
                <a:spcPct val="0"/>
              </a:spcBef>
              <a:buFontTx/>
              <a:buNone/>
            </a:pPr>
            <a:r>
              <a:rPr kumimoji="0" lang="zh-TW" altLang="en-US" sz="1800">
                <a:solidFill>
                  <a:srgbClr val="000000"/>
                </a:solidFill>
                <a:latin typeface="Helvetica" pitchFamily="-65" charset="0"/>
              </a:rPr>
              <a:t>注十七：张文襄公集卷十二奏议十二光绪十一年七月初一日之添建炮台军械所    </a:t>
            </a:r>
            <a:r>
              <a:rPr kumimoji="0" lang="en-US" altLang="zh-TW" sz="1800">
                <a:solidFill>
                  <a:srgbClr val="000000"/>
                </a:solidFill>
                <a:latin typeface="Helvetica" pitchFamily="-65" charset="0"/>
              </a:rPr>
              <a:t>   </a:t>
            </a:r>
            <a:endParaRPr kumimoji="0" lang="en-US" altLang="zh-TW" sz="1800" dirty="0">
              <a:solidFill>
                <a:srgbClr val="000000"/>
              </a:solidFill>
              <a:latin typeface="Helvetica" pitchFamily="-65" charset="0"/>
            </a:endParaRPr>
          </a:p>
          <a:p>
            <a:pPr eaLnBrk="1" hangingPunct="1">
              <a:lnSpc>
                <a:spcPct val="110000"/>
              </a:lnSpc>
              <a:spcBef>
                <a:spcPct val="0"/>
              </a:spcBef>
              <a:buFontTx/>
              <a:buNone/>
            </a:pPr>
            <a:r>
              <a:rPr kumimoji="0" lang="en-US" altLang="zh-TW" sz="1800">
                <a:solidFill>
                  <a:srgbClr val="000000"/>
                </a:solidFill>
                <a:latin typeface="Helvetica" pitchFamily="-65" charset="0"/>
              </a:rPr>
              <a:t>              </a:t>
            </a:r>
            <a:r>
              <a:rPr kumimoji="0" lang="zh-TW" altLang="en-US" sz="1800">
                <a:solidFill>
                  <a:srgbClr val="000000"/>
                </a:solidFill>
                <a:latin typeface="Helvetica" pitchFamily="-65" charset="0"/>
              </a:rPr>
              <a:t>片。惟水军寮、竹洲及九宰三炮台则未有修复。</a:t>
            </a:r>
          </a:p>
          <a:p>
            <a:pPr eaLnBrk="1" hangingPunct="1">
              <a:lnSpc>
                <a:spcPct val="110000"/>
              </a:lnSpc>
              <a:spcBef>
                <a:spcPct val="0"/>
              </a:spcBef>
              <a:buFontTx/>
              <a:buNone/>
            </a:pPr>
            <a:r>
              <a:rPr kumimoji="0" lang="zh-TW" altLang="en-US" sz="1800">
                <a:solidFill>
                  <a:srgbClr val="000000"/>
                </a:solidFill>
                <a:latin typeface="Helvetica" pitchFamily="-65" charset="0"/>
              </a:rPr>
              <a:t>注十八：清宣统陈伯陶东莞县志卷十六建置略一寨台光绪甲申按语条。</a:t>
            </a:r>
          </a:p>
          <a:p>
            <a:pPr eaLnBrk="1" hangingPunct="1">
              <a:lnSpc>
                <a:spcPct val="110000"/>
              </a:lnSpc>
              <a:spcBef>
                <a:spcPct val="0"/>
              </a:spcBef>
              <a:buFontTx/>
              <a:buNone/>
            </a:pPr>
            <a:r>
              <a:rPr kumimoji="0" lang="zh-TW" altLang="en-US" sz="1800">
                <a:solidFill>
                  <a:srgbClr val="000000"/>
                </a:solidFill>
                <a:latin typeface="Helvetica" pitchFamily="-65" charset="0"/>
              </a:rPr>
              <a:t>注十九：清光绪广州府志卷七十三经政略四兵防国朝东莞县条。</a:t>
            </a:r>
          </a:p>
          <a:p>
            <a:pPr eaLnBrk="1" hangingPunct="1">
              <a:lnSpc>
                <a:spcPct val="110000"/>
              </a:lnSpc>
              <a:spcBef>
                <a:spcPct val="0"/>
              </a:spcBef>
              <a:buFontTx/>
              <a:buNone/>
            </a:pPr>
            <a:r>
              <a:rPr kumimoji="0" lang="zh-TW" altLang="en-US" sz="1800">
                <a:solidFill>
                  <a:srgbClr val="000000"/>
                </a:solidFill>
                <a:latin typeface="Helvetica" pitchFamily="-65" charset="0"/>
              </a:rPr>
              <a:t>注二十：同注十九。</a:t>
            </a:r>
          </a:p>
          <a:p>
            <a:pPr eaLnBrk="1" hangingPunct="1">
              <a:lnSpc>
                <a:spcPct val="110000"/>
              </a:lnSpc>
              <a:spcBef>
                <a:spcPct val="0"/>
              </a:spcBef>
              <a:buFontTx/>
              <a:buNone/>
            </a:pPr>
            <a:r>
              <a:rPr kumimoji="0" lang="zh-TW" altLang="en-US" sz="1800">
                <a:solidFill>
                  <a:srgbClr val="000000"/>
                </a:solidFill>
                <a:latin typeface="Helvetica" pitchFamily="-65" charset="0"/>
              </a:rPr>
              <a:t>注二十一：同注十九。</a:t>
            </a:r>
          </a:p>
          <a:p>
            <a:pPr eaLnBrk="1" hangingPunct="1">
              <a:lnSpc>
                <a:spcPct val="110000"/>
              </a:lnSpc>
              <a:spcBef>
                <a:spcPct val="0"/>
              </a:spcBef>
              <a:buFontTx/>
              <a:buNone/>
            </a:pPr>
            <a:r>
              <a:rPr kumimoji="0" lang="zh-TW" altLang="en-US" sz="1800">
                <a:solidFill>
                  <a:srgbClr val="000000"/>
                </a:solidFill>
                <a:latin typeface="Helvetica" pitchFamily="-65" charset="0"/>
              </a:rPr>
              <a:t>注二十二：同注十八。</a:t>
            </a:r>
          </a:p>
          <a:p>
            <a:pPr eaLnBrk="1" hangingPunct="1">
              <a:lnSpc>
                <a:spcPct val="110000"/>
              </a:lnSpc>
              <a:spcBef>
                <a:spcPct val="0"/>
              </a:spcBef>
              <a:buFontTx/>
              <a:buNone/>
            </a:pPr>
            <a:r>
              <a:rPr kumimoji="0" lang="zh-TW" altLang="en-US" sz="1800">
                <a:solidFill>
                  <a:srgbClr val="000000"/>
                </a:solidFill>
                <a:latin typeface="Helvetica" pitchFamily="-65" charset="0"/>
              </a:rPr>
              <a:t>注二十三：该炮台名鹅颈炮台，俗称鹅夷炮台，又名定旸</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洋</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炮台，为绅士</a:t>
            </a:r>
            <a:endParaRPr kumimoji="0" lang="en-US" altLang="zh-TW" sz="1800" dirty="0">
              <a:solidFill>
                <a:srgbClr val="000000"/>
              </a:solidFill>
              <a:latin typeface="Helvetica" pitchFamily="-65" charset="0"/>
            </a:endParaRPr>
          </a:p>
          <a:p>
            <a:pPr eaLnBrk="1" hangingPunct="1">
              <a:lnSpc>
                <a:spcPct val="110000"/>
              </a:lnSpc>
              <a:spcBef>
                <a:spcPct val="0"/>
              </a:spcBef>
              <a:buFontTx/>
              <a:buNone/>
            </a:pPr>
            <a:r>
              <a:rPr kumimoji="0" lang="en-US" altLang="zh-TW" sz="1800">
                <a:solidFill>
                  <a:srgbClr val="000000"/>
                </a:solidFill>
                <a:latin typeface="Helvetica" pitchFamily="-65" charset="0"/>
              </a:rPr>
              <a:t>                  </a:t>
            </a:r>
            <a:r>
              <a:rPr kumimoji="0" lang="zh-TW" altLang="en-US" sz="1800">
                <a:solidFill>
                  <a:srgbClr val="000000"/>
                </a:solidFill>
                <a:latin typeface="Helvetica" pitchFamily="-65" charset="0"/>
              </a:rPr>
              <a:t>蔡信珩所捐建，提督吴全美督修。详清光绪张之洞广东海图说中路</a:t>
            </a:r>
            <a:r>
              <a:rPr kumimoji="0" lang="en-US" altLang="zh-TW" sz="1800">
                <a:solidFill>
                  <a:srgbClr val="000000"/>
                </a:solidFill>
                <a:latin typeface="Helvetica" pitchFamily="-65" charset="0"/>
              </a:rPr>
              <a:t> </a:t>
            </a:r>
            <a:endParaRPr kumimoji="0" lang="en-US" altLang="zh-TW" sz="1800" dirty="0">
              <a:solidFill>
                <a:srgbClr val="000000"/>
              </a:solidFill>
              <a:latin typeface="Helvetica" pitchFamily="-65" charset="0"/>
            </a:endParaRPr>
          </a:p>
          <a:p>
            <a:pPr eaLnBrk="1" hangingPunct="1">
              <a:lnSpc>
                <a:spcPct val="110000"/>
              </a:lnSpc>
              <a:spcBef>
                <a:spcPct val="0"/>
              </a:spcBef>
              <a:buFontTx/>
              <a:buNone/>
            </a:pPr>
            <a:r>
              <a:rPr kumimoji="0" lang="en-US" altLang="zh-TW" sz="1800">
                <a:solidFill>
                  <a:srgbClr val="000000"/>
                </a:solidFill>
                <a:latin typeface="Helvetica" pitchFamily="-65" charset="0"/>
              </a:rPr>
              <a:t>                  </a:t>
            </a:r>
            <a:r>
              <a:rPr kumimoji="0" lang="zh-TW" altLang="en-US" sz="1800">
                <a:solidFill>
                  <a:srgbClr val="000000"/>
                </a:solidFill>
                <a:latin typeface="Helvetica" pitchFamily="-65" charset="0"/>
              </a:rPr>
              <a:t>虎门炮台条。</a:t>
            </a:r>
          </a:p>
          <a:p>
            <a:pPr eaLnBrk="1" hangingPunct="1">
              <a:lnSpc>
                <a:spcPct val="110000"/>
              </a:lnSpc>
              <a:spcBef>
                <a:spcPct val="0"/>
              </a:spcBef>
              <a:buFontTx/>
              <a:buNone/>
            </a:pPr>
            <a:r>
              <a:rPr kumimoji="0" lang="zh-TW" altLang="en-US" sz="1800">
                <a:solidFill>
                  <a:srgbClr val="000000"/>
                </a:solidFill>
                <a:latin typeface="Helvetica" pitchFamily="-65" charset="0"/>
              </a:rPr>
              <a:t>注二十四：张文襄公全集卷十二奏议十二光绪十一年七月初一日添建炮台军械</a:t>
            </a:r>
            <a:endParaRPr kumimoji="0" lang="en-US" altLang="zh-TW" sz="1800" dirty="0">
              <a:solidFill>
                <a:srgbClr val="000000"/>
              </a:solidFill>
              <a:latin typeface="Helvetica" pitchFamily="-65" charset="0"/>
            </a:endParaRPr>
          </a:p>
          <a:p>
            <a:pPr eaLnBrk="1" hangingPunct="1">
              <a:lnSpc>
                <a:spcPct val="110000"/>
              </a:lnSpc>
              <a:spcBef>
                <a:spcPct val="0"/>
              </a:spcBef>
              <a:buFontTx/>
              <a:buNone/>
            </a:pPr>
            <a:r>
              <a:rPr kumimoji="0" lang="en-US" altLang="zh-TW" sz="1800">
                <a:solidFill>
                  <a:srgbClr val="000000"/>
                </a:solidFill>
                <a:latin typeface="Helvetica" pitchFamily="-65" charset="0"/>
              </a:rPr>
              <a:t>                  </a:t>
            </a:r>
            <a:r>
              <a:rPr kumimoji="0" lang="zh-TW" altLang="en-US" sz="1800">
                <a:solidFill>
                  <a:srgbClr val="000000"/>
                </a:solidFill>
                <a:latin typeface="Helvetica" pitchFamily="-65" charset="0"/>
              </a:rPr>
              <a:t>所片，及清宣统陈伯陶东莞县志卷二十八经政略七兵防下虎门寨下</a:t>
            </a:r>
            <a:endParaRPr kumimoji="0" lang="en-US" altLang="zh-TW" sz="1800" dirty="0">
              <a:solidFill>
                <a:srgbClr val="000000"/>
              </a:solidFill>
              <a:latin typeface="Helvetica" pitchFamily="-65" charset="0"/>
            </a:endParaRPr>
          </a:p>
          <a:p>
            <a:pPr eaLnBrk="1" hangingPunct="1">
              <a:lnSpc>
                <a:spcPct val="110000"/>
              </a:lnSpc>
              <a:spcBef>
                <a:spcPct val="0"/>
              </a:spcBef>
              <a:buFontTx/>
              <a:buNone/>
            </a:pPr>
            <a:r>
              <a:rPr kumimoji="0" lang="en-US" altLang="zh-TW" sz="1800">
                <a:solidFill>
                  <a:srgbClr val="000000"/>
                </a:solidFill>
                <a:latin typeface="Helvetica" pitchFamily="-65" charset="0"/>
              </a:rPr>
              <a:t>                  </a:t>
            </a:r>
            <a:r>
              <a:rPr kumimoji="0" lang="zh-TW" altLang="en-US" sz="1800">
                <a:solidFill>
                  <a:srgbClr val="000000"/>
                </a:solidFill>
                <a:latin typeface="Helvetica" pitchFamily="-65" charset="0"/>
              </a:rPr>
              <a:t>光绪十一年条。</a:t>
            </a:r>
          </a:p>
          <a:p>
            <a:pPr eaLnBrk="1" hangingPunct="1">
              <a:lnSpc>
                <a:spcPct val="110000"/>
              </a:lnSpc>
              <a:spcBef>
                <a:spcPct val="0"/>
              </a:spcBef>
              <a:buFontTx/>
              <a:buNone/>
            </a:pPr>
            <a:r>
              <a:rPr kumimoji="0" lang="zh-TW" altLang="en-US" sz="1800">
                <a:solidFill>
                  <a:srgbClr val="000000"/>
                </a:solidFill>
                <a:latin typeface="Helvetica" pitchFamily="-65" charset="0"/>
              </a:rPr>
              <a:t>注二十五：前书同卷宣统初炮台炮位数条。</a:t>
            </a:r>
          </a:p>
          <a:p>
            <a:pPr eaLnBrk="1" hangingPunct="1">
              <a:lnSpc>
                <a:spcPct val="110000"/>
              </a:lnSpc>
              <a:spcBef>
                <a:spcPct val="0"/>
              </a:spcBef>
              <a:buFontTx/>
              <a:buNone/>
            </a:pPr>
            <a:r>
              <a:rPr kumimoji="0" lang="zh-TW" altLang="en-US" sz="1800">
                <a:solidFill>
                  <a:srgbClr val="000000"/>
                </a:solidFill>
                <a:latin typeface="Helvetica" pitchFamily="-65" charset="0"/>
              </a:rPr>
              <a:t>注二十六：除威远炮台沿海炮位内仍存清道光年间铸造之前膛炮两门外，山麓</a:t>
            </a:r>
            <a:endParaRPr kumimoji="0" lang="en-US" altLang="zh-TW" sz="1800" dirty="0">
              <a:solidFill>
                <a:srgbClr val="000000"/>
              </a:solidFill>
              <a:latin typeface="Helvetica" pitchFamily="-65" charset="0"/>
            </a:endParaRPr>
          </a:p>
          <a:p>
            <a:pPr eaLnBrk="1" hangingPunct="1">
              <a:lnSpc>
                <a:spcPct val="110000"/>
              </a:lnSpc>
              <a:spcBef>
                <a:spcPct val="0"/>
              </a:spcBef>
              <a:buFontTx/>
              <a:buNone/>
            </a:pPr>
            <a:r>
              <a:rPr kumimoji="0" lang="en-US" altLang="zh-TW" sz="1800">
                <a:solidFill>
                  <a:srgbClr val="000000"/>
                </a:solidFill>
                <a:latin typeface="Helvetica" pitchFamily="-65" charset="0"/>
              </a:rPr>
              <a:t>                  </a:t>
            </a:r>
            <a:r>
              <a:rPr kumimoji="0" lang="zh-TW" altLang="en-US" sz="1800">
                <a:solidFill>
                  <a:srgbClr val="000000"/>
                </a:solidFill>
                <a:latin typeface="Helvetica" pitchFamily="-65" charset="0"/>
              </a:rPr>
              <a:t>南山炮台亦存西洋九点二吋口径后膛炮一门。</a:t>
            </a:r>
            <a:endParaRPr kumimoji="0" lang="zh-TW" altLang="en-US"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圖片 4"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矩形 8"/>
          <p:cNvSpPr>
            <a:spLocks noChangeArrowheads="1"/>
          </p:cNvSpPr>
          <p:nvPr/>
        </p:nvSpPr>
        <p:spPr bwMode="auto">
          <a:xfrm>
            <a:off x="471488" y="1190625"/>
            <a:ext cx="7961312" cy="38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lnSpc>
                <a:spcPct val="110000"/>
              </a:lnSpc>
              <a:spcBef>
                <a:spcPct val="0"/>
              </a:spcBef>
              <a:buFontTx/>
              <a:buNone/>
            </a:pPr>
            <a:r>
              <a:rPr kumimoji="0" lang="zh-TW" altLang="en-US" sz="1800" b="1"/>
              <a:t>附录三：清林则徐之销毁鸦片考（教师参考资料）</a:t>
            </a:r>
            <a:r>
              <a:rPr kumimoji="0" lang="en-US" altLang="zh-TW" sz="1800" b="1"/>
              <a:t>  </a:t>
            </a:r>
            <a:r>
              <a:rPr kumimoji="0" lang="zh-TW" altLang="en-US" sz="1800" b="1"/>
              <a:t>                                    </a:t>
            </a:r>
            <a:r>
              <a:rPr kumimoji="0" lang="zh-TW" altLang="en-US" sz="1800" b="1">
                <a:solidFill>
                  <a:srgbClr val="000000"/>
                </a:solidFill>
                <a:latin typeface="STSongti-TC-Regular" charset="-120"/>
              </a:rPr>
              <a:t>萧国健</a:t>
            </a:r>
            <a:endParaRPr kumimoji="0" lang="zh-TW" altLang="en-US" sz="1800" dirty="0"/>
          </a:p>
        </p:txBody>
      </p:sp>
      <p:sp>
        <p:nvSpPr>
          <p:cNvPr id="26628" name="矩形 10"/>
          <p:cNvSpPr>
            <a:spLocks noChangeArrowheads="1"/>
          </p:cNvSpPr>
          <p:nvPr/>
        </p:nvSpPr>
        <p:spPr bwMode="auto">
          <a:xfrm>
            <a:off x="471488" y="1627188"/>
            <a:ext cx="8267700"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ct val="110000"/>
              </a:lnSpc>
              <a:spcBef>
                <a:spcPct val="0"/>
              </a:spcBef>
              <a:buFontTx/>
              <a:buNone/>
            </a:pPr>
            <a:r>
              <a:rPr kumimoji="0" lang="zh-TW" altLang="en-US" sz="1800" dirty="0">
                <a:solidFill>
                  <a:srgbClr val="E46C0A"/>
                </a:solidFill>
                <a:latin typeface="Helvetica" pitchFamily="-65" charset="0"/>
              </a:rPr>
              <a:t>林则徐销毁鸦片之始末</a:t>
            </a:r>
          </a:p>
          <a:p>
            <a:pPr algn="just" eaLnBrk="1" hangingPunct="1">
              <a:lnSpc>
                <a:spcPct val="50000"/>
              </a:lnSpc>
              <a:spcBef>
                <a:spcPct val="0"/>
              </a:spcBef>
              <a:buFontTx/>
              <a:buNone/>
            </a:pPr>
            <a:endParaRPr kumimoji="0" lang="zh-TW" altLang="en-US" sz="1800" dirty="0">
              <a:solidFill>
                <a:srgbClr val="000000"/>
              </a:solidFill>
              <a:latin typeface="Helvetica" pitchFamily="-65" charset="0"/>
            </a:endParaRPr>
          </a:p>
          <a:p>
            <a:pPr algn="just" eaLnBrk="1" hangingPunct="1">
              <a:lnSpc>
                <a:spcPct val="110000"/>
              </a:lnSpc>
              <a:spcBef>
                <a:spcPct val="0"/>
              </a:spcBef>
              <a:buFontTx/>
              <a:buNone/>
            </a:pPr>
            <a:r>
              <a:rPr kumimoji="0" lang="zh-TW" altLang="en-US" sz="1800" dirty="0">
                <a:solidFill>
                  <a:srgbClr val="000000"/>
                </a:solidFill>
                <a:latin typeface="Helvetica" pitchFamily="-65" charset="0"/>
              </a:rPr>
              <a:t>十八世纪中叶，英人发现鸦片在我国为上等商品，乃于印度成立英国东印度公司，奖励种植鸦片，统制运销，藉以套取我国之白银。</a:t>
            </a:r>
          </a:p>
          <a:p>
            <a:pPr algn="just" eaLnBrk="1" hangingPunct="1">
              <a:lnSpc>
                <a:spcPct val="50000"/>
              </a:lnSpc>
              <a:spcBef>
                <a:spcPct val="0"/>
              </a:spcBef>
              <a:buFontTx/>
              <a:buNone/>
            </a:pPr>
            <a:endParaRPr kumimoji="0" lang="zh-TW" altLang="en-US" sz="1800" dirty="0">
              <a:solidFill>
                <a:srgbClr val="000000"/>
              </a:solidFill>
              <a:latin typeface="Helvetica" pitchFamily="-65" charset="0"/>
            </a:endParaRPr>
          </a:p>
          <a:p>
            <a:pPr algn="just" eaLnBrk="1" hangingPunct="1">
              <a:lnSpc>
                <a:spcPct val="110000"/>
              </a:lnSpc>
              <a:spcBef>
                <a:spcPct val="0"/>
              </a:spcBef>
              <a:buFontTx/>
              <a:buNone/>
            </a:pPr>
            <a:r>
              <a:rPr kumimoji="0" lang="zh-TW" altLang="en-US" sz="1800" dirty="0">
                <a:solidFill>
                  <a:srgbClr val="000000"/>
                </a:solidFill>
                <a:latin typeface="Helvetica" pitchFamily="-65" charset="0"/>
              </a:rPr>
              <a:t>乾隆初年，鸦片输入我国每年约四百箱，每箱百斤；当时乾隆已知鸦片对我国民之祸害，曾禁止内地商人贩卖，但告无效。嘉庆初年，入输鸦片每年竟达四千箱；其在位时，亦曾严禁鸦片输入，但以官吏腐败，及查禁困难，鸦片销路仍是较往续增。道光初年，严申禁烟之令，其时</a:t>
            </a:r>
            <a:r>
              <a:rPr kumimoji="0" lang="en-US" altLang="zh-TW" sz="1800" dirty="0">
                <a:solidFill>
                  <a:srgbClr val="000000"/>
                </a:solidFill>
                <a:latin typeface="Helvetica" pitchFamily="-65" charset="0"/>
              </a:rPr>
              <a:t>﹝</a:t>
            </a:r>
            <a:r>
              <a:rPr kumimoji="0" lang="zh-TW" altLang="en-US" sz="1800" dirty="0">
                <a:solidFill>
                  <a:srgbClr val="000000"/>
                </a:solidFill>
                <a:latin typeface="Helvetica" pitchFamily="-65" charset="0"/>
              </a:rPr>
              <a:t>道光元年，西元一八二一年</a:t>
            </a:r>
            <a:r>
              <a:rPr kumimoji="0" lang="en-US" altLang="zh-TW" sz="1800" dirty="0">
                <a:solidFill>
                  <a:srgbClr val="000000"/>
                </a:solidFill>
                <a:latin typeface="Helvetica" pitchFamily="-65" charset="0"/>
              </a:rPr>
              <a:t>﹞</a:t>
            </a:r>
            <a:r>
              <a:rPr kumimoji="0" lang="zh-TW" altLang="en-US" sz="1800" dirty="0">
                <a:solidFill>
                  <a:srgbClr val="000000"/>
                </a:solidFill>
                <a:latin typeface="Helvetica" pitchFamily="-65" charset="0"/>
              </a:rPr>
              <a:t>，每年输入鸦片约五千箱；至道光十五年</a:t>
            </a:r>
            <a:r>
              <a:rPr kumimoji="0" lang="en-US" altLang="zh-TW" sz="1800" dirty="0">
                <a:solidFill>
                  <a:srgbClr val="000000"/>
                </a:solidFill>
                <a:latin typeface="Helvetica" pitchFamily="-65" charset="0"/>
              </a:rPr>
              <a:t>﹝</a:t>
            </a:r>
            <a:r>
              <a:rPr kumimoji="0" lang="zh-TW" altLang="en-US" sz="1800" dirty="0">
                <a:solidFill>
                  <a:srgbClr val="000000"/>
                </a:solidFill>
                <a:latin typeface="Helvetica" pitchFamily="-65" charset="0"/>
              </a:rPr>
              <a:t>西元一八三五年</a:t>
            </a:r>
            <a:r>
              <a:rPr kumimoji="0" lang="en-US" altLang="zh-TW" sz="1800" dirty="0">
                <a:solidFill>
                  <a:srgbClr val="000000"/>
                </a:solidFill>
                <a:latin typeface="Helvetica" pitchFamily="-65" charset="0"/>
              </a:rPr>
              <a:t>﹞</a:t>
            </a:r>
            <a:r>
              <a:rPr kumimoji="0" lang="zh-TW" altLang="en-US" sz="1800" dirty="0">
                <a:solidFill>
                  <a:srgbClr val="000000"/>
                </a:solidFill>
                <a:latin typeface="Helvetica" pitchFamily="-65" charset="0"/>
              </a:rPr>
              <a:t>，增至三万箱，约值一千八百万元。</a:t>
            </a:r>
          </a:p>
          <a:p>
            <a:pPr algn="just" eaLnBrk="1" hangingPunct="1">
              <a:lnSpc>
                <a:spcPct val="50000"/>
              </a:lnSpc>
              <a:spcBef>
                <a:spcPct val="0"/>
              </a:spcBef>
              <a:buFontTx/>
              <a:buNone/>
            </a:pPr>
            <a:endParaRPr kumimoji="0" lang="zh-TW" altLang="en-US" sz="1800" dirty="0">
              <a:solidFill>
                <a:srgbClr val="000000"/>
              </a:solidFill>
              <a:latin typeface="Helvetica" pitchFamily="-65" charset="0"/>
            </a:endParaRPr>
          </a:p>
          <a:p>
            <a:pPr algn="just" eaLnBrk="1" hangingPunct="1">
              <a:lnSpc>
                <a:spcPct val="110000"/>
              </a:lnSpc>
              <a:spcBef>
                <a:spcPct val="0"/>
              </a:spcBef>
              <a:buFontTx/>
              <a:buNone/>
            </a:pPr>
            <a:r>
              <a:rPr kumimoji="0" lang="zh-TW" altLang="en-US" sz="1800" dirty="0">
                <a:solidFill>
                  <a:srgbClr val="000000"/>
                </a:solidFill>
                <a:latin typeface="Helvetica" pitchFamily="-65" charset="0"/>
              </a:rPr>
              <a:t>道光有见及此，以鸦片对民众之毒害，及国家白银之被吸取外流，因决定禁烟入口。道光十四、五年</a:t>
            </a:r>
            <a:r>
              <a:rPr kumimoji="0" lang="en-US" altLang="zh-TW" sz="1800" dirty="0">
                <a:solidFill>
                  <a:srgbClr val="000000"/>
                </a:solidFill>
                <a:latin typeface="Helvetica" pitchFamily="-65" charset="0"/>
              </a:rPr>
              <a:t>﹝</a:t>
            </a:r>
            <a:r>
              <a:rPr kumimoji="0" lang="zh-TW" altLang="en-US" sz="1800" dirty="0">
                <a:solidFill>
                  <a:srgbClr val="000000"/>
                </a:solidFill>
                <a:latin typeface="Helvetica" pitchFamily="-65" charset="0"/>
              </a:rPr>
              <a:t>西元一八三四年及一八三五年</a:t>
            </a:r>
            <a:r>
              <a:rPr kumimoji="0" lang="en-US" altLang="zh-TW" sz="1800" dirty="0">
                <a:solidFill>
                  <a:srgbClr val="000000"/>
                </a:solidFill>
                <a:latin typeface="Helvetica" pitchFamily="-65" charset="0"/>
              </a:rPr>
              <a:t>﹞</a:t>
            </a:r>
            <a:r>
              <a:rPr kumimoji="0" lang="zh-TW" altLang="en-US" sz="1800" dirty="0">
                <a:solidFill>
                  <a:srgbClr val="000000"/>
                </a:solidFill>
                <a:latin typeface="Helvetica" pitchFamily="-65" charset="0"/>
              </a:rPr>
              <a:t>，广东绅贵提倡加重关税，增加生产，以国货抵外货，使外商于无利可图之下，放弃鸦片买卖。道光十八年</a:t>
            </a:r>
            <a:r>
              <a:rPr kumimoji="0" lang="en-US" altLang="zh-TW" sz="1800" dirty="0">
                <a:solidFill>
                  <a:srgbClr val="000000"/>
                </a:solidFill>
                <a:latin typeface="Helvetica" pitchFamily="-65" charset="0"/>
              </a:rPr>
              <a:t>﹝</a:t>
            </a:r>
            <a:r>
              <a:rPr kumimoji="0" lang="zh-TW" altLang="en-US" sz="1800" dirty="0">
                <a:solidFill>
                  <a:srgbClr val="000000"/>
                </a:solidFill>
                <a:latin typeface="Helvetica" pitchFamily="-65" charset="0"/>
              </a:rPr>
              <a:t>西元一八三八年</a:t>
            </a:r>
            <a:r>
              <a:rPr kumimoji="0" lang="en-US" altLang="zh-TW" sz="1800" dirty="0">
                <a:solidFill>
                  <a:srgbClr val="000000"/>
                </a:solidFill>
                <a:latin typeface="Helvetica" pitchFamily="-65" charset="0"/>
              </a:rPr>
              <a:t>﹞</a:t>
            </a:r>
            <a:r>
              <a:rPr kumimoji="0" lang="zh-TW" altLang="en-US" sz="1800" dirty="0">
                <a:solidFill>
                  <a:srgbClr val="000000"/>
                </a:solidFill>
                <a:latin typeface="Helvetica" pitchFamily="-65" charset="0"/>
              </a:rPr>
              <a:t>，黄爵滋上奏折，主张严禁吸食鸦片。时各省督抚觉其办法激烈，多不赞成其议，惟湖广总督林则徐则赞成黄氏之主张，且建议各种实施办法。道光从其议，任林则徐为钦差大臣，赴广州查办烟禁。</a:t>
            </a:r>
            <a:endParaRPr kumimoji="0" lang="zh-TW" altLang="en-US"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圖片 4"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矩形 1"/>
          <p:cNvSpPr>
            <a:spLocks noChangeArrowheads="1"/>
          </p:cNvSpPr>
          <p:nvPr/>
        </p:nvSpPr>
        <p:spPr bwMode="auto">
          <a:xfrm>
            <a:off x="592138" y="1727200"/>
            <a:ext cx="7966075"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ct val="110000"/>
              </a:lnSpc>
              <a:spcBef>
                <a:spcPct val="0"/>
              </a:spcBef>
              <a:buFontTx/>
              <a:buNone/>
            </a:pPr>
            <a:r>
              <a:rPr kumimoji="0" lang="zh-TW" altLang="en-US" sz="1800"/>
              <a:t>林则徐于道光十九年</a:t>
            </a:r>
            <a:r>
              <a:rPr kumimoji="0" lang="en-US" altLang="zh-TW" sz="1800"/>
              <a:t>﹝</a:t>
            </a:r>
            <a:r>
              <a:rPr kumimoji="0" lang="zh-TW" altLang="en-US" sz="1800" dirty="0"/>
              <a:t>西元</a:t>
            </a:r>
            <a:r>
              <a:rPr kumimoji="0" lang="zh-TW" altLang="en-US" sz="1800"/>
              <a:t>一八三九年</a:t>
            </a:r>
            <a:r>
              <a:rPr kumimoji="0" lang="en-US" altLang="zh-TW" sz="1800"/>
              <a:t>﹞</a:t>
            </a:r>
            <a:r>
              <a:rPr kumimoji="0" lang="zh-TW" altLang="en-US" sz="1800"/>
              <a:t>正月二十五日抵达广州，谕令外商交出鸦片，并着令具结，永不售卖。初时，外商不肯遵令交出所存鸦片，林氏遂令断绝广州出海交通，派兵包围十三行，禁止外国商人出入，并断其粮水供应。外商于不得以之下，遂呈缴鸦片二万零二百八十三箱，共计二百余万斤。林氏乃于虎门湾畔，营建二化烟池，销毁所得鸦片。</a:t>
            </a:r>
          </a:p>
          <a:p>
            <a:pPr algn="just" eaLnBrk="1" hangingPunct="1">
              <a:lnSpc>
                <a:spcPct val="110000"/>
              </a:lnSpc>
              <a:spcBef>
                <a:spcPct val="0"/>
              </a:spcBef>
              <a:buFontTx/>
              <a:buNone/>
            </a:pPr>
            <a:endParaRPr kumimoji="0" lang="zh-TW" altLang="en-US" sz="1800" dirty="0">
              <a:solidFill>
                <a:srgbClr val="E46C0A"/>
              </a:solidFill>
            </a:endParaRPr>
          </a:p>
          <a:p>
            <a:pPr algn="just" eaLnBrk="1" hangingPunct="1">
              <a:lnSpc>
                <a:spcPct val="110000"/>
              </a:lnSpc>
              <a:spcBef>
                <a:spcPct val="0"/>
              </a:spcBef>
              <a:buFontTx/>
              <a:buNone/>
            </a:pPr>
            <a:r>
              <a:rPr kumimoji="0" lang="zh-TW" altLang="en-US" sz="1800">
                <a:solidFill>
                  <a:srgbClr val="E46C0A"/>
                </a:solidFill>
              </a:rPr>
              <a:t>销毁鸦片之经过</a:t>
            </a:r>
            <a:endParaRPr kumimoji="0" lang="en-US" altLang="zh-TW" sz="1800" dirty="0">
              <a:solidFill>
                <a:srgbClr val="E46C0A"/>
              </a:solidFill>
            </a:endParaRPr>
          </a:p>
          <a:p>
            <a:pPr algn="just" eaLnBrk="1" hangingPunct="1">
              <a:lnSpc>
                <a:spcPct val="50000"/>
              </a:lnSpc>
              <a:spcBef>
                <a:spcPct val="0"/>
              </a:spcBef>
              <a:buFontTx/>
              <a:buNone/>
            </a:pPr>
            <a:endParaRPr kumimoji="0" lang="zh-TW" altLang="en-US" sz="1800" dirty="0">
              <a:solidFill>
                <a:srgbClr val="E46C0A"/>
              </a:solidFill>
            </a:endParaRPr>
          </a:p>
          <a:p>
            <a:pPr algn="just" eaLnBrk="1" hangingPunct="1">
              <a:lnSpc>
                <a:spcPct val="110000"/>
              </a:lnSpc>
              <a:spcBef>
                <a:spcPct val="0"/>
              </a:spcBef>
              <a:buFontTx/>
              <a:buNone/>
            </a:pPr>
            <a:r>
              <a:rPr kumimoji="0" lang="zh-TW" altLang="en-US" sz="1800"/>
              <a:t>其初，鸦片销毁之方法，乃先拌以桐油，继用火销化。但焚过后，其残膏余沥</a:t>
            </a:r>
            <a:r>
              <a:rPr kumimoji="0" lang="en-US" altLang="zh-TW" sz="1800"/>
              <a:t>﹝</a:t>
            </a:r>
            <a:r>
              <a:rPr kumimoji="0" lang="zh-TW" altLang="en-US" sz="1800"/>
              <a:t>即烟焦油</a:t>
            </a:r>
            <a:r>
              <a:rPr kumimoji="0" lang="en-US" altLang="zh-TW" sz="1800"/>
              <a:t>﹞</a:t>
            </a:r>
            <a:r>
              <a:rPr kumimoji="0" lang="zh-TW" altLang="en-US" sz="1800"/>
              <a:t>渗入地中，若掘地取土煎熬，可复得鸦片约十之二三，其流毒甚难尽绝；故林则徐另用他法销毁之。</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圖片 4"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矩形 1"/>
          <p:cNvSpPr>
            <a:spLocks noChangeArrowheads="1"/>
          </p:cNvSpPr>
          <p:nvPr/>
        </p:nvSpPr>
        <p:spPr bwMode="auto">
          <a:xfrm>
            <a:off x="568325" y="1357313"/>
            <a:ext cx="8053388" cy="251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ct val="110000"/>
              </a:lnSpc>
              <a:spcBef>
                <a:spcPct val="0"/>
              </a:spcBef>
              <a:buFontTx/>
              <a:buNone/>
            </a:pPr>
            <a:r>
              <a:rPr kumimoji="0" lang="zh-TW" altLang="en-US" sz="1800">
                <a:solidFill>
                  <a:srgbClr val="000000"/>
                </a:solidFill>
                <a:latin typeface="Helvetica" pitchFamily="-65" charset="0"/>
              </a:rPr>
              <a:t>据西元一八三九年</a:t>
            </a:r>
            <a:r>
              <a:rPr kumimoji="0" lang="en-US" altLang="zh-TW" sz="1800">
                <a:solidFill>
                  <a:srgbClr val="000000"/>
                </a:solidFill>
                <a:latin typeface="Helvetica" pitchFamily="-65" charset="0"/>
              </a:rPr>
              <a:t>﹝</a:t>
            </a:r>
            <a:r>
              <a:rPr kumimoji="0" lang="zh-TW" altLang="en-US" sz="1800" dirty="0">
                <a:solidFill>
                  <a:srgbClr val="000000"/>
                </a:solidFill>
                <a:latin typeface="Helvetica" pitchFamily="-65" charset="0"/>
              </a:rPr>
              <a:t>道光</a:t>
            </a:r>
            <a:r>
              <a:rPr kumimoji="0" lang="zh-TW" altLang="en-US" sz="1800">
                <a:solidFill>
                  <a:srgbClr val="000000"/>
                </a:solidFill>
                <a:latin typeface="Helvetica" pitchFamily="-65" charset="0"/>
              </a:rPr>
              <a:t>十九年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六月十三日林则徐与两广总督邓廷桢、广东巡抚怡良会衔所上之会奏销化烟土已将及半情形疏，中载：「</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臣等广咨博采，知鸦片最忌者二物：一曰盐卤，一曰石灰。凡以烟土煎膏者，投以灰盐，即成渣沫，必不能收合成膏，是其相之性，正可资之以除其害也。</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其浸化之法，先由沟道车水入池，撒盐成卤，所有箱内烟土，逐个切成四瓣，投入卤中，泡浸半日，再将整块烧透石灰，纷纷抛下，顷刻便如汤沸，不爨自燃，复雇人夫多名，各执铁锄木爬，立于跳板之上，往来翻截，务使颗粒悉化，俟至退潮时候，启放涵洞，随浪送出入洋</a:t>
            </a:r>
            <a:r>
              <a:rPr kumimoji="0" lang="en-US" altLang="zh-TW" sz="1800">
                <a:solidFill>
                  <a:srgbClr val="000000"/>
                </a:solidFill>
                <a:latin typeface="Helvetica" pitchFamily="-65" charset="0"/>
              </a:rPr>
              <a:t>……</a:t>
            </a:r>
            <a:r>
              <a:rPr kumimoji="0" lang="zh-TW" altLang="en-US" sz="1800" dirty="0">
                <a:solidFill>
                  <a:srgbClr val="000000"/>
                </a:solidFill>
                <a:latin typeface="Helvetica" pitchFamily="-65" charset="0"/>
              </a:rPr>
              <a:t>。」    </a:t>
            </a:r>
            <a:endParaRPr kumimoji="0" lang="zh-TW" altLang="en-US" sz="1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圖片 4"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矩形 3"/>
          <p:cNvSpPr>
            <a:spLocks noChangeArrowheads="1"/>
          </p:cNvSpPr>
          <p:nvPr/>
        </p:nvSpPr>
        <p:spPr bwMode="auto">
          <a:xfrm>
            <a:off x="600075" y="1668463"/>
            <a:ext cx="7997825"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ct val="110000"/>
              </a:lnSpc>
              <a:spcBef>
                <a:spcPct val="0"/>
              </a:spcBef>
              <a:buFontTx/>
              <a:buNone/>
            </a:pPr>
            <a:r>
              <a:rPr kumimoji="0" lang="zh-TW" altLang="en-US" sz="1800">
                <a:solidFill>
                  <a:srgbClr val="000000"/>
                </a:solidFill>
                <a:latin typeface="Helvetica" pitchFamily="-65" charset="0"/>
              </a:rPr>
              <a:t>又据同年七月五日所上之会奏销化烟土一律完竣疏中载：「</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嗣是仍照前法，劈箱过抨，将烟土切碎，抛入石池，泡以盐卤，烂以石灰，统俟戳化成渣，于退潮时送出大洋。</a:t>
            </a:r>
            <a:r>
              <a:rPr kumimoji="0" lang="en-US" altLang="zh-TW" sz="1800">
                <a:solidFill>
                  <a:srgbClr val="000000"/>
                </a:solidFill>
                <a:latin typeface="Helvetica" pitchFamily="-65" charset="0"/>
              </a:rPr>
              <a:t>……</a:t>
            </a:r>
            <a:r>
              <a:rPr kumimoji="0" lang="zh-TW" altLang="en-US" sz="1800" dirty="0">
                <a:solidFill>
                  <a:srgbClr val="000000"/>
                </a:solidFill>
                <a:latin typeface="Helvetica" pitchFamily="-65" charset="0"/>
              </a:rPr>
              <a:t>」</a:t>
            </a:r>
          </a:p>
          <a:p>
            <a:pPr algn="just" eaLnBrk="1" hangingPunct="1">
              <a:lnSpc>
                <a:spcPct val="110000"/>
              </a:lnSpc>
              <a:spcBef>
                <a:spcPct val="0"/>
              </a:spcBef>
              <a:buFontTx/>
              <a:buNone/>
            </a:pPr>
            <a:r>
              <a:rPr kumimoji="0" lang="zh-TW" altLang="en-US" sz="1800">
                <a:solidFill>
                  <a:srgbClr val="000000"/>
                </a:solidFill>
                <a:latin typeface="Helvetica" pitchFamily="-65" charset="0"/>
              </a:rPr>
              <a:t>观上引奏疏所载，可证林则徐于道光十九年时销毁鸦片之法，并非焚化，而为以灰盐煮化。此法可尽绝鸦片之流毒，为当时之最佳方法。</a:t>
            </a:r>
          </a:p>
          <a:p>
            <a:pPr algn="just" eaLnBrk="1" hangingPunct="1">
              <a:lnSpc>
                <a:spcPct val="50000"/>
              </a:lnSpc>
              <a:spcBef>
                <a:spcPct val="0"/>
              </a:spcBef>
              <a:buFontTx/>
              <a:buNone/>
            </a:pPr>
            <a:endParaRPr kumimoji="0" lang="en-US" altLang="zh-TW" sz="1800" dirty="0">
              <a:solidFill>
                <a:srgbClr val="000000"/>
              </a:solidFill>
              <a:latin typeface="Helvetica" pitchFamily="-65" charset="0"/>
            </a:endParaRPr>
          </a:p>
          <a:p>
            <a:pPr algn="just" eaLnBrk="1" hangingPunct="1">
              <a:lnSpc>
                <a:spcPct val="110000"/>
              </a:lnSpc>
              <a:spcBef>
                <a:spcPct val="0"/>
              </a:spcBef>
              <a:buFontTx/>
              <a:buNone/>
            </a:pPr>
            <a:r>
              <a:rPr kumimoji="0" lang="zh-TW" altLang="en-US" sz="1800" dirty="0">
                <a:solidFill>
                  <a:srgbClr val="E46C0A"/>
                </a:solidFill>
                <a:latin typeface="Helvetica" pitchFamily="-65" charset="0"/>
              </a:rPr>
              <a:t>防止弊端滋生之方法</a:t>
            </a:r>
          </a:p>
          <a:p>
            <a:pPr algn="just" eaLnBrk="1" hangingPunct="1">
              <a:lnSpc>
                <a:spcPct val="50000"/>
              </a:lnSpc>
              <a:spcBef>
                <a:spcPct val="0"/>
              </a:spcBef>
              <a:buFontTx/>
              <a:buNone/>
            </a:pPr>
            <a:endParaRPr kumimoji="0" lang="en-US" altLang="zh-TW" sz="1800" dirty="0">
              <a:solidFill>
                <a:srgbClr val="000000"/>
              </a:solidFill>
              <a:latin typeface="Helvetica" pitchFamily="-65" charset="0"/>
            </a:endParaRPr>
          </a:p>
          <a:p>
            <a:pPr algn="just" eaLnBrk="1" hangingPunct="1">
              <a:lnSpc>
                <a:spcPct val="110000"/>
              </a:lnSpc>
              <a:spcBef>
                <a:spcPct val="0"/>
              </a:spcBef>
              <a:buFontTx/>
              <a:buNone/>
            </a:pPr>
            <a:r>
              <a:rPr kumimoji="0" lang="zh-TW" altLang="en-US" sz="1800">
                <a:solidFill>
                  <a:srgbClr val="000000"/>
                </a:solidFill>
                <a:latin typeface="Helvetica" pitchFamily="-65" charset="0"/>
              </a:rPr>
              <a:t>据故老相传，于销毁鸦片时，有等夫役，于搬运或翻截鸦片时，偷藏鸦片于挑担竹杆内，或以他法夹带。然据上引奏疏中载，夫役所用者，为「铁锄木爬」，皆实心物，想当无法作弊。</a:t>
            </a:r>
            <a:endParaRPr kumimoji="0" lang="zh-TW" altLang="en-US"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圖片 4"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矩形 1"/>
          <p:cNvSpPr>
            <a:spLocks noChangeArrowheads="1"/>
          </p:cNvSpPr>
          <p:nvPr/>
        </p:nvSpPr>
        <p:spPr bwMode="auto">
          <a:xfrm>
            <a:off x="600075" y="1304925"/>
            <a:ext cx="798195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ct val="110000"/>
              </a:lnSpc>
              <a:spcBef>
                <a:spcPct val="0"/>
              </a:spcBef>
              <a:buFontTx/>
              <a:buNone/>
            </a:pPr>
            <a:r>
              <a:rPr kumimoji="0" lang="zh-TW" altLang="en-US" sz="1800">
                <a:solidFill>
                  <a:srgbClr val="000000"/>
                </a:solidFill>
                <a:latin typeface="Helvetica" pitchFamily="-65" charset="0"/>
              </a:rPr>
              <a:t>又据会奏销化烟土已将及半情形疏载：「</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并用清水刷涤池底，不任涓滴留余。若甲日第一池尚未刷清，乙日便用第二池，其泡浸翻截，悉如前法，及此轮流替换。每化一池，必清一池之底，始免套搭牵混，滋生弊端。至向晦停工，即将池岸四围栅栏，全行封销，派令文武员弁，周历巡绰。</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」此举实可绝人民掘地取土煎熬，重获鸦片之弊。</a:t>
            </a:r>
            <a:endParaRPr kumimoji="0" lang="en-US" altLang="zh-TW" sz="1800" dirty="0">
              <a:solidFill>
                <a:srgbClr val="000000"/>
              </a:solidFill>
              <a:latin typeface="Helvetica" pitchFamily="-65" charset="0"/>
            </a:endParaRPr>
          </a:p>
          <a:p>
            <a:pPr algn="just" eaLnBrk="1" hangingPunct="1">
              <a:lnSpc>
                <a:spcPct val="50000"/>
              </a:lnSpc>
              <a:spcBef>
                <a:spcPct val="0"/>
              </a:spcBef>
              <a:buFontTx/>
              <a:buNone/>
            </a:pPr>
            <a:endParaRPr kumimoji="0" lang="zh-TW" altLang="en-US" sz="1800" dirty="0">
              <a:solidFill>
                <a:srgbClr val="000000"/>
              </a:solidFill>
              <a:latin typeface="Helvetica" pitchFamily="-65" charset="0"/>
            </a:endParaRPr>
          </a:p>
          <a:p>
            <a:pPr algn="just" eaLnBrk="1" hangingPunct="1">
              <a:lnSpc>
                <a:spcPct val="110000"/>
              </a:lnSpc>
              <a:spcBef>
                <a:spcPct val="0"/>
              </a:spcBef>
              <a:buFontTx/>
              <a:buNone/>
            </a:pPr>
            <a:r>
              <a:rPr kumimoji="0" lang="zh-TW" altLang="en-US" sz="1800">
                <a:solidFill>
                  <a:srgbClr val="000000"/>
                </a:solidFill>
                <a:latin typeface="Helvetica" pitchFamily="-65" charset="0"/>
              </a:rPr>
              <a:t>至防止夹带之法，该奏疏载：「</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粤东天气炎热，所用人夫，仅穿短裤，上身下脚，向俱赤露。又于停工放出时，与执事工役一同搜检，不许稍有夹带。</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」此操施为防止人夫夹带，可见林氏销烟之经过，认真严密。</a:t>
            </a:r>
            <a:endParaRPr kumimoji="0" lang="en-US" altLang="zh-TW" sz="1800" dirty="0">
              <a:solidFill>
                <a:srgbClr val="000000"/>
              </a:solidFill>
              <a:latin typeface="Helvetica" pitchFamily="-65" charset="0"/>
            </a:endParaRPr>
          </a:p>
          <a:p>
            <a:pPr algn="just" eaLnBrk="1" hangingPunct="1">
              <a:lnSpc>
                <a:spcPct val="50000"/>
              </a:lnSpc>
              <a:spcBef>
                <a:spcPct val="0"/>
              </a:spcBef>
              <a:buFontTx/>
              <a:buNone/>
            </a:pPr>
            <a:endParaRPr kumimoji="0" lang="en-US" altLang="zh-TW" sz="1800" dirty="0">
              <a:solidFill>
                <a:srgbClr val="000000"/>
              </a:solidFill>
              <a:latin typeface="Helvetica" pitchFamily="-65" charset="0"/>
            </a:endParaRPr>
          </a:p>
          <a:p>
            <a:pPr algn="just" eaLnBrk="1" hangingPunct="1">
              <a:spcBef>
                <a:spcPct val="0"/>
              </a:spcBef>
              <a:buFontTx/>
              <a:buNone/>
            </a:pPr>
            <a:r>
              <a:rPr kumimoji="0" lang="zh-TW" altLang="en-US" sz="1800">
                <a:solidFill>
                  <a:srgbClr val="E46C0A"/>
                </a:solidFill>
                <a:latin typeface="Helvetica" pitchFamily="-65" charset="0"/>
              </a:rPr>
              <a:t>结语</a:t>
            </a:r>
          </a:p>
          <a:p>
            <a:pPr algn="just" eaLnBrk="1" hangingPunct="1">
              <a:lnSpc>
                <a:spcPct val="50000"/>
              </a:lnSpc>
              <a:spcBef>
                <a:spcPct val="0"/>
              </a:spcBef>
              <a:buFontTx/>
              <a:buNone/>
            </a:pPr>
            <a:endParaRPr kumimoji="0" lang="zh-TW" altLang="en-US" sz="1800" dirty="0">
              <a:solidFill>
                <a:srgbClr val="000000"/>
              </a:solidFill>
              <a:latin typeface="Helvetica" pitchFamily="-65" charset="0"/>
            </a:endParaRPr>
          </a:p>
          <a:p>
            <a:pPr algn="just" eaLnBrk="1" hangingPunct="1">
              <a:spcBef>
                <a:spcPct val="0"/>
              </a:spcBef>
              <a:buFontTx/>
              <a:buNone/>
            </a:pPr>
            <a:r>
              <a:rPr kumimoji="0" lang="zh-TW" altLang="en-US" sz="1800">
                <a:solidFill>
                  <a:srgbClr val="000000"/>
                </a:solidFill>
                <a:latin typeface="Helvetica" pitchFamily="-65" charset="0"/>
              </a:rPr>
              <a:t>从上观之，林则徐处理销毁鸦片之措施，甚为严紧，初时，每日只销化三、四百箱，数日后，夫役手法渐熟，每日销化鸦片可达千箱。历二十三日</a:t>
            </a:r>
            <a:r>
              <a:rPr kumimoji="0" lang="en-US" altLang="zh-TW" sz="1800">
                <a:solidFill>
                  <a:srgbClr val="000000"/>
                </a:solidFill>
                <a:latin typeface="Helvetica" pitchFamily="-65" charset="0"/>
              </a:rPr>
              <a:t>﹝</a:t>
            </a:r>
            <a:r>
              <a:rPr kumimoji="0" lang="zh-TW" altLang="en-US" sz="1800" dirty="0">
                <a:solidFill>
                  <a:srgbClr val="000000"/>
                </a:solidFill>
                <a:latin typeface="Helvetica" pitchFamily="-65" charset="0"/>
              </a:rPr>
              <a:t>西元一八三九年六月十三日至</a:t>
            </a:r>
            <a:r>
              <a:rPr kumimoji="0" lang="zh-TW" altLang="en-US" sz="1800">
                <a:solidFill>
                  <a:srgbClr val="000000"/>
                </a:solidFill>
                <a:latin typeface="Helvetica" pitchFamily="-65" charset="0"/>
              </a:rPr>
              <a:t>七月五日</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，销毁鸦片达二万多箱</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二万零二百八十三箱</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。销烟过程中，林则徐亲临现场，督率文武官员，进行严密监视，并许外国人士参观。</a:t>
            </a:r>
            <a:endParaRPr kumimoji="0" lang="zh-TW" alt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圖片 2"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4" descr="http://www.ypzz.cn/uploadfile/image/20140912/20140912155991909190.jpg"/>
          <p:cNvPicPr>
            <a:picLocks noChangeAspect="1" noChangeArrowheads="1"/>
          </p:cNvPicPr>
          <p:nvPr/>
        </p:nvPicPr>
        <p:blipFill>
          <a:blip r:embed="rId3"/>
          <a:srcRect/>
          <a:stretch>
            <a:fillRect/>
          </a:stretch>
        </p:blipFill>
        <p:spPr bwMode="auto">
          <a:xfrm>
            <a:off x="1230313" y="1296988"/>
            <a:ext cx="6234112" cy="365760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矩形 6"/>
          <p:cNvSpPr>
            <a:spLocks noChangeArrowheads="1"/>
          </p:cNvSpPr>
          <p:nvPr/>
        </p:nvSpPr>
        <p:spPr bwMode="auto">
          <a:xfrm>
            <a:off x="1468438" y="5043488"/>
            <a:ext cx="5861050" cy="30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lnSpc>
                <a:spcPts val="1800"/>
              </a:lnSpc>
              <a:spcBef>
                <a:spcPct val="0"/>
              </a:spcBef>
              <a:buFontTx/>
              <a:buNone/>
            </a:pPr>
            <a:r>
              <a:rPr kumimoji="0" lang="zh-TW" altLang="en-US" sz="1400">
                <a:latin typeface="Times New Roman" pitchFamily="18" charset="0"/>
                <a:cs typeface="Times New Roman" pitchFamily="18" charset="0"/>
              </a:rPr>
              <a:t>图一：参考威远炮台邻近古迹分布图</a:t>
            </a:r>
            <a:r>
              <a:rPr kumimoji="0" lang="en-US" altLang="zh-TW" sz="1400">
                <a:latin typeface="Times New Roman" pitchFamily="18" charset="0"/>
                <a:cs typeface="Times New Roman" pitchFamily="18" charset="0"/>
              </a:rPr>
              <a:t>  </a:t>
            </a:r>
            <a:r>
              <a:rPr kumimoji="0" lang="en-US" altLang="zh-TW" sz="1400" dirty="0">
                <a:latin typeface="Times New Roman" pitchFamily="18" charset="0"/>
                <a:cs typeface="Times New Roman" pitchFamily="18" charset="0"/>
              </a:rPr>
              <a:t>( </a:t>
            </a:r>
            <a:r>
              <a:rPr kumimoji="0" lang="en-US" altLang="zh-TW" sz="1400" u="sng" dirty="0">
                <a:latin typeface="Times New Roman" pitchFamily="18" charset="0"/>
                <a:cs typeface="Times New Roman" pitchFamily="18" charset="0"/>
                <a:hlinkClick r:id="rId4"/>
              </a:rPr>
              <a:t>http://www.ypzz.cn/list-142.html</a:t>
            </a:r>
            <a:r>
              <a:rPr kumimoji="0" lang="en-US" altLang="zh-TW" sz="1400" dirty="0">
                <a:latin typeface="Times New Roman" pitchFamily="18" charset="0"/>
                <a:cs typeface="Times New Roman" pitchFamily="18" charset="0"/>
              </a:rPr>
              <a:t> )</a:t>
            </a:r>
            <a:endParaRPr kumimoji="0" lang="zh-HK" altLang="zh-TW" sz="1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圖片 3"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G:\2014 War History for China\07虎門之戰\虎門考察\威遠炮臺地圖3.png"/>
          <p:cNvPicPr>
            <a:picLocks noChangeAspect="1" noChangeArrowheads="1"/>
          </p:cNvPicPr>
          <p:nvPr/>
        </p:nvPicPr>
        <p:blipFill>
          <a:blip r:embed="rId3"/>
          <a:srcRect/>
          <a:stretch>
            <a:fillRect/>
          </a:stretch>
        </p:blipFill>
        <p:spPr bwMode="auto">
          <a:xfrm>
            <a:off x="2630488" y="1604963"/>
            <a:ext cx="3883025" cy="3163887"/>
          </a:xfrm>
          <a:prstGeom prst="rect">
            <a:avLst/>
          </a:prstGeom>
          <a:noFill/>
          <a:ln w="38100">
            <a:solidFill>
              <a:schemeClr val="accent2"/>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5124" name="矩形 4"/>
          <p:cNvSpPr>
            <a:spLocks noChangeArrowheads="1"/>
          </p:cNvSpPr>
          <p:nvPr/>
        </p:nvSpPr>
        <p:spPr bwMode="auto">
          <a:xfrm>
            <a:off x="1139825" y="5051425"/>
            <a:ext cx="6864350" cy="30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lnSpc>
                <a:spcPts val="1800"/>
              </a:lnSpc>
              <a:spcBef>
                <a:spcPct val="0"/>
              </a:spcBef>
              <a:buFontTx/>
              <a:buNone/>
            </a:pPr>
            <a:r>
              <a:rPr kumimoji="0" lang="zh-CN" altLang="en-US" sz="1400">
                <a:latin typeface="Times New Roman" pitchFamily="18" charset="0"/>
                <a:cs typeface="Times New Roman" pitchFamily="18" charset="0"/>
              </a:rPr>
              <a:t>图二：威远</a:t>
            </a:r>
            <a:r>
              <a:rPr kumimoji="0" lang="zh-TW" altLang="en-US" sz="1400">
                <a:latin typeface="Times New Roman" pitchFamily="18" charset="0"/>
                <a:cs typeface="Times New Roman" pitchFamily="18" charset="0"/>
              </a:rPr>
              <a:t>炮台</a:t>
            </a:r>
            <a:r>
              <a:rPr kumimoji="0" lang="zh-CN" altLang="en-US" sz="1400">
                <a:latin typeface="Times New Roman" pitchFamily="18" charset="0"/>
                <a:cs typeface="Times New Roman" pitchFamily="18" charset="0"/>
              </a:rPr>
              <a:t>。图中的红色部份，便是呈月牙形的威远</a:t>
            </a:r>
            <a:r>
              <a:rPr kumimoji="0" lang="zh-TW" altLang="en-US" sz="1400">
                <a:latin typeface="Times New Roman" pitchFamily="18" charset="0"/>
                <a:cs typeface="Times New Roman" pitchFamily="18" charset="0"/>
              </a:rPr>
              <a:t>炮台</a:t>
            </a:r>
            <a:r>
              <a:rPr kumimoji="0" lang="zh-CN" altLang="en-US" sz="1400">
                <a:latin typeface="Times New Roman" pitchFamily="18" charset="0"/>
                <a:cs typeface="Times New Roman" pitchFamily="18" charset="0"/>
              </a:rPr>
              <a:t>，是考察的主要地点。</a:t>
            </a:r>
            <a:endParaRPr kumimoji="0" lang="zh-HK" altLang="zh-TW" sz="1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圖片 3"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noChangeArrowheads="1"/>
          </p:cNvPicPr>
          <p:nvPr/>
        </p:nvPicPr>
        <p:blipFill>
          <a:blip r:embed="rId3"/>
          <a:srcRect/>
          <a:stretch>
            <a:fillRect/>
          </a:stretch>
        </p:blipFill>
        <p:spPr bwMode="auto">
          <a:xfrm>
            <a:off x="965200" y="1822450"/>
            <a:ext cx="3359150" cy="2519363"/>
          </a:xfrm>
          <a:prstGeom prst="rect">
            <a:avLst/>
          </a:prstGeom>
          <a:noFill/>
          <a:ln w="38100">
            <a:solidFill>
              <a:schemeClr val="accent2"/>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6148" name="矩形 10"/>
          <p:cNvSpPr>
            <a:spLocks noChangeArrowheads="1"/>
          </p:cNvSpPr>
          <p:nvPr/>
        </p:nvSpPr>
        <p:spPr bwMode="auto">
          <a:xfrm>
            <a:off x="817563" y="1225550"/>
            <a:ext cx="7713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spcBef>
                <a:spcPct val="0"/>
              </a:spcBef>
              <a:buFontTx/>
              <a:buNone/>
            </a:pPr>
            <a:r>
              <a:rPr kumimoji="0" lang="zh-TW" altLang="en-US" sz="1800" b="1" dirty="0"/>
              <a:t>甲、火炮的</a:t>
            </a:r>
            <a:r>
              <a:rPr kumimoji="0" lang="zh-TW" altLang="en-US" sz="1800" b="1"/>
              <a:t>操作   </a:t>
            </a:r>
            <a:r>
              <a:rPr kumimoji="0" lang="zh-TW" altLang="en-US" sz="1800"/>
              <a:t>建议利用即场环境教授火炮知识</a:t>
            </a:r>
            <a:endParaRPr kumimoji="0" lang="zh-HK" altLang="zh-TW" sz="1800" dirty="0"/>
          </a:p>
        </p:txBody>
      </p:sp>
      <p:sp>
        <p:nvSpPr>
          <p:cNvPr id="6149" name="矩形 11"/>
          <p:cNvSpPr>
            <a:spLocks noChangeArrowheads="1"/>
          </p:cNvSpPr>
          <p:nvPr/>
        </p:nvSpPr>
        <p:spPr bwMode="auto">
          <a:xfrm>
            <a:off x="914400" y="4624388"/>
            <a:ext cx="3409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spcBef>
                <a:spcPct val="0"/>
              </a:spcBef>
              <a:buFontTx/>
              <a:buNone/>
            </a:pPr>
            <a:r>
              <a:rPr kumimoji="0" lang="zh-TW" altLang="en-US" sz="1400"/>
              <a:t>图三：花岗岩垒砌的劵顶炮位</a:t>
            </a:r>
            <a:endParaRPr kumimoji="0" lang="zh-HK" altLang="zh-TW" sz="1400" dirty="0"/>
          </a:p>
        </p:txBody>
      </p:sp>
      <p:sp>
        <p:nvSpPr>
          <p:cNvPr id="6150" name="矩形 12"/>
          <p:cNvSpPr>
            <a:spLocks noChangeArrowheads="1"/>
          </p:cNvSpPr>
          <p:nvPr/>
        </p:nvSpPr>
        <p:spPr bwMode="auto">
          <a:xfrm>
            <a:off x="4824413" y="1970088"/>
            <a:ext cx="3971925"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ct val="110000"/>
              </a:lnSpc>
              <a:spcBef>
                <a:spcPct val="0"/>
              </a:spcBef>
              <a:buFont typeface="Calibri" pitchFamily="34" charset="0"/>
              <a:buAutoNum type="arabicPeriod"/>
            </a:pPr>
            <a:r>
              <a:rPr kumimoji="0" lang="zh-TW" altLang="zh-TW" sz="1800">
                <a:latin typeface="Times New Roman" pitchFamily="18" charset="0"/>
                <a:cs typeface="Times New Roman" pitchFamily="18" charset="0"/>
              </a:rPr>
              <a:t>清朝的火炮是以重量作为区分的，重量大，威力便愈大。教师可指导学生阅读现场的介绍文字，便可知道这门炮共有多重（即多少斤）。</a:t>
            </a:r>
            <a:endParaRPr kumimoji="0" lang="zh-HK" altLang="zh-TW" sz="1800" dirty="0">
              <a:latin typeface="Times New Roman" pitchFamily="18" charset="0"/>
              <a:cs typeface="Times New Roman" pitchFamily="18" charset="0"/>
            </a:endParaRPr>
          </a:p>
          <a:p>
            <a:pPr algn="just" eaLnBrk="1" hangingPunct="1">
              <a:lnSpc>
                <a:spcPct val="110000"/>
              </a:lnSpc>
              <a:spcBef>
                <a:spcPct val="0"/>
              </a:spcBef>
              <a:buFont typeface="Calibri" pitchFamily="34" charset="0"/>
              <a:buAutoNum type="arabicPeriod"/>
            </a:pPr>
            <a:r>
              <a:rPr kumimoji="0" lang="zh-TW" altLang="zh-TW" sz="1800">
                <a:latin typeface="Times New Roman" pitchFamily="18" charset="0"/>
                <a:cs typeface="Times New Roman" pitchFamily="18" charset="0"/>
              </a:rPr>
              <a:t>现场介绍文字有提到</a:t>
            </a:r>
            <a:r>
              <a:rPr kumimoji="0" lang="en-US" altLang="zh-TW" sz="1800">
                <a:latin typeface="Times New Roman" pitchFamily="18" charset="0"/>
                <a:cs typeface="Times New Roman" pitchFamily="18" charset="0"/>
              </a:rPr>
              <a:t>“</a:t>
            </a:r>
            <a:r>
              <a:rPr kumimoji="0" lang="zh-TW" altLang="zh-TW" sz="1800" dirty="0">
                <a:latin typeface="Times New Roman" pitchFamily="18" charset="0"/>
                <a:cs typeface="Times New Roman" pitchFamily="18" charset="0"/>
              </a:rPr>
              <a:t>前</a:t>
            </a:r>
            <a:r>
              <a:rPr kumimoji="0" lang="zh-TW" altLang="zh-TW" sz="1800">
                <a:latin typeface="Times New Roman" pitchFamily="18" charset="0"/>
                <a:cs typeface="Times New Roman" pitchFamily="18" charset="0"/>
              </a:rPr>
              <a:t>膛</a:t>
            </a:r>
            <a:r>
              <a:rPr kumimoji="0" lang="en-US" altLang="zh-TW" sz="1800">
                <a:latin typeface="Times New Roman" pitchFamily="18" charset="0"/>
                <a:cs typeface="Times New Roman" pitchFamily="18" charset="0"/>
              </a:rPr>
              <a:t>”</a:t>
            </a:r>
            <a:r>
              <a:rPr kumimoji="0" lang="zh-TW" altLang="zh-TW" sz="1800">
                <a:latin typeface="Times New Roman" pitchFamily="18" charset="0"/>
                <a:cs typeface="Times New Roman" pitchFamily="18" charset="0"/>
              </a:rPr>
              <a:t>，教师可乘机向学生解释</a:t>
            </a:r>
            <a:r>
              <a:rPr kumimoji="0" lang="en-US" altLang="zh-TW" sz="1800">
                <a:latin typeface="Times New Roman" pitchFamily="18" charset="0"/>
                <a:cs typeface="Times New Roman" pitchFamily="18" charset="0"/>
              </a:rPr>
              <a:t>“</a:t>
            </a:r>
            <a:r>
              <a:rPr kumimoji="0" lang="zh-TW" altLang="zh-TW" sz="1800" dirty="0">
                <a:latin typeface="Times New Roman" pitchFamily="18" charset="0"/>
                <a:cs typeface="Times New Roman" pitchFamily="18" charset="0"/>
              </a:rPr>
              <a:t>前膛</a:t>
            </a:r>
            <a:r>
              <a:rPr kumimoji="0" lang="zh-TW" altLang="zh-TW" sz="1800">
                <a:latin typeface="Times New Roman" pitchFamily="18" charset="0"/>
                <a:cs typeface="Times New Roman" pitchFamily="18" charset="0"/>
              </a:rPr>
              <a:t>炮</a:t>
            </a:r>
            <a:r>
              <a:rPr kumimoji="0" lang="en-US" altLang="zh-TW" sz="1800">
                <a:latin typeface="Times New Roman" pitchFamily="18" charset="0"/>
                <a:cs typeface="Times New Roman" pitchFamily="18" charset="0"/>
              </a:rPr>
              <a:t>”</a:t>
            </a:r>
            <a:r>
              <a:rPr kumimoji="0" lang="zh-TW" altLang="zh-TW" sz="1800">
                <a:latin typeface="Times New Roman" pitchFamily="18" charset="0"/>
                <a:cs typeface="Times New Roman" pitchFamily="18" charset="0"/>
              </a:rPr>
              <a:t>的操作过程。</a:t>
            </a:r>
            <a:endParaRPr kumimoji="0" lang="zh-HK" altLang="zh-TW" sz="1800" dirty="0">
              <a:latin typeface="Times New Roman" pitchFamily="18" charset="0"/>
              <a:cs typeface="Times New Roman" pitchFamily="18" charset="0"/>
            </a:endParaRPr>
          </a:p>
        </p:txBody>
      </p:sp>
      <p:sp>
        <p:nvSpPr>
          <p:cNvPr id="6151" name="矩形 1"/>
          <p:cNvSpPr>
            <a:spLocks noChangeArrowheads="1"/>
          </p:cNvSpPr>
          <p:nvPr/>
        </p:nvSpPr>
        <p:spPr bwMode="auto">
          <a:xfrm>
            <a:off x="965200" y="5040313"/>
            <a:ext cx="3959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spcBef>
                <a:spcPct val="0"/>
              </a:spcBef>
              <a:buFont typeface="Calibri" pitchFamily="34" charset="0"/>
              <a:buAutoNum type="arabicPeriod" startAt="3"/>
            </a:pPr>
            <a:r>
              <a:rPr lang="zh-TW" altLang="zh-HK" sz="1800">
                <a:latin typeface="Times New Roman" pitchFamily="18" charset="0"/>
                <a:cs typeface="Times New Roman" pitchFamily="18" charset="0"/>
              </a:rPr>
              <a:t>在图三的劵顶炮位内，哪些是当时不应存在的装置？</a:t>
            </a:r>
            <a:endParaRPr lang="zh-HK" altLang="en-US" sz="1800" dirty="0">
              <a:latin typeface="Times New Roman" pitchFamily="18" charset="0"/>
              <a:cs typeface="Times New Roman" pitchFamily="18" charset="0"/>
            </a:endParaRPr>
          </a:p>
        </p:txBody>
      </p:sp>
      <p:sp>
        <p:nvSpPr>
          <p:cNvPr id="11" name="矩形 10"/>
          <p:cNvSpPr/>
          <p:nvPr/>
        </p:nvSpPr>
        <p:spPr>
          <a:xfrm>
            <a:off x="5243513" y="5037138"/>
            <a:ext cx="3784600" cy="1754187"/>
          </a:xfrm>
          <a:prstGeom prst="rect">
            <a:avLst/>
          </a:prstGeom>
        </p:spPr>
        <p:txBody>
          <a:bodyPr>
            <a:spAutoFit/>
          </a:bodyPr>
          <a:lstStyle/>
          <a:p>
            <a:pPr fontAlgn="auto">
              <a:spcBef>
                <a:spcPts val="0"/>
              </a:spcBef>
              <a:spcAft>
                <a:spcPts val="0"/>
              </a:spcAft>
              <a:defRPr/>
            </a:pPr>
            <a:r>
              <a:rPr kumimoji="0" lang="zh-TW" altLang="en-US" dirty="0"/>
              <a:t>答案：</a:t>
            </a:r>
            <a:endParaRPr kumimoji="0" lang="en-US" altLang="zh-TW" dirty="0">
              <a:solidFill>
                <a:schemeClr val="accent6">
                  <a:lumMod val="75000"/>
                </a:schemeClr>
              </a:solidFill>
              <a:latin typeface="+mn-lt"/>
              <a:ea typeface="+mn-ea"/>
            </a:endParaRPr>
          </a:p>
          <a:p>
            <a:pPr algn="just" fontAlgn="auto">
              <a:spcBef>
                <a:spcPts val="0"/>
              </a:spcBef>
              <a:spcAft>
                <a:spcPts val="0"/>
              </a:spcAft>
              <a:defRPr/>
            </a:pPr>
            <a:r>
              <a:rPr kumimoji="0" lang="zh-TW" altLang="zh-TW">
                <a:solidFill>
                  <a:schemeClr val="accent6">
                    <a:lumMod val="75000"/>
                  </a:schemeClr>
                </a:solidFill>
                <a:latin typeface="+mn-lt"/>
                <a:ea typeface="+mn-ea"/>
              </a:rPr>
              <a:t>（</a:t>
            </a:r>
            <a:r>
              <a:rPr kumimoji="0" lang="en-US" altLang="zh-TW">
                <a:solidFill>
                  <a:schemeClr val="accent6">
                    <a:lumMod val="75000"/>
                  </a:schemeClr>
                </a:solidFill>
                <a:latin typeface="Times New Roman"/>
                <a:ea typeface="+mn-ea"/>
                <a:cs typeface="Times New Roman"/>
              </a:rPr>
              <a:t>i</a:t>
            </a:r>
            <a:r>
              <a:rPr kumimoji="0" lang="zh-TW" altLang="zh-TW">
                <a:solidFill>
                  <a:schemeClr val="accent6">
                    <a:lumMod val="75000"/>
                  </a:schemeClr>
                </a:solidFill>
                <a:latin typeface="+mn-lt"/>
                <a:ea typeface="+mn-ea"/>
              </a:rPr>
              <a:t>） 炮前的铁枝，是现时博物馆管理当局为防止游客失足的设施；</a:t>
            </a:r>
            <a:endParaRPr kumimoji="0" lang="zh-HK" altLang="zh-TW" dirty="0">
              <a:solidFill>
                <a:schemeClr val="accent6">
                  <a:lumMod val="75000"/>
                </a:schemeClr>
              </a:solidFill>
              <a:latin typeface="+mn-lt"/>
              <a:ea typeface="+mn-ea"/>
            </a:endParaRPr>
          </a:p>
          <a:p>
            <a:pPr algn="just" fontAlgn="auto">
              <a:spcBef>
                <a:spcPts val="0"/>
              </a:spcBef>
              <a:spcAft>
                <a:spcPts val="0"/>
              </a:spcAft>
              <a:defRPr/>
            </a:pPr>
            <a:r>
              <a:rPr kumimoji="0" lang="zh-TW" altLang="zh-TW">
                <a:solidFill>
                  <a:schemeClr val="accent6">
                    <a:lumMod val="75000"/>
                  </a:schemeClr>
                </a:solidFill>
                <a:latin typeface="+mn-lt"/>
                <a:ea typeface="+mn-ea"/>
              </a:rPr>
              <a:t>（</a:t>
            </a:r>
            <a:r>
              <a:rPr kumimoji="0" lang="en-US" altLang="zh-TW">
                <a:solidFill>
                  <a:schemeClr val="accent6">
                    <a:lumMod val="75000"/>
                  </a:schemeClr>
                </a:solidFill>
                <a:latin typeface="Times New Roman"/>
                <a:ea typeface="+mn-ea"/>
                <a:cs typeface="Times New Roman"/>
              </a:rPr>
              <a:t>ii</a:t>
            </a:r>
            <a:r>
              <a:rPr kumimoji="0" lang="zh-TW" altLang="zh-TW">
                <a:solidFill>
                  <a:schemeClr val="accent6">
                    <a:lumMod val="75000"/>
                  </a:schemeClr>
                </a:solidFill>
                <a:latin typeface="+mn-lt"/>
                <a:ea typeface="+mn-ea"/>
              </a:rPr>
              <a:t>）三合土的固定炮座也是不可能出现的，因为那处理不了开炮后的后冲力。</a:t>
            </a:r>
            <a:endParaRPr kumimoji="0" lang="zh-HK" altLang="zh-TW" dirty="0">
              <a:solidFill>
                <a:schemeClr val="accent6">
                  <a:lumMod val="75000"/>
                </a:schemeClr>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圖片 4"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矩形 6"/>
          <p:cNvSpPr>
            <a:spLocks noChangeArrowheads="1"/>
          </p:cNvSpPr>
          <p:nvPr/>
        </p:nvSpPr>
        <p:spPr bwMode="auto">
          <a:xfrm>
            <a:off x="817563" y="1174750"/>
            <a:ext cx="7412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spcBef>
                <a:spcPct val="0"/>
              </a:spcBef>
              <a:buFontTx/>
              <a:buNone/>
            </a:pPr>
            <a:r>
              <a:rPr kumimoji="0" lang="zh-TW" altLang="en-US" sz="1800"/>
              <a:t>以下是台湾淡水红毛城前膛炮操炮示意图（图四）：</a:t>
            </a:r>
            <a:endParaRPr kumimoji="0" lang="zh-HK" altLang="zh-TW" sz="1800" dirty="0"/>
          </a:p>
        </p:txBody>
      </p:sp>
      <p:pic>
        <p:nvPicPr>
          <p:cNvPr id="8" name="圖片 7"/>
          <p:cNvPicPr>
            <a:picLocks noChangeAspect="1" noChangeArrowheads="1"/>
          </p:cNvPicPr>
          <p:nvPr/>
        </p:nvPicPr>
        <p:blipFill>
          <a:blip r:embed="rId3"/>
          <a:srcRect/>
          <a:stretch>
            <a:fillRect/>
          </a:stretch>
        </p:blipFill>
        <p:spPr bwMode="auto">
          <a:xfrm>
            <a:off x="909638" y="1644650"/>
            <a:ext cx="2271712" cy="149225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8"/>
          <p:cNvPicPr>
            <a:picLocks noChangeAspect="1" noChangeArrowheads="1"/>
          </p:cNvPicPr>
          <p:nvPr/>
        </p:nvPicPr>
        <p:blipFill>
          <a:blip r:embed="rId4"/>
          <a:srcRect/>
          <a:stretch>
            <a:fillRect/>
          </a:stretch>
        </p:blipFill>
        <p:spPr bwMode="auto">
          <a:xfrm>
            <a:off x="4776788" y="1658938"/>
            <a:ext cx="2270125" cy="1476375"/>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9"/>
          <p:cNvPicPr>
            <a:picLocks noChangeAspect="1" noChangeArrowheads="1"/>
          </p:cNvPicPr>
          <p:nvPr/>
        </p:nvPicPr>
        <p:blipFill>
          <a:blip r:embed="rId5"/>
          <a:srcRect/>
          <a:stretch>
            <a:fillRect/>
          </a:stretch>
        </p:blipFill>
        <p:spPr bwMode="auto">
          <a:xfrm>
            <a:off x="909638" y="3330575"/>
            <a:ext cx="2271712" cy="167640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11"/>
          <p:cNvPicPr>
            <a:picLocks noChangeAspect="1" noChangeArrowheads="1"/>
          </p:cNvPicPr>
          <p:nvPr/>
        </p:nvPicPr>
        <p:blipFill>
          <a:blip r:embed="rId6"/>
          <a:srcRect/>
          <a:stretch>
            <a:fillRect/>
          </a:stretch>
        </p:blipFill>
        <p:spPr bwMode="auto">
          <a:xfrm>
            <a:off x="4776788" y="3514725"/>
            <a:ext cx="2270125" cy="1477963"/>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矩形 12"/>
          <p:cNvSpPr>
            <a:spLocks noChangeArrowheads="1"/>
          </p:cNvSpPr>
          <p:nvPr/>
        </p:nvSpPr>
        <p:spPr bwMode="auto">
          <a:xfrm>
            <a:off x="3265488" y="2403475"/>
            <a:ext cx="11826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spcBef>
                <a:spcPct val="0"/>
              </a:spcBef>
              <a:buFontTx/>
              <a:buNone/>
            </a:pPr>
            <a:r>
              <a:rPr kumimoji="0" lang="en-US" altLang="zh-TW" sz="1400" dirty="0">
                <a:latin typeface="Times New Roman" pitchFamily="18" charset="0"/>
                <a:cs typeface="Times New Roman" pitchFamily="18" charset="0"/>
              </a:rPr>
              <a:t> i</a:t>
            </a:r>
            <a:r>
              <a:rPr kumimoji="0" lang="en-US" altLang="zh-TW" sz="1400">
                <a:cs typeface="Times New Roman" pitchFamily="18" charset="0"/>
              </a:rPr>
              <a:t>. </a:t>
            </a:r>
            <a:r>
              <a:rPr kumimoji="0" lang="zh-TW" altLang="en-US" sz="1400">
                <a:cs typeface="Times New Roman" pitchFamily="18" charset="0"/>
              </a:rPr>
              <a:t>将火药和炮弹从前膛装入炮膛内</a:t>
            </a:r>
            <a:r>
              <a:rPr kumimoji="0" lang="zh-HK" altLang="zh-TW" sz="1400">
                <a:cs typeface="Times New Roman" pitchFamily="18" charset="0"/>
              </a:rPr>
              <a:t> </a:t>
            </a:r>
            <a:endParaRPr kumimoji="0" lang="zh-HK" altLang="zh-TW" sz="1400" dirty="0">
              <a:cs typeface="Times New Roman" pitchFamily="18" charset="0"/>
            </a:endParaRPr>
          </a:p>
        </p:txBody>
      </p:sp>
      <p:sp>
        <p:nvSpPr>
          <p:cNvPr id="7177" name="矩形 13"/>
          <p:cNvSpPr>
            <a:spLocks noChangeArrowheads="1"/>
          </p:cNvSpPr>
          <p:nvPr/>
        </p:nvSpPr>
        <p:spPr bwMode="auto">
          <a:xfrm>
            <a:off x="7135813" y="2398713"/>
            <a:ext cx="1549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spcBef>
                <a:spcPct val="0"/>
              </a:spcBef>
              <a:buFontTx/>
              <a:buNone/>
            </a:pPr>
            <a:r>
              <a:rPr kumimoji="0" lang="en-US" altLang="zh-TW" sz="1400" dirty="0">
                <a:latin typeface="Times New Roman" pitchFamily="18" charset="0"/>
                <a:cs typeface="Times New Roman" pitchFamily="18" charset="0"/>
              </a:rPr>
              <a:t> </a:t>
            </a:r>
            <a:r>
              <a:rPr kumimoji="0" lang="en-US" altLang="zh-TW" sz="1400">
                <a:latin typeface="Times New Roman" pitchFamily="18" charset="0"/>
                <a:cs typeface="Times New Roman" pitchFamily="18" charset="0"/>
              </a:rPr>
              <a:t>ii</a:t>
            </a:r>
            <a:r>
              <a:rPr kumimoji="0" lang="en-US" altLang="zh-TW" sz="1400">
                <a:cs typeface="Times New Roman" pitchFamily="18" charset="0"/>
              </a:rPr>
              <a:t>.</a:t>
            </a:r>
            <a:r>
              <a:rPr kumimoji="0" lang="zh-TW" altLang="en-US" sz="1400">
                <a:cs typeface="Times New Roman" pitchFamily="18" charset="0"/>
              </a:rPr>
              <a:t>利用木杆将火药和炮弹推入炮膛后部</a:t>
            </a:r>
            <a:r>
              <a:rPr kumimoji="0" lang="zh-HK" altLang="zh-TW" sz="1400">
                <a:cs typeface="Times New Roman" pitchFamily="18" charset="0"/>
              </a:rPr>
              <a:t> </a:t>
            </a:r>
            <a:endParaRPr kumimoji="0" lang="zh-HK" altLang="zh-TW" sz="1400" dirty="0">
              <a:cs typeface="Times New Roman" pitchFamily="18" charset="0"/>
            </a:endParaRPr>
          </a:p>
        </p:txBody>
      </p:sp>
      <p:sp>
        <p:nvSpPr>
          <p:cNvPr id="7178" name="矩形 14"/>
          <p:cNvSpPr>
            <a:spLocks noChangeArrowheads="1"/>
          </p:cNvSpPr>
          <p:nvPr/>
        </p:nvSpPr>
        <p:spPr bwMode="auto">
          <a:xfrm>
            <a:off x="3249613" y="4268788"/>
            <a:ext cx="10969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spcBef>
                <a:spcPct val="0"/>
              </a:spcBef>
              <a:buFontTx/>
              <a:buNone/>
            </a:pPr>
            <a:r>
              <a:rPr kumimoji="0" lang="en-US" altLang="zh-TW" sz="1400" dirty="0">
                <a:latin typeface="Times New Roman" pitchFamily="18" charset="0"/>
                <a:cs typeface="Times New Roman" pitchFamily="18" charset="0"/>
              </a:rPr>
              <a:t> </a:t>
            </a:r>
            <a:r>
              <a:rPr kumimoji="0" lang="en-US" altLang="zh-TW" sz="1400">
                <a:latin typeface="Times New Roman" pitchFamily="18" charset="0"/>
                <a:cs typeface="Times New Roman" pitchFamily="18" charset="0"/>
              </a:rPr>
              <a:t>iii</a:t>
            </a:r>
            <a:r>
              <a:rPr kumimoji="0" lang="en-US" altLang="zh-TW" sz="1400">
                <a:cs typeface="Times New Roman" pitchFamily="18" charset="0"/>
              </a:rPr>
              <a:t>.</a:t>
            </a:r>
            <a:r>
              <a:rPr kumimoji="0" lang="zh-TW" altLang="en-US" sz="1400">
                <a:cs typeface="Times New Roman" pitchFamily="18" charset="0"/>
              </a:rPr>
              <a:t>用点火具将引孔的火药点燃</a:t>
            </a:r>
            <a:r>
              <a:rPr kumimoji="0" lang="zh-HK" altLang="zh-TW" sz="1400">
                <a:cs typeface="Times New Roman" pitchFamily="18" charset="0"/>
              </a:rPr>
              <a:t> </a:t>
            </a:r>
            <a:endParaRPr kumimoji="0" lang="zh-HK" altLang="zh-TW" sz="1400" dirty="0">
              <a:cs typeface="Times New Roman" pitchFamily="18" charset="0"/>
            </a:endParaRPr>
          </a:p>
        </p:txBody>
      </p:sp>
      <p:sp>
        <p:nvSpPr>
          <p:cNvPr id="7179" name="矩形 15"/>
          <p:cNvSpPr>
            <a:spLocks noChangeArrowheads="1"/>
          </p:cNvSpPr>
          <p:nvPr/>
        </p:nvSpPr>
        <p:spPr bwMode="auto">
          <a:xfrm>
            <a:off x="7143750" y="4310063"/>
            <a:ext cx="13985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spcBef>
                <a:spcPct val="0"/>
              </a:spcBef>
              <a:buFontTx/>
              <a:buNone/>
            </a:pPr>
            <a:r>
              <a:rPr kumimoji="0" lang="en-US" altLang="zh-TW" sz="1400" dirty="0">
                <a:latin typeface="Times New Roman" pitchFamily="18" charset="0"/>
                <a:cs typeface="Times New Roman" pitchFamily="18" charset="0"/>
              </a:rPr>
              <a:t> </a:t>
            </a:r>
            <a:r>
              <a:rPr kumimoji="0" lang="en-US" altLang="zh-TW" sz="1400">
                <a:latin typeface="Times New Roman" pitchFamily="18" charset="0"/>
                <a:cs typeface="Times New Roman" pitchFamily="18" charset="0"/>
              </a:rPr>
              <a:t>iv</a:t>
            </a:r>
            <a:r>
              <a:rPr kumimoji="0" lang="en-US" altLang="zh-TW" sz="1400">
                <a:cs typeface="Times New Roman" pitchFamily="18" charset="0"/>
              </a:rPr>
              <a:t>.</a:t>
            </a:r>
            <a:r>
              <a:rPr kumimoji="0" lang="zh-TW" altLang="en-US" sz="1400">
                <a:cs typeface="Times New Roman" pitchFamily="18" charset="0"/>
              </a:rPr>
              <a:t>引孔的火药燃烧到后膛，炮弹射出</a:t>
            </a:r>
            <a:r>
              <a:rPr kumimoji="0" lang="zh-HK" altLang="zh-TW" sz="1400">
                <a:cs typeface="Times New Roman" pitchFamily="18" charset="0"/>
              </a:rPr>
              <a:t>  </a:t>
            </a:r>
            <a:endParaRPr kumimoji="0" lang="zh-HK" altLang="zh-TW" sz="1400" dirty="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圖片 3"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p:cNvPicPr>
            <a:picLocks noChangeAspect="1" noChangeArrowheads="1"/>
          </p:cNvPicPr>
          <p:nvPr/>
        </p:nvPicPr>
        <p:blipFill>
          <a:blip r:embed="rId3"/>
          <a:srcRect/>
          <a:stretch>
            <a:fillRect/>
          </a:stretch>
        </p:blipFill>
        <p:spPr bwMode="auto">
          <a:xfrm>
            <a:off x="1781175" y="1208088"/>
            <a:ext cx="5486400" cy="3878262"/>
          </a:xfrm>
          <a:prstGeom prst="rect">
            <a:avLst/>
          </a:prstGeom>
          <a:noFill/>
          <a:ln w="38100">
            <a:solidFill>
              <a:schemeClr val="accent2"/>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2" name="矩形 1"/>
          <p:cNvSpPr/>
          <p:nvPr/>
        </p:nvSpPr>
        <p:spPr>
          <a:xfrm>
            <a:off x="1717675" y="5272088"/>
            <a:ext cx="2339975" cy="320675"/>
          </a:xfrm>
          <a:prstGeom prst="rect">
            <a:avLst/>
          </a:prstGeom>
        </p:spPr>
        <p:txBody>
          <a:bodyPr wrap="none">
            <a:spAutoFit/>
          </a:bodyPr>
          <a:lstStyle/>
          <a:p>
            <a:pPr fontAlgn="auto">
              <a:lnSpc>
                <a:spcPts val="1800"/>
              </a:lnSpc>
              <a:spcBef>
                <a:spcPts val="0"/>
              </a:spcBef>
              <a:spcAft>
                <a:spcPts val="0"/>
              </a:spcAft>
              <a:defRPr/>
            </a:pPr>
            <a:r>
              <a:rPr kumimoji="0" lang="zh-TW" altLang="zh-TW" sz="1400">
                <a:latin typeface="+mn-ea"/>
                <a:ea typeface="+mn-ea"/>
                <a:cs typeface="Times New Roman"/>
              </a:rPr>
              <a:t>图五：原本应有的炮台装备</a:t>
            </a:r>
            <a:endParaRPr kumimoji="0" lang="zh-HK" altLang="zh-TW" sz="1400" dirty="0">
              <a:latin typeface="+mn-ea"/>
              <a:ea typeface="+mn-ea"/>
              <a:cs typeface="Times New Roman"/>
            </a:endParaRPr>
          </a:p>
        </p:txBody>
      </p:sp>
      <p:sp>
        <p:nvSpPr>
          <p:cNvPr id="8197" name="文字方塊 4"/>
          <p:cNvSpPr txBox="1">
            <a:spLocks noChangeArrowheads="1"/>
          </p:cNvSpPr>
          <p:nvPr/>
        </p:nvSpPr>
        <p:spPr bwMode="auto">
          <a:xfrm>
            <a:off x="1717675" y="5600700"/>
            <a:ext cx="55546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spcBef>
                <a:spcPct val="0"/>
              </a:spcBef>
              <a:buFontTx/>
              <a:buNone/>
            </a:pPr>
            <a:r>
              <a:rPr kumimoji="0" lang="zh-TW" altLang="zh-TW" sz="1800">
                <a:latin typeface="新細明體" pitchFamily="18" charset="-120"/>
                <a:cs typeface="Times New Roman" pitchFamily="18" charset="0"/>
              </a:rPr>
              <a:t>真正操作的时候，由于火炮会发生强大的后冲力，因此需要有炮车；另外，为防发炮时炮管脱离炮架，也要利用粗麻绳，将炮管和炮架绑在一起。 </a:t>
            </a:r>
            <a:endParaRPr lang="zh-TW" altLang="en-US" sz="1800" dirty="0">
              <a:latin typeface="新細明體" pitchFamily="18" charset="-12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圖片 4"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矩形 7"/>
          <p:cNvSpPr>
            <a:spLocks noChangeArrowheads="1"/>
          </p:cNvSpPr>
          <p:nvPr/>
        </p:nvSpPr>
        <p:spPr bwMode="auto">
          <a:xfrm>
            <a:off x="636588" y="1208088"/>
            <a:ext cx="78581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lnSpc>
                <a:spcPct val="110000"/>
              </a:lnSpc>
              <a:spcBef>
                <a:spcPct val="0"/>
              </a:spcBef>
              <a:buFontTx/>
              <a:buNone/>
            </a:pPr>
            <a:r>
              <a:rPr kumimoji="0" lang="zh-TW" altLang="en-US" sz="1800" b="1"/>
              <a:t>乙、威远炮台及下横档炮台交叉火力网的认知</a:t>
            </a:r>
            <a:endParaRPr kumimoji="0" lang="zh-HK" altLang="zh-TW" sz="1800" dirty="0"/>
          </a:p>
        </p:txBody>
      </p:sp>
      <p:sp>
        <p:nvSpPr>
          <p:cNvPr id="9220" name="矩形 1"/>
          <p:cNvSpPr>
            <a:spLocks noChangeArrowheads="1"/>
          </p:cNvSpPr>
          <p:nvPr/>
        </p:nvSpPr>
        <p:spPr bwMode="auto">
          <a:xfrm>
            <a:off x="636588" y="1814513"/>
            <a:ext cx="2368550"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ct val="110000"/>
              </a:lnSpc>
              <a:spcBef>
                <a:spcPct val="0"/>
              </a:spcBef>
              <a:buFontTx/>
              <a:buNone/>
            </a:pPr>
            <a:r>
              <a:rPr kumimoji="0" lang="zh-TW" altLang="en-US" sz="1800">
                <a:latin typeface="Times New Roman" pitchFamily="18" charset="0"/>
                <a:cs typeface="Times New Roman" pitchFamily="18" charset="0"/>
              </a:rPr>
              <a:t>建议着学生走出沙滩，观看炮口，引导他们了解火炮只能向前发射，炮与炮之间不能互相照应的缺点。</a:t>
            </a:r>
            <a:endParaRPr kumimoji="0" lang="zh-HK" altLang="zh-TW" sz="1600" dirty="0">
              <a:latin typeface="Times New Roman" pitchFamily="18" charset="0"/>
              <a:cs typeface="Times New Roman" pitchFamily="18" charset="0"/>
            </a:endParaRPr>
          </a:p>
        </p:txBody>
      </p:sp>
      <p:pic>
        <p:nvPicPr>
          <p:cNvPr id="9" name="Picture 5" descr="G:\2014 War History for China\Museum Photo\2015 虎門炮臺\虎門炮臺考察2015-01-20\DSC00829.JPG"/>
          <p:cNvPicPr>
            <a:picLocks noChangeAspect="1" noChangeArrowheads="1"/>
          </p:cNvPicPr>
          <p:nvPr/>
        </p:nvPicPr>
        <p:blipFill>
          <a:blip r:embed="rId3"/>
          <a:srcRect/>
          <a:stretch>
            <a:fillRect/>
          </a:stretch>
        </p:blipFill>
        <p:spPr bwMode="auto">
          <a:xfrm>
            <a:off x="3508375" y="1814513"/>
            <a:ext cx="4986338" cy="3740150"/>
          </a:xfrm>
          <a:prstGeom prst="rect">
            <a:avLst/>
          </a:prstGeom>
          <a:noFill/>
          <a:ln w="38100">
            <a:solidFill>
              <a:srgbClr val="984807"/>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9222" name="矩形 2"/>
          <p:cNvSpPr>
            <a:spLocks noChangeArrowheads="1"/>
          </p:cNvSpPr>
          <p:nvPr/>
        </p:nvSpPr>
        <p:spPr bwMode="auto">
          <a:xfrm>
            <a:off x="3507944" y="5745163"/>
            <a:ext cx="2518638" cy="30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ts val="1800"/>
              </a:lnSpc>
              <a:spcBef>
                <a:spcPct val="0"/>
              </a:spcBef>
              <a:buFontTx/>
              <a:buNone/>
            </a:pPr>
            <a:r>
              <a:rPr kumimoji="0" lang="zh-TW" altLang="en-US" sz="1400">
                <a:latin typeface="Times New Roman" pitchFamily="18" charset="0"/>
                <a:cs typeface="Times New Roman" pitchFamily="18" charset="0"/>
              </a:rPr>
              <a:t>图六：虎门大桥下的威远炮台</a:t>
            </a:r>
            <a:endParaRPr kumimoji="0" lang="zh-HK" altLang="zh-TW" sz="1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圖片 3"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矩形 1"/>
          <p:cNvSpPr>
            <a:spLocks noChangeArrowheads="1"/>
          </p:cNvSpPr>
          <p:nvPr/>
        </p:nvSpPr>
        <p:spPr bwMode="auto">
          <a:xfrm>
            <a:off x="606425" y="1208088"/>
            <a:ext cx="78867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ct val="110000"/>
              </a:lnSpc>
              <a:spcBef>
                <a:spcPct val="0"/>
              </a:spcBef>
              <a:buFontTx/>
              <a:buNone/>
            </a:pPr>
            <a:r>
              <a:rPr kumimoji="0" lang="zh-TW" altLang="en-US" sz="1800">
                <a:latin typeface="Times New Roman" pitchFamily="18" charset="0"/>
                <a:cs typeface="Times New Roman" pitchFamily="18" charset="0"/>
              </a:rPr>
              <a:t>于是，若要进行有效防守，清军便需要在威远炮台的对面小岛上横档岛也架设炮台，形成一个交叉的火力网。</a:t>
            </a:r>
            <a:endParaRPr kumimoji="0" lang="zh-HK" altLang="zh-TW" sz="1600" dirty="0">
              <a:latin typeface="Times New Roman" pitchFamily="18" charset="0"/>
              <a:cs typeface="Times New Roman" pitchFamily="18" charset="0"/>
            </a:endParaRPr>
          </a:p>
        </p:txBody>
      </p:sp>
      <p:pic>
        <p:nvPicPr>
          <p:cNvPr id="8" name="Picture 3" descr="G:\2014 War History for China\07虎門之戰\虎門考察\威遠炮臺地圖.png"/>
          <p:cNvPicPr>
            <a:picLocks noChangeAspect="1" noChangeArrowheads="1"/>
          </p:cNvPicPr>
          <p:nvPr/>
        </p:nvPicPr>
        <p:blipFill>
          <a:blip r:embed="rId3"/>
          <a:srcRect/>
          <a:stretch>
            <a:fillRect/>
          </a:stretch>
        </p:blipFill>
        <p:spPr bwMode="auto">
          <a:xfrm>
            <a:off x="1644650" y="2079625"/>
            <a:ext cx="6140450" cy="3370263"/>
          </a:xfrm>
          <a:prstGeom prst="rect">
            <a:avLst/>
          </a:prstGeom>
          <a:solidFill>
            <a:schemeClr val="accent2"/>
          </a:solidFill>
          <a:ln w="38100">
            <a:solidFill>
              <a:srgbClr val="984807"/>
            </a:solidFill>
            <a:miter lim="800000"/>
            <a:headEnd/>
            <a:tailEnd/>
          </a:ln>
          <a:effectLst>
            <a:outerShdw blurRad="50800" dist="38100" dir="2700000" algn="tl" rotWithShape="0">
              <a:srgbClr val="808080">
                <a:alpha val="39999"/>
              </a:srgbClr>
            </a:outerShdw>
          </a:effectLst>
        </p:spPr>
      </p:pic>
      <p:sp>
        <p:nvSpPr>
          <p:cNvPr id="9" name="Rectangle 2"/>
          <p:cNvSpPr>
            <a:spLocks noChangeArrowheads="1"/>
          </p:cNvSpPr>
          <p:nvPr/>
        </p:nvSpPr>
        <p:spPr bwMode="auto">
          <a:xfrm>
            <a:off x="2962275" y="2927350"/>
            <a:ext cx="1762125" cy="1639888"/>
          </a:xfrm>
          <a:prstGeom prst="rect">
            <a:avLst/>
          </a:prstGeom>
          <a:noFill/>
          <a:ln w="28575" cap="rnd">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spcBef>
                <a:spcPct val="0"/>
              </a:spcBef>
              <a:buFontTx/>
              <a:buNone/>
            </a:pPr>
            <a:endParaRPr kumimoji="0" lang="zh-TW" altLang="en-US" sz="1800"/>
          </a:p>
        </p:txBody>
      </p:sp>
      <p:sp>
        <p:nvSpPr>
          <p:cNvPr id="10246" name="矩形 2"/>
          <p:cNvSpPr>
            <a:spLocks noChangeArrowheads="1"/>
          </p:cNvSpPr>
          <p:nvPr/>
        </p:nvSpPr>
        <p:spPr bwMode="auto">
          <a:xfrm>
            <a:off x="1643063" y="5618163"/>
            <a:ext cx="6142037"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ts val="1800"/>
              </a:lnSpc>
              <a:spcBef>
                <a:spcPct val="0"/>
              </a:spcBef>
              <a:buFontTx/>
              <a:buNone/>
            </a:pPr>
            <a:r>
              <a:rPr kumimoji="0" lang="zh-TW" altLang="en-US" sz="1400">
                <a:latin typeface="Times New Roman" pitchFamily="18" charset="0"/>
                <a:cs typeface="Times New Roman" pitchFamily="18" charset="0"/>
              </a:rPr>
              <a:t>图七：右上角是威远炮台，现代的虎门大桥从威远炮台穿出，经过海中的小岛，便是上横档岛。</a:t>
            </a:r>
            <a:endParaRPr kumimoji="0" lang="zh-HK" altLang="zh-TW" sz="1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829C2D0BC7F544BE1FEDE0EECD7245" ma:contentTypeVersion="14" ma:contentTypeDescription="Create a new document." ma:contentTypeScope="" ma:versionID="d7412338e19ab353bc3e1304ec9b2865">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d6417eb18bda45ec88a4016915a232a6" ns2:_="" ns3:_="">
    <xsd:import namespace="de5c2c51-7906-4fac-bf5c-36dc0d54e7e0"/>
    <xsd:import namespace="864ccfde-09d8-454f-ae99-5f29ab72390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49f1219-beaa-421d-9806-7d84e40066c1}"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Props1.xml><?xml version="1.0" encoding="utf-8"?>
<ds:datastoreItem xmlns:ds="http://schemas.openxmlformats.org/officeDocument/2006/customXml" ds:itemID="{34FEBA87-0FC7-4EA0-8CA1-EEEEADDE1B2A}"/>
</file>

<file path=customXml/itemProps2.xml><?xml version="1.0" encoding="utf-8"?>
<ds:datastoreItem xmlns:ds="http://schemas.openxmlformats.org/officeDocument/2006/customXml" ds:itemID="{99365C49-C2A5-4808-AC2A-B619B99CE6BF}"/>
</file>

<file path=customXml/itemProps3.xml><?xml version="1.0" encoding="utf-8"?>
<ds:datastoreItem xmlns:ds="http://schemas.openxmlformats.org/officeDocument/2006/customXml" ds:itemID="{547F2A3D-1757-4263-A93A-AEB4BFBF8B91}"/>
</file>

<file path=docProps/app.xml><?xml version="1.0" encoding="utf-8"?>
<Properties xmlns="http://schemas.openxmlformats.org/officeDocument/2006/extended-properties" xmlns:vt="http://schemas.openxmlformats.org/officeDocument/2006/docPropsVTypes">
  <TotalTime>728</TotalTime>
  <Words>4895</Words>
  <Application>Microsoft Office PowerPoint</Application>
  <PresentationFormat>如螢幕大小 (4:3)</PresentationFormat>
  <Paragraphs>169</Paragraphs>
  <Slides>29</Slides>
  <Notes>2</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29</vt:i4>
      </vt:variant>
    </vt:vector>
  </HeadingPairs>
  <TitlesOfParts>
    <vt:vector size="36" baseType="lpstr">
      <vt:lpstr>STSongti-TC-Regular</vt:lpstr>
      <vt:lpstr>新細明體</vt:lpstr>
      <vt:lpstr>Arial</vt:lpstr>
      <vt:lpstr>Calibri</vt:lpstr>
      <vt:lpstr>Helvetica</vt:lpstr>
      <vt:lpstr>Times New Roman</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trilink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albert lau</dc:creator>
  <cp:lastModifiedBy>NG, Lai-fan</cp:lastModifiedBy>
  <cp:revision>111</cp:revision>
  <dcterms:created xsi:type="dcterms:W3CDTF">2017-02-07T17:12:51Z</dcterms:created>
  <dcterms:modified xsi:type="dcterms:W3CDTF">2026-01-15T01:55:27Z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