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29"/>
  </p:notesMasterIdLst>
  <p:handoutMasterIdLst>
    <p:handoutMasterId r:id="rId30"/>
  </p:handoutMasterIdLst>
  <p:sldIdLst>
    <p:sldId id="256" r:id="rId2"/>
    <p:sldId id="379" r:id="rId3"/>
    <p:sldId id="372" r:id="rId4"/>
    <p:sldId id="298" r:id="rId5"/>
    <p:sldId id="366" r:id="rId6"/>
    <p:sldId id="367" r:id="rId7"/>
    <p:sldId id="368" r:id="rId8"/>
    <p:sldId id="369" r:id="rId9"/>
    <p:sldId id="370" r:id="rId10"/>
    <p:sldId id="371" r:id="rId11"/>
    <p:sldId id="364" r:id="rId12"/>
    <p:sldId id="342" r:id="rId13"/>
    <p:sldId id="374" r:id="rId14"/>
    <p:sldId id="318" r:id="rId15"/>
    <p:sldId id="377" r:id="rId16"/>
    <p:sldId id="361" r:id="rId17"/>
    <p:sldId id="354" r:id="rId18"/>
    <p:sldId id="362" r:id="rId19"/>
    <p:sldId id="353" r:id="rId20"/>
    <p:sldId id="376" r:id="rId21"/>
    <p:sldId id="296" r:id="rId22"/>
    <p:sldId id="297" r:id="rId23"/>
    <p:sldId id="380" r:id="rId24"/>
    <p:sldId id="293" r:id="rId25"/>
    <p:sldId id="295" r:id="rId26"/>
    <p:sldId id="381" r:id="rId27"/>
    <p:sldId id="378" r:id="rId2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000066"/>
    <a:srgbClr val="000000"/>
    <a:srgbClr val="990033"/>
    <a:srgbClr val="E8E9E7"/>
    <a:srgbClr val="C3C4C0"/>
    <a:srgbClr val="DFDFDD"/>
    <a:srgbClr val="E0F6F8"/>
    <a:srgbClr val="F4F8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24" autoAdjust="0"/>
    <p:restoredTop sz="88372" autoAdjust="0"/>
  </p:normalViewPr>
  <p:slideViewPr>
    <p:cSldViewPr snapToGrid="0">
      <p:cViewPr varScale="1">
        <p:scale>
          <a:sx n="100" d="100"/>
          <a:sy n="100" d="100"/>
        </p:scale>
        <p:origin x="121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2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ABF5F-50F1-40D2-861B-513244EDE029}" type="datetimeFigureOut">
              <a:rPr lang="zh-HK" altLang="en-US" smtClean="0"/>
              <a:t>7/1/2026</a:t>
            </a:fld>
            <a:endParaRPr lang="zh-HK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9" y="9429750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7EFF36-CB6A-4C86-95B3-ADD61932327A}" type="slidenum">
              <a:rPr lang="zh-HK" altLang="en-US" smtClean="0"/>
              <a:t>‹#›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815580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200465-A1B9-4368-A044-79ABDC47676E}" type="datetimeFigureOut">
              <a:rPr lang="en-US" smtClean="0"/>
              <a:t>1/7/2026</a:t>
            </a:fld>
            <a:endParaRPr 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7C382-12D9-4496-99BA-FDD0600E3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365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7C382-12D9-4496-99BA-FDD0600E37F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720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7C382-12D9-4496-99BA-FDD0600E37F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566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7C382-12D9-4496-99BA-FDD0600E37F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183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7C382-12D9-4496-99BA-FDD0600E37F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11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7C382-12D9-4496-99BA-FDD0600E37F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657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7C382-12D9-4496-99BA-FDD0600E37F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812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7C382-12D9-4496-99BA-FDD0600E37F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7054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7C382-12D9-4496-99BA-FDD0600E37F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1793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7C382-12D9-4496-99BA-FDD0600E37F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6753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7C382-12D9-4496-99BA-FDD0600E37F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9132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7C382-12D9-4496-99BA-FDD0600E37F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972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7C382-12D9-4496-99BA-FDD0600E37F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5696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7C382-12D9-4496-99BA-FDD0600E37F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6540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7C382-12D9-4496-99BA-FDD0600E37F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941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7C382-12D9-4496-99BA-FDD0600E37F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795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7C382-12D9-4496-99BA-FDD0600E37F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688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zh-TW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HK" dirty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7C382-12D9-4496-99BA-FDD0600E37F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493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zh-TW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HK" dirty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7C382-12D9-4496-99BA-FDD0600E37F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96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zh-TW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HK" dirty="0"/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7C382-12D9-4496-99BA-FDD0600E37F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56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7C382-12D9-4496-99BA-FDD0600E37F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610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7C382-12D9-4496-99BA-FDD0600E37F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423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7C382-12D9-4496-99BA-FDD0600E37F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252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8A13-C97C-49B9-B5C5-DF17C60717D6}" type="datetimeFigureOut">
              <a:rPr lang="zh-TW" altLang="en-US" smtClean="0"/>
              <a:t>2026/1/7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5F42-6CAC-4B54-BE82-8B0F054F5322}" type="slidenum">
              <a:rPr lang="zh-TW" altLang="en-US" smtClean="0"/>
              <a:t>‹#›</a:t>
            </a:fld>
            <a:endParaRPr lang="zh-TW" alt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257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8A13-C97C-49B9-B5C5-DF17C60717D6}" type="datetimeFigureOut">
              <a:rPr lang="zh-TW" altLang="en-US" smtClean="0"/>
              <a:t>2026/1/7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5F42-6CAC-4B54-BE82-8B0F054F5322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24203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8A13-C97C-49B9-B5C5-DF17C60717D6}" type="datetimeFigureOut">
              <a:rPr lang="zh-TW" altLang="en-US" smtClean="0"/>
              <a:t>2026/1/7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5F42-6CAC-4B54-BE82-8B0F054F5322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4408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8A13-C97C-49B9-B5C5-DF17C60717D6}" type="datetimeFigureOut">
              <a:rPr lang="zh-TW" altLang="en-US" smtClean="0"/>
              <a:t>2026/1/7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5F42-6CAC-4B54-BE82-8B0F054F5322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00770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8A13-C97C-49B9-B5C5-DF17C60717D6}" type="datetimeFigureOut">
              <a:rPr lang="zh-TW" altLang="en-US" smtClean="0"/>
              <a:t>2026/1/7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5F42-6CAC-4B54-BE82-8B0F054F5322}" type="slidenum">
              <a:rPr lang="zh-TW" altLang="en-US" smtClean="0"/>
              <a:t>‹#›</a:t>
            </a:fld>
            <a:endParaRPr lang="zh-TW" alt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422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8A13-C97C-49B9-B5C5-DF17C60717D6}" type="datetimeFigureOut">
              <a:rPr lang="zh-TW" altLang="en-US" smtClean="0"/>
              <a:t>2026/1/7</a:t>
            </a:fld>
            <a:endParaRPr lang="zh-TW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5F42-6CAC-4B54-BE82-8B0F054F5322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941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8A13-C97C-49B9-B5C5-DF17C60717D6}" type="datetimeFigureOut">
              <a:rPr lang="zh-TW" altLang="en-US" smtClean="0"/>
              <a:t>2026/1/7</a:t>
            </a:fld>
            <a:endParaRPr lang="zh-TW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5F42-6CAC-4B54-BE82-8B0F054F5322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80760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8A13-C97C-49B9-B5C5-DF17C60717D6}" type="datetimeFigureOut">
              <a:rPr lang="zh-TW" altLang="en-US" smtClean="0"/>
              <a:t>2026/1/7</a:t>
            </a:fld>
            <a:endParaRPr lang="zh-TW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5F42-6CAC-4B54-BE82-8B0F054F5322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93735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8A13-C97C-49B9-B5C5-DF17C60717D6}" type="datetimeFigureOut">
              <a:rPr lang="zh-TW" altLang="en-US" smtClean="0"/>
              <a:t>2026/1/7</a:t>
            </a:fld>
            <a:endParaRPr lang="zh-TW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5F42-6CAC-4B54-BE82-8B0F054F5322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13870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2708A13-C97C-49B9-B5C5-DF17C60717D6}" type="datetimeFigureOut">
              <a:rPr lang="zh-TW" altLang="en-US" smtClean="0"/>
              <a:t>2026/1/7</a:t>
            </a:fld>
            <a:endParaRPr lang="zh-TW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BE15F42-6CAC-4B54-BE82-8B0F054F5322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18580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dirty="0"/>
              <a:t>按一下图示以新增图片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08A13-C97C-49B9-B5C5-DF17C60717D6}" type="datetimeFigureOut">
              <a:rPr lang="zh-TW" altLang="en-US" smtClean="0"/>
              <a:t>2026/1/7</a:t>
            </a:fld>
            <a:endParaRPr lang="zh-TW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5F42-6CAC-4B54-BE82-8B0F054F5322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47814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2708A13-C97C-49B9-B5C5-DF17C60717D6}" type="datetimeFigureOut">
              <a:rPr lang="zh-TW" altLang="en-US" smtClean="0"/>
              <a:t>2026/1/7</a:t>
            </a:fld>
            <a:endParaRPr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BE15F42-6CAC-4B54-BE82-8B0F054F5322}" type="slidenum">
              <a:rPr lang="zh-TW" altLang="en-US" smtClean="0"/>
              <a:t>‹#›</a:t>
            </a:fld>
            <a:endParaRPr lang="zh-TW" alt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35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mm.edcity.hk/media/%E6%8A%97%E6%97%A5%E8%80%81%E5%85%B5+%28+%E4%B8%AD%E3%80%81%E8%8B%B1%E6%96%87%E5%AD%97%E5%B9%95%E5%8F%AF%E4%BE%9B%E9%81%B8%E6%93%87%29/1_b73wt5j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hyperlink" Target="https://emm.edcity.hk/media/%E6%97%A5%E4%BD%94%E6%99%82%E6%9C%9F%E7%9A%84%E6%B8%AF%E4%BA%BA%E7%94%9F%E6%B4%BB+%28+%E4%B8%AD%E3%80%81%E8%8B%B1%E6%96%87%E5%AD%97%E5%B9%95%E5%8F%AF%E4%BE%9B%E9%81%B8%E6%93%87%29/1_9s850bb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thk.hk/radio/pth/programme/2021centurylongmarch/episode/738815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77158" y="635285"/>
            <a:ext cx="9915385" cy="4166646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「铭记历史</a:t>
            </a:r>
            <a:r>
              <a:rPr lang="en-US" altLang="zh-TW" sz="6000" b="1" dirty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•</a:t>
            </a:r>
            <a:r>
              <a:rPr lang="zh-TW" altLang="en-US" sz="6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珍爱和平 」   </a:t>
            </a:r>
            <a:br>
              <a:rPr lang="en-US" altLang="zh-TW" sz="6000" b="1" dirty="0">
                <a:latin typeface="+mj-ea"/>
              </a:rPr>
            </a:br>
            <a:b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南京大屠杀</a:t>
            </a:r>
            <a:r>
              <a:rPr lang="en-US" altLang="zh-TW" sz="6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84</a:t>
            </a:r>
            <a:r>
              <a:rPr lang="zh-TW" altLang="en-US" sz="6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周年悼念活动</a:t>
            </a:r>
            <a:br>
              <a:rPr lang="en-US" altLang="zh-TW" sz="6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sz="6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4900" b="1" dirty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674907" y="4517571"/>
            <a:ext cx="8417636" cy="1295401"/>
          </a:xfrm>
        </p:spPr>
        <p:txBody>
          <a:bodyPr>
            <a:normAutofit fontScale="25000" lnSpcReduction="20000"/>
          </a:bodyPr>
          <a:lstStyle/>
          <a:p>
            <a:pPr algn="r"/>
            <a:endParaRPr lang="en-US" altLang="zh-TW" dirty="0"/>
          </a:p>
          <a:p>
            <a:pPr algn="r"/>
            <a:r>
              <a:rPr lang="zh-TW" altLang="en-US" sz="8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教育局课程发展处</a:t>
            </a:r>
            <a:endParaRPr lang="en-US" altLang="zh-TW" sz="8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sz="8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个人、社会及人文教育组</a:t>
            </a:r>
            <a:endParaRPr lang="en-US" altLang="zh-TW" sz="86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en-US" altLang="zh-TW" sz="8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  <a:r>
              <a:rPr lang="zh-TW" altLang="en-US" sz="8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更新</a:t>
            </a:r>
          </a:p>
        </p:txBody>
      </p:sp>
    </p:spTree>
    <p:extLst>
      <p:ext uri="{BB962C8B-B14F-4D97-AF65-F5344CB8AC3E}">
        <p14:creationId xmlns:p14="http://schemas.microsoft.com/office/powerpoint/2010/main" val="2591856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B493D25-511E-4673-B8B0-AB1C19D71D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1072" r="-1" b="29973"/>
          <a:stretch/>
        </p:blipFill>
        <p:spPr>
          <a:xfrm>
            <a:off x="777316" y="595288"/>
            <a:ext cx="10637367" cy="5583655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5FCE6DBC-98A6-4EAA-9C66-04B626DBBC0B}"/>
              </a:ext>
            </a:extLst>
          </p:cNvPr>
          <p:cNvSpPr txBox="1"/>
          <p:nvPr/>
        </p:nvSpPr>
        <p:spPr>
          <a:xfrm>
            <a:off x="0" y="6214533"/>
            <a:ext cx="12192000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1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美国传教士约翰 </a:t>
            </a:r>
            <a:r>
              <a:rPr lang="en-US" altLang="zh-TW" sz="1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• </a:t>
            </a:r>
            <a:r>
              <a:rPr lang="zh-TW" altLang="en-US" sz="1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马吉</a:t>
            </a:r>
            <a:r>
              <a:rPr lang="en-US" altLang="zh-TW" sz="1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(John G. Magee, 1884-1953)</a:t>
            </a:r>
            <a:r>
              <a:rPr lang="zh-TW" altLang="en-US" sz="1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以照片记录日军暴行</a:t>
            </a:r>
            <a:r>
              <a:rPr lang="en-US" altLang="zh-TW" sz="1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1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有被子弹击伤、被刺刀刺伤、被火烧伤的平民，其中一位</a:t>
            </a:r>
            <a:r>
              <a:rPr lang="en-US" altLang="zh-TW" sz="1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</a:t>
            </a:r>
            <a:r>
              <a:rPr lang="zh-TW" altLang="en-US" sz="1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岁怀孕少妇更被刺约</a:t>
            </a:r>
            <a:r>
              <a:rPr lang="en-US" altLang="zh-TW" sz="1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1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刀</a:t>
            </a:r>
            <a:endParaRPr lang="zh-HK" altLang="en-US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7B8A247-3009-4A35-8B66-BE61FE3AD3CA}"/>
              </a:ext>
            </a:extLst>
          </p:cNvPr>
          <p:cNvSpPr/>
          <p:nvPr/>
        </p:nvSpPr>
        <p:spPr>
          <a:xfrm>
            <a:off x="3642086" y="-2864"/>
            <a:ext cx="433965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600" b="1" dirty="0">
                <a:ln w="3175">
                  <a:solidFill>
                    <a:schemeClr val="accent2"/>
                  </a:solidFill>
                  <a:prstDash val="solid"/>
                </a:ln>
                <a:solidFill>
                  <a:srgbClr val="990033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日军暴行，铁证如山</a:t>
            </a:r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9F99458F-0927-478C-9EAD-A83532263959}"/>
              </a:ext>
            </a:extLst>
          </p:cNvPr>
          <p:cNvSpPr/>
          <p:nvPr/>
        </p:nvSpPr>
        <p:spPr>
          <a:xfrm>
            <a:off x="8427563" y="6579053"/>
            <a:ext cx="37644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1000" dirty="0">
                <a:latin typeface="+mn-ea"/>
              </a:rPr>
              <a:t>资料来源</a:t>
            </a:r>
            <a:r>
              <a:rPr lang="en-US" altLang="zh-TW" sz="1000" dirty="0">
                <a:latin typeface="+mn-ea"/>
              </a:rPr>
              <a:t>︰</a:t>
            </a:r>
            <a:r>
              <a:rPr lang="zh-TW" altLang="en-US" sz="1000" dirty="0">
                <a:latin typeface="+mn-ea"/>
              </a:rPr>
              <a:t>教育局</a:t>
            </a:r>
            <a:r>
              <a:rPr lang="en-US" altLang="zh-TW" sz="1000" dirty="0">
                <a:latin typeface="+mn-ea"/>
              </a:rPr>
              <a:t>《</a:t>
            </a:r>
            <a:r>
              <a:rPr lang="zh-TW" altLang="en-US" sz="1000" dirty="0">
                <a:latin typeface="+mn-ea"/>
              </a:rPr>
              <a:t>抗战胜利七十周年图片集</a:t>
            </a:r>
            <a:r>
              <a:rPr lang="en-US" altLang="zh-TW" sz="1000" dirty="0">
                <a:latin typeface="+mn-ea"/>
              </a:rPr>
              <a:t>——</a:t>
            </a:r>
            <a:r>
              <a:rPr lang="zh-TW" altLang="en-US" sz="1000" dirty="0">
                <a:latin typeface="+mn-ea"/>
              </a:rPr>
              <a:t>徐宗懋藏品选</a:t>
            </a:r>
            <a:r>
              <a:rPr lang="en-US" altLang="zh-TW" sz="1000" dirty="0">
                <a:latin typeface="+mn-ea"/>
              </a:rPr>
              <a:t>》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C151088-9109-49F1-8243-BC14EC4E4903}"/>
              </a:ext>
            </a:extLst>
          </p:cNvPr>
          <p:cNvSpPr/>
          <p:nvPr/>
        </p:nvSpPr>
        <p:spPr>
          <a:xfrm>
            <a:off x="982135" y="679057"/>
            <a:ext cx="4357510" cy="4973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defTabSz="91440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</a:pP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照片内容涉及战争时的残酷场景，学校须因应学生年龄、学习进度及其他校本情况，适当地剪裁或选用。</a:t>
            </a:r>
            <a:endParaRPr lang="zh-TW" altLang="en-US" sz="1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29336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055E7756-8209-419E-952E-63D808F24D84}"/>
              </a:ext>
            </a:extLst>
          </p:cNvPr>
          <p:cNvSpPr/>
          <p:nvPr/>
        </p:nvSpPr>
        <p:spPr>
          <a:xfrm>
            <a:off x="1080654" y="1654307"/>
            <a:ext cx="1031478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1937</a:t>
            </a:r>
            <a:r>
              <a:rPr lang="zh-TW" alt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日，日军侵占南京后，大肆屠杀</a:t>
            </a:r>
            <a:r>
              <a:rPr lang="zh-TW" alt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数十</a:t>
            </a:r>
            <a:r>
              <a:rPr lang="zh-TW" alt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万中国军民，南京三分之一建筑物被毁，市内发生不计其数的强暴、公私财物掠夺等暴行，古都南京遭受了空前浩劫，是为震惊中外的「南京大屠杀」。</a:t>
            </a:r>
            <a:endParaRPr lang="zh-HK" alt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2209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F1FBD9ED-634D-4A6C-B5FE-A2D45EC48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78A33AE-58B7-4282-8E4F-482441152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D4D9825-BF05-4FC7-94DE-0E7C86699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2A7C97B8-2379-40E5-A95F-FB5E61A53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C29A6B1-EC94-4744-BE48-B764337E9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859485" y="2198914"/>
            <a:ext cx="3690257" cy="367018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战后，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东京远东国际军事法庭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中国审判战犯军事法庭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均对日军在南京的暴行进行了审理与判决，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确认日军制造了南京大屠杀的暴行</a:t>
            </a:r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u"/>
            </a:pP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63FF3CE-53DE-41A6-A8DF-EE8A85EDC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0F0D992-B6E9-451D-A97E-B81C761D0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2FF4F0F-37F5-4DE7-893F-8AF3ECBD655D}"/>
              </a:ext>
            </a:extLst>
          </p:cNvPr>
          <p:cNvSpPr txBox="1"/>
          <p:nvPr/>
        </p:nvSpPr>
        <p:spPr>
          <a:xfrm>
            <a:off x="6947554" y="6594567"/>
            <a:ext cx="52444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TW" altLang="en-US" sz="1000" dirty="0"/>
              <a:t>资料来源：</a:t>
            </a:r>
            <a:r>
              <a:rPr lang="en-US" altLang="zh-HK" sz="1000" dirty="0"/>
              <a:t>Unknown author, Public domain, via Wikimedia Commons   </a:t>
            </a:r>
            <a:r>
              <a:rPr lang="en-US" altLang="zh-TW" sz="1000" dirty="0">
                <a:solidFill>
                  <a:schemeClr val="bg2">
                    <a:lumMod val="25000"/>
                  </a:schemeClr>
                </a:solidFill>
                <a:latin typeface="新細明體" panose="02020500000000000000" pitchFamily="18" charset="-120"/>
              </a:rPr>
              <a:t>(2021</a:t>
            </a:r>
            <a:r>
              <a:rPr lang="zh-TW" altLang="en-US" sz="1000" dirty="0">
                <a:solidFill>
                  <a:schemeClr val="bg2">
                    <a:lumMod val="25000"/>
                  </a:schemeClr>
                </a:solidFill>
                <a:latin typeface="新細明體" panose="02020500000000000000" pitchFamily="18" charset="-120"/>
              </a:rPr>
              <a:t>年</a:t>
            </a:r>
            <a:r>
              <a:rPr lang="en-US" altLang="zh-TW" sz="1000" dirty="0">
                <a:solidFill>
                  <a:schemeClr val="bg2">
                    <a:lumMod val="25000"/>
                  </a:schemeClr>
                </a:solidFill>
                <a:latin typeface="新細明體" panose="02020500000000000000" pitchFamily="18" charset="-120"/>
              </a:rPr>
              <a:t>11</a:t>
            </a:r>
            <a:r>
              <a:rPr lang="zh-TW" altLang="en-US" sz="1000" dirty="0">
                <a:solidFill>
                  <a:schemeClr val="bg2">
                    <a:lumMod val="25000"/>
                  </a:schemeClr>
                </a:solidFill>
                <a:latin typeface="新細明體" panose="02020500000000000000" pitchFamily="18" charset="-120"/>
              </a:rPr>
              <a:t>月</a:t>
            </a:r>
            <a:r>
              <a:rPr lang="en-US" altLang="zh-TW" sz="1000" dirty="0">
                <a:solidFill>
                  <a:schemeClr val="bg2">
                    <a:lumMod val="25000"/>
                  </a:schemeClr>
                </a:solidFill>
                <a:latin typeface="新細明體" panose="02020500000000000000" pitchFamily="18" charset="-120"/>
              </a:rPr>
              <a:t>11</a:t>
            </a:r>
            <a:r>
              <a:rPr lang="zh-TW" altLang="en-US" sz="1000" dirty="0">
                <a:solidFill>
                  <a:schemeClr val="bg2">
                    <a:lumMod val="25000"/>
                  </a:schemeClr>
                </a:solidFill>
                <a:latin typeface="新細明體" panose="02020500000000000000" pitchFamily="18" charset="-120"/>
              </a:rPr>
              <a:t>日浏览</a:t>
            </a:r>
            <a:r>
              <a:rPr lang="en-US" altLang="zh-TW" sz="1000" dirty="0">
                <a:solidFill>
                  <a:schemeClr val="bg2">
                    <a:lumMod val="25000"/>
                  </a:schemeClr>
                </a:solidFill>
                <a:latin typeface="新細明體" panose="02020500000000000000" pitchFamily="18" charset="-120"/>
              </a:rPr>
              <a:t>)</a:t>
            </a:r>
            <a:endParaRPr lang="zh-HK" altLang="en-US" sz="1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F006FE-1A73-4AD6-B86B-DB3313162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11" y="783478"/>
            <a:ext cx="7097806" cy="47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563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7555971-E6AE-4226-9040-815708D410EF}"/>
              </a:ext>
            </a:extLst>
          </p:cNvPr>
          <p:cNvSpPr txBox="1"/>
          <p:nvPr/>
        </p:nvSpPr>
        <p:spPr>
          <a:xfrm>
            <a:off x="322026" y="101920"/>
            <a:ext cx="51090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战犯、罪行与结局</a:t>
            </a:r>
            <a:endParaRPr lang="zh-HK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9A5399D-8B52-462F-9DEA-64095BA777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540" t="28939" r="4795" b="17744"/>
          <a:stretch/>
        </p:blipFill>
        <p:spPr>
          <a:xfrm>
            <a:off x="8151046" y="2179601"/>
            <a:ext cx="3304559" cy="2139053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087E3A0-AA9A-4632-800C-EFB3B7E1DCD8}"/>
              </a:ext>
            </a:extLst>
          </p:cNvPr>
          <p:cNvSpPr txBox="1"/>
          <p:nvPr/>
        </p:nvSpPr>
        <p:spPr>
          <a:xfrm>
            <a:off x="8151046" y="6488668"/>
            <a:ext cx="3962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en-US" altLang="zh-TW" sz="1800" dirty="0">
                <a:solidFill>
                  <a:srgbClr val="000000"/>
                </a:solidFill>
                <a:latin typeface="新細明體" panose="02020500000000000000" pitchFamily="18" charset="-120"/>
              </a:rPr>
              <a:t> </a:t>
            </a:r>
            <a:r>
              <a:rPr lang="zh-TW" altLang="en-US" sz="1000" dirty="0">
                <a:solidFill>
                  <a:srgbClr val="000000"/>
                </a:solidFill>
                <a:latin typeface="+mn-ea"/>
              </a:rPr>
              <a:t>资料来源</a:t>
            </a:r>
            <a:r>
              <a:rPr lang="en-US" altLang="zh-TW" sz="1000" dirty="0">
                <a:solidFill>
                  <a:srgbClr val="000000"/>
                </a:solidFill>
                <a:latin typeface="+mn-ea"/>
              </a:rPr>
              <a:t>︰</a:t>
            </a:r>
            <a:r>
              <a:rPr lang="zh-TW" altLang="en-US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教育局</a:t>
            </a:r>
            <a:r>
              <a:rPr lang="en-US" altLang="zh-TW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《</a:t>
            </a:r>
            <a:r>
              <a:rPr lang="zh-TW" altLang="en-US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抗战胜利七十周年图片集</a:t>
            </a:r>
            <a:r>
              <a:rPr lang="en-US" altLang="zh-TW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——</a:t>
            </a:r>
            <a:r>
              <a:rPr lang="zh-TW" altLang="en-US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徐宗懋藏品选</a:t>
            </a:r>
            <a:r>
              <a:rPr lang="en-US" altLang="zh-TW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》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E226CFA-23FB-4FD4-85C7-AB2DC8A992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051" t="25862" r="4886" b="20820"/>
          <a:stretch/>
        </p:blipFill>
        <p:spPr>
          <a:xfrm>
            <a:off x="2547408" y="4509090"/>
            <a:ext cx="2635852" cy="174157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D805213-C22B-4F28-8781-9C9DC89F9D5E}"/>
              </a:ext>
            </a:extLst>
          </p:cNvPr>
          <p:cNvSpPr/>
          <p:nvPr/>
        </p:nvSpPr>
        <p:spPr>
          <a:xfrm>
            <a:off x="5533923" y="5122816"/>
            <a:ext cx="6059802" cy="92333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「百人斩」战犯</a:t>
            </a: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向井敏明（乙级战犯）和野田毅（丙级战犯）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（中、右）被控作战期间，共同连续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屠杀俘虏及非战斗人员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，各处死刑。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B5DA70C-FD12-4CDC-806A-3BDF67AC7F22}"/>
              </a:ext>
            </a:extLst>
          </p:cNvPr>
          <p:cNvSpPr/>
          <p:nvPr/>
        </p:nvSpPr>
        <p:spPr>
          <a:xfrm>
            <a:off x="391601" y="3249128"/>
            <a:ext cx="7592062" cy="92333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谷寿夫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率领部队攻陷南京中华门，展开南京大屠杀，被判为</a:t>
            </a: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乙级战犯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。判决书称：「谷寿夫在作战期间，共同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纵兵屠杀俘虏及非战斗人员，并强奸，抢劫，破坏财产，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判处死刑」。最后，谷寿夫在南京雨花台被枪决。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5745053-0AD3-4955-B95D-2007F30B9B87}"/>
              </a:ext>
            </a:extLst>
          </p:cNvPr>
          <p:cNvSpPr/>
          <p:nvPr/>
        </p:nvSpPr>
        <p:spPr>
          <a:xfrm>
            <a:off x="3680007" y="1155049"/>
            <a:ext cx="8217132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华中日军最高指挥官</a:t>
            </a: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松井石根（前方骑马者）被判为甲级战犯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。法庭指其</a:t>
            </a:r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作为最高指挥官，对于南京大屠杀的罪恶滔天罪行有不可推卸的责任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，判处绞刑。</a:t>
            </a: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6BDE76E5-1BD1-4DEB-B479-1446ECD3B8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370" t="31779" r="4801" b="13964"/>
          <a:stretch/>
        </p:blipFill>
        <p:spPr>
          <a:xfrm>
            <a:off x="322026" y="939589"/>
            <a:ext cx="3162218" cy="207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14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993" y="103695"/>
            <a:ext cx="11110297" cy="1383863"/>
          </a:xfrm>
        </p:spPr>
        <p:txBody>
          <a:bodyPr>
            <a:normAutofit fontScale="90000"/>
          </a:bodyPr>
          <a:lstStyle/>
          <a:p>
            <a:r>
              <a:rPr lang="zh-TW" altLang="en-US" sz="3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思考站</a:t>
            </a:r>
            <a:r>
              <a:rPr lang="en-US" altLang="zh-TW" sz="3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  <a:br>
              <a:rPr lang="en-US" altLang="zh-TW" sz="3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抗战时期，同胞面对苦难岁月仍能体现出哪些可贵的精神？</a:t>
            </a:r>
            <a:endParaRPr lang="zh-HK" altLang="en-US" sz="36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9990" y="1846263"/>
            <a:ext cx="6932346" cy="4022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623" y="3279952"/>
            <a:ext cx="2267039" cy="28219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718" y="1846263"/>
            <a:ext cx="2826319" cy="21359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0479" y="291423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中国军人捍卫国家</a:t>
            </a:r>
            <a:endParaRPr lang="zh-HK" altLang="en-US" b="1" dirty="0">
              <a:solidFill>
                <a:srgbClr val="00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71756" y="4002268"/>
            <a:ext cx="27400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上海留日同学</a:t>
            </a:r>
            <a:endParaRPr lang="en-US" altLang="zh-TW" b="1" dirty="0">
              <a:solidFill>
                <a:srgbClr val="00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返国共赴国难</a:t>
            </a:r>
            <a:br>
              <a:rPr lang="zh-TW" altLang="en-US" dirty="0">
                <a:solidFill>
                  <a:srgbClr val="000066"/>
                </a:solidFill>
              </a:rPr>
            </a:br>
            <a:endParaRPr lang="zh-HK" altLang="en-US" dirty="0">
              <a:solidFill>
                <a:srgbClr val="000066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71002" y="6508084"/>
            <a:ext cx="382099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资料来源</a:t>
            </a:r>
            <a:r>
              <a:rPr lang="en-US" altLang="zh-TW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︰</a:t>
            </a:r>
            <a:r>
              <a:rPr lang="zh-TW" altLang="en-US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教育局</a:t>
            </a:r>
            <a:r>
              <a:rPr lang="en-US" altLang="zh-TW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《</a:t>
            </a:r>
            <a:r>
              <a:rPr lang="zh-TW" altLang="en-US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抗战胜利七十周年图片集</a:t>
            </a:r>
            <a:r>
              <a:rPr lang="en-US" altLang="zh-TW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——</a:t>
            </a:r>
            <a:r>
              <a:rPr lang="zh-TW" altLang="en-US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徐宗懋藏品选</a:t>
            </a:r>
            <a:r>
              <a:rPr lang="en-US" altLang="zh-TW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》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497137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956" y="6423272"/>
            <a:ext cx="120150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1000" dirty="0">
                <a:latin typeface="新細明體" panose="02020500000000000000" pitchFamily="18" charset="-120"/>
                <a:cs typeface="Times New Roman" panose="02020603050405020304" pitchFamily="18" charset="0"/>
              </a:rPr>
              <a:t>资料来源：</a:t>
            </a:r>
            <a:r>
              <a:rPr lang="en-US" altLang="zh-TW" sz="1000" dirty="0">
                <a:latin typeface="新細明體" panose="02020500000000000000" pitchFamily="18" charset="-120"/>
              </a:rPr>
              <a:t>http://www.unesco.org/new/en/communication-and-information/memory-of-the-world/register/full-list-of-registered-heritage/registered-heritage-page-2/documents-of-nanjing-massacre/</a:t>
            </a:r>
            <a:br>
              <a:rPr lang="en-US" altLang="zh-TW" sz="1000" dirty="0">
                <a:latin typeface="新細明體" panose="02020500000000000000" pitchFamily="18" charset="-120"/>
              </a:rPr>
            </a:br>
            <a:r>
              <a:rPr lang="en-US" altLang="zh-TW" sz="1000" dirty="0">
                <a:latin typeface="新細明體" panose="02020500000000000000" pitchFamily="18" charset="-120"/>
              </a:rPr>
              <a:t>(2021</a:t>
            </a:r>
            <a:r>
              <a:rPr lang="zh-TW" altLang="en-US" sz="1000" dirty="0">
                <a:latin typeface="新細明體" panose="02020500000000000000" pitchFamily="18" charset="-120"/>
              </a:rPr>
              <a:t>年</a:t>
            </a:r>
            <a:r>
              <a:rPr lang="en-US" altLang="zh-TW" sz="1000" dirty="0">
                <a:latin typeface="新細明體" panose="02020500000000000000" pitchFamily="18" charset="-120"/>
              </a:rPr>
              <a:t>11</a:t>
            </a:r>
            <a:r>
              <a:rPr lang="zh-TW" altLang="en-US" sz="1000" dirty="0">
                <a:latin typeface="新細明體" panose="02020500000000000000" pitchFamily="18" charset="-120"/>
              </a:rPr>
              <a:t>月</a:t>
            </a:r>
            <a:r>
              <a:rPr lang="en-US" altLang="zh-TW" sz="1000" dirty="0">
                <a:latin typeface="新細明體" panose="02020500000000000000" pitchFamily="18" charset="-120"/>
              </a:rPr>
              <a:t>15</a:t>
            </a:r>
            <a:r>
              <a:rPr lang="zh-TW" altLang="en-US" sz="1000" dirty="0">
                <a:latin typeface="新細明體" panose="02020500000000000000" pitchFamily="18" charset="-120"/>
              </a:rPr>
              <a:t>日浏览</a:t>
            </a:r>
            <a:r>
              <a:rPr lang="en-US" altLang="zh-TW" sz="1000" dirty="0">
                <a:latin typeface="新細明體" panose="02020500000000000000" pitchFamily="18" charset="-120"/>
              </a:rPr>
              <a:t>)</a:t>
            </a:r>
            <a:br>
              <a:rPr lang="en-US" altLang="zh-TW" sz="1000" dirty="0">
                <a:latin typeface="新細明體" panose="02020500000000000000" pitchFamily="18" charset="-120"/>
              </a:rPr>
            </a:br>
            <a:endParaRPr lang="zh-TW" altLang="en-US" sz="1000" dirty="0">
              <a:latin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2" name="AutoShape 2" descr="data:image/png;base64,iVBORw0KGgoAAAANSUhEUgAAAyAAAADICAYAAAAQj4UaAAAU8ElEQVR4nO3de5BkVX0H8O/dorY2xKJWgwSR6GqQoKISRCMIvmJRaiHxFTUGhajxbZRgJEbRslKJKBFiDD5iFN/GN75FEV8IiEQRERURyWZVJBuk0GwQN3vzx7nj3Onpnunu6TnDsp9P1anpvn373jO71NLfPud3TtMGAACgjnVr3QEAAGDXIYAAAADVCCAAAEA1AggAAFCNAAIAAFQjgAAAANUIIAAAQDUCCAAAUI0AAgAAVCOAAAAA1QggAABANQIIAABQjQACAABUI4AAAADVCCAAAEA1AggAAFCNAAIAAFQjgAAAANUIIAAAQDUCCAAAUI0AAgAAVCOAAAAA1QggAABANQIIAABQjQACAABUI4AAAADVCCAAAEA1AggAAFCNAAIAAFQjgAAAANUIIAAAQDUCCAAAUI0AAgAAVCOAAAAA1QggAABANQIIAABQjQACAABUI4AAAADVCCAAAEA1AggAAFCNAAIAAFQjgAAAANUIIAAAQDUCCAAAUI0AAgAAVCOAAAAA1QggAABANQIIAABQjQACAABUI4AAAADVCCAAAEA1AggAAFCNAAIAAFQjgAAAANUIIAAAQDUCCAAAUI0AAgAAVCOAAAAA1QggAABANQIIAABQjQACAABUI4AAAADVCCAAAEA1AggAAFCNAAIAAFQjgAAAANUIIAAAQDUCCAAAUI0AAgAAVCOAAAAA1QggAABANQIIAABQjQACAABUI4AAAADV7LbWHQDYlTXJfkle3Dt0VpL3tcmONerSzDXJxiTHJDkiyQEpz/foWv+LsBPb5FX1ewhATU271j0A2EV1H8w/leQ+Ay9dleRubfKL6p2aoSZZn+SkJC9IsmGMt1zQJoeubq8AWGumYAGsncOzOHwkyaYkx1XtyYw1yT5JvprkJRkvfFyU5COr2ikAbhIEEIC1c98lXnvurG/WJI+Y9TWX8IQkBy1zzvYkJyS5bZvcq01OXv1uAbDWBBCAtXP4Eq/t3yRfaZKHrPQmTbKxSV6T5INNckY3OrHa3pJk2zLnvLhNTm2TH1foDwA3EWpAANZAUxYB+XnGn5708jb5+BT3uV+SDybZc4nTrk9yaZI3tsnbJ73HEvd+Qcoox2eSbGnLfWamKUXsD0pyXZIrkly3s9fNAOwKBBCANdAkhyX5yoRvuzgliJw55j3WJflWkrtMcI8vJDm2TTZP2LexNcm+bbJlyvduSPL4JI9OcmRKofukbky5/9lJXtkmV07TFwCmYwoWwNp4wBTvOSjJh5vk/WOe/+ZMFj6S0q9vN8ktJnzfkppkU5P8XZN8P8l/NslfTHmpVyQ5I8lRmS58pHvfHZM8Lcm3mumvA8AUjIAAVNYk+yf5WsoUoqR8A793kt3HvMQlbXKPJa6/LskpSf5yBd38rTa5dgXvT5PslTJKcWzKVKn+l143JHlDkh+kLDt8VZKrlppC1SS3Swkwsw4Mv2sUBKAeAQSgom4K0deSHNg7/Lgkn07ypCRPH3htmM1tcvsR1z8kyZuy/ApUS9mW5Nbt8kXk/ftuSLn3wUnu1T0+YIp7b818IPluW/YRmbvH7kl+mqVHZ7Yl+W7Kn+eOlOWM913mnvdvky9N0VcAptFqmqZp1VqSd/Se/jJln4zdBs45LMnbkvzviMv8fMh190jy2iT/N4NuPnWC32djypSoUX1dadt34H5vGnLOl5McneRWI/q4LmXU6fwR93jsWv93oWmatiu1Ne+ApmnartJSag7mnn4zyYHLnL8xpVbi20NeXtc77zFJfrTM7X+W5PQkh3TvedSIc940we+ze/d7rNYf2XeSbBy4570H+vu0Cfr7wiGHv59kw1r/t6FpmrYrtTXvgKZp2q7QUqZV9UcJ7j3h+w9PGRX5fJJ39Y4ft8xb/yfJMzLwITvJN4ac+9IJ+/SsVfwj+0SSfUbc9zkpwWzvCfs7GJZ+Oenfg6ZpmrbytlsAWFVdfcR7M7/nx6VtcuEk12iTc1PaoOuWeNuOJE9skw8N9OfoLK4R2ZrkrZP0KaWQfBzXpPT9yyl7mlyR0u8bU+o59k6yKfN7lVzUJpePulib/POE/UxTft+7Dxx+9qR/DwCsnAACsPpOz8LlcN/cf7Fb8vY7KXtTnJPkrCTntWUTv+VcNeL4J5Oc1pa9LgadNPD8hiR/1E6+98fWEcd3pHyw/1iSj7Zlk8NRru/ayMAxI8cOPH9dm/zrKt8TgCGsggWwiprkCUne1Tt0Y5LbpNRPPCDJH3Y/Nw28dVvKykyfTXJ2m1yyxD0ek+S0LFzt6UVtcvKQcx+WMr2p70/b5N3L/zaLrnWflMLuHSlB6Nwkn0rymXaFS/iuVBfqDs78qlxHZ371rHOTPHDMgAfAjAkgAKukSfZL8u+Z3+9jJe7ZJl9f4l7PTwkhff+WMs3o2t5556cEhyT5hySfa8uStRPrPuQfmDKlbOT+Hb3z90ty9dy5TZl6tX/K8d9LCWVnJTmnnWwJ4D1SplgdkuSe3c/9Mnyz3R1J7tYml417fQBmSwABWAXd7trnp3wDP2dHkkOTfHWKSy4XQO6e5D1ZvPP51Uke3iYXNWVTwLO641cluXM7fh3HVJpS1/HklP1N7tgdvjblz2fUfh7b2uQ3R1zvFlm438jBGR02hvl0mzx0zHMBWAVqQABWx2lZGD62J3lkpgsf25L8eKkT2uSSptR2fHDgpb2TfKxJ/iDJy7pjZ7alL6umSe6X5Jkpy/0O7ly+PskXUuo+fpFSnL8+JUT8NCN2JW/KssTfTNkRfVofWcF7AZgBIyAAM9aU5WlPHzh8TspUoUPGuMRVKTUfO1IK09/bDl8Ba9i9n5/k1Vk8InBdygf4JLlvm5w3zvUm0Y1OzI12DI7EJMkFKQX4755kilXv+u9PqXdZiTu3Zad0ANaIAAIwQ03y4JRC7P4I82UpowFfHOMSNyS55UqmRjXJY1N2XB8ceUiS97XJ46a99jL3fVJKwLg6ZUWtLSmjGd9McmE7YmRjzGs/OQOrh/V8JmXFrSS5bUqNywOGnHd5W2pNAFhDAgjAjDSloPqrmR9pSMrUq0NTvnV/UZLvpUw92q97PjhScEFbzl9pXx6QUu/RDyFXJ7nraq1Q1dW9bG/LyM04564fp3i9O//zGR4qTmiTU4ecf5ckr0z5O9mSEoje1papXwCsIQEEYAa6+oSvpQSLvle1yYkj3rNbkl8tcdnrUzYS/OgU/dk7yU8GDj+8TT4+6bVWqkn2SnJASp/ukTJKdEjKBoUnpgSjdD+vHBZKuhW0Dkty3yRP6w5fn+S244YYAG4i1nordk3TtJtDS3LMkMPfSfmWf9R7Noxx6f9KcvCEfVmXsiJW//Cb1+DP5KCUHeB/NcHbfpnkg0tc88je09PW+u9d0zRNm7yNu2whAEM0ybomeU6S1w68dHmSY9uy8eDcubs1yWFN8jdN2WDwv8e4xZ4ZXfswrD+7pXzof/zAS4c3yVFNpdUPm+SMJN9IqUeZ5J7rkzyqG8EZZlP3c0eS10zdQQDWjGV4AabUlGV2z0jZg6NvW5J7tL1C8iY5JWV1rN1XsT8bUsLH0UNe3j+lUPvGJtma+X04NnT9vTalTuXSJN9KcnGSi9sx6jmG9OPeSY6b4lfou13mp2b13aH7eU5bVgsDYCcjgABM77VZHD42pxRG98PHvinL467av7lN2eTvw0P6M2h9kn0Gju3etX1T6jPmXNeUou3PJflAOzwQDDO05mUCF2f0viebup/vWuE9AFgjAgjAFJpSVH1Y79COJC9Ocmp/2lXnhEz37+32lP1Ajl+mL0cneVsWrr41CxuTPKJrv5Pxg8VgUNma5ANJXp+yH8ktUvZE2WPI4+uSvGGJkZdN3c+zx+wLADcxVsECmEKTvDTJy7unO5Kc1yZHDDlvjyQ/Svlw3bcjyZdS9qzYMPDaPdvk62P0Yc+UHdePmaz3Uxl7eeCmTJ86KCVAbWlLiJqJpqzstaMt+30AsBNShA4wnc0pO3sfn+T2w8JH57FZGD62J3l7yo7cD0xy+yRn9l7ftlz4aJKNTdnj4oepEz6S5OBmcYgaqk02t8lH2+STMw4f61OW9L18VtcEoD5TsACm0CZvTWnLuaj3+IIkj2tLeJm7zjVN8uWUaU7JwPSlptRr7Dn3Qb4pgeM1SW41Zle3pxSWn5tynwtT6j32San52CdlelX/+V5Z/AXV+iSPyXi/82rZlNKvcWtRALgJEkAAVlGbXNwkt0nyhCRb++FjhF9/uO6+8f98kv2a5M+S3DXJC4e8Z3OSy5I8pHfssiTPS5k6NWyjvstGdaBJXpHkr4e89OKsbQDZt/tp40GAnZgAArDK2uTqboncU7q6jdf1V8ka0P92/zEpy+cmpch8lDcnOTnJz1NCS5Jc305fqH1akhdk8f8j9muS/dsVTIHqQtXGLCw877uyTbaMePtcf7ZPe38A1p4AAlDHn6RMbXp1khOb5A5t2X9jUD+A3HmZa16R5JlzQaMp07QO6V67d1Ombm2dtKPdtLBRxtoXpAtaRyW5R0qImpvitecY7700yRltcuo49wJg5yKAANSxvvd4r5R6hmHToH7Sezzq3+gbUqZJnTyw5O8FmQ8g61KW533LpB1tSn3JqHsvG2iasgv7O3rXOD7JNSkh5Lbdz7m2dxZvznhgkqdEAAG4WRJAAOrYnPnpVElZqnZYAFmuwPrTSZ7dJlcOee38JM/pPX90pgggKaFgmO1t2adjOb+f+f+/XNIm/7jUyU0JZN/OwtGRZUdKANg5WYYXoI7B4vNNI87rB5A9Bl47uU0eOiJ8JGUEpO9B4y6dO2BUALlizPf/rPf42uVObsvoyCsHDi+1yteRjS/QAHZaAghAHf8x8PzHya837Tu2d/ya7vizkjyjd/zclFWoRuqCSX+K1IYkD5uir3uNOD5uUfsXeo8PGvM9Hxp4vluzOIDN1czcMcmTx7zuqhnSPwDGIIAA1HFV7/GVbfLR7vFrkty999rVTVmy9/TM/xu9NWX/kHEKwC8ceP7IKfo6agTkrDHff2Hmp2ptbOaXz53EtW1y/eCx3uOTmoV1NVV1v9Ob1ur+ADszAQSgjv4UrNf2Hu83cN7VKVOd3pqyqtV3kzyx7UZMxnD+wPOHTTFd6TZDjm3PwpGNkbqgdHHv0LijIH3nDTnWn562bxaOENV2VJL7reH9AXZa5tAC1HFlSrC4MV1heBcM7tg757puVasLs3gkY1yDdSB7JHlwSvH6uIaNgIza0HCUa3qP757k4xO8N1kYYJIkbXJtU4Lc7bpDJzXlPu8bc3RoJrq/t6ck2Xul+6IA7IqMgABU0Cab2+RObdnNfFtTahi+n4VL0G5sknZE+9WYt7owiz+MTzoNa1gNyGcnvMaG3uN7Ncv//2Yw9Px0xHn9gLVnkvck+V6TPLViYfoZmV/u2CgIwISadq17ALCL6D6EPynJSVk48jGOzW1y+zHv850kB/QObU1yRFumcy31vtsl+UGGf5A/tF08urLUtb6YhR/Od6TUcFydMmpxTff4p93xv83C4PO4NnnfkOveKskpSY7L4lCzJWUX93e2C0dgZqJbLvgdSY7sHX5nmzxx1vcCuDkTQABW2QqDR1KmZd1/3ADQlG/ojxs4fEOSM5N8IiWI3JiyEeCBSe6WMk3qgCwcuZhzfZJbTjLNqUm+mYXF9ZM6oi0rf426/n2SvD7D60u2J/lMStH8uSl7kWyftiPdyMpzkrw8i1e+GjsYAlAIIACrpAsex6QEj8Fi80k8u01eN8F9n5bkjSu436Az2wmncTXJNzJd8XlSwsJvt2PsIdJNZXt5ll5p68aU+pvLuvbt7uflAzvJD177VkkeleSELBxRGuzrb6wk4ADsahShA8xYFzyekORlWVnwSMoUn7HDR2fsqVJjmrT+I0nen+kDyNnjhI8kaZO3NMm7kzw/yYlJNg45bX2Su3Stb3tTFge4NCWQbExycMpUq70z3iaOFwkfAJMxAgIwY03ykpSahnH8OKVw/Ksp39Jv6dovkmxb6hv6ZfpwVJJnJnlIVr7gyJ3a8XdBn7v/uiQvSJm+dUnmP6TvkfIBf88kt04ZZTggyYN6b//jNvnApJ3sdn1/RpLjU6aX1fD37TIbRAKwkAACMENNKVD+VJb+0H9Vyrf2723Lh/PV7M++SZ6eMlVpmg/lVWocumljx6cEr0NXWLOxPmUE6s+THDabHo60ZK0KAIsJIAAz1JTdsZ864uXzkrw6paai2r4Vya9HJOZGRY5MeX5jynStr6cUjV+aMiXp+pvLtKIm2T9lz45jMvtRkS+0yQNnfE2Amz0BBGCGmuRzWTidKCmb6r2onWwzwFXTLbe7f5Lz2mTbWvenhi6APThlydxHZeH+K9O4NGVlsrFqVQCYJ4AAzEi3T8QPM//h9rwkp7Rl+VtuIrpakeOSPDujV7dayhVJ7rsae40A7AoEEIAZacoqS6enjIJ8si1Tm7gJa8qoyAkpxfrj2JbkXm1ZNQuAKQggAOzymrJp4olJHpull6h/Xpv8U51eAdw8CSAA0GmSTUn+KmWKVr9O5LokJ7bJv6xBtwBuVgQQABjQlH1KnpsyrW5Lkleo+QCYDQEEAACoZqW74wIAAIxNAAEAAKoRQAAAgGoEEAAAoBoBBAAAqEYAAQAAqhFAAACAagQQAACgGgEEAACoRgABAACqEUAAAIBqBBAAAKAaAQQAAKhGAAEAAKoRQAAAgGoEEAAAoBoBBAAAqEYAAQAAqhFAAACAagQQAACgGgEEAACoRgABAACqEUAAAIBqBBAAAKAaAQQAAKhGAAEAAKoRQAAAgGoEEAAAoBoBBAAAqEYAAQAAqhFAAACAagQQAACgGgEEAACoRgABAACqEUAAAIBqBBAAAKAaAQQAAKhGAAEAAKoRQAAAgGoEEAAAoBoBBAAAqEYAAQAAqhFAAACAagQQAACgGgEEAACoRgABAACqEUAAAIBqBBAAAKAaAQQAAKhGAAEAAKoRQAAAgGoEEAAAoBoBBAAAqEYAAQAAqhFAAACAagQQAACgGgEEAACoRgABAACqEUAAAIBqBBAAAKAaAQQAAKhGAAEAAKoRQAAAgGoEEAAAoBoBBAAAqEYAAQAAqhFAAACAagQQAACgGgEEAACo5v8BMAe01aQFOmg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grpSp>
        <p:nvGrpSpPr>
          <p:cNvPr id="16" name="群組 15"/>
          <p:cNvGrpSpPr/>
          <p:nvPr/>
        </p:nvGrpSpPr>
        <p:grpSpPr>
          <a:xfrm>
            <a:off x="143821" y="301963"/>
            <a:ext cx="4428236" cy="1790788"/>
            <a:chOff x="473037" y="852636"/>
            <a:chExt cx="3343394" cy="1277720"/>
          </a:xfrm>
        </p:grpSpPr>
        <p:sp>
          <p:nvSpPr>
            <p:cNvPr id="14" name="書卷 (水平) 13"/>
            <p:cNvSpPr/>
            <p:nvPr/>
          </p:nvSpPr>
          <p:spPr>
            <a:xfrm rot="21234250">
              <a:off x="473037" y="852636"/>
              <a:ext cx="3263043" cy="1277720"/>
            </a:xfrm>
            <a:prstGeom prst="horizontalScroll">
              <a:avLst/>
            </a:prstGeom>
            <a:ln w="76200">
              <a:prstDash val="soli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1032" name="Picture 8" descr="https://www.qt86.com/cache/1636188371_205119.pn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21252271">
              <a:off x="550640" y="1044571"/>
              <a:ext cx="3265791" cy="853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Rectangle 1"/>
          <p:cNvSpPr/>
          <p:nvPr/>
        </p:nvSpPr>
        <p:spPr>
          <a:xfrm>
            <a:off x="219062" y="2763367"/>
            <a:ext cx="417132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2015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年，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联合国教科文组织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将</a:t>
            </a: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「南京大屠杀档案」</a:t>
            </a:r>
            <a:endParaRPr lang="en-US" altLang="zh-TW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列入</a:t>
            </a:r>
            <a:r>
              <a:rPr lang="en-US" altLang="zh-TW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世界记忆名录</a:t>
            </a:r>
            <a:r>
              <a:rPr lang="en-US" altLang="zh-TW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24750"/>
          <a:stretch/>
        </p:blipFill>
        <p:spPr>
          <a:xfrm>
            <a:off x="4757705" y="1288229"/>
            <a:ext cx="7189417" cy="41208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0991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004114" y="6423272"/>
            <a:ext cx="50719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1000" dirty="0">
                <a:latin typeface="新細明體" panose="02020500000000000000" pitchFamily="18" charset="-120"/>
                <a:cs typeface="Times New Roman" panose="02020603050405020304" pitchFamily="18" charset="0"/>
              </a:rPr>
              <a:t>资料来源：</a:t>
            </a:r>
            <a:r>
              <a:rPr lang="en-US" altLang="zh-TW" sz="1000" dirty="0">
                <a:latin typeface="新細明體" panose="02020500000000000000" pitchFamily="18" charset="-120"/>
                <a:cs typeface="Times New Roman" panose="02020603050405020304" pitchFamily="18" charset="0"/>
              </a:rPr>
              <a:t>http://www.js.xinhuanet.com/2020-12/13/c_1126854780.htm (</a:t>
            </a:r>
            <a:r>
              <a:rPr lang="en-US" altLang="zh-TW" sz="1000" dirty="0">
                <a:solidFill>
                  <a:prstClr val="black"/>
                </a:solidFill>
                <a:latin typeface="新細明體" panose="02020500000000000000" pitchFamily="18" charset="-120"/>
              </a:rPr>
              <a:t>2021</a:t>
            </a:r>
            <a:r>
              <a:rPr lang="zh-TW" altLang="en-US" sz="1000" dirty="0">
                <a:solidFill>
                  <a:prstClr val="black"/>
                </a:solidFill>
                <a:latin typeface="新細明體" panose="02020500000000000000" pitchFamily="18" charset="-120"/>
              </a:rPr>
              <a:t>年</a:t>
            </a:r>
            <a:r>
              <a:rPr lang="en-US" altLang="zh-TW" sz="1000" dirty="0">
                <a:solidFill>
                  <a:prstClr val="black"/>
                </a:solidFill>
                <a:latin typeface="新細明體" panose="02020500000000000000" pitchFamily="18" charset="-120"/>
              </a:rPr>
              <a:t>11</a:t>
            </a:r>
            <a:r>
              <a:rPr lang="zh-TW" altLang="en-US" sz="1000" dirty="0">
                <a:solidFill>
                  <a:prstClr val="black"/>
                </a:solidFill>
                <a:latin typeface="新細明體" panose="02020500000000000000" pitchFamily="18" charset="-120"/>
              </a:rPr>
              <a:t>月</a:t>
            </a:r>
            <a:r>
              <a:rPr lang="en-US" altLang="zh-TW" sz="1000" dirty="0">
                <a:solidFill>
                  <a:prstClr val="black"/>
                </a:solidFill>
                <a:latin typeface="新細明體" panose="02020500000000000000" pitchFamily="18" charset="-120"/>
              </a:rPr>
              <a:t>15</a:t>
            </a:r>
            <a:r>
              <a:rPr lang="zh-TW" altLang="en-US" sz="1000" dirty="0">
                <a:solidFill>
                  <a:prstClr val="black"/>
                </a:solidFill>
                <a:latin typeface="新細明體" panose="02020500000000000000" pitchFamily="18" charset="-120"/>
              </a:rPr>
              <a:t>日浏览</a:t>
            </a:r>
            <a:r>
              <a:rPr lang="en-US" altLang="zh-TW" sz="1000" dirty="0">
                <a:solidFill>
                  <a:prstClr val="black"/>
                </a:solidFill>
                <a:latin typeface="新細明體" panose="02020500000000000000" pitchFamily="18" charset="-120"/>
              </a:rPr>
              <a:t>)</a:t>
            </a:r>
            <a:r>
              <a:rPr lang="en-US" altLang="zh-TW" sz="1000" dirty="0">
                <a:latin typeface="新細明體" panose="02020500000000000000" pitchFamily="18" charset="-120"/>
                <a:cs typeface="Times New Roman" panose="02020603050405020304" pitchFamily="18" charset="0"/>
              </a:rPr>
              <a:t> </a:t>
            </a:r>
          </a:p>
          <a:p>
            <a:pPr lvl="0" algn="r"/>
            <a:endParaRPr lang="zh-TW" altLang="en-US" sz="1000" dirty="0">
              <a:latin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2" name="AutoShape 2" descr="data:image/png;base64,iVBORw0KGgoAAAANSUhEUgAAAyAAAADICAYAAAAQj4UaAAAU8ElEQVR4nO3de5BkVX0H8O/dorY2xKJWgwSR6GqQoKISRCMIvmJRaiHxFTUGhajxbZRgJEbRslKJKBFiDD5iFN/GN75FEV8IiEQRERURyWZVJBuk0GwQN3vzx7nj3Onpnunu6TnDsp9P1anpvn373jO71NLfPud3TtMGAACgjnVr3QEAAGDXIYAAAADVCCAAAEA1AggAAFCNAAIAAFQjgAAAANUIIAAAQDUCCAAAUI0AAgAAVCOAAAAA1QggAABANQIIAABQjQACAABUI4AAAADVCCAAAEA1AggAAFCNAAIAAFQjgAAAANUIIAAAQDUCCAAAUI0AAgAAVCOAAAAA1QggAABANQIIAABQjQACAABUI4AAAADVCCAAAEA1AggAAFCNAAIAAFQjgAAAANUIIAAAQDUCCAAAUI0AAgAAVCOAAAAA1QggAABANQIIAABQjQACAABUI4AAAADVCCAAAEA1AggAAFCNAAIAAFQjgAAAANUIIAAAQDUCCAAAUI0AAgAAVCOAAAAA1QggAABANQIIAABQjQACAABUI4AAAADVCCAAAEA1AggAAFCNAAIAAFQjgAAAANUIIAAAQDUCCAAAUI0AAgAAVCOAAAAA1QggAABANQIIAABQjQACAABUI4AAAADVCCAAAEA1AggAAFCNAAIAAFQjgAAAANUIIAAAQDUCCAAAUI0AAgAAVCOAAAAA1QggAABANQIIAABQjQACAABUI4AAAADV7LbWHQDYlTXJfkle3Dt0VpL3tcmONerSzDXJxiTHJDkiyQEpz/foWv+LsBPb5FX1ewhATU271j0A2EV1H8w/leQ+Ay9dleRubfKL6p2aoSZZn+SkJC9IsmGMt1zQJoeubq8AWGumYAGsncOzOHwkyaYkx1XtyYw1yT5JvprkJRkvfFyU5COr2ikAbhIEEIC1c98lXnvurG/WJI+Y9TWX8IQkBy1zzvYkJyS5bZvcq01OXv1uAbDWBBCAtXP4Eq/t3yRfaZKHrPQmTbKxSV6T5INNckY3OrHa3pJk2zLnvLhNTm2TH1foDwA3EWpAANZAUxYB+XnGn5708jb5+BT3uV+SDybZc4nTrk9yaZI3tsnbJ73HEvd+Qcoox2eSbGnLfWamKUXsD0pyXZIrkly3s9fNAOwKBBCANdAkhyX5yoRvuzgliJw55j3WJflWkrtMcI8vJDm2TTZP2LexNcm+bbJlyvduSPL4JI9OcmRKofukbky5/9lJXtkmV07TFwCmYwoWwNp4wBTvOSjJh5vk/WOe/+ZMFj6S0q9vN8ktJnzfkppkU5P8XZN8P8l/NslfTHmpVyQ5I8lRmS58pHvfHZM8Lcm3mumvA8AUjIAAVNYk+yf5WsoUoqR8A793kt3HvMQlbXKPJa6/LskpSf5yBd38rTa5dgXvT5PslTJKcWzKVKn+l143JHlDkh+kLDt8VZKrlppC1SS3Swkwsw4Mv2sUBKAeAQSgom4K0deSHNg7/Lgkn07ypCRPH3htmM1tcvsR1z8kyZuy/ApUS9mW5Nbt8kXk/ftuSLn3wUnu1T0+YIp7b818IPluW/YRmbvH7kl+mqVHZ7Yl+W7Kn+eOlOWM913mnvdvky9N0VcAptFqmqZp1VqSd/Se/jJln4zdBs45LMnbkvzviMv8fMh190jy2iT/N4NuPnWC32djypSoUX1dadt34H5vGnLOl5McneRWI/q4LmXU6fwR93jsWv93oWmatiu1Ne+ApmnartJSag7mnn4zyYHLnL8xpVbi20NeXtc77zFJfrTM7X+W5PQkh3TvedSIc940we+ze/d7rNYf2XeSbBy4570H+vu0Cfr7wiGHv59kw1r/t6FpmrYrtTXvgKZp2q7QUqZV9UcJ7j3h+w9PGRX5fJJ39Y4ft8xb/yfJMzLwITvJN4ac+9IJ+/SsVfwj+0SSfUbc9zkpwWzvCfs7GJZ+Oenfg6ZpmrbytlsAWFVdfcR7M7/nx6VtcuEk12iTc1PaoOuWeNuOJE9skw8N9OfoLK4R2ZrkrZP0KaWQfBzXpPT9yyl7mlyR0u8bU+o59k6yKfN7lVzUJpePulib/POE/UxTft+7Dxx+9qR/DwCsnAACsPpOz8LlcN/cf7Fb8vY7KXtTnJPkrCTntWUTv+VcNeL4J5Oc1pa9LgadNPD8hiR/1E6+98fWEcd3pHyw/1iSj7Zlk8NRru/ayMAxI8cOPH9dm/zrKt8TgCGsggWwiprkCUne1Tt0Y5LbpNRPPCDJH3Y/Nw28dVvKykyfTXJ2m1yyxD0ek+S0LFzt6UVtcvKQcx+WMr2p70/b5N3L/zaLrnWflMLuHSlB6Nwkn0rymXaFS/iuVBfqDs78qlxHZ371rHOTPHDMgAfAjAkgAKukSfZL8u+Z3+9jJe7ZJl9f4l7PTwkhff+WMs3o2t5556cEhyT5hySfa8uStRPrPuQfmDKlbOT+Hb3z90ty9dy5TZl6tX/K8d9LCWVnJTmnnWwJ4D1SplgdkuSe3c/9Mnyz3R1J7tYml417fQBmSwABWAXd7trnp3wDP2dHkkOTfHWKSy4XQO6e5D1ZvPP51Uke3iYXNWVTwLO641cluXM7fh3HVJpS1/HklP1N7tgdvjblz2fUfh7b2uQ3R1zvFlm438jBGR02hvl0mzx0zHMBWAVqQABWx2lZGD62J3lkpgsf25L8eKkT2uSSptR2fHDgpb2TfKxJ/iDJy7pjZ7alL6umSe6X5Jkpy/0O7ly+PskXUuo+fpFSnL8+JUT8NCN2JW/KssTfTNkRfVofWcF7AZgBIyAAM9aU5WlPHzh8TspUoUPGuMRVKTUfO1IK09/bDl8Ba9i9n5/k1Vk8InBdygf4JLlvm5w3zvUm0Y1OzI12DI7EJMkFKQX4755kilXv+u9PqXdZiTu3Zad0ANaIAAIwQ03y4JRC7P4I82UpowFfHOMSNyS55UqmRjXJY1N2XB8ceUiS97XJ46a99jL3fVJKwLg6ZUWtLSmjGd9McmE7YmRjzGs/OQOrh/V8JmXFrSS5bUqNywOGnHd5W2pNAFhDAgjAjDSloPqrmR9pSMrUq0NTvnV/UZLvpUw92q97PjhScEFbzl9pXx6QUu/RDyFXJ7nraq1Q1dW9bG/LyM04564fp3i9O//zGR4qTmiTU4ecf5ckr0z5O9mSEoje1papXwCsIQEEYAa6+oSvpQSLvle1yYkj3rNbkl8tcdnrUzYS/OgU/dk7yU8GDj+8TT4+6bVWqkn2SnJASp/ukTJKdEjKBoUnpgSjdD+vHBZKuhW0Dkty3yRP6w5fn+S244YYAG4i1nordk3TtJtDS3LMkMPfSfmWf9R7Noxx6f9KcvCEfVmXsiJW//Cb1+DP5KCUHeB/NcHbfpnkg0tc88je09PW+u9d0zRNm7yNu2whAEM0ybomeU6S1w68dHmSY9uy8eDcubs1yWFN8jdN2WDwv8e4xZ4ZXfswrD+7pXzof/zAS4c3yVFNpdUPm+SMJN9IqUeZ5J7rkzyqG8EZZlP3c0eS10zdQQDWjGV4AabUlGV2z0jZg6NvW5J7tL1C8iY5JWV1rN1XsT8bUsLH0UNe3j+lUPvGJtma+X04NnT9vTalTuXSJN9KcnGSi9sx6jmG9OPeSY6b4lfou13mp2b13aH7eU5bVgsDYCcjgABM77VZHD42pxRG98PHvinL467av7lN2eTvw0P6M2h9kn0Gju3etX1T6jPmXNeUou3PJflAOzwQDDO05mUCF2f0viebup/vWuE9AFgjAgjAFJpSVH1Y79COJC9Ocmp/2lXnhEz37+32lP1Ajl+mL0cneVsWrr41CxuTPKJrv5Pxg8VgUNma5ANJXp+yH8ktUvZE2WPI4+uSvGGJkZdN3c+zx+wLADcxVsECmEKTvDTJy7unO5Kc1yZHDDlvjyQ/Svlw3bcjyZdS9qzYMPDaPdvk62P0Yc+UHdePmaz3Uxl7eeCmTJ86KCVAbWlLiJqJpqzstaMt+30AsBNShA4wnc0pO3sfn+T2w8JH57FZGD62J3l7yo7cD0xy+yRn9l7ftlz4aJKNTdnj4oepEz6S5OBmcYgaqk02t8lH2+STMw4f61OW9L18VtcEoD5TsACm0CZvTWnLuaj3+IIkj2tLeJm7zjVN8uWUaU7JwPSlptRr7Dn3Qb4pgeM1SW41Zle3pxSWn5tynwtT6j32San52CdlelX/+V5Z/AXV+iSPyXi/82rZlNKvcWtRALgJEkAAVlGbXNwkt0nyhCRb++FjhF9/uO6+8f98kv2a5M+S3DXJC4e8Z3OSy5I8pHfssiTPS5k6NWyjvstGdaBJXpHkr4e89OKsbQDZt/tp40GAnZgAArDK2uTqboncU7q6jdf1V8ka0P92/zEpy+cmpch8lDcnOTnJz1NCS5Jc305fqH1akhdk8f8j9muS/dsVTIHqQtXGLCw877uyTbaMePtcf7ZPe38A1p4AAlDHn6RMbXp1khOb5A5t2X9jUD+A3HmZa16R5JlzQaMp07QO6V67d1Ombm2dtKPdtLBRxtoXpAtaRyW5R0qImpvitecY7700yRltcuo49wJg5yKAANSxvvd4r5R6hmHToH7Sezzq3+gbUqZJnTyw5O8FmQ8g61KW533LpB1tSn3JqHsvG2iasgv7O3rXOD7JNSkh5Lbdz7m2dxZvznhgkqdEAAG4WRJAAOrYnPnpVElZqnZYAFmuwPrTSZ7dJlcOee38JM/pPX90pgggKaFgmO1t2adjOb+f+f+/XNIm/7jUyU0JZN/OwtGRZUdKANg5WYYXoI7B4vNNI87rB5A9Bl47uU0eOiJ8JGUEpO9B4y6dO2BUALlizPf/rPf42uVObsvoyCsHDi+1yteRjS/QAHZaAghAHf8x8PzHya837Tu2d/ya7vizkjyjd/zclFWoRuqCSX+K1IYkD5uir3uNOD5uUfsXeo8PGvM9Hxp4vluzOIDN1czcMcmTx7zuqhnSPwDGIIAA1HFV7/GVbfLR7vFrkty999rVTVmy9/TM/xu9NWX/kHEKwC8ceP7IKfo6agTkrDHff2Hmp2ptbOaXz53EtW1y/eCx3uOTmoV1NVV1v9Ob1ur+ADszAQSgjv4UrNf2Hu83cN7VKVOd3pqyqtV3kzyx7UZMxnD+wPOHTTFd6TZDjm3PwpGNkbqgdHHv0LijIH3nDTnWn562bxaOENV2VJL7reH9AXZa5tAC1HFlSrC4MV1heBcM7tg757puVasLs3gkY1yDdSB7JHlwSvH6uIaNgIza0HCUa3qP757k4xO8N1kYYJIkbXJtU4Lc7bpDJzXlPu8bc3RoJrq/t6ck2Xul+6IA7IqMgABU0Cab2+RObdnNfFtTahi+n4VL0G5sknZE+9WYt7owiz+MTzoNa1gNyGcnvMaG3uN7Ncv//2Yw9Px0xHn9gLVnkvck+V6TPLViYfoZmV/u2CgIwISadq17ALCL6D6EPynJSVk48jGOzW1y+zHv850kB/QObU1yRFumcy31vtsl+UGGf5A/tF08urLUtb6YhR/Od6TUcFydMmpxTff4p93xv83C4PO4NnnfkOveKskpSY7L4lCzJWUX93e2C0dgZqJbLvgdSY7sHX5nmzxx1vcCuDkTQABW2QqDR1KmZd1/3ADQlG/ojxs4fEOSM5N8IiWI3JiyEeCBSe6WMk3qgCwcuZhzfZJbTjLNqUm+mYXF9ZM6oi0rf426/n2SvD7D60u2J/lMStH8uSl7kWyftiPdyMpzkrw8i1e+GjsYAlAIIACrpAsex6QEj8Fi80k8u01eN8F9n5bkjSu436Az2wmncTXJNzJd8XlSwsJvt2PsIdJNZXt5ll5p68aU+pvLuvbt7uflAzvJD177VkkeleSELBxRGuzrb6wk4ADsahShA8xYFzyekORlWVnwSMoUn7HDR2fsqVJjmrT+I0nen+kDyNnjhI8kaZO3NMm7kzw/yYlJNg45bX2Su3Stb3tTFge4NCWQbExycMpUq70z3iaOFwkfAJMxAgIwY03ykpSahnH8OKVw/Ksp39Jv6dovkmxb6hv6ZfpwVJJnJnlIVr7gyJ3a8XdBn7v/uiQvSJm+dUnmP6TvkfIBf88kt04ZZTggyYN6b//jNvnApJ3sdn1/RpLjU6aX1fD37TIbRAKwkAACMENNKVD+VJb+0H9Vyrf2723Lh/PV7M++SZ6eMlVpmg/lVWocumljx6cEr0NXWLOxPmUE6s+THDabHo60ZK0KAIsJIAAz1JTdsZ864uXzkrw6paai2r4Vya9HJOZGRY5MeX5jynStr6cUjV+aMiXp+pvLtKIm2T9lz45jMvtRkS+0yQNnfE2Amz0BBGCGmuRzWTidKCmb6r2onWwzwFXTLbe7f5Lz2mTbWvenhi6APThlydxHZeH+K9O4NGVlsrFqVQCYJ4AAzEi3T8QPM//h9rwkp7Rl+VtuIrpakeOSPDujV7dayhVJ7rsae40A7AoEEIAZacoqS6enjIJ8si1Tm7gJa8qoyAkpxfrj2JbkXm1ZNQuAKQggAOzymrJp4olJHpull6h/Xpv8U51eAdw8CSAA0GmSTUn+KmWKVr9O5LokJ7bJv6xBtwBuVgQQABjQlH1KnpsyrW5Lkleo+QCYDQEEAACoZqW74wIAAIxNAAEAAKoRQAAAgGoEEAAAoBoBBAAAqEYAAQAAqhFAAACAagQQAACgGgEEAACoRgABAACqEUAAAIBqBBAAAKAaAQQAAKhGAAEAAKoRQAAAgGoEEAAAoBoBBAAAqEYAAQAAqhFAAACAagQQAACgGgEEAACoRgABAACqEUAAAIBqBBAAAKAaAQQAAKhGAAEAAKoRQAAAgGoEEAAAoBoBBAAAqEYAAQAAqhFAAACAagQQAACgGgEEAACoRgABAACqEUAAAIBqBBAAAKAaAQQAAKhGAAEAAKoRQAAAgGoEEAAAoBoBBAAAqEYAAQAAqhFAAACAagQQAACgGgEEAACoRgABAACqEUAAAIBqBBAAAKAaAQQAAKhGAAEAAKoRQAAAgGoEEAAAoBoBBAAAqEYAAQAAqhFAAACAagQQAACgGgEEAACoRgABAACqEUAAAIBqBBAAAKAaAQQAAKhGAAEAAKoRQAAAgGoEEAAAoBoBBAAAqEYAAQAAqhFAAACAagQQAACgGgEEAACo5v8BMAe01aQFOmg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grpSp>
        <p:nvGrpSpPr>
          <p:cNvPr id="16" name="群組 15"/>
          <p:cNvGrpSpPr/>
          <p:nvPr/>
        </p:nvGrpSpPr>
        <p:grpSpPr>
          <a:xfrm>
            <a:off x="155575" y="274485"/>
            <a:ext cx="4152812" cy="1903107"/>
            <a:chOff x="465069" y="725086"/>
            <a:chExt cx="3344546" cy="1422284"/>
          </a:xfrm>
        </p:grpSpPr>
        <p:sp>
          <p:nvSpPr>
            <p:cNvPr id="14" name="書卷 (水平) 13"/>
            <p:cNvSpPr/>
            <p:nvPr/>
          </p:nvSpPr>
          <p:spPr>
            <a:xfrm rot="21234250">
              <a:off x="465069" y="725086"/>
              <a:ext cx="3263043" cy="1422284"/>
            </a:xfrm>
            <a:prstGeom prst="horizontalScroll">
              <a:avLst/>
            </a:prstGeom>
            <a:ln w="76200">
              <a:prstDash val="soli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1032" name="Picture 8" descr="https://www.qt86.com/cache/1636188371_205119.pn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21252271">
              <a:off x="543824" y="996629"/>
              <a:ext cx="3265791" cy="853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767" y="242646"/>
            <a:ext cx="4173974" cy="27406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Rectangle 22"/>
          <p:cNvSpPr/>
          <p:nvPr/>
        </p:nvSpPr>
        <p:spPr>
          <a:xfrm>
            <a:off x="8669741" y="160338"/>
            <a:ext cx="352225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2017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年，</a:t>
            </a:r>
            <a:r>
              <a:rPr lang="zh-CN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拍摄南京大屠杀历史影像的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美国传教士</a:t>
            </a:r>
            <a:r>
              <a:rPr lang="zh-CN" altLang="en-US" sz="2800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约翰</a:t>
            </a:r>
            <a:r>
              <a:rPr lang="en-US" altLang="zh-CN" sz="2800" b="1" u="sng" dirty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•</a:t>
            </a:r>
            <a:r>
              <a:rPr lang="zh-TW" altLang="en-US" sz="2800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马吉</a:t>
            </a: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之孙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到中国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探访幸存者</a:t>
            </a:r>
            <a:r>
              <a:rPr lang="zh-TW" altLang="en-US" sz="2400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夏淑琴</a:t>
            </a:r>
            <a:endParaRPr lang="zh-HK" altLang="en-US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91439" y="3863240"/>
            <a:ext cx="268460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2013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日，曾参与成立「南京安全区」的德国商人</a:t>
            </a:r>
            <a:r>
              <a:rPr lang="zh-TW" altLang="en-US" sz="2800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约翰拉贝</a:t>
            </a: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孙儿</a:t>
            </a:r>
            <a:r>
              <a:rPr lang="zh-TW" altLang="en-US" sz="2800" b="1" u="sng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汤玛斯拉贝</a:t>
            </a: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教授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访港</a:t>
            </a:r>
            <a:endParaRPr 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35" y="3329235"/>
            <a:ext cx="4763523" cy="31787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6780" y="3176172"/>
            <a:ext cx="5035732" cy="31828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6026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577469" y="6457890"/>
            <a:ext cx="35265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>
                <a:latin typeface="+mn-ea"/>
                <a:cs typeface="Times New Roman" panose="02020603050405020304" pitchFamily="18" charset="0"/>
              </a:rPr>
              <a:t>资料来源： </a:t>
            </a:r>
            <a:r>
              <a:rPr lang="zh-TW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「侵华日军南京大屠杀遇难同胞纪念馆」网站</a:t>
            </a:r>
            <a:b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http://www.19371213.com.cn/ </a:t>
            </a:r>
            <a:r>
              <a:rPr lang="zh-TW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TW" sz="1000" dirty="0">
                <a:latin typeface="新細明體" panose="02020500000000000000" pitchFamily="18" charset="-120"/>
              </a:rPr>
              <a:t>( 2021</a:t>
            </a:r>
            <a:r>
              <a:rPr lang="zh-TW" altLang="en-US" sz="1000" dirty="0">
                <a:latin typeface="新細明體" panose="02020500000000000000" pitchFamily="18" charset="-120"/>
              </a:rPr>
              <a:t>年</a:t>
            </a:r>
            <a:r>
              <a:rPr lang="en-US" altLang="zh-TW" sz="1000" dirty="0">
                <a:latin typeface="新細明體" panose="02020500000000000000" pitchFamily="18" charset="-120"/>
              </a:rPr>
              <a:t>11</a:t>
            </a:r>
            <a:r>
              <a:rPr lang="zh-TW" altLang="en-US" sz="1000" dirty="0">
                <a:latin typeface="新細明體" panose="02020500000000000000" pitchFamily="18" charset="-120"/>
              </a:rPr>
              <a:t>月</a:t>
            </a:r>
            <a:r>
              <a:rPr lang="en-US" altLang="zh-TW" sz="1000" dirty="0">
                <a:latin typeface="新細明體" panose="02020500000000000000" pitchFamily="18" charset="-120"/>
              </a:rPr>
              <a:t>15</a:t>
            </a:r>
            <a:r>
              <a:rPr lang="zh-TW" altLang="en-US" sz="1000" dirty="0">
                <a:latin typeface="新細明體" panose="02020500000000000000" pitchFamily="18" charset="-120"/>
              </a:rPr>
              <a:t>日浏览</a:t>
            </a:r>
            <a:r>
              <a:rPr lang="en-US" altLang="zh-TW" sz="1000" dirty="0">
                <a:latin typeface="新細明體" panose="02020500000000000000" pitchFamily="18" charset="-120"/>
              </a:rPr>
              <a:t>)</a:t>
            </a:r>
            <a:endParaRPr lang="zh-TW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548398" y="5504354"/>
            <a:ext cx="5542681" cy="749658"/>
          </a:xfrm>
        </p:spPr>
        <p:txBody>
          <a:bodyPr>
            <a:noAutofit/>
          </a:bodyPr>
          <a:lstStyle/>
          <a:p>
            <a:pPr algn="ctr"/>
            <a:r>
              <a:rPr lang="en-US" altLang="zh-HK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1985</a:t>
            </a:r>
            <a:r>
              <a:rPr lang="zh-HK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HK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HK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HK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HK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日建成</a:t>
            </a:r>
            <a:endParaRPr lang="en-US" altLang="zh-HK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「侵华日军南京大屠杀遇难同胞纪念馆」</a:t>
            </a:r>
            <a:endParaRPr lang="zh-HK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6775" y="1951859"/>
            <a:ext cx="4953444" cy="36959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56775" y="5727989"/>
            <a:ext cx="50962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「和平大钟」</a:t>
            </a:r>
            <a:r>
              <a:rPr lang="en-US" altLang="zh-TW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每年响起 </a:t>
            </a:r>
            <a:endParaRPr lang="zh-HK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2660926" y="838"/>
            <a:ext cx="7200753" cy="1578451"/>
            <a:chOff x="527402" y="1294894"/>
            <a:chExt cx="7200753" cy="1578451"/>
          </a:xfrm>
        </p:grpSpPr>
        <p:sp>
          <p:nvSpPr>
            <p:cNvPr id="10" name="書卷 (水平) 9"/>
            <p:cNvSpPr/>
            <p:nvPr/>
          </p:nvSpPr>
          <p:spPr>
            <a:xfrm>
              <a:off x="527402" y="1294894"/>
              <a:ext cx="7200753" cy="1578451"/>
            </a:xfrm>
            <a:prstGeom prst="horizontalScroll">
              <a:avLst/>
            </a:prstGeom>
            <a:ln w="76200">
              <a:prstDash val="soli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11" name="Picture 8" descr="https://www.qt86.com/cache/1636188371_205119.pn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77083" y="1638192"/>
              <a:ext cx="3264996" cy="891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s://www.qt86.com/cache/1636189104_356244.pn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284403" y="1657960"/>
              <a:ext cx="3301428" cy="902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51" y="1972230"/>
            <a:ext cx="5883128" cy="3675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文字方塊 12"/>
          <p:cNvSpPr txBox="1"/>
          <p:nvPr/>
        </p:nvSpPr>
        <p:spPr>
          <a:xfrm>
            <a:off x="5192048" y="2185259"/>
            <a:ext cx="706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纪念</a:t>
            </a:r>
            <a:endParaRPr lang="zh-HK" altLang="en-US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926998" y="2185260"/>
            <a:ext cx="706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警醒</a:t>
            </a:r>
            <a:endParaRPr lang="zh-HK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6049810" y="2402400"/>
            <a:ext cx="706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与</a:t>
            </a:r>
            <a:endParaRPr lang="zh-HK" alt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948754" y="405147"/>
            <a:ext cx="6765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•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59943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503322" y="5852980"/>
            <a:ext cx="95159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自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2014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12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13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日起，每年举行南京大屠杀死难者国家公祭仪式</a:t>
            </a:r>
            <a:r>
              <a:rPr lang="en-US" altLang="zh-CN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				</a:t>
            </a:r>
            <a:endParaRPr lang="zh-TW" altLang="en-US" sz="1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202" y="6325109"/>
            <a:ext cx="121457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>
                <a:latin typeface="+mn-ea"/>
                <a:cs typeface="Times New Roman" panose="02020603050405020304" pitchFamily="18" charset="0"/>
              </a:rPr>
              <a:t>资料来源：</a:t>
            </a:r>
            <a:r>
              <a:rPr lang="en-US" sz="1000" dirty="0"/>
              <a:t>Whisper of the heart, CC BY-SA 4.0 &lt;https://creativecommons.org/licenses/by-sa/4.0&gt;, via Wikimedia Commons</a:t>
            </a:r>
          </a:p>
          <a:p>
            <a:r>
              <a:rPr lang="zh-TW" altLang="en-US" sz="1000" dirty="0">
                <a:latin typeface="+mn-ea"/>
                <a:cs typeface="Times New Roman" panose="02020603050405020304" pitchFamily="18" charset="0"/>
              </a:rPr>
              <a:t> </a:t>
            </a:r>
            <a:r>
              <a:rPr lang="zh-TW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「侵华日军南京大屠杀遇难同胞纪念馆」网站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http://www.19371213.com.cn/</a:t>
            </a:r>
          </a:p>
          <a:p>
            <a:r>
              <a:rPr lang="en-US" altLang="zh-TW" sz="1000" dirty="0">
                <a:latin typeface="新細明體" panose="02020500000000000000" pitchFamily="18" charset="-120"/>
              </a:rPr>
              <a:t>( 2021</a:t>
            </a:r>
            <a:r>
              <a:rPr lang="zh-TW" altLang="en-US" sz="1000" dirty="0">
                <a:latin typeface="新細明體" panose="02020500000000000000" pitchFamily="18" charset="-120"/>
              </a:rPr>
              <a:t>年</a:t>
            </a:r>
            <a:r>
              <a:rPr lang="en-US" altLang="zh-TW" sz="1000" dirty="0">
                <a:latin typeface="新細明體" panose="02020500000000000000" pitchFamily="18" charset="-120"/>
              </a:rPr>
              <a:t>11</a:t>
            </a:r>
            <a:r>
              <a:rPr lang="zh-TW" altLang="en-US" sz="1000" dirty="0">
                <a:latin typeface="新細明體" panose="02020500000000000000" pitchFamily="18" charset="-120"/>
              </a:rPr>
              <a:t>月</a:t>
            </a:r>
            <a:r>
              <a:rPr lang="en-US" altLang="zh-TW" sz="1000" dirty="0">
                <a:latin typeface="新細明體" panose="02020500000000000000" pitchFamily="18" charset="-120"/>
              </a:rPr>
              <a:t>17</a:t>
            </a:r>
            <a:r>
              <a:rPr lang="zh-TW" altLang="en-US" sz="1000" dirty="0">
                <a:latin typeface="新細明體" panose="02020500000000000000" pitchFamily="18" charset="-120"/>
              </a:rPr>
              <a:t>日浏览</a:t>
            </a:r>
            <a:r>
              <a:rPr lang="en-US" altLang="zh-TW" sz="1000" dirty="0">
                <a:latin typeface="新細明體" panose="02020500000000000000" pitchFamily="18" charset="-120"/>
              </a:rPr>
              <a:t>)</a:t>
            </a:r>
            <a:endParaRPr lang="zh-TW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2660926" y="838"/>
            <a:ext cx="7200753" cy="1578451"/>
            <a:chOff x="527402" y="1294894"/>
            <a:chExt cx="7200753" cy="1578451"/>
          </a:xfrm>
        </p:grpSpPr>
        <p:sp>
          <p:nvSpPr>
            <p:cNvPr id="11" name="書卷 (水平) 10"/>
            <p:cNvSpPr/>
            <p:nvPr/>
          </p:nvSpPr>
          <p:spPr>
            <a:xfrm>
              <a:off x="527402" y="1294894"/>
              <a:ext cx="7200753" cy="1578451"/>
            </a:xfrm>
            <a:prstGeom prst="horizontalScroll">
              <a:avLst/>
            </a:prstGeom>
            <a:ln w="76200">
              <a:prstDash val="soli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12" name="Picture 8" descr="https://www.qt86.com/cache/1636188371_205119.pn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77083" y="1638192"/>
              <a:ext cx="3265791" cy="891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https://www.qt86.com/cache/1636189104_356244.pn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284403" y="1657960"/>
              <a:ext cx="3301428" cy="902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4"/>
          <a:srcRect b="10460"/>
          <a:stretch/>
        </p:blipFill>
        <p:spPr>
          <a:xfrm>
            <a:off x="372944" y="1816574"/>
            <a:ext cx="5438980" cy="36525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5"/>
          <a:srcRect l="2357" t="33405" r="4064" b="5375"/>
          <a:stretch/>
        </p:blipFill>
        <p:spPr>
          <a:xfrm>
            <a:off x="5670262" y="3644809"/>
            <a:ext cx="5842815" cy="21500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6016" y="1579289"/>
            <a:ext cx="3926678" cy="23560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文字方塊 16"/>
          <p:cNvSpPr txBox="1"/>
          <p:nvPr/>
        </p:nvSpPr>
        <p:spPr>
          <a:xfrm>
            <a:off x="5948754" y="405147"/>
            <a:ext cx="6765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•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14801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923" y="2518274"/>
            <a:ext cx="5420196" cy="3047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7076661" y="6527061"/>
            <a:ext cx="50258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zh-TW" altLang="en-US" sz="1000" dirty="0">
                <a:solidFill>
                  <a:srgbClr val="000000"/>
                </a:solidFill>
                <a:latin typeface="新細明體" panose="02020500000000000000" pitchFamily="18" charset="-120"/>
                <a:cs typeface="Times New Roman" panose="02020603050405020304" pitchFamily="18" charset="0"/>
              </a:rPr>
              <a:t>资料来源：</a:t>
            </a:r>
            <a:r>
              <a:rPr lang="en-US" altLang="zh-TW" sz="1000" dirty="0">
                <a:solidFill>
                  <a:srgbClr val="000000"/>
                </a:solidFill>
                <a:latin typeface="新細明體" panose="02020500000000000000" pitchFamily="18" charset="-120"/>
                <a:cs typeface="Times New Roman" panose="02020603050405020304" pitchFamily="18" charset="0"/>
              </a:rPr>
              <a:t>http://www.js.xinhuanet.com/2020-12/13/c_1126854780.htm (2021</a:t>
            </a:r>
            <a:r>
              <a:rPr lang="zh-TW" altLang="en-US" sz="1000" dirty="0">
                <a:solidFill>
                  <a:srgbClr val="000000"/>
                </a:solidFill>
                <a:latin typeface="新細明體" panose="02020500000000000000" pitchFamily="18" charset="-120"/>
                <a:cs typeface="Times New Roman" panose="02020603050405020304" pitchFamily="18" charset="0"/>
              </a:rPr>
              <a:t>年</a:t>
            </a:r>
            <a:r>
              <a:rPr lang="en-US" altLang="zh-TW" sz="1000" dirty="0">
                <a:solidFill>
                  <a:srgbClr val="000000"/>
                </a:solidFill>
                <a:latin typeface="新細明體" panose="02020500000000000000" pitchFamily="18" charset="-120"/>
                <a:cs typeface="Times New Roman" panose="02020603050405020304" pitchFamily="18" charset="0"/>
              </a:rPr>
              <a:t>11</a:t>
            </a:r>
            <a:r>
              <a:rPr lang="zh-TW" altLang="en-US" sz="1000" dirty="0">
                <a:solidFill>
                  <a:srgbClr val="000000"/>
                </a:solidFill>
                <a:latin typeface="新細明體" panose="02020500000000000000" pitchFamily="18" charset="-120"/>
                <a:cs typeface="Times New Roman" panose="02020603050405020304" pitchFamily="18" charset="0"/>
              </a:rPr>
              <a:t>月</a:t>
            </a:r>
            <a:r>
              <a:rPr lang="en-US" altLang="zh-TW" sz="1000" dirty="0">
                <a:solidFill>
                  <a:srgbClr val="000000"/>
                </a:solidFill>
                <a:latin typeface="新細明體" panose="02020500000000000000" pitchFamily="18" charset="-120"/>
                <a:cs typeface="Times New Roman" panose="02020603050405020304" pitchFamily="18" charset="0"/>
              </a:rPr>
              <a:t>15</a:t>
            </a:r>
            <a:r>
              <a:rPr lang="zh-TW" altLang="en-US" sz="1000" dirty="0">
                <a:solidFill>
                  <a:srgbClr val="000000"/>
                </a:solidFill>
                <a:latin typeface="新細明體" panose="02020500000000000000" pitchFamily="18" charset="-120"/>
                <a:cs typeface="Times New Roman" panose="02020603050405020304" pitchFamily="18" charset="0"/>
              </a:rPr>
              <a:t>日浏览</a:t>
            </a:r>
            <a:r>
              <a:rPr lang="en-US" altLang="zh-TW" sz="1000" dirty="0">
                <a:solidFill>
                  <a:srgbClr val="000000"/>
                </a:solidFill>
                <a:latin typeface="新細明體" panose="02020500000000000000" pitchFamily="18" charset="-120"/>
                <a:cs typeface="Times New Roman" panose="02020603050405020304" pitchFamily="18" charset="0"/>
              </a:rPr>
              <a:t>)</a:t>
            </a:r>
            <a:endParaRPr lang="zh-TW" altLang="en-US" sz="1000" dirty="0">
              <a:solidFill>
                <a:srgbClr val="000000"/>
              </a:solidFill>
              <a:latin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2611017" y="-21609"/>
            <a:ext cx="7200753" cy="1578451"/>
            <a:chOff x="527402" y="1294894"/>
            <a:chExt cx="7200753" cy="1578451"/>
          </a:xfrm>
        </p:grpSpPr>
        <p:sp>
          <p:nvSpPr>
            <p:cNvPr id="13" name="書卷 (水平) 12"/>
            <p:cNvSpPr/>
            <p:nvPr/>
          </p:nvSpPr>
          <p:spPr>
            <a:xfrm>
              <a:off x="527402" y="1294894"/>
              <a:ext cx="7200753" cy="1578451"/>
            </a:xfrm>
            <a:prstGeom prst="horizontalScroll">
              <a:avLst/>
            </a:prstGeom>
            <a:ln w="76200">
              <a:prstDash val="soli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14" name="Picture 8" descr="https://www.qt86.com/cache/1636188371_205119.pn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77083" y="1638192"/>
              <a:ext cx="3265791" cy="891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https://www.qt86.com/cache/1636189104_356244.pn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284403" y="1657960"/>
              <a:ext cx="3301428" cy="902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文字方塊 1"/>
          <p:cNvSpPr txBox="1"/>
          <p:nvPr/>
        </p:nvSpPr>
        <p:spPr>
          <a:xfrm>
            <a:off x="6358079" y="1815705"/>
            <a:ext cx="5929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学生每年为「他们」一笔一划地补描</a:t>
            </a:r>
            <a:endParaRPr lang="zh-HK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88381" y="1802835"/>
            <a:ext cx="46666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万字，</a:t>
            </a:r>
            <a:r>
              <a:rPr lang="en-US" altLang="zh-HK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10664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个遇难者名字</a:t>
            </a:r>
            <a:endParaRPr lang="en-US" altLang="zh-TW" sz="28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4" name="Picture 2" descr="https://inews.gtimg.com/newsapp_bt/0/10780652874/10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221" y="2518274"/>
            <a:ext cx="5302901" cy="2951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群組 6"/>
          <p:cNvGrpSpPr/>
          <p:nvPr/>
        </p:nvGrpSpPr>
        <p:grpSpPr>
          <a:xfrm>
            <a:off x="4801561" y="2611643"/>
            <a:ext cx="2441915" cy="1200330"/>
            <a:chOff x="7359916" y="1440793"/>
            <a:chExt cx="2441915" cy="1200330"/>
          </a:xfrm>
        </p:grpSpPr>
        <p:sp>
          <p:nvSpPr>
            <p:cNvPr id="16" name="文字方塊 15"/>
            <p:cNvSpPr txBox="1"/>
            <p:nvPr/>
          </p:nvSpPr>
          <p:spPr>
            <a:xfrm>
              <a:off x="7359916" y="1440793"/>
              <a:ext cx="70696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他们</a:t>
              </a:r>
              <a:endParaRPr lang="zh-HK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9094866" y="1440794"/>
              <a:ext cx="70696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我们</a:t>
              </a:r>
              <a:endParaRPr lang="zh-HK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8217678" y="1657934"/>
              <a:ext cx="7069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与</a:t>
              </a:r>
              <a:endParaRPr lang="zh-HK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5948754" y="405147"/>
            <a:ext cx="6765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•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991518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100051" y="1087725"/>
            <a:ext cx="10058400" cy="3566160"/>
          </a:xfrm>
        </p:spPr>
        <p:txBody>
          <a:bodyPr>
            <a:normAutofit/>
          </a:bodyPr>
          <a:lstStyle/>
          <a:p>
            <a:pPr lvl="0" algn="ctr" defTabSz="457200">
              <a:lnSpc>
                <a:spcPct val="150000"/>
              </a:lnSpc>
              <a:spcBef>
                <a:spcPts val="0"/>
              </a:spcBef>
            </a:pPr>
            <a:r>
              <a:rPr lang="en-US" altLang="zh-TW" sz="3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zh-TW" altLang="en-US" sz="3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由于部分内容涉及战争时的残酷场景，</a:t>
            </a:r>
            <a:br>
              <a:rPr lang="en-US" altLang="zh-TW" sz="3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教师在使用本教材时，须因应学生年龄、</a:t>
            </a:r>
            <a:br>
              <a:rPr lang="en-US" altLang="zh-TW" sz="3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学习进度及其他校本情况，适当地剪裁或选用。</a:t>
            </a:r>
            <a:br>
              <a:rPr lang="zh-TW" altLang="en-US" sz="3200" b="1" dirty="0">
                <a:solidFill>
                  <a:srgbClr val="0000FF"/>
                </a:solidFill>
                <a:latin typeface="Calibri" panose="020F0502020204030204"/>
              </a:rPr>
            </a:br>
            <a:endParaRPr lang="zh-TW" altLang="en-US" sz="3200" dirty="0">
              <a:solidFill>
                <a:srgbClr val="FFFF99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83464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2581199" y="0"/>
            <a:ext cx="7200753" cy="1578451"/>
            <a:chOff x="527402" y="1294894"/>
            <a:chExt cx="7200753" cy="1578451"/>
          </a:xfrm>
        </p:grpSpPr>
        <p:sp>
          <p:nvSpPr>
            <p:cNvPr id="3" name="書卷 (水平) 2"/>
            <p:cNvSpPr/>
            <p:nvPr/>
          </p:nvSpPr>
          <p:spPr>
            <a:xfrm>
              <a:off x="527402" y="1294894"/>
              <a:ext cx="7200753" cy="1578451"/>
            </a:xfrm>
            <a:prstGeom prst="horizontalScroll">
              <a:avLst/>
            </a:prstGeom>
            <a:ln w="76200">
              <a:prstDash val="soli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pic>
          <p:nvPicPr>
            <p:cNvPr id="4" name="Picture 8" descr="https://www.qt86.com/cache/1636188371_205119.pn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77083" y="1638192"/>
              <a:ext cx="3265791" cy="891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ttps://www.qt86.com/cache/1636189104_356244.pn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284403" y="1657960"/>
              <a:ext cx="3301428" cy="902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文字方塊 5"/>
          <p:cNvSpPr txBox="1"/>
          <p:nvPr/>
        </p:nvSpPr>
        <p:spPr>
          <a:xfrm>
            <a:off x="983277" y="2064466"/>
            <a:ext cx="72007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前事不忘，奋力承传</a:t>
            </a:r>
            <a:endParaRPr lang="en-US" altLang="zh-TW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珍爱和平，共建未来</a:t>
            </a:r>
            <a:endParaRPr lang="zh-HK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0F44075-4342-4606-9AE5-7B8432F796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2700" y="4206879"/>
            <a:ext cx="6096528" cy="1735282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5948754" y="405147"/>
            <a:ext cx="6765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•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33480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760006"/>
              </p:ext>
            </p:extLst>
          </p:nvPr>
        </p:nvGraphicFramePr>
        <p:xfrm>
          <a:off x="1167599" y="987354"/>
          <a:ext cx="10765147" cy="521531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179413">
                  <a:extLst>
                    <a:ext uri="{9D8B030D-6E8A-4147-A177-3AD203B41FA5}">
                      <a16:colId xmlns:a16="http://schemas.microsoft.com/office/drawing/2014/main" val="1650142710"/>
                    </a:ext>
                  </a:extLst>
                </a:gridCol>
                <a:gridCol w="8585734">
                  <a:extLst>
                    <a:ext uri="{9D8B030D-6E8A-4147-A177-3AD203B41FA5}">
                      <a16:colId xmlns:a16="http://schemas.microsoft.com/office/drawing/2014/main" val="2163848094"/>
                    </a:ext>
                  </a:extLst>
                </a:gridCol>
              </a:tblGrid>
              <a:tr h="490918">
                <a:tc>
                  <a:txBody>
                    <a:bodyPr/>
                    <a:lstStyle/>
                    <a:p>
                      <a:pPr algn="just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科目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与「南京大屠杀」和「抗日战争」相关的学习内容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659427"/>
                  </a:ext>
                </a:extLst>
              </a:tr>
              <a:tr h="700552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zh-TW" altLang="en-US" sz="20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小学常识科</a:t>
                      </a:r>
                      <a:endParaRPr lang="zh-TW" altLang="en-US" sz="20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学习范畴五：国民身份认同与中华文化</a:t>
                      </a:r>
                      <a:endParaRPr lang="en-US" altLang="zh-TW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algn="just" defTabSz="914400" rtl="0" eaLnBrk="1" latinLnBrk="0" hangingPunct="1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第二学习阶段的核心学习元素：</a:t>
                      </a:r>
                      <a:endParaRPr lang="en-US" altLang="zh-TW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indent="-342900" algn="just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中国历史上重要的朝代及时序</a:t>
                      </a:r>
                      <a:endParaRPr lang="en-US" altLang="zh-TW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42900" indent="-342900" algn="just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一些对今日社会有重要影响的历史事件</a:t>
                      </a:r>
                      <a:endParaRPr lang="en-US" altLang="zh-TW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234870"/>
                  </a:ext>
                </a:extLst>
              </a:tr>
              <a:tr h="700552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zh-TW" altLang="en-US" sz="20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初中中国历史科</a:t>
                      </a:r>
                      <a:endParaRPr lang="zh-TW" altLang="en-US" sz="20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中三级：中华民国的建立及面对的困难</a:t>
                      </a:r>
                      <a:endParaRPr lang="en-US" altLang="zh-TW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algn="just" defTabSz="914400" rtl="0" eaLnBrk="1" latinLnBrk="0" hangingPunct="1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课题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：日本侵华与抗日战争</a:t>
                      </a:r>
                      <a:endParaRPr lang="en-US" altLang="zh-TW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1903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zh-TW" altLang="en-US" sz="20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高中中国历史科</a:t>
                      </a:r>
                      <a:endParaRPr lang="zh-TW" altLang="en-US" sz="20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乙部：十九世纪中叶至二十世纪末 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– 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辛亥革命至中华人民共和国成立 </a:t>
                      </a:r>
                      <a:endParaRPr lang="en-US" altLang="zh-TW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algn="just" defTabSz="914400" rtl="0" eaLnBrk="1" latinLnBrk="0" hangingPunct="1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课题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：抗日战争</a:t>
                      </a:r>
                      <a:endParaRPr lang="en-US" altLang="zh-TW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634840"/>
                  </a:ext>
                </a:extLst>
              </a:tr>
              <a:tr h="100514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zh-TW" altLang="en-US" sz="20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初中历史科</a:t>
                      </a:r>
                      <a:endParaRPr lang="zh-TW" altLang="en-US" sz="20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zh-TW" altLang="en-US" sz="20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中三级：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现代世界（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世纪至今）：迈向多极与相互依存</a:t>
                      </a:r>
                      <a:endParaRPr lang="en-US" altLang="zh-TW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algn="just" defTabSz="914400" rtl="0" eaLnBrk="1" latinLnBrk="0" hangingPunct="1"/>
                      <a:r>
                        <a:rPr lang="zh-TW" altLang="en-US" sz="20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课题</a:t>
                      </a:r>
                      <a:r>
                        <a:rPr lang="en-US" altLang="zh-TW" sz="20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r>
                        <a:rPr lang="zh-TW" altLang="en-US" sz="20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世纪的国际纷争及危机 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(I)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– 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两次世界大战</a:t>
                      </a:r>
                      <a:endParaRPr lang="en-US" altLang="zh-TW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algn="just" defTabSz="914400" rtl="0" eaLnBrk="1" latinLnBrk="0" hangingPunct="1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课题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altLang="zh-TW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世纪香港的成长与蜕变 </a:t>
                      </a:r>
                      <a:endParaRPr lang="en-US" altLang="zh-TW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030207"/>
                  </a:ext>
                </a:extLst>
              </a:tr>
              <a:tr h="100514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zh-TW" altLang="en-US" sz="20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高中历史科</a:t>
                      </a:r>
                      <a:endParaRPr lang="zh-TW" altLang="en-US" sz="2000" b="0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主题甲：二十世纪亚洲的现代化与蜕变</a:t>
                      </a:r>
                      <a:endParaRPr lang="en-US" altLang="zh-TW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algn="just" defTabSz="914400" rtl="0" eaLnBrk="1" latinLnBrk="0" hangingPunct="1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（二） 中国的现代化与蜕变</a:t>
                      </a:r>
                      <a:endParaRPr lang="en-US" altLang="zh-TW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algn="just" defTabSz="914400" rtl="0" eaLnBrk="1" latinLnBrk="0" hangingPunct="1"/>
                      <a:r>
                        <a:rPr lang="zh-TW" altLang="en-US" sz="20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（三） 日本及东南亚的现代化与蜕变</a:t>
                      </a:r>
                      <a:endParaRPr lang="en-US" altLang="zh-TW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731380"/>
                  </a:ext>
                </a:extLst>
              </a:tr>
            </a:tbl>
          </a:graphicData>
        </a:graphic>
      </p:graphicFrame>
      <p:sp>
        <p:nvSpPr>
          <p:cNvPr id="15" name="文字方塊 14"/>
          <p:cNvSpPr txBox="1"/>
          <p:nvPr/>
        </p:nvSpPr>
        <p:spPr>
          <a:xfrm>
            <a:off x="1045050" y="156357"/>
            <a:ext cx="7884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4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课程配合</a:t>
            </a:r>
            <a:endParaRPr lang="en-US" altLang="zh-TW" sz="4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31116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63357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其他学与教资源举隅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1097280" y="1901515"/>
            <a:ext cx="8441831" cy="4775199"/>
          </a:xfrm>
        </p:spPr>
        <p:txBody>
          <a:bodyPr>
            <a:normAutofit/>
          </a:bodyPr>
          <a:lstStyle/>
          <a:p>
            <a:pPr algn="just"/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教育局课程发展处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教育局教育多媒体：「抗日老兵」</a:t>
            </a:r>
          </a:p>
          <a:p>
            <a:pPr algn="just"/>
            <a:r>
              <a:rPr lang="en-US" altLang="zh-TW" sz="19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hlinkClick r:id="rId3"/>
              </a:rPr>
              <a:t>https://emm.edcity.hk/media/%E6%8A%97%E6%97%A5%E8%80%81%E5%85%B5+%28+%E4%B8%AD%E3%80%81%E8%8B%B1%E6%96%87%E5%AD%97%E5%B9%95%E5%8F%AF%E4%BE%9B%E9%81%B8%E6%93%87%29/1_b73wt5jg</a:t>
            </a:r>
            <a:endParaRPr lang="en-US" altLang="zh-TW" sz="19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2400" dirty="0"/>
              <a:t>「</a:t>
            </a:r>
            <a:r>
              <a:rPr lang="zh-HK" altLang="en-US" sz="2400" dirty="0"/>
              <a:t>日治时期的港人生活</a:t>
            </a:r>
            <a:r>
              <a:rPr lang="zh-TW" altLang="en-US" sz="2400" dirty="0"/>
              <a:t>」</a:t>
            </a:r>
            <a:endParaRPr lang="en-US" sz="2400" dirty="0"/>
          </a:p>
          <a:p>
            <a:r>
              <a:rPr lang="en-US" u="sng" dirty="0">
                <a:hlinkClick r:id="rId4"/>
              </a:rPr>
              <a:t>https://emm.edcity.hk/media/%E6%97%A5%E4%BD%94%E6%99%82%E6%9C%9F%E7%9A%84%E6%B8%AF%E4%BA%BA%E7%94%9F%E6%B4%BB+%28+%E4%B8%AD%E3%80%81%E8%8B%B1%E6%96%87%E5%AD%97%E5%B9%95%E5%8F%AF%E4%BE%9B%E9%81%B8%E6%93%87%29/1_9s850bbs</a:t>
            </a:r>
            <a:endParaRPr lang="zh-TW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圖片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2370667"/>
            <a:ext cx="1636888" cy="1605838"/>
          </a:xfrm>
          <a:prstGeom prst="rect">
            <a:avLst/>
          </a:prstGeom>
        </p:spPr>
      </p:pic>
      <p:pic>
        <p:nvPicPr>
          <p:cNvPr id="7" name="圖片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4502100"/>
            <a:ext cx="1636888" cy="157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26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63357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其他学与教资源举隅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1234911" y="1770743"/>
            <a:ext cx="9049732" cy="4775199"/>
          </a:xfrm>
        </p:spPr>
        <p:txBody>
          <a:bodyPr>
            <a:normAutofit/>
          </a:bodyPr>
          <a:lstStyle/>
          <a:p>
            <a:pPr algn="just"/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教育局课程发展处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《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抗战胜利七十周年图片集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——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徐宗懋藏品选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》</a:t>
            </a:r>
          </a:p>
          <a:p>
            <a:pPr marL="0" indent="0" algn="just">
              <a:buNone/>
            </a:pP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https://www.edb.gov.hk/tc/curriculum-development/kla/pshe/references-and-resources/chinese-history/70th_victory_album.html</a:t>
            </a:r>
          </a:p>
          <a:p>
            <a:pPr marL="0" indent="0" algn="just">
              <a:buNone/>
            </a:pP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4000"/>
              </a:lnSpc>
              <a:buNone/>
            </a:pP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《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历史影像中的近代中国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——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徐宗懋藏品选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》</a:t>
            </a:r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https://www.edb.gov.hk/tc/curriculum-development/kla/pshe/references-and-resources/chinese-history/historical_images_of_modern_china.html</a:t>
            </a:r>
            <a:endParaRPr lang="zh-TW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7239" y="1846157"/>
            <a:ext cx="1707748" cy="17077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239" y="4402589"/>
            <a:ext cx="1705980" cy="170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37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224604"/>
          </a:xfrm>
        </p:spPr>
        <p:txBody>
          <a:bodyPr>
            <a:normAutofit/>
          </a:bodyPr>
          <a:lstStyle/>
          <a:p>
            <a:pPr algn="just"/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其他学与教资源举隅</a:t>
            </a: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1097280" y="1855244"/>
            <a:ext cx="9320680" cy="4775199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u"/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教育局课程发展处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《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中国历史科：香港发展录像专辑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》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第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辑 抗日战争与日治香港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https://www.edb.gov.hk/tc/curriculum-development/kla/pshe/references-and-resources/chinese-history/hk-development-video.html</a:t>
            </a:r>
          </a:p>
          <a:p>
            <a:pPr algn="just"/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u"/>
            </a:pPr>
            <a:r>
              <a:rPr lang="zh-HK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教育局「薪火相传」国民教育活动系列网上平台</a:t>
            </a:r>
          </a:p>
          <a:p>
            <a:pPr algn="just"/>
            <a:r>
              <a:rPr lang="zh-HK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行程示例「南京历史文化探索之旅」</a:t>
            </a:r>
          </a:p>
          <a:p>
            <a:pPr algn="just"/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https://www.passontorch.org.hk/zh-hant/resources/detail/503</a:t>
            </a:r>
          </a:p>
          <a:p>
            <a:pPr marL="0" indent="0">
              <a:buNone/>
            </a:pPr>
            <a:endParaRPr lang="en-US" altLang="zh-TW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1553" y="1935130"/>
            <a:ext cx="1632352" cy="1632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679" y="4420189"/>
            <a:ext cx="1597226" cy="159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155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其他学与教资源举隅</a:t>
            </a:r>
          </a:p>
        </p:txBody>
      </p:sp>
      <p:sp>
        <p:nvSpPr>
          <p:cNvPr id="4" name="內容版面配置區 7"/>
          <p:cNvSpPr>
            <a:spLocks noGrp="1"/>
          </p:cNvSpPr>
          <p:nvPr>
            <p:ph idx="1"/>
          </p:nvPr>
        </p:nvSpPr>
        <p:spPr>
          <a:xfrm>
            <a:off x="1292651" y="1975555"/>
            <a:ext cx="8059167" cy="4236709"/>
          </a:xfrm>
        </p:spPr>
        <p:txBody>
          <a:bodyPr>
            <a:normAutofit lnSpcReduction="10000"/>
          </a:bodyPr>
          <a:lstStyle/>
          <a:p>
            <a:r>
              <a:rPr lang="zh-TW" altLang="en-US" sz="2400" dirty="0"/>
              <a:t>世纪长征：第二十八集：共赴国难</a:t>
            </a:r>
            <a:r>
              <a:rPr lang="en-US" sz="2400" dirty="0"/>
              <a:t>  </a:t>
            </a:r>
            <a:r>
              <a:rPr lang="zh-TW" altLang="en-US" sz="2400" dirty="0"/>
              <a:t>南京大屠杀</a:t>
            </a:r>
            <a:endParaRPr lang="en-US" sz="2400" dirty="0"/>
          </a:p>
          <a:p>
            <a:r>
              <a:rPr lang="en-US" b="1" u="sng" dirty="0">
                <a:hlinkClick r:id="rId3"/>
              </a:rPr>
              <a:t>https://www.rthk.hk/radio/pth/programme/2021centurylongmarch/episode/738815</a:t>
            </a:r>
            <a:endParaRPr lang="en-US" b="1" dirty="0"/>
          </a:p>
          <a:p>
            <a:pPr marL="0" indent="0">
              <a:buNone/>
            </a:pP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《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国家相册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》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http://www.xinhuanet.com/video/gjxc/MOBindex.htm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第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01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45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56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58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及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98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集均与抗日战争史有关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】</a:t>
            </a:r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449" y="3871119"/>
            <a:ext cx="1623802" cy="1623802"/>
          </a:xfrm>
          <a:prstGeom prst="rect">
            <a:avLst/>
          </a:prstGeom>
        </p:spPr>
      </p:pic>
      <p:pic>
        <p:nvPicPr>
          <p:cNvPr id="6" name="圖片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449" y="1737360"/>
            <a:ext cx="1556602" cy="151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87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其他学与教资源举隅</a:t>
            </a:r>
          </a:p>
        </p:txBody>
      </p:sp>
      <p:sp>
        <p:nvSpPr>
          <p:cNvPr id="4" name="內容版面配置區 7"/>
          <p:cNvSpPr>
            <a:spLocks noGrp="1"/>
          </p:cNvSpPr>
          <p:nvPr>
            <p:ph idx="1"/>
          </p:nvPr>
        </p:nvSpPr>
        <p:spPr>
          <a:xfrm>
            <a:off x="1292651" y="1737361"/>
            <a:ext cx="8059167" cy="447490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侵华日军南京大屠杀遇难同胞纪念馆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http://www.19371213.com.cn/</a:t>
            </a:r>
          </a:p>
          <a:p>
            <a:pPr marL="0" indent="0">
              <a:buNone/>
            </a:pP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《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国家相册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》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http://www.xinhuanet.com/video/gjxc/MOBindex.htm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第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01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45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56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58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及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98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集均与抗日战争史有关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】</a:t>
            </a:r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b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449" y="1847537"/>
            <a:ext cx="1623802" cy="16238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449" y="3871119"/>
            <a:ext cx="1623802" cy="162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53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其他学与教资源举隅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中国文化研究院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「抗日战争与日占香港」网上展览馆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https://chiculture.org.hk/tc/node/3534?gclid=CjwKCAjw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1JeJBhB9EiwAV612y3gjZiXeU4vuaRtlucet3KC4Z5nt7Wax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ZkKiyJzj7y6q060U9aqAjhoCe-cQAvD_B</a:t>
            </a:r>
            <a:endParaRPr lang="en-US" sz="2400" dirty="0"/>
          </a:p>
        </p:txBody>
      </p:sp>
      <p:pic>
        <p:nvPicPr>
          <p:cNvPr id="6" name="圖片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821" y="2232555"/>
            <a:ext cx="1885069" cy="178629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9C151088-9109-49F1-8243-BC14EC4E4903}"/>
              </a:ext>
            </a:extLst>
          </p:cNvPr>
          <p:cNvSpPr/>
          <p:nvPr/>
        </p:nvSpPr>
        <p:spPr>
          <a:xfrm>
            <a:off x="998113" y="5487451"/>
            <a:ext cx="9256888" cy="38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</a:pPr>
            <a:r>
              <a:rPr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更多与南京大屠杀主题相关的教学资源可参看教育局通函第</a:t>
            </a:r>
            <a:r>
              <a:rPr lang="en-US" altLang="zh-TW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196/2022</a:t>
            </a:r>
            <a:r>
              <a:rPr lang="zh-TW" altLang="en-US" sz="2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号</a:t>
            </a:r>
            <a:endParaRPr lang="zh-TW" altLang="en-US" sz="20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639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73333" y="2144944"/>
            <a:ext cx="3138055" cy="526317"/>
          </a:xfr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南京大屠杀</a:t>
            </a:r>
            <a:r>
              <a:rPr lang="zh-CN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幸存者</a:t>
            </a:r>
            <a:endParaRPr lang="zh-HK" altLang="en-US" sz="2000" b="1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4991" y="56448"/>
            <a:ext cx="1047750" cy="647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51951" y="6371175"/>
            <a:ext cx="37840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900" dirty="0">
                <a:solidFill>
                  <a:schemeClr val="bg2">
                    <a:lumMod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资料来源</a:t>
            </a:r>
            <a:r>
              <a:rPr lang="en-US" altLang="zh-TW" sz="900" dirty="0">
                <a:solidFill>
                  <a:schemeClr val="bg2">
                    <a:lumMod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(2021</a:t>
            </a:r>
            <a:r>
              <a:rPr lang="zh-TW" altLang="en-US" sz="900" dirty="0">
                <a:solidFill>
                  <a:schemeClr val="bg2">
                    <a:lumMod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年</a:t>
            </a:r>
            <a:r>
              <a:rPr lang="en-US" altLang="zh-TW" sz="900" dirty="0">
                <a:solidFill>
                  <a:schemeClr val="bg2">
                    <a:lumMod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11</a:t>
            </a:r>
            <a:r>
              <a:rPr lang="zh-TW" altLang="en-US" sz="900" dirty="0">
                <a:solidFill>
                  <a:schemeClr val="bg2">
                    <a:lumMod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月</a:t>
            </a:r>
            <a:r>
              <a:rPr lang="en-US" altLang="zh-TW" sz="900" dirty="0">
                <a:solidFill>
                  <a:schemeClr val="bg2">
                    <a:lumMod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15</a:t>
            </a:r>
            <a:r>
              <a:rPr lang="zh-TW" altLang="en-US" sz="900" dirty="0">
                <a:solidFill>
                  <a:schemeClr val="bg2">
                    <a:lumMod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日浏览</a:t>
            </a:r>
            <a:r>
              <a:rPr lang="en-US" altLang="zh-TW" sz="900" dirty="0">
                <a:solidFill>
                  <a:schemeClr val="bg2">
                    <a:lumMod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)︰</a:t>
            </a:r>
            <a:br>
              <a:rPr lang="en-US" altLang="zh-TW" sz="900" dirty="0">
                <a:solidFill>
                  <a:schemeClr val="bg2">
                    <a:lumMod val="25000"/>
                  </a:schemeClr>
                </a:solidFill>
                <a:latin typeface="新細明體" panose="02020500000000000000" pitchFamily="18" charset="-120"/>
              </a:rPr>
            </a:br>
            <a:r>
              <a:rPr lang="en-US" altLang="zh-TW" sz="900" dirty="0">
                <a:solidFill>
                  <a:schemeClr val="bg2">
                    <a:lumMod val="25000"/>
                  </a:schemeClr>
                </a:solidFill>
                <a:latin typeface="新細明體" panose="02020500000000000000" pitchFamily="18" charset="-120"/>
              </a:rPr>
              <a:t>http://www.xinhuanet.com/photo/2020-12/12/c_1126853116.htm http://japan.people.com.cn/BIG5/n1/2021/0816/c35421-32194599.html</a:t>
            </a:r>
          </a:p>
          <a:p>
            <a:pPr lvl="0"/>
            <a:endParaRPr lang="en-US" altLang="zh-TW" sz="9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DA8DE41A-D5ED-4619-9C54-8D84C4C73F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651" y="5522225"/>
            <a:ext cx="5764173" cy="650613"/>
          </a:xfrm>
          <a:prstGeom prst="rect">
            <a:avLst/>
          </a:prstGeo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76FD685E-13DE-406E-B2B3-F46737CB96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1747" y="2829584"/>
            <a:ext cx="5840357" cy="639427"/>
          </a:xfrm>
          <a:prstGeom prst="rect">
            <a:avLst/>
          </a:prstGeom>
        </p:spPr>
      </p:pic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26951082-BDE9-4C51-ADB1-A1DDF0958B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5599" y="4229244"/>
            <a:ext cx="5550409" cy="626485"/>
          </a:xfrm>
          <a:prstGeom prst="rect">
            <a:avLst/>
          </a:prstGeom>
        </p:spPr>
      </p:pic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F3A531C0-DC91-4AF5-95AD-C855F70492A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1607" y="2066210"/>
            <a:ext cx="5878613" cy="663530"/>
          </a:xfrm>
          <a:prstGeom prst="rect">
            <a:avLst/>
          </a:prstGeom>
        </p:spPr>
      </p:pic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D7944EB3-07B2-4E30-A9D2-1CC1B0D6355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0053" y="3529615"/>
            <a:ext cx="5780643" cy="652472"/>
          </a:xfrm>
          <a:prstGeom prst="rect">
            <a:avLst/>
          </a:prstGeom>
        </p:spPr>
      </p:pic>
      <p:pic>
        <p:nvPicPr>
          <p:cNvPr id="16" name="Content Placeholder 6">
            <a:extLst>
              <a:ext uri="{FF2B5EF4-FFF2-40B4-BE49-F238E27FC236}">
                <a16:creationId xmlns:a16="http://schemas.microsoft.com/office/drawing/2014/main" id="{50EE7177-E41F-4862-A9BB-80FACE1159B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971" y="6200190"/>
            <a:ext cx="4758987" cy="650613"/>
          </a:xfrm>
          <a:prstGeom prst="rect">
            <a:avLst/>
          </a:prstGeom>
        </p:spPr>
      </p:pic>
      <p:pic>
        <p:nvPicPr>
          <p:cNvPr id="18" name="Content Placeholder 6">
            <a:extLst>
              <a:ext uri="{FF2B5EF4-FFF2-40B4-BE49-F238E27FC236}">
                <a16:creationId xmlns:a16="http://schemas.microsoft.com/office/drawing/2014/main" id="{3F059623-6EE3-4940-9054-4EF8EFC6D43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6475" y="4868388"/>
            <a:ext cx="5722159" cy="626485"/>
          </a:xfrm>
          <a:prstGeom prst="rect">
            <a:avLst/>
          </a:prstGeom>
        </p:spPr>
      </p:pic>
      <p:grpSp>
        <p:nvGrpSpPr>
          <p:cNvPr id="30" name="群組 29">
            <a:extLst>
              <a:ext uri="{FF2B5EF4-FFF2-40B4-BE49-F238E27FC236}">
                <a16:creationId xmlns:a16="http://schemas.microsoft.com/office/drawing/2014/main" id="{9E88D37B-4F2E-4A03-ACCE-C28612058AD5}"/>
              </a:ext>
            </a:extLst>
          </p:cNvPr>
          <p:cNvGrpSpPr/>
          <p:nvPr/>
        </p:nvGrpSpPr>
        <p:grpSpPr>
          <a:xfrm>
            <a:off x="1204318" y="667174"/>
            <a:ext cx="7597271" cy="769441"/>
            <a:chOff x="1204318" y="667174"/>
            <a:chExt cx="7597271" cy="769441"/>
          </a:xfrm>
        </p:grpSpPr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9FC95742-3881-4EC8-A220-90A561E9509A}"/>
                </a:ext>
              </a:extLst>
            </p:cNvPr>
            <p:cNvGrpSpPr/>
            <p:nvPr/>
          </p:nvGrpSpPr>
          <p:grpSpPr>
            <a:xfrm>
              <a:off x="1938946" y="755203"/>
              <a:ext cx="6862643" cy="562822"/>
              <a:chOff x="1938946" y="755203"/>
              <a:chExt cx="6862643" cy="562822"/>
            </a:xfrm>
          </p:grpSpPr>
          <p:pic>
            <p:nvPicPr>
              <p:cNvPr id="8" name="Content Placeholder 6">
                <a:extLst>
                  <a:ext uri="{FF2B5EF4-FFF2-40B4-BE49-F238E27FC236}">
                    <a16:creationId xmlns:a16="http://schemas.microsoft.com/office/drawing/2014/main" id="{AC2EC351-1A51-4ED8-844C-8EBA86C877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70267" y="755203"/>
                <a:ext cx="3431322" cy="553291"/>
              </a:xfrm>
              <a:prstGeom prst="rect">
                <a:avLst/>
              </a:prstGeom>
            </p:spPr>
          </p:pic>
          <p:pic>
            <p:nvPicPr>
              <p:cNvPr id="12" name="Content Placeholder 6">
                <a:extLst>
                  <a:ext uri="{FF2B5EF4-FFF2-40B4-BE49-F238E27FC236}">
                    <a16:creationId xmlns:a16="http://schemas.microsoft.com/office/drawing/2014/main" id="{F33D1CB4-492E-4A68-8F8A-B6CD08CC27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38946" y="764734"/>
                <a:ext cx="3431321" cy="553291"/>
              </a:xfrm>
              <a:prstGeom prst="rect">
                <a:avLst/>
              </a:prstGeom>
            </p:spPr>
          </p:pic>
        </p:grp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217773DB-FEF0-4AD5-AA46-0AC42DED6BC9}"/>
                </a:ext>
              </a:extLst>
            </p:cNvPr>
            <p:cNvSpPr/>
            <p:nvPr/>
          </p:nvSpPr>
          <p:spPr>
            <a:xfrm>
              <a:off x="1204318" y="667174"/>
              <a:ext cx="439670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zh-TW" altLang="en-US" sz="4400" b="1" cap="none" spc="0" dirty="0">
                  <a:ln w="0"/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她</a:t>
              </a:r>
            </a:p>
          </p:txBody>
        </p:sp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1CFF5F5A-EE37-4306-A93D-7ECD77AB18B1}"/>
              </a:ext>
            </a:extLst>
          </p:cNvPr>
          <p:cNvGrpSpPr/>
          <p:nvPr/>
        </p:nvGrpSpPr>
        <p:grpSpPr>
          <a:xfrm>
            <a:off x="400679" y="-44619"/>
            <a:ext cx="5834312" cy="769441"/>
            <a:chOff x="400679" y="-44619"/>
            <a:chExt cx="5834312" cy="769441"/>
          </a:xfrm>
        </p:grpSpPr>
        <p:pic>
          <p:nvPicPr>
            <p:cNvPr id="17" name="Content Placeholder 6">
              <a:extLst>
                <a:ext uri="{FF2B5EF4-FFF2-40B4-BE49-F238E27FC236}">
                  <a16:creationId xmlns:a16="http://schemas.microsoft.com/office/drawing/2014/main" id="{A39D8726-27B2-4372-9422-DD1B15A5B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85411" y="64692"/>
              <a:ext cx="987138" cy="647731"/>
            </a:xfrm>
            <a:prstGeom prst="rect">
              <a:avLst/>
            </a:prstGeom>
          </p:spPr>
        </p:pic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849873AC-4EBC-45F2-9701-DF72974A8A5E}"/>
                </a:ext>
              </a:extLst>
            </p:cNvPr>
            <p:cNvGrpSpPr/>
            <p:nvPr/>
          </p:nvGrpSpPr>
          <p:grpSpPr>
            <a:xfrm>
              <a:off x="400679" y="-44619"/>
              <a:ext cx="3384732" cy="769441"/>
              <a:chOff x="400679" y="-44619"/>
              <a:chExt cx="3384732" cy="769441"/>
            </a:xfrm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F40ED977-A166-408E-A39E-B0201745BDF1}"/>
                  </a:ext>
                </a:extLst>
              </p:cNvPr>
              <p:cNvSpPr/>
              <p:nvPr/>
            </p:nvSpPr>
            <p:spPr>
              <a:xfrm>
                <a:off x="400679" y="-44619"/>
                <a:ext cx="650989" cy="76944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zh-TW" altLang="en-US" sz="4400" b="1" cap="none" spc="0" dirty="0">
                    <a:ln w="0"/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他</a:t>
                </a:r>
              </a:p>
            </p:txBody>
          </p:sp>
          <p:grpSp>
            <p:nvGrpSpPr>
              <p:cNvPr id="34" name="群組 33">
                <a:extLst>
                  <a:ext uri="{FF2B5EF4-FFF2-40B4-BE49-F238E27FC236}">
                    <a16:creationId xmlns:a16="http://schemas.microsoft.com/office/drawing/2014/main" id="{42C05993-D74B-489D-9984-84B8E8825ABC}"/>
                  </a:ext>
                </a:extLst>
              </p:cNvPr>
              <p:cNvGrpSpPr/>
              <p:nvPr/>
            </p:nvGrpSpPr>
            <p:grpSpPr>
              <a:xfrm>
                <a:off x="1087657" y="50985"/>
                <a:ext cx="2697754" cy="653163"/>
                <a:chOff x="1087657" y="50985"/>
                <a:chExt cx="2697754" cy="653163"/>
              </a:xfrm>
            </p:grpSpPr>
            <p:grpSp>
              <p:nvGrpSpPr>
                <p:cNvPr id="33" name="群組 32">
                  <a:extLst>
                    <a:ext uri="{FF2B5EF4-FFF2-40B4-BE49-F238E27FC236}">
                      <a16:creationId xmlns:a16="http://schemas.microsoft.com/office/drawing/2014/main" id="{4E036037-5F17-4FEF-9232-44F18AB49A66}"/>
                    </a:ext>
                  </a:extLst>
                </p:cNvPr>
                <p:cNvGrpSpPr/>
                <p:nvPr/>
              </p:nvGrpSpPr>
              <p:grpSpPr>
                <a:xfrm>
                  <a:off x="1087657" y="50985"/>
                  <a:ext cx="1819785" cy="653163"/>
                  <a:chOff x="1087657" y="50985"/>
                  <a:chExt cx="1819785" cy="653163"/>
                </a:xfrm>
              </p:grpSpPr>
              <p:pic>
                <p:nvPicPr>
                  <p:cNvPr id="6" name="Content Placeholder 6">
                    <a:extLst>
                      <a:ext uri="{FF2B5EF4-FFF2-40B4-BE49-F238E27FC236}">
                        <a16:creationId xmlns:a16="http://schemas.microsoft.com/office/drawing/2014/main" id="{4FECC131-89CA-4FED-924D-0A9DCCC3927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1087657" y="50985"/>
                    <a:ext cx="948039" cy="653163"/>
                  </a:xfrm>
                  <a:prstGeom prst="rect">
                    <a:avLst/>
                  </a:prstGeom>
                </p:spPr>
              </p:pic>
              <p:pic>
                <p:nvPicPr>
                  <p:cNvPr id="19" name="Content Placeholder 6">
                    <a:extLst>
                      <a:ext uri="{FF2B5EF4-FFF2-40B4-BE49-F238E27FC236}">
                        <a16:creationId xmlns:a16="http://schemas.microsoft.com/office/drawing/2014/main" id="{82F4CC0A-FB9D-48BD-A208-7C7C013A119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1961869" y="54503"/>
                    <a:ext cx="945573" cy="64964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1" name="Content Placeholder 6">
                  <a:extLst>
                    <a:ext uri="{FF2B5EF4-FFF2-40B4-BE49-F238E27FC236}">
                      <a16:creationId xmlns:a16="http://schemas.microsoft.com/office/drawing/2014/main" id="{C3463919-E511-4F97-BCB5-3D253786C0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837372" y="50985"/>
                  <a:ext cx="948039" cy="649645"/>
                </a:xfrm>
                <a:prstGeom prst="rect">
                  <a:avLst/>
                </a:prstGeom>
              </p:spPr>
            </p:pic>
          </p:grpSp>
        </p:grpSp>
        <p:pic>
          <p:nvPicPr>
            <p:cNvPr id="25" name="Content Placeholder 6">
              <a:extLst>
                <a:ext uri="{FF2B5EF4-FFF2-40B4-BE49-F238E27FC236}">
                  <a16:creationId xmlns:a16="http://schemas.microsoft.com/office/drawing/2014/main" id="{90DE6AC9-9197-481C-A954-4E76029CB4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33450" y="50976"/>
              <a:ext cx="1501541" cy="638364"/>
            </a:xfrm>
            <a:prstGeom prst="rect">
              <a:avLst/>
            </a:prstGeom>
          </p:spPr>
        </p:pic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85F43CBD-5AF7-425B-ACC8-764D0F95534D}"/>
              </a:ext>
            </a:extLst>
          </p:cNvPr>
          <p:cNvGrpSpPr/>
          <p:nvPr/>
        </p:nvGrpSpPr>
        <p:grpSpPr>
          <a:xfrm>
            <a:off x="400679" y="1342217"/>
            <a:ext cx="11044110" cy="769441"/>
            <a:chOff x="400679" y="1342217"/>
            <a:chExt cx="11044110" cy="769441"/>
          </a:xfrm>
        </p:grpSpPr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B45258C1-4065-4179-9485-1093A6BC00E1}"/>
                </a:ext>
              </a:extLst>
            </p:cNvPr>
            <p:cNvGrpSpPr/>
            <p:nvPr/>
          </p:nvGrpSpPr>
          <p:grpSpPr>
            <a:xfrm>
              <a:off x="3785411" y="1346446"/>
              <a:ext cx="7659378" cy="664258"/>
              <a:chOff x="4172664" y="1697935"/>
              <a:chExt cx="7659378" cy="664258"/>
            </a:xfrm>
          </p:grpSpPr>
          <p:pic>
            <p:nvPicPr>
              <p:cNvPr id="11" name="Content Placeholder 6">
                <a:extLst>
                  <a:ext uri="{FF2B5EF4-FFF2-40B4-BE49-F238E27FC236}">
                    <a16:creationId xmlns:a16="http://schemas.microsoft.com/office/drawing/2014/main" id="{FCBCD2E5-FED6-4B69-BDB4-336D856A25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72664" y="1698663"/>
                <a:ext cx="5878613" cy="663530"/>
              </a:xfrm>
              <a:prstGeom prst="rect">
                <a:avLst/>
              </a:prstGeom>
            </p:spPr>
          </p:pic>
          <p:pic>
            <p:nvPicPr>
              <p:cNvPr id="26" name="Content Placeholder 6">
                <a:extLst>
                  <a:ext uri="{FF2B5EF4-FFF2-40B4-BE49-F238E27FC236}">
                    <a16:creationId xmlns:a16="http://schemas.microsoft.com/office/drawing/2014/main" id="{2A07766D-D7EC-48F4-9F2F-74A88A5DB8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051277" y="1697935"/>
                <a:ext cx="1780765" cy="663529"/>
              </a:xfrm>
              <a:prstGeom prst="rect">
                <a:avLst/>
              </a:prstGeom>
            </p:spPr>
          </p:pic>
        </p:grp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D23D9E83-E07A-4494-A910-2470B3B88A3D}"/>
                </a:ext>
              </a:extLst>
            </p:cNvPr>
            <p:cNvSpPr/>
            <p:nvPr/>
          </p:nvSpPr>
          <p:spPr>
            <a:xfrm>
              <a:off x="400679" y="1342217"/>
              <a:ext cx="3787575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zh-TW" altLang="en-US" sz="4400" b="1" cap="none" spc="0" dirty="0">
                  <a:ln w="0"/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还有他她</a:t>
              </a:r>
              <a:r>
                <a:rPr lang="en-US" altLang="zh-TW" sz="4400" b="1" cap="none" spc="0" dirty="0">
                  <a:ln w="0"/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…..</a:t>
              </a:r>
              <a:r>
                <a:rPr lang="zh-TW" altLang="en-US" sz="4400" b="1" cap="none" spc="0" dirty="0">
                  <a:ln w="0"/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</a:p>
          </p:txBody>
        </p:sp>
      </p:grp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897B6019-71B2-441D-9E59-7ACFF94E3E0C}"/>
              </a:ext>
            </a:extLst>
          </p:cNvPr>
          <p:cNvSpPr txBox="1"/>
          <p:nvPr/>
        </p:nvSpPr>
        <p:spPr>
          <a:xfrm>
            <a:off x="7399636" y="5494873"/>
            <a:ext cx="61306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他们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见证着</a:t>
            </a:r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84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年前的今天</a:t>
            </a:r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HK" altLang="en-US" sz="2800" dirty="0"/>
          </a:p>
        </p:txBody>
      </p:sp>
      <p:sp>
        <p:nvSpPr>
          <p:cNvPr id="38" name="Title 4"/>
          <p:cNvSpPr txBox="1">
            <a:spLocks/>
          </p:cNvSpPr>
          <p:nvPr/>
        </p:nvSpPr>
        <p:spPr>
          <a:xfrm>
            <a:off x="173332" y="2633697"/>
            <a:ext cx="3138055" cy="393639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2000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2020.12        73</a:t>
            </a:r>
            <a:r>
              <a:rPr lang="zh-TW" altLang="en-US" sz="2000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lang="zh-HK" altLang="en-US" sz="2000" b="1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Title 4"/>
          <p:cNvSpPr txBox="1">
            <a:spLocks/>
          </p:cNvSpPr>
          <p:nvPr/>
        </p:nvSpPr>
        <p:spPr>
          <a:xfrm>
            <a:off x="156952" y="3830750"/>
            <a:ext cx="3138055" cy="419119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TW" sz="2000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2021.10       61</a:t>
            </a:r>
            <a:r>
              <a:rPr lang="zh-TW" altLang="en-US" sz="2000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lang="zh-HK" altLang="en-US" sz="2000" b="1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Title 4"/>
          <p:cNvSpPr txBox="1">
            <a:spLocks/>
          </p:cNvSpPr>
          <p:nvPr/>
        </p:nvSpPr>
        <p:spPr>
          <a:xfrm>
            <a:off x="173332" y="3385324"/>
            <a:ext cx="3138055" cy="449509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TW" sz="2000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2021.9         62</a:t>
            </a:r>
            <a:r>
              <a:rPr lang="zh-TW" altLang="en-US" sz="2000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lang="zh-HK" altLang="en-US" sz="2000" b="1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Title 4"/>
          <p:cNvSpPr txBox="1">
            <a:spLocks/>
          </p:cNvSpPr>
          <p:nvPr/>
        </p:nvSpPr>
        <p:spPr>
          <a:xfrm>
            <a:off x="173332" y="2997127"/>
            <a:ext cx="3138055" cy="419632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br>
              <a:rPr lang="en-US" altLang="zh-TW" sz="2000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000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2021.8         65</a:t>
            </a:r>
            <a:r>
              <a:rPr lang="zh-TW" altLang="en-US" sz="2000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endParaRPr lang="zh-HK" altLang="en-US" sz="2000" b="1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477127" y="6488668"/>
            <a:ext cx="39756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http://japan.people.com.cn/BIG5/n1/2021/0922/c35421-32233239.html  http://www.chinanews.com/gn/2021/10-19/9589886.shtml</a:t>
            </a:r>
          </a:p>
        </p:txBody>
      </p:sp>
    </p:spTree>
    <p:extLst>
      <p:ext uri="{BB962C8B-B14F-4D97-AF65-F5344CB8AC3E}">
        <p14:creationId xmlns:p14="http://schemas.microsoft.com/office/powerpoint/2010/main" val="364709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2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2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2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2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17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32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47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9" grpId="0"/>
      <p:bldP spid="38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/>
          <p:cNvCxnSpPr/>
          <p:nvPr/>
        </p:nvCxnSpPr>
        <p:spPr>
          <a:xfrm>
            <a:off x="1430962" y="3412107"/>
            <a:ext cx="10123728" cy="60766"/>
          </a:xfrm>
          <a:prstGeom prst="line">
            <a:avLst/>
          </a:prstGeom>
          <a:ln w="76200"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圖片 14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4893" y="3158970"/>
            <a:ext cx="506659" cy="588032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1920" y="3158970"/>
            <a:ext cx="505671" cy="586578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514" y="3148027"/>
            <a:ext cx="505671" cy="586578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380" y="3158793"/>
            <a:ext cx="505671" cy="586578"/>
          </a:xfrm>
          <a:prstGeom prst="rect">
            <a:avLst/>
          </a:prstGeom>
        </p:spPr>
      </p:pic>
      <p:pic>
        <p:nvPicPr>
          <p:cNvPr id="45" name="圖片 4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8147" y="3177266"/>
            <a:ext cx="505671" cy="586578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828641" y="2146962"/>
            <a:ext cx="14157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1931</a:t>
            </a:r>
          </a:p>
          <a:p>
            <a:pPr algn="ctr"/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</a:rPr>
              <a:t>九一八事变</a:t>
            </a:r>
            <a:endParaRPr lang="en-US" altLang="zh-TW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zh-TW" altLang="en-US" sz="1600" b="1" dirty="0">
                <a:solidFill>
                  <a:schemeClr val="accent2">
                    <a:lumMod val="75000"/>
                  </a:schemeClr>
                </a:solidFill>
              </a:rPr>
              <a:t>日本侵略东北</a:t>
            </a:r>
          </a:p>
        </p:txBody>
      </p:sp>
      <p:sp>
        <p:nvSpPr>
          <p:cNvPr id="49" name="文字方塊 48"/>
          <p:cNvSpPr txBox="1"/>
          <p:nvPr/>
        </p:nvSpPr>
        <p:spPr>
          <a:xfrm>
            <a:off x="2328323" y="2143211"/>
            <a:ext cx="1826141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rPr>
              <a:t>1933</a:t>
            </a:r>
          </a:p>
          <a:p>
            <a:pPr algn="ctr"/>
            <a:r>
              <a:rPr lang="zh-TW" altLang="en-US" sz="1600" b="1" dirty="0">
                <a:solidFill>
                  <a:schemeClr val="bg1">
                    <a:lumMod val="65000"/>
                  </a:schemeClr>
                </a:solidFill>
              </a:rPr>
              <a:t>日本攻占山海关、</a:t>
            </a:r>
            <a:endParaRPr lang="en-US" altLang="zh-TW" sz="1600" b="1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zh-TW" altLang="en-US" sz="1600" b="1" dirty="0">
                <a:solidFill>
                  <a:schemeClr val="bg1">
                    <a:lumMod val="65000"/>
                  </a:schemeClr>
                </a:solidFill>
              </a:rPr>
              <a:t>长城、热河等地</a:t>
            </a:r>
          </a:p>
        </p:txBody>
      </p:sp>
      <p:sp>
        <p:nvSpPr>
          <p:cNvPr id="50" name="文字方塊 49"/>
          <p:cNvSpPr txBox="1"/>
          <p:nvPr/>
        </p:nvSpPr>
        <p:spPr>
          <a:xfrm>
            <a:off x="6502340" y="3765313"/>
            <a:ext cx="1620957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rPr>
              <a:t>1938</a:t>
            </a:r>
          </a:p>
          <a:p>
            <a:pPr algn="ctr"/>
            <a:r>
              <a:rPr lang="zh-TW" altLang="en-US" sz="1600" b="1" dirty="0">
                <a:solidFill>
                  <a:schemeClr val="bg1">
                    <a:lumMod val="65000"/>
                  </a:schemeClr>
                </a:solidFill>
              </a:rPr>
              <a:t>日本侵略华中、</a:t>
            </a:r>
            <a:endParaRPr lang="en-US" altLang="zh-TW" sz="1600" b="1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zh-TW" altLang="en-US" sz="1600" b="1" dirty="0">
                <a:solidFill>
                  <a:schemeClr val="bg1">
                    <a:lumMod val="65000"/>
                  </a:schemeClr>
                </a:solidFill>
              </a:rPr>
              <a:t>华南地区</a:t>
            </a:r>
          </a:p>
        </p:txBody>
      </p:sp>
      <p:pic>
        <p:nvPicPr>
          <p:cNvPr id="52" name="圖片 5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9984" y="3165227"/>
            <a:ext cx="505671" cy="586578"/>
          </a:xfrm>
          <a:prstGeom prst="rect">
            <a:avLst/>
          </a:prstGeom>
        </p:spPr>
      </p:pic>
      <p:sp>
        <p:nvSpPr>
          <p:cNvPr id="53" name="文字方塊 52"/>
          <p:cNvSpPr txBox="1"/>
          <p:nvPr/>
        </p:nvSpPr>
        <p:spPr>
          <a:xfrm>
            <a:off x="10540261" y="2183623"/>
            <a:ext cx="14157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0070C0"/>
                </a:solidFill>
                <a:latin typeface="Arial Black" panose="020B0A04020102020204" pitchFamily="34" charset="0"/>
              </a:rPr>
              <a:t>1945</a:t>
            </a:r>
          </a:p>
          <a:p>
            <a:pPr algn="ctr"/>
            <a:r>
              <a:rPr lang="zh-TW" altLang="en-US" sz="1600" b="1" dirty="0">
                <a:solidFill>
                  <a:srgbClr val="0070C0"/>
                </a:solidFill>
              </a:rPr>
              <a:t>日本投降</a:t>
            </a:r>
            <a:endParaRPr lang="en-US" altLang="zh-TW" sz="1600" b="1" dirty="0">
              <a:solidFill>
                <a:srgbClr val="0070C0"/>
              </a:solidFill>
            </a:endParaRPr>
          </a:p>
          <a:p>
            <a:pPr algn="ctr"/>
            <a:r>
              <a:rPr lang="zh-TW" altLang="en-US" sz="1600" b="1" dirty="0">
                <a:solidFill>
                  <a:srgbClr val="0070C0"/>
                </a:solidFill>
              </a:rPr>
              <a:t>中国抗战胜利</a:t>
            </a:r>
            <a:endParaRPr lang="en-US" altLang="zh-TW" sz="1600" b="1" dirty="0">
              <a:solidFill>
                <a:srgbClr val="0070C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927037" y="448588"/>
            <a:ext cx="8753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日本侵略中国事件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1931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年以后较重大事件举隅）</a:t>
            </a:r>
          </a:p>
        </p:txBody>
      </p:sp>
      <p:sp>
        <p:nvSpPr>
          <p:cNvPr id="19" name="矩形 18"/>
          <p:cNvSpPr/>
          <p:nvPr/>
        </p:nvSpPr>
        <p:spPr>
          <a:xfrm>
            <a:off x="113133" y="5247768"/>
            <a:ext cx="904716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九一八事变揭开二十世纪日本侵华的序幕。自</a:t>
            </a:r>
            <a:r>
              <a:rPr lang="en-US" altLang="zh-TW" sz="23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1931</a:t>
            </a:r>
            <a:r>
              <a:rPr lang="zh-TW" altLang="en-US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年九一八事变爆发起，至</a:t>
            </a:r>
            <a:r>
              <a:rPr lang="en-US" altLang="zh-TW" sz="23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1937</a:t>
            </a:r>
            <a:r>
              <a:rPr lang="zh-TW" altLang="en-US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年中国人民团结抗日，八年全面抗战展开，至</a:t>
            </a:r>
            <a:r>
              <a:rPr lang="en-US" altLang="zh-TW" sz="23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1945</a:t>
            </a:r>
            <a:r>
              <a:rPr lang="zh-TW" altLang="en-US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年取得胜利，日本宣告投降，中国经历长达</a:t>
            </a:r>
            <a:r>
              <a:rPr lang="en-US" altLang="zh-TW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TW" altLang="en-US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年艰苦磨难的战争岁月</a:t>
            </a:r>
            <a:r>
              <a:rPr lang="zh-TW" altLang="en-US" sz="2300" dirty="0">
                <a:latin typeface="+mn-ea"/>
              </a:rPr>
              <a:t>。</a:t>
            </a:r>
            <a:endParaRPr lang="en-US" altLang="zh-TW" sz="2300" dirty="0">
              <a:latin typeface="+mn-ea"/>
            </a:endParaRPr>
          </a:p>
        </p:txBody>
      </p:sp>
      <p:sp>
        <p:nvSpPr>
          <p:cNvPr id="21" name="摺角紙張 20"/>
          <p:cNvSpPr/>
          <p:nvPr/>
        </p:nvSpPr>
        <p:spPr>
          <a:xfrm>
            <a:off x="9264498" y="3759729"/>
            <a:ext cx="2795079" cy="2525558"/>
          </a:xfrm>
          <a:prstGeom prst="foldedCorner">
            <a:avLst>
              <a:gd name="adj" fmla="val 30667"/>
            </a:avLst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/>
          </a:p>
          <a:p>
            <a:pPr algn="ctr"/>
            <a:r>
              <a:rPr lang="zh-TW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南京沦陷</a:t>
            </a:r>
            <a:endParaRPr lang="en-US" altLang="zh-TW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抗日战争进入最黑暗、艰苦的岁月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1299092" y="3726155"/>
            <a:ext cx="203132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rPr>
              <a:t>1932</a:t>
            </a:r>
          </a:p>
          <a:p>
            <a:pPr algn="ctr"/>
            <a:r>
              <a:rPr lang="zh-TW" altLang="en-US" sz="1600" b="1" dirty="0">
                <a:solidFill>
                  <a:schemeClr val="bg1">
                    <a:lumMod val="65000"/>
                  </a:schemeClr>
                </a:solidFill>
              </a:rPr>
              <a:t>一二八事变</a:t>
            </a:r>
            <a:endParaRPr lang="en-US" altLang="zh-TW" sz="1600" b="1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zh-TW" altLang="en-US" sz="1600" b="1" dirty="0">
                <a:solidFill>
                  <a:schemeClr val="bg1">
                    <a:lumMod val="65000"/>
                  </a:schemeClr>
                </a:solidFill>
              </a:rPr>
              <a:t>日本侵略上海</a:t>
            </a:r>
            <a:endParaRPr lang="en-US" altLang="zh-TW" sz="1600" b="1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zh-TW" altLang="en-US" sz="1600" b="1" dirty="0">
                <a:solidFill>
                  <a:schemeClr val="bg1">
                    <a:lumMod val="65000"/>
                  </a:schemeClr>
                </a:solidFill>
              </a:rPr>
              <a:t>其后扶植「满洲国」</a:t>
            </a:r>
            <a:endParaRPr lang="en-US" altLang="zh-TW" sz="1600" b="1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zh-TW" altLang="en-US" sz="1600" b="1" dirty="0">
                <a:solidFill>
                  <a:schemeClr val="bg1">
                    <a:lumMod val="65000"/>
                  </a:schemeClr>
                </a:solidFill>
              </a:rPr>
              <a:t>傀儡政权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5806763" y="2776136"/>
            <a:ext cx="114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1937</a:t>
            </a:r>
          </a:p>
        </p:txBody>
      </p:sp>
      <p:pic>
        <p:nvPicPr>
          <p:cNvPr id="27" name="圖片 2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804" y="3148027"/>
            <a:ext cx="505671" cy="586578"/>
          </a:xfrm>
          <a:prstGeom prst="rect">
            <a:avLst/>
          </a:prstGeom>
        </p:spPr>
      </p:pic>
      <p:sp>
        <p:nvSpPr>
          <p:cNvPr id="29" name="文字方塊 28"/>
          <p:cNvSpPr txBox="1"/>
          <p:nvPr/>
        </p:nvSpPr>
        <p:spPr>
          <a:xfrm>
            <a:off x="4667731" y="3759729"/>
            <a:ext cx="18261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rPr>
              <a:t>1936</a:t>
            </a:r>
          </a:p>
          <a:p>
            <a:pPr algn="ctr"/>
            <a:r>
              <a:rPr lang="zh-TW" altLang="en-US" sz="1600" b="1" dirty="0">
                <a:solidFill>
                  <a:schemeClr val="bg1">
                    <a:lumMod val="65000"/>
                  </a:schemeClr>
                </a:solidFill>
              </a:rPr>
              <a:t>日本策动</a:t>
            </a:r>
            <a:endParaRPr lang="en-US" altLang="zh-TW" sz="1600" b="1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zh-TW" altLang="en-US" sz="1600" b="1" dirty="0">
                <a:solidFill>
                  <a:schemeClr val="bg1">
                    <a:lumMod val="65000"/>
                  </a:schemeClr>
                </a:solidFill>
              </a:rPr>
              <a:t>「华北五省自治」</a:t>
            </a:r>
          </a:p>
        </p:txBody>
      </p:sp>
      <p:sp>
        <p:nvSpPr>
          <p:cNvPr id="2" name="語音泡泡: 矩形 1">
            <a:extLst>
              <a:ext uri="{FF2B5EF4-FFF2-40B4-BE49-F238E27FC236}">
                <a16:creationId xmlns:a16="http://schemas.microsoft.com/office/drawing/2014/main" id="{82FF2E8F-444F-422C-BF41-2BD06CD7C91B}"/>
              </a:ext>
            </a:extLst>
          </p:cNvPr>
          <p:cNvSpPr/>
          <p:nvPr/>
        </p:nvSpPr>
        <p:spPr>
          <a:xfrm>
            <a:off x="270164" y="1423555"/>
            <a:ext cx="2058159" cy="470125"/>
          </a:xfrm>
          <a:prstGeom prst="wedgeRectCallout">
            <a:avLst>
              <a:gd name="adj1" fmla="val -10249"/>
              <a:gd name="adj2" fmla="val 97864"/>
            </a:avLst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揭开日本侵华序幕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語音泡泡: 矩形 21">
            <a:extLst>
              <a:ext uri="{FF2B5EF4-FFF2-40B4-BE49-F238E27FC236}">
                <a16:creationId xmlns:a16="http://schemas.microsoft.com/office/drawing/2014/main" id="{001E52BB-1358-4744-8E85-978543204124}"/>
              </a:ext>
            </a:extLst>
          </p:cNvPr>
          <p:cNvSpPr/>
          <p:nvPr/>
        </p:nvSpPr>
        <p:spPr>
          <a:xfrm>
            <a:off x="4569364" y="1265209"/>
            <a:ext cx="4981239" cy="1051264"/>
          </a:xfrm>
          <a:prstGeom prst="wedgeRectCallout">
            <a:avLst>
              <a:gd name="adj1" fmla="val -12724"/>
              <a:gd name="adj2" fmla="val 95844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七七事变、日本侵略华北，国民政府迁都，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月南京沦陷，日军进行南京大屠杀。未几，长江以北大部分国土沦丧，全国军民奋力抵抗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2048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3956" y="679631"/>
            <a:ext cx="3840419" cy="144525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1937</a:t>
            </a: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br>
              <a:rPr lang="en-US" altLang="zh-TW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日军袭击南京</a:t>
            </a:r>
            <a:endParaRPr lang="en-US" altLang="zh-HK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79436" y="2557828"/>
            <a:ext cx="3569457" cy="4534055"/>
          </a:xfrm>
        </p:spPr>
        <p:txBody>
          <a:bodyPr vert="horz" lIns="0" tIns="45720" rIns="0" bIns="45720" rtlCol="0">
            <a:normAutofit/>
          </a:bodyPr>
          <a:lstStyle/>
          <a:p>
            <a:pPr marL="0" indent="0" algn="just">
              <a:buFont typeface="Calibri" panose="020F0502020204030204" pitchFamily="34" charset="0"/>
              <a:buNone/>
            </a:pPr>
            <a:r>
              <a:rPr lang="en-US" altLang="zh-TW" sz="1800" cap="all" spc="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1937</a:t>
            </a:r>
            <a:r>
              <a:rPr lang="zh-TW" altLang="en-US" sz="1800" cap="all" spc="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年「七七事变」后，国民政府宣布全面抗日。日军旋即全力南下进攻上海，威胁南京。南京是国民政府的首都，日军不断加大对这座城巿的军事威胁，企图迫使国民政府投降。</a:t>
            </a:r>
            <a:endParaRPr lang="en-US" altLang="zh-TW" sz="1800" cap="all" spc="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>
              <a:buFont typeface="Calibri" panose="020F0502020204030204" pitchFamily="34" charset="0"/>
              <a:buNone/>
            </a:pPr>
            <a:r>
              <a:rPr lang="en-US" altLang="zh-TW" sz="1800" cap="all" spc="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1937</a:t>
            </a:r>
            <a:r>
              <a:rPr lang="zh-TW" altLang="en-US" sz="1800" cap="all" spc="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800" cap="all" spc="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1800" cap="all" spc="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1800" cap="all" spc="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1800" cap="all" spc="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日，日军开始空袭南京，袭击南京的大校场机场、明故宫机场、中央医院等，造成大量平民伤亡。</a:t>
            </a:r>
            <a:endParaRPr lang="en-US" altLang="zh-TW" sz="1800" cap="all" spc="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n-US" altLang="zh-TW" sz="1500" cap="all" spc="200" dirty="0">
              <a:solidFill>
                <a:srgbClr val="FFFFFF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375" y="246047"/>
            <a:ext cx="8072366" cy="5650655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15BDD562-B562-4137-8947-5E27487822AE}"/>
              </a:ext>
            </a:extLst>
          </p:cNvPr>
          <p:cNvSpPr txBox="1"/>
          <p:nvPr/>
        </p:nvSpPr>
        <p:spPr>
          <a:xfrm>
            <a:off x="4490789" y="5991711"/>
            <a:ext cx="7565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1937</a:t>
            </a:r>
            <a:r>
              <a:rPr lang="zh-TW" altLang="en-US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r>
              <a:rPr lang="zh-TW" altLang="en-US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日，英国</a:t>
            </a:r>
            <a:r>
              <a:rPr lang="en-US" altLang="zh-TW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伦敦新闻画报</a:t>
            </a:r>
            <a:r>
              <a:rPr lang="en-US" altLang="zh-TW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报道南京遭到日军大规模空袭</a:t>
            </a:r>
            <a:endParaRPr lang="zh-HK" altLang="en-US" b="1" dirty="0">
              <a:solidFill>
                <a:srgbClr val="00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69EBD8E-162F-44DD-AAA6-E421ED79F27F}"/>
              </a:ext>
            </a:extLst>
          </p:cNvPr>
          <p:cNvSpPr txBox="1"/>
          <p:nvPr/>
        </p:nvSpPr>
        <p:spPr>
          <a:xfrm>
            <a:off x="8107051" y="6456052"/>
            <a:ext cx="4084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en-US" altLang="zh-TW" sz="1800" dirty="0">
                <a:solidFill>
                  <a:srgbClr val="000000"/>
                </a:solidFill>
                <a:latin typeface="新細明體" panose="02020500000000000000" pitchFamily="18" charset="-120"/>
              </a:rPr>
              <a:t> </a:t>
            </a:r>
            <a:r>
              <a:rPr lang="zh-TW" altLang="en-US" sz="1000" dirty="0">
                <a:solidFill>
                  <a:srgbClr val="000000"/>
                </a:solidFill>
                <a:latin typeface="+mn-ea"/>
              </a:rPr>
              <a:t>资料来源</a:t>
            </a:r>
            <a:r>
              <a:rPr lang="en-US" altLang="zh-TW" sz="1000" dirty="0">
                <a:solidFill>
                  <a:srgbClr val="000000"/>
                </a:solidFill>
                <a:latin typeface="+mn-ea"/>
              </a:rPr>
              <a:t>︰</a:t>
            </a:r>
            <a:r>
              <a:rPr lang="zh-TW" altLang="en-US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教育局</a:t>
            </a:r>
            <a:r>
              <a:rPr lang="en-US" altLang="zh-TW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《</a:t>
            </a:r>
            <a:r>
              <a:rPr lang="zh-TW" altLang="en-US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抗战胜利七十周年图片集</a:t>
            </a:r>
            <a:r>
              <a:rPr lang="en-US" altLang="zh-TW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——</a:t>
            </a:r>
            <a:r>
              <a:rPr lang="zh-TW" altLang="en-US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徐宗懋藏品选</a:t>
            </a:r>
            <a:r>
              <a:rPr lang="en-US" altLang="zh-TW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》</a:t>
            </a:r>
          </a:p>
        </p:txBody>
      </p:sp>
    </p:spTree>
    <p:extLst>
      <p:ext uri="{BB962C8B-B14F-4D97-AF65-F5344CB8AC3E}">
        <p14:creationId xmlns:p14="http://schemas.microsoft.com/office/powerpoint/2010/main" val="271069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5200" y="850101"/>
            <a:ext cx="3840419" cy="13847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1937</a:t>
            </a: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br>
              <a:rPr lang="en-US" altLang="zh-TW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日军强攻南京</a:t>
            </a:r>
            <a:endParaRPr lang="en-US" altLang="zh-HK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5028" y="2733261"/>
            <a:ext cx="3301963" cy="3766682"/>
          </a:xfrm>
        </p:spPr>
        <p:txBody>
          <a:bodyPr vert="horz" lIns="0" tIns="45720" rIns="0" bIns="45720" rtlCol="0">
            <a:normAutofit/>
          </a:bodyPr>
          <a:lstStyle/>
          <a:p>
            <a:pPr marL="0" indent="0" algn="just">
              <a:buFont typeface="Calibri" panose="020F0502020204030204" pitchFamily="34" charset="0"/>
              <a:buNone/>
            </a:pPr>
            <a:r>
              <a:rPr lang="en-US" altLang="zh-TW" cap="all" spc="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cap="all" spc="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cap="all" spc="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cap="all" spc="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日，日军渡过秦淮河，以陆路进攻南京中华西门，中国守军英勇抵抗，壮烈牺牲。</a:t>
            </a:r>
            <a:endParaRPr lang="en-US" altLang="zh-TW" cap="all" spc="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>
              <a:buFont typeface="Calibri" panose="020F0502020204030204" pitchFamily="34" charset="0"/>
              <a:buNone/>
            </a:pPr>
            <a:r>
              <a:rPr lang="en-US" altLang="zh-TW" cap="all" spc="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cap="all" spc="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cap="all" spc="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cap="all" spc="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日，日军动用飞机、大炮、坦克密集轰炸各城门，各城门相继失守。</a:t>
            </a:r>
            <a:endParaRPr lang="en-US" altLang="zh-TW" cap="all" spc="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n-US" altLang="zh-TW" sz="1700" cap="all" spc="2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n-US" altLang="zh-TW" sz="1500" cap="all" spc="200" dirty="0">
              <a:solidFill>
                <a:srgbClr val="FFFFFF"/>
              </a:solidFill>
            </a:endParaRPr>
          </a:p>
        </p:txBody>
      </p:sp>
      <p:pic>
        <p:nvPicPr>
          <p:cNvPr id="11" name="圖片 10" descr="一張含有 建築物, 室外, 水, 房屋 的圖片&#10;&#10;自動產生的描述">
            <a:extLst>
              <a:ext uri="{FF2B5EF4-FFF2-40B4-BE49-F238E27FC236}">
                <a16:creationId xmlns:a16="http://schemas.microsoft.com/office/drawing/2014/main" id="{A2806614-C200-4505-920E-139E228627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8755" y="67502"/>
            <a:ext cx="7967735" cy="6722996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4C591C61-BB57-45A2-B80F-9020D3A4E24D}"/>
              </a:ext>
            </a:extLst>
          </p:cNvPr>
          <p:cNvSpPr txBox="1"/>
          <p:nvPr/>
        </p:nvSpPr>
        <p:spPr>
          <a:xfrm>
            <a:off x="226244" y="6485729"/>
            <a:ext cx="386498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zh-TW" altLang="en-US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资料来源</a:t>
            </a:r>
            <a:r>
              <a:rPr lang="en-US" altLang="zh-TW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︰</a:t>
            </a:r>
            <a:r>
              <a:rPr lang="zh-TW" altLang="en-US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教育局</a:t>
            </a:r>
            <a:r>
              <a:rPr lang="en-US" altLang="zh-TW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《</a:t>
            </a:r>
            <a:r>
              <a:rPr lang="zh-TW" altLang="en-US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抗战胜利七十周年图片集</a:t>
            </a:r>
            <a:r>
              <a:rPr lang="en-US" altLang="zh-TW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——</a:t>
            </a:r>
            <a:r>
              <a:rPr lang="zh-TW" altLang="en-US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徐宗懋藏品选</a:t>
            </a:r>
            <a:r>
              <a:rPr lang="en-US" altLang="zh-TW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》</a:t>
            </a:r>
          </a:p>
        </p:txBody>
      </p:sp>
    </p:spTree>
    <p:extLst>
      <p:ext uri="{BB962C8B-B14F-4D97-AF65-F5344CB8AC3E}">
        <p14:creationId xmlns:p14="http://schemas.microsoft.com/office/powerpoint/2010/main" val="1256702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9834" y="353144"/>
            <a:ext cx="3840419" cy="171419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1937</a:t>
            </a: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br>
              <a:rPr lang="en-US" altLang="zh-TW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南京沦陷</a:t>
            </a:r>
            <a:endParaRPr lang="en-US" altLang="zh-HK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61082" y="2305879"/>
            <a:ext cx="3317924" cy="3558208"/>
          </a:xfrm>
        </p:spPr>
        <p:txBody>
          <a:bodyPr vert="horz" lIns="0" tIns="45720" rIns="0" bIns="45720" rtlCol="0">
            <a:normAutofit lnSpcReduction="10000"/>
          </a:bodyPr>
          <a:lstStyle/>
          <a:p>
            <a:pPr marL="0" indent="0" algn="just">
              <a:lnSpc>
                <a:spcPct val="110000"/>
              </a:lnSpc>
              <a:buFont typeface="Calibri" panose="020F0502020204030204" pitchFamily="34" charset="0"/>
              <a:buNone/>
            </a:pPr>
            <a:r>
              <a:rPr lang="en-US" altLang="zh-TW" cap="all" spc="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1937</a:t>
            </a:r>
            <a:r>
              <a:rPr lang="zh-TW" altLang="en-US" cap="all" spc="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cap="all" spc="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cap="all" spc="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cap="all" spc="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en-US" cap="all" spc="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日日军谷寿夫部队攻陷南京中华门，南京终告失守。</a:t>
            </a:r>
            <a:endParaRPr lang="en-US" altLang="zh-TW" cap="all" spc="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just">
              <a:lnSpc>
                <a:spcPct val="110000"/>
              </a:lnSpc>
              <a:buFont typeface="Calibri" panose="020F0502020204030204" pitchFamily="34" charset="0"/>
              <a:buNone/>
            </a:pPr>
            <a:r>
              <a:rPr lang="zh-TW" altLang="en-US" cap="all" spc="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谷寿夫攻陷中华门后，开始清洗城内难民区，其他部队亦陆续进入城内，展开</a:t>
            </a:r>
            <a:r>
              <a:rPr lang="zh-TW" altLang="en-US" sz="3200" cap="all" spc="200" dirty="0"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大规模的屠杀行动</a:t>
            </a:r>
            <a:r>
              <a:rPr lang="zh-TW" altLang="en-US" cap="all" spc="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，古都南京陷入前所未有的黑暗时刻。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en-US" altLang="zh-TW" sz="1700" cap="all" spc="2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n-US" altLang="zh-TW" sz="1500" cap="all" spc="200" dirty="0">
              <a:solidFill>
                <a:srgbClr val="FFFFFF"/>
              </a:solidFill>
            </a:endParaRPr>
          </a:p>
        </p:txBody>
      </p:sp>
      <p:pic>
        <p:nvPicPr>
          <p:cNvPr id="5" name="Picture 4" descr="一張含有 蒸汽, 武器, 室外, 煙霧 的圖片&#10;&#10;自動產生的描述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22EC9DC7-1B2F-4775-AE85-BE30F68D7018}"/>
              </a:ext>
            </a:extLst>
          </p:cNvPr>
          <p:cNvSpPr/>
          <p:nvPr/>
        </p:nvSpPr>
        <p:spPr>
          <a:xfrm>
            <a:off x="0" y="6457890"/>
            <a:ext cx="40750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资料来源</a:t>
            </a:r>
            <a:r>
              <a:rPr lang="en-US" altLang="zh-TW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︰</a:t>
            </a:r>
            <a:r>
              <a:rPr lang="zh-TW" altLang="en-US" sz="1000" dirty="0">
                <a:solidFill>
                  <a:srgbClr val="000000"/>
                </a:solidFill>
              </a:rPr>
              <a:t>教育局</a:t>
            </a:r>
            <a:r>
              <a:rPr lang="en-US" altLang="zh-TW" sz="1000" dirty="0">
                <a:solidFill>
                  <a:srgbClr val="000000"/>
                </a:solidFill>
              </a:rPr>
              <a:t>《</a:t>
            </a:r>
            <a:r>
              <a:rPr lang="zh-TW" altLang="en-US" sz="1000" dirty="0">
                <a:solidFill>
                  <a:srgbClr val="000000"/>
                </a:solidFill>
              </a:rPr>
              <a:t>历史影像中的近代中国</a:t>
            </a:r>
            <a:r>
              <a:rPr lang="en-US" altLang="zh-TW" sz="1000" dirty="0">
                <a:solidFill>
                  <a:srgbClr val="000000"/>
                </a:solidFill>
              </a:rPr>
              <a:t>——</a:t>
            </a:r>
            <a:r>
              <a:rPr lang="zh-TW" altLang="en-US" sz="1000" dirty="0">
                <a:solidFill>
                  <a:srgbClr val="000000"/>
                </a:solidFill>
              </a:rPr>
              <a:t>徐宗懋藏品选</a:t>
            </a:r>
            <a:r>
              <a:rPr lang="en-US" altLang="zh-TW" sz="1000" dirty="0">
                <a:solidFill>
                  <a:srgbClr val="000000"/>
                </a:solidFill>
              </a:rPr>
              <a:t>》</a:t>
            </a:r>
            <a:r>
              <a:rPr lang="zh-TW" altLang="en-US" sz="1000" dirty="0">
                <a:solidFill>
                  <a:srgbClr val="000000"/>
                </a:solidFill>
              </a:rPr>
              <a:t>上编</a:t>
            </a:r>
            <a:r>
              <a:rPr lang="en-US" altLang="zh-TW" sz="1000" dirty="0">
                <a:solidFill>
                  <a:srgbClr val="000000"/>
                </a:solidFill>
              </a:rPr>
              <a:t>(1841-1949)</a:t>
            </a:r>
          </a:p>
        </p:txBody>
      </p:sp>
    </p:spTree>
    <p:extLst>
      <p:ext uri="{BB962C8B-B14F-4D97-AF65-F5344CB8AC3E}">
        <p14:creationId xmlns:p14="http://schemas.microsoft.com/office/powerpoint/2010/main" val="856366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一張含有 室外, 建築物, 地面, 舊 的圖片&#10;&#10;自動產生的描述">
            <a:extLst>
              <a:ext uri="{FF2B5EF4-FFF2-40B4-BE49-F238E27FC236}">
                <a16:creationId xmlns:a16="http://schemas.microsoft.com/office/drawing/2014/main" id="{B63A7207-CA74-43BA-80C3-B852DE3113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327228" y="241738"/>
            <a:ext cx="5746510" cy="5846951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15BDD562-B562-4137-8947-5E27487822AE}"/>
              </a:ext>
            </a:extLst>
          </p:cNvPr>
          <p:cNvSpPr txBox="1"/>
          <p:nvPr/>
        </p:nvSpPr>
        <p:spPr>
          <a:xfrm>
            <a:off x="613361" y="6446909"/>
            <a:ext cx="6094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日军屠杀无辜百姓，无数尸首被丢弃到江边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A970A0EB-1163-486E-AAB5-7EFFA95A8ADB}"/>
              </a:ext>
            </a:extLst>
          </p:cNvPr>
          <p:cNvSpPr txBox="1"/>
          <p:nvPr/>
        </p:nvSpPr>
        <p:spPr>
          <a:xfrm>
            <a:off x="6602188" y="6441136"/>
            <a:ext cx="6094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日军进入民宅大肆劫掠，甚至以婴儿床运载掠夺物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7B8A247-3009-4A35-8B66-BE61FE3AD3CA}"/>
              </a:ext>
            </a:extLst>
          </p:cNvPr>
          <p:cNvSpPr/>
          <p:nvPr/>
        </p:nvSpPr>
        <p:spPr>
          <a:xfrm>
            <a:off x="416030" y="132034"/>
            <a:ext cx="433965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600" b="1" dirty="0">
                <a:ln w="3175">
                  <a:solidFill>
                    <a:schemeClr val="accent2"/>
                  </a:solidFill>
                  <a:prstDash val="solid"/>
                </a:ln>
                <a:solidFill>
                  <a:srgbClr val="990033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日军暴行，铁证如山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98505" y="778365"/>
            <a:ext cx="5899610" cy="5251293"/>
            <a:chOff x="690230" y="1214236"/>
            <a:chExt cx="5272024" cy="4573060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191" y="1214237"/>
              <a:ext cx="5271063" cy="4573059"/>
            </a:xfrm>
            <a:prstGeom prst="rect">
              <a:avLst/>
            </a:prstGeom>
          </p:spPr>
        </p:pic>
        <p:sp>
          <p:nvSpPr>
            <p:cNvPr id="11" name="Rectangle 1">
              <a:extLst>
                <a:ext uri="{FF2B5EF4-FFF2-40B4-BE49-F238E27FC236}">
                  <a16:creationId xmlns:a16="http://schemas.microsoft.com/office/drawing/2014/main" id="{9C151088-9109-49F1-8243-BC14EC4E4903}"/>
                </a:ext>
              </a:extLst>
            </p:cNvPr>
            <p:cNvSpPr/>
            <p:nvPr/>
          </p:nvSpPr>
          <p:spPr>
            <a:xfrm>
              <a:off x="690230" y="1214236"/>
              <a:ext cx="5272024" cy="43308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lvl="0" defTabSz="914400">
                <a:lnSpc>
                  <a:spcPct val="94000"/>
                </a:lnSpc>
                <a:spcBef>
                  <a:spcPts val="1000"/>
                </a:spcBef>
                <a:spcAft>
                  <a:spcPts val="200"/>
                </a:spcAft>
              </a:pPr>
              <a:r>
                <a:rPr lang="zh-TW" altLang="en-US" sz="1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照片内容涉及战争时的残酷场景，学校须因应学生年龄、学习进度及其他校本情况，适当地剪裁或选用。</a:t>
              </a:r>
              <a:endParaRPr lang="zh-TW" altLang="en-US" sz="1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0" name="Rectangle 6">
            <a:extLst>
              <a:ext uri="{FF2B5EF4-FFF2-40B4-BE49-F238E27FC236}">
                <a16:creationId xmlns:a16="http://schemas.microsoft.com/office/drawing/2014/main" id="{98AC22B2-A6A6-4F6F-B3EE-B9EBC4CA8908}"/>
              </a:ext>
            </a:extLst>
          </p:cNvPr>
          <p:cNvSpPr/>
          <p:nvPr/>
        </p:nvSpPr>
        <p:spPr>
          <a:xfrm>
            <a:off x="7569724" y="6104046"/>
            <a:ext cx="46222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1000" dirty="0">
                <a:solidFill>
                  <a:srgbClr val="000000"/>
                </a:solidFill>
              </a:rPr>
              <a:t>资料来源</a:t>
            </a:r>
            <a:r>
              <a:rPr lang="en-US" altLang="zh-TW" sz="1000" dirty="0">
                <a:solidFill>
                  <a:srgbClr val="000000"/>
                </a:solidFill>
              </a:rPr>
              <a:t>︰</a:t>
            </a:r>
            <a:r>
              <a:rPr lang="zh-TW" altLang="en-US" sz="1000" dirty="0">
                <a:solidFill>
                  <a:srgbClr val="000000"/>
                </a:solidFill>
              </a:rPr>
              <a:t>教育局</a:t>
            </a:r>
            <a:r>
              <a:rPr lang="en-US" altLang="zh-TW" sz="1000" dirty="0">
                <a:solidFill>
                  <a:srgbClr val="000000"/>
                </a:solidFill>
              </a:rPr>
              <a:t>《</a:t>
            </a:r>
            <a:r>
              <a:rPr lang="zh-TW" altLang="en-US" sz="1000" dirty="0">
                <a:solidFill>
                  <a:srgbClr val="000000"/>
                </a:solidFill>
              </a:rPr>
              <a:t>历史影像中的近代中国</a:t>
            </a:r>
            <a:r>
              <a:rPr lang="en-US" altLang="zh-TW" sz="1000" dirty="0">
                <a:solidFill>
                  <a:srgbClr val="000000"/>
                </a:solidFill>
              </a:rPr>
              <a:t>——</a:t>
            </a:r>
            <a:r>
              <a:rPr lang="zh-TW" altLang="en-US" sz="1000" dirty="0">
                <a:solidFill>
                  <a:srgbClr val="000000"/>
                </a:solidFill>
              </a:rPr>
              <a:t>徐宗懋藏品选</a:t>
            </a:r>
            <a:r>
              <a:rPr lang="en-US" altLang="zh-TW" sz="1000" dirty="0">
                <a:solidFill>
                  <a:srgbClr val="000000"/>
                </a:solidFill>
              </a:rPr>
              <a:t>》</a:t>
            </a:r>
            <a:r>
              <a:rPr lang="zh-TW" altLang="en-US" sz="1000" dirty="0">
                <a:solidFill>
                  <a:srgbClr val="000000"/>
                </a:solidFill>
              </a:rPr>
              <a:t>上编</a:t>
            </a:r>
            <a:r>
              <a:rPr lang="en-US" altLang="zh-TW" sz="1000" dirty="0">
                <a:solidFill>
                  <a:srgbClr val="000000"/>
                </a:solidFill>
              </a:rPr>
              <a:t>(1841-1949)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4AACD31-947E-4437-9AB8-EFD379370FEF}"/>
              </a:ext>
            </a:extLst>
          </p:cNvPr>
          <p:cNvSpPr txBox="1"/>
          <p:nvPr/>
        </p:nvSpPr>
        <p:spPr>
          <a:xfrm>
            <a:off x="98505" y="6051093"/>
            <a:ext cx="58996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TW" altLang="en-US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资料来源</a:t>
            </a:r>
            <a:r>
              <a:rPr lang="en-US" altLang="zh-TW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︰</a:t>
            </a:r>
            <a:r>
              <a:rPr lang="zh-TW" altLang="en-US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教育局</a:t>
            </a:r>
            <a:r>
              <a:rPr lang="en-US" altLang="zh-TW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《</a:t>
            </a:r>
            <a:r>
              <a:rPr lang="zh-TW" altLang="en-US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抗战胜利七十周年图片集</a:t>
            </a:r>
            <a:r>
              <a:rPr lang="en-US" altLang="zh-TW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——</a:t>
            </a:r>
            <a:r>
              <a:rPr lang="zh-TW" altLang="en-US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徐宗懋藏品选</a:t>
            </a:r>
            <a:r>
              <a:rPr lang="en-US" altLang="zh-TW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》</a:t>
            </a:r>
          </a:p>
        </p:txBody>
      </p:sp>
    </p:spTree>
    <p:extLst>
      <p:ext uri="{BB962C8B-B14F-4D97-AF65-F5344CB8AC3E}">
        <p14:creationId xmlns:p14="http://schemas.microsoft.com/office/powerpoint/2010/main" val="1862039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文字, 室外, 團體, 人 的圖片&#10;&#10;自動產生的描述">
            <a:extLst>
              <a:ext uri="{FF2B5EF4-FFF2-40B4-BE49-F238E27FC236}">
                <a16:creationId xmlns:a16="http://schemas.microsoft.com/office/drawing/2014/main" id="{C547B9D2-B46E-4C0E-8E14-BB6B6B670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8" y="1267632"/>
            <a:ext cx="5795985" cy="3897799"/>
          </a:xfrm>
          <a:prstGeom prst="rect">
            <a:avLst/>
          </a:prstGeom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A4BA750D-9107-4F5D-869D-8BB0FC00C1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267632"/>
            <a:ext cx="5888872" cy="3897799"/>
          </a:xfrm>
          <a:prstGeom prst="rect">
            <a:avLst/>
          </a:prstGeom>
        </p:spPr>
      </p:pic>
      <p:sp>
        <p:nvSpPr>
          <p:cNvPr id="40" name="文字方塊 39">
            <a:extLst>
              <a:ext uri="{FF2B5EF4-FFF2-40B4-BE49-F238E27FC236}">
                <a16:creationId xmlns:a16="http://schemas.microsoft.com/office/drawing/2014/main" id="{9D1F4864-8CCB-4A60-96C2-81CE3CAA0BD7}"/>
              </a:ext>
            </a:extLst>
          </p:cNvPr>
          <p:cNvSpPr txBox="1"/>
          <p:nvPr/>
        </p:nvSpPr>
        <p:spPr>
          <a:xfrm>
            <a:off x="1758661" y="5354264"/>
            <a:ext cx="6094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日军在古城墙前枪决抗日志士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6DACA7C8-4E07-4749-AB1C-25C404792AD7}"/>
              </a:ext>
            </a:extLst>
          </p:cNvPr>
          <p:cNvSpPr txBox="1"/>
          <p:nvPr/>
        </p:nvSpPr>
        <p:spPr>
          <a:xfrm>
            <a:off x="7386205" y="5354152"/>
            <a:ext cx="6094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又活活刺死中国战俘，弃尸壕沟</a:t>
            </a:r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9C151088-9109-49F1-8243-BC14EC4E4903}"/>
              </a:ext>
            </a:extLst>
          </p:cNvPr>
          <p:cNvSpPr/>
          <p:nvPr/>
        </p:nvSpPr>
        <p:spPr>
          <a:xfrm>
            <a:off x="2032001" y="5912205"/>
            <a:ext cx="8489244" cy="2948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defTabSz="914400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</a:pP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照片内容涉及战争时的残酷场景，学校须因应学生年龄、学习进度及其他校本情况，适当地剪裁或选用。</a:t>
            </a:r>
            <a:endParaRPr lang="zh-TW" altLang="en-US" sz="1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7B8A247-3009-4A35-8B66-BE61FE3AD3CA}"/>
              </a:ext>
            </a:extLst>
          </p:cNvPr>
          <p:cNvSpPr/>
          <p:nvPr/>
        </p:nvSpPr>
        <p:spPr>
          <a:xfrm>
            <a:off x="3854255" y="298080"/>
            <a:ext cx="433965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600" b="1" dirty="0">
                <a:ln w="3175">
                  <a:solidFill>
                    <a:schemeClr val="accent2"/>
                  </a:solidFill>
                  <a:prstDash val="solid"/>
                </a:ln>
                <a:solidFill>
                  <a:srgbClr val="990033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日军暴行，铁证如山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0542CC3-C713-4F60-AF9B-552B9C63DA3F}"/>
              </a:ext>
            </a:extLst>
          </p:cNvPr>
          <p:cNvSpPr txBox="1"/>
          <p:nvPr/>
        </p:nvSpPr>
        <p:spPr>
          <a:xfrm>
            <a:off x="8265825" y="6488668"/>
            <a:ext cx="3838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en-US" altLang="zh-TW" sz="1800" dirty="0">
                <a:solidFill>
                  <a:srgbClr val="000000"/>
                </a:solidFill>
                <a:latin typeface="新細明體" panose="02020500000000000000" pitchFamily="18" charset="-120"/>
              </a:rPr>
              <a:t> </a:t>
            </a:r>
            <a:r>
              <a:rPr lang="zh-TW" altLang="en-US" sz="1000" dirty="0">
                <a:solidFill>
                  <a:srgbClr val="000000"/>
                </a:solidFill>
                <a:latin typeface="+mn-ea"/>
              </a:rPr>
              <a:t>资料来源</a:t>
            </a:r>
            <a:r>
              <a:rPr lang="en-US" altLang="zh-TW" sz="1000" dirty="0">
                <a:solidFill>
                  <a:srgbClr val="000000"/>
                </a:solidFill>
                <a:latin typeface="+mn-ea"/>
              </a:rPr>
              <a:t>︰</a:t>
            </a:r>
            <a:r>
              <a:rPr lang="zh-TW" altLang="en-US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教育局</a:t>
            </a:r>
            <a:r>
              <a:rPr lang="en-US" altLang="zh-TW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《</a:t>
            </a:r>
            <a:r>
              <a:rPr lang="zh-TW" altLang="en-US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抗战胜利七十周年图片集</a:t>
            </a:r>
            <a:r>
              <a:rPr lang="en-US" altLang="zh-TW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——</a:t>
            </a:r>
            <a:r>
              <a:rPr lang="zh-TW" altLang="en-US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徐宗懋藏品选</a:t>
            </a:r>
            <a:r>
              <a:rPr lang="en-US" altLang="zh-TW" sz="1000" dirty="0">
                <a:solidFill>
                  <a:srgbClr val="000000"/>
                </a:solidFill>
                <a:latin typeface="新細明體" panose="02020500000000000000" pitchFamily="18" charset="-120"/>
              </a:rPr>
              <a:t>》</a:t>
            </a:r>
          </a:p>
        </p:txBody>
      </p:sp>
    </p:spTree>
    <p:extLst>
      <p:ext uri="{BB962C8B-B14F-4D97-AF65-F5344CB8AC3E}">
        <p14:creationId xmlns:p14="http://schemas.microsoft.com/office/powerpoint/2010/main" val="1272718032"/>
      </p:ext>
    </p:extLst>
  </p:cSld>
  <p:clrMapOvr>
    <a:masterClrMapping/>
  </p:clrMapOvr>
</p:sld>
</file>

<file path=ppt/theme/theme1.xml><?xml version="1.0" encoding="utf-8"?>
<a:theme xmlns:a="http://schemas.openxmlformats.org/drawingml/2006/main" name="回顧">
  <a:themeElements>
    <a:clrScheme name="回顧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EF829C2D0BC7F544BE1FEDE0EECD7245" ma:contentTypeVersion="14" ma:contentTypeDescription="建立新的文件。" ma:contentTypeScope="" ma:versionID="4606fac7ac9978a5b87da942421fe0ae">
  <xsd:schema xmlns:xsd="http://www.w3.org/2001/XMLSchema" xmlns:xs="http://www.w3.org/2001/XMLSchema" xmlns:p="http://schemas.microsoft.com/office/2006/metadata/properties" xmlns:ns2="de5c2c51-7906-4fac-bf5c-36dc0d54e7e0" xmlns:ns3="864ccfde-09d8-454f-ae99-5f29ab723904" targetNamespace="http://schemas.microsoft.com/office/2006/metadata/properties" ma:root="true" ma:fieldsID="57b0de6e05354ac2cd51f0e296fe1676" ns2:_="" ns3:_="">
    <xsd:import namespace="de5c2c51-7906-4fac-bf5c-36dc0d54e7e0"/>
    <xsd:import namespace="864ccfde-09d8-454f-ae99-5f29ab723904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5c2c51-7906-4fac-bf5c-36dc0d54e7e0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影像標籤" ma:readOnly="false" ma:fieldId="{5cf76f15-5ced-4ddc-b409-7134ff3c332f}" ma:taxonomyMulti="true" ma:sspId="bca0ba2c-31e5-4c89-bdb4-0b3d60f879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ccfde-09d8-454f-ae99-5f29ab723904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149f1219-beaa-421d-9806-7d84e40066c1}" ma:internalName="TaxCatchAll" ma:showField="CatchAllData" ma:web="864ccfde-09d8-454f-ae99-5f29ab7239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5c2c51-7906-4fac-bf5c-36dc0d54e7e0">
      <Terms xmlns="http://schemas.microsoft.com/office/infopath/2007/PartnerControls"/>
    </lcf76f155ced4ddcb4097134ff3c332f>
    <TaxCatchAll xmlns="864ccfde-09d8-454f-ae99-5f29ab723904" xsi:nil="true"/>
  </documentManagement>
</p:properties>
</file>

<file path=customXml/itemProps1.xml><?xml version="1.0" encoding="utf-8"?>
<ds:datastoreItem xmlns:ds="http://schemas.openxmlformats.org/officeDocument/2006/customXml" ds:itemID="{A3B8BEE2-EFAF-4A4E-84C1-73B6CAE17299}"/>
</file>

<file path=customXml/itemProps2.xml><?xml version="1.0" encoding="utf-8"?>
<ds:datastoreItem xmlns:ds="http://schemas.openxmlformats.org/officeDocument/2006/customXml" ds:itemID="{0108E29B-85E3-41C7-BC36-B265E14B55E2}"/>
</file>

<file path=customXml/itemProps3.xml><?xml version="1.0" encoding="utf-8"?>
<ds:datastoreItem xmlns:ds="http://schemas.openxmlformats.org/officeDocument/2006/customXml" ds:itemID="{98C93320-93D7-4F30-B0A4-27A912768FB2}"/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4715</TotalTime>
  <Words>2976</Words>
  <Application>Microsoft Office PowerPoint</Application>
  <PresentationFormat>寬螢幕</PresentationFormat>
  <Paragraphs>211</Paragraphs>
  <Slides>27</Slides>
  <Notes>22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6" baseType="lpstr">
      <vt:lpstr>微軟正黑體</vt:lpstr>
      <vt:lpstr>新細明體</vt:lpstr>
      <vt:lpstr>Arial</vt:lpstr>
      <vt:lpstr>Arial Black</vt:lpstr>
      <vt:lpstr>Calibri</vt:lpstr>
      <vt:lpstr>Calibri Light</vt:lpstr>
      <vt:lpstr>Times New Roman</vt:lpstr>
      <vt:lpstr>Wingdings</vt:lpstr>
      <vt:lpstr>回顧</vt:lpstr>
      <vt:lpstr>「铭记历史•珍爱和平 」     南京大屠杀84周年悼念活动  </vt:lpstr>
      <vt:lpstr>*由于部分内容涉及战争时的残酷场景， 教师在使用本教材时，须因应学生年龄、 学习进度及其他校本情况，适当地剪裁或选用。 </vt:lpstr>
      <vt:lpstr>南京大屠杀幸存者</vt:lpstr>
      <vt:lpstr>PowerPoint 簡報</vt:lpstr>
      <vt:lpstr>1937年8月 日军袭击南京</vt:lpstr>
      <vt:lpstr>1937年12月 日军强攻南京</vt:lpstr>
      <vt:lpstr>1937年12月13日 南京沦陷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思考站︰  抗战时期，同胞面对苦难岁月仍能体现出哪些可贵的精神？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其他学与教资源举隅</vt:lpstr>
      <vt:lpstr>其他学与教资源举隅</vt:lpstr>
      <vt:lpstr>其他学与教资源举隅</vt:lpstr>
      <vt:lpstr>其他学与教资源举隅</vt:lpstr>
      <vt:lpstr>其他学与教资源举隅</vt:lpstr>
      <vt:lpstr>其他学与教资源举隅</vt:lpstr>
    </vt:vector>
  </TitlesOfParts>
  <Company>EDB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CHAN, Ka-kiu</dc:creator>
  <cp:lastModifiedBy>CHEUNG, Tin-wai</cp:lastModifiedBy>
  <cp:revision>537</cp:revision>
  <cp:lastPrinted>2021-11-18T02:06:32Z</cp:lastPrinted>
  <dcterms:created xsi:type="dcterms:W3CDTF">2021-08-13T16:20:47Z</dcterms:created>
  <dcterms:modified xsi:type="dcterms:W3CDTF">2026-01-07T01:13:10Z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0x010100EF829C2D0BC7F544BE1FEDE0EECD7245</vt:lpwstr>
  </property>
</Properties>
</file>