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2" r:id="rId2"/>
  </p:sldMasterIdLst>
  <p:notesMasterIdLst>
    <p:notesMasterId r:id="rId17"/>
  </p:notesMasterIdLst>
  <p:sldIdLst>
    <p:sldId id="325" r:id="rId3"/>
    <p:sldId id="309" r:id="rId4"/>
    <p:sldId id="310" r:id="rId5"/>
    <p:sldId id="324" r:id="rId6"/>
    <p:sldId id="322" r:id="rId7"/>
    <p:sldId id="312" r:id="rId8"/>
    <p:sldId id="313" r:id="rId9"/>
    <p:sldId id="317" r:id="rId10"/>
    <p:sldId id="323" r:id="rId11"/>
    <p:sldId id="318" r:id="rId12"/>
    <p:sldId id="319" r:id="rId13"/>
    <p:sldId id="316" r:id="rId14"/>
    <p:sldId id="320" r:id="rId15"/>
    <p:sldId id="321" r:id="rId16"/>
  </p:sldIdLst>
  <p:sldSz cx="12192000" cy="6858000"/>
  <p:notesSz cx="6858000" cy="9144000"/>
  <p:defaultTextStyle>
    <a:defPPr>
      <a:defRPr lang="en-US"/>
    </a:defPPr>
    <a:lvl1pPr marL="0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609356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218712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1828068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2437425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3046781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3656137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4265493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4874849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D7D31"/>
    <a:srgbClr val="3399FF"/>
    <a:srgbClr val="CCECFF"/>
    <a:srgbClr val="FFFFCC"/>
    <a:srgbClr val="CCFFFF"/>
    <a:srgbClr val="F3CAB7"/>
    <a:srgbClr val="E6E6E6"/>
    <a:srgbClr val="FFABAB"/>
    <a:srgbClr val="F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7" autoAdjust="0"/>
    <p:restoredTop sz="94700" autoAdjust="0"/>
  </p:normalViewPr>
  <p:slideViewPr>
    <p:cSldViewPr snapToGrid="0">
      <p:cViewPr varScale="1">
        <p:scale>
          <a:sx n="78" d="100"/>
          <a:sy n="78" d="100"/>
        </p:scale>
        <p:origin x="64" y="-72"/>
      </p:cViewPr>
      <p:guideLst>
        <p:guide orient="horz" pos="215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62" y="5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7FA46-43F9-4F69-95F6-D7DDFEF302D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0AEF4-BDFE-4727-BF24-AD54F02E7C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48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AEF4-BDFE-4727-BF24-AD54F02E7CD2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677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AEF4-BDFE-4727-BF24-AD54F02E7CD2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446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3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7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01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7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12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1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5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5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8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8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7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8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5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1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9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4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68D89A-C0B6-4A4C-936D-D5BFAFD3D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7"/>
          <a:stretch/>
        </p:blipFill>
        <p:spPr>
          <a:xfrm>
            <a:off x="-558634" y="-305007"/>
            <a:ext cx="2151983" cy="10462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DF557C2-9684-419D-A182-9EB13966AAA4}"/>
              </a:ext>
            </a:extLst>
          </p:cNvPr>
          <p:cNvSpPr txBox="1"/>
          <p:nvPr userDrawn="1"/>
        </p:nvSpPr>
        <p:spPr>
          <a:xfrm>
            <a:off x="1666343" y="218105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30710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99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B74-4D87-4262-9DF3-FEED254662B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7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ABB74-4D87-4262-9DF3-FEED254662BB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DEA3F-5985-4DC4-8157-9881354D61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90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2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73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5" y="3885814"/>
            <a:ext cx="5107209" cy="27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6" y="991351"/>
            <a:ext cx="4903173" cy="255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5801" y="666767"/>
            <a:ext cx="5734528" cy="255454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坞堡是魏晋北方社会因应战乱而出现的防卫性建筑。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社会不靖，富裕地主为求自保，纷纷在控制的庄园内，为自己的房屋加固成小型的坞。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一些同性的族人，合资将共同的居住点建立防御性的围墙和角楼，于是大型的坞也出现了，宗族的强人成为「坞主」。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庄园内的人，平日在坞堡周边耕种或放牧，一旦受到攻击，便在坞主的领导之下据坞而守。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1405" y="3552279"/>
            <a:ext cx="5358923" cy="1323439"/>
          </a:xfrm>
          <a:prstGeom prst="rect">
            <a:avLst/>
          </a:prstGeom>
          <a:solidFill>
            <a:srgbClr val="FFFFCC"/>
          </a:solidFill>
          <a:ln w="28575">
            <a:solidFill>
              <a:srgbClr val="3399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题材：坞图（墓葬壁画）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年代：三国▪魏甘露二年（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257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地点：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甘肃省嘉峪关新城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号墓（嘉峪关长城博物馆藏）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内容：曹魏时期河西地区畜牧业的兴旺情况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1406" y="5151366"/>
            <a:ext cx="5358922" cy="1323439"/>
          </a:xfrm>
          <a:prstGeom prst="rect">
            <a:avLst/>
          </a:prstGeom>
          <a:solidFill>
            <a:srgbClr val="FFFFCC"/>
          </a:solidFill>
          <a:ln w="28575"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题材：树下射鸟图（墓葬壁画）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年代：魏晋（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地点：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甘肃省高台县骆驼城苦水口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号墓（高台县博物馆藏）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内容：坞外大树下男子张弓射鸟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16" name="Elbow Connector 15"/>
          <p:cNvCxnSpPr/>
          <p:nvPr/>
        </p:nvCxnSpPr>
        <p:spPr>
          <a:xfrm>
            <a:off x="4958318" y="3503965"/>
            <a:ext cx="1283089" cy="333675"/>
          </a:xfrm>
          <a:prstGeom prst="bentConnector3">
            <a:avLst>
              <a:gd name="adj1" fmla="val 280"/>
            </a:avLst>
          </a:prstGeom>
          <a:ln w="28575">
            <a:solidFill>
              <a:srgbClr val="3399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87778" y="5247703"/>
            <a:ext cx="453629" cy="5316"/>
          </a:xfrm>
          <a:prstGeom prst="line">
            <a:avLst/>
          </a:prstGeom>
          <a:ln w="28575">
            <a:solidFill>
              <a:srgbClr val="3399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"/>
          <p:cNvSpPr txBox="1"/>
          <p:nvPr/>
        </p:nvSpPr>
        <p:spPr>
          <a:xfrm>
            <a:off x="720550" y="426573"/>
            <a:ext cx="3009851" cy="4615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请在庄园内找「坞」</a:t>
            </a:r>
            <a:endParaRPr lang="en-US" altLang="zh-CN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6713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31" y="3079583"/>
            <a:ext cx="5939271" cy="29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4889" y="1620752"/>
            <a:ext cx="4083437" cy="138499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题材：树下射鸟图（墓葬壁画）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年代：魏晋（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地点：甘肃省高台县骆驼城苦水口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号墓（高台县博物馆藏）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内容：墓主人头戴介帻，手持扇子，坐在榻上。婢女捧着盒子，在一边侍奉。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同见下图</a:t>
            </a:r>
            <a:r>
              <a:rPr lang="en-US" altLang="zh-TW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66730"/>
            <a:ext cx="3523891" cy="187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5719" y="5017945"/>
            <a:ext cx="2881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墓葬壁画，反映了墓主的在生时候的生活。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这两张壁画是在同一个墓内。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8459540" y="3150011"/>
            <a:ext cx="1818521" cy="888274"/>
          </a:xfrm>
          <a:prstGeom prst="wedgeRoundRectCallout">
            <a:avLst>
              <a:gd name="adj1" fmla="val -132334"/>
              <a:gd name="adj2" fmla="val 89865"/>
              <a:gd name="adj3" fmla="val 16667"/>
            </a:avLst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我是墓主，也是坞主，上图是我的坞。</a:t>
            </a:r>
            <a:endParaRPr lang="en-US" sz="16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44" y="3246216"/>
            <a:ext cx="1301750" cy="16668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14504" y="3246216"/>
            <a:ext cx="1166326" cy="116955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「介帻」。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朝廷高级文职官员才能戴，代表社会地位很高。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880831" y="3846702"/>
            <a:ext cx="671351" cy="0"/>
          </a:xfrm>
          <a:prstGeom prst="line">
            <a:avLst/>
          </a:prstGeom>
          <a:ln w="19050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9"/>
          <p:cNvSpPr txBox="1"/>
          <p:nvPr/>
        </p:nvSpPr>
        <p:spPr>
          <a:xfrm>
            <a:off x="5161345" y="1013553"/>
            <a:ext cx="1808727" cy="40011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4</a:t>
            </a:r>
            <a:r>
              <a:rPr lang="en-US" altLang="zh-CN" sz="20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.</a:t>
            </a:r>
            <a:r>
              <a:rPr lang="zh-TW" altLang="en-US" sz="20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坞主的生活</a:t>
            </a:r>
            <a:endParaRPr lang="en-US" sz="20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haroni" panose="02010803020104030203" pitchFamily="2" charset="-79"/>
            </a:endParaRPr>
          </a:p>
        </p:txBody>
      </p:sp>
      <p:cxnSp>
        <p:nvCxnSpPr>
          <p:cNvPr id="14" name="Straight Connector 9"/>
          <p:cNvCxnSpPr/>
          <p:nvPr/>
        </p:nvCxnSpPr>
        <p:spPr>
          <a:xfrm>
            <a:off x="4239699" y="3846702"/>
            <a:ext cx="2371940" cy="466222"/>
          </a:xfrm>
          <a:prstGeom prst="line">
            <a:avLst/>
          </a:prstGeom>
          <a:ln w="19050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630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06" y="1007885"/>
            <a:ext cx="1891484" cy="210836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622" y="3338870"/>
            <a:ext cx="4299423" cy="227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06" y="3273490"/>
            <a:ext cx="4441256" cy="232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4319619" y="630363"/>
            <a:ext cx="1981654" cy="854059"/>
          </a:xfrm>
          <a:prstGeom prst="wedgeRoundRectCallout">
            <a:avLst>
              <a:gd name="adj1" fmla="val -94959"/>
              <a:gd name="adj2" fmla="val 45328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图一和图二</a:t>
            </a:r>
            <a:r>
              <a:rPr lang="zh-CN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都是我墓穴内的壁画，你能找到我吗？</a:t>
            </a:r>
            <a:endParaRPr lang="en-US" altLang="zh-CN" sz="14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663" y="1101786"/>
            <a:ext cx="1580607" cy="203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6794904" y="1057393"/>
            <a:ext cx="1712316" cy="576595"/>
          </a:xfrm>
          <a:prstGeom prst="wedgeRoundRectCallout">
            <a:avLst>
              <a:gd name="adj1" fmla="val 75766"/>
              <a:gd name="adj2" fmla="val 33207"/>
              <a:gd name="adj3" fmla="val 16667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这太容易了！</a:t>
            </a:r>
            <a:endParaRPr lang="en-US" sz="14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4288855" y="1546678"/>
            <a:ext cx="2012418" cy="859690"/>
          </a:xfrm>
          <a:prstGeom prst="wedgeRoundRectCallout">
            <a:avLst>
              <a:gd name="adj1" fmla="val -91119"/>
              <a:gd name="adj2" fmla="val -38092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壁画反映我身前最爱的两项活动，你可以简单描述一下吗？</a:t>
            </a:r>
            <a:endParaRPr lang="en-US" sz="14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789082" y="1842338"/>
            <a:ext cx="1968581" cy="554180"/>
          </a:xfrm>
          <a:prstGeom prst="wedgeRoundRectCallout">
            <a:avLst>
              <a:gd name="adj1" fmla="val 71179"/>
              <a:gd name="adj2" fmla="val -78328"/>
              <a:gd name="adj3" fmla="val 16667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图一：</a:t>
            </a:r>
            <a:r>
              <a:rPr lang="zh-TW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狩猎</a:t>
            </a:r>
            <a:endParaRPr lang="en-US" altLang="zh-CN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图二：</a:t>
            </a:r>
            <a:r>
              <a:rPr lang="zh-TW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宴饮</a:t>
            </a:r>
            <a:endParaRPr lang="en-US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333393" y="2475585"/>
            <a:ext cx="1967880" cy="722202"/>
          </a:xfrm>
          <a:prstGeom prst="wedgeRoundRectCallout">
            <a:avLst>
              <a:gd name="adj1" fmla="val -97105"/>
              <a:gd name="adj2" fmla="val -82661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我以前的生活还过得去吧？</a:t>
            </a:r>
            <a:endParaRPr lang="en-US" sz="14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789082" y="2516780"/>
            <a:ext cx="1968581" cy="661048"/>
          </a:xfrm>
          <a:prstGeom prst="wedgeRoundRectCallout">
            <a:avLst>
              <a:gd name="adj1" fmla="val 79915"/>
              <a:gd name="adj2" fmla="val -147088"/>
              <a:gd name="adj3" fmla="val 16667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我觉得你以前的生活简直是 </a:t>
            </a:r>
            <a:r>
              <a:rPr lang="en-US" altLang="zh-CN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___________</a:t>
            </a:r>
            <a:r>
              <a:rPr lang="zh-CN" alt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啦！</a:t>
            </a:r>
            <a:endParaRPr lang="en-US" sz="14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7170" y="5545623"/>
            <a:ext cx="4441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驾鹰图：墓主臂上驾鹰，骑马疾行，狩猎出行中。（</a:t>
            </a:r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</a:t>
            </a:r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师参考）</a:t>
            </a:r>
            <a:endParaRPr lang="en-US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1273" y="5545623"/>
            <a:ext cx="4232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宴饮图：几位婢女环列墓主而坐，有的跳舞，有的弹奏。（</a:t>
            </a:r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</a:t>
            </a:r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师参考）</a:t>
            </a:r>
            <a:endParaRPr lang="en-US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17170" y="5163063"/>
            <a:ext cx="644435" cy="338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图一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1275" y="5148864"/>
            <a:ext cx="644435" cy="338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图二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7598" y="2782167"/>
            <a:ext cx="999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超级豪华</a:t>
            </a:r>
            <a:endParaRPr lang="en-US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1766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77" y="856458"/>
            <a:ext cx="4889141" cy="509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9607" y="1000793"/>
            <a:ext cx="4199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这是另一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幅在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墓穴的壁画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，显示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墓主领着一大批武士，持着长矛，策马出行。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你认为，作为魏晋时期的一个坞主，为什么要养兵（这花很大费用的）？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3338" y="5098851"/>
            <a:ext cx="2404438" cy="64633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题材：出行图（墓葬壁画）</a:t>
            </a:r>
            <a:endParaRPr lang="en-US" altLang="zh-CN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年代：三国▪魏甘露二年（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257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endParaRPr lang="en-US" altLang="zh-CN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地点：甘肃省嘉峪关市新城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号墓</a:t>
            </a:r>
            <a:endParaRPr lang="en-US" altLang="zh-CN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9607" y="2305113"/>
            <a:ext cx="4025703" cy="255454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答：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906622" y="2789018"/>
            <a:ext cx="3399336" cy="1569660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地方治安不靖，豪强于是以军事编制将所属宗族、宾客、子弟等组成武装部队作为防卫力量，这些家兵或私兵称为部曲，以保障坞堡内人命的安全，和维持经济活动能继续进行。</a:t>
            </a:r>
            <a:endParaRPr lang="zh-HK" alt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54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4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100" y="3142763"/>
            <a:ext cx="3482337" cy="20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61" y="2568001"/>
            <a:ext cx="3495111" cy="364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0115" y="932074"/>
            <a:ext cx="393319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下面这张壁画反映了魏晋时期的社会状况，你会喜欢生活在那个年代吗？为什么？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6045" y="5303867"/>
            <a:ext cx="6183699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问题：你认为陶渊明心目中的和谐社会，在魏晋时代能否存在？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21437" y="3129468"/>
            <a:ext cx="1346216" cy="116955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年画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桃园问津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（天津博物馆藏），收入冯骐才编，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中国木板年画集成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•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杨柳青卷上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，北京：中华书局，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2007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年，页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282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000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7939" y="8191621"/>
            <a:ext cx="184731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72341" y="897137"/>
            <a:ext cx="3373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陶渊明（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365-427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），东晋人。曾任彭泽令，但因为厌恶当时的政治，不足三个月便辞官归里。他最著名的作品是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桃花源记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，描述一个没有坞堡的和谐社会。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884" y="932074"/>
            <a:ext cx="1668173" cy="270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11520" y="2885215"/>
            <a:ext cx="730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（图像：维基百科▪陶渊明）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874644" y="2196194"/>
            <a:ext cx="3449960" cy="746875"/>
          </a:xfrm>
          <a:prstGeom prst="wedgeEllipseCallout">
            <a:avLst>
              <a:gd name="adj1" fmla="val -51445"/>
              <a:gd name="adj2" fmla="val -35365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0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「缘溪行，忘路之远近。忽逢桃花林，夹岸数百步，中无杂树，芳草鲜美，落英缤纷</a:t>
            </a:r>
            <a:r>
              <a:rPr lang="en-US" altLang="zh-TW" sz="10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……</a:t>
            </a:r>
            <a:r>
              <a:rPr lang="zh-TW" altLang="en-US" sz="10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endParaRPr lang="en-US" sz="10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90115" y="1587891"/>
            <a:ext cx="414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喜欢：在乱世内仍能在坞堡中维持稳定安全的生活；不喜欢：经常活在即将发生动乱的恐惧之中，没有武力保护便很危险。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407939" y="5696025"/>
            <a:ext cx="6229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教师参考：正因为身处乱世，难有和谐的社会，故此陶渊明有这个并不存在的美好想象。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115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 animBg="1"/>
      <p:bldP spid="14" grpId="0"/>
      <p:bldP spid="8" grpId="0"/>
      <p:bldP spid="13" grpId="0" animBg="1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0" y="0"/>
            <a:ext cx="8301318" cy="648268"/>
          </a:xfrm>
          <a:prstGeom prst="rect">
            <a:avLst/>
          </a:prstGeom>
          <a:gradFill rotWithShape="1">
            <a:gsLst>
              <a:gs pos="0">
                <a:srgbClr val="C96731">
                  <a:tint val="80000"/>
                  <a:satMod val="107000"/>
                  <a:lumMod val="103000"/>
                </a:srgbClr>
              </a:gs>
              <a:gs pos="100000">
                <a:srgbClr val="C96731">
                  <a:tint val="82000"/>
                  <a:satMod val="109000"/>
                  <a:lumMod val="103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主题：魏晋时期的大庄园</a:t>
            </a:r>
            <a:endParaRPr lang="en-US" sz="2400" b="1" dirty="0">
              <a:solidFill>
                <a:srgbClr val="00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832510" y="645520"/>
            <a:ext cx="7468807" cy="624654"/>
          </a:xfrm>
          <a:prstGeom prst="rect">
            <a:avLst/>
          </a:prstGeom>
          <a:solidFill>
            <a:srgbClr val="4A5356">
              <a:lumMod val="20000"/>
              <a:lumOff val="8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相关课题：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i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士族的生活面貌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algn="l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         ii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壁画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365417"/>
            <a:ext cx="832511" cy="461665"/>
          </a:xfrm>
          <a:prstGeom prst="rect">
            <a:avLst/>
          </a:prstGeom>
          <a:solidFill>
            <a:srgbClr val="C96731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b="1" kern="0" dirty="0">
                <a:solidFill>
                  <a:srgbClr val="0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总论</a:t>
            </a:r>
            <a:endParaRPr lang="zh-HK" altLang="en-US" sz="2400" b="1" kern="0" dirty="0">
              <a:solidFill>
                <a:srgbClr val="00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2511" y="2365417"/>
            <a:ext cx="7468806" cy="5847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所谓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「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士族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」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，不是单单在朝廷当官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魏晋时期的北方士族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同时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也是地方豪强。他们占据大庄园，建立坞堡，生活奢华，并且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组织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私人军队，形成地方势力。</a:t>
            </a:r>
            <a:endParaRPr lang="en-US" altLang="zh-CN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2511" y="3260605"/>
            <a:ext cx="7531560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在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本课题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你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将可以学到：</a:t>
            </a:r>
            <a:endParaRPr lang="en-US" altLang="zh-CN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魏晋壁画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的特色</a:t>
            </a:r>
            <a:endParaRPr lang="en-US" altLang="zh-CN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342900" indent="-342900">
              <a:buAutoNum type="arabicPeriod"/>
            </a:pP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如何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利用壁画看历史</a:t>
            </a:r>
            <a:endParaRPr lang="en-US" altLang="zh-CN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庄园和坞</a:t>
            </a:r>
            <a:r>
              <a:rPr lang="zh-TW" altLang="zh-HK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音浒 </a:t>
            </a:r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/ 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乌</a:t>
            </a:r>
            <a:r>
              <a:rPr lang="zh-TW" altLang="zh-HK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堡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的构造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士族的奢华生活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状况</a:t>
            </a:r>
            <a:endParaRPr lang="en-US" altLang="zh-CN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07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83044" y="822367"/>
            <a:ext cx="3599356" cy="132343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所谓「庄园」，是指三国魏晋南北朝时代的大农场。生活在庄园的人，在经济上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可以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自给自足。这在战乱时期尤其重要，因为若太过依赖其他地区的食物供应，随时有断粮威胁。</a:t>
            </a:r>
            <a:endParaRPr lang="en-US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7519" y="2386624"/>
            <a:ext cx="3479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一个大庄园，至少包含两个部分：</a:t>
            </a:r>
            <a:endParaRPr lang="en-US" altLang="zh-CN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1" y="838985"/>
            <a:ext cx="815389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大庄园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983042" y="2867413"/>
            <a:ext cx="1136076" cy="338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1. </a:t>
            </a:r>
            <a:r>
              <a:rPr lang="zh-CN" altLang="en-US" sz="16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耕种区</a:t>
            </a:r>
            <a:endParaRPr lang="en-US" sz="1600" b="1" dirty="0">
              <a:solidFill>
                <a:schemeClr val="bg1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29638" y="4406514"/>
            <a:ext cx="1171870" cy="338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2. </a:t>
            </a:r>
            <a:r>
              <a:rPr lang="zh-CN" altLang="en-US" sz="16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居住区</a:t>
            </a:r>
            <a:endParaRPr lang="en-US" sz="1600" b="1" dirty="0">
              <a:solidFill>
                <a:schemeClr val="bg1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852936"/>
            <a:ext cx="6376582" cy="514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Elbow Connector 16"/>
          <p:cNvCxnSpPr/>
          <p:nvPr/>
        </p:nvCxnSpPr>
        <p:spPr>
          <a:xfrm rot="10800000">
            <a:off x="3911924" y="2287607"/>
            <a:ext cx="4071118" cy="797760"/>
          </a:xfrm>
          <a:prstGeom prst="bentConnector3">
            <a:avLst/>
          </a:prstGeom>
          <a:ln w="19050">
            <a:solidFill>
              <a:srgbClr val="0070C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11" idx="1"/>
          </p:cNvCxnSpPr>
          <p:nvPr/>
        </p:nvCxnSpPr>
        <p:spPr>
          <a:xfrm rot="10800000">
            <a:off x="4372042" y="3954697"/>
            <a:ext cx="3657596" cy="621094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83044" y="3181022"/>
            <a:ext cx="3706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除了耕种之外，你认为住在这庄园的人还可以靠什么为生？</a:t>
            </a:r>
            <a:endParaRPr lang="en-US" altLang="zh-CN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881" y="1763192"/>
            <a:ext cx="334089" cy="38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038370" y="4714291"/>
            <a:ext cx="354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人们选择居所的时候，都是喜欢聚在一起，亦即所谓「聚族而居」。</a:t>
            </a:r>
            <a:endParaRPr lang="en-US" sz="1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990" y="1141688"/>
            <a:ext cx="334089" cy="38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763" y="3473833"/>
            <a:ext cx="334089" cy="38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962971" y="1544124"/>
            <a:ext cx="23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66607" y="3222024"/>
            <a:ext cx="23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B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99551" y="821033"/>
            <a:ext cx="23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1609556" y="5104174"/>
            <a:ext cx="4833988" cy="1240743"/>
          </a:xfrm>
          <a:prstGeom prst="wedgeEllipseCallout">
            <a:avLst>
              <a:gd name="adj1" fmla="val -34950"/>
              <a:gd name="adj2" fmla="val -92993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我初到贵境，朋友介绍</a:t>
            </a:r>
            <a:r>
              <a:rPr lang="en-US" altLang="zh-CN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A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、</a:t>
            </a:r>
            <a:r>
              <a:rPr lang="en-US" altLang="zh-CN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B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、</a:t>
            </a:r>
            <a:r>
              <a:rPr lang="en-US" altLang="zh-CN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C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三间屋，你认为我应该住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哪</a:t>
            </a:r>
            <a:r>
              <a:rPr lang="zh-CN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一间，为什么？</a:t>
            </a:r>
            <a:endParaRPr lang="en-US" sz="1600" dirty="0">
              <a:solidFill>
                <a:srgbClr val="FF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6392" y="369053"/>
            <a:ext cx="2450231" cy="46166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haroni" panose="02010803020104030203" pitchFamily="2" charset="-79"/>
              </a:rPr>
              <a:t>1.</a:t>
            </a:r>
            <a:r>
              <a:rPr lang="zh-CN" altLang="en-US" sz="24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haroni" panose="02010803020104030203" pitchFamily="2" charset="-79"/>
              </a:rPr>
              <a:t>大庄园</a:t>
            </a:r>
            <a:r>
              <a:rPr lang="zh-TW" altLang="en-US" sz="2400" b="1" dirty="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Aharoni" panose="02010803020104030203" pitchFamily="2" charset="-79"/>
              </a:rPr>
              <a:t>的结构</a:t>
            </a:r>
            <a:endParaRPr lang="en-US" sz="2400" b="1" dirty="0">
              <a:solidFill>
                <a:schemeClr val="bg1"/>
              </a:solidFill>
              <a:latin typeface="細明體" panose="02020509000000000000" pitchFamily="49" charset="-120"/>
              <a:ea typeface="細明體" panose="02020509000000000000" pitchFamily="49" charset="-120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0705" y="5724546"/>
            <a:ext cx="2556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細明體" panose="02020509000000000000" pitchFamily="49" charset="-120"/>
                <a:ea typeface="細明體" panose="02020509000000000000" pitchFamily="49" charset="-120"/>
              </a:rPr>
              <a:t>（图片取材：</a:t>
            </a:r>
            <a:r>
              <a:rPr lang="en-US" altLang="zh-CN" sz="1000" dirty="0">
                <a:latin typeface="細明體" panose="02020509000000000000" pitchFamily="49" charset="-120"/>
                <a:ea typeface="細明體" panose="02020509000000000000" pitchFamily="49" charset="-120"/>
              </a:rPr>
              <a:t>《</a:t>
            </a:r>
            <a:r>
              <a:rPr lang="zh-CN" altLang="en-US" sz="1000" dirty="0">
                <a:latin typeface="細明體" panose="02020509000000000000" pitchFamily="49" charset="-120"/>
                <a:ea typeface="細明體" panose="02020509000000000000" pitchFamily="49" charset="-120"/>
              </a:rPr>
              <a:t>天下名山图</a:t>
            </a:r>
            <a:r>
              <a:rPr lang="en-US" altLang="zh-CN" sz="1000" dirty="0">
                <a:latin typeface="細明體" panose="02020509000000000000" pitchFamily="49" charset="-120"/>
                <a:ea typeface="細明體" panose="02020509000000000000" pitchFamily="49" charset="-120"/>
              </a:rPr>
              <a:t>》</a:t>
            </a:r>
            <a:r>
              <a:rPr lang="zh-CN" altLang="en-US" sz="1000" dirty="0">
                <a:latin typeface="細明體" panose="02020509000000000000" pitchFamily="49" charset="-120"/>
                <a:ea typeface="細明體" panose="02020509000000000000" pitchFamily="49" charset="-120"/>
              </a:rPr>
              <a:t>）</a:t>
            </a:r>
            <a:endParaRPr lang="en-US" sz="10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748933" y="5823490"/>
            <a:ext cx="2660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（</a:t>
            </a:r>
            <a:r>
              <a:rPr lang="en-US" altLang="zh-CN" sz="1600" dirty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B</a:t>
            </a:r>
            <a:r>
              <a:rPr lang="zh-CN" altLang="en-US" sz="1600" dirty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，有邻舍照应，最安全）</a:t>
            </a:r>
            <a:endParaRPr lang="en-US" altLang="zh-HK" sz="1600" dirty="0">
              <a:solidFill>
                <a:srgbClr val="FF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848974" y="3732213"/>
            <a:ext cx="4184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（答：捕鱼、饲养牲畜家禽、上山打猎等等）</a:t>
            </a:r>
            <a:endParaRPr lang="en-US" altLang="zh-HK" sz="1600" dirty="0">
              <a:solidFill>
                <a:srgbClr val="FF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43213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1" grpId="0" animBg="1"/>
      <p:bldP spid="16" grpId="0"/>
      <p:bldP spid="28" grpId="0"/>
      <p:bldP spid="29" grpId="0"/>
      <p:bldP spid="19" grpId="0" animBg="1"/>
      <p:bldP spid="20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993" y="4404696"/>
            <a:ext cx="3107343" cy="159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7" y="4466109"/>
            <a:ext cx="3007502" cy="156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40" y="4381110"/>
            <a:ext cx="3011658" cy="161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2827" y="1476819"/>
            <a:ext cx="2943869" cy="206210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题材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：放牧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图（墓葬壁画）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：魏晋（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甘肃省酒泉市果园乡高闸沟魏晋墓（酒泉市肃州区博物馆藏）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内容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一个放牧者身披大衣，下着裤，足着长靴，赶着一群羊。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66962" y="1466898"/>
            <a:ext cx="2946849" cy="206210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题材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：耙地图（墓葬壁画）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：魏晋（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甘肃省嘉峪</a:t>
            </a:r>
            <a:r>
              <a:rPr lang="zh-TW" altLang="zh-HK" sz="1600" dirty="0"/>
              <a:t>（</a:t>
            </a:r>
            <a:r>
              <a:rPr lang="zh-TW" altLang="en-US" sz="1600" dirty="0"/>
              <a:t>音育</a:t>
            </a:r>
            <a:r>
              <a:rPr lang="zh-TW" altLang="zh-HK" sz="1600" dirty="0"/>
              <a:t>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关市新城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号墓（原址保存）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内容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一男子披发，蹲在耙上，双手牵着缰绳，驱使一头牛前行。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72067" y="1462732"/>
            <a:ext cx="2857204" cy="206210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题材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：狩猎图（墓葬壁画）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：魏晋（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甘肃省嘉峪关市新城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号墓（嘉峪关长城博物馆藏）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内容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一男子骑在马上，正在利用长矛追猎一头鹿。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980" y="1044093"/>
            <a:ext cx="515207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配对：请将方格内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说明文字，</a:t>
            </a:r>
            <a:r>
              <a:rPr lang="zh-TW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与相关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壁画进行配对。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4637" y="6042338"/>
            <a:ext cx="4613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（参考：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中国出土壁画全集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9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甘肃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·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宁夏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·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新疆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，北京：科学出版社，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2012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77721" y="3684716"/>
            <a:ext cx="127590" cy="1063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443335" y="3684716"/>
            <a:ext cx="116958" cy="1063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377721" y="4207320"/>
            <a:ext cx="127590" cy="1033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212174"/>
            <a:ext cx="2377721" cy="461665"/>
          </a:xfrm>
          <a:prstGeom prst="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2.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庄园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内的生活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haroni" panose="02010803020104030203" pitchFamily="2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662" y="664178"/>
            <a:ext cx="3001406" cy="33855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庄园内的人如何得到食物？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Oval 7"/>
          <p:cNvSpPr/>
          <p:nvPr/>
        </p:nvSpPr>
        <p:spPr>
          <a:xfrm>
            <a:off x="5902234" y="3684673"/>
            <a:ext cx="116958" cy="1063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9"/>
          <p:cNvSpPr/>
          <p:nvPr/>
        </p:nvSpPr>
        <p:spPr>
          <a:xfrm>
            <a:off x="5907870" y="4224186"/>
            <a:ext cx="127590" cy="1033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9"/>
          <p:cNvSpPr/>
          <p:nvPr/>
        </p:nvSpPr>
        <p:spPr>
          <a:xfrm>
            <a:off x="9438019" y="4207320"/>
            <a:ext cx="127590" cy="1033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993" y="4404696"/>
            <a:ext cx="3107343" cy="159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7" y="4466109"/>
            <a:ext cx="3007502" cy="156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40" y="4381110"/>
            <a:ext cx="3011658" cy="161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"/>
          <p:cNvSpPr txBox="1"/>
          <p:nvPr/>
        </p:nvSpPr>
        <p:spPr>
          <a:xfrm>
            <a:off x="972827" y="1476819"/>
            <a:ext cx="2943869" cy="206210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题材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：放牧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图（墓葬壁画）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：魏晋（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甘肃省酒泉市果园乡高闸沟魏晋墓（酒泉市肃州区博物馆藏）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内容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一个放牧者身披大衣，下着裤，足着长靴，赶着一群羊。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6" name="TextBox 22"/>
          <p:cNvSpPr txBox="1"/>
          <p:nvPr/>
        </p:nvSpPr>
        <p:spPr>
          <a:xfrm>
            <a:off x="4466962" y="1466898"/>
            <a:ext cx="2946849" cy="206210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题材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：耙地图（墓葬壁画）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：魏晋（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甘肃省嘉峪关市新城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号墓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（原址保存）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内容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一男子披发，蹲在耙上，双手牵着缰绳，驱使一头牛前行。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8" name="TextBox 23"/>
          <p:cNvSpPr txBox="1"/>
          <p:nvPr/>
        </p:nvSpPr>
        <p:spPr>
          <a:xfrm>
            <a:off x="7972067" y="1462732"/>
            <a:ext cx="2857204" cy="206210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题材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：狩猎图（墓葬壁画）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：魏晋（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甘肃省嘉峪关市新城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号墓（嘉峪关长城博物馆藏）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内容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一男子骑在马上，正在利用长矛追猎一头鹿。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9" name="TextBox 5"/>
          <p:cNvSpPr txBox="1"/>
          <p:nvPr/>
        </p:nvSpPr>
        <p:spPr>
          <a:xfrm>
            <a:off x="6374637" y="6042338"/>
            <a:ext cx="4613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（参考：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中国出土壁画全集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9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甘肃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·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宁夏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·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新疆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，北京：科学出版社，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2012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0" name="Oval 6"/>
          <p:cNvSpPr/>
          <p:nvPr/>
        </p:nvSpPr>
        <p:spPr>
          <a:xfrm>
            <a:off x="2377721" y="3684716"/>
            <a:ext cx="127590" cy="1063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7"/>
          <p:cNvSpPr/>
          <p:nvPr/>
        </p:nvSpPr>
        <p:spPr>
          <a:xfrm>
            <a:off x="9443335" y="3684716"/>
            <a:ext cx="116958" cy="1063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9"/>
          <p:cNvSpPr/>
          <p:nvPr/>
        </p:nvSpPr>
        <p:spPr>
          <a:xfrm>
            <a:off x="2377721" y="4207320"/>
            <a:ext cx="127590" cy="1033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7"/>
          <p:cNvSpPr/>
          <p:nvPr/>
        </p:nvSpPr>
        <p:spPr>
          <a:xfrm>
            <a:off x="5902234" y="3684673"/>
            <a:ext cx="116958" cy="1063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9"/>
          <p:cNvSpPr/>
          <p:nvPr/>
        </p:nvSpPr>
        <p:spPr>
          <a:xfrm>
            <a:off x="5907870" y="4224186"/>
            <a:ext cx="127590" cy="1033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9"/>
          <p:cNvSpPr/>
          <p:nvPr/>
        </p:nvSpPr>
        <p:spPr>
          <a:xfrm>
            <a:off x="9438019" y="4207320"/>
            <a:ext cx="127590" cy="1033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"/>
          <p:cNvSpPr txBox="1"/>
          <p:nvPr/>
        </p:nvSpPr>
        <p:spPr>
          <a:xfrm>
            <a:off x="353980" y="1044093"/>
            <a:ext cx="515207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配对：请将方格内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说明文字，</a:t>
            </a:r>
            <a:r>
              <a:rPr lang="zh-TW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与相关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壁画进行配对。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7" name="TextBox 19"/>
          <p:cNvSpPr txBox="1"/>
          <p:nvPr/>
        </p:nvSpPr>
        <p:spPr>
          <a:xfrm>
            <a:off x="0" y="212174"/>
            <a:ext cx="2377721" cy="461665"/>
          </a:xfrm>
          <a:prstGeom prst="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2.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庄园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内的生活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haroni" panose="02010803020104030203" pitchFamily="2" charset="-79"/>
            </a:endParaRPr>
          </a:p>
        </p:txBody>
      </p:sp>
      <p:sp>
        <p:nvSpPr>
          <p:cNvPr id="48" name="TextBox 1"/>
          <p:cNvSpPr txBox="1"/>
          <p:nvPr/>
        </p:nvSpPr>
        <p:spPr>
          <a:xfrm>
            <a:off x="360662" y="664178"/>
            <a:ext cx="3001406" cy="33855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庄园内的人如何得到食物？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3" name="直線接點 2"/>
          <p:cNvCxnSpPr>
            <a:stCxn id="40" idx="5"/>
            <a:endCxn id="45" idx="7"/>
          </p:cNvCxnSpPr>
          <p:nvPr/>
        </p:nvCxnSpPr>
        <p:spPr>
          <a:xfrm>
            <a:off x="2486626" y="3775471"/>
            <a:ext cx="7060298" cy="4469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/>
          <p:cNvCxnSpPr>
            <a:stCxn id="43" idx="5"/>
            <a:endCxn id="42" idx="7"/>
          </p:cNvCxnSpPr>
          <p:nvPr/>
        </p:nvCxnSpPr>
        <p:spPr>
          <a:xfrm flipH="1">
            <a:off x="2486626" y="3775428"/>
            <a:ext cx="3515438" cy="4470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>
            <a:stCxn id="41" idx="5"/>
            <a:endCxn id="44" idx="6"/>
          </p:cNvCxnSpPr>
          <p:nvPr/>
        </p:nvCxnSpPr>
        <p:spPr>
          <a:xfrm flipH="1">
            <a:off x="6035460" y="3775471"/>
            <a:ext cx="3507705" cy="5003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3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124" y="296609"/>
            <a:ext cx="1473420" cy="4615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交通工具</a:t>
            </a:r>
            <a:endParaRPr lang="en-US" altLang="zh-CN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39" y="1879741"/>
            <a:ext cx="4334697" cy="223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67" y="1879741"/>
            <a:ext cx="4210897" cy="223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0539" y="4469779"/>
            <a:ext cx="6523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试从这两张魏晋时期的壁画，说明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那时采用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的交通工具。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7544" y="5020192"/>
            <a:ext cx="322660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图一：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马匹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60998" y="4993712"/>
            <a:ext cx="364595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图二：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牛车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682" y="5628848"/>
            <a:ext cx="822377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两种交通工具各有优点（如速度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稳定</a:t>
            </a:r>
            <a:r>
              <a:rPr lang="zh-TW" altLang="en-US" sz="1600" dirty="0">
                <a:latin typeface="新細明體" panose="02020500000000000000" pitchFamily="18" charset="-120"/>
              </a:rPr>
              <a:t>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负载大型行李等）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，试加以说明。</a:t>
            </a:r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6025" y="557674"/>
            <a:ext cx="3185748" cy="132343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题材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：放牧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图（墓葬壁画）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：魏晋（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甘肃省嘉峪关市新城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号墓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（嘉峪关长城博物馆藏）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3400" y="557674"/>
            <a:ext cx="3273759" cy="132343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题材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：出行图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（墓葬壁画）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：魏晋（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220-316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甘肃省酒泉市果园乡高闸沟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7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号墓（酒泉市肃州区博物馆藏）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0699" y="1666353"/>
            <a:ext cx="644435" cy="338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图一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0896" y="1774462"/>
            <a:ext cx="644435" cy="338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图二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837544" y="5886874"/>
            <a:ext cx="802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马匹速度较快，但只能供一人骑乘；牛车能拉动车辆，负载较多人及物品。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663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9" grpId="0" animBg="1"/>
      <p:bldP spid="10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466530"/>
            <a:ext cx="42291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89700"/>
            <a:ext cx="407906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2517" y="4067944"/>
            <a:ext cx="3488588" cy="107721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题材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：陶屋（墓葬明器）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：东汉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：广州（广州博物馆藏）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内容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：屋内有人，养有小狗看门口。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0775" y="3285930"/>
            <a:ext cx="4229100" cy="206210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题材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：陶院落（墓葬明器）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：三国▪吴（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222-280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：湖北鄂城（北京中国国家博物馆藏）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内容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陶院有房舍数个，以土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墙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包围保护。前门正上方筑有门楼，围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墙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四角各有一座角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楼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。这种具有防卫的庄园内建筑，在中国西北地区（如甘肃省）叫做「坞」或「坞堡」。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5875" y="5742429"/>
            <a:ext cx="1133786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问题：若你生活在在战争连年，盗贼横行的年代，你会选择图一的「屋」或图二的 「坞」作为你的居所？原因是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什么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2517" y="3725329"/>
            <a:ext cx="999669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图一：屋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0774" y="2947376"/>
            <a:ext cx="1915927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图二：坞（或坞堡）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9"/>
          <p:cNvSpPr txBox="1"/>
          <p:nvPr/>
        </p:nvSpPr>
        <p:spPr>
          <a:xfrm>
            <a:off x="172817" y="254528"/>
            <a:ext cx="4079068" cy="46166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3</a:t>
            </a:r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.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战乱时的防御设备 </a:t>
            </a:r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— 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坞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haroni" panose="02010803020104030203" pitchFamily="2" charset="-79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65875" y="6051392"/>
            <a:ext cx="7167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图二，坞设有防卫设备如围墙、门楼及角楼，较为安全。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9993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4" grpId="0"/>
      <p:bldP spid="11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6" y="2475708"/>
            <a:ext cx="5239567" cy="349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2" y="1551782"/>
            <a:ext cx="402062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35" y="3835786"/>
            <a:ext cx="514352" cy="62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66" y="3835784"/>
            <a:ext cx="485775" cy="58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544" y="4606043"/>
            <a:ext cx="515521" cy="62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065" y="3847299"/>
            <a:ext cx="495301" cy="59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233" y="4615747"/>
            <a:ext cx="507493" cy="61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31732" y="1332393"/>
            <a:ext cx="3298268" cy="15696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不好了！盗贼攻打大庄园，我们安排了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个弓箭手进行防卫，但是应该如何放置他们，请用笔把坞堡的理想防卫据点圈起来。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433" y="1351758"/>
            <a:ext cx="10668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2"/>
          <p:cNvSpPr txBox="1"/>
          <p:nvPr/>
        </p:nvSpPr>
        <p:spPr>
          <a:xfrm>
            <a:off x="3929758" y="3775788"/>
            <a:ext cx="90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门楼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TextBox 14"/>
          <p:cNvSpPr txBox="1"/>
          <p:nvPr/>
        </p:nvSpPr>
        <p:spPr>
          <a:xfrm>
            <a:off x="6808693" y="4396458"/>
            <a:ext cx="553998" cy="10520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角楼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2817" y="254528"/>
            <a:ext cx="4079068" cy="46166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3</a:t>
            </a:r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.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战乱时的防御设备 </a:t>
            </a:r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— 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坞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5111145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6" y="2475708"/>
            <a:ext cx="5239567" cy="349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2" y="1551782"/>
            <a:ext cx="402062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528930" y="3046765"/>
            <a:ext cx="786384" cy="7868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097077" y="4111803"/>
            <a:ext cx="786384" cy="7868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637752" y="3046764"/>
            <a:ext cx="786384" cy="7868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970847" y="3828827"/>
            <a:ext cx="786384" cy="7868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644250" y="3520255"/>
            <a:ext cx="1320361" cy="12639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2817" y="254528"/>
            <a:ext cx="4079068" cy="46166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3</a:t>
            </a:r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.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战乱时的防御设备 </a:t>
            </a:r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— 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haroni" panose="02010803020104030203" pitchFamily="2" charset="-79"/>
              </a:rPr>
              <a:t>坞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haroni" panose="02010803020104030203" pitchFamily="2" charset="-79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8131732" y="1332393"/>
            <a:ext cx="3298268" cy="15696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不好了！盗贼攻打大庄园，我们安排了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个弓箭手进行防卫，但是应该如何放置他们，请用笔把坞堡的理想防卫据点圈起来。</a:t>
            </a:r>
            <a:endParaRPr lang="en-US" altLang="zh-HK" sz="1600" dirty="0">
              <a:latin typeface="新細明體" panose="02020500000000000000" pitchFamily="18" charset="-12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433" y="1351758"/>
            <a:ext cx="10668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12"/>
          <p:cNvSpPr txBox="1"/>
          <p:nvPr/>
        </p:nvSpPr>
        <p:spPr>
          <a:xfrm>
            <a:off x="3929758" y="3775788"/>
            <a:ext cx="90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门楼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35" y="3835786"/>
            <a:ext cx="514352" cy="62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66" y="3835784"/>
            <a:ext cx="485775" cy="58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544" y="4606043"/>
            <a:ext cx="515521" cy="62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065" y="3847299"/>
            <a:ext cx="495301" cy="59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233" y="4615747"/>
            <a:ext cx="507493" cy="61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14"/>
          <p:cNvSpPr txBox="1"/>
          <p:nvPr/>
        </p:nvSpPr>
        <p:spPr>
          <a:xfrm>
            <a:off x="6808693" y="4396458"/>
            <a:ext cx="553998" cy="10520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角楼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284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F829C2D0BC7F544BE1FEDE0EECD7245" ma:contentTypeVersion="14" ma:contentTypeDescription="建立新的文件。" ma:contentTypeScope="" ma:versionID="dd60c59fa926fd48d525407f6e217fb6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2dc379060109887a010103108825be52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99A83E6A-205F-40E5-A4FE-6E7C9983582C}"/>
</file>

<file path=customXml/itemProps2.xml><?xml version="1.0" encoding="utf-8"?>
<ds:datastoreItem xmlns:ds="http://schemas.openxmlformats.org/officeDocument/2006/customXml" ds:itemID="{44BF5690-82E8-4973-8A76-F8CF3876AB8E}"/>
</file>

<file path=customXml/itemProps3.xml><?xml version="1.0" encoding="utf-8"?>
<ds:datastoreItem xmlns:ds="http://schemas.openxmlformats.org/officeDocument/2006/customXml" ds:itemID="{16A78ACD-0E58-4B9A-A5E9-A4BE06065DB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4374</TotalTime>
  <Words>2471</Words>
  <Application>Microsoft Office PowerPoint</Application>
  <PresentationFormat>寬螢幕</PresentationFormat>
  <Paragraphs>173</Paragraphs>
  <Slides>14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14</vt:i4>
      </vt:variant>
    </vt:vector>
  </HeadingPairs>
  <TitlesOfParts>
    <vt:vector size="22" baseType="lpstr">
      <vt:lpstr>等线</vt:lpstr>
      <vt:lpstr>細明體</vt:lpstr>
      <vt:lpstr>新細明體</vt:lpstr>
      <vt:lpstr>Arial</vt:lpstr>
      <vt:lpstr>Calibri</vt:lpstr>
      <vt:lpstr>Calibri Light</vt:lpstr>
      <vt:lpstr>Office 主题​​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CHOW, Kwong-yuen</cp:lastModifiedBy>
  <cp:revision>365</cp:revision>
  <dcterms:created xsi:type="dcterms:W3CDTF">2017-07-16T05:46:39Z</dcterms:created>
  <dcterms:modified xsi:type="dcterms:W3CDTF">2026-01-13T03:38:37Z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