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5"/>
  </p:notesMasterIdLst>
  <p:sldIdLst>
    <p:sldId id="297" r:id="rId2"/>
    <p:sldId id="293" r:id="rId3"/>
    <p:sldId id="296" r:id="rId4"/>
    <p:sldId id="280" r:id="rId5"/>
    <p:sldId id="281" r:id="rId6"/>
    <p:sldId id="283" r:id="rId7"/>
    <p:sldId id="294" r:id="rId8"/>
    <p:sldId id="284" r:id="rId9"/>
    <p:sldId id="287" r:id="rId10"/>
    <p:sldId id="288" r:id="rId11"/>
    <p:sldId id="291" r:id="rId12"/>
    <p:sldId id="292" r:id="rId13"/>
    <p:sldId id="295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FFFFCC"/>
    <a:srgbClr val="FF6600"/>
    <a:srgbClr val="FFFF99"/>
    <a:srgbClr val="FFCC99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700" autoAdjust="0"/>
  </p:normalViewPr>
  <p:slideViewPr>
    <p:cSldViewPr snapToGrid="0" showGuides="1">
      <p:cViewPr varScale="1">
        <p:scale>
          <a:sx n="81" d="100"/>
          <a:sy n="81" d="100"/>
        </p:scale>
        <p:origin x="68" y="3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79AFE-F019-4F19-9A83-8C246709E5A4}" type="datetimeFigureOut">
              <a:rPr lang="zh-TW" altLang="en-US" smtClean="0"/>
              <a:t>2026/1/13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7AD7F-8C0D-4954-A4BA-F53BA5BBADB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01841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AD7F-8C0D-4954-A4BA-F53BA5BBADBD}" type="slidenum">
              <a:rPr lang="zh-TW" altLang="en-US" smtClean="0"/>
              <a:t>10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1477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7AD7F-8C0D-4954-A4BA-F53BA5BBADBD}" type="slidenum">
              <a:rPr lang="zh-TW" altLang="en-US" smtClean="0"/>
              <a:t>11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56458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9185F6-E279-4994-A07D-28FABD56892B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280393-9D10-4E49-969F-A05A9AE4A7AE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BD1BF-BADE-4CB6-A1E7-97C59050D266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F54A-C7CF-4C41-B58C-6D9E254BE4EF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482DC-2269-4F26-9D2A-7E44B1A4CD8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A1D090-A782-47A1-8DB5-726593B27BC6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B8A0B0-AF4F-4168-B88D-B279B29CCCE1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03ADDF-EC68-4DA9-A9B3-2AD497D3EB28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5572B-D9FA-470C-AD3A-98D1D938780D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38C0E-4AFD-407F-B1C5-479F6BCC8EAC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64CD7EC7-74D4-45B0-ABEC-B60631661439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BD61D-99F4-4584-BABD-7032DD2A8D00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56F884A8-6F1E-41BC-811E-487057E58001}" type="datetime1">
              <a:rPr lang="en-US" altLang="zh-TW" smtClean="0"/>
              <a:t>1/13/2026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66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624" y="0"/>
            <a:ext cx="970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38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9895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17758" y="267934"/>
            <a:ext cx="4668253" cy="830997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:</a:t>
            </a: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这两个女舞俑，一个是胡服，一个是汉服，你能分</a:t>
            </a:r>
            <a:r>
              <a:rPr lang="zh-TW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辨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出来吗？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32" y="6551566"/>
            <a:ext cx="47767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资料来源：刘俊喜，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大同雁北师院北魏墓群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，北京：文物出版社，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2008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年。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14673" y="6519236"/>
            <a:ext cx="20473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00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摄于西安汉阳陵</a:t>
            </a:r>
            <a:endParaRPr lang="en-US" sz="1000" dirty="0">
              <a:solidFill>
                <a:schemeClr val="bg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17758" y="4408841"/>
            <a:ext cx="4800600" cy="830997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资料：左襟：左襟压右襟；右襟：右襟压左襟。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问题：汉服是左襟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右襟？（请删一）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            胡服是左襟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右襟？（请删一）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3" name="群組 12"/>
          <p:cNvGrpSpPr/>
          <p:nvPr/>
        </p:nvGrpSpPr>
        <p:grpSpPr>
          <a:xfrm>
            <a:off x="8963526" y="1265497"/>
            <a:ext cx="2201779" cy="461665"/>
            <a:chOff x="8963526" y="1265497"/>
            <a:chExt cx="2201779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10262936" y="1265497"/>
              <a:ext cx="9023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B0F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左</a:t>
              </a:r>
              <a:endParaRPr lang="en-US" sz="2400" b="1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963526" y="1265497"/>
              <a:ext cx="3970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B0F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右</a:t>
              </a:r>
              <a:endParaRPr lang="en-US" sz="2400" b="1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1" name="群組 10"/>
          <p:cNvGrpSpPr/>
          <p:nvPr/>
        </p:nvGrpSpPr>
        <p:grpSpPr>
          <a:xfrm>
            <a:off x="1311442" y="1808512"/>
            <a:ext cx="2141621" cy="461665"/>
            <a:chOff x="1311442" y="1808512"/>
            <a:chExt cx="2141621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2851484" y="1808512"/>
              <a:ext cx="6015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B0F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左</a:t>
              </a:r>
              <a:endParaRPr lang="en-US" sz="2400" b="1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311442" y="1808512"/>
              <a:ext cx="4572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00B0F0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右</a:t>
              </a:r>
              <a:endParaRPr lang="en-US" sz="2400" b="1" dirty="0">
                <a:solidFill>
                  <a:srgbClr val="00B0F0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cxnSp>
        <p:nvCxnSpPr>
          <p:cNvPr id="12" name="直線接點 11"/>
          <p:cNvCxnSpPr/>
          <p:nvPr/>
        </p:nvCxnSpPr>
        <p:spPr>
          <a:xfrm>
            <a:off x="5480167" y="4838054"/>
            <a:ext cx="457200" cy="274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5060963" y="5038946"/>
            <a:ext cx="419204" cy="6235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86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9518043"/>
              </p:ext>
            </p:extLst>
          </p:nvPr>
        </p:nvGraphicFramePr>
        <p:xfrm>
          <a:off x="9766739" y="141883"/>
          <a:ext cx="2142650" cy="65860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142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816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400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北魏天子</a:t>
                      </a:r>
                      <a:endParaRPr lang="zh-HK" altLang="en-US" sz="1400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marL="0" indent="0" algn="ctr">
                        <a:buNone/>
                      </a:pP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道武帝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marL="0" indent="0" algn="ctr">
                        <a:buNone/>
                      </a:pPr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386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-409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2.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明元帝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409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-423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3.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太武帝</a:t>
                      </a:r>
                      <a:endParaRPr lang="en-US" altLang="zh-CN" sz="1400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423</a:t>
                      </a: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-452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文成帝</a:t>
                      </a:r>
                      <a:b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</a:b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452-465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5.</a:t>
                      </a:r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 </a:t>
                      </a:r>
                      <a:r>
                        <a:rPr lang="zh-CN" altLang="en-US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献文帝</a:t>
                      </a:r>
                      <a:endParaRPr lang="en-US" altLang="zh-CN" sz="1400" baseline="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465</a:t>
                      </a:r>
                      <a:r>
                        <a:rPr lang="en-US" altLang="zh-CN" sz="1400" baseline="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-471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6.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孝文帝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471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-499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7.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宣武帝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499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-515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8.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孝明帝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515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-528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9.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孝庄帝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528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-530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10.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节闵帝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11.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废帝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531-532</a:t>
                      </a:r>
                      <a:endParaRPr lang="zh-CN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51726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12. </a:t>
                      </a:r>
                      <a:r>
                        <a:rPr lang="zh-CN" altLang="en-US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孝武帝</a:t>
                      </a:r>
                      <a:endParaRPr lang="en-US" altLang="zh-CN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pPr algn="ctr"/>
                      <a:r>
                        <a:rPr lang="en-US" altLang="zh-HK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532</a:t>
                      </a:r>
                      <a:r>
                        <a:rPr lang="en-US" altLang="zh-CN" sz="14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-534</a:t>
                      </a:r>
                      <a:endParaRPr lang="zh-HK" altLang="en-US" sz="14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237" y="86709"/>
            <a:ext cx="6824670" cy="49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437993" y="1277815"/>
            <a:ext cx="1345527" cy="649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endParaRPr lang="en-US" sz="3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91850" y="4151185"/>
            <a:ext cx="10433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齐</a:t>
            </a:r>
            <a:endParaRPr lang="en-US" sz="3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268318" y="1743155"/>
            <a:ext cx="102476" cy="119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217080" y="3146656"/>
            <a:ext cx="102476" cy="1194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960786" y="1292064"/>
            <a:ext cx="82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平城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68318" y="2989610"/>
            <a:ext cx="930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洛阳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268318" y="1862589"/>
            <a:ext cx="48127" cy="1218835"/>
          </a:xfrm>
          <a:custGeom>
            <a:avLst/>
            <a:gdLst>
              <a:gd name="connsiteX0" fmla="*/ 48127 w 48127"/>
              <a:gd name="connsiteY0" fmla="*/ 0 h 1094874"/>
              <a:gd name="connsiteX1" fmla="*/ 12032 w 48127"/>
              <a:gd name="connsiteY1" fmla="*/ 156411 h 1094874"/>
              <a:gd name="connsiteX2" fmla="*/ 0 w 48127"/>
              <a:gd name="connsiteY2" fmla="*/ 288758 h 1094874"/>
              <a:gd name="connsiteX3" fmla="*/ 0 w 48127"/>
              <a:gd name="connsiteY3" fmla="*/ 469232 h 1094874"/>
              <a:gd name="connsiteX4" fmla="*/ 12032 w 48127"/>
              <a:gd name="connsiteY4" fmla="*/ 673769 h 1094874"/>
              <a:gd name="connsiteX5" fmla="*/ 12032 w 48127"/>
              <a:gd name="connsiteY5" fmla="*/ 890337 h 1094874"/>
              <a:gd name="connsiteX6" fmla="*/ 36095 w 48127"/>
              <a:gd name="connsiteY6" fmla="*/ 1094874 h 1094874"/>
              <a:gd name="connsiteX7" fmla="*/ 36095 w 48127"/>
              <a:gd name="connsiteY7" fmla="*/ 1094874 h 1094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127" h="1094874">
                <a:moveTo>
                  <a:pt x="48127" y="0"/>
                </a:moveTo>
                <a:cubicBezTo>
                  <a:pt x="34090" y="54142"/>
                  <a:pt x="20053" y="108285"/>
                  <a:pt x="12032" y="156411"/>
                </a:cubicBezTo>
                <a:cubicBezTo>
                  <a:pt x="4011" y="204537"/>
                  <a:pt x="2005" y="236621"/>
                  <a:pt x="0" y="288758"/>
                </a:cubicBezTo>
                <a:cubicBezTo>
                  <a:pt x="-2005" y="340895"/>
                  <a:pt x="-2005" y="405064"/>
                  <a:pt x="0" y="469232"/>
                </a:cubicBezTo>
                <a:cubicBezTo>
                  <a:pt x="2005" y="533400"/>
                  <a:pt x="10027" y="603585"/>
                  <a:pt x="12032" y="673769"/>
                </a:cubicBezTo>
                <a:cubicBezTo>
                  <a:pt x="14037" y="743953"/>
                  <a:pt x="8022" y="820153"/>
                  <a:pt x="12032" y="890337"/>
                </a:cubicBezTo>
                <a:cubicBezTo>
                  <a:pt x="16042" y="960521"/>
                  <a:pt x="36095" y="1094874"/>
                  <a:pt x="36095" y="1094874"/>
                </a:cubicBezTo>
                <a:lnTo>
                  <a:pt x="36095" y="1094874"/>
                </a:lnTo>
              </a:path>
            </a:pathLst>
          </a:custGeom>
          <a:noFill/>
          <a:ln w="571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313" y="708571"/>
            <a:ext cx="2711669" cy="132343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年，北魏孝文帝从平城（今山西大同）迁都洛阳。请同学利用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提供的词语，完成以下平城与洛阳的比较表。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3786805"/>
              </p:ext>
            </p:extLst>
          </p:nvPr>
        </p:nvGraphicFramePr>
        <p:xfrm>
          <a:off x="340330" y="2104194"/>
          <a:ext cx="2692652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802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33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65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平城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洛阳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1600" b="1" strike="noStrike" dirty="0">
                          <a:solidFill>
                            <a:schemeClr val="tx1"/>
                          </a:solidFill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气候</a:t>
                      </a:r>
                      <a:endParaRPr lang="en-US" sz="1600" b="1" strike="noStrike" dirty="0">
                        <a:solidFill>
                          <a:schemeClr val="tx1"/>
                        </a:solidFill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土地</a:t>
                      </a:r>
                      <a:endParaRPr lang="en-US" sz="16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粮食</a:t>
                      </a:r>
                      <a:endParaRPr lang="en-US" sz="16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b="1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交通</a:t>
                      </a:r>
                      <a:endParaRPr lang="en-US" sz="1600" b="1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384217" y="5016591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温暖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82692" y="6026198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寒冷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220" y="5480408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肥沃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54669" y="4686687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贫瘠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13594" y="4823692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短缺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052423" y="5304870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充足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180" y="5912348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困难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30905" y="4375431"/>
            <a:ext cx="733927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方便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61365" y="4030579"/>
            <a:ext cx="2954814" cy="26830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4"/>
          <p:cNvSpPr txBox="1"/>
          <p:nvPr/>
        </p:nvSpPr>
        <p:spPr>
          <a:xfrm>
            <a:off x="322174" y="246906"/>
            <a:ext cx="271080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4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北魏孝文帝迁都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5" name="TextBox 21"/>
          <p:cNvSpPr txBox="1"/>
          <p:nvPr/>
        </p:nvSpPr>
        <p:spPr>
          <a:xfrm>
            <a:off x="2235095" y="3592457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方便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6" name="TextBox 17"/>
          <p:cNvSpPr txBox="1"/>
          <p:nvPr/>
        </p:nvSpPr>
        <p:spPr>
          <a:xfrm>
            <a:off x="1258362" y="2846022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贫瘠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7" name="TextBox 14"/>
          <p:cNvSpPr txBox="1"/>
          <p:nvPr/>
        </p:nvSpPr>
        <p:spPr>
          <a:xfrm>
            <a:off x="2253333" y="2472804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温暖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8" name="TextBox 18"/>
          <p:cNvSpPr txBox="1"/>
          <p:nvPr/>
        </p:nvSpPr>
        <p:spPr>
          <a:xfrm>
            <a:off x="1256249" y="3219240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短缺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9" name="TextBox 16"/>
          <p:cNvSpPr txBox="1"/>
          <p:nvPr/>
        </p:nvSpPr>
        <p:spPr>
          <a:xfrm>
            <a:off x="2235094" y="2846022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肥沃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1" name="TextBox 20"/>
          <p:cNvSpPr txBox="1"/>
          <p:nvPr/>
        </p:nvSpPr>
        <p:spPr>
          <a:xfrm>
            <a:off x="1256248" y="3592457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困难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2" name="TextBox 19"/>
          <p:cNvSpPr txBox="1"/>
          <p:nvPr/>
        </p:nvSpPr>
        <p:spPr>
          <a:xfrm>
            <a:off x="2242011" y="3219240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充足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3" name="TextBox 15"/>
          <p:cNvSpPr txBox="1"/>
          <p:nvPr/>
        </p:nvSpPr>
        <p:spPr>
          <a:xfrm>
            <a:off x="1246089" y="2472804"/>
            <a:ext cx="668938" cy="3385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寒冷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656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85" y="609197"/>
            <a:ext cx="3356726" cy="6299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120" y="1057690"/>
            <a:ext cx="3156363" cy="5402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ular Callout 2"/>
          <p:cNvSpPr/>
          <p:nvPr/>
        </p:nvSpPr>
        <p:spPr>
          <a:xfrm>
            <a:off x="3893111" y="609197"/>
            <a:ext cx="3140242" cy="1166980"/>
          </a:xfrm>
          <a:prstGeom prst="wedgeRectCallout">
            <a:avLst>
              <a:gd name="adj1" fmla="val -63324"/>
              <a:gd name="adj2" fmla="val 143673"/>
            </a:avLst>
          </a:prstGeom>
          <a:solidFill>
            <a:schemeClr val="accent1">
              <a:lumMod val="20000"/>
              <a:lumOff val="8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洛阳是东汉和魏</a:t>
            </a:r>
            <a:r>
              <a:rPr lang="zh-TW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、</a:t>
            </a:r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晋首都，洛阳人都是很有文化的，都害怕被胡人统治。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5300805" y="2173219"/>
            <a:ext cx="3043990" cy="1046747"/>
          </a:xfrm>
          <a:prstGeom prst="wedgeRectCallout">
            <a:avLst>
              <a:gd name="adj1" fmla="val 82992"/>
              <a:gd name="adj2" fmla="val 59052"/>
            </a:avLst>
          </a:prstGeom>
          <a:solidFill>
            <a:srgbClr val="FFFFCC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不用担心，我会命令胡人进行汉化。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ular Callout 4"/>
          <p:cNvSpPr/>
          <p:nvPr/>
        </p:nvSpPr>
        <p:spPr>
          <a:xfrm>
            <a:off x="4855637" y="3556851"/>
            <a:ext cx="2995863" cy="1263316"/>
          </a:xfrm>
          <a:prstGeom prst="wedgeRectCallout">
            <a:avLst>
              <a:gd name="adj1" fmla="val -91917"/>
              <a:gd name="adj2" fmla="val -51786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那我们洛阳人便放心了，将诚心地向皇上效忠！</a:t>
            </a:r>
            <a:endParaRPr lang="en-US" sz="1600" dirty="0">
              <a:solidFill>
                <a:schemeClr val="tx1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516333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1598" y="827273"/>
            <a:ext cx="8411539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什么是「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汉化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TW" altLang="en-US" sz="1600" b="1" dirty="0">
                <a:latin typeface="新細明體" panose="02020500000000000000" pitchFamily="18" charset="-120"/>
              </a:rPr>
              <a:t>─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透过一些措施，鼓励胡人向汉人学习，从而改变他们原来的生活习惯。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253028"/>
              </p:ext>
            </p:extLst>
          </p:nvPr>
        </p:nvGraphicFramePr>
        <p:xfrm>
          <a:off x="366442" y="2313485"/>
          <a:ext cx="6082806" cy="41071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402267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01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075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措施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图例</a:t>
                      </a:r>
                      <a:r>
                        <a:rPr lang="en-US" altLang="zh-CN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(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填上字母）</a:t>
                      </a:r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8391">
                <a:tc>
                  <a:txBody>
                    <a:bodyPr/>
                    <a:lstStyle/>
                    <a:p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改胡姓为汉姓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8391">
                <a:tc>
                  <a:txBody>
                    <a:bodyPr/>
                    <a:lstStyle/>
                    <a:p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鼓励胡汉通婚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52608">
                <a:tc>
                  <a:txBody>
                    <a:bodyPr/>
                    <a:lstStyle/>
                    <a:p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禁穿胡服，改穿汉服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56989">
                <a:tc>
                  <a:txBody>
                    <a:bodyPr/>
                    <a:lstStyle/>
                    <a:p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已迁洛阳的</a:t>
                      </a:r>
                      <a:r>
                        <a:rPr lang="zh-CN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胡</a:t>
                      </a:r>
                      <a:r>
                        <a:rPr lang="zh-TW" altLang="en-US" sz="1600" dirty="0">
                          <a:latin typeface="新細明體" panose="02020500000000000000" pitchFamily="18" charset="-120"/>
                          <a:ea typeface="新細明體" panose="02020500000000000000" pitchFamily="18" charset="-120"/>
                        </a:rPr>
                        <a:t>人，死后不得归葬平城。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600" dirty="0">
                        <a:latin typeface="新細明體" panose="02020500000000000000" pitchFamily="18" charset="-120"/>
                        <a:ea typeface="新細明體" panose="02020500000000000000" pitchFamily="18" charset="-12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24"/>
          <p:cNvSpPr txBox="1"/>
          <p:nvPr/>
        </p:nvSpPr>
        <p:spPr>
          <a:xfrm>
            <a:off x="5260910" y="2971784"/>
            <a:ext cx="38928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B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8" name="TextBox 26"/>
          <p:cNvSpPr txBox="1"/>
          <p:nvPr/>
        </p:nvSpPr>
        <p:spPr>
          <a:xfrm>
            <a:off x="5260910" y="3842048"/>
            <a:ext cx="38928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D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260910" y="4724260"/>
            <a:ext cx="38928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A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0" name="TextBox 29"/>
          <p:cNvSpPr txBox="1"/>
          <p:nvPr/>
        </p:nvSpPr>
        <p:spPr>
          <a:xfrm>
            <a:off x="5260910" y="5708955"/>
            <a:ext cx="389282" cy="338554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C</a:t>
            </a:r>
            <a:endParaRPr lang="en-US" sz="1600" b="1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391598" y="363607"/>
            <a:ext cx="3586277" cy="461665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5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北魏孝文帝的汉化措施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6" name="群組 15"/>
          <p:cNvGrpSpPr/>
          <p:nvPr/>
        </p:nvGrpSpPr>
        <p:grpSpPr>
          <a:xfrm>
            <a:off x="7056759" y="1868814"/>
            <a:ext cx="1334170" cy="2463487"/>
            <a:chOff x="7056759" y="1868814"/>
            <a:chExt cx="1334170" cy="2463487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6759" y="2043767"/>
              <a:ext cx="1236849" cy="228853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02159" y="3347838"/>
              <a:ext cx="812800" cy="811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TextBox 18"/>
            <p:cNvSpPr txBox="1"/>
            <p:nvPr/>
          </p:nvSpPr>
          <p:spPr>
            <a:xfrm>
              <a:off x="8001647" y="1868814"/>
              <a:ext cx="38928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A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17" name="群組 16"/>
          <p:cNvGrpSpPr/>
          <p:nvPr/>
        </p:nvGrpSpPr>
        <p:grpSpPr>
          <a:xfrm>
            <a:off x="8825542" y="1828157"/>
            <a:ext cx="3224020" cy="2474154"/>
            <a:chOff x="8825542" y="1828157"/>
            <a:chExt cx="3224020" cy="2474154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5542" y="1858503"/>
              <a:ext cx="3224020" cy="24438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TextBox 24"/>
            <p:cNvSpPr txBox="1"/>
            <p:nvPr/>
          </p:nvSpPr>
          <p:spPr>
            <a:xfrm>
              <a:off x="11465639" y="1828157"/>
              <a:ext cx="38928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B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8" name="群組 27"/>
          <p:cNvGrpSpPr/>
          <p:nvPr/>
        </p:nvGrpSpPr>
        <p:grpSpPr>
          <a:xfrm>
            <a:off x="7102083" y="4359573"/>
            <a:ext cx="1735679" cy="2360781"/>
            <a:chOff x="7102083" y="4359573"/>
            <a:chExt cx="1735679" cy="2360781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83" y="4501029"/>
              <a:ext cx="1676400" cy="221932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7626781" y="4716027"/>
              <a:ext cx="11763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住在洛阳，葬在洛阳</a:t>
              </a:r>
              <a:endParaRPr 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sp>
          <p:nvSpPr>
            <p:cNvPr id="25" name="TextBox 29"/>
            <p:cNvSpPr txBox="1"/>
            <p:nvPr/>
          </p:nvSpPr>
          <p:spPr>
            <a:xfrm>
              <a:off x="8448480" y="4359573"/>
              <a:ext cx="38928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C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  <p:grpSp>
        <p:nvGrpSpPr>
          <p:cNvPr id="27" name="群組 26"/>
          <p:cNvGrpSpPr/>
          <p:nvPr/>
        </p:nvGrpSpPr>
        <p:grpSpPr>
          <a:xfrm>
            <a:off x="9532102" y="4671060"/>
            <a:ext cx="2069663" cy="1675143"/>
            <a:chOff x="9532102" y="4671060"/>
            <a:chExt cx="2069663" cy="1675143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2102" y="4855726"/>
              <a:ext cx="1874257" cy="14904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TextBox 26"/>
            <p:cNvSpPr txBox="1"/>
            <p:nvPr/>
          </p:nvSpPr>
          <p:spPr>
            <a:xfrm>
              <a:off x="11212483" y="4671060"/>
              <a:ext cx="389282" cy="338554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altLang="zh-CN" sz="1600" b="1" dirty="0">
                  <a:solidFill>
                    <a:schemeClr val="tx1"/>
                  </a:solidFill>
                  <a:latin typeface="新細明體" panose="02020500000000000000" pitchFamily="18" charset="-120"/>
                  <a:ea typeface="新細明體" panose="02020500000000000000" pitchFamily="18" charset="-120"/>
                </a:rPr>
                <a:t>D</a:t>
              </a:r>
              <a:endParaRPr lang="en-US" sz="1600" b="1" dirty="0">
                <a:solidFill>
                  <a:schemeClr val="tx1"/>
                </a:solidFill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778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itle 3"/>
          <p:cNvSpPr txBox="1">
            <a:spLocks/>
          </p:cNvSpPr>
          <p:nvPr/>
        </p:nvSpPr>
        <p:spPr>
          <a:xfrm>
            <a:off x="1" y="1"/>
            <a:ext cx="8256493" cy="621880"/>
          </a:xfrm>
          <a:prstGeom prst="rect">
            <a:avLst/>
          </a:prstGeom>
          <a:gradFill rotWithShape="1">
            <a:gsLst>
              <a:gs pos="0">
                <a:srgbClr val="C96731">
                  <a:tint val="80000"/>
                  <a:satMod val="107000"/>
                  <a:lumMod val="103000"/>
                </a:srgbClr>
              </a:gs>
              <a:gs pos="100000">
                <a:srgbClr val="C96731">
                  <a:tint val="82000"/>
                  <a:satMod val="109000"/>
                  <a:lumMod val="103000"/>
                </a:srgbClr>
              </a:gs>
            </a:gsLst>
            <a:lin ang="5400000" scaled="0"/>
          </a:gradFill>
          <a:ln w="6350" cap="flat" cmpd="sng" algn="ctr">
            <a:noFill/>
            <a:prstDash val="solid"/>
          </a:ln>
          <a:effectLst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主题：</a:t>
            </a:r>
            <a:r>
              <a:rPr lang="zh-CN" altLang="en-US" sz="2400" b="1" dirty="0">
                <a:solidFill>
                  <a:srgbClr val="00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北魏的胡人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914400" y="621881"/>
            <a:ext cx="7342094" cy="365993"/>
          </a:xfrm>
          <a:prstGeom prst="rect">
            <a:avLst/>
          </a:prstGeom>
          <a:solidFill>
            <a:srgbClr val="4A5356">
              <a:lumMod val="20000"/>
              <a:lumOff val="80000"/>
            </a:srgbClr>
          </a:solidFill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5350" marR="0" lvl="0" indent="-895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相关课题：</a:t>
            </a:r>
            <a:r>
              <a:rPr lang="en-US" altLang="zh-CN" sz="1600" b="1" dirty="0" err="1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i</a:t>
            </a:r>
            <a:r>
              <a:rPr lang="en-US" altLang="zh-CN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CN" altLang="en-US" sz="1600" b="1" dirty="0">
                <a:solidFill>
                  <a:srgbClr val="000000">
                    <a:lumMod val="75000"/>
                    <a:lumOff val="25000"/>
                  </a:srgbClr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孝文帝迁都及其推行的汉化措施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2341105"/>
            <a:ext cx="914400" cy="461665"/>
          </a:xfrm>
          <a:prstGeom prst="rect">
            <a:avLst/>
          </a:prstGeom>
          <a:solidFill>
            <a:srgbClr val="C96731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总论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4400" y="2346887"/>
            <a:ext cx="7342094" cy="156966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所谓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「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胡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」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，是汉人对北方游牧民族略带贬义的称呼，有点像今天叫外国人做「老外」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(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或香港称为「鬼佬」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)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。因此，胡人并非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指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一个民族，而是泛指住在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北方的非汉人。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公元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493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年，北魏在孝文帝从平城迁都洛阳，为了笼络洛阳的世家大族，要求鲜卑族人从衣冠和语言等基本的生活习惯开始，进行了一次彻底的汉化运动。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" y="4265238"/>
            <a:ext cx="7342094" cy="1077218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在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本课题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将可以学到：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游牧和农耕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的分布地域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胡人的衣冠特色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pPr marL="342900" indent="-342900">
              <a:buAutoNum type="arabicPeriod"/>
            </a:pP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孝文帝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的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汉化措施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0048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82" y="1014600"/>
            <a:ext cx="2341965" cy="15625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82" y="2909473"/>
            <a:ext cx="2374392" cy="158333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213" y="187569"/>
            <a:ext cx="821410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北方地方，天气寒冷，适合什么的农业活动？试把图片和文字置放到下面地图中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黄河以北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啡色和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黄河以南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绿色的位置。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4628" y="4753037"/>
            <a:ext cx="110197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畜牧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54563" y="5606411"/>
            <a:ext cx="1101969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耕种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3" y="833900"/>
            <a:ext cx="8214102" cy="582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092152">
            <a:off x="5075695" y="4521421"/>
            <a:ext cx="72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 rot="20888712">
            <a:off x="4686907" y="5837243"/>
            <a:ext cx="68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8547315" y="193007"/>
            <a:ext cx="307238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TW" altLang="en-US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方的气候和生活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8518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0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82" y="1014600"/>
            <a:ext cx="2341965" cy="15625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8982" y="2909473"/>
            <a:ext cx="2374392" cy="158333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3213" y="187569"/>
            <a:ext cx="821410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北方地方，天气寒冷，适合什么的农业活动？试把图片和文字置放到下面地图中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黄河以北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啡色和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黄河以南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绿色的位置。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444628" y="4753037"/>
            <a:ext cx="110197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畜牧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454563" y="5606411"/>
            <a:ext cx="1101969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耕种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3" y="833900"/>
            <a:ext cx="8214102" cy="582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20092152">
            <a:off x="5075695" y="4521421"/>
            <a:ext cx="7284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黄河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7" name="TextBox 6"/>
          <p:cNvSpPr txBox="1"/>
          <p:nvPr/>
        </p:nvSpPr>
        <p:spPr>
          <a:xfrm rot="20888712">
            <a:off x="4686907" y="5837243"/>
            <a:ext cx="6896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长江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094" y="1130424"/>
            <a:ext cx="2341965" cy="156252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416" y="4867225"/>
            <a:ext cx="2374392" cy="158333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3"/>
          <p:cNvSpPr txBox="1"/>
          <p:nvPr/>
        </p:nvSpPr>
        <p:spPr>
          <a:xfrm>
            <a:off x="4638038" y="1576292"/>
            <a:ext cx="1101970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畜牧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5" name="TextBox 4"/>
          <p:cNvSpPr txBox="1"/>
          <p:nvPr/>
        </p:nvSpPr>
        <p:spPr>
          <a:xfrm>
            <a:off x="3774059" y="5012559"/>
            <a:ext cx="1101969" cy="461665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耕种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6" name="TextBox 4"/>
          <p:cNvSpPr txBox="1"/>
          <p:nvPr/>
        </p:nvSpPr>
        <p:spPr>
          <a:xfrm>
            <a:off x="8547315" y="193007"/>
            <a:ext cx="3072382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1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TW" altLang="en-US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方的气候和生活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008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13" y="833900"/>
            <a:ext cx="8214102" cy="5828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5543" y="190721"/>
            <a:ext cx="1146875" cy="1640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613" y="97999"/>
            <a:ext cx="1603128" cy="14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834" y="3395794"/>
            <a:ext cx="1224370" cy="2687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4192" y="1371557"/>
            <a:ext cx="1947808" cy="194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6697" y="4934315"/>
            <a:ext cx="1250960" cy="15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910" y="2848586"/>
            <a:ext cx="1382120" cy="16803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33213" y="187569"/>
            <a:ext cx="8214102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住在北方的人，会把一些当地的野生动物牧养，作为食物或交通工具，你能把它们都找出来吗？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6241" y="1683309"/>
            <a:ext cx="1070277" cy="148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999" y="1648036"/>
            <a:ext cx="1603128" cy="1471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071" y="552733"/>
            <a:ext cx="1947808" cy="1947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127" y="1051203"/>
            <a:ext cx="1250960" cy="156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063" y="1016248"/>
            <a:ext cx="1070277" cy="1484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6176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0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824670" cy="4900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2"/>
          <p:cNvSpPr txBox="1"/>
          <p:nvPr/>
        </p:nvSpPr>
        <p:spPr>
          <a:xfrm>
            <a:off x="4114800" y="1277815"/>
            <a:ext cx="1043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</a:t>
            </a:r>
            <a:endParaRPr lang="en-US" sz="32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0" name="TextBox 3"/>
          <p:cNvSpPr txBox="1"/>
          <p:nvPr/>
        </p:nvSpPr>
        <p:spPr>
          <a:xfrm>
            <a:off x="186059" y="4817216"/>
            <a:ext cx="6538497" cy="181588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北魏小资料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民族：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胡（鲜卑）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朝代年份：</a:t>
            </a:r>
            <a:r>
              <a:rPr lang="en-US" altLang="zh-CN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386-534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属中国分裂状态中的：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领土：</a:t>
            </a:r>
            <a:endParaRPr lang="en-US" altLang="zh-CN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生活方式：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天气：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1" name="TextBox 4"/>
          <p:cNvSpPr txBox="1"/>
          <p:nvPr/>
        </p:nvSpPr>
        <p:spPr>
          <a:xfrm>
            <a:off x="6724556" y="137924"/>
            <a:ext cx="271080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2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TW" altLang="en-US" sz="2400" b="1" kern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方</a:t>
            </a:r>
            <a:r>
              <a:rPr lang="zh-TW" altLang="en-US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的政治演变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2565" y="906713"/>
            <a:ext cx="4527151" cy="5653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ectangle 8"/>
          <p:cNvSpPr/>
          <p:nvPr/>
        </p:nvSpPr>
        <p:spPr>
          <a:xfrm>
            <a:off x="7001164" y="701964"/>
            <a:ext cx="4996872" cy="597646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14"/>
          <p:cNvSpPr/>
          <p:nvPr/>
        </p:nvSpPr>
        <p:spPr>
          <a:xfrm>
            <a:off x="7051729" y="2816942"/>
            <a:ext cx="2424411" cy="31414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15"/>
          <p:cNvSpPr/>
          <p:nvPr/>
        </p:nvSpPr>
        <p:spPr>
          <a:xfrm>
            <a:off x="9651728" y="2816942"/>
            <a:ext cx="2346308" cy="3141406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16"/>
          <p:cNvSpPr txBox="1"/>
          <p:nvPr/>
        </p:nvSpPr>
        <p:spPr>
          <a:xfrm>
            <a:off x="6824670" y="2562999"/>
            <a:ext cx="51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南朝</a:t>
            </a:r>
            <a:endParaRPr 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7" name="TextBox 17"/>
          <p:cNvSpPr txBox="1"/>
          <p:nvPr/>
        </p:nvSpPr>
        <p:spPr>
          <a:xfrm>
            <a:off x="11648415" y="2562998"/>
            <a:ext cx="51919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北朝</a:t>
            </a:r>
            <a:endParaRPr lang="en-US" sz="1200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2208513" y="5555880"/>
            <a:ext cx="14253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南朝  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北朝？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812393" y="5789071"/>
            <a:ext cx="1967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中国北方 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中国南方？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1208231" y="6041807"/>
            <a:ext cx="16213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农耕 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畜牧？</a:t>
            </a:r>
            <a:endParaRPr lang="zh-HK" altLang="en-US" sz="16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812393" y="6274998"/>
            <a:ext cx="1598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寒冷 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/ 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炎热？</a:t>
            </a:r>
            <a:endParaRPr lang="en-US" altLang="zh-HK" sz="1600" dirty="0">
              <a:latin typeface="新細明體" panose="02020500000000000000" pitchFamily="18" charset="-120"/>
            </a:endParaRPr>
          </a:p>
        </p:txBody>
      </p:sp>
      <p:cxnSp>
        <p:nvCxnSpPr>
          <p:cNvPr id="36" name="直線接點 35"/>
          <p:cNvCxnSpPr/>
          <p:nvPr/>
        </p:nvCxnSpPr>
        <p:spPr>
          <a:xfrm>
            <a:off x="2267235" y="5735281"/>
            <a:ext cx="480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線接點 36"/>
          <p:cNvCxnSpPr/>
          <p:nvPr/>
        </p:nvCxnSpPr>
        <p:spPr>
          <a:xfrm>
            <a:off x="1849155" y="5958348"/>
            <a:ext cx="89858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線接點 37"/>
          <p:cNvCxnSpPr/>
          <p:nvPr/>
        </p:nvCxnSpPr>
        <p:spPr>
          <a:xfrm>
            <a:off x="1252076" y="6210411"/>
            <a:ext cx="480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線接點 38"/>
          <p:cNvCxnSpPr/>
          <p:nvPr/>
        </p:nvCxnSpPr>
        <p:spPr>
          <a:xfrm>
            <a:off x="1421877" y="6448689"/>
            <a:ext cx="4805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892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4" grpId="0" animBg="1"/>
      <p:bldP spid="25" grpId="0" animBg="1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21105" y="204537"/>
            <a:ext cx="5522495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右图是东汉至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隋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朝的朝代转变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。在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差不多</a:t>
            </a:r>
            <a:r>
              <a:rPr lang="en-US" altLang="zh-CN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600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年间，只有三个朝代是统一，其余都是分裂的。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这三个</a:t>
            </a:r>
            <a:r>
              <a:rPr lang="zh-TW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统一的</a:t>
            </a:r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朝代是：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1._________</a:t>
            </a:r>
          </a:p>
          <a:p>
            <a:r>
              <a:rPr 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2._________</a:t>
            </a:r>
          </a:p>
          <a:p>
            <a:r>
              <a:rPr 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3._________</a:t>
            </a:r>
          </a:p>
          <a:p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北魏是统一还是分裂？</a:t>
            </a:r>
            <a:endParaRPr lang="en-US" altLang="zh-CN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24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答：</a:t>
            </a:r>
            <a:endParaRPr lang="en-US" sz="24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endParaRPr lang="en-US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6265064" y="261312"/>
            <a:ext cx="5905358" cy="6299125"/>
            <a:chOff x="6265064" y="261312"/>
            <a:chExt cx="5905358" cy="629912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5769" y="261312"/>
              <a:ext cx="5043948" cy="629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6504039" y="2420528"/>
              <a:ext cx="2610464" cy="353782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9320982" y="2407572"/>
              <a:ext cx="2625212" cy="3550776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265064" y="2162247"/>
              <a:ext cx="5191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南朝</a:t>
              </a:r>
              <a:endParaRPr 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651229" y="2154177"/>
              <a:ext cx="5191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200" dirty="0">
                  <a:solidFill>
                    <a:srgbClr val="FF0000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北朝</a:t>
              </a:r>
              <a:endParaRPr lang="en-US" sz="12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686234" y="2057066"/>
            <a:ext cx="12536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东汉</a:t>
            </a:r>
            <a:endParaRPr lang="en-US" sz="2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66453" y="2425502"/>
            <a:ext cx="69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西晋</a:t>
            </a:r>
            <a:endParaRPr lang="en-US" sz="2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4284" y="2793938"/>
            <a:ext cx="6931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隋</a:t>
            </a:r>
            <a:endParaRPr lang="en-US" sz="20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2665" y="3855429"/>
            <a:ext cx="1149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rgbClr val="FF0000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分裂</a:t>
            </a:r>
            <a:endParaRPr lang="en-US" sz="2400" dirty="0">
              <a:solidFill>
                <a:srgbClr val="FF0000"/>
              </a:solidFill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600749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00" y="145778"/>
            <a:ext cx="4031479" cy="294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5200" y="3177153"/>
            <a:ext cx="403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北朝石棺</a:t>
            </a:r>
            <a:r>
              <a:rPr lang="zh-CN" altLang="en-US" sz="16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（北京中国国家博物馆藏）</a:t>
            </a:r>
            <a:endParaRPr lang="en-US" sz="16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200" y="3634154"/>
            <a:ext cx="4031479" cy="20928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石棺门口有两个卫士看守。他们身穿翻领长袍、脚穿长靴、手持不同兵器。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容貌方面则是高鼻深目、卷发、浓须，因此被历史学家认为是北朝的胡人形象。（不过史学界有一个说法，就是北朝的胡人，非尽是中国北方人。例如这两个高鼻深目的门卫，便是可能来自粟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（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音叔</a:t>
            </a:r>
            <a:r>
              <a:rPr lang="zh-TW" altLang="zh-HK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）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特（今伊朗地区）的。）</a:t>
            </a:r>
            <a:endParaRPr lang="en-US" altLang="zh-CN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46588" y="4677508"/>
            <a:ext cx="2470027" cy="20046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593019" y="4677508"/>
            <a:ext cx="2470027" cy="200464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81961" y="5832428"/>
            <a:ext cx="3564627" cy="338554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请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你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把这两位门卫的头像描画下来。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867266" y="0"/>
            <a:ext cx="11324734" cy="4429125"/>
            <a:chOff x="867266" y="0"/>
            <a:chExt cx="11324734" cy="4429125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6588" y="0"/>
              <a:ext cx="7745412" cy="4429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圓角矩形 10"/>
            <p:cNvSpPr/>
            <p:nvPr/>
          </p:nvSpPr>
          <p:spPr>
            <a:xfrm>
              <a:off x="867266" y="1461155"/>
              <a:ext cx="1140643" cy="1140643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  <p:cxnSp>
          <p:nvCxnSpPr>
            <p:cNvPr id="13" name="直線接點 12"/>
            <p:cNvCxnSpPr>
              <a:endCxn id="4099" idx="1"/>
            </p:cNvCxnSpPr>
            <p:nvPr/>
          </p:nvCxnSpPr>
          <p:spPr>
            <a:xfrm>
              <a:off x="2007909" y="2205872"/>
              <a:ext cx="2438679" cy="869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4"/>
          <p:cNvSpPr txBox="1"/>
          <p:nvPr/>
        </p:nvSpPr>
        <p:spPr>
          <a:xfrm>
            <a:off x="9481192" y="0"/>
            <a:ext cx="2710808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3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. </a:t>
            </a:r>
            <a:r>
              <a:rPr kumimoji="0" lang="zh-TW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新細明體" panose="02020500000000000000" pitchFamily="18" charset="-120"/>
                <a:ea typeface="新細明體" panose="02020500000000000000" pitchFamily="18" charset="-120"/>
              </a:rPr>
              <a:t>北</a:t>
            </a:r>
            <a:r>
              <a:rPr lang="zh-TW" altLang="en-US" sz="2400" b="1" kern="0" noProof="0" dirty="0">
                <a:solidFill>
                  <a:schemeClr val="bg1"/>
                </a:solidFill>
                <a:latin typeface="新細明體" panose="02020500000000000000" pitchFamily="18" charset="-120"/>
                <a:ea typeface="新細明體" panose="02020500000000000000" pitchFamily="18" charset="-120"/>
              </a:rPr>
              <a:t>朝胡人的形态</a:t>
            </a:r>
            <a:endParaRPr kumimoji="0" lang="zh-HK" alt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7981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6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557" y="860268"/>
            <a:ext cx="3115056" cy="5763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7522" y="6377815"/>
            <a:ext cx="3351923" cy="24622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北魏陶俑（</a:t>
            </a:r>
            <a:r>
              <a:rPr lang="en-US" altLang="zh-CN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1948</a:t>
            </a:r>
            <a:r>
              <a:rPr lang="zh-CN" altLang="en-US" sz="10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年河北景封县出土，中国国家博物馆藏）</a:t>
            </a:r>
            <a:endParaRPr lang="en-US" sz="10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grpSp>
        <p:nvGrpSpPr>
          <p:cNvPr id="2" name="群組 1"/>
          <p:cNvGrpSpPr/>
          <p:nvPr/>
        </p:nvGrpSpPr>
        <p:grpSpPr>
          <a:xfrm>
            <a:off x="2595004" y="1151466"/>
            <a:ext cx="8763875" cy="1077218"/>
            <a:chOff x="2595004" y="1151466"/>
            <a:chExt cx="8763875" cy="1077218"/>
          </a:xfrm>
        </p:grpSpPr>
        <p:sp>
          <p:nvSpPr>
            <p:cNvPr id="6" name="TextBox 5"/>
            <p:cNvSpPr txBox="1"/>
            <p:nvPr/>
          </p:nvSpPr>
          <p:spPr>
            <a:xfrm>
              <a:off x="5161277" y="1151466"/>
              <a:ext cx="6197602" cy="1077218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风帽，是驰骋在北方草原的胡人特有的服饰。风帽的顶部呈圆形，帽的前沿位于额部，脑后及两侧有垂至肩部的披幅。这种帽子可以保温和抵御风沙，适合胡人在北方寒冷地区生活之用。早期，胡人有编发的习俗，而垂下的披幅可以很好地掩盖着鞭子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595004" y="1584434"/>
              <a:ext cx="2566273" cy="0"/>
            </a:xfrm>
            <a:prstGeom prst="line">
              <a:avLst/>
            </a:prstGeom>
            <a:ln w="19050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群組 2"/>
          <p:cNvGrpSpPr/>
          <p:nvPr/>
        </p:nvGrpSpPr>
        <p:grpSpPr>
          <a:xfrm>
            <a:off x="2957611" y="2960133"/>
            <a:ext cx="8401267" cy="338554"/>
            <a:chOff x="2957611" y="2960133"/>
            <a:chExt cx="8401267" cy="338554"/>
          </a:xfrm>
        </p:grpSpPr>
        <p:sp>
          <p:nvSpPr>
            <p:cNvPr id="7" name="TextBox 6"/>
            <p:cNvSpPr txBox="1"/>
            <p:nvPr/>
          </p:nvSpPr>
          <p:spPr>
            <a:xfrm>
              <a:off x="5161279" y="2960133"/>
              <a:ext cx="6197599" cy="33855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风衣：如风帽一样，风衣有助保温和遮挡风沙。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3" name="Straight Connector 12"/>
            <p:cNvCxnSpPr>
              <a:endCxn id="7" idx="1"/>
            </p:cNvCxnSpPr>
            <p:nvPr/>
          </p:nvCxnSpPr>
          <p:spPr>
            <a:xfrm flipV="1">
              <a:off x="2957611" y="3129410"/>
              <a:ext cx="2203668" cy="15389"/>
            </a:xfrm>
            <a:prstGeom prst="line">
              <a:avLst/>
            </a:prstGeom>
            <a:ln w="19050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3"/>
          <p:cNvGrpSpPr/>
          <p:nvPr/>
        </p:nvGrpSpPr>
        <p:grpSpPr>
          <a:xfrm>
            <a:off x="2300085" y="3610303"/>
            <a:ext cx="9058795" cy="707584"/>
            <a:chOff x="2300085" y="3610303"/>
            <a:chExt cx="9058795" cy="707584"/>
          </a:xfrm>
        </p:grpSpPr>
        <p:sp>
          <p:nvSpPr>
            <p:cNvPr id="8" name="TextBox 7"/>
            <p:cNvSpPr txBox="1"/>
            <p:nvPr/>
          </p:nvSpPr>
          <p:spPr>
            <a:xfrm>
              <a:off x="5161280" y="3979333"/>
              <a:ext cx="6197600" cy="338554"/>
            </a:xfrm>
            <a:prstGeom prst="rect">
              <a:avLst/>
            </a:prstGeom>
            <a:noFill/>
            <a:ln w="28575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latin typeface="新細明體" panose="02020500000000000000" pitchFamily="18" charset="-120"/>
                  <a:ea typeface="新細明體" panose="02020500000000000000" pitchFamily="18" charset="-120"/>
                </a:rPr>
                <a:t>双手手握武器，出土时已腐朽。他有可能是负责仪仗的官兵。</a:t>
              </a:r>
              <a:endParaRPr lang="en-US" sz="1600" dirty="0">
                <a:latin typeface="新細明體" panose="02020500000000000000" pitchFamily="18" charset="-120"/>
                <a:ea typeface="新細明體" panose="02020500000000000000" pitchFamily="18" charset="-120"/>
              </a:endParaRPr>
            </a:p>
          </p:txBody>
        </p:sp>
        <p:cxnSp>
          <p:nvCxnSpPr>
            <p:cNvPr id="15" name="Elbow Connector 14"/>
            <p:cNvCxnSpPr>
              <a:endCxn id="8" idx="1"/>
            </p:cNvCxnSpPr>
            <p:nvPr/>
          </p:nvCxnSpPr>
          <p:spPr>
            <a:xfrm>
              <a:off x="2300085" y="3610303"/>
              <a:ext cx="2861195" cy="538307"/>
            </a:xfrm>
            <a:prstGeom prst="bentConnector3">
              <a:avLst/>
            </a:prstGeom>
            <a:ln w="19050">
              <a:solidFill>
                <a:srgbClr val="00B0F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5161276" y="5063157"/>
            <a:ext cx="6197601" cy="584775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有关「风帽」，</a:t>
            </a:r>
            <a:r>
              <a:rPr lang="zh-TW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可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参考佟春燕，＜源于鲜卑的汉服＞，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《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文物里的古代中国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》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中册，北京：中国社会出版社，</a:t>
            </a:r>
            <a:r>
              <a:rPr lang="en-US" altLang="zh-CN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2010</a:t>
            </a:r>
            <a:r>
              <a:rPr lang="zh-CN" altLang="en-US" sz="1600" dirty="0">
                <a:latin typeface="新細明體" panose="02020500000000000000" pitchFamily="18" charset="-120"/>
                <a:ea typeface="新細明體" panose="02020500000000000000" pitchFamily="18" charset="-120"/>
              </a:rPr>
              <a:t>年。</a:t>
            </a:r>
            <a:endParaRPr lang="en-US" sz="1600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  <p:sp>
        <p:nvSpPr>
          <p:cNvPr id="14" name="TextBox 2"/>
          <p:cNvSpPr txBox="1"/>
          <p:nvPr/>
        </p:nvSpPr>
        <p:spPr>
          <a:xfrm>
            <a:off x="742557" y="398603"/>
            <a:ext cx="1010640" cy="461665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b="1" dirty="0">
                <a:latin typeface="新細明體" panose="02020500000000000000" pitchFamily="18" charset="-120"/>
                <a:ea typeface="新細明體" panose="02020500000000000000" pitchFamily="18" charset="-120"/>
              </a:rPr>
              <a:t>胡服</a:t>
            </a:r>
            <a:endParaRPr lang="en-US" sz="2400" b="1" dirty="0">
              <a:latin typeface="新細明體" panose="02020500000000000000" pitchFamily="18" charset="-12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6010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4" grpId="0" animBg="1"/>
    </p:bldLst>
  </p:timing>
</p:sld>
</file>

<file path=ppt/theme/theme1.xml><?xml version="1.0" encoding="utf-8"?>
<a:theme xmlns:a="http://schemas.openxmlformats.org/drawingml/2006/main" name="回顧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EF829C2D0BC7F544BE1FEDE0EECD7245" ma:contentTypeVersion="14" ma:contentTypeDescription="建立新的文件。" ma:contentTypeScope="" ma:versionID="dd60c59fa926fd48d525407f6e217fb6">
  <xsd:schema xmlns:xsd="http://www.w3.org/2001/XMLSchema" xmlns:xs="http://www.w3.org/2001/XMLSchema" xmlns:p="http://schemas.microsoft.com/office/2006/metadata/properties" xmlns:ns2="de5c2c51-7906-4fac-bf5c-36dc0d54e7e0" xmlns:ns3="864ccfde-09d8-454f-ae99-5f29ab723904" targetNamespace="http://schemas.microsoft.com/office/2006/metadata/properties" ma:root="true" ma:fieldsID="2dc379060109887a010103108825be52" ns2:_="" ns3:_="">
    <xsd:import namespace="de5c2c51-7906-4fac-bf5c-36dc0d54e7e0"/>
    <xsd:import namespace="864ccfde-09d8-454f-ae99-5f29ab723904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e5c2c51-7906-4fac-bf5c-36dc0d54e7e0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4ccfde-09d8-454f-ae99-5f29ab723904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49f1219-beaa-421d-9806-7d84e40066c1}" ma:internalName="TaxCatchAll" ma:showField="CatchAllData" ma:web="864ccfde-09d8-454f-ae99-5f29ab7239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e5c2c51-7906-4fac-bf5c-36dc0d54e7e0">
      <Terms xmlns="http://schemas.microsoft.com/office/infopath/2007/PartnerControls"/>
    </lcf76f155ced4ddcb4097134ff3c332f>
    <TaxCatchAll xmlns="864ccfde-09d8-454f-ae99-5f29ab723904" xsi:nil="true"/>
  </documentManagement>
</p:properties>
</file>

<file path=customXml/itemProps1.xml><?xml version="1.0" encoding="utf-8"?>
<ds:datastoreItem xmlns:ds="http://schemas.openxmlformats.org/officeDocument/2006/customXml" ds:itemID="{B99F4652-8430-4D91-A42D-B0FEDBC957BF}"/>
</file>

<file path=customXml/itemProps2.xml><?xml version="1.0" encoding="utf-8"?>
<ds:datastoreItem xmlns:ds="http://schemas.openxmlformats.org/officeDocument/2006/customXml" ds:itemID="{9CD51FD1-A2C4-4FFB-A3F9-1F1C9C926975}"/>
</file>

<file path=customXml/itemProps3.xml><?xml version="1.0" encoding="utf-8"?>
<ds:datastoreItem xmlns:ds="http://schemas.openxmlformats.org/officeDocument/2006/customXml" ds:itemID="{C44B5805-0317-43AA-BB64-DCB27168A0A8}"/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3166</TotalTime>
  <Words>1264</Words>
  <Application>Microsoft Office PowerPoint</Application>
  <PresentationFormat>寬螢幕</PresentationFormat>
  <Paragraphs>164</Paragraphs>
  <Slides>13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13</vt:i4>
      </vt:variant>
    </vt:vector>
  </HeadingPairs>
  <TitlesOfParts>
    <vt:vector size="19" baseType="lpstr">
      <vt:lpstr>微軟正黑體</vt:lpstr>
      <vt:lpstr>新細明體</vt:lpstr>
      <vt:lpstr>Arial</vt:lpstr>
      <vt:lpstr>Calibri</vt:lpstr>
      <vt:lpstr>Calibri Light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胡化與漢化──孝文帝遷都後的文化改變</dc:title>
  <dc:creator>Wen hui Chang</dc:creator>
  <cp:lastModifiedBy>CHOW, Kwong-yuen</cp:lastModifiedBy>
  <cp:revision>227</cp:revision>
  <dcterms:created xsi:type="dcterms:W3CDTF">2019-01-19T05:10:22Z</dcterms:created>
  <dcterms:modified xsi:type="dcterms:W3CDTF">2026-01-13T03:52:23Z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0x010100EF829C2D0BC7F544BE1FEDE0EECD7245</vt:lpwstr>
  </property>
</Properties>
</file>