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5" r:id="rId2"/>
    <p:sldId id="278" r:id="rId3"/>
    <p:sldId id="294" r:id="rId4"/>
    <p:sldId id="314" r:id="rId5"/>
    <p:sldId id="315" r:id="rId6"/>
    <p:sldId id="316" r:id="rId7"/>
    <p:sldId id="317" r:id="rId8"/>
    <p:sldId id="318" r:id="rId9"/>
    <p:sldId id="279" r:id="rId10"/>
    <p:sldId id="281" r:id="rId11"/>
    <p:sldId id="280" r:id="rId12"/>
    <p:sldId id="321" r:id="rId13"/>
    <p:sldId id="282" r:id="rId14"/>
    <p:sldId id="322" r:id="rId15"/>
    <p:sldId id="320" r:id="rId16"/>
    <p:sldId id="323" r:id="rId17"/>
    <p:sldId id="284" r:id="rId18"/>
    <p:sldId id="285" r:id="rId19"/>
    <p:sldId id="286" r:id="rId20"/>
    <p:sldId id="324" r:id="rId21"/>
  </p:sldIdLst>
  <p:sldSz cx="12192000" cy="6858000"/>
  <p:notesSz cx="6858000" cy="9144000"/>
  <p:defaultTextStyle>
    <a:defPPr>
      <a:defRPr lang="en-US"/>
    </a:defPPr>
    <a:lvl1pPr marL="0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1pPr>
    <a:lvl2pPr marL="544227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2pPr>
    <a:lvl3pPr marL="1088454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3pPr>
    <a:lvl4pPr marL="1632681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4pPr>
    <a:lvl5pPr marL="2176908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5pPr>
    <a:lvl6pPr marL="2721135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3265361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3809588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4353815" algn="l" defTabSz="1088454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00" autoAdjust="0"/>
  </p:normalViewPr>
  <p:slideViewPr>
    <p:cSldViewPr>
      <p:cViewPr varScale="1">
        <p:scale>
          <a:sx n="80" d="100"/>
          <a:sy n="80" d="100"/>
        </p:scale>
        <p:origin x="68" y="3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6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17F87-5A31-40C8-98B6-0AEB930B9F6A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87673-5CA9-4A1B-95FD-7FDB16A54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3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27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454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681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6908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135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361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588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3815" algn="l" defTabSz="108845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87673-5CA9-4A1B-95FD-7FDB16A54C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4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87673-5CA9-4A1B-95FD-7FDB16A54C5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87673-5CA9-4A1B-95FD-7FDB16A54C5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28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49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8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7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7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3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8617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3pPr>
            <a:lvl4pPr marL="163292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723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543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85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1016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4468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2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34"/>
            </a:lvl1pPr>
            <a:lvl2pPr>
              <a:defRPr sz="28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34"/>
            </a:lvl1pPr>
            <a:lvl2pPr>
              <a:defRPr sz="28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67" b="1"/>
            </a:lvl1pPr>
            <a:lvl2pPr marL="544309" indent="0">
              <a:buNone/>
              <a:defRPr sz="2400" b="1"/>
            </a:lvl2pPr>
            <a:lvl3pPr marL="1088617" indent="0">
              <a:buNone/>
              <a:defRPr sz="2133" b="1"/>
            </a:lvl3pPr>
            <a:lvl4pPr marL="1632926" indent="0">
              <a:buNone/>
              <a:defRPr sz="1933" b="1"/>
            </a:lvl4pPr>
            <a:lvl5pPr marL="2177234" indent="0">
              <a:buNone/>
              <a:defRPr sz="1933" b="1"/>
            </a:lvl5pPr>
            <a:lvl6pPr marL="2721543" indent="0">
              <a:buNone/>
              <a:defRPr sz="1933" b="1"/>
            </a:lvl6pPr>
            <a:lvl7pPr marL="3265851" indent="0">
              <a:buNone/>
              <a:defRPr sz="1933" b="1"/>
            </a:lvl7pPr>
            <a:lvl8pPr marL="3810160" indent="0">
              <a:buNone/>
              <a:defRPr sz="1933" b="1"/>
            </a:lvl8pPr>
            <a:lvl9pPr marL="4354468" indent="0">
              <a:buNone/>
              <a:defRPr sz="1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67"/>
            </a:lvl1pPr>
            <a:lvl2pPr>
              <a:defRPr sz="2400"/>
            </a:lvl2pPr>
            <a:lvl3pPr>
              <a:defRPr sz="2133"/>
            </a:lvl3pPr>
            <a:lvl4pPr>
              <a:defRPr sz="1933"/>
            </a:lvl4pPr>
            <a:lvl5pPr>
              <a:defRPr sz="1933"/>
            </a:lvl5pPr>
            <a:lvl6pPr>
              <a:defRPr sz="1933"/>
            </a:lvl6pPr>
            <a:lvl7pPr>
              <a:defRPr sz="1933"/>
            </a:lvl7pPr>
            <a:lvl8pPr>
              <a:defRPr sz="1933"/>
            </a:lvl8pPr>
            <a:lvl9pPr>
              <a:defRPr sz="1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867" b="1"/>
            </a:lvl1pPr>
            <a:lvl2pPr marL="544309" indent="0">
              <a:buNone/>
              <a:defRPr sz="2400" b="1"/>
            </a:lvl2pPr>
            <a:lvl3pPr marL="1088617" indent="0">
              <a:buNone/>
              <a:defRPr sz="2133" b="1"/>
            </a:lvl3pPr>
            <a:lvl4pPr marL="1632926" indent="0">
              <a:buNone/>
              <a:defRPr sz="1933" b="1"/>
            </a:lvl4pPr>
            <a:lvl5pPr marL="2177234" indent="0">
              <a:buNone/>
              <a:defRPr sz="1933" b="1"/>
            </a:lvl5pPr>
            <a:lvl6pPr marL="2721543" indent="0">
              <a:buNone/>
              <a:defRPr sz="1933" b="1"/>
            </a:lvl6pPr>
            <a:lvl7pPr marL="3265851" indent="0">
              <a:buNone/>
              <a:defRPr sz="1933" b="1"/>
            </a:lvl7pPr>
            <a:lvl8pPr marL="3810160" indent="0">
              <a:buNone/>
              <a:defRPr sz="1933" b="1"/>
            </a:lvl8pPr>
            <a:lvl9pPr marL="4354468" indent="0">
              <a:buNone/>
              <a:defRPr sz="19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67"/>
            </a:lvl1pPr>
            <a:lvl2pPr>
              <a:defRPr sz="2400"/>
            </a:lvl2pPr>
            <a:lvl3pPr>
              <a:defRPr sz="2133"/>
            </a:lvl3pPr>
            <a:lvl4pPr>
              <a:defRPr sz="1933"/>
            </a:lvl4pPr>
            <a:lvl5pPr>
              <a:defRPr sz="1933"/>
            </a:lvl5pPr>
            <a:lvl6pPr>
              <a:defRPr sz="1933"/>
            </a:lvl6pPr>
            <a:lvl7pPr>
              <a:defRPr sz="1933"/>
            </a:lvl7pPr>
            <a:lvl8pPr>
              <a:defRPr sz="1933"/>
            </a:lvl8pPr>
            <a:lvl9pPr>
              <a:defRPr sz="1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4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5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9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34"/>
            </a:lvl2pPr>
            <a:lvl3pPr>
              <a:defRPr sz="28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309" indent="0">
              <a:buNone/>
              <a:defRPr sz="1400"/>
            </a:lvl2pPr>
            <a:lvl3pPr marL="1088617" indent="0">
              <a:buNone/>
              <a:defRPr sz="1200"/>
            </a:lvl3pPr>
            <a:lvl4pPr marL="1632926" indent="0">
              <a:buNone/>
              <a:defRPr sz="1067"/>
            </a:lvl4pPr>
            <a:lvl5pPr marL="2177234" indent="0">
              <a:buNone/>
              <a:defRPr sz="1067"/>
            </a:lvl5pPr>
            <a:lvl6pPr marL="2721543" indent="0">
              <a:buNone/>
              <a:defRPr sz="1067"/>
            </a:lvl6pPr>
            <a:lvl7pPr marL="3265851" indent="0">
              <a:buNone/>
              <a:defRPr sz="1067"/>
            </a:lvl7pPr>
            <a:lvl8pPr marL="3810160" indent="0">
              <a:buNone/>
              <a:defRPr sz="1067"/>
            </a:lvl8pPr>
            <a:lvl9pPr marL="435446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4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309" indent="0">
              <a:buNone/>
              <a:defRPr sz="3334"/>
            </a:lvl2pPr>
            <a:lvl3pPr marL="1088617" indent="0">
              <a:buNone/>
              <a:defRPr sz="2867"/>
            </a:lvl3pPr>
            <a:lvl4pPr marL="1632926" indent="0">
              <a:buNone/>
              <a:defRPr sz="2400"/>
            </a:lvl4pPr>
            <a:lvl5pPr marL="2177234" indent="0">
              <a:buNone/>
              <a:defRPr sz="2400"/>
            </a:lvl5pPr>
            <a:lvl6pPr marL="2721543" indent="0">
              <a:buNone/>
              <a:defRPr sz="2400"/>
            </a:lvl6pPr>
            <a:lvl7pPr marL="3265851" indent="0">
              <a:buNone/>
              <a:defRPr sz="2400"/>
            </a:lvl7pPr>
            <a:lvl8pPr marL="3810160" indent="0">
              <a:buNone/>
              <a:defRPr sz="2400"/>
            </a:lvl8pPr>
            <a:lvl9pPr marL="4354468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309" indent="0">
              <a:buNone/>
              <a:defRPr sz="1400"/>
            </a:lvl2pPr>
            <a:lvl3pPr marL="1088617" indent="0">
              <a:buNone/>
              <a:defRPr sz="1200"/>
            </a:lvl3pPr>
            <a:lvl4pPr marL="1632926" indent="0">
              <a:buNone/>
              <a:defRPr sz="1067"/>
            </a:lvl4pPr>
            <a:lvl5pPr marL="2177234" indent="0">
              <a:buNone/>
              <a:defRPr sz="1067"/>
            </a:lvl5pPr>
            <a:lvl6pPr marL="2721543" indent="0">
              <a:buNone/>
              <a:defRPr sz="1067"/>
            </a:lvl6pPr>
            <a:lvl7pPr marL="3265851" indent="0">
              <a:buNone/>
              <a:defRPr sz="1067"/>
            </a:lvl7pPr>
            <a:lvl8pPr marL="3810160" indent="0">
              <a:buNone/>
              <a:defRPr sz="1067"/>
            </a:lvl8pPr>
            <a:lvl9pPr marL="4354468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3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37E13-FA78-48C5-A703-285C3C6641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2800A-3F24-4053-A008-FDCA4FCB0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617" rtl="0" eaLnBrk="1" latinLnBrk="0" hangingPunct="1">
        <a:spcBef>
          <a:spcPct val="0"/>
        </a:spcBef>
        <a:buNone/>
        <a:defRPr sz="5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32" indent="-408232" algn="l" defTabSz="1088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02" indent="-340193" algn="l" defTabSz="1088617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771" indent="-272154" algn="l" defTabSz="1088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5080" indent="-272154" algn="l" defTabSz="10886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88" indent="-272154" algn="l" defTabSz="1088617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697" indent="-272154" algn="l" defTabSz="1088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006" indent="-272154" algn="l" defTabSz="1088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314" indent="-272154" algn="l" defTabSz="1088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623" indent="-272154" algn="l" defTabSz="10886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309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7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926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234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543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851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10160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468" algn="l" defTabSz="108861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3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:\EDB 2018 三國魏晉南北朝史\6 建康\建康都城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08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864" y="279400"/>
            <a:ext cx="2096882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990600"/>
            <a:ext cx="3240216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04394" y="1493561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守卫建康都城，朕应该发展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哪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个兵种？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为什么？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0864" y="6175334"/>
            <a:ext cx="465533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（图片参考：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稲畑耕一郎监修 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; 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刘炜编 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; 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罗宗真着 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; 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住谷孝之訳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ja-JP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魏晋南北朝 </a:t>
            </a:r>
            <a:r>
              <a:rPr lang="en-US" altLang="ja-JP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: </a:t>
            </a:r>
          </a:p>
          <a:p>
            <a:r>
              <a:rPr lang="en-US" altLang="ja-JP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  </a:t>
            </a:r>
            <a:r>
              <a:rPr lang="ja-JP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融合する文明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。大阪 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: 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创元社 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2005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，页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 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696200" y="4490204"/>
            <a:ext cx="3647454" cy="83099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参考答案：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建康城以长江为防线，若要守卫建康，便应该发展水师。</a:t>
            </a:r>
            <a:endParaRPr lang="zh-HK" alt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28778" y="1981200"/>
            <a:ext cx="1026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indent="-342917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骑兵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  <a:p>
            <a:pPr marL="342917" indent="-342917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水师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67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" y="0"/>
            <a:ext cx="6260958" cy="46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G:\EDB 2018 三國魏晉南北朝史\6 建康\建康都城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19" y="0"/>
            <a:ext cx="4691139" cy="46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0"/>
            <a:ext cx="4659981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5.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热门景点介绍：石头城观舰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2600" y="5654022"/>
            <a:ext cx="2693401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六朝时，石头城仍为重要的江防要塞。每次政治动乱，石头城是各路势力争夺的焦点。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4800" y="2413000"/>
            <a:ext cx="304800" cy="254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  <p:cxnSp>
        <p:nvCxnSpPr>
          <p:cNvPr id="7" name="Straight Connector 6"/>
          <p:cNvCxnSpPr/>
          <p:nvPr/>
        </p:nvCxnSpPr>
        <p:spPr>
          <a:xfrm>
            <a:off x="6268469" y="2540000"/>
            <a:ext cx="1656331" cy="0"/>
          </a:xfrm>
          <a:prstGeom prst="line">
            <a:avLst/>
          </a:prstGeom>
          <a:ln w="28575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43600" y="4879539"/>
            <a:ext cx="3323865" cy="83099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211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年，孙权建都建业，并在建业城外的石头山上修建一座城。该城在石头山上，因而名为石头城。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5654022"/>
            <a:ext cx="3323865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这座城池从此成为保卫建业城的第一要塞，肩负着防御长江的重要任务，城内储存了军粮和军械。自此石头城成为南京的代称之一。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72600" y="4879539"/>
            <a:ext cx="2693401" cy="83099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313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年，西晋朝，司马邺</a:t>
            </a:r>
            <a:r>
              <a:rPr lang="zh-TW" altLang="zh-HK" sz="1600" dirty="0">
                <a:latin typeface="+mj-ea"/>
              </a:rPr>
              <a:t>（</a:t>
            </a:r>
            <a:r>
              <a:rPr lang="zh-TW" altLang="en-US" sz="1600" dirty="0">
                <a:latin typeface="+mj-ea"/>
              </a:rPr>
              <a:t>音业</a:t>
            </a:r>
            <a:r>
              <a:rPr lang="zh-TW" altLang="zh-HK" sz="1600" dirty="0">
                <a:latin typeface="+mj-ea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（愍</a:t>
            </a:r>
            <a:r>
              <a:rPr lang="zh-TW" altLang="zh-HK" sz="1600" dirty="0">
                <a:latin typeface="+mj-ea"/>
              </a:rPr>
              <a:t>（</a:t>
            </a:r>
            <a:r>
              <a:rPr lang="zh-TW" altLang="en-US" sz="1600" dirty="0">
                <a:latin typeface="+mj-ea"/>
              </a:rPr>
              <a:t>音敏</a:t>
            </a:r>
            <a:r>
              <a:rPr lang="zh-TW" altLang="zh-HK" sz="1600" dirty="0">
                <a:latin typeface="+mj-ea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帝）继位。避讳，建业改名建康。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0487" y="5130803"/>
            <a:ext cx="3606920" cy="83099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城堡上突起的岩石，经过长年的风化，形成恐怖人样。六朝建康人称之为「鬼面」。旅游必看！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076" name="Picture 4" descr="C:\Users\swcheung\Downloads\2b4d9d162f63ef57876ea51d158f2695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5" y="4731729"/>
            <a:ext cx="1718649" cy="223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Elbow Connector 15"/>
          <p:cNvCxnSpPr/>
          <p:nvPr/>
        </p:nvCxnSpPr>
        <p:spPr>
          <a:xfrm rot="16200000" flipH="1">
            <a:off x="2070463" y="2873281"/>
            <a:ext cx="2828659" cy="1686384"/>
          </a:xfrm>
          <a:prstGeom prst="bentConnector3">
            <a:avLst/>
          </a:prstGeom>
          <a:ln w="28575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0803" y="4332224"/>
            <a:ext cx="2079684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图片：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维基百科▪石头城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2230487" y="6044625"/>
            <a:ext cx="3606920" cy="5847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位处石头城之上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可以清楚观察到江上的船舰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这也是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旅游必看！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807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85409" y="5181600"/>
            <a:ext cx="365760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孙权在长江边上建立石头城（意想图）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8085409" y="5533124"/>
            <a:ext cx="3657600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（图片：清华大学美术分院专业图书库藏，出版资料不详，见武廷海，</a:t>
            </a:r>
            <a:r>
              <a:rPr lang="en-US" altLang="zh-CN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六朝建康规划</a:t>
            </a:r>
            <a:r>
              <a:rPr lang="en-US" altLang="zh-CN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，清华大学出版社，</a:t>
            </a:r>
            <a:r>
              <a:rPr lang="en-US" altLang="zh-CN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2011</a:t>
            </a: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23" y="0"/>
            <a:ext cx="8132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53" y="-32094"/>
            <a:ext cx="12211353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3099212"/>
            <a:ext cx="12191999" cy="3765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 dirty="0"/>
          </a:p>
        </p:txBody>
      </p:sp>
      <p:pic>
        <p:nvPicPr>
          <p:cNvPr id="4102" name="Picture 6" descr="G:\EDB 2018 三國魏晉南北朝史\6 建康\圖庫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795" y="2358227"/>
            <a:ext cx="3896501" cy="261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:\EDB 2018 三國魏晉南北朝史\6 建康\圖庫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0" y="3615227"/>
            <a:ext cx="2133600" cy="14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:\EDB 2018 三國魏晉南北朝史\6 建康\圖庫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526" y="4269656"/>
            <a:ext cx="3884991" cy="26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:\EDB 2018 三國魏晉南北朝史\6 建康\圖庫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63" y="4484082"/>
            <a:ext cx="2133600" cy="14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22" y="2806243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518">
            <a:off x="7619340" y="3350532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81" y="5075918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471" y="4702099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81" y="5228014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571">
            <a:off x="7292934" y="4291566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81" y="5587092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:\EDB 2018 三國魏晉南北朝史\6 建康\圖庫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81" y="3392371"/>
            <a:ext cx="2133600" cy="14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G:\EDB 2018 三國魏晉南北朝史\6 建康\圖庫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67" y="2954020"/>
            <a:ext cx="2133600" cy="14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G:\EDB 2018 三國魏晉南北朝史\6 建康\圖庫\Pic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645" y="5369076"/>
            <a:ext cx="2133600" cy="145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G:\EDB 2018 三國魏晉南北朝史\6 建康\圖庫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59" y="4562951"/>
            <a:ext cx="3713386" cy="248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01" y="2888416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727199" cy="239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76" y="19555"/>
            <a:ext cx="7630704" cy="311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68129" y="494919"/>
            <a:ext cx="50974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我有三种兵船，你能替我分别出来吗？</a:t>
            </a:r>
            <a:endParaRPr lang="en-US" altLang="zh-CN" sz="1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艨冲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：后汉时代的大型兵船，因其体积巨大，作战的时候，足可将敌方较小型的兵船拦腰撞毁。艨冲可作指挥舰。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走舸</a:t>
            </a:r>
            <a:r>
              <a:rPr lang="zh-TW" altLang="zh-HK" sz="1600" dirty="0">
                <a:latin typeface="+mj-ea"/>
              </a:rPr>
              <a:t>（</a:t>
            </a:r>
            <a:r>
              <a:rPr lang="zh-TW" altLang="en-US" sz="1600" dirty="0">
                <a:latin typeface="+mj-ea"/>
              </a:rPr>
              <a:t>音</a:t>
            </a:r>
            <a:r>
              <a:rPr lang="zh-TW" altLang="en-US" sz="1600" dirty="0">
                <a:latin typeface="新細明體" panose="02020500000000000000" pitchFamily="18" charset="-120"/>
              </a:rPr>
              <a:t>鲄</a:t>
            </a:r>
            <a:r>
              <a:rPr lang="zh-TW" altLang="zh-HK" sz="1600" dirty="0">
                <a:latin typeface="+mj-ea"/>
              </a:rPr>
              <a:t>（</a:t>
            </a:r>
            <a:r>
              <a:rPr lang="en-US" altLang="zh-TW" sz="1600" dirty="0">
                <a:latin typeface="+mj-ea"/>
              </a:rPr>
              <a:t>go2</a:t>
            </a:r>
            <a:r>
              <a:rPr lang="zh-TW" altLang="zh-HK" sz="1600" dirty="0">
                <a:latin typeface="+mj-ea"/>
              </a:rPr>
              <a:t>））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：这时快速的中型运兵船，作用是将士兵迅速地运到对岸抢滩，有点像现代的登陆艇。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游艇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：作用跟走舸相同，只是体积较小，对士兵的保护不及后者。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93977" y="6181288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艨冲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1464539" y="3532980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艨冲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08210" y="6395564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走舸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94068" y="3266240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走舸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50212" y="4484082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走舸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15774" y="5217736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游艇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564017" y="4993452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游艇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89751" y="3235934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游艇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53842" y="3302534"/>
            <a:ext cx="595035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游艇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4" name="Picture 7" descr="G:\EDB 2018 三國魏晉南北朝史\6 建康\圖庫\Picture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73" y="4264073"/>
            <a:ext cx="1541299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8" grpId="0" animBg="1"/>
      <p:bldP spid="3" grpId="0" animBg="1"/>
      <p:bldP spid="29" grpId="0" animBg="1"/>
      <p:bldP spid="30" grpId="0" animBg="1"/>
      <p:bldP spid="4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869838"/>
            <a:ext cx="1183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22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多个世纪之后，清朝的康熙皇帝</a:t>
            </a:r>
            <a:r>
              <a:rPr lang="zh-TW" altLang="en-US" sz="1422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en-US" altLang="zh-TW" sz="1422" dirty="0">
                <a:latin typeface="新細明體" panose="02020500000000000000" pitchFamily="18" charset="-120"/>
                <a:ea typeface="新細明體" panose="02020500000000000000" pitchFamily="18" charset="-120"/>
              </a:rPr>
              <a:t>1654-1722</a:t>
            </a:r>
            <a:r>
              <a:rPr lang="zh-TW" altLang="en-US" sz="1422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422" dirty="0">
                <a:latin typeface="新細明體" panose="02020500000000000000" pitchFamily="18" charset="-120"/>
                <a:ea typeface="新細明體" panose="02020500000000000000" pitchFamily="18" charset="-120"/>
              </a:rPr>
              <a:t>巡游江南。一日，他的船队在长江航行，经过了石头城，画师把当时的情景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绘画</a:t>
            </a:r>
            <a:r>
              <a:rPr lang="zh-CN" altLang="en-US" sz="1422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了出来。</a:t>
            </a:r>
            <a:endParaRPr lang="en-US" sz="1422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91800" y="5029740"/>
            <a:ext cx="132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清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康熙南巡图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8298"/>
            <a:ext cx="12262385" cy="37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5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6396" y="6324600"/>
            <a:ext cx="331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（图片：清华大学美术分院专业图书库藏，出版资料不详，见武廷海，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六朝建康规划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5800" y="845403"/>
            <a:ext cx="331840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6.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热门景点介绍：秦淮河休闲购物区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5800" y="1676400"/>
            <a:ext cx="3318404" cy="181588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秦淮河是南京城外最为繁荣的风景区和商业区。两岸都是酒肆</a:t>
            </a:r>
            <a:r>
              <a:rPr lang="zh-TW" altLang="zh-HK" sz="1600" dirty="0">
                <a:latin typeface="+mj-ea"/>
              </a:rPr>
              <a:t>（</a:t>
            </a:r>
            <a:r>
              <a:rPr lang="zh-TW" altLang="en-US" sz="1600" dirty="0">
                <a:latin typeface="+mj-ea"/>
              </a:rPr>
              <a:t>音</a:t>
            </a:r>
            <a:r>
              <a:rPr lang="zh-TW" altLang="en-US" sz="1600" dirty="0">
                <a:latin typeface="新細明體" panose="02020500000000000000" pitchFamily="18" charset="-120"/>
              </a:rPr>
              <a:t>试</a:t>
            </a:r>
            <a:r>
              <a:rPr lang="zh-TW" altLang="zh-HK" sz="1600" dirty="0">
                <a:latin typeface="+mj-ea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、茶楼、饭店和客栈，繁华整天。即使到了晚上，小艇仍挂上油灯、穿梭河中。近代文学家朱自清便以「桨声灯影」来形容这个璀璨的景象。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06"/>
            <a:ext cx="8318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8078807" y="0"/>
            <a:ext cx="4243072" cy="6441504"/>
            <a:chOff x="8078807" y="0"/>
            <a:chExt cx="4243072" cy="6441504"/>
          </a:xfrm>
        </p:grpSpPr>
        <p:pic>
          <p:nvPicPr>
            <p:cNvPr id="3" name="Picture 2" descr="秦淮河- 維基百科，自由的百科全書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807" y="0"/>
              <a:ext cx="4113193" cy="61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0591800" y="6195283"/>
              <a:ext cx="17300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图片：维基百科</a:t>
              </a:r>
              <a:r>
                <a:rPr lang="en-US" altLang="zh-CN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--</a:t>
              </a:r>
              <a:r>
                <a:rPr lang="zh-CN" altLang="en-US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秦淮河</a:t>
              </a:r>
              <a:endParaRPr lang="en-US" sz="10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8" y="126857"/>
            <a:ext cx="6158753" cy="3453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48" y="3572854"/>
            <a:ext cx="4696011" cy="10772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民国时代的秦淮河，仍然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停泊了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很多小艇，让游客可以在夜幕低垂的时候，感受一下六朝的「桨声灯影」。（图片：叶兆言，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老南京：旧影秦淮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，重庆：重庆大学出版社，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2014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2112" y="5563106"/>
            <a:ext cx="269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今天的秦淮河，仍然是南京的主要观光区。</a:t>
            </a:r>
            <a:endParaRPr lang="en-US" sz="16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7" name="Picture 18" descr="C:\Users\swcheung\Downloads\c5f3c645cc9a53b4bb83a03150fd8ad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934686"/>
            <a:ext cx="2185029" cy="163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08" y="3654962"/>
            <a:ext cx="4270717" cy="32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32096"/>
            <a:ext cx="231744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东晋时装推介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68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 descr="G:\EDB 2018 三國魏晉南北朝史\6 建康\圖庫\Picture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64" y="1180042"/>
            <a:ext cx="1304925" cy="481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92" y="1119793"/>
            <a:ext cx="1373717" cy="487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2050" y="4361543"/>
            <a:ext cx="1366460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短襦、长裙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4792" y="4834467"/>
            <a:ext cx="1373717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南京东晋墓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6423" y="4361543"/>
            <a:ext cx="1304925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袍服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6423" y="4834467"/>
            <a:ext cx="1304925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南京东晋墓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1207" y="880646"/>
            <a:ext cx="1312182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男装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4792" y="879722"/>
            <a:ext cx="1373717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女性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7951409" y="2561760"/>
            <a:ext cx="2792791" cy="338554"/>
            <a:chOff x="7951409" y="2561760"/>
            <a:chExt cx="2792791" cy="338554"/>
          </a:xfrm>
        </p:grpSpPr>
        <p:sp>
          <p:nvSpPr>
            <p:cNvPr id="12" name="TextBox 11"/>
            <p:cNvSpPr txBox="1"/>
            <p:nvPr/>
          </p:nvSpPr>
          <p:spPr>
            <a:xfrm>
              <a:off x="9983409" y="2561760"/>
              <a:ext cx="760791" cy="33855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短襦</a:t>
              </a:r>
              <a:endParaRPr 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5" name="Straight Connector 14"/>
            <p:cNvCxnSpPr>
              <a:endCxn id="12" idx="1"/>
            </p:cNvCxnSpPr>
            <p:nvPr/>
          </p:nvCxnSpPr>
          <p:spPr>
            <a:xfrm>
              <a:off x="7951409" y="2709527"/>
              <a:ext cx="2032000" cy="21510"/>
            </a:xfrm>
            <a:prstGeom prst="line">
              <a:avLst/>
            </a:prstGeom>
            <a:ln w="28575">
              <a:solidFill>
                <a:srgbClr val="FFC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群組 6"/>
          <p:cNvGrpSpPr/>
          <p:nvPr/>
        </p:nvGrpSpPr>
        <p:grpSpPr>
          <a:xfrm>
            <a:off x="8054219" y="4544448"/>
            <a:ext cx="2717801" cy="338554"/>
            <a:chOff x="8054219" y="4544448"/>
            <a:chExt cx="2717801" cy="338554"/>
          </a:xfrm>
        </p:grpSpPr>
        <p:sp>
          <p:nvSpPr>
            <p:cNvPr id="18" name="TextBox 17"/>
            <p:cNvSpPr txBox="1"/>
            <p:nvPr/>
          </p:nvSpPr>
          <p:spPr>
            <a:xfrm>
              <a:off x="10011229" y="4544448"/>
              <a:ext cx="760791" cy="33855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长裙</a:t>
              </a:r>
              <a:endParaRPr 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7" name="Straight Connector 16"/>
            <p:cNvCxnSpPr>
              <a:endCxn id="18" idx="1"/>
            </p:cNvCxnSpPr>
            <p:nvPr/>
          </p:nvCxnSpPr>
          <p:spPr>
            <a:xfrm>
              <a:off x="8054219" y="4692215"/>
              <a:ext cx="1957010" cy="21510"/>
            </a:xfrm>
            <a:prstGeom prst="line">
              <a:avLst/>
            </a:prstGeom>
            <a:ln w="28575">
              <a:solidFill>
                <a:srgbClr val="FFC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9983409" y="1980046"/>
            <a:ext cx="1755736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请填上服装名称：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3150" y="582192"/>
            <a:ext cx="1862062" cy="3962257"/>
            <a:chOff x="183150" y="582192"/>
            <a:chExt cx="1862062" cy="3962257"/>
          </a:xfrm>
        </p:grpSpPr>
        <p:pic>
          <p:nvPicPr>
            <p:cNvPr id="24" name="Picture 7" descr="G:\EDB 2018 三國魏晉南北朝史\5 六朝怪談\圖庫\陳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479" y="3723182"/>
              <a:ext cx="1845733" cy="821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G:\EDB 2018 三國魏晉南北朝史\5 六朝怪談\圖庫\東吳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50" y="582192"/>
              <a:ext cx="1735667" cy="109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G:\EDB 2018 三國魏晉南北朝史\5 六朝怪談\圖庫\梁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73" y="3327432"/>
              <a:ext cx="1727200" cy="78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G:\EDB 2018 三國魏晉南北朝史\5 六朝怪談\圖庫\宋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07" y="2336832"/>
              <a:ext cx="1600200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G:\EDB 2018 三國魏晉南北朝史\5 六朝怪談\圖庫\齊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07" y="2984532"/>
              <a:ext cx="1642533" cy="73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G:\EDB 2018 三國魏晉南北朝史\5 六朝怪談\圖庫\東晉0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11" y="1321024"/>
              <a:ext cx="1574800" cy="139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8054219" y="6417623"/>
            <a:ext cx="1523999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北京中国国家博物馆藏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9781268" y="693761"/>
            <a:ext cx="2167825" cy="83099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建康城繁华热闹，城内男女身穿时尚服饰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也是一道人文风景！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48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3" grpId="0" animBg="1"/>
      <p:bldP spid="9" grpId="0" animBg="1"/>
      <p:bldP spid="10" grpId="0" animBg="1"/>
      <p:bldP spid="19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20983"/>
            <a:ext cx="2438400" cy="688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5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9905" y="0"/>
            <a:ext cx="1270000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一般仕女</a:t>
            </a:r>
            <a:endParaRPr lang="en-US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2000" y="-23186"/>
            <a:ext cx="1320800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贵族妇女</a:t>
            </a:r>
            <a:endParaRPr lang="en-US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940800" y="1041400"/>
            <a:ext cx="3098800" cy="5689600"/>
          </a:xfrm>
          <a:prstGeom prst="rect">
            <a:avLst/>
          </a:prstGeom>
          <a:solidFill>
            <a:schemeClr val="bg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  <p:sp>
        <p:nvSpPr>
          <p:cNvPr id="22" name="Right Arrow 21"/>
          <p:cNvSpPr/>
          <p:nvPr/>
        </p:nvSpPr>
        <p:spPr>
          <a:xfrm>
            <a:off x="7162800" y="5054600"/>
            <a:ext cx="1828800" cy="304800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  <p:grpSp>
        <p:nvGrpSpPr>
          <p:cNvPr id="21" name="群組 20"/>
          <p:cNvGrpSpPr/>
          <p:nvPr/>
        </p:nvGrpSpPr>
        <p:grpSpPr>
          <a:xfrm>
            <a:off x="6019800" y="2573676"/>
            <a:ext cx="2616200" cy="338554"/>
            <a:chOff x="6019800" y="2573676"/>
            <a:chExt cx="2616200" cy="33855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019800" y="2768601"/>
              <a:ext cx="1651000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569200" y="2573676"/>
              <a:ext cx="106680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粗鋼筆行楷" panose="02010609010101010101" pitchFamily="49" charset="-120"/>
                </a:rPr>
                <a:t>圆领内衣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6654800" y="3945275"/>
            <a:ext cx="1981200" cy="338554"/>
            <a:chOff x="6654800" y="3945275"/>
            <a:chExt cx="1981200" cy="338554"/>
          </a:xfrm>
        </p:grpSpPr>
        <p:cxnSp>
          <p:nvCxnSpPr>
            <p:cNvPr id="16" name="Straight Connector 15"/>
            <p:cNvCxnSpPr>
              <a:endCxn id="8" idx="1"/>
            </p:cNvCxnSpPr>
            <p:nvPr/>
          </p:nvCxnSpPr>
          <p:spPr>
            <a:xfrm flipV="1">
              <a:off x="6654800" y="4114552"/>
              <a:ext cx="914400" cy="25648"/>
            </a:xfrm>
            <a:prstGeom prst="line">
              <a:avLst/>
            </a:prstGeom>
            <a:ln w="28575">
              <a:solidFill>
                <a:srgbClr val="FFC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569200" y="3945275"/>
              <a:ext cx="106680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粗鋼筆行楷" panose="02010609010101010101" pitchFamily="49" charset="-120"/>
                </a:rPr>
                <a:t>宽袖长袍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502400" y="931334"/>
            <a:ext cx="2032000" cy="584775"/>
            <a:chOff x="6502400" y="931334"/>
            <a:chExt cx="2032000" cy="584775"/>
          </a:xfrm>
        </p:grpSpPr>
        <p:cxnSp>
          <p:nvCxnSpPr>
            <p:cNvPr id="12" name="Straight Connector 11"/>
            <p:cNvCxnSpPr>
              <a:endCxn id="9" idx="1"/>
            </p:cNvCxnSpPr>
            <p:nvPr/>
          </p:nvCxnSpPr>
          <p:spPr>
            <a:xfrm flipV="1">
              <a:off x="6502400" y="1223722"/>
              <a:ext cx="1066800" cy="66686"/>
            </a:xfrm>
            <a:prstGeom prst="line">
              <a:avLst/>
            </a:prstGeom>
            <a:ln w="28575">
              <a:solidFill>
                <a:srgbClr val="FFC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569200" y="931334"/>
              <a:ext cx="965200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粗鋼筆行楷" panose="02010609010101010101" pitchFamily="49" charset="-120"/>
                </a:rPr>
                <a:t>发髻愈来愈高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162800" y="5473888"/>
            <a:ext cx="1549400" cy="1200328"/>
            <a:chOff x="7162800" y="5473888"/>
            <a:chExt cx="1549400" cy="1200328"/>
          </a:xfrm>
        </p:grpSpPr>
        <p:sp>
          <p:nvSpPr>
            <p:cNvPr id="23" name="TextBox 22"/>
            <p:cNvSpPr txBox="1"/>
            <p:nvPr/>
          </p:nvSpPr>
          <p:spPr>
            <a:xfrm>
              <a:off x="7162800" y="5473888"/>
              <a:ext cx="1143000" cy="338554"/>
            </a:xfrm>
            <a:prstGeom prst="rect">
              <a:avLst/>
            </a:prstGeom>
            <a:solidFill>
              <a:srgbClr val="FFC000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灰陶发俑</a:t>
              </a:r>
              <a:endParaRPr lang="en-US" sz="10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9" name="TextBox 22"/>
            <p:cNvSpPr txBox="1"/>
            <p:nvPr/>
          </p:nvSpPr>
          <p:spPr>
            <a:xfrm>
              <a:off x="7162800" y="5812442"/>
              <a:ext cx="1549400" cy="861774"/>
            </a:xfrm>
            <a:prstGeom prst="rect">
              <a:avLst/>
            </a:prstGeom>
            <a:solidFill>
              <a:srgbClr val="FFFFCC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南京博物院藏</a:t>
              </a:r>
              <a:endPara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r>
                <a:rPr lang="zh-CN" altLang="en-US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（刘炜、段国强，</a:t>
              </a:r>
              <a:r>
                <a:rPr lang="en-US" altLang="zh-CN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《</a:t>
              </a:r>
              <a:r>
                <a:rPr lang="zh-CN" altLang="en-US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国宝：陶器</a:t>
              </a:r>
              <a:r>
                <a:rPr lang="en-US" altLang="zh-CN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》</a:t>
              </a:r>
              <a:r>
                <a:rPr lang="zh-CN" altLang="en-US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，济南：山东美术出版社，</a:t>
              </a:r>
              <a:r>
                <a:rPr lang="en-US" altLang="zh-CN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2012</a:t>
              </a:r>
              <a:r>
                <a:rPr lang="zh-CN" altLang="en-US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年，页</a:t>
              </a:r>
              <a:r>
                <a:rPr lang="en-US" altLang="zh-CN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185</a:t>
              </a:r>
              <a:r>
                <a:rPr lang="zh-CN" altLang="en-US" sz="10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）</a:t>
              </a:r>
              <a:endParaRPr lang="en-US" sz="10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940800" y="210403"/>
            <a:ext cx="3098800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建康是六朝首屈一指的大城市，妇女服饰转变得很快。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请在下面绘画贵族妇女：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27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2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1448" y="0"/>
            <a:ext cx="267304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 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认识六朝小人物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5321593"/>
            <a:ext cx="3505200" cy="142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4261" y="5447004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文鼎粗鋼筆行楷" panose="02010609010101010101" pitchFamily="49" charset="-120"/>
              </a:rPr>
              <a:t>驾牛车的，都是劳动阶层，生活艰难，下车时记得给他打赏啊！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文鼎粗鋼筆行楷" panose="02010609010101010101" pitchFamily="49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5" y="1234612"/>
            <a:ext cx="6096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600" y="533400"/>
            <a:ext cx="5584399" cy="7076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3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先秦以来人们出行，皆以马车为贵。</a:t>
            </a:r>
            <a:endParaRPr lang="en-US" altLang="zh-CN" sz="13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13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但在汉初牛车就已被人们接受并使用，至魏晋南北朝时已被大规模使用。</a:t>
            </a:r>
            <a:endParaRPr lang="en-US" altLang="zh-CN" sz="13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13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游览建康，租用一辆牛车，代步之余，尽享气派！</a:t>
            </a:r>
            <a:endParaRPr lang="en-US" altLang="zh-CN" sz="13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4951488"/>
            <a:ext cx="2032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8600" y="4558980"/>
            <a:ext cx="126032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牛车人物瓷俑</a:t>
            </a:r>
            <a:endParaRPr lang="en-US" altLang="zh-CN" sz="800" dirty="0"/>
          </a:p>
          <a:p>
            <a:r>
              <a:rPr lang="zh-CN" altLang="en-US" sz="800" dirty="0"/>
              <a:t>东晋</a:t>
            </a:r>
            <a:endParaRPr lang="en-US" altLang="zh-CN" sz="800" dirty="0"/>
          </a:p>
          <a:p>
            <a:r>
              <a:rPr lang="zh-CN" altLang="en-US" sz="800" dirty="0"/>
              <a:t>广西贺州出土</a:t>
            </a:r>
            <a:endParaRPr lang="en-US" altLang="zh-CN" sz="800" dirty="0"/>
          </a:p>
          <a:p>
            <a:r>
              <a:rPr lang="zh-CN" altLang="en-US" sz="800" dirty="0"/>
              <a:t>北京中国国家博物馆藏</a:t>
            </a:r>
            <a:endParaRPr lang="en-US" sz="800" dirty="0"/>
          </a:p>
        </p:txBody>
      </p:sp>
      <p:pic>
        <p:nvPicPr>
          <p:cNvPr id="3075" name="Picture 3" descr="G:\EDB 2018 三國魏晉南北朝史\6 建康\圖庫\國寶陶器頁183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237689"/>
            <a:ext cx="2264410" cy="49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10477" y="6146600"/>
            <a:ext cx="2264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执盾武士俑（所操兵器已失）</a:t>
            </a:r>
            <a:endParaRPr lang="en-US" altLang="zh-CN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东晋，南京出土</a:t>
            </a:r>
            <a:endParaRPr lang="en-US" altLang="zh-CN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南京博物院藏</a:t>
            </a:r>
          </a:p>
          <a:p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（刘炜、段国强，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国宝：陶器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，页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183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endParaRPr lang="en-US" sz="800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724"/>
            <a:ext cx="959193" cy="104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25400"/>
            <a:ext cx="2432050" cy="147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71149" y="344926"/>
            <a:ext cx="1732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文鼎粗鋼筆行楷" panose="02010609010101010101" pitchFamily="49" charset="-120"/>
              </a:rPr>
              <a:t>豪门子弟当军官，我们一般百姓只能当步兵，盔甲也没有的，但长盾牌可以抵挡弓箭。</a:t>
            </a:r>
            <a:endParaRPr lang="en-US" sz="1200" dirty="0">
              <a:latin typeface="微軟正黑體" panose="020B0604030504040204" pitchFamily="34" charset="-120"/>
              <a:ea typeface="微軟正黑體" panose="020B0604030504040204" pitchFamily="34" charset="-120"/>
              <a:cs typeface="文鼎粗鋼筆行楷" panose="02010609010101010101" pitchFamily="49" charset="-120"/>
            </a:endParaRPr>
          </a:p>
        </p:txBody>
      </p:sp>
      <p:pic>
        <p:nvPicPr>
          <p:cNvPr id="3076" name="Picture 4" descr="G:\EDB 2018 三國魏晉南北朝史\6 建康\圖庫\國寶陶器頁183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780" y="647791"/>
            <a:ext cx="2239191" cy="495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425561" y="25400"/>
            <a:ext cx="2264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农夫俑</a:t>
            </a:r>
            <a:endParaRPr lang="en-US" altLang="zh-CN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东晋，南京出土</a:t>
            </a:r>
            <a:endParaRPr lang="en-US" altLang="zh-CN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南京博物院藏</a:t>
            </a:r>
          </a:p>
          <a:p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（刘炜、段国强，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国宝：陶器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，页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183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endParaRPr lang="en-US" sz="800" dirty="0"/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467" y="5447003"/>
            <a:ext cx="1311531" cy="103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群組 14"/>
          <p:cNvGrpSpPr/>
          <p:nvPr/>
        </p:nvGrpSpPr>
        <p:grpSpPr>
          <a:xfrm>
            <a:off x="9329212" y="5541508"/>
            <a:ext cx="1981829" cy="1372229"/>
            <a:chOff x="9329212" y="5541508"/>
            <a:chExt cx="1981829" cy="1372229"/>
          </a:xfrm>
        </p:grpSpPr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212" y="5541508"/>
              <a:ext cx="1981829" cy="1372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714648" y="5900379"/>
              <a:ext cx="1168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文鼎粗鋼筆行楷" panose="02010609010101010101" pitchFamily="49" charset="-120"/>
                </a:rPr>
                <a:t>农夫，粒粒皆辛苦！</a:t>
              </a:r>
              <a:endPara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文鼎粗鋼筆行楷" panose="02010609010101010101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4" grpId="0" animBg="1"/>
      <p:bldP spid="13" grpId="0" animBg="1"/>
      <p:bldP spid="6" grpId="0"/>
      <p:bldP spid="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" y="1"/>
            <a:ext cx="8229599" cy="492980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630"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主题：六朝首都建康自由行攻略</a:t>
            </a:r>
            <a:endParaRPr 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838198" y="493630"/>
            <a:ext cx="7391401" cy="409760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  <a:ln>
            <a:noFill/>
          </a:ln>
        </p:spPr>
        <p:txBody>
          <a:bodyPr vert="horz" lIns="60960" tIns="30480" rIns="60960" bIns="3048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3718" indent="-683718" algn="l" defTabSz="609630">
              <a:defRPr/>
            </a:pP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相关课题： 人口南迁对江南地区发展的贡献</a:t>
            </a:r>
            <a:endParaRPr 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362200"/>
            <a:ext cx="838199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304815">
              <a:defRPr/>
            </a:pPr>
            <a:r>
              <a:rPr lang="zh-CN" altLang="en-US" sz="2400" kern="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总论</a:t>
            </a:r>
            <a:endParaRPr lang="zh-HK" altLang="en-US" sz="2400" kern="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362200"/>
            <a:ext cx="7391400" cy="15696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南北朝时代，中国北方被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边疆民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族入侵，并建立政权。不少中原士族和老百姓，为避战乱，南逃至长江一带定居。南方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政权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先后有六个，所以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称为六朝。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这些政权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俱以建康（今南京）作为首都。这时，南方人口急增，因而刺激了农业和手工艺的发展。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将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从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旅行杂志的角度，介绍六朝首都建康的繁荣和时尚。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2681" y="4309533"/>
            <a:ext cx="7386918" cy="12416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867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1867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sz="1867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867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sz="1867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将可以学到：</a:t>
            </a:r>
            <a:endParaRPr lang="en-US" altLang="zh-CN" sz="1867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28611" indent="-228611">
              <a:buAutoNum type="arabicPeriod"/>
            </a:pPr>
            <a:r>
              <a:rPr lang="zh-CN" altLang="en-US" sz="1867" dirty="0">
                <a:latin typeface="新細明體" panose="02020500000000000000" pitchFamily="18" charset="-120"/>
                <a:ea typeface="新細明體" panose="02020500000000000000" pitchFamily="18" charset="-120"/>
              </a:rPr>
              <a:t> 人口南迁对江南经济的影响</a:t>
            </a:r>
            <a:endParaRPr lang="en-US" altLang="zh-CN" sz="1867" strike="sngStrike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28611" indent="-228611">
              <a:buAutoNum type="arabicPeriod"/>
            </a:pPr>
            <a:r>
              <a:rPr lang="zh-CN" altLang="en-US" sz="1867" dirty="0">
                <a:latin typeface="新細明體" panose="02020500000000000000" pitchFamily="18" charset="-120"/>
                <a:ea typeface="新細明體" panose="02020500000000000000" pitchFamily="18" charset="-120"/>
              </a:rPr>
              <a:t> 建康的交通和国防形势</a:t>
            </a:r>
            <a:endParaRPr lang="en-US" altLang="zh-CN" sz="1867" strike="sngStrike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28611" indent="-228611">
              <a:buAutoNum type="arabicPeriod"/>
            </a:pPr>
            <a:r>
              <a:rPr lang="zh-CN" altLang="en-US" sz="1867" dirty="0">
                <a:latin typeface="新細明體" panose="02020500000000000000" pitchFamily="18" charset="-120"/>
                <a:ea typeface="新細明體" panose="02020500000000000000" pitchFamily="18" charset="-120"/>
              </a:rPr>
              <a:t> 东晋的民间时尚和服饰</a:t>
            </a:r>
            <a:endParaRPr lang="en-US" altLang="zh-CN" sz="1867" strike="sngStrike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221091"/>
            <a:ext cx="2758034" cy="650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83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CCEC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0812" y="1295400"/>
            <a:ext cx="8991600" cy="4038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FFCC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94639" y="1604546"/>
            <a:ext cx="595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六朝时候身处建康的人们的生活是怎样的？（可选多项）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082849" y="1982382"/>
            <a:ext cx="62370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1163">
              <a:spcBef>
                <a:spcPts val="12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使用耕牛及石制的农具耕作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	</a:t>
            </a:r>
          </a:p>
          <a:p>
            <a:pPr defTabSz="601163">
              <a:spcBef>
                <a:spcPts val="12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采用织机进行纺织的工作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	</a:t>
            </a:r>
            <a:endParaRPr lang="en-US" altLang="zh-TW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01163">
              <a:spcBef>
                <a:spcPts val="12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喜欢在秦淮河畔游览及购物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	</a:t>
            </a:r>
          </a:p>
          <a:p>
            <a:pPr defTabSz="601163">
              <a:spcBef>
                <a:spcPts val="12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喜爱在建康城郊狩猎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	</a:t>
            </a:r>
          </a:p>
          <a:p>
            <a:pPr defTabSz="601163">
              <a:spcBef>
                <a:spcPts val="12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乘坐牛车或马车代步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	</a:t>
            </a:r>
          </a:p>
          <a:p>
            <a:pPr defTabSz="601163">
              <a:spcBef>
                <a:spcPts val="12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爱在长江边的石头城上观赏江上景色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</a:p>
          <a:p>
            <a:pPr defTabSz="601163">
              <a:spcBef>
                <a:spcPts val="12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女性喜穿短</a:t>
            </a:r>
            <a:r>
              <a:rPr lang="zh-CN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襦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长裙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		</a:t>
            </a:r>
          </a:p>
          <a:p>
            <a:pPr defTabSz="601163">
              <a:spcBef>
                <a:spcPts val="12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男性工作多为务农、当兵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endParaRPr lang="zh-HK" altLang="en-US" sz="1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694639" y="1943100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694639" y="2339257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694639" y="2735414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694639" y="3131571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694639" y="352772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694639" y="3923885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694639" y="432004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694639" y="4716197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grpSp>
        <p:nvGrpSpPr>
          <p:cNvPr id="21" name="群組 20"/>
          <p:cNvGrpSpPr/>
          <p:nvPr/>
        </p:nvGrpSpPr>
        <p:grpSpPr>
          <a:xfrm>
            <a:off x="3694639" y="2335768"/>
            <a:ext cx="362527" cy="2749761"/>
            <a:chOff x="3332112" y="2335768"/>
            <a:chExt cx="362527" cy="2749761"/>
          </a:xfrm>
        </p:grpSpPr>
        <p:sp>
          <p:nvSpPr>
            <p:cNvPr id="8" name="文字方塊 7"/>
            <p:cNvSpPr txBox="1"/>
            <p:nvPr/>
          </p:nvSpPr>
          <p:spPr>
            <a:xfrm>
              <a:off x="3338023" y="2335768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338023" y="2722187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338023" y="3527728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332112" y="3921602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332112" y="4315476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3338023" y="4716197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0854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5504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91" y="127000"/>
            <a:ext cx="268041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41400"/>
            <a:ext cx="2053167" cy="230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8600" y="25146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北朝</a:t>
            </a:r>
            <a:endParaRPr lang="en-US" sz="40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1310" y="3242609"/>
            <a:ext cx="973183" cy="3111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22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人口南移</a:t>
            </a:r>
            <a:endParaRPr lang="en-US" altLang="zh-CN" sz="1422" b="1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6004">
            <a:off x="6222681" y="3110268"/>
            <a:ext cx="1702163" cy="291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29600" y="5058229"/>
            <a:ext cx="4572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</a:t>
            </a:r>
            <a:endParaRPr lang="en-US" sz="1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29600" y="4956629"/>
            <a:ext cx="101600" cy="10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  <p:sp>
        <p:nvSpPr>
          <p:cNvPr id="10" name="TextBox 9"/>
          <p:cNvSpPr txBox="1"/>
          <p:nvPr/>
        </p:nvSpPr>
        <p:spPr>
          <a:xfrm>
            <a:off x="3454400" y="5969000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南朝（六朝）</a:t>
            </a:r>
            <a:endParaRPr lang="en-US" sz="40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3507" y="659763"/>
            <a:ext cx="2463797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课堂讨论：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在南北朝对峙期间，南朝人口急速上升，试根据左图，解释原因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422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0400" y="351423"/>
            <a:ext cx="1001600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胡人南侵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31015" y="1987781"/>
            <a:ext cx="2352221" cy="86177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参考答案：</a:t>
            </a:r>
            <a:endParaRPr lang="en-US" altLang="zh-CN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南北朝时代，胡人南侵。</a:t>
            </a:r>
            <a:endParaRPr lang="en-US" altLang="zh-CN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北方人口为着躲避战乱，纷纷南移到南方继续生活，因而为南朝带来了新的人口。</a:t>
            </a:r>
            <a:endParaRPr lang="en-US" altLang="zh-CN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8" name="Straight Connector 17"/>
          <p:cNvCxnSpPr>
            <a:endCxn id="19" idx="1"/>
          </p:cNvCxnSpPr>
          <p:nvPr/>
        </p:nvCxnSpPr>
        <p:spPr>
          <a:xfrm flipV="1">
            <a:off x="8004023" y="3271447"/>
            <a:ext cx="1626992" cy="980198"/>
          </a:xfrm>
          <a:prstGeom prst="line">
            <a:avLst/>
          </a:prstGeom>
          <a:ln w="3810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631015" y="3020160"/>
            <a:ext cx="2256185" cy="50257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333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北朝和南朝基本上是以淮河为界。</a:t>
            </a:r>
            <a:endParaRPr lang="en-US" sz="1333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 rot="19622842">
            <a:off x="6932469" y="2871744"/>
            <a:ext cx="86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黄河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 rot="18979052">
            <a:off x="7474585" y="551434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长江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2" name="TextBox 3"/>
          <p:cNvSpPr txBox="1"/>
          <p:nvPr/>
        </p:nvSpPr>
        <p:spPr>
          <a:xfrm>
            <a:off x="9523507" y="207465"/>
            <a:ext cx="2463797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304815">
              <a:defRPr/>
            </a:pPr>
            <a:r>
              <a:rPr lang="en-US" altLang="zh-CN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TW" altLang="en-US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中原人口南迁</a:t>
            </a:r>
            <a:endParaRPr lang="zh-HK" altLang="en-US" sz="2400" b="1" kern="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9631015" y="3742157"/>
            <a:ext cx="2352221" cy="240065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师参考</a:t>
            </a:r>
            <a:r>
              <a:rPr lang="en-US" altLang="zh-CN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</a:p>
          <a:p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以往谈六朝经济发展，多归因北方人口在南移的同时，为南方（淮河以南）带来了新的技术。</a:t>
            </a:r>
            <a:endParaRPr lang="en-US" altLang="zh-CN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但这个理论</a:t>
            </a:r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并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没有清楚说明</a:t>
            </a:r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那</a:t>
            </a:r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些新技术是什么，也同时缺乏证据。这个理论也忽略了中国多元一体的文化发展。即是说，至少从石器时代开始，南方已经有文化发展，当然它会不断与北方文化互相影响而产生融合。</a:t>
            </a:r>
            <a:endParaRPr lang="en-US" altLang="zh-CN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不过，北方人口南移，对南方经济的开发也是有影响的。主要原因是，当南方人口膨胀，对当地无论农产品和手工业产品的需求也会因此增加，从而刺激了这两方面生产，造就了六朝的经济发展。</a:t>
            </a:r>
            <a:endParaRPr lang="en-US" altLang="zh-HK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885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9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6625"/>
            <a:ext cx="28702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穿越六朝的必备技能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犁田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学习条件：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强壮的，无分男女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1400"/>
            <a:ext cx="7902665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07464" y="1503065"/>
            <a:ext cx="3603535" cy="304698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在播种之前，农夫需要进行犁田，目的：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将位于深层的泥土连同它的养分翻到泥层的表面上。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同时利用阳光以曝晒的方式杀死躲在泥土深处的害虫。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把泥层表面的杂草翻到泥层深处，作为肥料。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活动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犁田是农夫、牛、犁三方面的配合，请观看左图，把犁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找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出来。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4400" y="3378200"/>
            <a:ext cx="2235200" cy="1574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  <p:cxnSp>
        <p:nvCxnSpPr>
          <p:cNvPr id="8" name="Elbow Connector 7"/>
          <p:cNvCxnSpPr>
            <a:endCxn id="5" idx="2"/>
          </p:cNvCxnSpPr>
          <p:nvPr/>
        </p:nvCxnSpPr>
        <p:spPr>
          <a:xfrm flipV="1">
            <a:off x="6172200" y="4550053"/>
            <a:ext cx="3837032" cy="174347"/>
          </a:xfrm>
          <a:prstGeom prst="bentConnector2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2800" y="6009513"/>
            <a:ext cx="889000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互联网图片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8207465" y="1041400"/>
            <a:ext cx="360353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304815">
              <a:defRPr/>
            </a:pPr>
            <a:r>
              <a:rPr lang="en-US" altLang="zh-TW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lang="en-US" altLang="zh-CN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lang="zh-TW" altLang="en-US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江南经济的发展：农业</a:t>
            </a:r>
            <a:endParaRPr lang="zh-HK" altLang="en-US" sz="2400" b="1" kern="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56551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1194375"/>
            <a:ext cx="4556819" cy="3397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3017197"/>
            <a:ext cx="3766175" cy="18288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6" name="Oval 5"/>
          <p:cNvSpPr/>
          <p:nvPr/>
        </p:nvSpPr>
        <p:spPr>
          <a:xfrm>
            <a:off x="2583208" y="3023175"/>
            <a:ext cx="558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  <p:sp>
        <p:nvSpPr>
          <p:cNvPr id="7" name="TextBox 6"/>
          <p:cNvSpPr txBox="1"/>
          <p:nvPr/>
        </p:nvSpPr>
        <p:spPr>
          <a:xfrm>
            <a:off x="584198" y="609600"/>
            <a:ext cx="455681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犁基本上是木制工具，除了插入泥土的「犁铧」</a:t>
            </a:r>
            <a:r>
              <a:rPr lang="zh-TW" altLang="zh-HK" sz="1600" dirty="0">
                <a:latin typeface="+mj-ea"/>
                <a:ea typeface="+mj-ea"/>
              </a:rPr>
              <a:t>（</a:t>
            </a:r>
            <a:r>
              <a:rPr lang="zh-TW" altLang="en-US" sz="1600" dirty="0">
                <a:latin typeface="+mj-ea"/>
                <a:ea typeface="+mj-ea"/>
              </a:rPr>
              <a:t>黎华</a:t>
            </a:r>
            <a:r>
              <a:rPr lang="zh-TW" altLang="zh-HK" sz="1600" dirty="0">
                <a:latin typeface="+mj-ea"/>
                <a:ea typeface="+mj-ea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，必须用上更加坚硬的物料。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3056" y="3485177"/>
            <a:ext cx="897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犁铧</a:t>
            </a:r>
            <a:endParaRPr lang="en-US" sz="1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1" y="613047"/>
            <a:ext cx="2994387" cy="21844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455388" y="583050"/>
            <a:ext cx="1410863" cy="5847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新石器时代的石犁铧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40622" y="3009057"/>
            <a:ext cx="1524000" cy="1077218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汉代已经普遍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使用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铁犁铧，魏晋南北朝仍然沿用。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1000" y="5008512"/>
            <a:ext cx="6045200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课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堂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讨论：铁犁铧何以较石犁铧优胜？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461000" y="5352735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参考答案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28611" indent="-228611">
              <a:buAutoNum type="arabicPeriod"/>
            </a:pP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铁犁铧较容易打造（当然要掌握冶铁技术）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28611" indent="-228611">
              <a:buAutoNum type="arabicPeriod"/>
            </a:pP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铁是可以熔铸的物料，因此农夫可以铸造更有效翻土的犁铧。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462898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1" grpId="0" animBg="1"/>
      <p:bldP spid="1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897735"/>
            <a:ext cx="6604000" cy="5822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600" y="525377"/>
            <a:ext cx="1112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问题：下图是在各省（今天的名称）出土的牛耕画像图，其中两幅是位处南方，请把它们找出来。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1600" y="1854200"/>
            <a:ext cx="2082800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  <p:sp>
        <p:nvSpPr>
          <p:cNvPr id="7" name="Rectangle 6"/>
          <p:cNvSpPr/>
          <p:nvPr/>
        </p:nvSpPr>
        <p:spPr>
          <a:xfrm>
            <a:off x="2641600" y="3683000"/>
            <a:ext cx="2082800" cy="1320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  <p:sp>
        <p:nvSpPr>
          <p:cNvPr id="8" name="TextBox 7"/>
          <p:cNvSpPr txBox="1"/>
          <p:nvPr/>
        </p:nvSpPr>
        <p:spPr>
          <a:xfrm>
            <a:off x="7086600" y="1752600"/>
            <a:ext cx="4775200" cy="5847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师参考：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--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告诉学生六朝的首都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康就是位处今天的江苏省。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2118" y="4191000"/>
            <a:ext cx="4779682" cy="5847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问题：这两幅南方的画像图，均显示用上多少头牛去犁田？为什么有这个安排？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2118" y="4775775"/>
            <a:ext cx="4779682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参考答案：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用两头牛，便可以使用更大的犁，更有力地把泥土翻出来 </a:t>
            </a:r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–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深耕，提高生产力。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8400" y="6515355"/>
            <a:ext cx="17272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3" dirty="0"/>
              <a:t>互联网图片</a:t>
            </a:r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31653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65" y="676818"/>
            <a:ext cx="5801835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穿越六朝的必备技能</a:t>
            </a:r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织布（主要丝布或麻布，棉布还未出现）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学习条件：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具纤巧手指的，多以女性为之，称为「织女」 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5" y="1239431"/>
            <a:ext cx="5406070" cy="543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436" y="6428810"/>
            <a:ext cx="5262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图片：王仲清绘，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木兰辞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，上海：上海人民美术出版社， 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1984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209800"/>
            <a:ext cx="5613400" cy="206210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木兰辞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属于北朝的民歌，其中有：「</a:t>
            </a:r>
            <a:r>
              <a:rPr lang="zh-TW" altLang="en-US" sz="1600" dirty="0">
                <a:latin typeface="+mj-ea"/>
                <a:ea typeface="+mj-ea"/>
              </a:rPr>
              <a:t>唧</a:t>
            </a:r>
            <a:r>
              <a:rPr lang="zh-TW" altLang="zh-HK" sz="1600" dirty="0">
                <a:latin typeface="+mj-ea"/>
                <a:ea typeface="+mj-ea"/>
              </a:rPr>
              <a:t>（</a:t>
            </a:r>
            <a:r>
              <a:rPr lang="zh-TW" altLang="en-US" sz="1600" dirty="0">
                <a:latin typeface="+mj-ea"/>
                <a:ea typeface="+mj-ea"/>
              </a:rPr>
              <a:t>音即</a:t>
            </a:r>
            <a:r>
              <a:rPr lang="zh-TW" altLang="zh-HK" sz="1600" dirty="0">
                <a:latin typeface="+mj-ea"/>
                <a:ea typeface="+mj-ea"/>
              </a:rPr>
              <a:t>）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唧复唧唧，木兰当户织。不闻机杼</a:t>
            </a:r>
            <a:r>
              <a:rPr lang="zh-TW" altLang="zh-HK" sz="1600" dirty="0">
                <a:latin typeface="+mj-ea"/>
              </a:rPr>
              <a:t>（</a:t>
            </a:r>
            <a:r>
              <a:rPr lang="zh-TW" altLang="en-US" sz="1600" dirty="0">
                <a:latin typeface="+mj-ea"/>
              </a:rPr>
              <a:t>音柱</a:t>
            </a:r>
            <a:r>
              <a:rPr lang="zh-TW" altLang="zh-HK" sz="1600" dirty="0">
                <a:latin typeface="+mj-ea"/>
              </a:rPr>
              <a:t>）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声，惟闻女叹息。」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意思是：织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机声一声接着一声，木兰对着房门在织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布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。织机停下来不再作响，只听见木兰姑娘在叹息。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（「杼」，就是纺织用的梭子。）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木兰辞的出现，证明织机在南北朝时代的北方已经非常流行。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92565" y="228600"/>
            <a:ext cx="392223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304815">
              <a:defRPr/>
            </a:pPr>
            <a:r>
              <a:rPr lang="en-US" altLang="zh-TW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lang="en-US" altLang="zh-CN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lang="zh-TW" altLang="en-US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江南经济的发展：纺织业</a:t>
            </a:r>
            <a:endParaRPr lang="zh-HK" altLang="en-US" sz="2400" b="1" kern="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53928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909"/>
            <a:ext cx="6402125" cy="5327383"/>
          </a:xfrm>
          <a:prstGeom prst="rect">
            <a:avLst/>
          </a:prstGeom>
        </p:spPr>
      </p:pic>
      <p:pic>
        <p:nvPicPr>
          <p:cNvPr id="4" name="Picture 5" descr="F:\EDB 2018 三國魏晉南北朝史\6 建康\圖庫\中國郵政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39654"/>
            <a:ext cx="4980210" cy="380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28355"/>
            <a:ext cx="701040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位于淮河下游的徐州（也是今江苏省的一部分），早在东汉时已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经使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用织机。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5243855"/>
            <a:ext cx="498021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1999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年中国邮政发行的「汉画像石▪纺织」邮票，正是取材于此。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6194292"/>
            <a:ext cx="254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图：江苏徐州出土的汉画像石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3200" y="3530600"/>
            <a:ext cx="4064000" cy="1930400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2"/>
          </a:p>
        </p:txBody>
      </p:sp>
    </p:spTree>
    <p:extLst>
      <p:ext uri="{BB962C8B-B14F-4D97-AF65-F5344CB8AC3E}">
        <p14:creationId xmlns:p14="http://schemas.microsoft.com/office/powerpoint/2010/main" val="60596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8821"/>
            <a:ext cx="4429196" cy="190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22878" y="2154270"/>
            <a:ext cx="4429198" cy="20621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六朝时期的长途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水路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交通工具是船。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建康的政府现正发展旅游业，试在左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面的地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图找出三个最适宜为建康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进行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旅游宣传的城市：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2878" y="4343400"/>
            <a:ext cx="4429198" cy="83099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对建康首都来说，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哪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一条河流的交通最为重要？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答：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8396" y="5301424"/>
            <a:ext cx="4433680" cy="83099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考考你：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建康是六朝的地名，今天叫：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260145" y="304800"/>
            <a:ext cx="302857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304815">
              <a:defRPr/>
            </a:pPr>
            <a:r>
              <a:rPr lang="en-US" altLang="zh-TW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</a:t>
            </a:r>
            <a:r>
              <a:rPr lang="en-US" altLang="zh-CN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lang="zh-TW" altLang="en-US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建康的交通和国防</a:t>
            </a:r>
            <a:endParaRPr lang="zh-HK" altLang="en-US" sz="2400" b="1" kern="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" y="766465"/>
            <a:ext cx="6069439" cy="543709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" name="橢圓 1"/>
          <p:cNvSpPr/>
          <p:nvPr/>
        </p:nvSpPr>
        <p:spPr>
          <a:xfrm>
            <a:off x="2619356" y="5465615"/>
            <a:ext cx="558800" cy="546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22"/>
          </a:p>
        </p:txBody>
      </p:sp>
      <p:sp>
        <p:nvSpPr>
          <p:cNvPr id="9" name="橢圓 8"/>
          <p:cNvSpPr/>
          <p:nvPr/>
        </p:nvSpPr>
        <p:spPr>
          <a:xfrm>
            <a:off x="3711556" y="5338615"/>
            <a:ext cx="558800" cy="546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22"/>
          </a:p>
        </p:txBody>
      </p:sp>
      <p:sp>
        <p:nvSpPr>
          <p:cNvPr id="10" name="橢圓 9"/>
          <p:cNvSpPr/>
          <p:nvPr/>
        </p:nvSpPr>
        <p:spPr>
          <a:xfrm>
            <a:off x="4206275" y="5639798"/>
            <a:ext cx="558800" cy="546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22"/>
          </a:p>
        </p:txBody>
      </p:sp>
      <p:sp>
        <p:nvSpPr>
          <p:cNvPr id="6" name="文字方塊 5"/>
          <p:cNvSpPr txBox="1"/>
          <p:nvPr/>
        </p:nvSpPr>
        <p:spPr>
          <a:xfrm>
            <a:off x="6934200" y="3284770"/>
            <a:ext cx="9144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600" dirty="0">
                <a:latin typeface="新細明體" panose="02020500000000000000" pitchFamily="18" charset="-120"/>
              </a:rPr>
              <a:t>1. 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江州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r>
              <a:rPr lang="en-US" altLang="zh-HK" sz="1600" dirty="0">
                <a:latin typeface="新細明體" panose="02020500000000000000" pitchFamily="18" charset="-120"/>
              </a:rPr>
              <a:t>2. 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武昌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r>
              <a:rPr lang="en-US" altLang="zh-HK" sz="1600" dirty="0">
                <a:latin typeface="新細明體" panose="02020500000000000000" pitchFamily="18" charset="-120"/>
              </a:rPr>
              <a:t>3. 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荆州</a:t>
            </a:r>
            <a:endParaRPr lang="en-US" altLang="zh-HK" sz="1600" dirty="0">
              <a:latin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391400" y="4843046"/>
            <a:ext cx="670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长江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525000" y="5793867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u="sng" dirty="0">
                <a:solidFill>
                  <a:srgbClr val="FF0000"/>
                </a:solidFill>
                <a:latin typeface="新細明體" panose="02020500000000000000" pitchFamily="18" charset="-120"/>
              </a:rPr>
              <a:t>南京</a:t>
            </a:r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18959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2" grpId="0" animBg="1"/>
      <p:bldP spid="9" grpId="0" animBg="1"/>
      <p:bldP spid="10" grpId="0" animBg="1"/>
      <p:bldP spid="6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FA6B04F0-2D44-42FD-9D08-BB06DC6176B9}"/>
</file>

<file path=customXml/itemProps2.xml><?xml version="1.0" encoding="utf-8"?>
<ds:datastoreItem xmlns:ds="http://schemas.openxmlformats.org/officeDocument/2006/customXml" ds:itemID="{C722B2D8-1F09-44A4-9868-2255FA623E51}"/>
</file>

<file path=customXml/itemProps3.xml><?xml version="1.0" encoding="utf-8"?>
<ds:datastoreItem xmlns:ds="http://schemas.openxmlformats.org/officeDocument/2006/customXml" ds:itemID="{85C839CC-3BBD-43A2-A6E2-DD67249262E8}"/>
</file>

<file path=docProps/app.xml><?xml version="1.0" encoding="utf-8"?>
<Properties xmlns="http://schemas.openxmlformats.org/officeDocument/2006/extended-properties" xmlns:vt="http://schemas.openxmlformats.org/officeDocument/2006/docPropsVTypes">
  <TotalTime>6161</TotalTime>
  <Words>2563</Words>
  <Application>Microsoft Office PowerPoint</Application>
  <PresentationFormat>寬螢幕</PresentationFormat>
  <Paragraphs>194</Paragraphs>
  <Slides>20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微軟正黑體</vt:lpstr>
      <vt:lpstr>新細明體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swcheung</dc:creator>
  <cp:lastModifiedBy>CHOW, Kwong-yuen</cp:lastModifiedBy>
  <cp:revision>262</cp:revision>
  <dcterms:created xsi:type="dcterms:W3CDTF">2019-12-09T07:27:51Z</dcterms:created>
  <dcterms:modified xsi:type="dcterms:W3CDTF">2026-01-13T04:03:42Z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