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57" r:id="rId3"/>
    <p:sldId id="264" r:id="rId4"/>
    <p:sldId id="265" r:id="rId5"/>
    <p:sldId id="258" r:id="rId6"/>
    <p:sldId id="266" r:id="rId7"/>
    <p:sldId id="267" r:id="rId8"/>
    <p:sldId id="268" r:id="rId9"/>
    <p:sldId id="270" r:id="rId10"/>
    <p:sldId id="275" r:id="rId11"/>
    <p:sldId id="277" r:id="rId12"/>
    <p:sldId id="272" r:id="rId13"/>
    <p:sldId id="273" r:id="rId14"/>
    <p:sldId id="276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66FF"/>
    <a:srgbClr val="FFFFCC"/>
    <a:srgbClr val="FFFF99"/>
    <a:srgbClr val="EAFC04"/>
    <a:srgbClr val="CCECFF"/>
    <a:srgbClr val="FF6600"/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573" autoAdjust="0"/>
  </p:normalViewPr>
  <p:slideViewPr>
    <p:cSldViewPr>
      <p:cViewPr varScale="1">
        <p:scale>
          <a:sx n="80" d="100"/>
          <a:sy n="80" d="100"/>
        </p:scale>
        <p:origin x="68" y="3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CC561-CD91-4E32-8466-E7C8EDC94096}" type="datetimeFigureOut">
              <a:rPr lang="zh-HK" altLang="en-US" smtClean="0"/>
              <a:t>13/1/2026</a:t>
            </a:fld>
            <a:endParaRPr lang="zh-HK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7BD67-3781-4CAE-9EA8-729D6210DF2B}" type="slidenum">
              <a:rPr lang="zh-HK" altLang="en-US" smtClean="0"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597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BD67-3781-4CAE-9EA8-729D6210DF2B}" type="slidenum">
              <a:rPr lang="zh-HK" altLang="en-US" smtClean="0"/>
              <a:t>13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3195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BD67-3781-4CAE-9EA8-729D6210DF2B}" type="slidenum">
              <a:rPr lang="zh-HK" altLang="en-US" smtClean="0"/>
              <a:t>15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4534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3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4" y="274640"/>
            <a:ext cx="365548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674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77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2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0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4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2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DAD3-B063-487B-85CD-F391B29292E7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E2212-937F-41E3-B279-5CDDB32C1C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2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9" y="4648200"/>
            <a:ext cx="3639415" cy="210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" y="1"/>
            <a:ext cx="3275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竹林七贤的一醉方休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22" y="-61769"/>
            <a:ext cx="3980848" cy="456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49105" y="1353681"/>
            <a:ext cx="21823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刘伶酒瘾极大，每次都要饮一大埕，醉倒方休。有时喝醉了便脱得赤条条地在家里走来走去，看见的人都讥笑他。他反唇相讥，说：「我把大地作为房屋，把房屋作裤子和衣服，你们怎么跑到我的裤子中来了？」</a:t>
            </a:r>
            <a:endParaRPr lang="en-US" altLang="zh-CN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57" y="4882847"/>
            <a:ext cx="2066488" cy="14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001955" y="5006955"/>
            <a:ext cx="4303845" cy="1639563"/>
            <a:chOff x="4001955" y="5006955"/>
            <a:chExt cx="4303845" cy="1639563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955" y="5006955"/>
              <a:ext cx="4303845" cy="163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49795" y="5249451"/>
              <a:ext cx="3581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作为名士，不是醉倒便算，而是大醉之后，还能说一些有境界的话语，才算高手。你认为上述三位醉翁，谁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的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境界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最高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？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16138" y="6280696"/>
            <a:ext cx="378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刘义庆着、蒋立甫译、武忠平绘画，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水墨画白话文世说新语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，合肥：黄山书社，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2000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年，页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217, 234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 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239-240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750065" y="4465933"/>
            <a:ext cx="210826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参考：阮籍看破生死、超越亲情，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不说话，所以境界最高。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892233" y="4469199"/>
            <a:ext cx="210826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参考：阮咸与动物为伴，高兴表达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与猪同饮，所以境界最高。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885504" y="4482737"/>
            <a:ext cx="198002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参考：刘伶能道出与天地合一，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7" y="457200"/>
            <a:ext cx="3366241" cy="39592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1981200"/>
            <a:ext cx="236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阮籍母亲去世，他喝得酩酊大醉，披头散发，岔开两腿坐在灵堂前边，不哭也不说话。母亲安葬的那天，更蒸了一条肥猪腿，喝了两大杯酒，才与母亲灵柩告别。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89" y="467586"/>
            <a:ext cx="3339359" cy="394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54259" y="1792378"/>
            <a:ext cx="216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阮咸是阮籍的侄儿。阮家村上下都好酒量，一次阮咸与族人同饮，当一个个醉得东倒西歪的时候，一群猪走了过来，</a:t>
            </a:r>
            <a:r>
              <a:rPr lang="zh-TW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在族人之间</a:t>
            </a:r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毫不客气地大嚼大咽起来。阮咸毫不介意，说高兴与猪同饮。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92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" grpId="0" animBg="1"/>
      <p:bldP spid="15" grpId="0" animBg="1"/>
      <p:bldP spid="16" grpId="0" animBg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8050"/>
            <a:ext cx="19796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4.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服用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五石散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5" y="4468453"/>
            <a:ext cx="3650974" cy="211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00359"/>
            <a:ext cx="11493872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五石散，顾名思义，是由五种矿石提炼而成的一种药物。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服后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全身发热，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因此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用作驱寒，但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有神志不清的副作用。魏晋时候，不少名士（如何晏）都有服食五石散的习惯，五石散就是这个时代的毒品。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有人怀疑竹林七贤有吸食五石散的习惯，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因为发热，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所以常常袒胸露臂；至于刘伶脱光衣服在家里走来走去，应是吸食了五石散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要散热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的缘故。不过这是没有证据的猜测，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世说新语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讲述他们的怪行，重点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也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只是说喝酒。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066800" y="2229886"/>
            <a:ext cx="3854036" cy="2301459"/>
            <a:chOff x="1066800" y="2229886"/>
            <a:chExt cx="3854036" cy="23014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229886"/>
              <a:ext cx="3854036" cy="2301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65386" y="2734063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你们没证据说我吸毒，不要冤枉我！</a:t>
              </a:r>
              <a:endParaRPr 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24" y="1777577"/>
            <a:ext cx="5650819" cy="48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8892580" y="2422060"/>
            <a:ext cx="1371600" cy="1143000"/>
          </a:xfrm>
          <a:prstGeom prst="wedgeEllipseCallout">
            <a:avLst>
              <a:gd name="adj1" fmla="val 46413"/>
              <a:gd name="adj2" fmla="val 127196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我们向毒品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说「不」！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29400" y="2333387"/>
            <a:ext cx="1247871" cy="876300"/>
          </a:xfrm>
          <a:prstGeom prst="wedgeRoundRectCallout">
            <a:avLst>
              <a:gd name="adj1" fmla="val 16732"/>
              <a:gd name="adj2" fmla="val 81003"/>
              <a:gd name="adj3" fmla="val 16667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对！对！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同意！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6400" y="6469044"/>
            <a:ext cx="3615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水墨画白话文世说新语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233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插图。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8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10032986" y="2147199"/>
            <a:ext cx="1983592" cy="4124195"/>
            <a:chOff x="10032986" y="2147199"/>
            <a:chExt cx="1983592" cy="412419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986" y="2147199"/>
              <a:ext cx="1983592" cy="412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0529701" y="2827466"/>
              <a:ext cx="1257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直呼父、母亲的名字。</a:t>
              </a:r>
              <a:endParaRPr lang="zh-HK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7987154" y="2147198"/>
            <a:ext cx="1983592" cy="4124195"/>
            <a:chOff x="7987154" y="2147198"/>
            <a:chExt cx="1983592" cy="412419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154" y="2147198"/>
              <a:ext cx="1983592" cy="412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8369493" y="2697692"/>
              <a:ext cx="12811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毕业后路上见到老师，假装不认识。</a:t>
              </a:r>
              <a:endParaRPr lang="zh-HK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276273"/>
            <a:ext cx="22844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5.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蔑视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传统礼教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19030"/>
            <a:ext cx="569405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「礼教」是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社会用以维持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人与人应有关系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的行为准则或仪式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下列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哪些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事情在现今社会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属于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不合礼的？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请在方格加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☑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53790" y="2242267"/>
            <a:ext cx="1903412" cy="3957489"/>
            <a:chOff x="153790" y="2242267"/>
            <a:chExt cx="1903412" cy="395748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90" y="2242267"/>
              <a:ext cx="1903412" cy="3957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6250" y="2697692"/>
              <a:ext cx="1752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一个人去远足。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958278" y="2242267"/>
            <a:ext cx="1921295" cy="3994671"/>
            <a:chOff x="3958278" y="2242267"/>
            <a:chExt cx="1921295" cy="39946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278" y="2242267"/>
              <a:ext cx="1921295" cy="3994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24825" y="2704833"/>
              <a:ext cx="14089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跟外籍人</a:t>
              </a:r>
              <a:r>
                <a:rPr lang="zh-TW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士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结婚</a:t>
              </a:r>
              <a:r>
                <a:rPr lang="zh-TW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。</a:t>
              </a:r>
              <a:r>
                <a:rPr lang="en-US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 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850992" y="-238849"/>
            <a:ext cx="4191000" cy="2979866"/>
            <a:chOff x="7850992" y="-238849"/>
            <a:chExt cx="4191000" cy="2979866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992" y="-238849"/>
              <a:ext cx="4191000" cy="2979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03480" y="145708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你也举两个例子吧！</a:t>
              </a:r>
              <a:endParaRPr 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038851" y="2209801"/>
            <a:ext cx="1919027" cy="3989955"/>
            <a:chOff x="2038851" y="2209801"/>
            <a:chExt cx="1919027" cy="398995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851" y="2209801"/>
              <a:ext cx="1919027" cy="3989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274463" y="2658189"/>
              <a:ext cx="15765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朋友结婚请饮，不做贺礼。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879573" y="2173155"/>
            <a:ext cx="2013965" cy="4187345"/>
            <a:chOff x="5879573" y="2173155"/>
            <a:chExt cx="2013965" cy="418734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573" y="2173155"/>
              <a:ext cx="2013965" cy="4187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978477" y="2658189"/>
              <a:ext cx="18161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新年收到长辈利是，没说多谢。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9" name="Rectangle 9"/>
          <p:cNvSpPr/>
          <p:nvPr/>
        </p:nvSpPr>
        <p:spPr>
          <a:xfrm>
            <a:off x="2776691" y="274320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0" name="Rectangle 22"/>
          <p:cNvSpPr/>
          <p:nvPr/>
        </p:nvSpPr>
        <p:spPr>
          <a:xfrm>
            <a:off x="6697966" y="2741017"/>
            <a:ext cx="454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9689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39" y="520872"/>
            <a:ext cx="5569093" cy="467933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1040" y="520872"/>
            <a:ext cx="4782312" cy="2308324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阮咸年少时常去探望姑母，不多久便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与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姑母家中的一名鲜卑婢女私通。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儒家礼教：父母去世，儿子须清心寡欲三年，称为「守孝」。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在阮咸守孝期间，姑母发现婢女怀了阮咸的骨肉，便搬家远去。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阮咸知道后，心急如焚，马上借了一匹驴子，穿着孝服，就去追姑母。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追到后，就同那个婢女同骑一匹驴子回家。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377767" y="4230121"/>
            <a:ext cx="1985811" cy="2432609"/>
            <a:chOff x="9377767" y="4230121"/>
            <a:chExt cx="1985811" cy="2432609"/>
          </a:xfrm>
        </p:grpSpPr>
        <p:pic>
          <p:nvPicPr>
            <p:cNvPr id="4098" name="Picture 2" descr="G:\EDB Design House\指示\415c8dbea1f1f9a3567e57f5ae190fc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767" y="4230121"/>
              <a:ext cx="1963399" cy="243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610978" y="4738540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很浪漫啊！</a:t>
              </a:r>
              <a:endParaRPr 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" y="2757199"/>
            <a:ext cx="1905473" cy="357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9059" y="5156364"/>
            <a:ext cx="430887" cy="11077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卫道之士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03679" y="2930401"/>
            <a:ext cx="4389445" cy="3815826"/>
            <a:chOff x="1203679" y="2930401"/>
            <a:chExt cx="4389445" cy="3815826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679" y="2930401"/>
              <a:ext cx="4389445" cy="3815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9503" y="351166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阮咸的行为，有几点是魏晋的卫道之士不能接受的，你能指出两点来吗？</a:t>
              </a:r>
              <a:endPara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530839" y="5200205"/>
            <a:ext cx="2547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水墨画白话文世说新语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，页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242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插图。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294758" y="4415374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参考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 :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1.</a:t>
            </a:r>
            <a:r>
              <a:rPr lang="en-US" altLang="zh-HK" sz="1600" dirty="0">
                <a:latin typeface="新細明體" panose="02020500000000000000" pitchFamily="18" charset="-120"/>
              </a:rPr>
              <a:t>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守孝期间，与女子有染。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2.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男女授受不亲，竟与女子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共骑一驴。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3.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与身份低下的女子（婢女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、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胡女），共骑一驴。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83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2509"/>
            <a:ext cx="25892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6.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竹林七贤朋友会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722751"/>
            <a:ext cx="4799012" cy="31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724471" y="1094842"/>
            <a:ext cx="3617499" cy="2902782"/>
            <a:chOff x="724471" y="1094842"/>
            <a:chExt cx="3617499" cy="290278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71" y="1094842"/>
              <a:ext cx="3617499" cy="290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34458" y="1693142"/>
              <a:ext cx="259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欢迎参加竹林七贤朋友会，参加者须具备与竹林七贤同样的品质，请帮我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删去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不及格的参加者。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2514" y="4648200"/>
            <a:ext cx="430887" cy="83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会长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11" y="563316"/>
            <a:ext cx="210398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872" y="563316"/>
            <a:ext cx="2247106" cy="205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36" y="3400051"/>
            <a:ext cx="331308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34200" y="304800"/>
            <a:ext cx="2266950" cy="215969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4048" y="1985980"/>
            <a:ext cx="207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家境富裕，不用打工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9901" y="304800"/>
            <a:ext cx="2590800" cy="29718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40207" y="283194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爱喝酒，酒量大。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76890" y="3381503"/>
            <a:ext cx="2438400" cy="225729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29851" y="521273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饱读诗书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49" y="310532"/>
            <a:ext cx="2057400" cy="246888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68049" y="338910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家境贫穷，忧柴忧米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3195584"/>
            <a:ext cx="2713675" cy="334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72858" y="2924952"/>
            <a:ext cx="2528292" cy="362824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33470" y="2977652"/>
            <a:ext cx="206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衣服光鲜的朝廷大官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3747" y="808606"/>
            <a:ext cx="582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☒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95270" y="2880665"/>
            <a:ext cx="582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☒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469049" y="3396602"/>
            <a:ext cx="3057247" cy="1077218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在当时的政治环境下，作为士族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需要具备什么条件才可逃避各种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压迫？你想成为士族还是平民？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22674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971800" y="1676400"/>
            <a:ext cx="6172200" cy="3416320"/>
          </a:xfrm>
          <a:prstGeom prst="rect">
            <a:avLst/>
          </a:prstGeom>
          <a:solidFill>
            <a:srgbClr val="FFFFCC"/>
          </a:solidFill>
          <a:effectLst>
            <a:glow rad="660400">
              <a:srgbClr val="9900CC">
                <a:alpha val="47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根据竹林七贤的事迹，你认为魏晋期间士族的理想生活是怎样的？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请在下列各项选出你认为正确的答案。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10000" y="2538175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权倾朝野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r>
              <a:rPr lang="en-US" altLang="zh-TW" sz="1600" b="1" dirty="0">
                <a:latin typeface="新細明體" panose="02020500000000000000" pitchFamily="18" charset="-120"/>
                <a:sym typeface="Wingdings" panose="05000000000000000000" pitchFamily="2" charset="2"/>
              </a:rPr>
              <a:t>	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家财万贯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济世救民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逍遥快活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襄助君主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</a:rPr>
              <a:t>远离权力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HK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35272" y="260471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335272" y="297202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335272" y="333933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335272" y="3706651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335272" y="407396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335272" y="444329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342896" y="2977918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342896" y="3704870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342896" y="4435384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3862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90" y="13447"/>
            <a:ext cx="8304210" cy="443753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主题：魏晋士族的理想生活</a:t>
            </a:r>
            <a:r>
              <a:rPr lang="en-US" altLang="zh-CN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-</a:t>
            </a: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竹林七贤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" y="2367089"/>
            <a:ext cx="836610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总论</a:t>
            </a:r>
            <a:endParaRPr lang="zh-HK" altLang="en-US" sz="2400" b="1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362200"/>
            <a:ext cx="7467600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士族的出路，是在朝廷当官。但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魏晋时代，君主失权，朝臣分党分派，稍一不慎，便有杀身之祸。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透过竹林七贤，了解他们所面对的政治困局，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他们如何试图利用荒诞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行为来避开政治的纷争。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2" y="4034931"/>
            <a:ext cx="7467598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将可以学到：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魏晋时代的政治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环境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竹林七贤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的政治抉择与生活态度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士族的避世生活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57200"/>
            <a:ext cx="74676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相关课题：士族的生活面貌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558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412"/>
            <a:ext cx="8686799" cy="3279637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640541"/>
            <a:ext cx="8686799" cy="3199531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047188"/>
            <a:ext cx="3505202" cy="2554545"/>
          </a:xfrm>
          <a:prstGeom prst="rect">
            <a:avLst/>
          </a:prstGeom>
          <a:solidFill>
            <a:srgbClr val="CCEC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1960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年，考古学家在江苏省南京的一个南朝的墓葬内，发现两块大型砖画，学者称之为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竹林七贤与荣启期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砖印模画。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全套砖印模画长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244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厘米，宽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88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厘米，由超过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块墓砖组成，分为两块用于装饰墓道两侧。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现藏南京博物院。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588" y="1585523"/>
            <a:ext cx="350361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1.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竹林七贤与荣启期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473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61" y="-432058"/>
            <a:ext cx="4012559" cy="557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570" y="357674"/>
            <a:ext cx="28584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荣启期其实并非魏晋时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期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的人物。据古书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列子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记载，他与孔子同时代，博学而长寿。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有一天，孔子游泰山，遇到这位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90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多岁的老人家，虽然衣衫褴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褛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，却边弹琴边唱歌，非常快乐！孔子问他为什么不去当官，他说，我已经很快乐了，知足者常乐。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艺术家超越时空地把荣启期与竹林七贤放在一起，相信是有意利用他作为魏晋七位名士人生的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写照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7" y="123975"/>
            <a:ext cx="8785948" cy="31826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6" y="3306575"/>
            <a:ext cx="8761414" cy="314736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82400" y="304800"/>
            <a:ext cx="459383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拓片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" y="4572000"/>
            <a:ext cx="3027084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1371601"/>
            <a:ext cx="1981200" cy="1934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01836"/>
            <a:ext cx="1170568" cy="92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7723" y="422790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荣启期是谁？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60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" y="1913352"/>
            <a:ext cx="5307496" cy="190661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" y="-11526"/>
            <a:ext cx="5313856" cy="192487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" y="2478991"/>
            <a:ext cx="4681749" cy="430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4572766" y="3575539"/>
            <a:ext cx="1721039" cy="1143000"/>
          </a:xfrm>
          <a:prstGeom prst="wedgeRectCallout">
            <a:avLst>
              <a:gd name="adj1" fmla="val -84032"/>
              <a:gd name="adj2" fmla="val -1958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「竹林七贤」砖画，为什么没有竹？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401587" y="533400"/>
            <a:ext cx="3491022" cy="1676400"/>
          </a:xfrm>
          <a:prstGeom prst="wedgeRectCallout">
            <a:avLst>
              <a:gd name="adj1" fmla="val -138585"/>
              <a:gd name="adj2" fmla="val 1188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「竹林七贤」的名称，是来自南朝中宋朝文学家刘义庆的笔记小说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世说新语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。书中有一则故事叫＜竹林七贤＞，说魏晋年间有七个名士常在竹林饮酒聊天。以后的人便以此称呼他们而已。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9940"/>
            <a:ext cx="3394681" cy="67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09" y="2286000"/>
            <a:ext cx="254894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29400" y="2667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但自此之后，竹便成为代表名士的植物了！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9" y="2562805"/>
            <a:ext cx="2007057" cy="41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" y="45530"/>
            <a:ext cx="8761414" cy="31826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" y="3289304"/>
            <a:ext cx="8761414" cy="314736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群組 15"/>
          <p:cNvGrpSpPr/>
          <p:nvPr/>
        </p:nvGrpSpPr>
        <p:grpSpPr>
          <a:xfrm>
            <a:off x="3677633" y="190165"/>
            <a:ext cx="1315555" cy="1315555"/>
            <a:chOff x="3677633" y="190165"/>
            <a:chExt cx="1315555" cy="131555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633" y="190165"/>
              <a:ext cx="1315555" cy="1315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02588" y="47290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我刚好较王戎年长。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23574" y="797209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379" y="824000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179" y="4440319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嵇康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3459" y="4388975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12" y="3772796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山涛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2563" y="4343401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王戎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7975" y="554642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刘伶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485573" y="3377953"/>
            <a:ext cx="1419261" cy="1344783"/>
            <a:chOff x="5485573" y="3377953"/>
            <a:chExt cx="1419261" cy="134478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573" y="3377953"/>
              <a:ext cx="1419261" cy="1344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91200" y="3511735"/>
              <a:ext cx="10415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205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年生，竹林七贤中年纪最大。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879508" y="3283277"/>
            <a:ext cx="1283421" cy="1283421"/>
            <a:chOff x="6879508" y="3283277"/>
            <a:chExt cx="1283421" cy="128342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508" y="3283277"/>
              <a:ext cx="1283421" cy="128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991074" y="3512404"/>
              <a:ext cx="104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234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年生，年纪最轻。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295400" y="3147664"/>
            <a:ext cx="1424336" cy="1424336"/>
            <a:chOff x="1295400" y="3147664"/>
            <a:chExt cx="1424336" cy="1424336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147664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504092" y="3390515"/>
              <a:ext cx="1039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223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年生，与阮籍齐名。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554656" y="3805261"/>
            <a:ext cx="1300139" cy="1300139"/>
            <a:chOff x="2554656" y="3805261"/>
            <a:chExt cx="1300139" cy="1300139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656" y="3805261"/>
              <a:ext cx="1300139" cy="1300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57402" y="4156612"/>
              <a:ext cx="102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210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年生，年纪不轻。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" y="79654"/>
            <a:ext cx="1407593" cy="132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3431" y="290930"/>
            <a:ext cx="1183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我是春秋时代人。不跟你们玩了！</a:t>
            </a:r>
            <a:endParaRPr lang="en-US" sz="1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791200" y="-9618"/>
            <a:ext cx="1424336" cy="1424336"/>
            <a:chOff x="5791200" y="-9618"/>
            <a:chExt cx="1424336" cy="1424336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-9618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003607" y="227930"/>
              <a:ext cx="101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忘记了生日，大约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221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862612" y="21176"/>
            <a:ext cx="1424336" cy="1424336"/>
            <a:chOff x="7862612" y="21176"/>
            <a:chExt cx="1424336" cy="1424336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2612" y="21176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081677" y="276724"/>
              <a:ext cx="10696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忘记了生日，大约</a:t>
              </a:r>
              <a:r>
                <a:rPr lang="en-US" altLang="zh-TW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227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年生。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34385"/>
              </p:ext>
            </p:extLst>
          </p:nvPr>
        </p:nvGraphicFramePr>
        <p:xfrm>
          <a:off x="9318273" y="306997"/>
          <a:ext cx="2817720" cy="29994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1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1151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请</a:t>
                      </a:r>
                      <a:r>
                        <a:rPr lang="zh-TW" altLang="en-US" sz="1600" strike="noStrike" dirty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按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竹林七贤</a:t>
                      </a:r>
                      <a:r>
                        <a:rPr lang="zh-TW" altLang="en-US" sz="1600" dirty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的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年龄从老至幼排列</a:t>
                      </a:r>
                      <a:endParaRPr lang="en-US" sz="1600" strike="sngStrike" dirty="0">
                        <a:solidFill>
                          <a:schemeClr val="bg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9328665" y="3600033"/>
            <a:ext cx="2807328" cy="280076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根据竹林七贤的生卒年，他们大概主要活动在哪个年代？这个年代在政治上有什么特点？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722197" y="880646"/>
            <a:ext cx="14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山涛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(205-283)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720727" y="1219200"/>
            <a:ext cx="227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阮籍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(210-263)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0" name="文字方塊 10239"/>
          <p:cNvSpPr txBox="1"/>
          <p:nvPr/>
        </p:nvSpPr>
        <p:spPr>
          <a:xfrm>
            <a:off x="9720727" y="1558462"/>
            <a:ext cx="2420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刘伶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音零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(221-300)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1" name="文字方塊 10240"/>
          <p:cNvSpPr txBox="1"/>
          <p:nvPr/>
        </p:nvSpPr>
        <p:spPr>
          <a:xfrm>
            <a:off x="9720727" y="1921014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嵇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音溪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康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(223-263)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7" name="文字方塊 10246"/>
          <p:cNvSpPr txBox="1"/>
          <p:nvPr/>
        </p:nvSpPr>
        <p:spPr>
          <a:xfrm>
            <a:off x="9720727" y="2259568"/>
            <a:ext cx="305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向秀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约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227-272)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9" name="文字方塊 10248"/>
          <p:cNvSpPr txBox="1"/>
          <p:nvPr/>
        </p:nvSpPr>
        <p:spPr>
          <a:xfrm>
            <a:off x="9720727" y="2598122"/>
            <a:ext cx="3151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阮咸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刚较王戎年长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50" name="文字方塊 10249"/>
          <p:cNvSpPr txBox="1"/>
          <p:nvPr/>
        </p:nvSpPr>
        <p:spPr>
          <a:xfrm>
            <a:off x="9720727" y="2955319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王戎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音容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(234-305)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51" name="文字方塊 10250"/>
          <p:cNvSpPr txBox="1"/>
          <p:nvPr/>
        </p:nvSpPr>
        <p:spPr>
          <a:xfrm>
            <a:off x="9352101" y="4741387"/>
            <a:ext cx="2783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答案参考：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竹林七贤大抵生活于三国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(220-280)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至西晋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(266-316)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的年代。这段时期政治混乱，魏国内部有曹氏与司马氏的激烈斗争，西晋立国后内部亦非常混乱。</a:t>
            </a:r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979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/>
      <p:bldP spid="4" grpId="0" animBg="1"/>
      <p:bldP spid="30" grpId="0"/>
      <p:bldP spid="31" grpId="0"/>
      <p:bldP spid="10240" grpId="0"/>
      <p:bldP spid="10241" grpId="0"/>
      <p:bldP spid="10247" grpId="0"/>
      <p:bldP spid="10250" grpId="0"/>
      <p:bldP spid="102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60360"/>
              </p:ext>
            </p:extLst>
          </p:nvPr>
        </p:nvGraphicFramePr>
        <p:xfrm>
          <a:off x="5638800" y="2709636"/>
          <a:ext cx="5029200" cy="37245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0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即位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退位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天子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最高权力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汉献帝刘协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曹操</a:t>
                      </a:r>
                      <a:endParaRPr lang="en-US" altLang="zh-CN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魏文帝曹丕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魏明帝曹叡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音锐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曹叡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254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曹芳（没庙号）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司马懿</a:t>
                      </a:r>
                      <a:endParaRPr lang="en-US" altLang="zh-CN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司马师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254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曹髦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音毛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（没庙号）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司马师</a:t>
                      </a:r>
                      <a:endParaRPr lang="en-US" altLang="zh-CN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司马昭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魏元帝曹奂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音换</a:t>
                      </a:r>
                      <a:r>
                        <a:rPr lang="zh-TW" altLang="zh-HK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司马昭</a:t>
                      </a:r>
                      <a:endParaRPr lang="en-US" altLang="zh-CN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司马炎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晋武帝（司马炎）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司马炎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3532"/>
            <a:ext cx="4180945" cy="4277177"/>
          </a:xfrm>
          <a:prstGeom prst="rect">
            <a:avLst/>
          </a:prstGeom>
          <a:noFill/>
          <a:ln w="28575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8179" y="5110709"/>
            <a:ext cx="4199965" cy="1323439"/>
          </a:xfrm>
          <a:prstGeom prst="rect">
            <a:avLst/>
          </a:prstGeom>
          <a:solidFill>
            <a:srgbClr val="CCECFF"/>
          </a:solidFill>
          <a:ln w="28575">
            <a:solidFill>
              <a:srgbClr val="CCEC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山涛 </a:t>
            </a:r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205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-283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，七贤中年龄最大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官二代，父亲是宛句县县令。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岁才当官，投靠司马懿，平步青云。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后见司马懿与曹氏宗室争权，不知如何取舍，唯有急流勇退，成为隐士，得到善终。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80" y="371867"/>
            <a:ext cx="419996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政治的抉择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：儒生与隐士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77400" y="4419600"/>
            <a:ext cx="838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4953000" y="833532"/>
            <a:ext cx="2590800" cy="1625024"/>
          </a:xfrm>
          <a:prstGeom prst="wedgeRectCallout">
            <a:avLst>
              <a:gd name="adj1" fmla="val -103975"/>
              <a:gd name="adj2" fmla="val 9746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作为臣子，我应该向曹氏宗室效忠，但司马懿一直照顾我。现在两者决裂，我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应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如何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取舍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？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696200" y="833532"/>
            <a:ext cx="297180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你认为山涛应如何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取舍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如果选错，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山涛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便有杀身之祸，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于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是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他选择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做一个隐士。</a:t>
            </a: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79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894041"/>
            <a:ext cx="3560637" cy="530765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0" y="2199823"/>
            <a:ext cx="4180945" cy="427717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8305800" y="1117994"/>
            <a:ext cx="3654424" cy="584775"/>
            <a:chOff x="8305800" y="1117994"/>
            <a:chExt cx="3654424" cy="58477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305800" y="1528465"/>
              <a:ext cx="1600200" cy="0"/>
            </a:xfrm>
            <a:prstGeom prst="line">
              <a:avLst/>
            </a:prstGeom>
            <a:ln w="28575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906000" y="1117994"/>
              <a:ext cx="2054224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冠：有身份的成年人才戴冠。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7696201" y="1757065"/>
            <a:ext cx="4264024" cy="2554545"/>
            <a:chOff x="7696201" y="1757065"/>
            <a:chExt cx="4264024" cy="2554545"/>
          </a:xfrm>
        </p:grpSpPr>
        <p:sp>
          <p:nvSpPr>
            <p:cNvPr id="5" name="Rectangle 4"/>
            <p:cNvSpPr/>
            <p:nvPr/>
          </p:nvSpPr>
          <p:spPr>
            <a:xfrm>
              <a:off x="10058400" y="1757065"/>
              <a:ext cx="1901825" cy="255454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儒生为了能够随时可以书写，都随身带备毛笔，平时横插在</a:t>
              </a:r>
              <a:r>
                <a:rPr lang="zh-HK" altLang="zh-HK" sz="1600" dirty="0"/>
                <a:t>发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内，有需要时便取出来用，称为「簪</a:t>
              </a:r>
              <a:r>
                <a:rPr lang="zh-TW" altLang="zh-HK" sz="1600" dirty="0">
                  <a:latin typeface="新細明體" panose="02020500000000000000" pitchFamily="18" charset="-120"/>
                </a:rPr>
                <a:t>（</a:t>
              </a:r>
              <a:r>
                <a:rPr lang="zh-TW" altLang="en-US" sz="1600" dirty="0">
                  <a:latin typeface="新細明體" panose="02020500000000000000" pitchFamily="18" charset="-120"/>
                </a:rPr>
                <a:t>音</a:t>
              </a:r>
              <a:r>
                <a:rPr lang="zh-HK" altLang="zh-HK" sz="1600" dirty="0"/>
                <a:t>鐕</a:t>
              </a:r>
              <a:r>
                <a:rPr lang="en-US" altLang="zh-HK" sz="1600" dirty="0">
                  <a:latin typeface="+mj-ea"/>
                </a:rPr>
                <a:t>(zaam1)</a:t>
              </a:r>
              <a:r>
                <a:rPr lang="zh-TW" altLang="zh-HK" sz="1600" dirty="0">
                  <a:latin typeface="新細明體" panose="02020500000000000000" pitchFamily="18" charset="-120"/>
                </a:rPr>
                <a:t>）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笔」。而且为了可以轻易地插进头发内，毛笔的尾端都呈尖状。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96201" y="1985665"/>
              <a:ext cx="2362199" cy="38100"/>
            </a:xfrm>
            <a:prstGeom prst="line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8610601" y="3764357"/>
            <a:ext cx="3124200" cy="1275099"/>
            <a:chOff x="8610601" y="3779174"/>
            <a:chExt cx="3124200" cy="1260282"/>
          </a:xfrm>
        </p:grpSpPr>
        <p:sp>
          <p:nvSpPr>
            <p:cNvPr id="16" name="TextBox 15"/>
            <p:cNvSpPr txBox="1"/>
            <p:nvPr/>
          </p:nvSpPr>
          <p:spPr>
            <a:xfrm>
              <a:off x="10058400" y="4454681"/>
              <a:ext cx="1676401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儒服（读书人服装）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8" name="Elbow Connector 17"/>
            <p:cNvCxnSpPr/>
            <p:nvPr/>
          </p:nvCxnSpPr>
          <p:spPr>
            <a:xfrm>
              <a:off x="8610601" y="3779174"/>
              <a:ext cx="1447799" cy="685800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/>
          <p:cNvGrpSpPr/>
          <p:nvPr/>
        </p:nvGrpSpPr>
        <p:grpSpPr>
          <a:xfrm>
            <a:off x="6781800" y="433091"/>
            <a:ext cx="5162550" cy="2314575"/>
            <a:chOff x="6781800" y="433091"/>
            <a:chExt cx="5162550" cy="2314575"/>
          </a:xfrm>
        </p:grpSpPr>
        <p:sp>
          <p:nvSpPr>
            <p:cNvPr id="19" name="TextBox 18"/>
            <p:cNvSpPr txBox="1"/>
            <p:nvPr/>
          </p:nvSpPr>
          <p:spPr>
            <a:xfrm>
              <a:off x="9696449" y="433091"/>
              <a:ext cx="2247901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简牍：儒生在竹简或木牍（木片）上写字。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1" name="Elbow Connector 20"/>
            <p:cNvCxnSpPr/>
            <p:nvPr/>
          </p:nvCxnSpPr>
          <p:spPr>
            <a:xfrm flipV="1">
              <a:off x="6781800" y="601653"/>
              <a:ext cx="2914648" cy="2146013"/>
            </a:xfrm>
            <a:prstGeom prst="bentConnector3">
              <a:avLst>
                <a:gd name="adj1" fmla="val 306"/>
              </a:avLst>
            </a:prstGeom>
            <a:ln w="28575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8763001" y="4728866"/>
            <a:ext cx="2819400" cy="1288197"/>
            <a:chOff x="8763001" y="4728866"/>
            <a:chExt cx="2819400" cy="1288197"/>
          </a:xfrm>
        </p:grpSpPr>
        <p:sp>
          <p:nvSpPr>
            <p:cNvPr id="23" name="TextBox 22"/>
            <p:cNvSpPr txBox="1"/>
            <p:nvPr/>
          </p:nvSpPr>
          <p:spPr>
            <a:xfrm>
              <a:off x="10058400" y="5186066"/>
              <a:ext cx="1524001" cy="83099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小刀：若发现简牍上有错字，便用小刀削去。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5" name="Elbow Connector 24"/>
            <p:cNvCxnSpPr>
              <a:endCxn id="23" idx="1"/>
            </p:cNvCxnSpPr>
            <p:nvPr/>
          </p:nvCxnSpPr>
          <p:spPr>
            <a:xfrm>
              <a:off x="8763001" y="4728866"/>
              <a:ext cx="1295399" cy="872699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/>
          <p:nvPr/>
        </p:nvGrpSpPr>
        <p:grpSpPr>
          <a:xfrm>
            <a:off x="511378" y="2510414"/>
            <a:ext cx="1546022" cy="338554"/>
            <a:chOff x="511378" y="2510414"/>
            <a:chExt cx="1546022" cy="338554"/>
          </a:xfrm>
        </p:grpSpPr>
        <p:sp>
          <p:nvSpPr>
            <p:cNvPr id="27" name="TextBox 26"/>
            <p:cNvSpPr txBox="1"/>
            <p:nvPr/>
          </p:nvSpPr>
          <p:spPr>
            <a:xfrm>
              <a:off x="511378" y="2510414"/>
              <a:ext cx="652112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头巾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163490" y="2670726"/>
              <a:ext cx="893910" cy="0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/>
          <p:cNvGrpSpPr/>
          <p:nvPr/>
        </p:nvGrpSpPr>
        <p:grpSpPr>
          <a:xfrm>
            <a:off x="444499" y="3556432"/>
            <a:ext cx="2133600" cy="1052454"/>
            <a:chOff x="444499" y="3556432"/>
            <a:chExt cx="2133600" cy="1052454"/>
          </a:xfrm>
        </p:grpSpPr>
        <p:sp>
          <p:nvSpPr>
            <p:cNvPr id="30" name="TextBox 29"/>
            <p:cNvSpPr txBox="1"/>
            <p:nvPr/>
          </p:nvSpPr>
          <p:spPr>
            <a:xfrm>
              <a:off x="444499" y="3556432"/>
              <a:ext cx="685800" cy="58477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袒胸露臂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1130299" y="3705703"/>
              <a:ext cx="1447800" cy="1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/>
            <p:nvPr/>
          </p:nvCxnSpPr>
          <p:spPr>
            <a:xfrm>
              <a:off x="1134871" y="3846886"/>
              <a:ext cx="1295400" cy="762000"/>
            </a:xfrm>
            <a:prstGeom prst="bentConnector3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5915882" y="6230779"/>
            <a:ext cx="44473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孙机，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汉代物质文化资料图说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，北京：文物出版社，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1991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，页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279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116387" y="3626597"/>
            <a:ext cx="599545" cy="597188"/>
            <a:chOff x="4116387" y="3626597"/>
            <a:chExt cx="599545" cy="597188"/>
          </a:xfrm>
        </p:grpSpPr>
        <p:sp>
          <p:nvSpPr>
            <p:cNvPr id="35" name="TextBox 34"/>
            <p:cNvSpPr txBox="1"/>
            <p:nvPr/>
          </p:nvSpPr>
          <p:spPr>
            <a:xfrm>
              <a:off x="4116387" y="3626597"/>
              <a:ext cx="599545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酒壶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416158" y="3965152"/>
              <a:ext cx="0" cy="258633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3568699" y="2583598"/>
            <a:ext cx="609600" cy="684776"/>
            <a:chOff x="3568699" y="2583598"/>
            <a:chExt cx="609600" cy="684776"/>
          </a:xfrm>
        </p:grpSpPr>
        <p:sp>
          <p:nvSpPr>
            <p:cNvPr id="36" name="TextBox 35"/>
            <p:cNvSpPr txBox="1"/>
            <p:nvPr/>
          </p:nvSpPr>
          <p:spPr>
            <a:xfrm>
              <a:off x="3568699" y="2583598"/>
              <a:ext cx="609600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酒碗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886642" y="2922153"/>
              <a:ext cx="0" cy="346221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27688" y="251404"/>
            <a:ext cx="456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山涛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成为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隐士后的言行打扮，与一般儒生有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什么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分别？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请简单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说明。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924902" y="1040289"/>
            <a:ext cx="2391140" cy="1332162"/>
            <a:chOff x="2924902" y="1040289"/>
            <a:chExt cx="2391140" cy="1332162"/>
          </a:xfrm>
        </p:grpSpPr>
        <p:sp>
          <p:nvSpPr>
            <p:cNvPr id="45" name="Oval Callout 44"/>
            <p:cNvSpPr/>
            <p:nvPr/>
          </p:nvSpPr>
          <p:spPr>
            <a:xfrm>
              <a:off x="2924902" y="1040289"/>
              <a:ext cx="2333135" cy="1332162"/>
            </a:xfrm>
            <a:prstGeom prst="wedgeEllipseCallout">
              <a:avLst>
                <a:gd name="adj1" fmla="val -48402"/>
                <a:gd name="adj2" fmla="val 91937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32609" y="1323435"/>
              <a:ext cx="21834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我肯戴头巾已经很好了，竹林七贤很多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时是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披头散</a:t>
              </a:r>
              <a:r>
                <a:rPr lang="zh-HK" altLang="en-US" sz="1600" dirty="0"/>
                <a:t>发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的。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01590" y="2199823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隐士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1469" y="887161"/>
            <a:ext cx="93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儒生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TextBox 41"/>
          <p:cNvSpPr txBox="1"/>
          <p:nvPr/>
        </p:nvSpPr>
        <p:spPr>
          <a:xfrm>
            <a:off x="527687" y="826162"/>
            <a:ext cx="2388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答案参考：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山涛不修边幅，衣着随便，与儒生衣冠整齐不同；而行为放浪，终日喝酒，与儒生专注办公、读书有很大差异。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7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6" grpId="0"/>
      <p:bldP spid="7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35" y="0"/>
            <a:ext cx="5152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2173" y="304800"/>
            <a:ext cx="4876799" cy="1815882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210-263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）家学渊源，父亲阮瑀，为曹操文吏，位列建安七子之一。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司马昭当权时，阮籍逼不得已（不敢得罪）当官，但总只愿意做闲职，不当高官，与司马氏保持距离。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阮籍经常饮酒佯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音羊</a:t>
            </a:r>
            <a:r>
              <a:rPr lang="zh-TW" altLang="zh-HK" sz="1600" dirty="0"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狂。一次，司马昭想为儿子司马炎娶阮籍女，阮籍大醉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60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日，司马昭只得作罢。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阮籍政治上没大作为，但得到善终。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883834"/>
            <a:ext cx="4328475" cy="28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533401" y="152400"/>
            <a:ext cx="5472437" cy="3733800"/>
            <a:chOff x="533401" y="152400"/>
            <a:chExt cx="5472437" cy="37338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152400"/>
              <a:ext cx="5472437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981200" y="983397"/>
              <a:ext cx="31092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为什么阮籍经常喝醉？</a:t>
              </a:r>
              <a:endPara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为何不直接拒绝司马昭的提亲？</a:t>
              </a:r>
              <a:endParaRPr 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360403" y="827525"/>
            <a:ext cx="1107996" cy="461665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</a:t>
            </a:r>
            <a:endParaRPr lang="zh-HK" alt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6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81BDC41F-9085-4390-B1AD-7CC77CE2BDAF}"/>
</file>

<file path=customXml/itemProps2.xml><?xml version="1.0" encoding="utf-8"?>
<ds:datastoreItem xmlns:ds="http://schemas.openxmlformats.org/officeDocument/2006/customXml" ds:itemID="{2280070C-1126-4EDA-AFED-FBFEA2F256DC}"/>
</file>

<file path=customXml/itemProps3.xml><?xml version="1.0" encoding="utf-8"?>
<ds:datastoreItem xmlns:ds="http://schemas.openxmlformats.org/officeDocument/2006/customXml" ds:itemID="{6FF6878A-6400-427E-A782-E1379AFC14A0}"/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2538</Words>
  <Application>Microsoft Office PowerPoint</Application>
  <PresentationFormat>寬螢幕</PresentationFormat>
  <Paragraphs>215</Paragraphs>
  <Slides>15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微軟正黑體</vt:lpstr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CHOW, Kwong-yuen</cp:lastModifiedBy>
  <cp:revision>204</cp:revision>
  <dcterms:created xsi:type="dcterms:W3CDTF">2019-12-15T01:39:14Z</dcterms:created>
  <dcterms:modified xsi:type="dcterms:W3CDTF">2026-01-13T04:11:23Z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