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4" r:id="rId2"/>
    <p:sldId id="257" r:id="rId3"/>
    <p:sldId id="287" r:id="rId4"/>
    <p:sldId id="276" r:id="rId5"/>
    <p:sldId id="277" r:id="rId6"/>
    <p:sldId id="278" r:id="rId7"/>
    <p:sldId id="279" r:id="rId8"/>
    <p:sldId id="280" r:id="rId9"/>
    <p:sldId id="264" r:id="rId10"/>
    <p:sldId id="281" r:id="rId11"/>
    <p:sldId id="282" r:id="rId12"/>
    <p:sldId id="283" r:id="rId13"/>
    <p:sldId id="284" r:id="rId14"/>
    <p:sldId id="286" r:id="rId15"/>
    <p:sldId id="289" r:id="rId16"/>
    <p:sldId id="290" r:id="rId17"/>
    <p:sldId id="292" r:id="rId18"/>
    <p:sldId id="27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111" autoAdjust="0"/>
  </p:normalViewPr>
  <p:slideViewPr>
    <p:cSldViewPr>
      <p:cViewPr varScale="1">
        <p:scale>
          <a:sx n="80" d="100"/>
          <a:sy n="80" d="100"/>
        </p:scale>
        <p:origin x="68" y="364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0722B-DAF4-403A-BFE7-DEAF986C84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10471-2791-427F-937A-B44B4286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AF6F1-3FEB-4F27-9C6F-067302E6BB8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9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0471-2791-427F-937A-B44B4286853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7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0471-2791-427F-937A-B44B4286853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5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6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9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8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7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1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A702-D38B-4A96-9821-B9383F603B1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6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9982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305" y="314227"/>
            <a:ext cx="405289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石窟建筑的主体是佛像雕塑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22755"/>
            <a:ext cx="3810000" cy="1077218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名称：云冈石窟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规模：洞窟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个，造像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万余尊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地点：山西省大同（北魏初期首都平城）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朝代：北魏初期（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AD 386-471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581400" y="2667000"/>
            <a:ext cx="2590800" cy="3048000"/>
            <a:chOff x="3581400" y="2667000"/>
            <a:chExt cx="2590800" cy="3048000"/>
          </a:xfrm>
        </p:grpSpPr>
        <p:sp>
          <p:nvSpPr>
            <p:cNvPr id="10" name="TextBox 9"/>
            <p:cNvSpPr txBox="1"/>
            <p:nvPr/>
          </p:nvSpPr>
          <p:spPr>
            <a:xfrm>
              <a:off x="3581400" y="2667001"/>
              <a:ext cx="1219200" cy="338554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云冈第</a:t>
              </a:r>
              <a:r>
                <a:rPr lang="en-US" altLang="zh-CN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20</a:t>
              </a:r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窟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1400" y="2667000"/>
              <a:ext cx="2590800" cy="304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4305" y="2182695"/>
            <a:ext cx="2681295" cy="181588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云冈第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同学请参考游客与佛像的比例，猜测佛像的高度：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lphaUcPeriod"/>
            </a:pP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8.2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13.7</a:t>
            </a:r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altLang="zh-CN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lphaUcPeriod"/>
            </a:pP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32.5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152400" y="3429000"/>
            <a:ext cx="1219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87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15840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1400" y="228600"/>
            <a:ext cx="4495800" cy="2554545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课堂讨论：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古代的人为什么花费庞大的人力和财力，建造这么巨大的佛像？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答案可多于一个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696200" y="1395825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造像者表示对佛的尊敬。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</a:rPr>
              <a:t>恐怕佛会降灾。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巨大的佛像，更容易显示佛的伟大。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</a:rPr>
              <a:t>可以逃税。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让远距离的信众也可以看到佛像。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03920" y="162910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7403920" y="138882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03920" y="1869379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403920" y="2109655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403920" y="234993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403304" y="113964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402621" y="1388826"/>
            <a:ext cx="356616" cy="1334112"/>
            <a:chOff x="6999076" y="1388826"/>
            <a:chExt cx="356616" cy="1334112"/>
          </a:xfrm>
        </p:grpSpPr>
        <p:sp>
          <p:nvSpPr>
            <p:cNvPr id="6" name="文字方塊 5"/>
            <p:cNvSpPr txBox="1"/>
            <p:nvPr/>
          </p:nvSpPr>
          <p:spPr>
            <a:xfrm>
              <a:off x="6999076" y="138882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999076" y="1869379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999076" y="235360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9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  <p:bldP spid="8" grpId="0"/>
      <p:bldP spid="9" grpId="0"/>
      <p:bldP spid="1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24800" y="5562600"/>
            <a:ext cx="4038600" cy="1077218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石窟的主体雕塑是「主佛」。很多时候建筑师会在主佛的周围增置其他佛像，以增强主佛的形象。在这个石窟中，主佛是释迦牟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音谋</a:t>
            </a:r>
            <a:r>
              <a:rPr lang="zh-TW" altLang="zh-HK" sz="1600" dirty="0"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尼，请你把他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52400" y="1664733"/>
            <a:ext cx="2866006" cy="4829483"/>
            <a:chOff x="152400" y="1664733"/>
            <a:chExt cx="2866006" cy="4829483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1664733"/>
              <a:ext cx="2637405" cy="482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2400" y="5257561"/>
              <a:ext cx="872425" cy="2462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（原像已毁）</a:t>
              </a:r>
              <a:endParaRPr 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3429000" y="416446"/>
            <a:ext cx="3200400" cy="36222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1" y="1905000"/>
            <a:ext cx="1220845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846035"/>
            <a:ext cx="3657600" cy="120032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名称：龙门石窟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规模：洞窟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2,100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个，造像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万余尊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地点：陕西省洛阳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朝代：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北魏至唐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87000" y="548640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图片：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维基百科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84370"/>
            <a:ext cx="51054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佛教雕刻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龙门石窟之宾阳洞为例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14203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46" y="-16566"/>
            <a:ext cx="6983754" cy="68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22222"/>
              </p:ext>
            </p:extLst>
          </p:nvPr>
        </p:nvGraphicFramePr>
        <p:xfrm>
          <a:off x="15081" y="21204"/>
          <a:ext cx="2143472" cy="68127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3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7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北魏天子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道武帝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386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-409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明元帝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409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-423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太武帝</a:t>
                      </a:r>
                      <a:endParaRPr lang="en-US" altLang="zh-CN" sz="1400" baseline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423</a:t>
                      </a:r>
                      <a: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-452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文成帝</a:t>
                      </a:r>
                      <a:b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</a:br>
                      <a: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452-465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</a:t>
                      </a:r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献文帝</a:t>
                      </a:r>
                      <a:endParaRPr lang="en-US" altLang="zh-CN" sz="1400" baseline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465</a:t>
                      </a:r>
                      <a: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-471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孝文帝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471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-499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宣武帝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499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-515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孝明帝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515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-528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孝庄帝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528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-530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节闵帝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              </a:t>
                      </a:r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废帝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531-532</a:t>
                      </a:r>
                      <a:endParaRPr lang="zh-CN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孝武帝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532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-534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0" y="1066800"/>
            <a:ext cx="2743200" cy="13234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493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笃信佛教的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北魏孝文帝从平城（今山西大同）迁都洛阳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，洛阳也因此成为新的佛教中心。（唐初的著名和尚玄奘法师便是洛阳人）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3200401"/>
            <a:ext cx="2743200" cy="156966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</a:t>
            </a:r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499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年，北魏宣武帝继位，用了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24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年时间，为父母孝文帝和文昭皇太后营造了宾阳中洞石窟。到了隋唐时期，在宾阳中洞的左右方加建了宾阳南洞和宾阳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洞。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67800" y="6324600"/>
            <a:ext cx="3139281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刘景龙，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宾阳洞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龙门石窟第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159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，北京：文物出版社，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年，页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152401"/>
            <a:ext cx="2743200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在龙门石窟群中，宾阳中洞是比较早期的建筑。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 rot="21225691">
            <a:off x="6554321" y="2817634"/>
            <a:ext cx="76437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宾阳中洞</a:t>
            </a:r>
            <a:endParaRPr lang="en-US" sz="11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 rot="21225691">
            <a:off x="5205116" y="3380385"/>
            <a:ext cx="76437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宾阳南洞</a:t>
            </a:r>
            <a:endParaRPr lang="en-US" sz="11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 rot="21225691">
            <a:off x="9933613" y="1813159"/>
            <a:ext cx="76437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宾阳北洞</a:t>
            </a:r>
            <a:endParaRPr lang="en-US" sz="11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032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585" y="452735"/>
            <a:ext cx="217052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宾阳中洞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914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释迦牟尼佛</a:t>
            </a:r>
            <a:endParaRPr lang="en-US" dirty="0">
              <a:solidFill>
                <a:schemeClr val="bg1"/>
              </a:solidFill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586" y="919686"/>
            <a:ext cx="2209800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艺术特色：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窟内壁面未留一点空白，全被雕刻品占满。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利用佛像的大小和位置，突显了释迦摩尼佛的重要性。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584" y="3048000"/>
            <a:ext cx="2170523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而在这些佛像的前面两方墙壁，则是两幅大型的浮雕作品。（见下张）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09" y="0"/>
            <a:ext cx="9857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534400" y="6400800"/>
            <a:ext cx="3484191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刘景龙，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宾阳洞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龙门石窟第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104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159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，页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40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1824" y="822067"/>
            <a:ext cx="180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释迦牟尼佛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95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0" y="664182"/>
            <a:ext cx="5547360" cy="4236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796" y="4762359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龙门石窟宾阳三洞平面图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参考：（中国科学院自然科学史研究所编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中国古代建筑技术史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上，北京：中国建筑工业出版社，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2016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466" y="202517"/>
            <a:ext cx="427139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前壁浮雕</a:t>
            </a:r>
            <a:r>
              <a:rPr lang="en-US" altLang="zh-CN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孝文帝与文昭皇后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532919" y="94682"/>
            <a:ext cx="5837723" cy="4853585"/>
            <a:chOff x="2532919" y="94682"/>
            <a:chExt cx="5837723" cy="4853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840" y="94682"/>
              <a:ext cx="2839802" cy="4853585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2532919" y="1521651"/>
              <a:ext cx="3205510" cy="660234"/>
            </a:xfrm>
            <a:custGeom>
              <a:avLst/>
              <a:gdLst>
                <a:gd name="connsiteX0" fmla="*/ 26186 w 3205510"/>
                <a:gd name="connsiteY0" fmla="*/ 660234 h 660234"/>
                <a:gd name="connsiteX1" fmla="*/ 116720 w 3205510"/>
                <a:gd name="connsiteY1" fmla="*/ 379577 h 660234"/>
                <a:gd name="connsiteX2" fmla="*/ 949639 w 3205510"/>
                <a:gd name="connsiteY2" fmla="*/ 26492 h 660234"/>
                <a:gd name="connsiteX3" fmla="*/ 3004776 w 3205510"/>
                <a:gd name="connsiteY3" fmla="*/ 26492 h 660234"/>
                <a:gd name="connsiteX4" fmla="*/ 3013829 w 3205510"/>
                <a:gd name="connsiteY4" fmla="*/ 35545 h 66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10" h="660234">
                  <a:moveTo>
                    <a:pt x="26186" y="660234"/>
                  </a:moveTo>
                  <a:cubicBezTo>
                    <a:pt x="-5502" y="572717"/>
                    <a:pt x="-37189" y="485201"/>
                    <a:pt x="116720" y="379577"/>
                  </a:cubicBezTo>
                  <a:cubicBezTo>
                    <a:pt x="270629" y="273953"/>
                    <a:pt x="468296" y="85339"/>
                    <a:pt x="949639" y="26492"/>
                  </a:cubicBezTo>
                  <a:cubicBezTo>
                    <a:pt x="1430982" y="-32355"/>
                    <a:pt x="2660744" y="24983"/>
                    <a:pt x="3004776" y="26492"/>
                  </a:cubicBezTo>
                  <a:cubicBezTo>
                    <a:pt x="3348808" y="28001"/>
                    <a:pt x="3181318" y="31773"/>
                    <a:pt x="3013829" y="35545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029885" y="94682"/>
            <a:ext cx="8672109" cy="5629016"/>
            <a:chOff x="3029885" y="94682"/>
            <a:chExt cx="8672109" cy="562901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419" y="94682"/>
              <a:ext cx="3044575" cy="4837687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3029885" y="1896238"/>
              <a:ext cx="5930020" cy="3827460"/>
            </a:xfrm>
            <a:custGeom>
              <a:avLst/>
              <a:gdLst>
                <a:gd name="connsiteX0" fmla="*/ 0 w 5930020"/>
                <a:gd name="connsiteY0" fmla="*/ 276594 h 3827460"/>
                <a:gd name="connsiteX1" fmla="*/ 181069 w 5930020"/>
                <a:gd name="connsiteY1" fmla="*/ 77417 h 3827460"/>
                <a:gd name="connsiteX2" fmla="*/ 1059255 w 5930020"/>
                <a:gd name="connsiteY2" fmla="*/ 149845 h 3827460"/>
                <a:gd name="connsiteX3" fmla="*/ 1575303 w 5930020"/>
                <a:gd name="connsiteY3" fmla="*/ 1716095 h 3827460"/>
                <a:gd name="connsiteX4" fmla="*/ 2272420 w 5930020"/>
                <a:gd name="connsiteY4" fmla="*/ 3427200 h 3827460"/>
                <a:gd name="connsiteX5" fmla="*/ 4182701 w 5930020"/>
                <a:gd name="connsiteY5" fmla="*/ 3798392 h 3827460"/>
                <a:gd name="connsiteX6" fmla="*/ 5585988 w 5930020"/>
                <a:gd name="connsiteY6" fmla="*/ 2893045 h 3827460"/>
                <a:gd name="connsiteX7" fmla="*/ 5930020 w 5930020"/>
                <a:gd name="connsiteY7" fmla="*/ 2621441 h 3827460"/>
                <a:gd name="connsiteX8" fmla="*/ 5930020 w 5930020"/>
                <a:gd name="connsiteY8" fmla="*/ 2621441 h 382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020" h="3827460">
                  <a:moveTo>
                    <a:pt x="0" y="276594"/>
                  </a:moveTo>
                  <a:cubicBezTo>
                    <a:pt x="2263" y="187568"/>
                    <a:pt x="4527" y="98542"/>
                    <a:pt x="181069" y="77417"/>
                  </a:cubicBezTo>
                  <a:cubicBezTo>
                    <a:pt x="357611" y="56292"/>
                    <a:pt x="826883" y="-123268"/>
                    <a:pt x="1059255" y="149845"/>
                  </a:cubicBezTo>
                  <a:cubicBezTo>
                    <a:pt x="1291627" y="422958"/>
                    <a:pt x="1373109" y="1169869"/>
                    <a:pt x="1575303" y="1716095"/>
                  </a:cubicBezTo>
                  <a:cubicBezTo>
                    <a:pt x="1777497" y="2262321"/>
                    <a:pt x="1837854" y="3080150"/>
                    <a:pt x="2272420" y="3427200"/>
                  </a:cubicBezTo>
                  <a:cubicBezTo>
                    <a:pt x="2706986" y="3774250"/>
                    <a:pt x="3630440" y="3887418"/>
                    <a:pt x="4182701" y="3798392"/>
                  </a:cubicBezTo>
                  <a:cubicBezTo>
                    <a:pt x="4734962" y="3709366"/>
                    <a:pt x="5294768" y="3089203"/>
                    <a:pt x="5585988" y="2893045"/>
                  </a:cubicBezTo>
                  <a:cubicBezTo>
                    <a:pt x="5877208" y="2696887"/>
                    <a:pt x="5930020" y="2621441"/>
                    <a:pt x="5930020" y="2621441"/>
                  </a:cubicBezTo>
                  <a:lnTo>
                    <a:pt x="5930020" y="2621441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738430" y="3104049"/>
            <a:ext cx="2816878" cy="1254441"/>
            <a:chOff x="5738430" y="3104049"/>
            <a:chExt cx="2816878" cy="1254441"/>
          </a:xfrm>
        </p:grpSpPr>
        <p:sp>
          <p:nvSpPr>
            <p:cNvPr id="37" name="Rectangle 36"/>
            <p:cNvSpPr/>
            <p:nvPr/>
          </p:nvSpPr>
          <p:spPr>
            <a:xfrm>
              <a:off x="5738430" y="3124200"/>
              <a:ext cx="2491171" cy="1219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16754" y="3104049"/>
              <a:ext cx="338554" cy="125444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文昭皇后礼佛图</a:t>
              </a:r>
              <a:endParaRPr 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8959906" y="3048000"/>
            <a:ext cx="2887647" cy="1229009"/>
            <a:chOff x="8959906" y="3048000"/>
            <a:chExt cx="2887647" cy="1229009"/>
          </a:xfrm>
        </p:grpSpPr>
        <p:sp>
          <p:nvSpPr>
            <p:cNvPr id="39" name="Rectangle 38"/>
            <p:cNvSpPr/>
            <p:nvPr/>
          </p:nvSpPr>
          <p:spPr>
            <a:xfrm>
              <a:off x="8959906" y="3048000"/>
              <a:ext cx="2500955" cy="1219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508999" y="3142308"/>
              <a:ext cx="338554" cy="11347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孝文帝礼佛图</a:t>
              </a:r>
              <a:endParaRPr 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85019" y="570102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在宾阳中洞的前壁，分别雕刻了孝文帝和皇后的礼佛图，象征了皇帝和皇后亲自来到这个石窟寺礼拜释迦牟尼佛。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90559" y="5718949"/>
            <a:ext cx="4211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宾阳洞前壁浮雕全图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参考刘景龙，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宾阳洞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龙门石窟第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159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，引自水野清一、长广敏雄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</a:t>
            </a:r>
            <a:r>
              <a:rPr lang="ja-JP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の 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研究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，座右宝刊行会，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1941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824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52665"/>
            <a:ext cx="3510879" cy="6000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4191000"/>
            <a:ext cx="3200400" cy="16002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97861" y="559598"/>
            <a:ext cx="7184539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文昭皇后，是宣武帝的母亲高照容。她本是孝文帝的众多妃嫔之一，地位低下。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499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年孝文帝逝世，宣武帝继位后，便追尊亲母为文昭皇太后。于是到了宣武帝建筑宾阳中洞的时候，便顺理成章地将母亲刻画成孝文帝时的皇后一样。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124" y="91000"/>
            <a:ext cx="237423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文昭皇后礼佛图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136606"/>
            <a:ext cx="670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浮雕中有两位穿着华丽服饰的妇人，你猜哪一位是文昭皇后？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61" y="1390595"/>
            <a:ext cx="6233319" cy="43246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58200" y="5150420"/>
            <a:ext cx="359981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浮雕已经流失海外，现藏于美国密苏里州堪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</a:t>
            </a:r>
            <a:r>
              <a:rPr lang="zh-HK" altLang="zh-HK" sz="1600" dirty="0"/>
              <a:t>龛</a:t>
            </a:r>
            <a:r>
              <a:rPr lang="zh-TW" altLang="zh-HK" sz="1600" dirty="0"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萨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音杀</a:t>
            </a:r>
            <a:r>
              <a:rPr lang="zh-TW" altLang="zh-HK" sz="1600" dirty="0"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斯城的纳尔逊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阿特金斯美术馆。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77280" y="1981200"/>
            <a:ext cx="10668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3810000" y="4724400"/>
            <a:ext cx="587861" cy="4260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4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758557"/>
            <a:ext cx="12161838" cy="607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387144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孝文帝正率领群朝前来礼佛，图中他正亲自燃点侍者捧着的香料。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你找他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1524000"/>
            <a:ext cx="1143000" cy="1905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34600" y="5943600"/>
            <a:ext cx="1828800" cy="7386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此浮雕也流失海外，现藏于美国纽约大都会博物馆。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7200" y="298834"/>
            <a:ext cx="205740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</a:t>
            </a:r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礼佛图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75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676107" y="705857"/>
            <a:ext cx="4743606" cy="554254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0">
              <a:srgbClr val="FF6600">
                <a:alpha val="83000"/>
              </a:srgbClr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学习本课题后，请完成以下的练习：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佛教最先经什么通道传播到中国？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以下哪个不是佛教的石窟？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佛教石窟的雕刻有什么特色？（可选多于一个）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05200" y="1716213"/>
            <a:ext cx="39624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由俄罗斯经漠北沙漠传入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由印度经陆上丝绸之路传入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由日本经海路传入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由朝鲜半岛经陆路及海路传入</a:t>
            </a:r>
            <a:endParaRPr lang="en-US" altLang="zh-TW" sz="1600" b="1" dirty="0"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05200" y="3298898"/>
            <a:ext cx="3048000" cy="110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龙门石窟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黄山石窟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莫高窟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云冈石窟</a:t>
            </a:r>
            <a:endParaRPr lang="en-US" altLang="zh-TW" sz="1600" b="1" dirty="0">
              <a:latin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05200" y="4876800"/>
            <a:ext cx="32766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有巨型佛像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融合儒、释、道三教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有帝王礼佛图像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充满西洋风格</a:t>
            </a:r>
            <a:endParaRPr lang="en-US" altLang="zh-TW" sz="1600" b="1" dirty="0">
              <a:latin typeface="新細明體" panose="02020500000000000000" pitchFamily="18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962400" y="1981200"/>
            <a:ext cx="29718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圓角矩形 10"/>
          <p:cNvSpPr/>
          <p:nvPr/>
        </p:nvSpPr>
        <p:spPr>
          <a:xfrm>
            <a:off x="3962400" y="3571929"/>
            <a:ext cx="13716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3962400" y="4881282"/>
            <a:ext cx="16002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圓角矩形 12"/>
          <p:cNvSpPr/>
          <p:nvPr/>
        </p:nvSpPr>
        <p:spPr>
          <a:xfrm>
            <a:off x="3962400" y="5426962"/>
            <a:ext cx="19812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588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-8964"/>
            <a:ext cx="8290716" cy="759554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主题：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来自</a:t>
            </a: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丝路的佛教</a:t>
            </a:r>
            <a:endParaRPr 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447" y="2286000"/>
            <a:ext cx="860611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总论</a:t>
            </a:r>
            <a:endParaRPr lang="zh-HK" altLang="en-US" sz="2400" b="1" kern="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82" y="2286000"/>
            <a:ext cx="7434587" cy="280076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佛教产生于印度，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并在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公元前后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中国新疆地区盛行，大约到了东汉时传入中原地区。自佛教传入中国后，一种依山开凿的佛教寺院亦相继传入中国北方。这种寺院，称为石窟，亦称石窟寺。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石窟的艺术至少包含三方面的元素：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一、石窟本身的建筑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二、石窟内的佛教造像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三、石窟内的佛教雕刻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北魏是佛教传入中国北方最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重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要的阶段，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透过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介绍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平城和洛阳的石窟艺术，讲述这个时代的佛教传播情况。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199" y="5410200"/>
            <a:ext cx="7439069" cy="1077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将可以学到：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印度石窟艺术的产生和东传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佛教造像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佛教雕刻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838200" y="750590"/>
            <a:ext cx="7452516" cy="381000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5525" indent="-1025525" algn="l">
              <a:defRPr/>
            </a:pP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相关课题：石窟</a:t>
            </a:r>
            <a:r>
              <a:rPr lang="zh-TW" altLang="zh-H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（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音忽</a:t>
            </a:r>
            <a:r>
              <a:rPr lang="zh-TW" altLang="zh-H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）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艺术</a:t>
            </a:r>
            <a:endParaRPr 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04351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4713"/>
            <a:ext cx="12192001" cy="575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025" y="0"/>
            <a:ext cx="2536975" cy="273147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0317480" y="1377212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97936" y="6300102"/>
            <a:ext cx="1649917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Ref: Wikipedia: Ajanta Caves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7936"/>
            <a:ext cx="41910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印度石窟艺术的产生和东传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961548"/>
            <a:ext cx="7010400" cy="58477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阿旃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音煎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陀石窟（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Ajanta Caves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），是一个位于印度的石窟群，大概建于公元前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世纪至公元后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世纪期间，是目前印度最大的石窟遗址。 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1"/>
            <a:ext cx="8839200" cy="58477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石窟，亦称石窟寺，是一种依山开凿的佛教寺院，源于印度。僧侣在远离城市的山林中开凿石窟，过着清净修行的生活。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47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79" y="1886848"/>
            <a:ext cx="3254579" cy="216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1600" y="945871"/>
            <a:ext cx="180679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僧人集会的地方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490980"/>
            <a:ext cx="20574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僧人住宿的小房间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5" name="Elbow Connector 14"/>
          <p:cNvCxnSpPr>
            <a:stCxn id="13" idx="3"/>
          </p:cNvCxnSpPr>
          <p:nvPr/>
        </p:nvCxnSpPr>
        <p:spPr>
          <a:xfrm>
            <a:off x="10896600" y="660257"/>
            <a:ext cx="405147" cy="2311543"/>
          </a:xfrm>
          <a:prstGeom prst="bentConnector2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Elbow Connector 1024"/>
          <p:cNvCxnSpPr>
            <a:stCxn id="5" idx="3"/>
          </p:cNvCxnSpPr>
          <p:nvPr/>
        </p:nvCxnSpPr>
        <p:spPr>
          <a:xfrm>
            <a:off x="10798392" y="1115148"/>
            <a:ext cx="152400" cy="2694852"/>
          </a:xfrm>
          <a:prstGeom prst="bentConnector2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0666"/>
            <a:ext cx="2057400" cy="19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Elbow Connector 38"/>
          <p:cNvCxnSpPr>
            <a:endCxn id="5" idx="1"/>
          </p:cNvCxnSpPr>
          <p:nvPr/>
        </p:nvCxnSpPr>
        <p:spPr>
          <a:xfrm flipV="1">
            <a:off x="7466026" y="1115148"/>
            <a:ext cx="1525574" cy="624168"/>
          </a:xfrm>
          <a:prstGeom prst="bentConnector3">
            <a:avLst>
              <a:gd name="adj1" fmla="val 50000"/>
            </a:avLst>
          </a:prstGeom>
          <a:ln w="1905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3"/>
          <p:cNvCxnSpPr>
            <a:endCxn id="13" idx="1"/>
          </p:cNvCxnSpPr>
          <p:nvPr/>
        </p:nvCxnSpPr>
        <p:spPr>
          <a:xfrm flipV="1">
            <a:off x="7845330" y="660257"/>
            <a:ext cx="993870" cy="771700"/>
          </a:xfrm>
          <a:prstGeom prst="bentConnector3">
            <a:avLst>
              <a:gd name="adj1" fmla="val 50000"/>
            </a:avLst>
          </a:prstGeom>
          <a:ln w="1905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49054" y="2343798"/>
            <a:ext cx="2856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这是</a:t>
            </a:r>
            <a:r>
              <a: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诃罗，是阿旃陀石窟的第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12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窟，约建于公元前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2-1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世纪，每个小房间有两张石床。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5" y="3465304"/>
            <a:ext cx="4503420" cy="300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835" y="408347"/>
            <a:ext cx="2818317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印度石窟分为两类：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838" y="1016458"/>
            <a:ext cx="4553162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一是「</a:t>
            </a:r>
            <a:r>
              <a: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毘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音皮</a:t>
            </a:r>
            <a:r>
              <a:rPr lang="zh-TW" altLang="zh-HK" sz="1600" dirty="0"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诃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音苛</a:t>
            </a:r>
            <a:r>
              <a:rPr lang="zh-TW" altLang="zh-HK" sz="1600" dirty="0"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罗」（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Vihara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），也叫精舍、僧房，为僧人提供居宿，也设有广阔的空间让他们进行聚集一起进行佛学的讨论。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837" y="2286312"/>
            <a:ext cx="4556163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另一种是「制底」（</a:t>
            </a:r>
            <a:r>
              <a:rPr lang="en-US" altLang="zh-CN" sz="16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Caitya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），不提供住宿，主要的作用是僧人集会和讨论佛学的场所。场所的尽头一般建有佛像或佛塔，供僧人作礼拜之用。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006" y="5738361"/>
            <a:ext cx="205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这是制底，是阿旃陀石窟的第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窟，约建于公元前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世纪。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5720" y="6179348"/>
            <a:ext cx="164991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Ref: Wikipedia: Ajanta Caves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7537258" y="4227568"/>
            <a:ext cx="4191000" cy="101566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参考上图，哪个是僧人住宿的房间？</a:t>
            </a:r>
            <a:endParaRPr lang="en-US" altLang="zh-TW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哪个是僧人集会的地方？</a:t>
            </a:r>
            <a:endParaRPr lang="en-US" altLang="zh-TW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请填写在适当的空格内。</a:t>
            </a:r>
            <a:endParaRPr lang="en-US" altLang="zh-CN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77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9" grpId="0"/>
      <p:bldP spid="10" grpId="0" animBg="1"/>
      <p:bldP spid="11" grpId="0" animBg="1"/>
      <p:bldP spid="12" grpId="0" animBg="1"/>
      <p:bldP spid="20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2" y="152401"/>
            <a:ext cx="23327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公元一世纪前后，印度的佛教经过丝绸之路传入了中国。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丝绸之路，因而出现四个佛教城市：分别是敦煌、龟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音鸠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兹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音池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、于阗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音田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和长安。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06" y="0"/>
            <a:ext cx="98603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8495" y="3471446"/>
            <a:ext cx="7620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长安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3344" y="287889"/>
            <a:ext cx="6468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龟兹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34599" y="654697"/>
            <a:ext cx="7620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3319046"/>
            <a:ext cx="6468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于阗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3900" y="6477000"/>
            <a:ext cx="3581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图：</a:t>
            </a:r>
            <a:r>
              <a:rPr lang="en-US" altLang="zh-CN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敦煌：说不完的故事教育小册子</a:t>
            </a:r>
            <a:r>
              <a:rPr lang="en-US" altLang="zh-CN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（香港文化博物馆）</a:t>
            </a:r>
            <a:endParaRPr lang="en-US" sz="1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28600" y="45720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问题：</a:t>
            </a:r>
            <a:endParaRPr lang="en-US" altLang="zh-HK" b="1" dirty="0">
              <a:latin typeface="新細明體" panose="02020500000000000000" pitchFamily="18" charset="-120"/>
            </a:endParaRPr>
          </a:p>
          <a:p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请你在右图的空白位置上，填上这四个城市的名称。</a:t>
            </a:r>
            <a:endParaRPr lang="en-US" altLang="zh-HK" b="1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616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191"/>
            <a:ext cx="12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52600" y="1066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3400" y="1099930"/>
            <a:ext cx="1191212" cy="117797"/>
          </a:xfrm>
          <a:custGeom>
            <a:avLst/>
            <a:gdLst>
              <a:gd name="connsiteX0" fmla="*/ 0 w 1709531"/>
              <a:gd name="connsiteY0" fmla="*/ 0 h 343084"/>
              <a:gd name="connsiteX1" fmla="*/ 344557 w 1709531"/>
              <a:gd name="connsiteY1" fmla="*/ 172279 h 343084"/>
              <a:gd name="connsiteX2" fmla="*/ 1166192 w 1709531"/>
              <a:gd name="connsiteY2" fmla="*/ 331305 h 343084"/>
              <a:gd name="connsiteX3" fmla="*/ 1709531 w 1709531"/>
              <a:gd name="connsiteY3" fmla="*/ 331305 h 343084"/>
              <a:gd name="connsiteX4" fmla="*/ 1709531 w 1709531"/>
              <a:gd name="connsiteY4" fmla="*/ 331305 h 34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531" h="343084">
                <a:moveTo>
                  <a:pt x="0" y="0"/>
                </a:moveTo>
                <a:cubicBezTo>
                  <a:pt x="75096" y="58531"/>
                  <a:pt x="150192" y="117062"/>
                  <a:pt x="344557" y="172279"/>
                </a:cubicBezTo>
                <a:cubicBezTo>
                  <a:pt x="538922" y="227496"/>
                  <a:pt x="938696" y="304801"/>
                  <a:pt x="1166192" y="331305"/>
                </a:cubicBezTo>
                <a:cubicBezTo>
                  <a:pt x="1393688" y="357809"/>
                  <a:pt x="1709531" y="331305"/>
                  <a:pt x="1709531" y="331305"/>
                </a:cubicBezTo>
                <a:lnTo>
                  <a:pt x="1709531" y="331305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02908" y="675862"/>
            <a:ext cx="1616765" cy="424069"/>
          </a:xfrm>
          <a:custGeom>
            <a:avLst/>
            <a:gdLst>
              <a:gd name="connsiteX0" fmla="*/ 0 w 1616765"/>
              <a:gd name="connsiteY0" fmla="*/ 424069 h 424069"/>
              <a:gd name="connsiteX1" fmla="*/ 278296 w 1616765"/>
              <a:gd name="connsiteY1" fmla="*/ 225287 h 424069"/>
              <a:gd name="connsiteX2" fmla="*/ 596348 w 1616765"/>
              <a:gd name="connsiteY2" fmla="*/ 106017 h 424069"/>
              <a:gd name="connsiteX3" fmla="*/ 861391 w 1616765"/>
              <a:gd name="connsiteY3" fmla="*/ 53009 h 424069"/>
              <a:gd name="connsiteX4" fmla="*/ 1219200 w 1616765"/>
              <a:gd name="connsiteY4" fmla="*/ 26504 h 424069"/>
              <a:gd name="connsiteX5" fmla="*/ 1616765 w 1616765"/>
              <a:gd name="connsiteY5" fmla="*/ 0 h 424069"/>
              <a:gd name="connsiteX6" fmla="*/ 1616765 w 1616765"/>
              <a:gd name="connsiteY6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765" h="424069">
                <a:moveTo>
                  <a:pt x="0" y="424069"/>
                </a:moveTo>
                <a:cubicBezTo>
                  <a:pt x="89452" y="351182"/>
                  <a:pt x="178905" y="278296"/>
                  <a:pt x="278296" y="225287"/>
                </a:cubicBezTo>
                <a:cubicBezTo>
                  <a:pt x="377687" y="172278"/>
                  <a:pt x="499165" y="134730"/>
                  <a:pt x="596348" y="106017"/>
                </a:cubicBezTo>
                <a:cubicBezTo>
                  <a:pt x="693531" y="77304"/>
                  <a:pt x="757582" y="66261"/>
                  <a:pt x="861391" y="53009"/>
                </a:cubicBezTo>
                <a:cubicBezTo>
                  <a:pt x="965200" y="39757"/>
                  <a:pt x="1219200" y="26504"/>
                  <a:pt x="1219200" y="26504"/>
                </a:cubicBezTo>
                <a:lnTo>
                  <a:pt x="1616765" y="0"/>
                </a:lnTo>
                <a:lnTo>
                  <a:pt x="1616765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91000" y="722244"/>
            <a:ext cx="2286000" cy="2928731"/>
          </a:xfrm>
          <a:custGeom>
            <a:avLst/>
            <a:gdLst>
              <a:gd name="connsiteX0" fmla="*/ 0 w 2438400"/>
              <a:gd name="connsiteY0" fmla="*/ 0 h 2928731"/>
              <a:gd name="connsiteX1" fmla="*/ 159026 w 2438400"/>
              <a:gd name="connsiteY1" fmla="*/ 39757 h 2928731"/>
              <a:gd name="connsiteX2" fmla="*/ 278296 w 2438400"/>
              <a:gd name="connsiteY2" fmla="*/ 132522 h 2928731"/>
              <a:gd name="connsiteX3" fmla="*/ 424070 w 2438400"/>
              <a:gd name="connsiteY3" fmla="*/ 251792 h 2928731"/>
              <a:gd name="connsiteX4" fmla="*/ 728870 w 2438400"/>
              <a:gd name="connsiteY4" fmla="*/ 530087 h 2928731"/>
              <a:gd name="connsiteX5" fmla="*/ 887896 w 2438400"/>
              <a:gd name="connsiteY5" fmla="*/ 715618 h 2928731"/>
              <a:gd name="connsiteX6" fmla="*/ 980661 w 2438400"/>
              <a:gd name="connsiteY6" fmla="*/ 821635 h 2928731"/>
              <a:gd name="connsiteX7" fmla="*/ 1245704 w 2438400"/>
              <a:gd name="connsiteY7" fmla="*/ 1152940 h 2928731"/>
              <a:gd name="connsiteX8" fmla="*/ 1417983 w 2438400"/>
              <a:gd name="connsiteY8" fmla="*/ 1590261 h 2928731"/>
              <a:gd name="connsiteX9" fmla="*/ 1484244 w 2438400"/>
              <a:gd name="connsiteY9" fmla="*/ 1934818 h 2928731"/>
              <a:gd name="connsiteX10" fmla="*/ 1563757 w 2438400"/>
              <a:gd name="connsiteY10" fmla="*/ 2226366 h 2928731"/>
              <a:gd name="connsiteX11" fmla="*/ 1775791 w 2438400"/>
              <a:gd name="connsiteY11" fmla="*/ 2570922 h 2928731"/>
              <a:gd name="connsiteX12" fmla="*/ 2107096 w 2438400"/>
              <a:gd name="connsiteY12" fmla="*/ 2809461 h 2928731"/>
              <a:gd name="connsiteX13" fmla="*/ 2438400 w 2438400"/>
              <a:gd name="connsiteY13" fmla="*/ 2928731 h 2928731"/>
              <a:gd name="connsiteX14" fmla="*/ 2438400 w 2438400"/>
              <a:gd name="connsiteY14" fmla="*/ 2928731 h 2928731"/>
              <a:gd name="connsiteX15" fmla="*/ 2438400 w 2438400"/>
              <a:gd name="connsiteY15" fmla="*/ 2928731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928731">
                <a:moveTo>
                  <a:pt x="0" y="0"/>
                </a:moveTo>
                <a:cubicBezTo>
                  <a:pt x="56321" y="8835"/>
                  <a:pt x="112643" y="17670"/>
                  <a:pt x="159026" y="39757"/>
                </a:cubicBezTo>
                <a:cubicBezTo>
                  <a:pt x="205409" y="61844"/>
                  <a:pt x="234122" y="97183"/>
                  <a:pt x="278296" y="132522"/>
                </a:cubicBezTo>
                <a:cubicBezTo>
                  <a:pt x="322470" y="167861"/>
                  <a:pt x="348974" y="185531"/>
                  <a:pt x="424070" y="251792"/>
                </a:cubicBezTo>
                <a:cubicBezTo>
                  <a:pt x="499166" y="318053"/>
                  <a:pt x="651566" y="452783"/>
                  <a:pt x="728870" y="530087"/>
                </a:cubicBezTo>
                <a:cubicBezTo>
                  <a:pt x="806174" y="607391"/>
                  <a:pt x="845931" y="667027"/>
                  <a:pt x="887896" y="715618"/>
                </a:cubicBezTo>
                <a:cubicBezTo>
                  <a:pt x="929861" y="764209"/>
                  <a:pt x="921026" y="748748"/>
                  <a:pt x="980661" y="821635"/>
                </a:cubicBezTo>
                <a:cubicBezTo>
                  <a:pt x="1040296" y="894522"/>
                  <a:pt x="1172817" y="1024836"/>
                  <a:pt x="1245704" y="1152940"/>
                </a:cubicBezTo>
                <a:cubicBezTo>
                  <a:pt x="1318591" y="1281044"/>
                  <a:pt x="1378226" y="1459948"/>
                  <a:pt x="1417983" y="1590261"/>
                </a:cubicBezTo>
                <a:cubicBezTo>
                  <a:pt x="1457740" y="1720574"/>
                  <a:pt x="1459948" y="1828801"/>
                  <a:pt x="1484244" y="1934818"/>
                </a:cubicBezTo>
                <a:cubicBezTo>
                  <a:pt x="1508540" y="2040835"/>
                  <a:pt x="1515166" y="2120349"/>
                  <a:pt x="1563757" y="2226366"/>
                </a:cubicBezTo>
                <a:cubicBezTo>
                  <a:pt x="1612348" y="2332383"/>
                  <a:pt x="1685235" y="2473740"/>
                  <a:pt x="1775791" y="2570922"/>
                </a:cubicBezTo>
                <a:cubicBezTo>
                  <a:pt x="1866347" y="2668104"/>
                  <a:pt x="1996661" y="2749826"/>
                  <a:pt x="2107096" y="2809461"/>
                </a:cubicBezTo>
                <a:cubicBezTo>
                  <a:pt x="2217531" y="2869096"/>
                  <a:pt x="2438400" y="2928731"/>
                  <a:pt x="2438400" y="2928731"/>
                </a:cubicBezTo>
                <a:lnTo>
                  <a:pt x="2438400" y="2928731"/>
                </a:lnTo>
                <a:lnTo>
                  <a:pt x="2438400" y="2928731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324195" y="1855304"/>
            <a:ext cx="374041" cy="2107096"/>
          </a:xfrm>
          <a:custGeom>
            <a:avLst/>
            <a:gdLst>
              <a:gd name="connsiteX0" fmla="*/ 0 w 374041"/>
              <a:gd name="connsiteY0" fmla="*/ 0 h 2107096"/>
              <a:gd name="connsiteX1" fmla="*/ 66261 w 374041"/>
              <a:gd name="connsiteY1" fmla="*/ 172279 h 2107096"/>
              <a:gd name="connsiteX2" fmla="*/ 172278 w 374041"/>
              <a:gd name="connsiteY2" fmla="*/ 384313 h 2107096"/>
              <a:gd name="connsiteX3" fmla="*/ 238539 w 374041"/>
              <a:gd name="connsiteY3" fmla="*/ 609600 h 2107096"/>
              <a:gd name="connsiteX4" fmla="*/ 251791 w 374041"/>
              <a:gd name="connsiteY4" fmla="*/ 649357 h 2107096"/>
              <a:gd name="connsiteX5" fmla="*/ 278296 w 374041"/>
              <a:gd name="connsiteY5" fmla="*/ 795131 h 2107096"/>
              <a:gd name="connsiteX6" fmla="*/ 371061 w 374041"/>
              <a:gd name="connsiteY6" fmla="*/ 1152939 h 2107096"/>
              <a:gd name="connsiteX7" fmla="*/ 344557 w 374041"/>
              <a:gd name="connsiteY7" fmla="*/ 1470992 h 2107096"/>
              <a:gd name="connsiteX8" fmla="*/ 278296 w 374041"/>
              <a:gd name="connsiteY8" fmla="*/ 1722783 h 2107096"/>
              <a:gd name="connsiteX9" fmla="*/ 79513 w 374041"/>
              <a:gd name="connsiteY9" fmla="*/ 2107096 h 2107096"/>
              <a:gd name="connsiteX10" fmla="*/ 79513 w 374041"/>
              <a:gd name="connsiteY10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41" h="2107096">
                <a:moveTo>
                  <a:pt x="0" y="0"/>
                </a:moveTo>
                <a:cubicBezTo>
                  <a:pt x="18774" y="54113"/>
                  <a:pt x="37548" y="108227"/>
                  <a:pt x="66261" y="172279"/>
                </a:cubicBezTo>
                <a:cubicBezTo>
                  <a:pt x="94974" y="236331"/>
                  <a:pt x="143565" y="311426"/>
                  <a:pt x="172278" y="384313"/>
                </a:cubicBezTo>
                <a:cubicBezTo>
                  <a:pt x="200991" y="457200"/>
                  <a:pt x="225287" y="565426"/>
                  <a:pt x="238539" y="609600"/>
                </a:cubicBezTo>
                <a:cubicBezTo>
                  <a:pt x="251791" y="653774"/>
                  <a:pt x="245165" y="618435"/>
                  <a:pt x="251791" y="649357"/>
                </a:cubicBezTo>
                <a:cubicBezTo>
                  <a:pt x="258417" y="680279"/>
                  <a:pt x="258418" y="711201"/>
                  <a:pt x="278296" y="795131"/>
                </a:cubicBezTo>
                <a:cubicBezTo>
                  <a:pt x="298174" y="879061"/>
                  <a:pt x="360018" y="1040296"/>
                  <a:pt x="371061" y="1152939"/>
                </a:cubicBezTo>
                <a:cubicBezTo>
                  <a:pt x="382105" y="1265583"/>
                  <a:pt x="360018" y="1376018"/>
                  <a:pt x="344557" y="1470992"/>
                </a:cubicBezTo>
                <a:cubicBezTo>
                  <a:pt x="329096" y="1565966"/>
                  <a:pt x="322470" y="1616766"/>
                  <a:pt x="278296" y="1722783"/>
                </a:cubicBezTo>
                <a:cubicBezTo>
                  <a:pt x="234122" y="1828800"/>
                  <a:pt x="79513" y="2107096"/>
                  <a:pt x="79513" y="2107096"/>
                </a:cubicBezTo>
                <a:lnTo>
                  <a:pt x="79513" y="2107096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群組 4"/>
          <p:cNvGrpSpPr/>
          <p:nvPr/>
        </p:nvGrpSpPr>
        <p:grpSpPr>
          <a:xfrm>
            <a:off x="6879707" y="1775791"/>
            <a:ext cx="3988904" cy="4784035"/>
            <a:chOff x="6879707" y="1775791"/>
            <a:chExt cx="3988904" cy="4784035"/>
          </a:xfrm>
        </p:grpSpPr>
        <p:sp>
          <p:nvSpPr>
            <p:cNvPr id="8" name="Freeform 7"/>
            <p:cNvSpPr/>
            <p:nvPr/>
          </p:nvSpPr>
          <p:spPr>
            <a:xfrm>
              <a:off x="6945968" y="1775791"/>
              <a:ext cx="954156" cy="1789044"/>
            </a:xfrm>
            <a:custGeom>
              <a:avLst/>
              <a:gdLst>
                <a:gd name="connsiteX0" fmla="*/ 0 w 954156"/>
                <a:gd name="connsiteY0" fmla="*/ 1789044 h 1789044"/>
                <a:gd name="connsiteX1" fmla="*/ 92765 w 954156"/>
                <a:gd name="connsiteY1" fmla="*/ 1444487 h 1789044"/>
                <a:gd name="connsiteX2" fmla="*/ 344556 w 954156"/>
                <a:gd name="connsiteY2" fmla="*/ 768626 h 1789044"/>
                <a:gd name="connsiteX3" fmla="*/ 781878 w 954156"/>
                <a:gd name="connsiteY3" fmla="*/ 198783 h 1789044"/>
                <a:gd name="connsiteX4" fmla="*/ 954156 w 954156"/>
                <a:gd name="connsiteY4" fmla="*/ 0 h 1789044"/>
                <a:gd name="connsiteX5" fmla="*/ 954156 w 954156"/>
                <a:gd name="connsiteY5" fmla="*/ 0 h 178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156" h="1789044">
                  <a:moveTo>
                    <a:pt x="0" y="1789044"/>
                  </a:moveTo>
                  <a:cubicBezTo>
                    <a:pt x="17669" y="1701800"/>
                    <a:pt x="35339" y="1614557"/>
                    <a:pt x="92765" y="1444487"/>
                  </a:cubicBezTo>
                  <a:cubicBezTo>
                    <a:pt x="150191" y="1274417"/>
                    <a:pt x="229704" y="976243"/>
                    <a:pt x="344556" y="768626"/>
                  </a:cubicBezTo>
                  <a:cubicBezTo>
                    <a:pt x="459408" y="561009"/>
                    <a:pt x="680278" y="326887"/>
                    <a:pt x="781878" y="198783"/>
                  </a:cubicBezTo>
                  <a:cubicBezTo>
                    <a:pt x="883478" y="70679"/>
                    <a:pt x="954156" y="0"/>
                    <a:pt x="954156" y="0"/>
                  </a:cubicBezTo>
                  <a:lnTo>
                    <a:pt x="954156" y="0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879707" y="3909391"/>
              <a:ext cx="3988904" cy="1232452"/>
            </a:xfrm>
            <a:custGeom>
              <a:avLst/>
              <a:gdLst>
                <a:gd name="connsiteX0" fmla="*/ 0 w 3988904"/>
                <a:gd name="connsiteY0" fmla="*/ 0 h 1232452"/>
                <a:gd name="connsiteX1" fmla="*/ 530087 w 3988904"/>
                <a:gd name="connsiteY1" fmla="*/ 450574 h 1232452"/>
                <a:gd name="connsiteX2" fmla="*/ 1205948 w 3988904"/>
                <a:gd name="connsiteY2" fmla="*/ 781879 h 1232452"/>
                <a:gd name="connsiteX3" fmla="*/ 1868557 w 3988904"/>
                <a:gd name="connsiteY3" fmla="*/ 954157 h 1232452"/>
                <a:gd name="connsiteX4" fmla="*/ 3988904 w 3988904"/>
                <a:gd name="connsiteY4" fmla="*/ 1232452 h 1232452"/>
                <a:gd name="connsiteX5" fmla="*/ 3988904 w 3988904"/>
                <a:gd name="connsiteY5" fmla="*/ 1232452 h 12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8904" h="1232452">
                  <a:moveTo>
                    <a:pt x="0" y="0"/>
                  </a:moveTo>
                  <a:cubicBezTo>
                    <a:pt x="164548" y="160130"/>
                    <a:pt x="329096" y="320261"/>
                    <a:pt x="530087" y="450574"/>
                  </a:cubicBezTo>
                  <a:cubicBezTo>
                    <a:pt x="731078" y="580887"/>
                    <a:pt x="982870" y="697949"/>
                    <a:pt x="1205948" y="781879"/>
                  </a:cubicBezTo>
                  <a:cubicBezTo>
                    <a:pt x="1429026" y="865809"/>
                    <a:pt x="1404731" y="879062"/>
                    <a:pt x="1868557" y="954157"/>
                  </a:cubicBezTo>
                  <a:cubicBezTo>
                    <a:pt x="2332383" y="1029252"/>
                    <a:pt x="3988904" y="1232452"/>
                    <a:pt x="3988904" y="1232452"/>
                  </a:cubicBezTo>
                  <a:lnTo>
                    <a:pt x="3988904" y="1232452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879708" y="3935896"/>
              <a:ext cx="2478157" cy="2623930"/>
            </a:xfrm>
            <a:custGeom>
              <a:avLst/>
              <a:gdLst>
                <a:gd name="connsiteX0" fmla="*/ 0 w 2478157"/>
                <a:gd name="connsiteY0" fmla="*/ 0 h 2623930"/>
                <a:gd name="connsiteX1" fmla="*/ 159026 w 2478157"/>
                <a:gd name="connsiteY1" fmla="*/ 304800 h 2623930"/>
                <a:gd name="connsiteX2" fmla="*/ 357809 w 2478157"/>
                <a:gd name="connsiteY2" fmla="*/ 715617 h 2623930"/>
                <a:gd name="connsiteX3" fmla="*/ 503583 w 2478157"/>
                <a:gd name="connsiteY3" fmla="*/ 914400 h 2623930"/>
                <a:gd name="connsiteX4" fmla="*/ 715617 w 2478157"/>
                <a:gd name="connsiteY4" fmla="*/ 1285461 h 2623930"/>
                <a:gd name="connsiteX5" fmla="*/ 980661 w 2478157"/>
                <a:gd name="connsiteY5" fmla="*/ 1656521 h 2623930"/>
                <a:gd name="connsiteX6" fmla="*/ 1232452 w 2478157"/>
                <a:gd name="connsiteY6" fmla="*/ 2001078 h 2623930"/>
                <a:gd name="connsiteX7" fmla="*/ 1524000 w 2478157"/>
                <a:gd name="connsiteY7" fmla="*/ 2266121 h 2623930"/>
                <a:gd name="connsiteX8" fmla="*/ 1948070 w 2478157"/>
                <a:gd name="connsiteY8" fmla="*/ 2464904 h 2623930"/>
                <a:gd name="connsiteX9" fmla="*/ 2478157 w 2478157"/>
                <a:gd name="connsiteY9" fmla="*/ 2623930 h 2623930"/>
                <a:gd name="connsiteX10" fmla="*/ 2478157 w 2478157"/>
                <a:gd name="connsiteY10" fmla="*/ 2623930 h 26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8157" h="2623930">
                  <a:moveTo>
                    <a:pt x="0" y="0"/>
                  </a:moveTo>
                  <a:cubicBezTo>
                    <a:pt x="49695" y="92765"/>
                    <a:pt x="99391" y="185531"/>
                    <a:pt x="159026" y="304800"/>
                  </a:cubicBezTo>
                  <a:cubicBezTo>
                    <a:pt x="218661" y="424070"/>
                    <a:pt x="300383" y="614017"/>
                    <a:pt x="357809" y="715617"/>
                  </a:cubicBezTo>
                  <a:cubicBezTo>
                    <a:pt x="415235" y="817217"/>
                    <a:pt x="443948" y="819426"/>
                    <a:pt x="503583" y="914400"/>
                  </a:cubicBezTo>
                  <a:cubicBezTo>
                    <a:pt x="563218" y="1009374"/>
                    <a:pt x="636104" y="1161774"/>
                    <a:pt x="715617" y="1285461"/>
                  </a:cubicBezTo>
                  <a:cubicBezTo>
                    <a:pt x="795130" y="1409148"/>
                    <a:pt x="894522" y="1537252"/>
                    <a:pt x="980661" y="1656521"/>
                  </a:cubicBezTo>
                  <a:cubicBezTo>
                    <a:pt x="1066800" y="1775790"/>
                    <a:pt x="1141896" y="1899478"/>
                    <a:pt x="1232452" y="2001078"/>
                  </a:cubicBezTo>
                  <a:cubicBezTo>
                    <a:pt x="1323009" y="2102678"/>
                    <a:pt x="1404730" y="2188817"/>
                    <a:pt x="1524000" y="2266121"/>
                  </a:cubicBezTo>
                  <a:cubicBezTo>
                    <a:pt x="1643270" y="2343425"/>
                    <a:pt x="1789044" y="2405269"/>
                    <a:pt x="1948070" y="2464904"/>
                  </a:cubicBezTo>
                  <a:cubicBezTo>
                    <a:pt x="2107096" y="2524539"/>
                    <a:pt x="2478157" y="2623930"/>
                    <a:pt x="2478157" y="2623930"/>
                  </a:cubicBezTo>
                  <a:lnTo>
                    <a:pt x="2478157" y="2623930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362606" y="99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081" y="808384"/>
            <a:ext cx="291548" cy="225287"/>
          </a:xfrm>
          <a:custGeom>
            <a:avLst/>
            <a:gdLst>
              <a:gd name="connsiteX0" fmla="*/ 0 w 291548"/>
              <a:gd name="connsiteY0" fmla="*/ 0 h 225287"/>
              <a:gd name="connsiteX1" fmla="*/ 145774 w 291548"/>
              <a:gd name="connsiteY1" fmla="*/ 185530 h 225287"/>
              <a:gd name="connsiteX2" fmla="*/ 291548 w 291548"/>
              <a:gd name="connsiteY2" fmla="*/ 225287 h 225287"/>
              <a:gd name="connsiteX3" fmla="*/ 291548 w 291548"/>
              <a:gd name="connsiteY3" fmla="*/ 225287 h 22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48" h="225287">
                <a:moveTo>
                  <a:pt x="0" y="0"/>
                </a:moveTo>
                <a:cubicBezTo>
                  <a:pt x="48591" y="73991"/>
                  <a:pt x="97183" y="147982"/>
                  <a:pt x="145774" y="185530"/>
                </a:cubicBezTo>
                <a:cubicBezTo>
                  <a:pt x="194365" y="223078"/>
                  <a:pt x="291548" y="225287"/>
                  <a:pt x="291548" y="225287"/>
                </a:cubicBezTo>
                <a:lnTo>
                  <a:pt x="291548" y="22528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11214" y="4094057"/>
            <a:ext cx="48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457" y="6590150"/>
            <a:ext cx="737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（图片参考：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稲畑耕一郎监修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刘炜编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罗宗真着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住谷孝之訳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魏晋南北朝 </a:t>
            </a:r>
            <a:r>
              <a:rPr lang="en-US" altLang="ja-JP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融合する文明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。大阪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创元社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，页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518" y="3648455"/>
            <a:ext cx="5352082" cy="206210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南北朝至唐朝之间，佛教非常鼎盛。佛教徒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在一些地方劈山削崖，开凿石窟。其中，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有三大石窟特别有名：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云冈石窟（北魏）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，位于大同。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 （北魏至唐）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，位于洛阳。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莫高窟（唐代为主）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，位于敦煌。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请你用笔把地图上三大石窟的所在城市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，并将石窟的名称写在该城市旁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160856" y="1219200"/>
            <a:ext cx="9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于阗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1095702" y="1249231"/>
            <a:ext cx="1466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鄯</a:t>
            </a:r>
            <a:r>
              <a:rPr lang="zh-TW" altLang="zh-HK" sz="1600" b="1" dirty="0">
                <a:latin typeface="新細明體" panose="02020500000000000000" pitchFamily="18" charset="-120"/>
              </a:rPr>
              <a:t>（</a:t>
            </a:r>
            <a:r>
              <a:rPr lang="zh-TW" altLang="en-US" sz="1600" b="1" dirty="0">
                <a:latin typeface="新細明體" panose="02020500000000000000" pitchFamily="18" charset="-120"/>
              </a:rPr>
              <a:t>音善</a:t>
            </a:r>
            <a:r>
              <a:rPr lang="zh-TW" altLang="zh-HK" sz="1600" b="1" dirty="0">
                <a:latin typeface="新細明體" panose="02020500000000000000" pitchFamily="18" charset="-120"/>
              </a:rPr>
              <a:t>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善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3601278" y="86801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6123073" y="382625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长安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TextBox 22"/>
          <p:cNvSpPr txBox="1"/>
          <p:nvPr/>
        </p:nvSpPr>
        <p:spPr>
          <a:xfrm>
            <a:off x="8353514" y="4001292"/>
            <a:ext cx="7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292490" y="1260136"/>
            <a:ext cx="3251982" cy="5538998"/>
            <a:chOff x="8292490" y="1260136"/>
            <a:chExt cx="3251982" cy="5538998"/>
          </a:xfrm>
        </p:grpSpPr>
        <p:sp>
          <p:nvSpPr>
            <p:cNvPr id="29" name="TextBox 18"/>
            <p:cNvSpPr txBox="1"/>
            <p:nvPr/>
          </p:nvSpPr>
          <p:spPr>
            <a:xfrm>
              <a:off x="9818834" y="6460580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庐山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8292490" y="1260136"/>
              <a:ext cx="667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大同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34" name="TextBox 23"/>
            <p:cNvSpPr txBox="1"/>
            <p:nvPr/>
          </p:nvSpPr>
          <p:spPr>
            <a:xfrm>
              <a:off x="10820400" y="5337121"/>
              <a:ext cx="724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建康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68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9" grpId="0" animBg="1"/>
      <p:bldP spid="16" grpId="0" animBg="1"/>
      <p:bldP spid="14" grpId="0" animBg="1"/>
      <p:bldP spid="25" grpId="0" animBg="1"/>
      <p:bldP spid="26" grpId="0"/>
      <p:bldP spid="27" grpId="0"/>
      <p:bldP spid="28" grpId="0"/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191"/>
            <a:ext cx="12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4"/>
          <p:cNvSpPr/>
          <p:nvPr/>
        </p:nvSpPr>
        <p:spPr>
          <a:xfrm>
            <a:off x="7734342" y="990600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1"/>
          <p:cNvSpPr/>
          <p:nvPr/>
        </p:nvSpPr>
        <p:spPr>
          <a:xfrm>
            <a:off x="7674134" y="3375559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2"/>
          <p:cNvSpPr/>
          <p:nvPr/>
        </p:nvSpPr>
        <p:spPr>
          <a:xfrm>
            <a:off x="3317814" y="242284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752600" y="1066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3400" y="1099930"/>
            <a:ext cx="1191212" cy="117797"/>
          </a:xfrm>
          <a:custGeom>
            <a:avLst/>
            <a:gdLst>
              <a:gd name="connsiteX0" fmla="*/ 0 w 1709531"/>
              <a:gd name="connsiteY0" fmla="*/ 0 h 343084"/>
              <a:gd name="connsiteX1" fmla="*/ 344557 w 1709531"/>
              <a:gd name="connsiteY1" fmla="*/ 172279 h 343084"/>
              <a:gd name="connsiteX2" fmla="*/ 1166192 w 1709531"/>
              <a:gd name="connsiteY2" fmla="*/ 331305 h 343084"/>
              <a:gd name="connsiteX3" fmla="*/ 1709531 w 1709531"/>
              <a:gd name="connsiteY3" fmla="*/ 331305 h 343084"/>
              <a:gd name="connsiteX4" fmla="*/ 1709531 w 1709531"/>
              <a:gd name="connsiteY4" fmla="*/ 331305 h 34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531" h="343084">
                <a:moveTo>
                  <a:pt x="0" y="0"/>
                </a:moveTo>
                <a:cubicBezTo>
                  <a:pt x="75096" y="58531"/>
                  <a:pt x="150192" y="117062"/>
                  <a:pt x="344557" y="172279"/>
                </a:cubicBezTo>
                <a:cubicBezTo>
                  <a:pt x="538922" y="227496"/>
                  <a:pt x="938696" y="304801"/>
                  <a:pt x="1166192" y="331305"/>
                </a:cubicBezTo>
                <a:cubicBezTo>
                  <a:pt x="1393688" y="357809"/>
                  <a:pt x="1709531" y="331305"/>
                  <a:pt x="1709531" y="331305"/>
                </a:cubicBezTo>
                <a:lnTo>
                  <a:pt x="1709531" y="331305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02908" y="675862"/>
            <a:ext cx="1616765" cy="424069"/>
          </a:xfrm>
          <a:custGeom>
            <a:avLst/>
            <a:gdLst>
              <a:gd name="connsiteX0" fmla="*/ 0 w 1616765"/>
              <a:gd name="connsiteY0" fmla="*/ 424069 h 424069"/>
              <a:gd name="connsiteX1" fmla="*/ 278296 w 1616765"/>
              <a:gd name="connsiteY1" fmla="*/ 225287 h 424069"/>
              <a:gd name="connsiteX2" fmla="*/ 596348 w 1616765"/>
              <a:gd name="connsiteY2" fmla="*/ 106017 h 424069"/>
              <a:gd name="connsiteX3" fmla="*/ 861391 w 1616765"/>
              <a:gd name="connsiteY3" fmla="*/ 53009 h 424069"/>
              <a:gd name="connsiteX4" fmla="*/ 1219200 w 1616765"/>
              <a:gd name="connsiteY4" fmla="*/ 26504 h 424069"/>
              <a:gd name="connsiteX5" fmla="*/ 1616765 w 1616765"/>
              <a:gd name="connsiteY5" fmla="*/ 0 h 424069"/>
              <a:gd name="connsiteX6" fmla="*/ 1616765 w 1616765"/>
              <a:gd name="connsiteY6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765" h="424069">
                <a:moveTo>
                  <a:pt x="0" y="424069"/>
                </a:moveTo>
                <a:cubicBezTo>
                  <a:pt x="89452" y="351182"/>
                  <a:pt x="178905" y="278296"/>
                  <a:pt x="278296" y="225287"/>
                </a:cubicBezTo>
                <a:cubicBezTo>
                  <a:pt x="377687" y="172278"/>
                  <a:pt x="499165" y="134730"/>
                  <a:pt x="596348" y="106017"/>
                </a:cubicBezTo>
                <a:cubicBezTo>
                  <a:pt x="693531" y="77304"/>
                  <a:pt x="757582" y="66261"/>
                  <a:pt x="861391" y="53009"/>
                </a:cubicBezTo>
                <a:cubicBezTo>
                  <a:pt x="965200" y="39757"/>
                  <a:pt x="1219200" y="26504"/>
                  <a:pt x="1219200" y="26504"/>
                </a:cubicBezTo>
                <a:lnTo>
                  <a:pt x="1616765" y="0"/>
                </a:lnTo>
                <a:lnTo>
                  <a:pt x="1616765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91000" y="722244"/>
            <a:ext cx="2286000" cy="2928731"/>
          </a:xfrm>
          <a:custGeom>
            <a:avLst/>
            <a:gdLst>
              <a:gd name="connsiteX0" fmla="*/ 0 w 2438400"/>
              <a:gd name="connsiteY0" fmla="*/ 0 h 2928731"/>
              <a:gd name="connsiteX1" fmla="*/ 159026 w 2438400"/>
              <a:gd name="connsiteY1" fmla="*/ 39757 h 2928731"/>
              <a:gd name="connsiteX2" fmla="*/ 278296 w 2438400"/>
              <a:gd name="connsiteY2" fmla="*/ 132522 h 2928731"/>
              <a:gd name="connsiteX3" fmla="*/ 424070 w 2438400"/>
              <a:gd name="connsiteY3" fmla="*/ 251792 h 2928731"/>
              <a:gd name="connsiteX4" fmla="*/ 728870 w 2438400"/>
              <a:gd name="connsiteY4" fmla="*/ 530087 h 2928731"/>
              <a:gd name="connsiteX5" fmla="*/ 887896 w 2438400"/>
              <a:gd name="connsiteY5" fmla="*/ 715618 h 2928731"/>
              <a:gd name="connsiteX6" fmla="*/ 980661 w 2438400"/>
              <a:gd name="connsiteY6" fmla="*/ 821635 h 2928731"/>
              <a:gd name="connsiteX7" fmla="*/ 1245704 w 2438400"/>
              <a:gd name="connsiteY7" fmla="*/ 1152940 h 2928731"/>
              <a:gd name="connsiteX8" fmla="*/ 1417983 w 2438400"/>
              <a:gd name="connsiteY8" fmla="*/ 1590261 h 2928731"/>
              <a:gd name="connsiteX9" fmla="*/ 1484244 w 2438400"/>
              <a:gd name="connsiteY9" fmla="*/ 1934818 h 2928731"/>
              <a:gd name="connsiteX10" fmla="*/ 1563757 w 2438400"/>
              <a:gd name="connsiteY10" fmla="*/ 2226366 h 2928731"/>
              <a:gd name="connsiteX11" fmla="*/ 1775791 w 2438400"/>
              <a:gd name="connsiteY11" fmla="*/ 2570922 h 2928731"/>
              <a:gd name="connsiteX12" fmla="*/ 2107096 w 2438400"/>
              <a:gd name="connsiteY12" fmla="*/ 2809461 h 2928731"/>
              <a:gd name="connsiteX13" fmla="*/ 2438400 w 2438400"/>
              <a:gd name="connsiteY13" fmla="*/ 2928731 h 2928731"/>
              <a:gd name="connsiteX14" fmla="*/ 2438400 w 2438400"/>
              <a:gd name="connsiteY14" fmla="*/ 2928731 h 2928731"/>
              <a:gd name="connsiteX15" fmla="*/ 2438400 w 2438400"/>
              <a:gd name="connsiteY15" fmla="*/ 2928731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928731">
                <a:moveTo>
                  <a:pt x="0" y="0"/>
                </a:moveTo>
                <a:cubicBezTo>
                  <a:pt x="56321" y="8835"/>
                  <a:pt x="112643" y="17670"/>
                  <a:pt x="159026" y="39757"/>
                </a:cubicBezTo>
                <a:cubicBezTo>
                  <a:pt x="205409" y="61844"/>
                  <a:pt x="234122" y="97183"/>
                  <a:pt x="278296" y="132522"/>
                </a:cubicBezTo>
                <a:cubicBezTo>
                  <a:pt x="322470" y="167861"/>
                  <a:pt x="348974" y="185531"/>
                  <a:pt x="424070" y="251792"/>
                </a:cubicBezTo>
                <a:cubicBezTo>
                  <a:pt x="499166" y="318053"/>
                  <a:pt x="651566" y="452783"/>
                  <a:pt x="728870" y="530087"/>
                </a:cubicBezTo>
                <a:cubicBezTo>
                  <a:pt x="806174" y="607391"/>
                  <a:pt x="845931" y="667027"/>
                  <a:pt x="887896" y="715618"/>
                </a:cubicBezTo>
                <a:cubicBezTo>
                  <a:pt x="929861" y="764209"/>
                  <a:pt x="921026" y="748748"/>
                  <a:pt x="980661" y="821635"/>
                </a:cubicBezTo>
                <a:cubicBezTo>
                  <a:pt x="1040296" y="894522"/>
                  <a:pt x="1172817" y="1024836"/>
                  <a:pt x="1245704" y="1152940"/>
                </a:cubicBezTo>
                <a:cubicBezTo>
                  <a:pt x="1318591" y="1281044"/>
                  <a:pt x="1378226" y="1459948"/>
                  <a:pt x="1417983" y="1590261"/>
                </a:cubicBezTo>
                <a:cubicBezTo>
                  <a:pt x="1457740" y="1720574"/>
                  <a:pt x="1459948" y="1828801"/>
                  <a:pt x="1484244" y="1934818"/>
                </a:cubicBezTo>
                <a:cubicBezTo>
                  <a:pt x="1508540" y="2040835"/>
                  <a:pt x="1515166" y="2120349"/>
                  <a:pt x="1563757" y="2226366"/>
                </a:cubicBezTo>
                <a:cubicBezTo>
                  <a:pt x="1612348" y="2332383"/>
                  <a:pt x="1685235" y="2473740"/>
                  <a:pt x="1775791" y="2570922"/>
                </a:cubicBezTo>
                <a:cubicBezTo>
                  <a:pt x="1866347" y="2668104"/>
                  <a:pt x="1996661" y="2749826"/>
                  <a:pt x="2107096" y="2809461"/>
                </a:cubicBezTo>
                <a:cubicBezTo>
                  <a:pt x="2217531" y="2869096"/>
                  <a:pt x="2438400" y="2928731"/>
                  <a:pt x="2438400" y="2928731"/>
                </a:cubicBezTo>
                <a:lnTo>
                  <a:pt x="2438400" y="2928731"/>
                </a:lnTo>
                <a:lnTo>
                  <a:pt x="2438400" y="2928731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945968" y="1775791"/>
            <a:ext cx="954156" cy="1789044"/>
          </a:xfrm>
          <a:custGeom>
            <a:avLst/>
            <a:gdLst>
              <a:gd name="connsiteX0" fmla="*/ 0 w 954156"/>
              <a:gd name="connsiteY0" fmla="*/ 1789044 h 1789044"/>
              <a:gd name="connsiteX1" fmla="*/ 92765 w 954156"/>
              <a:gd name="connsiteY1" fmla="*/ 1444487 h 1789044"/>
              <a:gd name="connsiteX2" fmla="*/ 344556 w 954156"/>
              <a:gd name="connsiteY2" fmla="*/ 768626 h 1789044"/>
              <a:gd name="connsiteX3" fmla="*/ 781878 w 954156"/>
              <a:gd name="connsiteY3" fmla="*/ 198783 h 1789044"/>
              <a:gd name="connsiteX4" fmla="*/ 954156 w 954156"/>
              <a:gd name="connsiteY4" fmla="*/ 0 h 1789044"/>
              <a:gd name="connsiteX5" fmla="*/ 954156 w 954156"/>
              <a:gd name="connsiteY5" fmla="*/ 0 h 178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4156" h="1789044">
                <a:moveTo>
                  <a:pt x="0" y="1789044"/>
                </a:moveTo>
                <a:cubicBezTo>
                  <a:pt x="17669" y="1701800"/>
                  <a:pt x="35339" y="1614557"/>
                  <a:pt x="92765" y="1444487"/>
                </a:cubicBezTo>
                <a:cubicBezTo>
                  <a:pt x="150191" y="1274417"/>
                  <a:pt x="229704" y="976243"/>
                  <a:pt x="344556" y="768626"/>
                </a:cubicBezTo>
                <a:cubicBezTo>
                  <a:pt x="459408" y="561009"/>
                  <a:pt x="680278" y="326887"/>
                  <a:pt x="781878" y="198783"/>
                </a:cubicBezTo>
                <a:cubicBezTo>
                  <a:pt x="883478" y="70679"/>
                  <a:pt x="954156" y="0"/>
                  <a:pt x="954156" y="0"/>
                </a:cubicBezTo>
                <a:lnTo>
                  <a:pt x="954156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324195" y="1855304"/>
            <a:ext cx="374041" cy="2107096"/>
          </a:xfrm>
          <a:custGeom>
            <a:avLst/>
            <a:gdLst>
              <a:gd name="connsiteX0" fmla="*/ 0 w 374041"/>
              <a:gd name="connsiteY0" fmla="*/ 0 h 2107096"/>
              <a:gd name="connsiteX1" fmla="*/ 66261 w 374041"/>
              <a:gd name="connsiteY1" fmla="*/ 172279 h 2107096"/>
              <a:gd name="connsiteX2" fmla="*/ 172278 w 374041"/>
              <a:gd name="connsiteY2" fmla="*/ 384313 h 2107096"/>
              <a:gd name="connsiteX3" fmla="*/ 238539 w 374041"/>
              <a:gd name="connsiteY3" fmla="*/ 609600 h 2107096"/>
              <a:gd name="connsiteX4" fmla="*/ 251791 w 374041"/>
              <a:gd name="connsiteY4" fmla="*/ 649357 h 2107096"/>
              <a:gd name="connsiteX5" fmla="*/ 278296 w 374041"/>
              <a:gd name="connsiteY5" fmla="*/ 795131 h 2107096"/>
              <a:gd name="connsiteX6" fmla="*/ 371061 w 374041"/>
              <a:gd name="connsiteY6" fmla="*/ 1152939 h 2107096"/>
              <a:gd name="connsiteX7" fmla="*/ 344557 w 374041"/>
              <a:gd name="connsiteY7" fmla="*/ 1470992 h 2107096"/>
              <a:gd name="connsiteX8" fmla="*/ 278296 w 374041"/>
              <a:gd name="connsiteY8" fmla="*/ 1722783 h 2107096"/>
              <a:gd name="connsiteX9" fmla="*/ 79513 w 374041"/>
              <a:gd name="connsiteY9" fmla="*/ 2107096 h 2107096"/>
              <a:gd name="connsiteX10" fmla="*/ 79513 w 374041"/>
              <a:gd name="connsiteY10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41" h="2107096">
                <a:moveTo>
                  <a:pt x="0" y="0"/>
                </a:moveTo>
                <a:cubicBezTo>
                  <a:pt x="18774" y="54113"/>
                  <a:pt x="37548" y="108227"/>
                  <a:pt x="66261" y="172279"/>
                </a:cubicBezTo>
                <a:cubicBezTo>
                  <a:pt x="94974" y="236331"/>
                  <a:pt x="143565" y="311426"/>
                  <a:pt x="172278" y="384313"/>
                </a:cubicBezTo>
                <a:cubicBezTo>
                  <a:pt x="200991" y="457200"/>
                  <a:pt x="225287" y="565426"/>
                  <a:pt x="238539" y="609600"/>
                </a:cubicBezTo>
                <a:cubicBezTo>
                  <a:pt x="251791" y="653774"/>
                  <a:pt x="245165" y="618435"/>
                  <a:pt x="251791" y="649357"/>
                </a:cubicBezTo>
                <a:cubicBezTo>
                  <a:pt x="258417" y="680279"/>
                  <a:pt x="258418" y="711201"/>
                  <a:pt x="278296" y="795131"/>
                </a:cubicBezTo>
                <a:cubicBezTo>
                  <a:pt x="298174" y="879061"/>
                  <a:pt x="360018" y="1040296"/>
                  <a:pt x="371061" y="1152939"/>
                </a:cubicBezTo>
                <a:cubicBezTo>
                  <a:pt x="382105" y="1265583"/>
                  <a:pt x="360018" y="1376018"/>
                  <a:pt x="344557" y="1470992"/>
                </a:cubicBezTo>
                <a:cubicBezTo>
                  <a:pt x="329096" y="1565966"/>
                  <a:pt x="322470" y="1616766"/>
                  <a:pt x="278296" y="1722783"/>
                </a:cubicBezTo>
                <a:cubicBezTo>
                  <a:pt x="234122" y="1828800"/>
                  <a:pt x="79513" y="2107096"/>
                  <a:pt x="79513" y="2107096"/>
                </a:cubicBezTo>
                <a:lnTo>
                  <a:pt x="79513" y="2107096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79707" y="3909391"/>
            <a:ext cx="3988904" cy="1232452"/>
          </a:xfrm>
          <a:custGeom>
            <a:avLst/>
            <a:gdLst>
              <a:gd name="connsiteX0" fmla="*/ 0 w 3988904"/>
              <a:gd name="connsiteY0" fmla="*/ 0 h 1232452"/>
              <a:gd name="connsiteX1" fmla="*/ 530087 w 3988904"/>
              <a:gd name="connsiteY1" fmla="*/ 450574 h 1232452"/>
              <a:gd name="connsiteX2" fmla="*/ 1205948 w 3988904"/>
              <a:gd name="connsiteY2" fmla="*/ 781879 h 1232452"/>
              <a:gd name="connsiteX3" fmla="*/ 1868557 w 3988904"/>
              <a:gd name="connsiteY3" fmla="*/ 954157 h 1232452"/>
              <a:gd name="connsiteX4" fmla="*/ 3988904 w 3988904"/>
              <a:gd name="connsiteY4" fmla="*/ 1232452 h 1232452"/>
              <a:gd name="connsiteX5" fmla="*/ 3988904 w 3988904"/>
              <a:gd name="connsiteY5" fmla="*/ 1232452 h 1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8904" h="1232452">
                <a:moveTo>
                  <a:pt x="0" y="0"/>
                </a:moveTo>
                <a:cubicBezTo>
                  <a:pt x="164548" y="160130"/>
                  <a:pt x="329096" y="320261"/>
                  <a:pt x="530087" y="450574"/>
                </a:cubicBezTo>
                <a:cubicBezTo>
                  <a:pt x="731078" y="580887"/>
                  <a:pt x="982870" y="697949"/>
                  <a:pt x="1205948" y="781879"/>
                </a:cubicBezTo>
                <a:cubicBezTo>
                  <a:pt x="1429026" y="865809"/>
                  <a:pt x="1404731" y="879062"/>
                  <a:pt x="1868557" y="954157"/>
                </a:cubicBezTo>
                <a:cubicBezTo>
                  <a:pt x="2332383" y="1029252"/>
                  <a:pt x="3988904" y="1232452"/>
                  <a:pt x="3988904" y="1232452"/>
                </a:cubicBezTo>
                <a:lnTo>
                  <a:pt x="3988904" y="1232452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879708" y="3935896"/>
            <a:ext cx="2478157" cy="2623930"/>
          </a:xfrm>
          <a:custGeom>
            <a:avLst/>
            <a:gdLst>
              <a:gd name="connsiteX0" fmla="*/ 0 w 2478157"/>
              <a:gd name="connsiteY0" fmla="*/ 0 h 2623930"/>
              <a:gd name="connsiteX1" fmla="*/ 159026 w 2478157"/>
              <a:gd name="connsiteY1" fmla="*/ 304800 h 2623930"/>
              <a:gd name="connsiteX2" fmla="*/ 357809 w 2478157"/>
              <a:gd name="connsiteY2" fmla="*/ 715617 h 2623930"/>
              <a:gd name="connsiteX3" fmla="*/ 503583 w 2478157"/>
              <a:gd name="connsiteY3" fmla="*/ 914400 h 2623930"/>
              <a:gd name="connsiteX4" fmla="*/ 715617 w 2478157"/>
              <a:gd name="connsiteY4" fmla="*/ 1285461 h 2623930"/>
              <a:gd name="connsiteX5" fmla="*/ 980661 w 2478157"/>
              <a:gd name="connsiteY5" fmla="*/ 1656521 h 2623930"/>
              <a:gd name="connsiteX6" fmla="*/ 1232452 w 2478157"/>
              <a:gd name="connsiteY6" fmla="*/ 2001078 h 2623930"/>
              <a:gd name="connsiteX7" fmla="*/ 1524000 w 2478157"/>
              <a:gd name="connsiteY7" fmla="*/ 2266121 h 2623930"/>
              <a:gd name="connsiteX8" fmla="*/ 1948070 w 2478157"/>
              <a:gd name="connsiteY8" fmla="*/ 2464904 h 2623930"/>
              <a:gd name="connsiteX9" fmla="*/ 2478157 w 2478157"/>
              <a:gd name="connsiteY9" fmla="*/ 2623930 h 2623930"/>
              <a:gd name="connsiteX10" fmla="*/ 2478157 w 2478157"/>
              <a:gd name="connsiteY10" fmla="*/ 2623930 h 262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8157" h="2623930">
                <a:moveTo>
                  <a:pt x="0" y="0"/>
                </a:moveTo>
                <a:cubicBezTo>
                  <a:pt x="49695" y="92765"/>
                  <a:pt x="99391" y="185531"/>
                  <a:pt x="159026" y="304800"/>
                </a:cubicBezTo>
                <a:cubicBezTo>
                  <a:pt x="218661" y="424070"/>
                  <a:pt x="300383" y="614017"/>
                  <a:pt x="357809" y="715617"/>
                </a:cubicBezTo>
                <a:cubicBezTo>
                  <a:pt x="415235" y="817217"/>
                  <a:pt x="443948" y="819426"/>
                  <a:pt x="503583" y="914400"/>
                </a:cubicBezTo>
                <a:cubicBezTo>
                  <a:pt x="563218" y="1009374"/>
                  <a:pt x="636104" y="1161774"/>
                  <a:pt x="715617" y="1285461"/>
                </a:cubicBezTo>
                <a:cubicBezTo>
                  <a:pt x="795130" y="1409148"/>
                  <a:pt x="894522" y="1537252"/>
                  <a:pt x="980661" y="1656521"/>
                </a:cubicBezTo>
                <a:cubicBezTo>
                  <a:pt x="1066800" y="1775790"/>
                  <a:pt x="1141896" y="1899478"/>
                  <a:pt x="1232452" y="2001078"/>
                </a:cubicBezTo>
                <a:cubicBezTo>
                  <a:pt x="1323009" y="2102678"/>
                  <a:pt x="1404730" y="2188817"/>
                  <a:pt x="1524000" y="2266121"/>
                </a:cubicBezTo>
                <a:cubicBezTo>
                  <a:pt x="1643270" y="2343425"/>
                  <a:pt x="1789044" y="2405269"/>
                  <a:pt x="1948070" y="2464904"/>
                </a:cubicBezTo>
                <a:cubicBezTo>
                  <a:pt x="2107096" y="2524539"/>
                  <a:pt x="2478157" y="2623930"/>
                  <a:pt x="2478157" y="2623930"/>
                </a:cubicBezTo>
                <a:lnTo>
                  <a:pt x="2478157" y="262393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2606" y="99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081" y="808384"/>
            <a:ext cx="291548" cy="225287"/>
          </a:xfrm>
          <a:custGeom>
            <a:avLst/>
            <a:gdLst>
              <a:gd name="connsiteX0" fmla="*/ 0 w 291548"/>
              <a:gd name="connsiteY0" fmla="*/ 0 h 225287"/>
              <a:gd name="connsiteX1" fmla="*/ 145774 w 291548"/>
              <a:gd name="connsiteY1" fmla="*/ 185530 h 225287"/>
              <a:gd name="connsiteX2" fmla="*/ 291548 w 291548"/>
              <a:gd name="connsiteY2" fmla="*/ 225287 h 225287"/>
              <a:gd name="connsiteX3" fmla="*/ 291548 w 291548"/>
              <a:gd name="connsiteY3" fmla="*/ 225287 h 22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48" h="225287">
                <a:moveTo>
                  <a:pt x="0" y="0"/>
                </a:moveTo>
                <a:cubicBezTo>
                  <a:pt x="48591" y="73991"/>
                  <a:pt x="97183" y="147982"/>
                  <a:pt x="145774" y="185530"/>
                </a:cubicBezTo>
                <a:cubicBezTo>
                  <a:pt x="194365" y="223078"/>
                  <a:pt x="291548" y="225287"/>
                  <a:pt x="291548" y="225287"/>
                </a:cubicBezTo>
                <a:lnTo>
                  <a:pt x="291548" y="22528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0856" y="1219200"/>
            <a:ext cx="9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于阗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0006" y="1295400"/>
            <a:ext cx="78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鄯善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1278" y="86801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8834" y="646058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庐山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23073" y="382625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长安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92490" y="1260136"/>
            <a:ext cx="66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11214" y="4094057"/>
            <a:ext cx="48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53514" y="4001292"/>
            <a:ext cx="7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20400" y="5337121"/>
            <a:ext cx="72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6457" y="6590150"/>
            <a:ext cx="737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（图片参考：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稲畑耕一郎监修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刘炜编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罗宗真着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住谷孝之訳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魏晋南北朝 </a:t>
            </a:r>
            <a:r>
              <a:rPr lang="en-US" altLang="ja-JP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融合する文明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。大阪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创元社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，页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Box 24"/>
          <p:cNvSpPr txBox="1"/>
          <p:nvPr/>
        </p:nvSpPr>
        <p:spPr>
          <a:xfrm>
            <a:off x="210518" y="3648455"/>
            <a:ext cx="5352082" cy="206210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南北朝至唐朝之间，佛教非常鼎盛。佛教徒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在一些地方劈山削崖，开凿石窟。其中，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有三大石窟特别有名：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云冈石窟（北魏）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，位于大同。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龙门石窟 （北魏至唐）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，位于洛阳。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莫高窟（唐代为主）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，位于敦煌。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请你用笔把地图上三大石窟的所在城市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，并将石窟的名称写在该城市旁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2330" y="260579"/>
            <a:ext cx="123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莫高窟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5647" y="754572"/>
            <a:ext cx="141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云冈石窟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60821" y="3837656"/>
            <a:ext cx="175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龙门石窟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8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6" grpId="0" animBg="1"/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191"/>
            <a:ext cx="12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734342" y="990600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74134" y="3375559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17814" y="242284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752600" y="1066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3400" y="1099930"/>
            <a:ext cx="1191212" cy="117797"/>
          </a:xfrm>
          <a:custGeom>
            <a:avLst/>
            <a:gdLst>
              <a:gd name="connsiteX0" fmla="*/ 0 w 1709531"/>
              <a:gd name="connsiteY0" fmla="*/ 0 h 343084"/>
              <a:gd name="connsiteX1" fmla="*/ 344557 w 1709531"/>
              <a:gd name="connsiteY1" fmla="*/ 172279 h 343084"/>
              <a:gd name="connsiteX2" fmla="*/ 1166192 w 1709531"/>
              <a:gd name="connsiteY2" fmla="*/ 331305 h 343084"/>
              <a:gd name="connsiteX3" fmla="*/ 1709531 w 1709531"/>
              <a:gd name="connsiteY3" fmla="*/ 331305 h 343084"/>
              <a:gd name="connsiteX4" fmla="*/ 1709531 w 1709531"/>
              <a:gd name="connsiteY4" fmla="*/ 331305 h 34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531" h="343084">
                <a:moveTo>
                  <a:pt x="0" y="0"/>
                </a:moveTo>
                <a:cubicBezTo>
                  <a:pt x="75096" y="58531"/>
                  <a:pt x="150192" y="117062"/>
                  <a:pt x="344557" y="172279"/>
                </a:cubicBezTo>
                <a:cubicBezTo>
                  <a:pt x="538922" y="227496"/>
                  <a:pt x="938696" y="304801"/>
                  <a:pt x="1166192" y="331305"/>
                </a:cubicBezTo>
                <a:cubicBezTo>
                  <a:pt x="1393688" y="357809"/>
                  <a:pt x="1709531" y="331305"/>
                  <a:pt x="1709531" y="331305"/>
                </a:cubicBezTo>
                <a:lnTo>
                  <a:pt x="1709531" y="331305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02908" y="675862"/>
            <a:ext cx="1616765" cy="424069"/>
          </a:xfrm>
          <a:custGeom>
            <a:avLst/>
            <a:gdLst>
              <a:gd name="connsiteX0" fmla="*/ 0 w 1616765"/>
              <a:gd name="connsiteY0" fmla="*/ 424069 h 424069"/>
              <a:gd name="connsiteX1" fmla="*/ 278296 w 1616765"/>
              <a:gd name="connsiteY1" fmla="*/ 225287 h 424069"/>
              <a:gd name="connsiteX2" fmla="*/ 596348 w 1616765"/>
              <a:gd name="connsiteY2" fmla="*/ 106017 h 424069"/>
              <a:gd name="connsiteX3" fmla="*/ 861391 w 1616765"/>
              <a:gd name="connsiteY3" fmla="*/ 53009 h 424069"/>
              <a:gd name="connsiteX4" fmla="*/ 1219200 w 1616765"/>
              <a:gd name="connsiteY4" fmla="*/ 26504 h 424069"/>
              <a:gd name="connsiteX5" fmla="*/ 1616765 w 1616765"/>
              <a:gd name="connsiteY5" fmla="*/ 0 h 424069"/>
              <a:gd name="connsiteX6" fmla="*/ 1616765 w 1616765"/>
              <a:gd name="connsiteY6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765" h="424069">
                <a:moveTo>
                  <a:pt x="0" y="424069"/>
                </a:moveTo>
                <a:cubicBezTo>
                  <a:pt x="89452" y="351182"/>
                  <a:pt x="178905" y="278296"/>
                  <a:pt x="278296" y="225287"/>
                </a:cubicBezTo>
                <a:cubicBezTo>
                  <a:pt x="377687" y="172278"/>
                  <a:pt x="499165" y="134730"/>
                  <a:pt x="596348" y="106017"/>
                </a:cubicBezTo>
                <a:cubicBezTo>
                  <a:pt x="693531" y="77304"/>
                  <a:pt x="757582" y="66261"/>
                  <a:pt x="861391" y="53009"/>
                </a:cubicBezTo>
                <a:cubicBezTo>
                  <a:pt x="965200" y="39757"/>
                  <a:pt x="1219200" y="26504"/>
                  <a:pt x="1219200" y="26504"/>
                </a:cubicBezTo>
                <a:lnTo>
                  <a:pt x="1616765" y="0"/>
                </a:lnTo>
                <a:lnTo>
                  <a:pt x="1616765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91000" y="722244"/>
            <a:ext cx="2286000" cy="2928731"/>
          </a:xfrm>
          <a:custGeom>
            <a:avLst/>
            <a:gdLst>
              <a:gd name="connsiteX0" fmla="*/ 0 w 2438400"/>
              <a:gd name="connsiteY0" fmla="*/ 0 h 2928731"/>
              <a:gd name="connsiteX1" fmla="*/ 159026 w 2438400"/>
              <a:gd name="connsiteY1" fmla="*/ 39757 h 2928731"/>
              <a:gd name="connsiteX2" fmla="*/ 278296 w 2438400"/>
              <a:gd name="connsiteY2" fmla="*/ 132522 h 2928731"/>
              <a:gd name="connsiteX3" fmla="*/ 424070 w 2438400"/>
              <a:gd name="connsiteY3" fmla="*/ 251792 h 2928731"/>
              <a:gd name="connsiteX4" fmla="*/ 728870 w 2438400"/>
              <a:gd name="connsiteY4" fmla="*/ 530087 h 2928731"/>
              <a:gd name="connsiteX5" fmla="*/ 887896 w 2438400"/>
              <a:gd name="connsiteY5" fmla="*/ 715618 h 2928731"/>
              <a:gd name="connsiteX6" fmla="*/ 980661 w 2438400"/>
              <a:gd name="connsiteY6" fmla="*/ 821635 h 2928731"/>
              <a:gd name="connsiteX7" fmla="*/ 1245704 w 2438400"/>
              <a:gd name="connsiteY7" fmla="*/ 1152940 h 2928731"/>
              <a:gd name="connsiteX8" fmla="*/ 1417983 w 2438400"/>
              <a:gd name="connsiteY8" fmla="*/ 1590261 h 2928731"/>
              <a:gd name="connsiteX9" fmla="*/ 1484244 w 2438400"/>
              <a:gd name="connsiteY9" fmla="*/ 1934818 h 2928731"/>
              <a:gd name="connsiteX10" fmla="*/ 1563757 w 2438400"/>
              <a:gd name="connsiteY10" fmla="*/ 2226366 h 2928731"/>
              <a:gd name="connsiteX11" fmla="*/ 1775791 w 2438400"/>
              <a:gd name="connsiteY11" fmla="*/ 2570922 h 2928731"/>
              <a:gd name="connsiteX12" fmla="*/ 2107096 w 2438400"/>
              <a:gd name="connsiteY12" fmla="*/ 2809461 h 2928731"/>
              <a:gd name="connsiteX13" fmla="*/ 2438400 w 2438400"/>
              <a:gd name="connsiteY13" fmla="*/ 2928731 h 2928731"/>
              <a:gd name="connsiteX14" fmla="*/ 2438400 w 2438400"/>
              <a:gd name="connsiteY14" fmla="*/ 2928731 h 2928731"/>
              <a:gd name="connsiteX15" fmla="*/ 2438400 w 2438400"/>
              <a:gd name="connsiteY15" fmla="*/ 2928731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928731">
                <a:moveTo>
                  <a:pt x="0" y="0"/>
                </a:moveTo>
                <a:cubicBezTo>
                  <a:pt x="56321" y="8835"/>
                  <a:pt x="112643" y="17670"/>
                  <a:pt x="159026" y="39757"/>
                </a:cubicBezTo>
                <a:cubicBezTo>
                  <a:pt x="205409" y="61844"/>
                  <a:pt x="234122" y="97183"/>
                  <a:pt x="278296" y="132522"/>
                </a:cubicBezTo>
                <a:cubicBezTo>
                  <a:pt x="322470" y="167861"/>
                  <a:pt x="348974" y="185531"/>
                  <a:pt x="424070" y="251792"/>
                </a:cubicBezTo>
                <a:cubicBezTo>
                  <a:pt x="499166" y="318053"/>
                  <a:pt x="651566" y="452783"/>
                  <a:pt x="728870" y="530087"/>
                </a:cubicBezTo>
                <a:cubicBezTo>
                  <a:pt x="806174" y="607391"/>
                  <a:pt x="845931" y="667027"/>
                  <a:pt x="887896" y="715618"/>
                </a:cubicBezTo>
                <a:cubicBezTo>
                  <a:pt x="929861" y="764209"/>
                  <a:pt x="921026" y="748748"/>
                  <a:pt x="980661" y="821635"/>
                </a:cubicBezTo>
                <a:cubicBezTo>
                  <a:pt x="1040296" y="894522"/>
                  <a:pt x="1172817" y="1024836"/>
                  <a:pt x="1245704" y="1152940"/>
                </a:cubicBezTo>
                <a:cubicBezTo>
                  <a:pt x="1318591" y="1281044"/>
                  <a:pt x="1378226" y="1459948"/>
                  <a:pt x="1417983" y="1590261"/>
                </a:cubicBezTo>
                <a:cubicBezTo>
                  <a:pt x="1457740" y="1720574"/>
                  <a:pt x="1459948" y="1828801"/>
                  <a:pt x="1484244" y="1934818"/>
                </a:cubicBezTo>
                <a:cubicBezTo>
                  <a:pt x="1508540" y="2040835"/>
                  <a:pt x="1515166" y="2120349"/>
                  <a:pt x="1563757" y="2226366"/>
                </a:cubicBezTo>
                <a:cubicBezTo>
                  <a:pt x="1612348" y="2332383"/>
                  <a:pt x="1685235" y="2473740"/>
                  <a:pt x="1775791" y="2570922"/>
                </a:cubicBezTo>
                <a:cubicBezTo>
                  <a:pt x="1866347" y="2668104"/>
                  <a:pt x="1996661" y="2749826"/>
                  <a:pt x="2107096" y="2809461"/>
                </a:cubicBezTo>
                <a:cubicBezTo>
                  <a:pt x="2217531" y="2869096"/>
                  <a:pt x="2438400" y="2928731"/>
                  <a:pt x="2438400" y="2928731"/>
                </a:cubicBezTo>
                <a:lnTo>
                  <a:pt x="2438400" y="2928731"/>
                </a:lnTo>
                <a:lnTo>
                  <a:pt x="2438400" y="2928731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945968" y="1775791"/>
            <a:ext cx="954156" cy="1789044"/>
          </a:xfrm>
          <a:custGeom>
            <a:avLst/>
            <a:gdLst>
              <a:gd name="connsiteX0" fmla="*/ 0 w 954156"/>
              <a:gd name="connsiteY0" fmla="*/ 1789044 h 1789044"/>
              <a:gd name="connsiteX1" fmla="*/ 92765 w 954156"/>
              <a:gd name="connsiteY1" fmla="*/ 1444487 h 1789044"/>
              <a:gd name="connsiteX2" fmla="*/ 344556 w 954156"/>
              <a:gd name="connsiteY2" fmla="*/ 768626 h 1789044"/>
              <a:gd name="connsiteX3" fmla="*/ 781878 w 954156"/>
              <a:gd name="connsiteY3" fmla="*/ 198783 h 1789044"/>
              <a:gd name="connsiteX4" fmla="*/ 954156 w 954156"/>
              <a:gd name="connsiteY4" fmla="*/ 0 h 1789044"/>
              <a:gd name="connsiteX5" fmla="*/ 954156 w 954156"/>
              <a:gd name="connsiteY5" fmla="*/ 0 h 178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4156" h="1789044">
                <a:moveTo>
                  <a:pt x="0" y="1789044"/>
                </a:moveTo>
                <a:cubicBezTo>
                  <a:pt x="17669" y="1701800"/>
                  <a:pt x="35339" y="1614557"/>
                  <a:pt x="92765" y="1444487"/>
                </a:cubicBezTo>
                <a:cubicBezTo>
                  <a:pt x="150191" y="1274417"/>
                  <a:pt x="229704" y="976243"/>
                  <a:pt x="344556" y="768626"/>
                </a:cubicBezTo>
                <a:cubicBezTo>
                  <a:pt x="459408" y="561009"/>
                  <a:pt x="680278" y="326887"/>
                  <a:pt x="781878" y="198783"/>
                </a:cubicBezTo>
                <a:cubicBezTo>
                  <a:pt x="883478" y="70679"/>
                  <a:pt x="954156" y="0"/>
                  <a:pt x="954156" y="0"/>
                </a:cubicBezTo>
                <a:lnTo>
                  <a:pt x="954156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324195" y="1855304"/>
            <a:ext cx="374041" cy="2107096"/>
          </a:xfrm>
          <a:custGeom>
            <a:avLst/>
            <a:gdLst>
              <a:gd name="connsiteX0" fmla="*/ 0 w 374041"/>
              <a:gd name="connsiteY0" fmla="*/ 0 h 2107096"/>
              <a:gd name="connsiteX1" fmla="*/ 66261 w 374041"/>
              <a:gd name="connsiteY1" fmla="*/ 172279 h 2107096"/>
              <a:gd name="connsiteX2" fmla="*/ 172278 w 374041"/>
              <a:gd name="connsiteY2" fmla="*/ 384313 h 2107096"/>
              <a:gd name="connsiteX3" fmla="*/ 238539 w 374041"/>
              <a:gd name="connsiteY3" fmla="*/ 609600 h 2107096"/>
              <a:gd name="connsiteX4" fmla="*/ 251791 w 374041"/>
              <a:gd name="connsiteY4" fmla="*/ 649357 h 2107096"/>
              <a:gd name="connsiteX5" fmla="*/ 278296 w 374041"/>
              <a:gd name="connsiteY5" fmla="*/ 795131 h 2107096"/>
              <a:gd name="connsiteX6" fmla="*/ 371061 w 374041"/>
              <a:gd name="connsiteY6" fmla="*/ 1152939 h 2107096"/>
              <a:gd name="connsiteX7" fmla="*/ 344557 w 374041"/>
              <a:gd name="connsiteY7" fmla="*/ 1470992 h 2107096"/>
              <a:gd name="connsiteX8" fmla="*/ 278296 w 374041"/>
              <a:gd name="connsiteY8" fmla="*/ 1722783 h 2107096"/>
              <a:gd name="connsiteX9" fmla="*/ 79513 w 374041"/>
              <a:gd name="connsiteY9" fmla="*/ 2107096 h 2107096"/>
              <a:gd name="connsiteX10" fmla="*/ 79513 w 374041"/>
              <a:gd name="connsiteY10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41" h="2107096">
                <a:moveTo>
                  <a:pt x="0" y="0"/>
                </a:moveTo>
                <a:cubicBezTo>
                  <a:pt x="18774" y="54113"/>
                  <a:pt x="37548" y="108227"/>
                  <a:pt x="66261" y="172279"/>
                </a:cubicBezTo>
                <a:cubicBezTo>
                  <a:pt x="94974" y="236331"/>
                  <a:pt x="143565" y="311426"/>
                  <a:pt x="172278" y="384313"/>
                </a:cubicBezTo>
                <a:cubicBezTo>
                  <a:pt x="200991" y="457200"/>
                  <a:pt x="225287" y="565426"/>
                  <a:pt x="238539" y="609600"/>
                </a:cubicBezTo>
                <a:cubicBezTo>
                  <a:pt x="251791" y="653774"/>
                  <a:pt x="245165" y="618435"/>
                  <a:pt x="251791" y="649357"/>
                </a:cubicBezTo>
                <a:cubicBezTo>
                  <a:pt x="258417" y="680279"/>
                  <a:pt x="258418" y="711201"/>
                  <a:pt x="278296" y="795131"/>
                </a:cubicBezTo>
                <a:cubicBezTo>
                  <a:pt x="298174" y="879061"/>
                  <a:pt x="360018" y="1040296"/>
                  <a:pt x="371061" y="1152939"/>
                </a:cubicBezTo>
                <a:cubicBezTo>
                  <a:pt x="382105" y="1265583"/>
                  <a:pt x="360018" y="1376018"/>
                  <a:pt x="344557" y="1470992"/>
                </a:cubicBezTo>
                <a:cubicBezTo>
                  <a:pt x="329096" y="1565966"/>
                  <a:pt x="322470" y="1616766"/>
                  <a:pt x="278296" y="1722783"/>
                </a:cubicBezTo>
                <a:cubicBezTo>
                  <a:pt x="234122" y="1828800"/>
                  <a:pt x="79513" y="2107096"/>
                  <a:pt x="79513" y="2107096"/>
                </a:cubicBezTo>
                <a:lnTo>
                  <a:pt x="79513" y="2107096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79707" y="3909391"/>
            <a:ext cx="3988904" cy="1232452"/>
          </a:xfrm>
          <a:custGeom>
            <a:avLst/>
            <a:gdLst>
              <a:gd name="connsiteX0" fmla="*/ 0 w 3988904"/>
              <a:gd name="connsiteY0" fmla="*/ 0 h 1232452"/>
              <a:gd name="connsiteX1" fmla="*/ 530087 w 3988904"/>
              <a:gd name="connsiteY1" fmla="*/ 450574 h 1232452"/>
              <a:gd name="connsiteX2" fmla="*/ 1205948 w 3988904"/>
              <a:gd name="connsiteY2" fmla="*/ 781879 h 1232452"/>
              <a:gd name="connsiteX3" fmla="*/ 1868557 w 3988904"/>
              <a:gd name="connsiteY3" fmla="*/ 954157 h 1232452"/>
              <a:gd name="connsiteX4" fmla="*/ 3988904 w 3988904"/>
              <a:gd name="connsiteY4" fmla="*/ 1232452 h 1232452"/>
              <a:gd name="connsiteX5" fmla="*/ 3988904 w 3988904"/>
              <a:gd name="connsiteY5" fmla="*/ 1232452 h 1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8904" h="1232452">
                <a:moveTo>
                  <a:pt x="0" y="0"/>
                </a:moveTo>
                <a:cubicBezTo>
                  <a:pt x="164548" y="160130"/>
                  <a:pt x="329096" y="320261"/>
                  <a:pt x="530087" y="450574"/>
                </a:cubicBezTo>
                <a:cubicBezTo>
                  <a:pt x="731078" y="580887"/>
                  <a:pt x="982870" y="697949"/>
                  <a:pt x="1205948" y="781879"/>
                </a:cubicBezTo>
                <a:cubicBezTo>
                  <a:pt x="1429026" y="865809"/>
                  <a:pt x="1404731" y="879062"/>
                  <a:pt x="1868557" y="954157"/>
                </a:cubicBezTo>
                <a:cubicBezTo>
                  <a:pt x="2332383" y="1029252"/>
                  <a:pt x="3988904" y="1232452"/>
                  <a:pt x="3988904" y="1232452"/>
                </a:cubicBezTo>
                <a:lnTo>
                  <a:pt x="3988904" y="1232452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879708" y="3935896"/>
            <a:ext cx="2478157" cy="2623930"/>
          </a:xfrm>
          <a:custGeom>
            <a:avLst/>
            <a:gdLst>
              <a:gd name="connsiteX0" fmla="*/ 0 w 2478157"/>
              <a:gd name="connsiteY0" fmla="*/ 0 h 2623930"/>
              <a:gd name="connsiteX1" fmla="*/ 159026 w 2478157"/>
              <a:gd name="connsiteY1" fmla="*/ 304800 h 2623930"/>
              <a:gd name="connsiteX2" fmla="*/ 357809 w 2478157"/>
              <a:gd name="connsiteY2" fmla="*/ 715617 h 2623930"/>
              <a:gd name="connsiteX3" fmla="*/ 503583 w 2478157"/>
              <a:gd name="connsiteY3" fmla="*/ 914400 h 2623930"/>
              <a:gd name="connsiteX4" fmla="*/ 715617 w 2478157"/>
              <a:gd name="connsiteY4" fmla="*/ 1285461 h 2623930"/>
              <a:gd name="connsiteX5" fmla="*/ 980661 w 2478157"/>
              <a:gd name="connsiteY5" fmla="*/ 1656521 h 2623930"/>
              <a:gd name="connsiteX6" fmla="*/ 1232452 w 2478157"/>
              <a:gd name="connsiteY6" fmla="*/ 2001078 h 2623930"/>
              <a:gd name="connsiteX7" fmla="*/ 1524000 w 2478157"/>
              <a:gd name="connsiteY7" fmla="*/ 2266121 h 2623930"/>
              <a:gd name="connsiteX8" fmla="*/ 1948070 w 2478157"/>
              <a:gd name="connsiteY8" fmla="*/ 2464904 h 2623930"/>
              <a:gd name="connsiteX9" fmla="*/ 2478157 w 2478157"/>
              <a:gd name="connsiteY9" fmla="*/ 2623930 h 2623930"/>
              <a:gd name="connsiteX10" fmla="*/ 2478157 w 2478157"/>
              <a:gd name="connsiteY10" fmla="*/ 2623930 h 262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8157" h="2623930">
                <a:moveTo>
                  <a:pt x="0" y="0"/>
                </a:moveTo>
                <a:cubicBezTo>
                  <a:pt x="49695" y="92765"/>
                  <a:pt x="99391" y="185531"/>
                  <a:pt x="159026" y="304800"/>
                </a:cubicBezTo>
                <a:cubicBezTo>
                  <a:pt x="218661" y="424070"/>
                  <a:pt x="300383" y="614017"/>
                  <a:pt x="357809" y="715617"/>
                </a:cubicBezTo>
                <a:cubicBezTo>
                  <a:pt x="415235" y="817217"/>
                  <a:pt x="443948" y="819426"/>
                  <a:pt x="503583" y="914400"/>
                </a:cubicBezTo>
                <a:cubicBezTo>
                  <a:pt x="563218" y="1009374"/>
                  <a:pt x="636104" y="1161774"/>
                  <a:pt x="715617" y="1285461"/>
                </a:cubicBezTo>
                <a:cubicBezTo>
                  <a:pt x="795130" y="1409148"/>
                  <a:pt x="894522" y="1537252"/>
                  <a:pt x="980661" y="1656521"/>
                </a:cubicBezTo>
                <a:cubicBezTo>
                  <a:pt x="1066800" y="1775790"/>
                  <a:pt x="1141896" y="1899478"/>
                  <a:pt x="1232452" y="2001078"/>
                </a:cubicBezTo>
                <a:cubicBezTo>
                  <a:pt x="1323009" y="2102678"/>
                  <a:pt x="1404730" y="2188817"/>
                  <a:pt x="1524000" y="2266121"/>
                </a:cubicBezTo>
                <a:cubicBezTo>
                  <a:pt x="1643270" y="2343425"/>
                  <a:pt x="1789044" y="2405269"/>
                  <a:pt x="1948070" y="2464904"/>
                </a:cubicBezTo>
                <a:cubicBezTo>
                  <a:pt x="2107096" y="2524539"/>
                  <a:pt x="2478157" y="2623930"/>
                  <a:pt x="2478157" y="2623930"/>
                </a:cubicBezTo>
                <a:lnTo>
                  <a:pt x="2478157" y="262393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2606" y="99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081" y="808384"/>
            <a:ext cx="291548" cy="225287"/>
          </a:xfrm>
          <a:custGeom>
            <a:avLst/>
            <a:gdLst>
              <a:gd name="connsiteX0" fmla="*/ 0 w 291548"/>
              <a:gd name="connsiteY0" fmla="*/ 0 h 225287"/>
              <a:gd name="connsiteX1" fmla="*/ 145774 w 291548"/>
              <a:gd name="connsiteY1" fmla="*/ 185530 h 225287"/>
              <a:gd name="connsiteX2" fmla="*/ 291548 w 291548"/>
              <a:gd name="connsiteY2" fmla="*/ 225287 h 225287"/>
              <a:gd name="connsiteX3" fmla="*/ 291548 w 291548"/>
              <a:gd name="connsiteY3" fmla="*/ 225287 h 22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48" h="225287">
                <a:moveTo>
                  <a:pt x="0" y="0"/>
                </a:moveTo>
                <a:cubicBezTo>
                  <a:pt x="48591" y="73991"/>
                  <a:pt x="97183" y="147982"/>
                  <a:pt x="145774" y="185530"/>
                </a:cubicBezTo>
                <a:cubicBezTo>
                  <a:pt x="194365" y="223078"/>
                  <a:pt x="291548" y="225287"/>
                  <a:pt x="291548" y="225287"/>
                </a:cubicBezTo>
                <a:lnTo>
                  <a:pt x="291548" y="22528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11214" y="4094057"/>
            <a:ext cx="48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5217" y="3275165"/>
            <a:ext cx="4869571" cy="83099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三大佛教石窟中，云冈石窟和龙门石窟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都是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建于北魏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年间。哪个建于初期？哪个建于后期？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请你在下表适当的位置填上资料：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55573"/>
              </p:ext>
            </p:extLst>
          </p:nvPr>
        </p:nvGraphicFramePr>
        <p:xfrm>
          <a:off x="273570" y="4287482"/>
          <a:ext cx="4904199" cy="11832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4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6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石窟名称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所在城市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所属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时代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云冈石窟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大同</a:t>
                      </a:r>
                      <a:endParaRPr 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6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龙门石窟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洛阳</a:t>
                      </a:r>
                      <a:endParaRPr 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06630" y="5634370"/>
            <a:ext cx="548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由此可见北魏政权深受佛教的影响。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46457" y="6590150"/>
            <a:ext cx="737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（图片参考：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稲畑耕一郎监修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刘炜编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罗宗真着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住谷孝之訳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魏晋南北朝 </a:t>
            </a:r>
            <a:r>
              <a:rPr lang="en-US" altLang="ja-JP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融合する文明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。大阪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创元社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，页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160856" y="1219200"/>
            <a:ext cx="9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于阗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6" name="TextBox 16"/>
          <p:cNvSpPr txBox="1"/>
          <p:nvPr/>
        </p:nvSpPr>
        <p:spPr>
          <a:xfrm>
            <a:off x="1510006" y="1295400"/>
            <a:ext cx="78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鄯善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3601278" y="86801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8" name="TextBox 18"/>
          <p:cNvSpPr txBox="1"/>
          <p:nvPr/>
        </p:nvSpPr>
        <p:spPr>
          <a:xfrm>
            <a:off x="9818834" y="646058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庐山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9" name="TextBox 19"/>
          <p:cNvSpPr txBox="1"/>
          <p:nvPr/>
        </p:nvSpPr>
        <p:spPr>
          <a:xfrm>
            <a:off x="6123073" y="382625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长安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0" name="TextBox 20"/>
          <p:cNvSpPr txBox="1"/>
          <p:nvPr/>
        </p:nvSpPr>
        <p:spPr>
          <a:xfrm>
            <a:off x="8292490" y="1260136"/>
            <a:ext cx="66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1" name="TextBox 22"/>
          <p:cNvSpPr txBox="1"/>
          <p:nvPr/>
        </p:nvSpPr>
        <p:spPr>
          <a:xfrm>
            <a:off x="8353514" y="4001292"/>
            <a:ext cx="7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0820400" y="5337121"/>
            <a:ext cx="72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6" name="TextBox 5"/>
          <p:cNvSpPr txBox="1"/>
          <p:nvPr/>
        </p:nvSpPr>
        <p:spPr>
          <a:xfrm>
            <a:off x="4522330" y="260579"/>
            <a:ext cx="123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莫高窟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8725647" y="754572"/>
            <a:ext cx="141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云冈石窟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8960821" y="3837656"/>
            <a:ext cx="175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龙门石窟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29878" y="4666484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北魏初期</a:t>
            </a:r>
            <a:endParaRPr lang="en-US" altLang="zh-HK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829878" y="5063058"/>
            <a:ext cx="11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北魏后期</a:t>
            </a:r>
            <a:endParaRPr lang="en-US" altLang="zh-HK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0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/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850776"/>
              </p:ext>
            </p:extLst>
          </p:nvPr>
        </p:nvGraphicFramePr>
        <p:xfrm>
          <a:off x="15081" y="21204"/>
          <a:ext cx="2143472" cy="68063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3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北魏天子</a:t>
                      </a:r>
                      <a:endParaRPr lang="zh-HK" alt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道武帝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386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-409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明元帝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409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-423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en-US" altLang="zh-HK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太武帝</a:t>
                      </a:r>
                      <a:endParaRPr lang="en-US" altLang="zh-CN" sz="1400" b="1" baseline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423</a:t>
                      </a:r>
                      <a:r>
                        <a:rPr lang="en-US" altLang="zh-CN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-452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lang="en-US" altLang="zh-HK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文成帝</a:t>
                      </a:r>
                      <a:br>
                        <a:rPr lang="en-US" altLang="zh-CN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</a:br>
                      <a:r>
                        <a:rPr lang="en-US" altLang="zh-CN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452-465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</a:t>
                      </a:r>
                      <a:r>
                        <a:rPr lang="en-US" altLang="zh-HK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献文帝</a:t>
                      </a:r>
                      <a:endParaRPr lang="en-US" altLang="zh-CN" sz="1400" b="1" baseline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465</a:t>
                      </a:r>
                      <a:r>
                        <a:rPr lang="en-US" altLang="zh-CN" sz="1400" b="1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-471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孝文帝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471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-499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宣武帝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499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-515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孝明帝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515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-528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孝庄帝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528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-530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节闵帝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l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              11.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废帝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531-532</a:t>
                      </a:r>
                      <a:endParaRPr lang="zh-CN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12. </a:t>
                      </a:r>
                      <a:r>
                        <a:rPr lang="zh-CN" altLang="en-US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孝武帝</a:t>
                      </a:r>
                      <a:endParaRPr lang="en-US" altLang="zh-CN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532</a:t>
                      </a:r>
                      <a:r>
                        <a:rPr lang="en-US" altLang="zh-CN" sz="14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-534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0058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94015"/>
            <a:ext cx="5334000" cy="132343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山西省大同市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是中国其中一个佛教重镇</a:t>
            </a:r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，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它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曾经是北魏最初五个皇帝的首都，当时叫做平城。北魏虽然是鲜卑人政权，但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族人大多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笃信佛教。善信花费巨大人力物力，依山开凿大型佛像，形成一个个石窟，供人参拜。这就是目前的云冈石窟。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200" y="6535579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（照片：维基百科▪云冈石窟，第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32350"/>
            <a:ext cx="395959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佛教造像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云冈石窟为例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64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AB9E68F7-A0CC-447D-8FFA-4003B1BB2E56}"/>
</file>

<file path=customXml/itemProps2.xml><?xml version="1.0" encoding="utf-8"?>
<ds:datastoreItem xmlns:ds="http://schemas.openxmlformats.org/officeDocument/2006/customXml" ds:itemID="{F0F24DEA-0537-4FBB-B545-93EC76A6250D}"/>
</file>

<file path=customXml/itemProps3.xml><?xml version="1.0" encoding="utf-8"?>
<ds:datastoreItem xmlns:ds="http://schemas.openxmlformats.org/officeDocument/2006/customXml" ds:itemID="{27D58960-9100-4425-BE58-DB4BAED8635B}"/>
</file>

<file path=docProps/app.xml><?xml version="1.0" encoding="utf-8"?>
<Properties xmlns="http://schemas.openxmlformats.org/officeDocument/2006/extended-properties" xmlns:vt="http://schemas.openxmlformats.org/officeDocument/2006/docPropsVTypes">
  <TotalTime>4166</TotalTime>
  <Words>2461</Words>
  <Application>Microsoft Office PowerPoint</Application>
  <PresentationFormat>寬螢幕</PresentationFormat>
  <Paragraphs>250</Paragraphs>
  <Slides>19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文鼎誰的字體</vt:lpstr>
      <vt:lpstr>微軟正黑體</vt:lpstr>
      <vt:lpstr>新細明體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CHOW, Kwong-yuen</cp:lastModifiedBy>
  <cp:revision>202</cp:revision>
  <dcterms:created xsi:type="dcterms:W3CDTF">2019-12-19T00:01:49Z</dcterms:created>
  <dcterms:modified xsi:type="dcterms:W3CDTF">2026-01-13T04:13:49Z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