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78" r:id="rId3"/>
    <p:sldId id="279" r:id="rId4"/>
    <p:sldId id="280" r:id="rId5"/>
    <p:sldId id="281" r:id="rId6"/>
    <p:sldId id="282"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3" r:id="rId20"/>
    <p:sldId id="284" r:id="rId21"/>
    <p:sldId id="285" r:id="rId22"/>
    <p:sldId id="286" r:id="rId23"/>
    <p:sldId id="287" r:id="rId24"/>
    <p:sldId id="288" r:id="rId25"/>
    <p:sldId id="289" r:id="rId26"/>
    <p:sldId id="290" r:id="rId27"/>
    <p:sldId id="291" r:id="rId28"/>
    <p:sldId id="292" r:id="rId29"/>
    <p:sldId id="277" r:id="rId30"/>
    <p:sldId id="298" r:id="rId31"/>
    <p:sldId id="299" r:id="rId32"/>
    <p:sldId id="300" r:id="rId33"/>
    <p:sldId id="293" r:id="rId34"/>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9" autoAdjust="0"/>
    <p:restoredTop sz="86391" autoAdjust="0"/>
  </p:normalViewPr>
  <p:slideViewPr>
    <p:cSldViewPr snapToGrid="0" snapToObjects="1">
      <p:cViewPr varScale="1">
        <p:scale>
          <a:sx n="98" d="100"/>
          <a:sy n="98" d="100"/>
        </p:scale>
        <p:origin x="2184" y="90"/>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2026/1/15</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2026/1/15</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12</a:t>
            </a:fld>
            <a:endParaRPr kumimoji="1" lang="zh-TW" altLang="en-US" dirty="0"/>
          </a:p>
        </p:txBody>
      </p:sp>
    </p:spTree>
    <p:extLst>
      <p:ext uri="{BB962C8B-B14F-4D97-AF65-F5344CB8AC3E}">
        <p14:creationId xmlns:p14="http://schemas.microsoft.com/office/powerpoint/2010/main" val="63977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18</a:t>
            </a:fld>
            <a:endParaRPr kumimoji="1" lang="zh-TW" altLang="en-US" dirty="0"/>
          </a:p>
        </p:txBody>
      </p:sp>
    </p:spTree>
    <p:extLst>
      <p:ext uri="{BB962C8B-B14F-4D97-AF65-F5344CB8AC3E}">
        <p14:creationId xmlns:p14="http://schemas.microsoft.com/office/powerpoint/2010/main" val="11671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2026/1/15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2026/1/15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hyperlink" Target="http://hk.history.museum/web_1006/" TargetMode="External"/><Relationship Id="rId3" Type="http://schemas.openxmlformats.org/officeDocument/2006/relationships/image" Target="../media/image1.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543090" y="1405939"/>
            <a:ext cx="8082261" cy="646331"/>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zh-CN" sz="3600" b="1" kern="1200" dirty="0">
                <a:solidFill>
                  <a:srgbClr val="FF0000"/>
                </a:solidFill>
                <a:effectLst/>
                <a:latin typeface="BiauKai"/>
                <a:ea typeface="BiauKai"/>
                <a:cs typeface="BiauKai"/>
              </a:rPr>
              <a:t>长平之战</a:t>
            </a:r>
            <a:r>
              <a:rPr lang="zh-CN" sz="2400" b="1" kern="1200" dirty="0">
                <a:solidFill>
                  <a:srgbClr val="000000"/>
                </a:solidFill>
                <a:effectLst/>
                <a:latin typeface="Times New Roman"/>
                <a:ea typeface="Microsoft YaHei"/>
              </a:rPr>
              <a:t>：</a:t>
            </a:r>
            <a:r>
              <a:rPr lang="zh-CN" sz="2400" b="1" kern="1200" dirty="0">
                <a:solidFill>
                  <a:srgbClr val="548DD4"/>
                </a:solidFill>
                <a:effectLst/>
                <a:latin typeface="+mn-ea"/>
              </a:rPr>
              <a:t>倾全国之力的总体战</a:t>
            </a:r>
            <a:endParaRPr lang="en-US" sz="1200" dirty="0">
              <a:effectLst/>
              <a:latin typeface="+mn-ea"/>
            </a:endParaRPr>
          </a:p>
        </p:txBody>
      </p:sp>
      <p:sp>
        <p:nvSpPr>
          <p:cNvPr id="8" name="矩形 7"/>
          <p:cNvSpPr/>
          <p:nvPr/>
        </p:nvSpPr>
        <p:spPr>
          <a:xfrm>
            <a:off x="517944" y="2228923"/>
            <a:ext cx="8119980" cy="40333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ctr">
              <a:spcAft>
                <a:spcPts val="0"/>
              </a:spcAft>
              <a:buFont typeface="+mj-lt"/>
              <a:buAutoNum type="romanUcPeriod"/>
            </a:pPr>
            <a:r>
              <a:rPr lang="zh-TW" sz="2400" b="1" kern="1200" dirty="0">
                <a:solidFill>
                  <a:srgbClr val="E36C0A"/>
                </a:solidFill>
                <a:effectLst/>
                <a:latin typeface="BiauKai"/>
                <a:ea typeface="BiauKai"/>
                <a:cs typeface="BiauKai"/>
              </a:rPr>
              <a:t>长平之战背景</a:t>
            </a:r>
            <a:endParaRPr lang="en-US" sz="2400" dirty="0">
              <a:effectLst/>
              <a:latin typeface="BiauKai"/>
              <a:ea typeface="BiauKai"/>
              <a:cs typeface="BiauKai"/>
            </a:endParaRPr>
          </a:p>
          <a:p>
            <a:pPr>
              <a:spcAft>
                <a:spcPts val="0"/>
              </a:spcAft>
            </a:pPr>
            <a:r>
              <a:rPr lang="en-US" sz="1300" kern="1200" dirty="0">
                <a:solidFill>
                  <a:srgbClr val="000000"/>
                </a:solidFill>
                <a:effectLst/>
                <a:latin typeface="SimSun"/>
                <a:ea typeface="新細明體"/>
                <a:cs typeface="Times New Roman"/>
              </a:rPr>
              <a:t> </a:t>
            </a:r>
            <a:endParaRPr lang="en-US" sz="1200" kern="100" dirty="0">
              <a:effectLst/>
              <a:ea typeface="新細明體"/>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战国中晚期秦孝公任用商鞅实行变法，国势日益强盛。至秦昭襄王时，秦国已经成为战国七雄中实力最强大的国家，韩国成了秦国侵略的首要目标。</a:t>
            </a:r>
            <a:endParaRPr lang="en-US" dirty="0">
              <a:effectLst/>
              <a:latin typeface="Times New Roman"/>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秦昭襄王四十四年</a:t>
            </a:r>
            <a:r>
              <a:rPr lang="en-US" kern="1200" dirty="0">
                <a:solidFill>
                  <a:srgbClr val="000000"/>
                </a:solidFill>
                <a:effectLst/>
                <a:latin typeface="Times New Roman"/>
                <a:cs typeface="Times New Roman"/>
              </a:rPr>
              <a:t>(BC263)</a:t>
            </a:r>
            <a:r>
              <a:rPr lang="zh-TW" kern="1200" dirty="0">
                <a:solidFill>
                  <a:srgbClr val="000000"/>
                </a:solidFill>
                <a:effectLst/>
                <a:latin typeface="Times New Roman"/>
                <a:cs typeface="Times New Roman"/>
              </a:rPr>
              <a:t>秦军攻入韩国南阳郡。翌年逼降韩国野王城。秦军切断了韩国上党郡与本土的联系。韩桓惠王为停息战祸，主动把上党献给秦国，但上党郡太守冯亭不愿降秦，并主张献郡给赵国，利用赵国抗秦。如赵国接收上党郡必定触怒秦国而与赵国开战，赵国势必成为韩国的联盟，韩国就有能力抵抗秦国入侵。</a:t>
            </a:r>
            <a:endParaRPr lang="en-US" dirty="0">
              <a:effectLst/>
              <a:latin typeface="Times New Roman"/>
              <a:cs typeface="Times New Roman"/>
            </a:endParaRPr>
          </a:p>
          <a:p>
            <a:pPr marL="342900" lvl="0" indent="-342900" algn="just">
              <a:spcBef>
                <a:spcPts val="670"/>
              </a:spcBef>
              <a:spcAft>
                <a:spcPts val="0"/>
              </a:spcAft>
              <a:buFont typeface="+mj-lt"/>
              <a:buAutoNum type="arabicPeriod"/>
            </a:pPr>
            <a:r>
              <a:rPr lang="zh-TW" kern="1200" dirty="0">
                <a:solidFill>
                  <a:srgbClr val="000000"/>
                </a:solidFill>
                <a:effectLst/>
                <a:latin typeface="Times New Roman"/>
                <a:cs typeface="Times New Roman"/>
              </a:rPr>
              <a:t>长平之战的导火线就是秦、赵对韩国上党郡的争夺。上党郡位于河北，地势较高，面积相当于今天山西南部，大约有十七座城池。如秦占据上党便可凭借太行山的地利，居高临下，直指邯郸。若由赵占据上党便可以此为邯郸的西部屏障防御秦军侵略。最后，赵孝成王接收了上党。</a:t>
            </a:r>
            <a:endParaRPr lang="en-US" dirty="0">
              <a:effectLst/>
              <a:latin typeface="Times New Roman"/>
              <a:cs typeface="Times New Roman"/>
            </a:endParaRPr>
          </a:p>
        </p:txBody>
      </p:sp>
      <p:pic>
        <p:nvPicPr>
          <p:cNvPr id="12" name="圖片 11"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Tree>
    <p:extLst>
      <p:ext uri="{BB962C8B-B14F-4D97-AF65-F5344CB8AC3E}">
        <p14:creationId xmlns:p14="http://schemas.microsoft.com/office/powerpoint/2010/main" val="42692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p:nvPr/>
        </p:nvSpPr>
        <p:spPr>
          <a:xfrm>
            <a:off x="410609" y="1384288"/>
            <a:ext cx="1181100" cy="552450"/>
          </a:xfrm>
          <a:prstGeom prst="rect">
            <a:avLst/>
          </a:prstGeom>
          <a:gradFill flip="none" rotWithShape="1">
            <a:gsLst>
              <a:gs pos="47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400" b="1" kern="1200" dirty="0">
                <a:solidFill>
                  <a:srgbClr val="984806"/>
                </a:solidFill>
                <a:effectLst/>
                <a:latin typeface="BiauKai"/>
                <a:ea typeface="新細明體"/>
                <a:cs typeface="Times New Roman"/>
              </a:rPr>
              <a:t>A. </a:t>
            </a:r>
            <a:r>
              <a:rPr lang="zh-CN" sz="2400" b="1" kern="1200" dirty="0">
                <a:solidFill>
                  <a:srgbClr val="984806"/>
                </a:solidFill>
                <a:effectLst/>
                <a:latin typeface="Times New Roman"/>
                <a:ea typeface="BiauKai"/>
                <a:cs typeface="Times New Roman"/>
              </a:rPr>
              <a:t>车兵</a:t>
            </a:r>
            <a:endParaRPr lang="en-US" sz="2400" dirty="0">
              <a:effectLst/>
              <a:latin typeface="Times New Roman"/>
              <a:ea typeface="新細明體"/>
              <a:cs typeface="Times New Roman"/>
            </a:endParaRPr>
          </a:p>
        </p:txBody>
      </p:sp>
      <p:pic>
        <p:nvPicPr>
          <p:cNvPr id="6" name="Picture 2"/>
          <p:cNvPicPr>
            <a:picLocks noChangeAspect="1" noChangeArrowheads="1"/>
          </p:cNvPicPr>
          <p:nvPr/>
        </p:nvPicPr>
        <p:blipFill>
          <a:blip r:embed="rId3" cstate="print"/>
          <a:srcRect/>
          <a:stretch>
            <a:fillRect/>
          </a:stretch>
        </p:blipFill>
        <p:spPr bwMode="auto">
          <a:xfrm>
            <a:off x="2672359" y="1417102"/>
            <a:ext cx="6025721" cy="478229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6"/>
          <p:cNvSpPr txBox="1"/>
          <p:nvPr/>
        </p:nvSpPr>
        <p:spPr>
          <a:xfrm>
            <a:off x="410609" y="2331117"/>
            <a:ext cx="2261750" cy="456565"/>
          </a:xfrm>
          <a:prstGeom prst="rect">
            <a:avLst/>
          </a:prstGeom>
          <a:solidFill>
            <a:schemeClr val="accent2">
              <a:lumMod val="20000"/>
              <a:lumOff val="80000"/>
            </a:schemeClr>
          </a:solidFill>
        </p:spPr>
        <p:txBody>
          <a:bodyPr wrap="square" rtlCol="0">
            <a:noAutofit/>
          </a:bodyPr>
          <a:lstStyle/>
          <a:p>
            <a:pPr>
              <a:spcAft>
                <a:spcPts val="0"/>
              </a:spcAft>
            </a:pPr>
            <a:r>
              <a:rPr lang="zh-CN" kern="1200" dirty="0">
                <a:solidFill>
                  <a:srgbClr val="000000"/>
                </a:solidFill>
                <a:effectLst/>
                <a:latin typeface="+mn-ea"/>
                <a:cs typeface="Times New Roman"/>
              </a:rPr>
              <a:t>秦国手握缰绳的车兵</a:t>
            </a:r>
            <a:endParaRPr lang="en-US" dirty="0">
              <a:effectLst/>
              <a:latin typeface="+mn-ea"/>
              <a:cs typeface="Times New Roman"/>
            </a:endParaRPr>
          </a:p>
        </p:txBody>
      </p:sp>
      <p:cxnSp>
        <p:nvCxnSpPr>
          <p:cNvPr id="9" name="Straight Connector 8"/>
          <p:cNvCxnSpPr/>
          <p:nvPr/>
        </p:nvCxnSpPr>
        <p:spPr>
          <a:xfrm>
            <a:off x="1477886" y="2786613"/>
            <a:ext cx="3626914" cy="405727"/>
          </a:xfrm>
          <a:prstGeom prst="bentConnector3">
            <a:avLst>
              <a:gd name="adj1" fmla="val 80"/>
            </a:avLst>
          </a:prstGeom>
          <a:ln w="28575" cmpd="sng">
            <a:solidFill>
              <a:schemeClr val="accent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2"/>
          <p:cNvSpPr txBox="1"/>
          <p:nvPr/>
        </p:nvSpPr>
        <p:spPr>
          <a:xfrm>
            <a:off x="1152841" y="5523645"/>
            <a:ext cx="2800723" cy="506095"/>
          </a:xfrm>
          <a:prstGeom prst="rect">
            <a:avLst/>
          </a:prstGeom>
          <a:solidFill>
            <a:schemeClr val="bg2">
              <a:lumMod val="9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西安秦始皇兵马俑博物馆</a:t>
            </a:r>
            <a:endParaRPr lang="zh-HK" dirty="0">
              <a:effectLst/>
              <a:latin typeface="Times New Roman"/>
              <a:ea typeface="新細明體"/>
              <a:cs typeface="Times New Roman"/>
            </a:endParaRPr>
          </a:p>
        </p:txBody>
      </p:sp>
      <p:pic>
        <p:nvPicPr>
          <p:cNvPr id="6" name="Picture 4"/>
          <p:cNvPicPr>
            <a:picLocks noChangeAspect="1" noChangeArrowheads="1"/>
          </p:cNvPicPr>
          <p:nvPr/>
        </p:nvPicPr>
        <p:blipFill>
          <a:blip r:embed="rId3" cstate="print"/>
          <a:srcRect/>
          <a:stretch>
            <a:fillRect/>
          </a:stretch>
        </p:blipFill>
        <p:spPr bwMode="auto">
          <a:xfrm>
            <a:off x="633798" y="1468459"/>
            <a:ext cx="3613179" cy="387079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Rectangle 4"/>
          <p:cNvSpPr/>
          <p:nvPr/>
        </p:nvSpPr>
        <p:spPr>
          <a:xfrm>
            <a:off x="4489935" y="1477335"/>
            <a:ext cx="4270775" cy="3823211"/>
          </a:xfrm>
          <a:prstGeom prst="rect">
            <a:avLst/>
          </a:prstGeom>
          <a:solidFill>
            <a:schemeClr val="accent4">
              <a:lumMod val="40000"/>
              <a:lumOff val="60000"/>
            </a:schemeClr>
          </a:solidFill>
        </p:spPr>
        <p:txBody>
          <a:bodyPr wrap="square">
            <a:noAutofit/>
          </a:bodyPr>
          <a:lstStyle/>
          <a:p>
            <a:pPr>
              <a:spcAft>
                <a:spcPts val="0"/>
              </a:spcAft>
            </a:pPr>
            <a:r>
              <a:rPr lang="zh-TW" b="1" kern="1200" dirty="0">
                <a:solidFill>
                  <a:srgbClr val="000000"/>
                </a:solidFill>
                <a:effectLst/>
                <a:latin typeface="Times New Roman"/>
                <a:ea typeface="新細明體"/>
                <a:cs typeface="Times New Roman"/>
              </a:rPr>
              <a:t>考考你</a:t>
            </a:r>
            <a:endParaRPr lang="zh-HK" dirty="0">
              <a:effectLst/>
              <a:latin typeface="Times New Roman"/>
              <a:ea typeface="新細明體"/>
              <a:cs typeface="Times New Roman"/>
            </a:endParaRPr>
          </a:p>
          <a:p>
            <a:pPr algn="just">
              <a:spcAft>
                <a:spcPts val="0"/>
              </a:spcAft>
            </a:pPr>
            <a:r>
              <a:rPr lang="zh-CN" kern="1200" dirty="0">
                <a:solidFill>
                  <a:srgbClr val="000000"/>
                </a:solidFill>
                <a:effectLst/>
                <a:latin typeface="Times New Roman"/>
                <a:ea typeface="新細明體"/>
                <a:cs typeface="Times New Roman"/>
              </a:rPr>
              <a:t>头戴冠帽，上身披甲，均显示车兵在军队中是相当有地位的兵种。不过，这曾在春秋时代盛极一时的战车，逐渐退出战斗舞台，</a:t>
            </a:r>
            <a:r>
              <a:rPr lang="zh-TW" kern="1200" dirty="0">
                <a:solidFill>
                  <a:srgbClr val="000000"/>
                </a:solidFill>
                <a:effectLst/>
                <a:latin typeface="Times New Roman"/>
                <a:ea typeface="新細明體"/>
                <a:cs typeface="Times New Roman"/>
              </a:rPr>
              <a:t>在长平之战中已非主力。你猜到原因吗？</a:t>
            </a:r>
            <a:endParaRPr lang="zh-HK" dirty="0">
              <a:effectLst/>
              <a:latin typeface="Times New Roman"/>
              <a:ea typeface="新細明體"/>
              <a:cs typeface="Times New Roman"/>
            </a:endParaRPr>
          </a:p>
        </p:txBody>
      </p:sp>
      <p:sp>
        <p:nvSpPr>
          <p:cNvPr id="8" name="文字方塊 7"/>
          <p:cNvSpPr txBox="1"/>
          <p:nvPr/>
        </p:nvSpPr>
        <p:spPr>
          <a:xfrm>
            <a:off x="4589327" y="3304279"/>
            <a:ext cx="4057718" cy="1853026"/>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CN" kern="1200" dirty="0">
                <a:solidFill>
                  <a:srgbClr val="FF0000"/>
                </a:solidFill>
                <a:effectLst/>
                <a:latin typeface="Times New Roman"/>
                <a:ea typeface="新細明體"/>
                <a:cs typeface="Times New Roman"/>
              </a:rPr>
              <a:t>原因：</a:t>
            </a:r>
            <a:endParaRPr lang="zh-HK" dirty="0">
              <a:effectLst/>
              <a:latin typeface="Times New Roman"/>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a:t>
            </a:r>
            <a:r>
              <a:rPr lang="en-US" kern="1200" dirty="0">
                <a:solidFill>
                  <a:srgbClr val="FF0000"/>
                </a:solidFill>
                <a:effectLst/>
                <a:latin typeface="Times New Roman"/>
                <a:ea typeface="新細明體"/>
                <a:cs typeface="Times New Roman"/>
              </a:rPr>
              <a:t>1</a:t>
            </a:r>
            <a:r>
              <a:rPr lang="zh-CN" kern="1200" dirty="0">
                <a:solidFill>
                  <a:srgbClr val="FF0000"/>
                </a:solidFill>
                <a:effectLst/>
                <a:latin typeface="Times New Roman"/>
                <a:ea typeface="新細明體"/>
                <a:cs typeface="Times New Roman"/>
              </a:rPr>
              <a:t>）成本太贵。</a:t>
            </a:r>
            <a:endParaRPr lang="zh-HK" dirty="0">
              <a:effectLst/>
              <a:latin typeface="Times New Roman"/>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a:t>
            </a:r>
            <a:r>
              <a:rPr lang="en-US" kern="1200" dirty="0">
                <a:solidFill>
                  <a:srgbClr val="FF0000"/>
                </a:solidFill>
                <a:effectLst/>
                <a:latin typeface="Times New Roman"/>
                <a:ea typeface="新細明體"/>
                <a:cs typeface="Times New Roman"/>
              </a:rPr>
              <a:t>2</a:t>
            </a:r>
            <a:r>
              <a:rPr lang="zh-CN" kern="1200" dirty="0">
                <a:solidFill>
                  <a:srgbClr val="FF0000"/>
                </a:solidFill>
                <a:effectLst/>
                <a:latin typeface="Times New Roman"/>
                <a:ea typeface="新細明體"/>
                <a:cs typeface="Times New Roman"/>
              </a:rPr>
              <a:t>）战车不易转弯，只适合平原直线来回战斗，上党却是山区形势。</a:t>
            </a:r>
            <a:endParaRPr lang="zh-HK" kern="100" dirty="0">
              <a:effectLst/>
              <a:ea typeface="新細明體"/>
              <a:cs typeface="Times New Roman"/>
            </a:endParaRPr>
          </a:p>
          <a:p>
            <a:pPr>
              <a:spcAft>
                <a:spcPts val="0"/>
              </a:spcAft>
            </a:pPr>
            <a:r>
              <a:rPr lang="zh-CN" kern="1200" dirty="0">
                <a:solidFill>
                  <a:srgbClr val="FF0000"/>
                </a:solidFill>
                <a:effectLst/>
                <a:latin typeface="Times New Roman"/>
                <a:ea typeface="新細明體"/>
                <a:cs typeface="Times New Roman"/>
              </a:rPr>
              <a:t>长平之战，骑兵和步兵是主要的兵种。即使有战车，也多只是长官的指挥车</a:t>
            </a:r>
            <a:r>
              <a:rPr lang="zh-CN" kern="1200" dirty="0">
                <a:solidFill>
                  <a:srgbClr val="1F497D"/>
                </a:solidFill>
                <a:effectLst/>
                <a:latin typeface="Times New Roman"/>
                <a:ea typeface="新細明體"/>
                <a:cs typeface="Times New Roman"/>
              </a:rPr>
              <a:t>。</a:t>
            </a:r>
            <a:endParaRPr lang="zh-HK" kern="100" dirty="0">
              <a:effectLst/>
              <a:ea typeface="新細明體"/>
              <a:cs typeface="Times New Roman"/>
            </a:endParaRPr>
          </a:p>
        </p:txBody>
      </p:sp>
    </p:spTree>
    <p:extLst>
      <p:ext uri="{BB962C8B-B14F-4D97-AF65-F5344CB8AC3E}">
        <p14:creationId xmlns:p14="http://schemas.microsoft.com/office/powerpoint/2010/main" val="31799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p:nvPr/>
        </p:nvSpPr>
        <p:spPr>
          <a:xfrm>
            <a:off x="320714" y="1307632"/>
            <a:ext cx="2694155" cy="461665"/>
          </a:xfrm>
          <a:prstGeom prst="rect">
            <a:avLst/>
          </a:prstGeom>
          <a:gradFill flip="none" rotWithShape="1">
            <a:gsLst>
              <a:gs pos="48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B. </a:t>
            </a:r>
            <a:r>
              <a:rPr lang="zh-CN" sz="2400" b="1" kern="1200" dirty="0">
                <a:solidFill>
                  <a:srgbClr val="984806"/>
                </a:solidFill>
                <a:effectLst/>
                <a:latin typeface="Times New Roman"/>
                <a:ea typeface="BiauKai"/>
                <a:cs typeface="Times New Roman"/>
              </a:rPr>
              <a:t>弓兵</a:t>
            </a:r>
            <a:r>
              <a:rPr lang="en-US" sz="2400" b="1" kern="1200" dirty="0">
                <a:solidFill>
                  <a:srgbClr val="984806"/>
                </a:solidFill>
                <a:effectLst/>
                <a:latin typeface="BiauKai"/>
                <a:ea typeface="新細明體"/>
                <a:cs typeface="Times New Roman"/>
              </a:rPr>
              <a:t>/</a:t>
            </a:r>
            <a:r>
              <a:rPr lang="zh-CN" sz="2400" b="1" kern="1200" dirty="0">
                <a:solidFill>
                  <a:srgbClr val="984806"/>
                </a:solidFill>
                <a:effectLst/>
                <a:latin typeface="Times New Roman"/>
                <a:ea typeface="BiauKai"/>
                <a:cs typeface="Times New Roman"/>
              </a:rPr>
              <a:t>轻步兵</a:t>
            </a:r>
            <a:endParaRPr lang="zh-HK" sz="2400" dirty="0">
              <a:effectLst/>
              <a:latin typeface="Times New Roman"/>
              <a:ea typeface="新細明體"/>
              <a:cs typeface="Times New Roman"/>
            </a:endParaRPr>
          </a:p>
        </p:txBody>
      </p:sp>
      <p:pic>
        <p:nvPicPr>
          <p:cNvPr id="5" name="Picture 3"/>
          <p:cNvPicPr/>
          <p:nvPr/>
        </p:nvPicPr>
        <p:blipFill>
          <a:blip r:embed="rId4" cstate="print"/>
          <a:srcRect/>
          <a:stretch>
            <a:fillRect/>
          </a:stretch>
        </p:blipFill>
        <p:spPr bwMode="auto">
          <a:xfrm>
            <a:off x="1702932" y="1980220"/>
            <a:ext cx="5274310" cy="351599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17"/>
          <p:cNvSpPr txBox="1"/>
          <p:nvPr/>
        </p:nvSpPr>
        <p:spPr>
          <a:xfrm>
            <a:off x="1016001" y="5663370"/>
            <a:ext cx="7167216" cy="951673"/>
          </a:xfrm>
          <a:prstGeom prst="rect">
            <a:avLst/>
          </a:prstGeom>
          <a:solidFill>
            <a:schemeClr val="accent2">
              <a:lumMod val="20000"/>
              <a:lumOff val="8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战国时期的兵，按照服装，大概可分为「披甲」与「不披甲」两种，也代表两种阶级。不披甲的士兵，死伤机会较高，是军队中的一般作战队伍。图中有一披甲兵，或是本队指挥，你能找出来吗？</a:t>
            </a:r>
            <a:endParaRPr lang="zh-HK" dirty="0">
              <a:effectLst/>
              <a:latin typeface="Times New Roman"/>
              <a:ea typeface="新細明體"/>
              <a:cs typeface="Times New Roman"/>
            </a:endParaRPr>
          </a:p>
        </p:txBody>
      </p:sp>
      <p:sp>
        <p:nvSpPr>
          <p:cNvPr id="9" name="TextBox 12"/>
          <p:cNvSpPr txBox="1"/>
          <p:nvPr/>
        </p:nvSpPr>
        <p:spPr>
          <a:xfrm>
            <a:off x="3994371" y="1769297"/>
            <a:ext cx="2720064" cy="369332"/>
          </a:xfrm>
          <a:prstGeom prst="rect">
            <a:avLst/>
          </a:prstGeom>
          <a:solidFill>
            <a:schemeClr val="bg2">
              <a:lumMod val="9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西安秦始皇兵马俑博物馆</a:t>
            </a:r>
            <a:endParaRPr lang="zh-HK" dirty="0">
              <a:effectLst/>
              <a:latin typeface="Times New Roman"/>
              <a:ea typeface="新細明體"/>
              <a:cs typeface="Times New Roman"/>
            </a:endParaRPr>
          </a:p>
        </p:txBody>
      </p:sp>
      <p:sp>
        <p:nvSpPr>
          <p:cNvPr id="10" name="矩形 9"/>
          <p:cNvSpPr/>
          <p:nvPr/>
        </p:nvSpPr>
        <p:spPr>
          <a:xfrm>
            <a:off x="5319644" y="2416935"/>
            <a:ext cx="1066800" cy="1781175"/>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Tree>
    <p:extLst>
      <p:ext uri="{BB962C8B-B14F-4D97-AF65-F5344CB8AC3E}">
        <p14:creationId xmlns:p14="http://schemas.microsoft.com/office/powerpoint/2010/main" val="11891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6" name="群組 5"/>
          <p:cNvGrpSpPr/>
          <p:nvPr/>
        </p:nvGrpSpPr>
        <p:grpSpPr>
          <a:xfrm>
            <a:off x="1485900" y="1317722"/>
            <a:ext cx="3086100" cy="5106035"/>
            <a:chOff x="0" y="0"/>
            <a:chExt cx="2284168" cy="3779912"/>
          </a:xfrm>
        </p:grpSpPr>
        <p:pic>
          <p:nvPicPr>
            <p:cNvPr id="7" name="Picture 1" descr="640副本.png"/>
            <p:cNvPicPr>
              <a:picLocks noChangeAspect="1"/>
            </p:cNvPicPr>
            <p:nvPr/>
          </p:nvPicPr>
          <p:blipFill>
            <a:blip r:embed="rId3" cstate="print"/>
            <a:stretch>
              <a:fillRect/>
            </a:stretch>
          </p:blipFill>
          <p:spPr>
            <a:xfrm>
              <a:off x="0" y="0"/>
              <a:ext cx="1915021" cy="3779912"/>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rot="20896204">
              <a:off x="225751" y="1127340"/>
              <a:ext cx="2058417" cy="1723924"/>
            </a:xfrm>
            <a:prstGeom prst="rect">
              <a:avLst/>
            </a:prstGeom>
            <a:noFill/>
            <a:ln w="38100">
              <a:noFill/>
              <a:miter lim="800000"/>
              <a:headEnd/>
              <a:tailEnd/>
            </a:ln>
            <a:effectLst/>
          </p:spPr>
        </p:pic>
      </p:grpSp>
      <p:sp>
        <p:nvSpPr>
          <p:cNvPr id="9" name="TextBox 25"/>
          <p:cNvSpPr txBox="1"/>
          <p:nvPr/>
        </p:nvSpPr>
        <p:spPr>
          <a:xfrm>
            <a:off x="4481860" y="1949836"/>
            <a:ext cx="3878053" cy="2308324"/>
          </a:xfrm>
          <a:prstGeom prst="rect">
            <a:avLst/>
          </a:prstGeom>
          <a:solidFill>
            <a:schemeClr val="accent4">
              <a:lumMod val="40000"/>
              <a:lumOff val="60000"/>
            </a:schemeClr>
          </a:solidFill>
        </p:spPr>
        <p:txBody>
          <a:bodyPr wrap="square" rtlCol="0">
            <a:spAutoFit/>
          </a:bodyPr>
          <a:lstStyle/>
          <a:p>
            <a:pPr>
              <a:spcAft>
                <a:spcPts val="0"/>
              </a:spcAft>
            </a:pPr>
            <a:r>
              <a:rPr lang="zh-TW" b="1" kern="1200" dirty="0">
                <a:solidFill>
                  <a:srgbClr val="000000"/>
                </a:solidFill>
                <a:effectLst/>
                <a:latin typeface="Calibri"/>
                <a:ea typeface="新細明體"/>
                <a:cs typeface="Times New Roman"/>
              </a:rPr>
              <a:t>考考你</a:t>
            </a:r>
            <a:endParaRPr lang="zh-HK" b="1" dirty="0">
              <a:effectLst/>
              <a:latin typeface="Times New Roman"/>
              <a:ea typeface="新細明體"/>
              <a:cs typeface="Times New Roman"/>
            </a:endParaRPr>
          </a:p>
          <a:p>
            <a:pPr>
              <a:spcAft>
                <a:spcPts val="0"/>
              </a:spcAft>
            </a:pPr>
            <a:r>
              <a:rPr lang="zh-TW" kern="1200" dirty="0">
                <a:solidFill>
                  <a:srgbClr val="000000"/>
                </a:solidFill>
                <a:effectLst/>
                <a:latin typeface="Calibri"/>
                <a:ea typeface="新細明體"/>
                <a:cs typeface="Times New Roman"/>
              </a:rPr>
              <a:t>如图所示，</a:t>
            </a:r>
            <a:r>
              <a:rPr lang="zh-CN" kern="1200" dirty="0">
                <a:solidFill>
                  <a:srgbClr val="000000"/>
                </a:solidFill>
                <a:effectLst/>
                <a:latin typeface="Calibri"/>
                <a:ea typeface="新細明體"/>
                <a:cs typeface="Times New Roman"/>
              </a:rPr>
              <a:t>战国时期的一般弓兵</a:t>
            </a:r>
            <a:r>
              <a:rPr lang="zh-TW" kern="1200" dirty="0">
                <a:solidFill>
                  <a:srgbClr val="000000"/>
                </a:solidFill>
                <a:effectLst/>
                <a:latin typeface="Calibri"/>
                <a:ea typeface="新細明體"/>
                <a:cs typeface="Times New Roman"/>
              </a:rPr>
              <a:t>并</a:t>
            </a:r>
            <a:r>
              <a:rPr lang="zh-CN" kern="1200" dirty="0">
                <a:solidFill>
                  <a:srgbClr val="000000"/>
                </a:solidFill>
                <a:effectLst/>
                <a:latin typeface="Calibri"/>
                <a:ea typeface="新細明體"/>
                <a:cs typeface="Times New Roman"/>
              </a:rPr>
              <a:t>不披甲。</a:t>
            </a:r>
            <a:r>
              <a:rPr lang="zh-TW" kern="1200" dirty="0">
                <a:solidFill>
                  <a:srgbClr val="000000"/>
                </a:solidFill>
                <a:effectLst/>
                <a:latin typeface="Calibri"/>
                <a:ea typeface="新細明體"/>
                <a:cs typeface="Times New Roman"/>
              </a:rPr>
              <a:t>这种装束在战争中有何好处？</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p>
          <a:p>
            <a:pPr>
              <a:spcAft>
                <a:spcPts val="0"/>
              </a:spcAft>
            </a:pP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a:p>
            <a:pPr>
              <a:spcAft>
                <a:spcPts val="0"/>
              </a:spcAft>
            </a:pPr>
            <a:r>
              <a:rPr lang="en-US" b="1" kern="1200" dirty="0">
                <a:solidFill>
                  <a:srgbClr val="000000"/>
                </a:solidFill>
                <a:effectLst/>
                <a:latin typeface="Calibri"/>
                <a:ea typeface="新細明體"/>
                <a:cs typeface="Times New Roman"/>
              </a:rPr>
              <a:t> </a:t>
            </a:r>
            <a:endParaRPr lang="zh-HK" dirty="0">
              <a:effectLst/>
              <a:latin typeface="Times New Roman"/>
              <a:ea typeface="新細明體"/>
              <a:cs typeface="Times New Roman"/>
            </a:endParaRPr>
          </a:p>
        </p:txBody>
      </p:sp>
      <p:sp>
        <p:nvSpPr>
          <p:cNvPr id="10" name="文字方塊 9"/>
          <p:cNvSpPr txBox="1"/>
          <p:nvPr/>
        </p:nvSpPr>
        <p:spPr>
          <a:xfrm>
            <a:off x="4572000" y="2951227"/>
            <a:ext cx="3666435" cy="995773"/>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kern="1200" dirty="0">
                <a:solidFill>
                  <a:srgbClr val="FF0000"/>
                </a:solidFill>
                <a:effectLst/>
                <a:ea typeface="新細明體"/>
                <a:cs typeface="Times New Roman"/>
              </a:rPr>
              <a:t>战国时期的一般弓兵是不披甲的。这种服装简单，方便他们进行大动作拉弓。</a:t>
            </a:r>
            <a:endParaRPr lang="zh-HK" kern="100" dirty="0">
              <a:effectLst/>
              <a:ea typeface="新細明體"/>
              <a:cs typeface="Times New Roman"/>
            </a:endParaRPr>
          </a:p>
        </p:txBody>
      </p:sp>
    </p:spTree>
    <p:extLst>
      <p:ext uri="{BB962C8B-B14F-4D97-AF65-F5344CB8AC3E}">
        <p14:creationId xmlns:p14="http://schemas.microsoft.com/office/powerpoint/2010/main" val="172438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64573" y="1398766"/>
            <a:ext cx="2838036" cy="461665"/>
          </a:xfrm>
          <a:prstGeom prst="rect">
            <a:avLst/>
          </a:prstGeom>
          <a:gradFill flip="none" rotWithShape="1">
            <a:gsLst>
              <a:gs pos="47000">
                <a:schemeClr val="accent6">
                  <a:lumMod val="40000"/>
                  <a:lumOff val="60000"/>
                </a:schemeClr>
              </a:gs>
              <a:gs pos="100000">
                <a:srgbClr val="FFFFFF"/>
              </a:gs>
            </a:gsLst>
            <a:lin ang="0" scaled="1"/>
            <a:tileRect/>
          </a:gradFill>
        </p:spPr>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C. </a:t>
            </a:r>
            <a:r>
              <a:rPr lang="zh-CN" sz="2400" b="1" kern="1200" dirty="0">
                <a:solidFill>
                  <a:srgbClr val="984806"/>
                </a:solidFill>
                <a:effectLst/>
                <a:latin typeface="Times New Roman"/>
                <a:ea typeface="BiauKai"/>
                <a:cs typeface="Times New Roman"/>
              </a:rPr>
              <a:t>秦军装备：骑兵</a:t>
            </a:r>
            <a:endParaRPr lang="zh-HK" sz="2400" dirty="0">
              <a:effectLst/>
              <a:latin typeface="Times New Roman"/>
              <a:ea typeface="新細明體"/>
              <a:cs typeface="Times New Roman"/>
            </a:endParaRPr>
          </a:p>
        </p:txBody>
      </p:sp>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4"/>
          <p:cNvPicPr>
            <a:picLocks noChangeAspect="1" noChangeArrowheads="1"/>
          </p:cNvPicPr>
          <p:nvPr/>
        </p:nvPicPr>
        <p:blipFill>
          <a:blip r:embed="rId3" cstate="print"/>
          <a:srcRect/>
          <a:stretch>
            <a:fillRect/>
          </a:stretch>
        </p:blipFill>
        <p:spPr bwMode="auto">
          <a:xfrm>
            <a:off x="1975027" y="2410838"/>
            <a:ext cx="1660034" cy="3957889"/>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635061" y="3024221"/>
            <a:ext cx="3938879" cy="3344506"/>
          </a:xfrm>
          <a:prstGeom prst="rect">
            <a:avLst/>
          </a:prstGeom>
          <a:noFill/>
          <a:ln w="9525">
            <a:noFill/>
            <a:miter lim="800000"/>
            <a:headEnd/>
            <a:tailEnd/>
          </a:ln>
          <a:effectLst/>
        </p:spPr>
      </p:pic>
      <p:sp>
        <p:nvSpPr>
          <p:cNvPr id="8" name="TextBox 16"/>
          <p:cNvSpPr txBox="1"/>
          <p:nvPr/>
        </p:nvSpPr>
        <p:spPr>
          <a:xfrm>
            <a:off x="3840775" y="1255328"/>
            <a:ext cx="3733165" cy="1477328"/>
          </a:xfrm>
          <a:prstGeom prst="rect">
            <a:avLst/>
          </a:prstGeom>
          <a:solidFill>
            <a:schemeClr val="accent2">
              <a:lumMod val="20000"/>
              <a:lumOff val="80000"/>
            </a:schemeClr>
          </a:solidFill>
          <a:ln w="38100" cmpd="sng">
            <a:noFill/>
          </a:ln>
          <a:effectLst/>
        </p:spPr>
        <p:txBody>
          <a:bodyPr wrap="square" rtlCol="0">
            <a:spAutoFit/>
          </a:bodyPr>
          <a:lstStyle/>
          <a:p>
            <a:pPr algn="just">
              <a:spcAft>
                <a:spcPts val="0"/>
              </a:spcAft>
            </a:pPr>
            <a:r>
              <a:rPr lang="zh-CN" kern="1200" dirty="0">
                <a:solidFill>
                  <a:srgbClr val="000000"/>
                </a:solidFill>
                <a:effectLst/>
                <a:latin typeface="Times New Roman"/>
                <a:ea typeface="新細明體"/>
                <a:cs typeface="Times New Roman"/>
              </a:rPr>
              <a:t>皮革鞍垫，但并未发明马镫。这使这个年代的骑兵比后世的需要更严格的训练。他们除了要用双腿夹着马匹</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稳定坐乘</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更需用一至两手控制缰绳</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指挥马匹前进</a:t>
            </a:r>
            <a:r>
              <a:rPr lang="zh-TW" kern="1200" dirty="0">
                <a:solidFill>
                  <a:srgbClr val="000000"/>
                </a:solidFill>
                <a:effectLst/>
                <a:latin typeface="Times New Roman"/>
                <a:ea typeface="新細明體"/>
                <a:cs typeface="Times New Roman"/>
              </a:rPr>
              <a:t>。</a:t>
            </a:r>
            <a:endParaRPr lang="zh-HK" dirty="0">
              <a:effectLst/>
              <a:latin typeface="Times New Roman"/>
              <a:ea typeface="新細明體"/>
              <a:cs typeface="Times New Roman"/>
            </a:endParaRPr>
          </a:p>
        </p:txBody>
      </p:sp>
      <p:sp>
        <p:nvSpPr>
          <p:cNvPr id="10" name="矩形 9"/>
          <p:cNvSpPr/>
          <p:nvPr/>
        </p:nvSpPr>
        <p:spPr>
          <a:xfrm>
            <a:off x="4955899" y="3692777"/>
            <a:ext cx="1352550" cy="685800"/>
          </a:xfrm>
          <a:prstGeom prst="rect">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cxnSp>
        <p:nvCxnSpPr>
          <p:cNvPr id="11" name="Straight Connector 14"/>
          <p:cNvCxnSpPr>
            <a:stCxn id="10" idx="0"/>
          </p:cNvCxnSpPr>
          <p:nvPr/>
        </p:nvCxnSpPr>
        <p:spPr>
          <a:xfrm flipH="1" flipV="1">
            <a:off x="5604502" y="2732657"/>
            <a:ext cx="27672" cy="96012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1675767" y="1635031"/>
            <a:ext cx="2340754" cy="439372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TextBox 5"/>
          <p:cNvSpPr txBox="1"/>
          <p:nvPr/>
        </p:nvSpPr>
        <p:spPr>
          <a:xfrm>
            <a:off x="4461013" y="3086156"/>
            <a:ext cx="3733800" cy="1200329"/>
          </a:xfrm>
          <a:prstGeom prst="rect">
            <a:avLst/>
          </a:prstGeom>
          <a:solidFill>
            <a:schemeClr val="accent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甲胄是皮（牛皮为主）制造</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再用红线连结起来</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涂上黑漆</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以加强韧度。秦国骑兵的皮甲胄只限上半身</a:t>
            </a:r>
            <a:r>
              <a:rPr lang="zh-TW"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方便骑马</a:t>
            </a:r>
            <a:r>
              <a:rPr lang="zh-TW" kern="1200" dirty="0">
                <a:solidFill>
                  <a:srgbClr val="000000"/>
                </a:solidFill>
                <a:effectLst/>
                <a:latin typeface="Times New Roman"/>
                <a:ea typeface="新細明體"/>
                <a:cs typeface="Times New Roman"/>
              </a:rPr>
              <a:t>。</a:t>
            </a:r>
            <a:endParaRPr lang="zh-HK" dirty="0">
              <a:effectLst/>
              <a:latin typeface="Times New Roman"/>
              <a:ea typeface="新細明體"/>
              <a:cs typeface="Times New Roman"/>
            </a:endParaRPr>
          </a:p>
        </p:txBody>
      </p:sp>
    </p:spTree>
    <p:extLst>
      <p:ext uri="{BB962C8B-B14F-4D97-AF65-F5344CB8AC3E}">
        <p14:creationId xmlns:p14="http://schemas.microsoft.com/office/powerpoint/2010/main" val="116968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p:nvPr/>
        </p:nvPicPr>
        <p:blipFill>
          <a:blip r:embed="rId3" cstate="print"/>
          <a:srcRect/>
          <a:stretch>
            <a:fillRect/>
          </a:stretch>
        </p:blipFill>
        <p:spPr bwMode="auto">
          <a:xfrm>
            <a:off x="344585" y="1503087"/>
            <a:ext cx="4497440" cy="2492381"/>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7" name="Picture 2"/>
          <p:cNvPicPr/>
          <p:nvPr/>
        </p:nvPicPr>
        <p:blipFill>
          <a:blip r:embed="rId4" cstate="print"/>
          <a:srcRect/>
          <a:stretch>
            <a:fillRect/>
          </a:stretch>
        </p:blipFill>
        <p:spPr bwMode="auto">
          <a:xfrm>
            <a:off x="2279868" y="4105161"/>
            <a:ext cx="3230656" cy="243313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9" name="TextBox 2"/>
          <p:cNvSpPr txBox="1"/>
          <p:nvPr/>
        </p:nvSpPr>
        <p:spPr>
          <a:xfrm>
            <a:off x="5749196" y="1503087"/>
            <a:ext cx="2909356" cy="4427850"/>
          </a:xfrm>
          <a:prstGeom prst="rect">
            <a:avLst/>
          </a:prstGeom>
          <a:solidFill>
            <a:schemeClr val="accent4">
              <a:lumMod val="40000"/>
              <a:lumOff val="6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noAutofit/>
          </a:bodyPr>
          <a:lstStyle/>
          <a:p>
            <a:pPr algn="just">
              <a:spcAft>
                <a:spcPts val="0"/>
              </a:spcAft>
            </a:pPr>
            <a:r>
              <a:rPr lang="zh-TW" b="1" kern="1200" dirty="0">
                <a:solidFill>
                  <a:srgbClr val="000000"/>
                </a:solidFill>
                <a:effectLst/>
                <a:ea typeface="新細明體"/>
                <a:cs typeface="Times New Roman"/>
              </a:rPr>
              <a:t>考考你</a:t>
            </a:r>
            <a:endParaRPr lang="zh-HK" dirty="0">
              <a:effectLst/>
              <a:latin typeface="Times New Roman"/>
              <a:ea typeface="新細明體"/>
              <a:cs typeface="Times New Roman"/>
            </a:endParaRPr>
          </a:p>
          <a:p>
            <a:pPr algn="just">
              <a:spcAft>
                <a:spcPts val="0"/>
              </a:spcAft>
            </a:pPr>
            <a:r>
              <a:rPr lang="zh-CN" kern="1200" dirty="0">
                <a:solidFill>
                  <a:srgbClr val="000000"/>
                </a:solidFill>
                <a:effectLst/>
                <a:ea typeface="新細明體"/>
                <a:cs typeface="Times New Roman"/>
              </a:rPr>
              <a:t>战国时代还未发明马蹬</a:t>
            </a:r>
            <a:r>
              <a:rPr lang="zh-TW" kern="1200" dirty="0">
                <a:solidFill>
                  <a:srgbClr val="000000"/>
                </a:solidFill>
                <a:effectLst/>
                <a:ea typeface="新細明體"/>
                <a:cs typeface="Times New Roman"/>
              </a:rPr>
              <a:t>，</a:t>
            </a:r>
            <a:r>
              <a:rPr lang="zh-CN" kern="1200" dirty="0">
                <a:solidFill>
                  <a:srgbClr val="000000"/>
                </a:solidFill>
                <a:effectLst/>
                <a:ea typeface="新細明體"/>
                <a:cs typeface="Times New Roman"/>
              </a:rPr>
              <a:t>因此骑兵难于在马上作战</a:t>
            </a:r>
            <a:r>
              <a:rPr lang="zh-TW" kern="1200" dirty="0">
                <a:solidFill>
                  <a:srgbClr val="000000"/>
                </a:solidFill>
                <a:effectLst/>
                <a:ea typeface="新細明體"/>
                <a:cs typeface="Times New Roman"/>
              </a:rPr>
              <a:t>。图中</a:t>
            </a:r>
            <a:r>
              <a:rPr lang="zh-CN" kern="1200" dirty="0">
                <a:solidFill>
                  <a:srgbClr val="000000"/>
                </a:solidFill>
                <a:effectLst/>
                <a:ea typeface="新細明體"/>
                <a:cs typeface="Times New Roman"/>
              </a:rPr>
              <a:t>战士骑</a:t>
            </a:r>
            <a:r>
              <a:rPr lang="zh-TW" kern="1200" dirty="0">
                <a:solidFill>
                  <a:srgbClr val="000000"/>
                </a:solidFill>
                <a:effectLst/>
                <a:ea typeface="新細明體"/>
                <a:cs typeface="Times New Roman"/>
              </a:rPr>
              <a:t>在马上，一</a:t>
            </a:r>
            <a:r>
              <a:rPr lang="zh-CN" kern="1200" dirty="0">
                <a:solidFill>
                  <a:srgbClr val="000000"/>
                </a:solidFill>
                <a:effectLst/>
                <a:ea typeface="新細明體"/>
                <a:cs typeface="Times New Roman"/>
              </a:rPr>
              <a:t>手持着马缰，</a:t>
            </a:r>
            <a:r>
              <a:rPr lang="zh-TW" kern="1200" dirty="0">
                <a:solidFill>
                  <a:srgbClr val="000000"/>
                </a:solidFill>
                <a:effectLst/>
                <a:ea typeface="新細明體"/>
                <a:cs typeface="Times New Roman"/>
              </a:rPr>
              <a:t>另</a:t>
            </a:r>
            <a:r>
              <a:rPr lang="zh-CN" kern="1200" dirty="0">
                <a:solidFill>
                  <a:srgbClr val="000000"/>
                </a:solidFill>
                <a:effectLst/>
                <a:ea typeface="新細明體"/>
                <a:cs typeface="Times New Roman"/>
              </a:rPr>
              <a:t>一</a:t>
            </a:r>
            <a:r>
              <a:rPr lang="zh-TW" kern="1200" dirty="0">
                <a:solidFill>
                  <a:srgbClr val="000000"/>
                </a:solidFill>
                <a:effectLst/>
                <a:ea typeface="新細明體"/>
                <a:cs typeface="Times New Roman"/>
              </a:rPr>
              <a:t>只</a:t>
            </a:r>
            <a:r>
              <a:rPr lang="zh-CN" kern="1200" dirty="0">
                <a:solidFill>
                  <a:srgbClr val="000000"/>
                </a:solidFill>
                <a:effectLst/>
                <a:ea typeface="新細明體"/>
                <a:cs typeface="Times New Roman"/>
              </a:rPr>
              <a:t>手</a:t>
            </a:r>
            <a:r>
              <a:rPr lang="zh-TW" kern="1200" dirty="0">
                <a:solidFill>
                  <a:srgbClr val="000000"/>
                </a:solidFill>
                <a:effectLst/>
                <a:ea typeface="新細明體"/>
                <a:cs typeface="Times New Roman"/>
              </a:rPr>
              <a:t>则</a:t>
            </a:r>
            <a:r>
              <a:rPr lang="zh-CN" kern="1200" dirty="0">
                <a:solidFill>
                  <a:srgbClr val="000000"/>
                </a:solidFill>
                <a:effectLst/>
                <a:ea typeface="新細明體"/>
                <a:cs typeface="Times New Roman"/>
              </a:rPr>
              <a:t>持着长戟</a:t>
            </a:r>
            <a:r>
              <a:rPr lang="zh-TW" kern="1200" dirty="0">
                <a:solidFill>
                  <a:srgbClr val="000000"/>
                </a:solidFill>
                <a:effectLst/>
                <a:ea typeface="新細明體"/>
                <a:cs typeface="Times New Roman"/>
              </a:rPr>
              <a:t>。你认为他们在整场战争中担任什么角色？</a:t>
            </a:r>
            <a:endParaRPr lang="zh-HK" dirty="0">
              <a:effectLst/>
              <a:latin typeface="Times New Roman"/>
              <a:ea typeface="新細明體"/>
              <a:cs typeface="Times New Roman"/>
            </a:endParaRPr>
          </a:p>
          <a:p>
            <a:pPr algn="just">
              <a:spcAft>
                <a:spcPts val="0"/>
              </a:spcAft>
            </a:pPr>
            <a:r>
              <a:rPr lang="en-US" dirty="0">
                <a:effectLst/>
                <a:latin typeface="Times New Roman"/>
                <a:ea typeface="新細明體"/>
                <a:cs typeface="Times New Roman"/>
              </a:rPr>
              <a:t> </a:t>
            </a:r>
            <a:endParaRPr lang="zh-HK" dirty="0">
              <a:effectLst/>
              <a:latin typeface="Times New Roman"/>
              <a:ea typeface="新細明體"/>
              <a:cs typeface="Times New Roman"/>
            </a:endParaRPr>
          </a:p>
        </p:txBody>
      </p:sp>
      <p:sp>
        <p:nvSpPr>
          <p:cNvPr id="10" name="文字方塊 9"/>
          <p:cNvSpPr txBox="1"/>
          <p:nvPr/>
        </p:nvSpPr>
        <p:spPr>
          <a:xfrm>
            <a:off x="5891280" y="3631351"/>
            <a:ext cx="2658806" cy="2084122"/>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zh-CN" kern="1200" dirty="0">
                <a:solidFill>
                  <a:srgbClr val="FF0000"/>
                </a:solidFill>
                <a:effectLst/>
                <a:ea typeface="新細明體"/>
                <a:cs typeface="Times New Roman"/>
              </a:rPr>
              <a:t>战国时代还未发明马蹬，因此骑兵难于在马上作战。然而骑术精湛的战士可以一手持着马缰，一手持着长戟。当遇到步兵时，便将长戟指向前，进行冲刺。</a:t>
            </a:r>
            <a:endParaRPr lang="zh-HK" kern="100" dirty="0">
              <a:effectLst/>
              <a:ea typeface="新細明體"/>
              <a:cs typeface="Times New Roman"/>
            </a:endParaRPr>
          </a:p>
        </p:txBody>
      </p:sp>
    </p:spTree>
    <p:extLst>
      <p:ext uri="{BB962C8B-B14F-4D97-AF65-F5344CB8AC3E}">
        <p14:creationId xmlns:p14="http://schemas.microsoft.com/office/powerpoint/2010/main" val="5287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4"/>
          <p:cNvSpPr txBox="1"/>
          <p:nvPr/>
        </p:nvSpPr>
        <p:spPr>
          <a:xfrm>
            <a:off x="466794" y="1208241"/>
            <a:ext cx="1278076" cy="533400"/>
          </a:xfrm>
          <a:prstGeom prst="rect">
            <a:avLst/>
          </a:prstGeom>
          <a:gradFill flip="none" rotWithShape="1">
            <a:gsLst>
              <a:gs pos="47000">
                <a:schemeClr val="accent6">
                  <a:lumMod val="40000"/>
                  <a:lumOff val="6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400" b="1" kern="1200" dirty="0">
                <a:solidFill>
                  <a:srgbClr val="984806"/>
                </a:solidFill>
                <a:effectLst/>
                <a:latin typeface="BiauKai"/>
                <a:ea typeface="新細明體"/>
                <a:cs typeface="Times New Roman"/>
              </a:rPr>
              <a:t>D. </a:t>
            </a:r>
            <a:r>
              <a:rPr lang="zh-CN" sz="2400" b="1" kern="1200" dirty="0">
                <a:solidFill>
                  <a:srgbClr val="984806"/>
                </a:solidFill>
                <a:effectLst/>
                <a:latin typeface="Times New Roman"/>
                <a:ea typeface="BiauKai"/>
                <a:cs typeface="Times New Roman"/>
              </a:rPr>
              <a:t>弩兵</a:t>
            </a:r>
            <a:endParaRPr lang="zh-HK" sz="2400" dirty="0">
              <a:effectLst/>
              <a:latin typeface="Times New Roman"/>
              <a:ea typeface="新細明體"/>
              <a:cs typeface="Times New Roman"/>
            </a:endParaRPr>
          </a:p>
        </p:txBody>
      </p:sp>
      <p:pic>
        <p:nvPicPr>
          <p:cNvPr id="6" name="Picture 2"/>
          <p:cNvPicPr>
            <a:picLocks noChangeAspect="1" noChangeArrowheads="1"/>
          </p:cNvPicPr>
          <p:nvPr/>
        </p:nvPicPr>
        <p:blipFill>
          <a:blip r:embed="rId3" cstate="print"/>
          <a:srcRect/>
          <a:stretch>
            <a:fillRect/>
          </a:stretch>
        </p:blipFill>
        <p:spPr bwMode="auto">
          <a:xfrm>
            <a:off x="3283997" y="1314174"/>
            <a:ext cx="2929397" cy="4021866"/>
          </a:xfrm>
          <a:prstGeom prst="rect">
            <a:avLst/>
          </a:prstGeom>
          <a:noFill/>
          <a:ln w="57150">
            <a:solidFill>
              <a:schemeClr val="accent2">
                <a:lumMod val="75000"/>
              </a:schemeClr>
            </a:solid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6544092" y="1208241"/>
            <a:ext cx="386291" cy="2663735"/>
          </a:xfrm>
          <a:prstGeom prst="rect">
            <a:avLst/>
          </a:prstGeom>
          <a:noFill/>
          <a:ln w="9525">
            <a:noFill/>
            <a:miter lim="800000"/>
            <a:headEnd/>
            <a:tailEnd/>
          </a:ln>
          <a:effectLst/>
        </p:spPr>
      </p:pic>
      <p:sp>
        <p:nvSpPr>
          <p:cNvPr id="8" name="TextBox 20"/>
          <p:cNvSpPr txBox="1"/>
          <p:nvPr/>
        </p:nvSpPr>
        <p:spPr>
          <a:xfrm>
            <a:off x="6930383" y="1943652"/>
            <a:ext cx="1789275" cy="1800087"/>
          </a:xfrm>
          <a:prstGeom prst="rect">
            <a:avLst/>
          </a:prstGeom>
          <a:solidFill>
            <a:srgbClr val="CCCC00"/>
          </a:solidFill>
          <a:ln w="38100" cmpd="sng">
            <a:solidFill>
              <a:schemeClr val="tx2">
                <a:lumMod val="60000"/>
                <a:lumOff val="40000"/>
              </a:schemeClr>
            </a:solidFill>
          </a:ln>
        </p:spPr>
        <p:txBody>
          <a:bodyPr wrap="square" rtlCol="0">
            <a:noAutofit/>
          </a:bodyPr>
          <a:lstStyle/>
          <a:p>
            <a:pPr algn="just">
              <a:spcAft>
                <a:spcPts val="0"/>
              </a:spcAft>
            </a:pPr>
            <a:r>
              <a:rPr lang="zh-CN" kern="1200" dirty="0">
                <a:solidFill>
                  <a:srgbClr val="000000"/>
                </a:solidFill>
                <a:effectLst/>
                <a:latin typeface="Calibri"/>
                <a:ea typeface="新細明體"/>
                <a:cs typeface="Times New Roman"/>
              </a:rPr>
              <a:t>三棱青铜箭镞是秦弩兵特有，它可减少空气的摩擦力，增加了射程，增强了穿透力。</a:t>
            </a:r>
            <a:endParaRPr lang="zh-HK" dirty="0">
              <a:effectLst/>
              <a:latin typeface="Times New Roman"/>
              <a:ea typeface="新細明體"/>
              <a:cs typeface="Times New Roman"/>
            </a:endParaRPr>
          </a:p>
        </p:txBody>
      </p:sp>
      <p:cxnSp>
        <p:nvCxnSpPr>
          <p:cNvPr id="9" name="Elbow Connector 30"/>
          <p:cNvCxnSpPr>
            <a:endCxn id="8" idx="0"/>
          </p:cNvCxnSpPr>
          <p:nvPr/>
        </p:nvCxnSpPr>
        <p:spPr>
          <a:xfrm>
            <a:off x="6803499" y="1623391"/>
            <a:ext cx="1021522" cy="320261"/>
          </a:xfrm>
          <a:prstGeom prst="bentConnector2">
            <a:avLst/>
          </a:prstGeom>
          <a:ln w="28575" cmpd="sng">
            <a:headEnd type="oval"/>
            <a:tailEnd type="none"/>
          </a:ln>
        </p:spPr>
        <p:style>
          <a:lnRef idx="1">
            <a:schemeClr val="accent1"/>
          </a:lnRef>
          <a:fillRef idx="0">
            <a:schemeClr val="accent1"/>
          </a:fillRef>
          <a:effectRef idx="0">
            <a:schemeClr val="accent1"/>
          </a:effectRef>
          <a:fontRef idx="minor">
            <a:schemeClr val="tx1"/>
          </a:fontRef>
        </p:style>
      </p:cxnSp>
      <p:pic>
        <p:nvPicPr>
          <p:cNvPr id="17" name="Picture 6"/>
          <p:cNvPicPr>
            <a:picLocks noChangeAspect="1" noChangeArrowheads="1"/>
          </p:cNvPicPr>
          <p:nvPr/>
        </p:nvPicPr>
        <p:blipFill>
          <a:blip r:embed="rId5" cstate="print"/>
          <a:srcRect/>
          <a:stretch>
            <a:fillRect/>
          </a:stretch>
        </p:blipFill>
        <p:spPr bwMode="auto">
          <a:xfrm rot="18746847">
            <a:off x="5769102" y="4022396"/>
            <a:ext cx="1642388" cy="1452598"/>
          </a:xfrm>
          <a:prstGeom prst="rect">
            <a:avLst/>
          </a:prstGeom>
          <a:noFill/>
          <a:ln w="28575">
            <a:solidFill>
              <a:schemeClr val="tx1"/>
            </a:solidFill>
            <a:miter lim="800000"/>
            <a:headEnd/>
            <a:tailEnd/>
          </a:ln>
          <a:effectLst/>
        </p:spPr>
      </p:pic>
      <p:sp>
        <p:nvSpPr>
          <p:cNvPr id="18" name="TextBox 19"/>
          <p:cNvSpPr txBox="1"/>
          <p:nvPr/>
        </p:nvSpPr>
        <p:spPr>
          <a:xfrm>
            <a:off x="2754256" y="3748910"/>
            <a:ext cx="766266" cy="5105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dirty="0">
                <a:solidFill>
                  <a:srgbClr val="FFFFFF"/>
                </a:solidFill>
                <a:effectLst/>
                <a:latin typeface="Times New Roman"/>
                <a:ea typeface="新細明體"/>
                <a:cs typeface="Times New Roman"/>
              </a:rPr>
              <a:t>长袍</a:t>
            </a:r>
            <a:endParaRPr lang="zh-HK" dirty="0">
              <a:effectLst/>
              <a:latin typeface="Times New Roman"/>
              <a:ea typeface="新細明體"/>
              <a:cs typeface="Times New Roman"/>
            </a:endParaRPr>
          </a:p>
        </p:txBody>
      </p:sp>
      <p:sp>
        <p:nvSpPr>
          <p:cNvPr id="19" name="TextBox 15"/>
          <p:cNvSpPr txBox="1"/>
          <p:nvPr/>
        </p:nvSpPr>
        <p:spPr>
          <a:xfrm>
            <a:off x="2754256" y="4404568"/>
            <a:ext cx="755223" cy="5760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dirty="0">
                <a:solidFill>
                  <a:srgbClr val="FFFFFF"/>
                </a:solidFill>
                <a:effectLst/>
                <a:latin typeface="Times New Roman"/>
                <a:ea typeface="新細明體"/>
                <a:cs typeface="Times New Roman"/>
              </a:rPr>
              <a:t>短裤</a:t>
            </a:r>
            <a:endParaRPr lang="zh-HK" dirty="0">
              <a:effectLst/>
              <a:latin typeface="Times New Roman"/>
              <a:ea typeface="新細明體"/>
              <a:cs typeface="Times New Roman"/>
            </a:endParaRPr>
          </a:p>
        </p:txBody>
      </p:sp>
      <p:cxnSp>
        <p:nvCxnSpPr>
          <p:cNvPr id="20" name="Straight Arrow Connector 9"/>
          <p:cNvCxnSpPr/>
          <p:nvPr/>
        </p:nvCxnSpPr>
        <p:spPr>
          <a:xfrm flipH="1" flipV="1">
            <a:off x="4189786" y="3731108"/>
            <a:ext cx="1410255" cy="983437"/>
          </a:xfrm>
          <a:prstGeom prst="straightConnector1">
            <a:avLst/>
          </a:prstGeom>
          <a:ln w="28575" cmpd="sng">
            <a:solidFill>
              <a:srgbClr val="A4E33D"/>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1"/>
          <p:cNvCxnSpPr/>
          <p:nvPr/>
        </p:nvCxnSpPr>
        <p:spPr>
          <a:xfrm>
            <a:off x="5382820" y="7601824"/>
            <a:ext cx="810493" cy="0"/>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8"/>
          <p:cNvCxnSpPr/>
          <p:nvPr/>
        </p:nvCxnSpPr>
        <p:spPr>
          <a:xfrm flipV="1">
            <a:off x="3509479" y="4460674"/>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28"/>
          <p:cNvCxnSpPr/>
          <p:nvPr/>
        </p:nvCxnSpPr>
        <p:spPr>
          <a:xfrm flipV="1">
            <a:off x="3535206" y="3890853"/>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3" name="TextBox 22"/>
          <p:cNvSpPr txBox="1"/>
          <p:nvPr/>
        </p:nvSpPr>
        <p:spPr>
          <a:xfrm>
            <a:off x="2275874" y="2910441"/>
            <a:ext cx="1278076" cy="557211"/>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dirty="0">
                <a:solidFill>
                  <a:srgbClr val="FFFFFF"/>
                </a:solidFill>
                <a:effectLst/>
                <a:latin typeface="Times New Roman"/>
                <a:ea typeface="新細明體"/>
                <a:cs typeface="Times New Roman"/>
              </a:rPr>
              <a:t>甲胄</a:t>
            </a:r>
            <a:r>
              <a:rPr lang="en-US" kern="1200" dirty="0">
                <a:solidFill>
                  <a:srgbClr val="FFFFFF"/>
                </a:solidFill>
                <a:effectLst/>
                <a:latin typeface="新細明體"/>
                <a:ea typeface="新細明體"/>
                <a:cs typeface="Times New Roman"/>
              </a:rPr>
              <a:t>(</a:t>
            </a:r>
            <a:r>
              <a:rPr lang="zh-CN" kern="1200" dirty="0">
                <a:solidFill>
                  <a:srgbClr val="FFFFFF"/>
                </a:solidFill>
                <a:effectLst/>
                <a:latin typeface="Times New Roman"/>
                <a:ea typeface="新細明體"/>
                <a:cs typeface="Times New Roman"/>
              </a:rPr>
              <a:t>上身</a:t>
            </a:r>
            <a:r>
              <a:rPr lang="en-US" kern="1200" dirty="0">
                <a:solidFill>
                  <a:srgbClr val="FFFFFF"/>
                </a:solidFill>
                <a:effectLst/>
                <a:latin typeface="新細明體"/>
                <a:ea typeface="新細明體"/>
                <a:cs typeface="Times New Roman"/>
              </a:rPr>
              <a:t>)</a:t>
            </a:r>
            <a:endParaRPr lang="zh-HK" dirty="0">
              <a:effectLst/>
              <a:latin typeface="Times New Roman"/>
              <a:ea typeface="新細明體"/>
              <a:cs typeface="Times New Roman"/>
            </a:endParaRPr>
          </a:p>
        </p:txBody>
      </p:sp>
      <p:cxnSp>
        <p:nvCxnSpPr>
          <p:cNvPr id="34" name="Straight Arrow Connector 28"/>
          <p:cNvCxnSpPr/>
          <p:nvPr/>
        </p:nvCxnSpPr>
        <p:spPr>
          <a:xfrm flipV="1">
            <a:off x="3553950" y="3060383"/>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5" name="TextBox 29"/>
          <p:cNvSpPr txBox="1"/>
          <p:nvPr/>
        </p:nvSpPr>
        <p:spPr>
          <a:xfrm>
            <a:off x="2754256" y="1314174"/>
            <a:ext cx="1348313" cy="993913"/>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zh-CN" kern="1200" dirty="0">
                <a:solidFill>
                  <a:srgbClr val="FFFFFF"/>
                </a:solidFill>
                <a:effectLst/>
                <a:ea typeface="新細明體"/>
                <a:cs typeface="Times New Roman"/>
              </a:rPr>
              <a:t>将头</a:t>
            </a:r>
            <a:r>
              <a:rPr lang="zh-TW" altLang="en-US" dirty="0">
                <a:solidFill>
                  <a:srgbClr val="FFFFFF"/>
                </a:solidFill>
                <a:ea typeface="新細明體"/>
                <a:cs typeface="Times New Roman"/>
              </a:rPr>
              <a:t>发</a:t>
            </a:r>
            <a:r>
              <a:rPr lang="zh-CN" kern="1200" dirty="0">
                <a:solidFill>
                  <a:srgbClr val="FFFFFF"/>
                </a:solidFill>
                <a:effectLst/>
                <a:ea typeface="新細明體"/>
                <a:cs typeface="Times New Roman"/>
              </a:rPr>
              <a:t>束成髻，是秦军的特色。</a:t>
            </a:r>
            <a:endParaRPr lang="zh-HK" dirty="0">
              <a:effectLst/>
              <a:latin typeface="Times New Roman"/>
              <a:ea typeface="新細明體"/>
              <a:cs typeface="Times New Roman"/>
            </a:endParaRPr>
          </a:p>
        </p:txBody>
      </p:sp>
      <p:sp>
        <p:nvSpPr>
          <p:cNvPr id="36" name="TextBox 12"/>
          <p:cNvSpPr txBox="1"/>
          <p:nvPr/>
        </p:nvSpPr>
        <p:spPr>
          <a:xfrm>
            <a:off x="466794" y="1952486"/>
            <a:ext cx="1609380" cy="957955"/>
          </a:xfrm>
          <a:prstGeom prst="rect">
            <a:avLst/>
          </a:prstGeom>
          <a:solidFill>
            <a:schemeClr val="bg2">
              <a:lumMod val="90000"/>
            </a:schemeClr>
          </a:solidFill>
          <a:ln>
            <a:solidFill>
              <a:srgbClr val="A4E33D"/>
            </a:solidFill>
          </a:ln>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西安秦始皇兵马俑博物馆展品</a:t>
            </a:r>
            <a:r>
              <a:rPr lang="en-US" kern="1200" dirty="0">
                <a:solidFill>
                  <a:srgbClr val="000000"/>
                </a:solidFill>
                <a:effectLst/>
                <a:latin typeface="新細明體"/>
                <a:ea typeface="新細明體"/>
                <a:cs typeface="Times New Roman"/>
              </a:rPr>
              <a:t>—</a:t>
            </a:r>
            <a:r>
              <a:rPr lang="zh-CN" kern="1200" dirty="0">
                <a:solidFill>
                  <a:srgbClr val="000000"/>
                </a:solidFill>
                <a:effectLst/>
                <a:latin typeface="Times New Roman"/>
                <a:ea typeface="新細明體"/>
                <a:cs typeface="Times New Roman"/>
              </a:rPr>
              <a:t>跪射俑</a:t>
            </a:r>
            <a:endParaRPr lang="zh-HK" dirty="0">
              <a:effectLst/>
              <a:latin typeface="Times New Roman"/>
              <a:ea typeface="新細明體"/>
              <a:cs typeface="Times New Roman"/>
            </a:endParaRPr>
          </a:p>
        </p:txBody>
      </p:sp>
      <p:sp>
        <p:nvSpPr>
          <p:cNvPr id="39" name="TextBox 11"/>
          <p:cNvSpPr txBox="1"/>
          <p:nvPr/>
        </p:nvSpPr>
        <p:spPr>
          <a:xfrm>
            <a:off x="462099" y="5181141"/>
            <a:ext cx="4584314" cy="1570355"/>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zh-CN" kern="1200" dirty="0">
                <a:solidFill>
                  <a:srgbClr val="FFFFFF"/>
                </a:solidFill>
                <a:effectLst/>
                <a:ea typeface="新細明體"/>
                <a:cs typeface="Times New Roman"/>
              </a:rPr>
              <a:t>弩是战国的新型武器，而弩兵更是秦军的特种部队。皮制甲胄保护上身和肩膊，可见他们在军中的重要性。</a:t>
            </a:r>
            <a:endParaRPr lang="zh-HK" dirty="0">
              <a:effectLst/>
              <a:latin typeface="Times New Roman"/>
              <a:ea typeface="新細明體"/>
              <a:cs typeface="Times New Roman"/>
            </a:endParaRPr>
          </a:p>
          <a:p>
            <a:pPr>
              <a:spcAft>
                <a:spcPts val="0"/>
              </a:spcAft>
            </a:pPr>
            <a:r>
              <a:rPr lang="zh-CN" kern="1200" dirty="0">
                <a:solidFill>
                  <a:srgbClr val="FFFFFF"/>
                </a:solidFill>
                <a:effectLst/>
                <a:ea typeface="新細明體"/>
                <a:cs typeface="Times New Roman"/>
              </a:rPr>
              <a:t>由于弩的出现，使防守更加稳固，也是导致秦赵两军在长平迟迟不敢贸然进攻的缘故。</a:t>
            </a:r>
            <a:endParaRPr lang="zh-HK" dirty="0">
              <a:effectLst/>
              <a:latin typeface="Times New Roman"/>
              <a:ea typeface="新細明體"/>
              <a:cs typeface="Times New Roman"/>
            </a:endParaRPr>
          </a:p>
        </p:txBody>
      </p:sp>
      <p:pic>
        <p:nvPicPr>
          <p:cNvPr id="40" name="Picture 2"/>
          <p:cNvPicPr>
            <a:picLocks noChangeAspect="1" noChangeArrowheads="1"/>
          </p:cNvPicPr>
          <p:nvPr/>
        </p:nvPicPr>
        <p:blipFill>
          <a:blip r:embed="rId6" cstate="print"/>
          <a:srcRect/>
          <a:stretch>
            <a:fillRect/>
          </a:stretch>
        </p:blipFill>
        <p:spPr bwMode="auto">
          <a:xfrm>
            <a:off x="6350524" y="5004749"/>
            <a:ext cx="2369134" cy="1727717"/>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cxnSp>
        <p:nvCxnSpPr>
          <p:cNvPr id="21" name="Straight Arrow Connector 28"/>
          <p:cNvCxnSpPr/>
          <p:nvPr/>
        </p:nvCxnSpPr>
        <p:spPr>
          <a:xfrm flipV="1">
            <a:off x="4102569" y="1728054"/>
            <a:ext cx="513521"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33" grpId="0" animBg="1"/>
      <p:bldP spid="35"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
          <p:cNvSpPr txBox="1"/>
          <p:nvPr/>
        </p:nvSpPr>
        <p:spPr>
          <a:xfrm>
            <a:off x="485636" y="1252449"/>
            <a:ext cx="3224973" cy="461665"/>
          </a:xfrm>
          <a:prstGeom prst="rect">
            <a:avLst/>
          </a:prstGeom>
          <a:gradFill flip="none" rotWithShape="1">
            <a:gsLst>
              <a:gs pos="47000">
                <a:schemeClr val="accent6">
                  <a:lumMod val="40000"/>
                  <a:lumOff val="60000"/>
                </a:schemeClr>
              </a:gs>
              <a:gs pos="100000">
                <a:srgbClr val="FFFFFF"/>
              </a:gs>
            </a:gsLst>
            <a:lin ang="0" scaled="1"/>
            <a:tileRect/>
          </a:gradFill>
          <a:ln w="3175" cmpd="sng">
            <a:solidFill>
              <a:schemeClr val="bg1"/>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spcAft>
                <a:spcPts val="0"/>
              </a:spcAft>
            </a:pPr>
            <a:r>
              <a:rPr lang="en-US" sz="2400" b="1" kern="1200" dirty="0">
                <a:solidFill>
                  <a:srgbClr val="984806"/>
                </a:solidFill>
                <a:effectLst/>
                <a:latin typeface="BiauKai"/>
                <a:ea typeface="新細明體"/>
                <a:cs typeface="Times New Roman"/>
              </a:rPr>
              <a:t>E. </a:t>
            </a:r>
            <a:r>
              <a:rPr lang="zh-CN" sz="2400" b="1" kern="1200" dirty="0">
                <a:solidFill>
                  <a:srgbClr val="984806"/>
                </a:solidFill>
                <a:effectLst/>
                <a:latin typeface="Times New Roman"/>
                <a:ea typeface="BiauKai"/>
                <a:cs typeface="Times New Roman"/>
              </a:rPr>
              <a:t>战国新型兵器：弩</a:t>
            </a:r>
            <a:endParaRPr lang="zh-HK" sz="2400" dirty="0">
              <a:effectLst/>
              <a:latin typeface="Times New Roman"/>
              <a:ea typeface="新細明體"/>
              <a:cs typeface="Times New Roman"/>
            </a:endParaRPr>
          </a:p>
        </p:txBody>
      </p:sp>
      <p:pic>
        <p:nvPicPr>
          <p:cNvPr id="7" name="Picture 4"/>
          <p:cNvPicPr>
            <a:picLocks noChangeAspect="1" noChangeArrowheads="1"/>
          </p:cNvPicPr>
          <p:nvPr/>
        </p:nvPicPr>
        <p:blipFill>
          <a:blip r:embed="rId4" cstate="print"/>
          <a:srcRect/>
          <a:stretch>
            <a:fillRect/>
          </a:stretch>
        </p:blipFill>
        <p:spPr bwMode="auto">
          <a:xfrm>
            <a:off x="5700719" y="1887448"/>
            <a:ext cx="2973333" cy="2236595"/>
          </a:xfrm>
          <a:prstGeom prst="rect">
            <a:avLst/>
          </a:prstGeom>
          <a:noFill/>
          <a:ln w="9525">
            <a:solidFill>
              <a:schemeClr val="accent1">
                <a:lumMod val="50000"/>
              </a:schemeClr>
            </a:solid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1317166" y="1887448"/>
            <a:ext cx="2904588" cy="2353797"/>
          </a:xfrm>
          <a:prstGeom prst="rect">
            <a:avLst/>
          </a:prstGeom>
          <a:noFill/>
          <a:ln w="9525">
            <a:solidFill>
              <a:schemeClr val="accent1">
                <a:lumMod val="50000"/>
              </a:schemeClr>
            </a:solid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889683" y="3350812"/>
            <a:ext cx="1461525" cy="1288379"/>
          </a:xfrm>
          <a:prstGeom prst="rect">
            <a:avLst/>
          </a:prstGeom>
          <a:noFill/>
          <a:ln w="9525">
            <a:solidFill>
              <a:schemeClr val="accent2">
                <a:lumMod val="75000"/>
              </a:schemeClr>
            </a:solidFill>
            <a:miter lim="800000"/>
            <a:headEnd/>
            <a:tailEnd/>
          </a:ln>
          <a:effectLst/>
        </p:spPr>
      </p:pic>
      <p:pic>
        <p:nvPicPr>
          <p:cNvPr id="10" name="Picture 5"/>
          <p:cNvPicPr>
            <a:picLocks noChangeAspect="1" noChangeArrowheads="1"/>
          </p:cNvPicPr>
          <p:nvPr/>
        </p:nvPicPr>
        <p:blipFill>
          <a:blip r:embed="rId7" cstate="print"/>
          <a:srcRect/>
          <a:stretch>
            <a:fillRect/>
          </a:stretch>
        </p:blipFill>
        <p:spPr bwMode="auto">
          <a:xfrm>
            <a:off x="5089512" y="3270471"/>
            <a:ext cx="1536930" cy="1278048"/>
          </a:xfrm>
          <a:prstGeom prst="rect">
            <a:avLst/>
          </a:prstGeom>
          <a:noFill/>
          <a:ln w="9525">
            <a:solidFill>
              <a:schemeClr val="accent2">
                <a:lumMod val="75000"/>
              </a:schemeClr>
            </a:solidFill>
            <a:miter lim="800000"/>
            <a:headEnd/>
            <a:tailEnd/>
          </a:ln>
          <a:effectLst/>
        </p:spPr>
      </p:pic>
      <p:sp>
        <p:nvSpPr>
          <p:cNvPr id="11" name="Striped Right Arrow 7"/>
          <p:cNvSpPr/>
          <p:nvPr/>
        </p:nvSpPr>
        <p:spPr>
          <a:xfrm>
            <a:off x="4546855" y="2701787"/>
            <a:ext cx="485960" cy="28461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3" name="TextBox 9"/>
          <p:cNvSpPr txBox="1"/>
          <p:nvPr/>
        </p:nvSpPr>
        <p:spPr>
          <a:xfrm>
            <a:off x="4432866" y="1887448"/>
            <a:ext cx="1199898" cy="933139"/>
          </a:xfrm>
          <a:prstGeom prst="rect">
            <a:avLst/>
          </a:prstGeom>
          <a:noFill/>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拉动扳机</a:t>
            </a:r>
            <a:endParaRPr lang="zh-HK" dirty="0">
              <a:effectLst/>
              <a:latin typeface="Times New Roman"/>
              <a:ea typeface="新細明體"/>
              <a:cs typeface="Times New Roman"/>
            </a:endParaRPr>
          </a:p>
          <a:p>
            <a:pPr>
              <a:spcAft>
                <a:spcPts val="0"/>
              </a:spcAft>
            </a:pPr>
            <a:r>
              <a:rPr lang="zh-CN" kern="1200" dirty="0">
                <a:solidFill>
                  <a:srgbClr val="000000"/>
                </a:solidFill>
                <a:effectLst/>
                <a:latin typeface="Times New Roman"/>
                <a:ea typeface="新細明體"/>
                <a:cs typeface="Times New Roman"/>
              </a:rPr>
              <a:t>将箭射出</a:t>
            </a:r>
            <a:endParaRPr lang="zh-HK" dirty="0">
              <a:effectLst/>
              <a:latin typeface="Times New Roman"/>
              <a:ea typeface="新細明體"/>
              <a:cs typeface="Times New Roman"/>
            </a:endParaRPr>
          </a:p>
        </p:txBody>
      </p:sp>
      <p:sp>
        <p:nvSpPr>
          <p:cNvPr id="14" name="TextBox 16"/>
          <p:cNvSpPr txBox="1"/>
          <p:nvPr/>
        </p:nvSpPr>
        <p:spPr>
          <a:xfrm>
            <a:off x="5168891" y="4617548"/>
            <a:ext cx="3442928" cy="347364"/>
          </a:xfrm>
          <a:prstGeom prst="rect">
            <a:avLst/>
          </a:prstGeom>
          <a:noFill/>
        </p:spPr>
        <p:txBody>
          <a:bodyPr wrap="square" rtlCol="0">
            <a:noAutofit/>
          </a:bodyPr>
          <a:lstStyle/>
          <a:p>
            <a:pPr algn="r">
              <a:spcAft>
                <a:spcPts val="0"/>
              </a:spcAft>
            </a:pPr>
            <a:r>
              <a:rPr lang="zh-CN" sz="1600" kern="1200" dirty="0">
                <a:solidFill>
                  <a:srgbClr val="000000"/>
                </a:solidFill>
                <a:effectLst/>
                <a:latin typeface="Times New Roman"/>
                <a:ea typeface="新細明體"/>
                <a:cs typeface="Times New Roman"/>
              </a:rPr>
              <a:t>仿绘自</a:t>
            </a:r>
            <a:r>
              <a:rPr lang="zh-HK" sz="1600" kern="1200" dirty="0">
                <a:solidFill>
                  <a:srgbClr val="000000"/>
                </a:solidFill>
                <a:effectLst/>
                <a:latin typeface="Times New Roman"/>
                <a:ea typeface="新細明體"/>
                <a:cs typeface="Times New Roman"/>
              </a:rPr>
              <a:t>《</a:t>
            </a:r>
            <a:r>
              <a:rPr lang="zh-CN" sz="1600" kern="1200" dirty="0">
                <a:solidFill>
                  <a:srgbClr val="000000"/>
                </a:solidFill>
                <a:effectLst/>
                <a:latin typeface="Times New Roman"/>
                <a:ea typeface="新細明體"/>
                <a:cs typeface="Times New Roman"/>
              </a:rPr>
              <a:t>图说中国武器集成</a:t>
            </a:r>
            <a:r>
              <a:rPr lang="zh-HK" sz="1600" kern="1200" dirty="0">
                <a:solidFill>
                  <a:srgbClr val="000000"/>
                </a:solidFill>
                <a:effectLst/>
                <a:latin typeface="Times New Roman"/>
                <a:ea typeface="新細明體"/>
                <a:cs typeface="Times New Roman"/>
              </a:rPr>
              <a:t>》</a:t>
            </a:r>
            <a:r>
              <a:rPr lang="zh-CN" sz="1600" kern="1200" dirty="0">
                <a:solidFill>
                  <a:srgbClr val="000000"/>
                </a:solidFill>
                <a:effectLst/>
                <a:latin typeface="Times New Roman"/>
                <a:ea typeface="新細明體"/>
                <a:cs typeface="Times New Roman"/>
              </a:rPr>
              <a:t>页</a:t>
            </a:r>
            <a:r>
              <a:rPr lang="en-US" sz="1600" kern="1200" dirty="0">
                <a:solidFill>
                  <a:srgbClr val="000000"/>
                </a:solidFill>
                <a:effectLst/>
                <a:latin typeface="Times New Roman"/>
                <a:ea typeface="新細明體"/>
                <a:cs typeface="Times New Roman"/>
              </a:rPr>
              <a:t>59</a:t>
            </a:r>
            <a:endParaRPr lang="zh-HK" sz="1600" dirty="0">
              <a:effectLst/>
              <a:latin typeface="Times New Roman"/>
              <a:ea typeface="新細明體"/>
              <a:cs typeface="Times New Roman"/>
            </a:endParaRPr>
          </a:p>
        </p:txBody>
      </p:sp>
      <p:sp>
        <p:nvSpPr>
          <p:cNvPr id="15" name="TextBox 8"/>
          <p:cNvSpPr txBox="1"/>
          <p:nvPr/>
        </p:nvSpPr>
        <p:spPr>
          <a:xfrm>
            <a:off x="212274" y="1955488"/>
            <a:ext cx="1182501" cy="664106"/>
          </a:xfrm>
          <a:prstGeom prst="rect">
            <a:avLst/>
          </a:prstGeom>
          <a:noFill/>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箭在弩上</a:t>
            </a:r>
            <a:endParaRPr lang="zh-HK" dirty="0">
              <a:effectLst/>
              <a:latin typeface="Times New Roman"/>
              <a:ea typeface="新細明體"/>
              <a:cs typeface="Times New Roman"/>
            </a:endParaRPr>
          </a:p>
        </p:txBody>
      </p:sp>
      <p:sp>
        <p:nvSpPr>
          <p:cNvPr id="16" name="TextBox 11"/>
          <p:cNvSpPr txBox="1"/>
          <p:nvPr/>
        </p:nvSpPr>
        <p:spPr>
          <a:xfrm>
            <a:off x="394924" y="4987668"/>
            <a:ext cx="8301807" cy="1745591"/>
          </a:xfrm>
          <a:prstGeom prst="rect">
            <a:avLst/>
          </a:prstGeom>
          <a:solidFill>
            <a:schemeClr val="accent4">
              <a:lumMod val="40000"/>
              <a:lumOff val="6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zh-TW" b="1" kern="1200" dirty="0">
                <a:solidFill>
                  <a:srgbClr val="000000"/>
                </a:solidFill>
                <a:effectLst/>
                <a:ea typeface="新細明體"/>
                <a:cs typeface="Times New Roman"/>
              </a:rPr>
              <a:t>考考你</a:t>
            </a:r>
            <a:endParaRPr lang="zh-HK" dirty="0">
              <a:effectLst/>
              <a:latin typeface="Times New Roman"/>
              <a:ea typeface="新細明體"/>
              <a:cs typeface="Times New Roman"/>
            </a:endParaRPr>
          </a:p>
          <a:p>
            <a:pPr>
              <a:spcAft>
                <a:spcPts val="0"/>
              </a:spcAft>
            </a:pPr>
            <a:r>
              <a:rPr lang="zh-TW" kern="1200" dirty="0">
                <a:solidFill>
                  <a:srgbClr val="000000"/>
                </a:solidFill>
                <a:effectLst/>
                <a:ea typeface="新細明體"/>
                <a:cs typeface="Times New Roman"/>
              </a:rPr>
              <a:t>弩与弓杀伤力哪一种较大？</a:t>
            </a:r>
            <a:endParaRPr lang="zh-HK" dirty="0">
              <a:effectLst/>
              <a:latin typeface="Times New Roman"/>
              <a:ea typeface="新細明體"/>
              <a:cs typeface="Times New Roman"/>
            </a:endParaRPr>
          </a:p>
          <a:p>
            <a:pPr>
              <a:spcAft>
                <a:spcPts val="0"/>
              </a:spcAft>
            </a:pPr>
            <a:r>
              <a:rPr lang="en-US" dirty="0">
                <a:solidFill>
                  <a:srgbClr val="000000"/>
                </a:solidFill>
                <a:effectLst/>
                <a:latin typeface="Times New Roman"/>
                <a:ea typeface="新細明體"/>
                <a:cs typeface="Times New Roman"/>
              </a:rPr>
              <a:t> </a:t>
            </a:r>
            <a:endParaRPr lang="zh-HK" dirty="0">
              <a:effectLst/>
              <a:latin typeface="Times New Roman"/>
              <a:ea typeface="新細明體"/>
              <a:cs typeface="Times New Roman"/>
            </a:endParaRPr>
          </a:p>
        </p:txBody>
      </p:sp>
      <p:sp>
        <p:nvSpPr>
          <p:cNvPr id="17" name="文字方塊 16"/>
          <p:cNvSpPr txBox="1"/>
          <p:nvPr/>
        </p:nvSpPr>
        <p:spPr>
          <a:xfrm>
            <a:off x="515207" y="5617029"/>
            <a:ext cx="8039911" cy="95151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zh-TW" altLang="zh-HK" dirty="0">
                <a:solidFill>
                  <a:srgbClr val="FF0000"/>
                </a:solidFill>
                <a:cs typeface="Times New Roman"/>
              </a:rPr>
              <a:t>弩远较弓的杀伤力强。</a:t>
            </a:r>
            <a:endParaRPr lang="zh-HK" altLang="zh-HK" dirty="0">
              <a:solidFill>
                <a:srgbClr val="FF0000"/>
              </a:solidFill>
              <a:latin typeface="Times New Roman"/>
              <a:cs typeface="Times New Roman"/>
            </a:endParaRPr>
          </a:p>
          <a:p>
            <a:pPr>
              <a:spcAft>
                <a:spcPts val="0"/>
              </a:spcAft>
            </a:pPr>
            <a:r>
              <a:rPr lang="zh-TW" kern="1200" dirty="0">
                <a:solidFill>
                  <a:srgbClr val="FF0000"/>
                </a:solidFill>
                <a:effectLst/>
                <a:ea typeface="新細明體"/>
                <a:cs typeface="Times New Roman"/>
              </a:rPr>
              <a:t>可参考《一统天下：秦始皇帝的永恒国度》或</a:t>
            </a:r>
            <a:endParaRPr lang="zh-HK" dirty="0">
              <a:effectLst/>
              <a:latin typeface="Times New Roman"/>
              <a:ea typeface="新細明體"/>
              <a:cs typeface="Times New Roman"/>
            </a:endParaRPr>
          </a:p>
          <a:p>
            <a:pPr>
              <a:spcAft>
                <a:spcPts val="0"/>
              </a:spcAft>
            </a:pPr>
            <a:r>
              <a:rPr lang="zh-TW" kern="1200" dirty="0">
                <a:solidFill>
                  <a:srgbClr val="FF0000"/>
                </a:solidFill>
                <a:effectLst/>
                <a:ea typeface="新細明體"/>
                <a:cs typeface="Times New Roman"/>
              </a:rPr>
              <a:t>香港历史博物馆的虚拟展览介绍：</a:t>
            </a:r>
            <a:r>
              <a:rPr lang="en-US" u="sng" dirty="0">
                <a:solidFill>
                  <a:srgbClr val="FF0000"/>
                </a:solidFill>
                <a:effectLst/>
                <a:latin typeface="Times New Roman"/>
                <a:ea typeface="新細明體"/>
                <a:cs typeface="Times New Roman"/>
                <a:hlinkClick r:id="rId8"/>
              </a:rPr>
              <a:t>http://hk.history.museum/web_1006/</a:t>
            </a:r>
            <a:endParaRPr lang="zh-HK" dirty="0">
              <a:effectLst/>
              <a:latin typeface="Times New Roman"/>
              <a:ea typeface="新細明體"/>
              <a:cs typeface="Times New Roman"/>
            </a:endParaRPr>
          </a:p>
          <a:p>
            <a:pPr>
              <a:spcAft>
                <a:spcPts val="0"/>
              </a:spcAft>
            </a:pPr>
            <a:r>
              <a:rPr lang="en-US" kern="100" dirty="0">
                <a:effectLst/>
                <a:latin typeface="新細明體"/>
                <a:ea typeface="新細明體"/>
                <a:cs typeface="Times New Roman"/>
              </a:rPr>
              <a:t> </a:t>
            </a:r>
            <a:endParaRPr lang="zh-HK" kern="100" dirty="0">
              <a:effectLst/>
              <a:ea typeface="新細明體"/>
              <a:cs typeface="Times New Roman"/>
            </a:endParaRPr>
          </a:p>
        </p:txBody>
      </p:sp>
    </p:spTree>
    <p:extLst>
      <p:ext uri="{BB962C8B-B14F-4D97-AF65-F5344CB8AC3E}">
        <p14:creationId xmlns:p14="http://schemas.microsoft.com/office/powerpoint/2010/main" val="18028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公元前</a:t>
            </a:r>
            <a:r>
              <a:rPr lang="en-US" altLang="zh-TW" dirty="0"/>
              <a:t>261</a:t>
            </a:r>
            <a:r>
              <a:rPr lang="zh-TW" altLang="en-US" dirty="0"/>
              <a:t>年，秦国派王龁领兵进攻上党，赵国派廉颇领兵二十万救援。</a:t>
            </a:r>
          </a:p>
        </p:txBody>
      </p:sp>
      <p:pic>
        <p:nvPicPr>
          <p:cNvPr id="6" name="Picture 5" descr="長平之役過程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560541" cy="688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4388537"/>
            <a:ext cx="3141662" cy="82550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廉颇军到达前线前上党已被秦军攻陷。廉颇接战不利，退守丹水东岸。</a:t>
            </a:r>
            <a:endParaRPr lang="zh-TW" altLang="en-US" dirty="0"/>
          </a:p>
        </p:txBody>
      </p:sp>
    </p:spTree>
    <p:extLst>
      <p:ext uri="{BB962C8B-B14F-4D97-AF65-F5344CB8AC3E}">
        <p14:creationId xmlns:p14="http://schemas.microsoft.com/office/powerpoint/2010/main" val="19164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302682" y="2305886"/>
            <a:ext cx="2372860" cy="17543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t>长平之战，是战国最惨烈的一场战争，而赵国的战败，使秦国得以向东面扩展少了一个劲敌，奠定日后统一的基础。</a:t>
            </a:r>
            <a:endParaRPr lang="en-US" altLang="zh-TW" sz="1800" dirty="0"/>
          </a:p>
        </p:txBody>
      </p:sp>
      <p:sp>
        <p:nvSpPr>
          <p:cNvPr id="8" name="TextBox 1"/>
          <p:cNvSpPr txBox="1">
            <a:spLocks noChangeArrowheads="1"/>
          </p:cNvSpPr>
          <p:nvPr/>
        </p:nvSpPr>
        <p:spPr bwMode="auto">
          <a:xfrm>
            <a:off x="221931" y="1311643"/>
            <a:ext cx="2539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pPr eaLnBrk="1" hangingPunct="1"/>
            <a:r>
              <a:rPr lang="zh-CN" altLang="en-US" sz="2800" b="1" dirty="0">
                <a:solidFill>
                  <a:srgbClr val="FF0000"/>
                </a:solidFill>
                <a:latin typeface="BiauKai"/>
                <a:ea typeface="BiauKai"/>
                <a:cs typeface="BiauKai"/>
              </a:rPr>
              <a:t>长平之战</a:t>
            </a:r>
            <a:r>
              <a:rPr lang="zh-CN" altLang="en-US" sz="2400" b="1" dirty="0">
                <a:latin typeface="微软雅黑" charset="0"/>
                <a:ea typeface="微软雅黑" charset="0"/>
                <a:cs typeface="微软雅黑" charset="0"/>
              </a:rPr>
              <a:t>：</a:t>
            </a:r>
            <a:endParaRPr lang="en-US" altLang="zh-CN" sz="2400" b="1" dirty="0">
              <a:latin typeface="微软雅黑" charset="0"/>
              <a:ea typeface="微软雅黑" charset="0"/>
              <a:cs typeface="微软雅黑" charset="0"/>
            </a:endParaRPr>
          </a:p>
          <a:p>
            <a:pPr eaLnBrk="1" hangingPunct="1"/>
            <a:r>
              <a:rPr lang="zh-CN" altLang="en-US" sz="2000" b="1" dirty="0">
                <a:latin typeface="+mn-ea"/>
                <a:ea typeface="+mn-ea"/>
                <a:cs typeface="微软雅黑" charset="0"/>
              </a:rPr>
              <a:t>倾全国之力的总体战</a:t>
            </a:r>
            <a:endParaRPr lang="zh-TW" altLang="en-US" sz="2000" b="1" dirty="0">
              <a:latin typeface="+mn-ea"/>
              <a:ea typeface="+mn-ea"/>
              <a:cs typeface="微软雅黑" charset="0"/>
            </a:endParaRPr>
          </a:p>
        </p:txBody>
      </p:sp>
      <p:pic>
        <p:nvPicPr>
          <p:cNvPr id="7" name="Picture 4"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7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公元前</a:t>
            </a:r>
            <a:r>
              <a:rPr lang="en-US" altLang="zh-TW" dirty="0"/>
              <a:t>261</a:t>
            </a:r>
            <a:r>
              <a:rPr lang="zh-TW" altLang="en-US" dirty="0"/>
              <a:t>年，秦国派王龁领兵进攻上党，赵国派廉颇领兵二十万救援。</a:t>
            </a:r>
          </a:p>
        </p:txBody>
      </p:sp>
      <p:pic>
        <p:nvPicPr>
          <p:cNvPr id="6" name="Picture 5" descr="長平之役過程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548184" cy="686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434978"/>
            <a:ext cx="3141662" cy="155892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廉颇军以丹河为依托，固守有利地形，全力加固丹水防线。廉颇军不单有河面宽广的丹水可守，还有大粮山、韩王山两个制高点，可鸟瞰丹水两岸数十里范围，敌我动静也可暸如指掌。</a:t>
            </a:r>
            <a:endParaRPr lang="zh-TW" altLang="en-US" dirty="0"/>
          </a:p>
        </p:txBody>
      </p:sp>
    </p:spTree>
    <p:extLst>
      <p:ext uri="{BB962C8B-B14F-4D97-AF65-F5344CB8AC3E}">
        <p14:creationId xmlns:p14="http://schemas.microsoft.com/office/powerpoint/2010/main" val="10707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4" name="TextBox 3"/>
          <p:cNvSpPr txBox="1"/>
          <p:nvPr/>
        </p:nvSpPr>
        <p:spPr>
          <a:xfrm>
            <a:off x="0" y="1532238"/>
            <a:ext cx="2743200" cy="92333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公元前</a:t>
            </a:r>
            <a:r>
              <a:rPr lang="en-US" altLang="zh-TW" dirty="0"/>
              <a:t>261</a:t>
            </a:r>
            <a:r>
              <a:rPr lang="zh-TW" altLang="en-US" dirty="0"/>
              <a:t>年，秦国派王龁领兵进攻上党，赵国派廉颇领兵二十万救援。</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
            <a:ext cx="553871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p:nvPr/>
        </p:nvSpPr>
        <p:spPr>
          <a:xfrm>
            <a:off x="6002338" y="923928"/>
            <a:ext cx="3141662" cy="1069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「廉颇坚壁以待秦，秦数挑战，赵兵不出。」如是者赵军利用有利地形，固守阵地，让战力强大的秦军一筹莫展。</a:t>
            </a:r>
            <a:endParaRPr lang="zh-TW" altLang="en-US" dirty="0"/>
          </a:p>
        </p:txBody>
      </p:sp>
    </p:spTree>
    <p:extLst>
      <p:ext uri="{BB962C8B-B14F-4D97-AF65-F5344CB8AC3E}">
        <p14:creationId xmlns:p14="http://schemas.microsoft.com/office/powerpoint/2010/main" val="2942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pic>
        <p:nvPicPr>
          <p:cNvPr id="6" name="Picture 6" descr="長平之役過程0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359"/>
            <a:ext cx="5549383" cy="687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秦军在战场上无法取得进展，乃使用反间计，在赵国首都邯郸散布谣言：「秦之所恶，独畏马服子赵括将耳，廉颇易与，且降矣。」赵国中计，以赵括取代廉颇指挥赵军。</a:t>
            </a:r>
          </a:p>
        </p:txBody>
      </p:sp>
    </p:spTree>
    <p:extLst>
      <p:ext uri="{BB962C8B-B14F-4D97-AF65-F5344CB8AC3E}">
        <p14:creationId xmlns:p14="http://schemas.microsoft.com/office/powerpoint/2010/main" val="71840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秦军在战场上无法取得进展，乃使用反间计，在赵国首都邯郸散布谣言：「秦之所恶，独畏马服子赵括将耳，廉颇易与，且降矣。」赵国中计，以赵括取代廉颇指挥赵军。</a:t>
            </a:r>
          </a:p>
        </p:txBody>
      </p:sp>
      <p:pic>
        <p:nvPicPr>
          <p:cNvPr id="8" name="Picture 7" descr="長平之役過程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8" y="0"/>
            <a:ext cx="5548185" cy="686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p:nvPr/>
        </p:nvSpPr>
        <p:spPr>
          <a:xfrm>
            <a:off x="6507163" y="870250"/>
            <a:ext cx="2636837" cy="1323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长平一线赵军总数连同增援已达四十五万人。赵括接任后，立即改变原有的防守部署，收缩兵力准备主动出击，企图一战击溃秦军。</a:t>
            </a:r>
          </a:p>
        </p:txBody>
      </p:sp>
    </p:spTree>
    <p:extLst>
      <p:ext uri="{BB962C8B-B14F-4D97-AF65-F5344CB8AC3E}">
        <p14:creationId xmlns:p14="http://schemas.microsoft.com/office/powerpoint/2010/main" val="9953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秦军在战场上无法取得进展，乃使用反间计，在赵国首都邯郸散布谣言：「秦之所恶，独畏马服子赵括将耳，廉颇易与，且降矣。」赵国中计，以赵括取代廉颇指挥赵军。</a:t>
            </a:r>
          </a:p>
        </p:txBody>
      </p:sp>
      <p:pic>
        <p:nvPicPr>
          <p:cNvPr id="11" name="Picture 7" descr="長平之役過程0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
            <a:ext cx="5548184" cy="686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p:nvPr/>
        </p:nvSpPr>
        <p:spPr>
          <a:xfrm>
            <a:off x="-2" y="6370510"/>
            <a:ext cx="6480175" cy="33655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秦国得知赵军易帅消息后，秘密派遣名将白起接替王龁指挥秦军。</a:t>
            </a:r>
          </a:p>
        </p:txBody>
      </p:sp>
    </p:spTree>
    <p:extLst>
      <p:ext uri="{BB962C8B-B14F-4D97-AF65-F5344CB8AC3E}">
        <p14:creationId xmlns:p14="http://schemas.microsoft.com/office/powerpoint/2010/main" val="19466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2" y="1532238"/>
            <a:ext cx="2743201" cy="1569660"/>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秦军在战场上无法取得进展，乃使用反间计，在赵国首都邯郸散布谣言：「秦之所恶，独畏马服子赵括将耳，廉颇易与，且降矣。」赵国中计，以赵括取代廉颇指挥赵军。</a:t>
            </a:r>
          </a:p>
        </p:txBody>
      </p:sp>
      <p:pic>
        <p:nvPicPr>
          <p:cNvPr id="8" name="Picture 6" descr="長平之役過程0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0"/>
            <a:ext cx="55394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p:nvPr/>
        </p:nvSpPr>
        <p:spPr>
          <a:xfrm>
            <a:off x="-2" y="3979992"/>
            <a:ext cx="2743199" cy="1569660"/>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白起看穿赵军收缩兵力，准备出击，于是在赵军攻击方向的前方，沿丹水东岸的天然山岗构筑起长达十八公里的主阵地，用以抵御赵军主力进攻。</a:t>
            </a:r>
          </a:p>
        </p:txBody>
      </p:sp>
    </p:spTree>
    <p:extLst>
      <p:ext uri="{BB962C8B-B14F-4D97-AF65-F5344CB8AC3E}">
        <p14:creationId xmlns:p14="http://schemas.microsoft.com/office/powerpoint/2010/main" val="8579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pic>
        <p:nvPicPr>
          <p:cNvPr id="8" name="Picture 8" descr="長平之役過程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9" y="0"/>
            <a:ext cx="55394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
          <p:cNvSpPr txBox="1"/>
          <p:nvPr/>
        </p:nvSpPr>
        <p:spPr>
          <a:xfrm>
            <a:off x="160635" y="3120389"/>
            <a:ext cx="2349500"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赵军进攻，中伏被围</a:t>
            </a:r>
          </a:p>
        </p:txBody>
      </p:sp>
      <p:sp>
        <p:nvSpPr>
          <p:cNvPr id="10" name="Rectangle 3"/>
          <p:cNvSpPr/>
          <p:nvPr/>
        </p:nvSpPr>
        <p:spPr>
          <a:xfrm>
            <a:off x="6820930" y="2655159"/>
            <a:ext cx="2323070" cy="2062103"/>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赵军主力向秦军发动攻击。秦军按照白起的计划，接战不久后便诈败后退，把追击的赵军主力引诱到预设战场。赵括不知中计，指挥全军猛攻秦军设防阵地，但是无法攻破。</a:t>
            </a:r>
          </a:p>
        </p:txBody>
      </p:sp>
      <p:sp>
        <p:nvSpPr>
          <p:cNvPr id="11" name="Rectangle 3"/>
          <p:cNvSpPr/>
          <p:nvPr/>
        </p:nvSpPr>
        <p:spPr>
          <a:xfrm>
            <a:off x="160635" y="3862464"/>
            <a:ext cx="2430849" cy="2995536"/>
          </a:xfrm>
          <a:prstGeom prst="rect">
            <a:avLst/>
          </a:prstGeom>
          <a:solidFill>
            <a:schemeClr val="accent4">
              <a:lumMod val="40000"/>
              <a:lumOff val="60000"/>
            </a:schemeClr>
          </a:solidFill>
        </p:spPr>
        <p:txBody>
          <a:bodyPr wrap="square">
            <a:noAutofit/>
          </a:bodyPr>
          <a:lstStyle/>
          <a:p>
            <a:pPr algn="just">
              <a:spcAft>
                <a:spcPts val="0"/>
              </a:spcAft>
            </a:pPr>
            <a:r>
              <a:rPr lang="zh-TW" sz="1600" b="1" kern="1200" dirty="0">
                <a:solidFill>
                  <a:srgbClr val="000000"/>
                </a:solidFill>
                <a:effectLst/>
                <a:latin typeface="Calibri"/>
                <a:ea typeface="新細明體"/>
                <a:cs typeface="Times New Roman"/>
              </a:rPr>
              <a:t>考考你</a:t>
            </a:r>
            <a:endParaRPr lang="zh-HK" sz="1600" b="1" dirty="0">
              <a:effectLst/>
              <a:latin typeface="Times New Roman"/>
              <a:ea typeface="新細明體"/>
              <a:cs typeface="Times New Roman"/>
            </a:endParaRPr>
          </a:p>
          <a:p>
            <a:pPr algn="just">
              <a:spcAft>
                <a:spcPts val="0"/>
              </a:spcAft>
            </a:pPr>
            <a:r>
              <a:rPr lang="zh-TW" sz="1600" kern="1200" dirty="0">
                <a:solidFill>
                  <a:srgbClr val="000000"/>
                </a:solidFill>
                <a:effectLst/>
                <a:latin typeface="Calibri"/>
                <a:ea typeface="新細明體"/>
                <a:cs typeface="Times New Roman"/>
              </a:rPr>
              <a:t>为什么秦军一定要逼使赵军进行决战？</a:t>
            </a:r>
            <a:endParaRPr lang="zh-HK" sz="1600" dirty="0">
              <a:effectLst/>
              <a:latin typeface="Times New Roman"/>
              <a:ea typeface="新細明體"/>
              <a:cs typeface="Times New Roman"/>
            </a:endParaRPr>
          </a:p>
          <a:p>
            <a:pPr algn="just">
              <a:spcAft>
                <a:spcPts val="0"/>
              </a:spcAft>
            </a:pPr>
            <a:r>
              <a:rPr lang="en-US" sz="1600" kern="1200" dirty="0">
                <a:solidFill>
                  <a:srgbClr val="000000"/>
                </a:solidFill>
                <a:effectLst/>
                <a:latin typeface="Calibri"/>
                <a:ea typeface="新細明體"/>
                <a:cs typeface="Times New Roman"/>
              </a:rPr>
              <a:t> </a:t>
            </a:r>
            <a:endParaRPr lang="zh-HK" sz="1600" dirty="0">
              <a:effectLst/>
              <a:latin typeface="Times New Roman"/>
              <a:ea typeface="新細明體"/>
              <a:cs typeface="Times New Roman"/>
            </a:endParaRPr>
          </a:p>
        </p:txBody>
      </p:sp>
      <p:sp>
        <p:nvSpPr>
          <p:cNvPr id="12" name="文字方塊 11"/>
          <p:cNvSpPr txBox="1"/>
          <p:nvPr/>
        </p:nvSpPr>
        <p:spPr>
          <a:xfrm>
            <a:off x="270423" y="4717262"/>
            <a:ext cx="2129925" cy="2055959"/>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TW" sz="1600" kern="1200" dirty="0">
                <a:solidFill>
                  <a:srgbClr val="FF0000"/>
                </a:solidFill>
                <a:effectLst/>
                <a:ea typeface="新細明體"/>
                <a:cs typeface="Times New Roman"/>
              </a:rPr>
              <a:t>秦军的补给路线远较赵军遥远。（可比较邯郸及咸阳与战场的距离）而赵军早已屯积了大量粮食（留意大粮山的名称），以逸待劳，时间一久，秦军非退兵不可。</a:t>
            </a:r>
            <a:endParaRPr lang="zh-HK" sz="1600" dirty="0">
              <a:effectLst/>
              <a:latin typeface="Times New Roman"/>
              <a:ea typeface="新細明體"/>
              <a:cs typeface="Times New Roman"/>
            </a:endParaRPr>
          </a:p>
          <a:p>
            <a:pPr>
              <a:spcAft>
                <a:spcPts val="0"/>
              </a:spcAft>
            </a:pPr>
            <a:r>
              <a:rPr lang="en-US" sz="1600" kern="100" dirty="0">
                <a:effectLst/>
                <a:ea typeface="新細明體"/>
                <a:cs typeface="Times New Roman"/>
              </a:rPr>
              <a:t> </a:t>
            </a:r>
            <a:endParaRPr lang="zh-HK" sz="1600" kern="100" dirty="0">
              <a:effectLst/>
              <a:ea typeface="新細明體"/>
              <a:cs typeface="Times New Roman"/>
            </a:endParaRPr>
          </a:p>
        </p:txBody>
      </p:sp>
    </p:spTree>
    <p:extLst>
      <p:ext uri="{BB962C8B-B14F-4D97-AF65-F5344CB8AC3E}">
        <p14:creationId xmlns:p14="http://schemas.microsoft.com/office/powerpoint/2010/main" val="236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9" name="TextBox 2"/>
          <p:cNvSpPr txBox="1"/>
          <p:nvPr/>
        </p:nvSpPr>
        <p:spPr>
          <a:xfrm>
            <a:off x="160637" y="3099924"/>
            <a:ext cx="2349500"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赵军进攻，中伏被围</a:t>
            </a:r>
          </a:p>
        </p:txBody>
      </p:sp>
      <p:pic>
        <p:nvPicPr>
          <p:cNvPr id="7" name="Picture 8" descr="長平之役過程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662" y="-25958"/>
            <a:ext cx="5560370" cy="688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p:nvPr/>
        </p:nvSpPr>
        <p:spPr>
          <a:xfrm>
            <a:off x="7154863" y="1754488"/>
            <a:ext cx="1989137" cy="351472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在赵军主力远离阵地后，预先埋伏的两万五千名秦军步兵和五千骑兵从赵军薄弱的两侧快速推进，占领赵军在韩王山的阵地，并切断了赵军的退路和与后方的联系。赵军被分为前后两段，出击主力失去后勤保障，留守部队空守粮草辎重无力增援。</a:t>
            </a:r>
          </a:p>
        </p:txBody>
      </p:sp>
      <p:sp>
        <p:nvSpPr>
          <p:cNvPr id="12" name="TextBox 6"/>
          <p:cNvSpPr txBox="1"/>
          <p:nvPr/>
        </p:nvSpPr>
        <p:spPr>
          <a:xfrm>
            <a:off x="2510137" y="1872435"/>
            <a:ext cx="1268413" cy="33813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1600" dirty="0">
                <a:solidFill>
                  <a:srgbClr val="FFFFFF"/>
                </a:solidFill>
              </a:rPr>
              <a:t>25,000</a:t>
            </a:r>
            <a:r>
              <a:rPr lang="zh-CN" altLang="en-US" sz="1600" dirty="0">
                <a:solidFill>
                  <a:srgbClr val="FFFFFF"/>
                </a:solidFill>
              </a:rPr>
              <a:t>步兵</a:t>
            </a:r>
            <a:endParaRPr lang="zh-TW" altLang="en-US" sz="1600" dirty="0">
              <a:solidFill>
                <a:srgbClr val="FFFFFF"/>
              </a:solidFill>
            </a:endParaRPr>
          </a:p>
        </p:txBody>
      </p:sp>
      <p:sp>
        <p:nvSpPr>
          <p:cNvPr id="13" name="TextBox 5"/>
          <p:cNvSpPr txBox="1"/>
          <p:nvPr/>
        </p:nvSpPr>
        <p:spPr>
          <a:xfrm>
            <a:off x="7123069" y="6518275"/>
            <a:ext cx="1223963" cy="339725"/>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600" dirty="0">
                <a:solidFill>
                  <a:srgbClr val="FFFFFF"/>
                </a:solidFill>
              </a:rPr>
              <a:t>5,000</a:t>
            </a:r>
            <a:r>
              <a:rPr lang="zh-CN" altLang="en-US" sz="1600" dirty="0">
                <a:solidFill>
                  <a:srgbClr val="FFFFFF"/>
                </a:solidFill>
              </a:rPr>
              <a:t>骑兵</a:t>
            </a:r>
            <a:endParaRPr lang="zh-TW" altLang="en-US" sz="1600" dirty="0">
              <a:solidFill>
                <a:srgbClr val="FFFFFF"/>
              </a:solidFill>
            </a:endParaRPr>
          </a:p>
        </p:txBody>
      </p:sp>
    </p:spTree>
    <p:extLst>
      <p:ext uri="{BB962C8B-B14F-4D97-AF65-F5344CB8AC3E}">
        <p14:creationId xmlns:p14="http://schemas.microsoft.com/office/powerpoint/2010/main" val="29557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1" y="977408"/>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IV.	</a:t>
            </a:r>
            <a:r>
              <a:rPr lang="zh-TW" altLang="en-US" sz="2400" b="1" dirty="0">
                <a:solidFill>
                  <a:schemeClr val="accent6">
                    <a:lumMod val="75000"/>
                  </a:schemeClr>
                </a:solidFill>
                <a:latin typeface="BiauKai"/>
                <a:ea typeface="BiauKai"/>
                <a:cs typeface="BiauKai"/>
              </a:rPr>
              <a:t>长平之战的经过</a:t>
            </a:r>
            <a:endParaRPr lang="en-US" altLang="zh-TW" sz="2400" dirty="0">
              <a:solidFill>
                <a:schemeClr val="accent6">
                  <a:lumMod val="75000"/>
                </a:schemeClr>
              </a:solidFill>
              <a:latin typeface="BiauKai"/>
              <a:ea typeface="BiauKai"/>
              <a:cs typeface="BiauKai"/>
            </a:endParaRPr>
          </a:p>
        </p:txBody>
      </p:sp>
      <p:sp>
        <p:nvSpPr>
          <p:cNvPr id="7" name="TextBox 2"/>
          <p:cNvSpPr txBox="1"/>
          <p:nvPr/>
        </p:nvSpPr>
        <p:spPr>
          <a:xfrm>
            <a:off x="60343" y="3131378"/>
            <a:ext cx="2636838" cy="36988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dirty="0"/>
              <a:t>秦国总动员进行大包围</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749" y="0"/>
            <a:ext cx="55387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p:nvPr/>
        </p:nvSpPr>
        <p:spPr>
          <a:xfrm>
            <a:off x="5249262" y="1208241"/>
            <a:ext cx="2906712" cy="5847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统帅赵括在韩王山突围时被秦军射杀。</a:t>
            </a:r>
          </a:p>
        </p:txBody>
      </p:sp>
      <p:sp>
        <p:nvSpPr>
          <p:cNvPr id="13" name="Rectangle 3"/>
          <p:cNvSpPr/>
          <p:nvPr/>
        </p:nvSpPr>
        <p:spPr>
          <a:xfrm>
            <a:off x="-1" y="5788025"/>
            <a:ext cx="6858000" cy="106997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zh-TW" altLang="en-US" sz="1600" dirty="0"/>
              <a:t>秦军抓住有利态势，从两翼和后方将赵军主力压缩在设防阵地前的一片低凹山谷之中。</a:t>
            </a:r>
            <a:r>
              <a:rPr lang="zh-CN" altLang="en-US" sz="1600" dirty="0"/>
              <a:t>又</a:t>
            </a:r>
            <a:r>
              <a:rPr lang="zh-TW" altLang="en-US" sz="1600" dirty="0"/>
              <a:t>动员</a:t>
            </a:r>
            <a:r>
              <a:rPr lang="zh-CN" altLang="en-US" sz="1600" dirty="0"/>
              <a:t>秦国</a:t>
            </a:r>
            <a:r>
              <a:rPr lang="zh-TW" altLang="en-US" sz="1600" dirty="0"/>
              <a:t>所有十五岁以上男丁支援长平前线，阻击赵军突围。</a:t>
            </a:r>
            <a:r>
              <a:rPr lang="zh-TW" altLang="en-US" sz="1600" dirty="0">
                <a:latin typeface="Arial" panose="020B0604020202020204" pitchFamily="34" charset="0"/>
              </a:rPr>
              <a:t>赵军主力在被困</a:t>
            </a:r>
            <a:r>
              <a:rPr lang="en-US" altLang="zh-TW" sz="1600" dirty="0">
                <a:latin typeface="Arial" panose="020B0604020202020204" pitchFamily="34" charset="0"/>
              </a:rPr>
              <a:t>46</a:t>
            </a:r>
            <a:r>
              <a:rPr lang="zh-TW" altLang="en-US" sz="1600" dirty="0">
                <a:latin typeface="Arial" panose="020B0604020202020204" pitchFamily="34" charset="0"/>
              </a:rPr>
              <a:t>天后，伤病饿殍无法再战，士气瓦解，全体投降。秦军俘虏赵军近</a:t>
            </a:r>
            <a:r>
              <a:rPr lang="en-US" altLang="zh-TW" sz="1600" dirty="0">
                <a:latin typeface="Arial" panose="020B0604020202020204" pitchFamily="34" charset="0"/>
              </a:rPr>
              <a:t>20</a:t>
            </a:r>
            <a:r>
              <a:rPr lang="zh-TW" altLang="en-US" sz="1600" dirty="0">
                <a:latin typeface="Arial" panose="020B0604020202020204" pitchFamily="34" charset="0"/>
              </a:rPr>
              <a:t>万人，另赵军阵亡亦近</a:t>
            </a:r>
            <a:r>
              <a:rPr lang="en-US" altLang="zh-TW" sz="1600" dirty="0">
                <a:latin typeface="Arial" panose="020B0604020202020204" pitchFamily="34" charset="0"/>
              </a:rPr>
              <a:t>20</a:t>
            </a:r>
            <a:r>
              <a:rPr lang="zh-TW" altLang="en-US" sz="1600" dirty="0">
                <a:latin typeface="Arial" panose="020B0604020202020204" pitchFamily="34" charset="0"/>
              </a:rPr>
              <a:t>万人。</a:t>
            </a:r>
          </a:p>
        </p:txBody>
      </p:sp>
      <p:sp>
        <p:nvSpPr>
          <p:cNvPr id="15" name="TextBox 2"/>
          <p:cNvSpPr txBox="1"/>
          <p:nvPr/>
        </p:nvSpPr>
        <p:spPr>
          <a:xfrm>
            <a:off x="60343" y="4166148"/>
            <a:ext cx="2645769" cy="1132855"/>
          </a:xfrm>
          <a:prstGeom prst="rect">
            <a:avLst/>
          </a:prstGeom>
          <a:solidFill>
            <a:schemeClr val="tx2">
              <a:lumMod val="20000"/>
              <a:lumOff val="80000"/>
            </a:schemeClr>
          </a:solidFill>
        </p:spPr>
        <p:txBody>
          <a:bodyPr wrap="square" rtlCol="0">
            <a:noAutofit/>
          </a:bodyPr>
          <a:lstStyle/>
          <a:p>
            <a:pPr marL="342900" lvl="0" indent="-342900">
              <a:spcAft>
                <a:spcPts val="0"/>
              </a:spcAft>
              <a:buFont typeface="+mj-lt"/>
              <a:buAutoNum type="arabicPeriod"/>
            </a:pPr>
            <a:r>
              <a:rPr lang="zh-TW" sz="1600" kern="1200" dirty="0">
                <a:solidFill>
                  <a:srgbClr val="000000"/>
                </a:solidFill>
                <a:effectLst/>
                <a:latin typeface="Times New Roman"/>
                <a:ea typeface="新細明體"/>
                <a:cs typeface="Times New Roman"/>
              </a:rPr>
              <a:t>请总结秦国能战胜赵国的因素。</a:t>
            </a:r>
            <a:endParaRPr lang="zh-HK" sz="1600" dirty="0">
              <a:effectLst/>
              <a:latin typeface="Times New Roman"/>
              <a:ea typeface="新細明體"/>
              <a:cs typeface="Times New Roman"/>
            </a:endParaRPr>
          </a:p>
          <a:p>
            <a:pPr marL="342900" lvl="0" indent="-342900">
              <a:spcAft>
                <a:spcPts val="0"/>
              </a:spcAft>
              <a:buFont typeface="+mj-lt"/>
              <a:buAutoNum type="arabicPeriod"/>
            </a:pPr>
            <a:r>
              <a:rPr lang="zh-TW" sz="1600" kern="1200" dirty="0">
                <a:solidFill>
                  <a:srgbClr val="000000"/>
                </a:solidFill>
                <a:effectLst/>
                <a:latin typeface="Times New Roman"/>
                <a:ea typeface="新細明體"/>
                <a:cs typeface="Times New Roman"/>
              </a:rPr>
              <a:t>你认为谁人要为赵国的战败负上最大的责任？</a:t>
            </a:r>
            <a:endParaRPr lang="zh-HK" sz="1600" dirty="0">
              <a:effectLst/>
              <a:latin typeface="Times New Roman"/>
              <a:ea typeface="新細明體"/>
              <a:cs typeface="Times New Roman"/>
            </a:endParaRPr>
          </a:p>
        </p:txBody>
      </p:sp>
    </p:spTree>
    <p:extLst>
      <p:ext uri="{BB962C8B-B14F-4D97-AF65-F5344CB8AC3E}">
        <p14:creationId xmlns:p14="http://schemas.microsoft.com/office/powerpoint/2010/main" val="16098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8" y="1186017"/>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V.	</a:t>
            </a:r>
            <a:r>
              <a:rPr lang="zh-TW" altLang="en-US" sz="2400" b="1" dirty="0">
                <a:solidFill>
                  <a:schemeClr val="accent6">
                    <a:lumMod val="75000"/>
                  </a:schemeClr>
                </a:solidFill>
                <a:latin typeface="BiauKai"/>
                <a:ea typeface="BiauKai"/>
                <a:cs typeface="BiauKai"/>
              </a:rPr>
              <a:t>长平之战总结</a:t>
            </a:r>
            <a:endParaRPr lang="en-US" altLang="zh-TW" sz="2400" dirty="0">
              <a:solidFill>
                <a:schemeClr val="accent6">
                  <a:lumMod val="75000"/>
                </a:schemeClr>
              </a:solidFill>
              <a:latin typeface="BiauKai"/>
              <a:ea typeface="BiauKai"/>
              <a:cs typeface="BiauKai"/>
            </a:endParaRPr>
          </a:p>
        </p:txBody>
      </p:sp>
      <p:sp>
        <p:nvSpPr>
          <p:cNvPr id="6" name="矩形 5"/>
          <p:cNvSpPr/>
          <p:nvPr/>
        </p:nvSpPr>
        <p:spPr>
          <a:xfrm>
            <a:off x="1181652" y="1989759"/>
            <a:ext cx="6813826" cy="30791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zh-TW" kern="1200" dirty="0">
                <a:solidFill>
                  <a:srgbClr val="000000"/>
                </a:solidFill>
                <a:effectLst/>
                <a:latin typeface="Times New Roman"/>
                <a:ea typeface="新細明體"/>
                <a:cs typeface="Times New Roman"/>
              </a:rPr>
              <a:t>时间：长平之战是中国历史上的一场大规模包围歼灭战，前后经历三年</a:t>
            </a:r>
            <a:r>
              <a:rPr lang="en-US" kern="1200" dirty="0">
                <a:solidFill>
                  <a:srgbClr val="000000"/>
                </a:solidFill>
                <a:effectLst/>
                <a:latin typeface="Times New Roman"/>
                <a:ea typeface="新細明體"/>
                <a:cs typeface="Times New Roman"/>
              </a:rPr>
              <a:t>(BC262)-260</a:t>
            </a:r>
            <a:r>
              <a:rPr lang="zh-TW" kern="1200" dirty="0">
                <a:solidFill>
                  <a:srgbClr val="000000"/>
                </a:solidFill>
                <a:effectLst/>
                <a:latin typeface="Times New Roman"/>
                <a:ea typeface="新細明體"/>
                <a:cs typeface="Times New Roman"/>
              </a:rPr>
              <a:t>。</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结果：这场战役以秦军战胜，赵军战败，投降的赵军被尽数坑杀而告终。</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双方力量：秦国在此役中动员的兵力估计约</a:t>
            </a:r>
            <a:r>
              <a:rPr lang="en-US" kern="1200" dirty="0">
                <a:solidFill>
                  <a:srgbClr val="000000"/>
                </a:solidFill>
                <a:effectLst/>
                <a:latin typeface="Times New Roman"/>
                <a:ea typeface="新細明體"/>
                <a:cs typeface="Times New Roman"/>
              </a:rPr>
              <a:t>60</a:t>
            </a:r>
            <a:r>
              <a:rPr lang="zh-TW" kern="1200" dirty="0">
                <a:solidFill>
                  <a:srgbClr val="000000"/>
                </a:solidFill>
                <a:effectLst/>
                <a:latin typeface="Times New Roman"/>
                <a:ea typeface="新細明體"/>
                <a:cs typeface="Times New Roman"/>
              </a:rPr>
              <a:t>万人；赵国在此役中动员的兵力共</a:t>
            </a:r>
            <a:r>
              <a:rPr lang="en-US" kern="1200" dirty="0">
                <a:solidFill>
                  <a:srgbClr val="000000"/>
                </a:solidFill>
                <a:effectLst/>
                <a:latin typeface="Times New Roman"/>
                <a:ea typeface="新細明體"/>
                <a:cs typeface="Times New Roman"/>
              </a:rPr>
              <a:t>45</a:t>
            </a:r>
            <a:r>
              <a:rPr lang="zh-TW" kern="1200" dirty="0">
                <a:solidFill>
                  <a:srgbClr val="000000"/>
                </a:solidFill>
                <a:effectLst/>
                <a:latin typeface="Times New Roman"/>
                <a:ea typeface="新細明體"/>
                <a:cs typeface="Times New Roman"/>
              </a:rPr>
              <a:t>万，战败投降后被屠杀的赵军达到</a:t>
            </a:r>
            <a:r>
              <a:rPr lang="en-US" kern="1200" dirty="0">
                <a:solidFill>
                  <a:srgbClr val="000000"/>
                </a:solidFill>
                <a:effectLst/>
                <a:latin typeface="Times New Roman"/>
                <a:ea typeface="新細明體"/>
                <a:cs typeface="Times New Roman"/>
              </a:rPr>
              <a:t>40</a:t>
            </a:r>
            <a:r>
              <a:rPr lang="zh-TW" kern="1200" dirty="0">
                <a:solidFill>
                  <a:srgbClr val="000000"/>
                </a:solidFill>
                <a:effectLst/>
                <a:latin typeface="Times New Roman"/>
                <a:ea typeface="新細明體"/>
                <a:cs typeface="Times New Roman"/>
              </a:rPr>
              <a:t>万。</a:t>
            </a:r>
            <a:endParaRPr lang="zh-HK" kern="100" dirty="0">
              <a:effectLst/>
              <a:ea typeface="新細明體"/>
              <a:cs typeface="Times New Roman"/>
            </a:endParaRPr>
          </a:p>
          <a:p>
            <a:pPr algn="just">
              <a:spcAft>
                <a:spcPts val="0"/>
              </a:spcAft>
            </a:pPr>
            <a:r>
              <a:rPr lang="zh-TW" kern="1200" dirty="0">
                <a:solidFill>
                  <a:srgbClr val="000000"/>
                </a:solidFill>
                <a:effectLst/>
                <a:latin typeface="Times New Roman"/>
                <a:ea typeface="新細明體"/>
                <a:cs typeface="Times New Roman"/>
              </a:rPr>
              <a:t>意义：此役成为秦国统一天下的重要里程碑。</a:t>
            </a:r>
            <a:endParaRPr lang="zh-HK" kern="100" dirty="0">
              <a:effectLst/>
              <a:ea typeface="新細明體"/>
              <a:cs typeface="Times New Roman"/>
            </a:endParaRPr>
          </a:p>
        </p:txBody>
      </p:sp>
    </p:spTree>
    <p:extLst>
      <p:ext uri="{BB962C8B-B14F-4D97-AF65-F5344CB8AC3E}">
        <p14:creationId xmlns:p14="http://schemas.microsoft.com/office/powerpoint/2010/main" val="88249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1" name="TextBox 3"/>
          <p:cNvSpPr txBox="1">
            <a:spLocks noChangeArrowheads="1"/>
          </p:cNvSpPr>
          <p:nvPr/>
        </p:nvSpPr>
        <p:spPr bwMode="auto">
          <a:xfrm>
            <a:off x="315011" y="1424767"/>
            <a:ext cx="2311211" cy="17543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pPr eaLnBrk="1" hangingPunct="1"/>
            <a:r>
              <a:rPr lang="zh-TW" altLang="en-US" sz="1800" dirty="0">
                <a:latin typeface="Times New Roman"/>
                <a:ea typeface="+mn-ea"/>
                <a:cs typeface="Times New Roman"/>
              </a:rPr>
              <a:t>公元前</a:t>
            </a:r>
            <a:r>
              <a:rPr lang="en-US" altLang="zh-TW" sz="1800" dirty="0">
                <a:latin typeface="Times New Roman"/>
                <a:ea typeface="+mn-ea"/>
                <a:cs typeface="Times New Roman"/>
              </a:rPr>
              <a:t>262</a:t>
            </a:r>
            <a:r>
              <a:rPr lang="zh-TW" altLang="en-US" sz="1800" dirty="0">
                <a:latin typeface="Times New Roman"/>
                <a:ea typeface="+mn-ea"/>
                <a:cs typeface="Times New Roman"/>
              </a:rPr>
              <a:t>年，秦国出兵攻占韩国国土中央的枢纽地带野王，将韩国一分为二，</a:t>
            </a:r>
            <a:r>
              <a:rPr lang="zh-CN" altLang="en-US" sz="1800" dirty="0">
                <a:latin typeface="Times New Roman"/>
                <a:ea typeface="+mn-ea"/>
                <a:cs typeface="Times New Roman"/>
              </a:rPr>
              <a:t>意图</a:t>
            </a:r>
            <a:r>
              <a:rPr lang="zh-TW" altLang="en-US" sz="1800" dirty="0">
                <a:latin typeface="Times New Roman"/>
                <a:ea typeface="+mn-ea"/>
                <a:cs typeface="Times New Roman"/>
              </a:rPr>
              <a:t>徐徐吞并韩国被分隔孤立的上党郡。</a:t>
            </a:r>
          </a:p>
        </p:txBody>
      </p:sp>
      <p:pic>
        <p:nvPicPr>
          <p:cNvPr id="6"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124" y="0"/>
            <a:ext cx="62648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051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a:solidFill>
                  <a:schemeClr val="accent6">
                    <a:lumMod val="75000"/>
                  </a:schemeClr>
                </a:solidFill>
                <a:latin typeface="BiauKai"/>
                <a:ea typeface="BiauKai"/>
                <a:cs typeface="BiauKai"/>
              </a:rPr>
              <a:t>附录</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历史悬案之一</a:t>
            </a:r>
            <a:endParaRPr lang="zh-TW" sz="2000" dirty="0">
              <a:effectLst/>
              <a:latin typeface="Times New Roman"/>
              <a:ea typeface="新細明體"/>
            </a:endParaRPr>
          </a:p>
        </p:txBody>
      </p:sp>
      <p:sp>
        <p:nvSpPr>
          <p:cNvPr id="13" name="TextBox 1"/>
          <p:cNvSpPr txBox="1"/>
          <p:nvPr/>
        </p:nvSpPr>
        <p:spPr>
          <a:xfrm>
            <a:off x="2458967" y="1887502"/>
            <a:ext cx="3027434" cy="449052"/>
          </a:xfrm>
          <a:prstGeom prst="rect">
            <a:avLst/>
          </a:prstGeom>
          <a:noFill/>
        </p:spPr>
        <p:txBody>
          <a:bodyPr wrap="square" rtlCol="0">
            <a:noAutofit/>
          </a:bodyPr>
          <a:lstStyle/>
          <a:p>
            <a:pPr algn="ctr">
              <a:spcAft>
                <a:spcPts val="0"/>
              </a:spcAft>
            </a:pPr>
            <a:r>
              <a:rPr lang="zh-CN" sz="2000" b="1" kern="1200" dirty="0">
                <a:solidFill>
                  <a:srgbClr val="984806"/>
                </a:solidFill>
                <a:effectLst/>
                <a:latin typeface="Times New Roman"/>
                <a:ea typeface="BiauKai"/>
                <a:cs typeface="Times New Roman"/>
              </a:rPr>
              <a:t>白起坑杀赵卒</a:t>
            </a:r>
            <a:r>
              <a:rPr lang="en-US" sz="2000" kern="1200" dirty="0">
                <a:solidFill>
                  <a:srgbClr val="984806"/>
                </a:solidFill>
                <a:effectLst/>
                <a:latin typeface="Times New Roman"/>
                <a:ea typeface="BiauKai"/>
                <a:cs typeface="Times New Roman"/>
              </a:rPr>
              <a:t>40</a:t>
            </a:r>
            <a:r>
              <a:rPr lang="zh-CN" sz="2000" b="1" kern="1200" dirty="0">
                <a:solidFill>
                  <a:srgbClr val="984806"/>
                </a:solidFill>
                <a:effectLst/>
                <a:latin typeface="Times New Roman"/>
                <a:ea typeface="BiauKai"/>
                <a:cs typeface="Times New Roman"/>
              </a:rPr>
              <a:t>万之谜</a:t>
            </a:r>
            <a:endParaRPr lang="zh-TW" sz="2000" dirty="0">
              <a:effectLst/>
              <a:latin typeface="Times New Roman"/>
              <a:ea typeface="新細明體"/>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sp>
        <p:nvSpPr>
          <p:cNvPr id="14" name="TextBox 2"/>
          <p:cNvSpPr txBox="1"/>
          <p:nvPr/>
        </p:nvSpPr>
        <p:spPr>
          <a:xfrm>
            <a:off x="332628" y="2722880"/>
            <a:ext cx="8280793" cy="3271520"/>
          </a:xfrm>
          <a:prstGeom prst="rect">
            <a:avLst/>
          </a:prstGeom>
          <a:solidFill>
            <a:srgbClr val="E0FFDE"/>
          </a:solidFill>
          <a:ln w="38100">
            <a:solidFill>
              <a:srgbClr val="81F2C2"/>
            </a:solidFill>
          </a:ln>
        </p:spPr>
        <p:txBody>
          <a:bodyPr wrap="square" rtlCol="0">
            <a:noAutofit/>
          </a:bodyPr>
          <a:lstStyle/>
          <a:p>
            <a:pPr algn="just">
              <a:spcAft>
                <a:spcPts val="0"/>
              </a:spcAft>
            </a:pPr>
            <a:r>
              <a:rPr lang="zh-CN" kern="1200" dirty="0">
                <a:solidFill>
                  <a:srgbClr val="000000"/>
                </a:solidFill>
                <a:effectLst/>
                <a:latin typeface="Times New Roman"/>
                <a:ea typeface="新細明體"/>
                <a:cs typeface="Times New Roman"/>
              </a:rPr>
              <a:t>长平之战结束后一百多年，司马迁作</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史记</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，指出当日投降赵卒共</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万人，白起只把年纪最小的</a:t>
            </a:r>
            <a:r>
              <a:rPr lang="en-US" kern="1200" dirty="0">
                <a:solidFill>
                  <a:srgbClr val="000000"/>
                </a:solidFill>
                <a:effectLst/>
                <a:latin typeface="Times New Roman"/>
                <a:ea typeface="新細明體"/>
                <a:cs typeface="Times New Roman"/>
              </a:rPr>
              <a:t>240</a:t>
            </a:r>
            <a:r>
              <a:rPr lang="zh-CN" kern="1200" dirty="0">
                <a:solidFill>
                  <a:srgbClr val="000000"/>
                </a:solidFill>
                <a:effectLst/>
                <a:latin typeface="Times New Roman"/>
                <a:ea typeface="新細明體"/>
                <a:cs typeface="Times New Roman"/>
              </a:rPr>
              <a:t>个放回赵国，其余全部坑杀。由于司马迁的祖父参加了这场战役，是秦军的一员，</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史记</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的说话几成定论。</a:t>
            </a:r>
            <a:endParaRPr lang="en-US" altLang="zh-CN" kern="1200" dirty="0">
              <a:solidFill>
                <a:srgbClr val="000000"/>
              </a:solidFill>
              <a:effectLst/>
              <a:latin typeface="Times New Roman"/>
              <a:ea typeface="新細明體"/>
              <a:cs typeface="Times New Roman"/>
            </a:endParaRPr>
          </a:p>
          <a:p>
            <a:pPr algn="just">
              <a:spcAft>
                <a:spcPts val="0"/>
              </a:spcAft>
            </a:pPr>
            <a:endParaRPr lang="zh-TW" dirty="0">
              <a:effectLst/>
              <a:latin typeface="Times New Roman"/>
              <a:ea typeface="新細明體"/>
            </a:endParaRPr>
          </a:p>
          <a:p>
            <a:pPr algn="just">
              <a:spcAft>
                <a:spcPts val="0"/>
              </a:spcAft>
            </a:pPr>
            <a:r>
              <a:rPr lang="zh-CN" kern="1200" dirty="0">
                <a:solidFill>
                  <a:srgbClr val="000000"/>
                </a:solidFill>
                <a:effectLst/>
                <a:latin typeface="Times New Roman"/>
                <a:ea typeface="新細明體"/>
                <a:cs typeface="Times New Roman"/>
              </a:rPr>
              <a:t>但历来也有历史学者提出疑问，</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万赵军，顶多是前</a:t>
            </a:r>
            <a:r>
              <a:rPr lang="en-US" kern="1200" dirty="0">
                <a:solidFill>
                  <a:srgbClr val="000000"/>
                </a:solidFill>
                <a:effectLst/>
                <a:latin typeface="Times New Roman"/>
                <a:ea typeface="新細明體"/>
                <a:cs typeface="Times New Roman"/>
              </a:rPr>
              <a:t>262</a:t>
            </a:r>
            <a:r>
              <a:rPr lang="zh-CN" kern="1200" dirty="0">
                <a:solidFill>
                  <a:srgbClr val="000000"/>
                </a:solidFill>
                <a:effectLst/>
                <a:latin typeface="Times New Roman"/>
                <a:ea typeface="新細明體"/>
                <a:cs typeface="Times New Roman"/>
              </a:rPr>
              <a:t>年开战之初的数字，而且也有夸大的成份。经过三年，赵军或死或逃，军队数目不可能仍然维持在</a:t>
            </a:r>
            <a:r>
              <a:rPr lang="en-US" kern="1200" dirty="0">
                <a:solidFill>
                  <a:srgbClr val="000000"/>
                </a:solidFill>
                <a:effectLst/>
                <a:latin typeface="Times New Roman"/>
                <a:ea typeface="新細明體"/>
                <a:cs typeface="Times New Roman"/>
              </a:rPr>
              <a:t>45</a:t>
            </a:r>
            <a:r>
              <a:rPr lang="zh-CN" kern="1200" dirty="0">
                <a:solidFill>
                  <a:srgbClr val="000000"/>
                </a:solidFill>
                <a:effectLst/>
                <a:latin typeface="Times New Roman"/>
                <a:ea typeface="新細明體"/>
                <a:cs typeface="Times New Roman"/>
              </a:rPr>
              <a:t>万之数。</a:t>
            </a:r>
            <a:endParaRPr lang="en-US" altLang="zh-CN" kern="1200" dirty="0">
              <a:solidFill>
                <a:srgbClr val="000000"/>
              </a:solidFill>
              <a:effectLst/>
              <a:latin typeface="Times New Roman"/>
              <a:ea typeface="新細明體"/>
              <a:cs typeface="Times New Roman"/>
            </a:endParaRPr>
          </a:p>
          <a:p>
            <a:pPr algn="just">
              <a:spcAft>
                <a:spcPts val="0"/>
              </a:spcAft>
            </a:pPr>
            <a:endParaRPr lang="zh-TW" dirty="0">
              <a:effectLst/>
              <a:latin typeface="Times New Roman"/>
              <a:ea typeface="新細明體"/>
            </a:endParaRPr>
          </a:p>
          <a:p>
            <a:pPr algn="just">
              <a:spcAft>
                <a:spcPts val="0"/>
              </a:spcAft>
            </a:pPr>
            <a:r>
              <a:rPr lang="en-US" kern="1200" dirty="0">
                <a:solidFill>
                  <a:srgbClr val="000000"/>
                </a:solidFill>
                <a:effectLst/>
                <a:latin typeface="Times New Roman"/>
                <a:ea typeface="新細明體"/>
                <a:cs typeface="Times New Roman"/>
              </a:rPr>
              <a:t>1995</a:t>
            </a:r>
            <a:r>
              <a:rPr lang="zh-CN" kern="1200" dirty="0">
                <a:solidFill>
                  <a:srgbClr val="000000"/>
                </a:solidFill>
                <a:effectLst/>
                <a:latin typeface="Times New Roman"/>
                <a:ea typeface="新細明體"/>
                <a:cs typeface="Times New Roman"/>
              </a:rPr>
              <a:t>年，山西省考古研究所在长平古战场进行了考古发掘，发现多处的赵卒尸骨坑。但在每个坑找到的尸骨不多。其中最早的一号尸骨坑，找到头盖骨</a:t>
            </a:r>
            <a:r>
              <a:rPr lang="en-US" kern="1200" dirty="0">
                <a:solidFill>
                  <a:srgbClr val="000000"/>
                </a:solidFill>
                <a:effectLst/>
                <a:latin typeface="Times New Roman"/>
                <a:ea typeface="新細明體"/>
                <a:cs typeface="Times New Roman"/>
              </a:rPr>
              <a:t>60</a:t>
            </a:r>
            <a:r>
              <a:rPr lang="zh-CN" kern="1200" dirty="0">
                <a:solidFill>
                  <a:srgbClr val="000000"/>
                </a:solidFill>
                <a:effectLst/>
                <a:latin typeface="Times New Roman"/>
                <a:ea typeface="新細明體"/>
                <a:cs typeface="Times New Roman"/>
              </a:rPr>
              <a:t>多个而已。</a:t>
            </a:r>
            <a:endParaRPr lang="zh-TW" dirty="0">
              <a:effectLst/>
              <a:latin typeface="Times New Roman"/>
              <a:ea typeface="新細明體"/>
            </a:endParaRPr>
          </a:p>
        </p:txBody>
      </p:sp>
    </p:spTree>
    <p:extLst>
      <p:ext uri="{BB962C8B-B14F-4D97-AF65-F5344CB8AC3E}">
        <p14:creationId xmlns:p14="http://schemas.microsoft.com/office/powerpoint/2010/main" val="2508342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a:solidFill>
                  <a:schemeClr val="accent6">
                    <a:lumMod val="75000"/>
                  </a:schemeClr>
                </a:solidFill>
                <a:latin typeface="BiauKai"/>
                <a:ea typeface="BiauKai"/>
                <a:cs typeface="BiauKai"/>
              </a:rPr>
              <a:t>附录</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历史悬案之一</a:t>
            </a:r>
            <a:endParaRPr lang="zh-TW" sz="2000" dirty="0">
              <a:effectLst/>
              <a:latin typeface="Times New Roman"/>
              <a:ea typeface="新細明體"/>
            </a:endParaRPr>
          </a:p>
        </p:txBody>
      </p:sp>
      <p:sp>
        <p:nvSpPr>
          <p:cNvPr id="13" name="TextBox 1"/>
          <p:cNvSpPr txBox="1"/>
          <p:nvPr/>
        </p:nvSpPr>
        <p:spPr>
          <a:xfrm>
            <a:off x="2458967" y="1887502"/>
            <a:ext cx="3027434" cy="449052"/>
          </a:xfrm>
          <a:prstGeom prst="rect">
            <a:avLst/>
          </a:prstGeom>
          <a:noFill/>
        </p:spPr>
        <p:txBody>
          <a:bodyPr wrap="square" rtlCol="0">
            <a:noAutofit/>
          </a:bodyPr>
          <a:lstStyle/>
          <a:p>
            <a:pPr algn="ctr">
              <a:spcAft>
                <a:spcPts val="0"/>
              </a:spcAft>
            </a:pPr>
            <a:r>
              <a:rPr lang="zh-CN" sz="2000" b="1" kern="1200" dirty="0">
                <a:solidFill>
                  <a:srgbClr val="984806"/>
                </a:solidFill>
                <a:effectLst/>
                <a:latin typeface="Times New Roman"/>
                <a:ea typeface="BiauKai"/>
                <a:cs typeface="Times New Roman"/>
              </a:rPr>
              <a:t>白起坑杀赵卒</a:t>
            </a:r>
            <a:r>
              <a:rPr lang="en-US" sz="2000" kern="1200" dirty="0">
                <a:solidFill>
                  <a:srgbClr val="984806"/>
                </a:solidFill>
                <a:effectLst/>
                <a:latin typeface="Times New Roman"/>
                <a:ea typeface="BiauKai"/>
                <a:cs typeface="Times New Roman"/>
              </a:rPr>
              <a:t>40</a:t>
            </a:r>
            <a:r>
              <a:rPr lang="zh-CN" sz="2000" b="1" kern="1200" dirty="0">
                <a:solidFill>
                  <a:srgbClr val="984806"/>
                </a:solidFill>
                <a:effectLst/>
                <a:latin typeface="Times New Roman"/>
                <a:ea typeface="BiauKai"/>
                <a:cs typeface="Times New Roman"/>
              </a:rPr>
              <a:t>万之谜</a:t>
            </a:r>
            <a:endParaRPr lang="zh-TW" sz="2000" dirty="0">
              <a:effectLst/>
              <a:latin typeface="Times New Roman"/>
              <a:ea typeface="新細明體"/>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pic>
        <p:nvPicPr>
          <p:cNvPr id="9" name="Picture 2"/>
          <p:cNvPicPr/>
          <p:nvPr/>
        </p:nvPicPr>
        <p:blipFill>
          <a:blip r:embed="rId3" cstate="print"/>
          <a:srcRect/>
          <a:stretch>
            <a:fillRect/>
          </a:stretch>
        </p:blipFill>
        <p:spPr bwMode="auto">
          <a:xfrm>
            <a:off x="332629" y="2549619"/>
            <a:ext cx="4922520" cy="390334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2" name="TextBox 7"/>
          <p:cNvSpPr txBox="1"/>
          <p:nvPr/>
        </p:nvSpPr>
        <p:spPr>
          <a:xfrm>
            <a:off x="5492217" y="2920441"/>
            <a:ext cx="3307502" cy="1832182"/>
          </a:xfrm>
          <a:prstGeom prst="rect">
            <a:avLst/>
          </a:prstGeom>
          <a:solidFill>
            <a:srgbClr val="E0FFDE"/>
          </a:solidFill>
          <a:ln w="38100">
            <a:solidFill>
              <a:srgbClr val="81F2C2"/>
            </a:solidFill>
          </a:ln>
        </p:spPr>
        <p:txBody>
          <a:bodyPr wrap="square" rtlCol="0">
            <a:noAutofit/>
          </a:bodyPr>
          <a:lstStyle/>
          <a:p>
            <a:pPr algn="just">
              <a:spcAft>
                <a:spcPts val="0"/>
              </a:spcAft>
            </a:pPr>
            <a:r>
              <a:rPr lang="zh-CN" kern="1200" dirty="0">
                <a:solidFill>
                  <a:srgbClr val="000000"/>
                </a:solidFill>
                <a:effectLst/>
                <a:latin typeface="Calibri"/>
                <a:ea typeface="新細明體"/>
                <a:cs typeface="Times New Roman"/>
              </a:rPr>
              <a:t>另一重要的发现是死者不是被活埋的。根据尸体排列和创伤观察，死者绝大部份为被杀后乱葬的。又因死者是被不同的武器（箭、刀等等）所杀，很有可能是战死。</a:t>
            </a:r>
            <a:endParaRPr lang="zh-TW" dirty="0">
              <a:effectLst/>
              <a:latin typeface="Times New Roman"/>
              <a:ea typeface="新細明體"/>
            </a:endParaRPr>
          </a:p>
        </p:txBody>
      </p:sp>
      <p:sp>
        <p:nvSpPr>
          <p:cNvPr id="8" name="TextBox 6"/>
          <p:cNvSpPr txBox="1"/>
          <p:nvPr/>
        </p:nvSpPr>
        <p:spPr>
          <a:xfrm>
            <a:off x="4572000" y="2387694"/>
            <a:ext cx="1310640" cy="323850"/>
          </a:xfrm>
          <a:prstGeom prst="rect">
            <a:avLst/>
          </a:prstGeom>
          <a:solidFill>
            <a:schemeClr val="accent2"/>
          </a:solidFill>
        </p:spPr>
        <p:txBody>
          <a:bodyPr wrap="square" rtlCol="0">
            <a:noAutofit/>
          </a:bodyPr>
          <a:lstStyle/>
          <a:p>
            <a:pPr>
              <a:spcAft>
                <a:spcPts val="0"/>
              </a:spcAft>
            </a:pPr>
            <a:r>
              <a:rPr lang="zh-CN" sz="1300" b="1" kern="1200" dirty="0">
                <a:solidFill>
                  <a:srgbClr val="FFFFFF"/>
                </a:solidFill>
                <a:effectLst/>
                <a:latin typeface="Times New Roman"/>
                <a:ea typeface="新細明體"/>
                <a:cs typeface="Times New Roman"/>
              </a:rPr>
              <a:t>一号尸骨坑</a:t>
            </a:r>
            <a:endParaRPr lang="zh-TW" sz="1200" dirty="0">
              <a:effectLst/>
              <a:latin typeface="Times New Roman"/>
              <a:ea typeface="新細明體"/>
            </a:endParaRPr>
          </a:p>
        </p:txBody>
      </p:sp>
    </p:spTree>
    <p:extLst>
      <p:ext uri="{BB962C8B-B14F-4D97-AF65-F5344CB8AC3E}">
        <p14:creationId xmlns:p14="http://schemas.microsoft.com/office/powerpoint/2010/main" val="3954506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596" y="2324911"/>
            <a:ext cx="1991782" cy="211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Callout 5"/>
          <p:cNvSpPr/>
          <p:nvPr/>
        </p:nvSpPr>
        <p:spPr>
          <a:xfrm rot="12646392">
            <a:off x="5917564" y="4627102"/>
            <a:ext cx="1372870" cy="1307465"/>
          </a:xfrm>
          <a:prstGeom prst="wedgeEllipseCallout">
            <a:avLst>
              <a:gd name="adj1" fmla="val 29734"/>
              <a:gd name="adj2" fmla="val 65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9" y="1186017"/>
            <a:ext cx="909150" cy="461665"/>
          </a:xfrm>
          <a:prstGeom prst="rect">
            <a:avLst/>
          </a:prstGeom>
        </p:spPr>
        <p:txBody>
          <a:bodyPr wrap="square">
            <a:spAutoFit/>
          </a:bodyPr>
          <a:lstStyle/>
          <a:p>
            <a:r>
              <a:rPr lang="zh-TW" altLang="zh-HK" sz="2400" b="1" dirty="0">
                <a:solidFill>
                  <a:schemeClr val="accent6">
                    <a:lumMod val="75000"/>
                  </a:schemeClr>
                </a:solidFill>
                <a:latin typeface="BiauKai"/>
                <a:ea typeface="BiauKai"/>
                <a:cs typeface="BiauKai"/>
              </a:rPr>
              <a:t>附录</a:t>
            </a:r>
            <a:endParaRPr lang="en-US" altLang="zh-TW" sz="2400" b="1" dirty="0">
              <a:solidFill>
                <a:schemeClr val="accent6">
                  <a:lumMod val="75000"/>
                </a:schemeClr>
              </a:solidFill>
              <a:latin typeface="BiauKai"/>
              <a:ea typeface="BiauKai"/>
              <a:cs typeface="BiauKai"/>
            </a:endParaRPr>
          </a:p>
        </p:txBody>
      </p:sp>
      <p:sp>
        <p:nvSpPr>
          <p:cNvPr id="11" name="TextBox 8"/>
          <p:cNvSpPr txBox="1"/>
          <p:nvPr/>
        </p:nvSpPr>
        <p:spPr>
          <a:xfrm>
            <a:off x="332629" y="1887502"/>
            <a:ext cx="1713865" cy="460587"/>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zh-CN" sz="2000" kern="1200" dirty="0">
                <a:solidFill>
                  <a:srgbClr val="000000"/>
                </a:solidFill>
                <a:effectLst/>
                <a:ea typeface="新細明體"/>
                <a:cs typeface="Times New Roman"/>
              </a:rPr>
              <a:t>历史悬案之</a:t>
            </a:r>
            <a:r>
              <a:rPr lang="zh-TW" altLang="en-US" sz="2000" kern="1200" dirty="0">
                <a:solidFill>
                  <a:srgbClr val="000000"/>
                </a:solidFill>
                <a:effectLst/>
                <a:ea typeface="新細明體"/>
                <a:cs typeface="Times New Roman"/>
              </a:rPr>
              <a:t>二</a:t>
            </a:r>
            <a:endParaRPr lang="zh-TW" sz="2000" dirty="0">
              <a:effectLst/>
              <a:latin typeface="Times New Roman"/>
              <a:ea typeface="新細明體"/>
            </a:endParaRPr>
          </a:p>
        </p:txBody>
      </p:sp>
      <p:sp>
        <p:nvSpPr>
          <p:cNvPr id="13" name="TextBox 1"/>
          <p:cNvSpPr txBox="1"/>
          <p:nvPr/>
        </p:nvSpPr>
        <p:spPr>
          <a:xfrm>
            <a:off x="2458967" y="1887502"/>
            <a:ext cx="1988855" cy="449052"/>
          </a:xfrm>
          <a:prstGeom prst="rect">
            <a:avLst/>
          </a:prstGeom>
          <a:noFill/>
        </p:spPr>
        <p:txBody>
          <a:bodyPr wrap="square" rtlCol="0">
            <a:noAutofit/>
          </a:bodyPr>
          <a:lstStyle/>
          <a:p>
            <a:pPr algn="ctr">
              <a:spcAft>
                <a:spcPts val="0"/>
              </a:spcAft>
            </a:pPr>
            <a:r>
              <a:rPr lang="zh-CN" altLang="zh-HK" sz="2000" b="1" dirty="0">
                <a:solidFill>
                  <a:srgbClr val="984806"/>
                </a:solidFill>
                <a:latin typeface="Times New Roman"/>
                <a:ea typeface="BiauKai"/>
                <a:cs typeface="Times New Roman"/>
              </a:rPr>
              <a:t>赵括之死</a:t>
            </a:r>
            <a:endParaRPr lang="zh-TW" sz="2000" b="1" dirty="0">
              <a:solidFill>
                <a:srgbClr val="984806"/>
              </a:solidFill>
              <a:latin typeface="Times New Roman"/>
              <a:ea typeface="BiauKai"/>
              <a:cs typeface="Times New Roman"/>
            </a:endParaRPr>
          </a:p>
          <a:p>
            <a:pPr>
              <a:spcAft>
                <a:spcPts val="0"/>
              </a:spcAft>
            </a:pPr>
            <a:r>
              <a:rPr lang="en-US" sz="2400" b="1" kern="100" dirty="0">
                <a:effectLst/>
                <a:latin typeface="BiauKai"/>
                <a:ea typeface="新細明體"/>
                <a:cs typeface="Times New Roman"/>
              </a:rPr>
              <a:t> </a:t>
            </a:r>
            <a:endParaRPr lang="zh-TW" sz="2400" kern="100" dirty="0">
              <a:effectLst/>
              <a:latin typeface="Calibri"/>
              <a:ea typeface="新細明體"/>
              <a:cs typeface="Times New Roman"/>
            </a:endParaRPr>
          </a:p>
        </p:txBody>
      </p:sp>
      <p:sp>
        <p:nvSpPr>
          <p:cNvPr id="10" name="TextBox 3"/>
          <p:cNvSpPr txBox="1"/>
          <p:nvPr/>
        </p:nvSpPr>
        <p:spPr>
          <a:xfrm>
            <a:off x="332628" y="2670033"/>
            <a:ext cx="5052171" cy="2929255"/>
          </a:xfrm>
          <a:prstGeom prst="rect">
            <a:avLst/>
          </a:prstGeom>
          <a:solidFill>
            <a:srgbClr val="E0FFDE"/>
          </a:solidFill>
          <a:ln w="38100">
            <a:solidFill>
              <a:srgbClr val="81F2C2"/>
            </a:solidFill>
          </a:ln>
        </p:spPr>
        <p:txBody>
          <a:bodyPr wrap="square" rtlCol="0">
            <a:noAutofit/>
          </a:bodyPr>
          <a:lstStyle/>
          <a:p>
            <a:pPr>
              <a:spcAft>
                <a:spcPts val="0"/>
              </a:spcAft>
            </a:pPr>
            <a:r>
              <a:rPr lang="zh-CN" kern="1200" dirty="0">
                <a:solidFill>
                  <a:srgbClr val="000000"/>
                </a:solidFill>
                <a:effectLst/>
                <a:latin typeface="Times New Roman"/>
                <a:ea typeface="新細明體"/>
                <a:cs typeface="Times New Roman"/>
              </a:rPr>
              <a:t>据司马迁作</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史记</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：指赵军被包围「四十余日，军饿，赵括出锐卒自博战，秦军射杀赵括」。若根据此段说话，则赵括是于丹水之西的秦军包围战中殉职。不过这种说法，近年受到学者的质疑。</a:t>
            </a:r>
            <a:endParaRPr lang="en-US" altLang="zh-CN" kern="1200" dirty="0">
              <a:solidFill>
                <a:srgbClr val="000000"/>
              </a:solidFill>
              <a:effectLst/>
              <a:latin typeface="Times New Roman"/>
              <a:ea typeface="新細明體"/>
              <a:cs typeface="Times New Roman"/>
            </a:endParaRPr>
          </a:p>
          <a:p>
            <a:pPr>
              <a:spcAft>
                <a:spcPts val="0"/>
              </a:spcAft>
            </a:pPr>
            <a:endParaRPr lang="zh-TW" dirty="0">
              <a:effectLst/>
              <a:latin typeface="Times New Roman"/>
              <a:ea typeface="新細明體"/>
            </a:endParaRPr>
          </a:p>
          <a:p>
            <a:pPr algn="just">
              <a:spcAft>
                <a:spcPts val="0"/>
              </a:spcAft>
            </a:pPr>
            <a:r>
              <a:rPr lang="zh-CN" kern="1200" dirty="0">
                <a:solidFill>
                  <a:srgbClr val="000000"/>
                </a:solidFill>
                <a:effectLst/>
                <a:latin typeface="Times New Roman"/>
                <a:ea typeface="新細明體"/>
                <a:cs typeface="Times New Roman"/>
              </a:rPr>
              <a:t>王树新等主编的</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战国长平之战新考</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，认为赵括作为全军统帅，理应一直留驻韩王山大本营，因此他突围被杀的地点，也应是大本营一带。靳和生和谢鸿喜的</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长平之战</a:t>
            </a:r>
            <a:r>
              <a:rPr lang="en-US" kern="1200" dirty="0">
                <a:solidFill>
                  <a:srgbClr val="000000"/>
                </a:solidFill>
                <a:effectLst/>
                <a:latin typeface="新細明體"/>
                <a:ea typeface="新細明體"/>
                <a:cs typeface="Times New Roman"/>
              </a:rPr>
              <a:t>—</a:t>
            </a:r>
            <a:r>
              <a:rPr lang="zh-CN" kern="1200" dirty="0">
                <a:solidFill>
                  <a:srgbClr val="000000"/>
                </a:solidFill>
                <a:effectLst/>
                <a:latin typeface="Times New Roman"/>
                <a:ea typeface="新細明體"/>
                <a:cs typeface="Times New Roman"/>
              </a:rPr>
              <a:t>中国古代最大战役之研究</a:t>
            </a:r>
            <a:r>
              <a:rPr lang="zh-HK" kern="1200" dirty="0">
                <a:solidFill>
                  <a:srgbClr val="000000"/>
                </a:solidFill>
                <a:effectLst/>
                <a:latin typeface="Times New Roman"/>
                <a:ea typeface="新細明體"/>
                <a:cs typeface="Times New Roman"/>
              </a:rPr>
              <a:t>》</a:t>
            </a:r>
            <a:r>
              <a:rPr lang="zh-CN" kern="1200" dirty="0">
                <a:solidFill>
                  <a:srgbClr val="000000"/>
                </a:solidFill>
                <a:effectLst/>
                <a:latin typeface="Times New Roman"/>
                <a:ea typeface="新細明體"/>
                <a:cs typeface="Times New Roman"/>
              </a:rPr>
              <a:t>，也持相同看法。</a:t>
            </a:r>
            <a:endParaRPr lang="zh-TW" dirty="0">
              <a:effectLst/>
              <a:latin typeface="Times New Roman"/>
              <a:ea typeface="新細明體"/>
            </a:endParaRPr>
          </a:p>
        </p:txBody>
      </p:sp>
      <p:sp>
        <p:nvSpPr>
          <p:cNvPr id="15" name="TextBox 6"/>
          <p:cNvSpPr txBox="1"/>
          <p:nvPr/>
        </p:nvSpPr>
        <p:spPr>
          <a:xfrm>
            <a:off x="6066154" y="4962383"/>
            <a:ext cx="1075690" cy="636905"/>
          </a:xfrm>
          <a:prstGeom prst="rect">
            <a:avLst/>
          </a:prstGeom>
          <a:noFill/>
        </p:spPr>
        <p:txBody>
          <a:bodyPr wrap="square" rtlCol="0">
            <a:noAutofit/>
          </a:bodyPr>
          <a:lstStyle/>
          <a:p>
            <a:pPr>
              <a:spcAft>
                <a:spcPts val="0"/>
              </a:spcAft>
            </a:pPr>
            <a:r>
              <a:rPr lang="zh-CN" sz="1600" kern="1200" dirty="0">
                <a:solidFill>
                  <a:srgbClr val="FFFFFF"/>
                </a:solidFill>
                <a:effectLst/>
                <a:latin typeface="Times New Roman"/>
                <a:ea typeface="新細明體"/>
                <a:cs typeface="Times New Roman"/>
              </a:rPr>
              <a:t>我是在哪里被杀的？</a:t>
            </a:r>
            <a:endParaRPr lang="zh-TW" sz="1600" dirty="0">
              <a:effectLst/>
              <a:latin typeface="Times New Roman"/>
              <a:ea typeface="新細明體"/>
            </a:endParaRPr>
          </a:p>
        </p:txBody>
      </p:sp>
    </p:spTree>
    <p:extLst>
      <p:ext uri="{BB962C8B-B14F-4D97-AF65-F5344CB8AC3E}">
        <p14:creationId xmlns:p14="http://schemas.microsoft.com/office/powerpoint/2010/main" val="1009107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8"/>
          <p:cNvSpPr txBox="1"/>
          <p:nvPr/>
        </p:nvSpPr>
        <p:spPr>
          <a:xfrm>
            <a:off x="634047" y="1471011"/>
            <a:ext cx="810931" cy="470677"/>
          </a:xfrm>
          <a:prstGeom prst="rect">
            <a:avLst/>
          </a:prstGeom>
          <a:solidFill>
            <a:schemeClr val="tx2">
              <a:lumMod val="40000"/>
              <a:lumOff val="60000"/>
            </a:schemeClr>
          </a:solidFill>
        </p:spPr>
        <p:txBody>
          <a:bodyPr wrap="square" rtlCol="0">
            <a:noAutofit/>
          </a:bodyPr>
          <a:lstStyle/>
          <a:p>
            <a:pPr>
              <a:spcAft>
                <a:spcPts val="0"/>
              </a:spcAft>
            </a:pPr>
            <a:r>
              <a:rPr lang="zh-CN" kern="1200" dirty="0">
                <a:solidFill>
                  <a:srgbClr val="000000"/>
                </a:solidFill>
                <a:effectLst/>
                <a:latin typeface="Calibri"/>
                <a:ea typeface="新細明體"/>
                <a:cs typeface="Times New Roman"/>
              </a:rPr>
              <a:t>趣闻</a:t>
            </a:r>
            <a:endParaRPr lang="zh-TW" dirty="0">
              <a:effectLst/>
              <a:latin typeface="Times New Roman"/>
              <a:ea typeface="新細明體"/>
            </a:endParaRPr>
          </a:p>
        </p:txBody>
      </p:sp>
      <p:sp>
        <p:nvSpPr>
          <p:cNvPr id="10" name="Rectangle 7"/>
          <p:cNvSpPr/>
          <p:nvPr/>
        </p:nvSpPr>
        <p:spPr>
          <a:xfrm>
            <a:off x="634047" y="2189869"/>
            <a:ext cx="7753597" cy="959732"/>
          </a:xfrm>
          <a:prstGeom prst="rect">
            <a:avLst/>
          </a:prstGeom>
          <a:solidFill>
            <a:schemeClr val="accent6">
              <a:lumMod val="20000"/>
              <a:lumOff val="80000"/>
            </a:schemeClr>
          </a:solidFill>
        </p:spPr>
        <p:txBody>
          <a:bodyPr wrap="square">
            <a:noAutofit/>
          </a:bodyPr>
          <a:lstStyle/>
          <a:p>
            <a:pPr>
              <a:spcAft>
                <a:spcPts val="0"/>
              </a:spcAft>
            </a:pPr>
            <a:r>
              <a:rPr lang="zh-CN" kern="1200" dirty="0">
                <a:solidFill>
                  <a:srgbClr val="000000"/>
                </a:solidFill>
                <a:effectLst/>
                <a:latin typeface="Calibri"/>
                <a:ea typeface="新細明體"/>
                <a:cs typeface="Times New Roman"/>
              </a:rPr>
              <a:t>当日赵王用只懂「纸上谈兵」的赵括，不单丞相蔺相如反对，便连赵括的母亲也对儿子没信心，她曾尝试说服赵王，不果，便要求万一赵括战败，自己可以不受诛连，得到了赵王的答应。</a:t>
            </a:r>
            <a:endParaRPr lang="zh-TW" dirty="0">
              <a:effectLst/>
              <a:latin typeface="Times New Roman"/>
              <a:ea typeface="新細明體"/>
            </a:endParaRPr>
          </a:p>
        </p:txBody>
      </p:sp>
      <p:sp>
        <p:nvSpPr>
          <p:cNvPr id="11" name="TextBox 10"/>
          <p:cNvSpPr txBox="1"/>
          <p:nvPr/>
        </p:nvSpPr>
        <p:spPr>
          <a:xfrm>
            <a:off x="634047" y="3444593"/>
            <a:ext cx="7753597" cy="777451"/>
          </a:xfrm>
          <a:prstGeom prst="rect">
            <a:avLst/>
          </a:prstGeom>
          <a:solidFill>
            <a:schemeClr val="accent4">
              <a:lumMod val="40000"/>
              <a:lumOff val="60000"/>
            </a:schemeClr>
          </a:solidFill>
          <a:ln w="38100">
            <a:noFill/>
          </a:ln>
        </p:spPr>
        <p:txBody>
          <a:bodyPr wrap="square" rtlCol="0">
            <a:noAutofit/>
          </a:bodyPr>
          <a:lstStyle/>
          <a:p>
            <a:pPr>
              <a:spcAft>
                <a:spcPts val="0"/>
              </a:spcAft>
            </a:pPr>
            <a:r>
              <a:rPr lang="zh-CN" b="1" kern="1200" dirty="0">
                <a:solidFill>
                  <a:srgbClr val="000000"/>
                </a:solidFill>
                <a:effectLst/>
                <a:latin typeface="Calibri"/>
                <a:ea typeface="新細明體"/>
                <a:cs typeface="Times New Roman"/>
              </a:rPr>
              <a:t>考考你</a:t>
            </a:r>
            <a:endParaRPr lang="zh-TW" dirty="0">
              <a:effectLst/>
              <a:latin typeface="Times New Roman"/>
              <a:ea typeface="新細明體"/>
            </a:endParaRPr>
          </a:p>
          <a:p>
            <a:pPr>
              <a:spcAft>
                <a:spcPts val="0"/>
              </a:spcAft>
            </a:pPr>
            <a:r>
              <a:rPr lang="zh-CN" kern="1200" dirty="0">
                <a:solidFill>
                  <a:srgbClr val="000000"/>
                </a:solidFill>
                <a:effectLst/>
                <a:latin typeface="Calibri"/>
                <a:ea typeface="新細明體"/>
                <a:cs typeface="Times New Roman"/>
              </a:rPr>
              <a:t>当日白起坑杀了所有投降的战俘，得到恶名。你认为他为</a:t>
            </a:r>
            <a:r>
              <a:rPr lang="zh-TW" kern="1200" dirty="0">
                <a:solidFill>
                  <a:srgbClr val="000000"/>
                </a:solidFill>
                <a:effectLst/>
                <a:latin typeface="Calibri"/>
                <a:ea typeface="新細明體"/>
                <a:cs typeface="Times New Roman"/>
              </a:rPr>
              <a:t>什</a:t>
            </a:r>
            <a:r>
              <a:rPr lang="zh-CN" kern="1200" dirty="0">
                <a:solidFill>
                  <a:srgbClr val="000000"/>
                </a:solidFill>
                <a:effectLst/>
                <a:latin typeface="Calibri"/>
                <a:ea typeface="新細明體"/>
                <a:cs typeface="Times New Roman"/>
              </a:rPr>
              <a:t>么要这样做？</a:t>
            </a:r>
            <a:endParaRPr lang="zh-TW" dirty="0">
              <a:effectLst/>
              <a:latin typeface="Times New Roman"/>
              <a:ea typeface="新細明體"/>
            </a:endParaRPr>
          </a:p>
        </p:txBody>
      </p:sp>
    </p:spTree>
    <p:extLst>
      <p:ext uri="{BB962C8B-B14F-4D97-AF65-F5344CB8AC3E}">
        <p14:creationId xmlns:p14="http://schemas.microsoft.com/office/powerpoint/2010/main" val="147646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a:spLocks noChangeArrowheads="1"/>
          </p:cNvSpPr>
          <p:nvPr/>
        </p:nvSpPr>
        <p:spPr bwMode="auto">
          <a:xfrm>
            <a:off x="315011" y="1424767"/>
            <a:ext cx="2311211" cy="286232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t>韩国惧怕秦军继续攻击，决定主动将上党郡献给秦国，但上党郡守却不愿意降秦。韩国于是派冯亭接替上党郡守，处理降秦相关事宜。然而冯亭也不愿降秦，宁愿带领上党郡投向比邻的赵国。</a:t>
            </a:r>
            <a:r>
              <a:rPr lang="en-US" altLang="zh-TW" sz="1800" dirty="0"/>
              <a:t> </a:t>
            </a:r>
            <a:endParaRPr lang="zh-TW" altLang="en-US" sz="1800" dirty="0">
              <a:latin typeface="Times New Roman"/>
              <a:ea typeface="+mn-ea"/>
              <a:cs typeface="Times New Roman"/>
            </a:endParaRPr>
          </a:p>
        </p:txBody>
      </p:sp>
      <p:pic>
        <p:nvPicPr>
          <p:cNvPr id="7"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769" y="0"/>
            <a:ext cx="62772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07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a:spLocks noChangeArrowheads="1"/>
          </p:cNvSpPr>
          <p:nvPr/>
        </p:nvSpPr>
        <p:spPr bwMode="auto">
          <a:xfrm>
            <a:off x="229819" y="1397946"/>
            <a:ext cx="2459344" cy="14773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zh-TW" altLang="zh-TW" sz="1800" dirty="0">
                <a:latin typeface="+mn-ea"/>
                <a:ea typeface="+mn-ea"/>
              </a:rPr>
              <a:t>赵国贪图上党郡土地，决定接受冯亭的投诚。秦国眼见到口的肥肉被赵国吃掉，乃将兵锋转而指向赵国。</a:t>
            </a:r>
            <a:r>
              <a:rPr lang="en-US" altLang="zh-TW" sz="1800" dirty="0">
                <a:latin typeface="+mn-ea"/>
                <a:ea typeface="+mn-ea"/>
              </a:rPr>
              <a:t> </a:t>
            </a:r>
            <a:endParaRPr lang="zh-TW" altLang="en-US" sz="1800" dirty="0">
              <a:latin typeface="+mn-ea"/>
              <a:ea typeface="+mn-ea"/>
              <a:cs typeface="SimSun" charset="0"/>
            </a:endParaRPr>
          </a:p>
        </p:txBody>
      </p:sp>
      <p:pic>
        <p:nvPicPr>
          <p:cNvPr id="6"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236870" y="1438061"/>
            <a:ext cx="2432189" cy="14773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zh-TW" altLang="en-US" sz="1800" dirty="0">
                <a:latin typeface="+mn-ea"/>
              </a:rPr>
              <a:t>秦国眼见到口的肥肉被赵国吃掉，乃将兵锋转而指向赵国。两国均动员主力进行决战。</a:t>
            </a:r>
          </a:p>
        </p:txBody>
      </p:sp>
      <p:pic>
        <p:nvPicPr>
          <p:cNvPr id="7" name="Picture 5" descr="262BC 形勢 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411" y="0"/>
            <a:ext cx="6289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7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3" y="1186017"/>
            <a:ext cx="2403222" cy="461665"/>
          </a:xfrm>
          <a:prstGeom prst="rect">
            <a:avLst/>
          </a:prstGeom>
        </p:spPr>
        <p:txBody>
          <a:bodyPr wrap="none">
            <a:spAutoFit/>
          </a:bodyPr>
          <a:lstStyle/>
          <a:p>
            <a:r>
              <a:rPr lang="en-US" altLang="zh-TW" sz="2400" b="1" dirty="0">
                <a:solidFill>
                  <a:schemeClr val="accent6">
                    <a:lumMod val="75000"/>
                  </a:schemeClr>
                </a:solidFill>
                <a:latin typeface="BiauKai"/>
                <a:ea typeface="BiauKai"/>
                <a:cs typeface="BiauKai"/>
              </a:rPr>
              <a:t>II.</a:t>
            </a:r>
            <a:r>
              <a:rPr lang="zh-TW" altLang="en-US" sz="2400" b="1" dirty="0">
                <a:solidFill>
                  <a:schemeClr val="accent6">
                    <a:lumMod val="75000"/>
                  </a:schemeClr>
                </a:solidFill>
                <a:latin typeface="BiauKai"/>
                <a:ea typeface="BiauKai"/>
                <a:cs typeface="BiauKai"/>
              </a:rPr>
              <a:t> </a:t>
            </a:r>
            <a:r>
              <a:rPr lang="zh-CN" altLang="zh-TW" sz="2400" b="1" dirty="0">
                <a:solidFill>
                  <a:schemeClr val="accent6">
                    <a:lumMod val="75000"/>
                  </a:schemeClr>
                </a:solidFill>
                <a:latin typeface="BiauKai"/>
                <a:ea typeface="BiauKai"/>
                <a:cs typeface="BiauKai"/>
              </a:rPr>
              <a:t>双方主帅比较</a:t>
            </a:r>
            <a:endParaRPr lang="en-US" altLang="zh-TW" sz="2400" dirty="0">
              <a:solidFill>
                <a:schemeClr val="accent6">
                  <a:lumMod val="75000"/>
                </a:schemeClr>
              </a:solidFill>
              <a:latin typeface="BiauKai"/>
              <a:ea typeface="BiauKai"/>
              <a:cs typeface="BiauKai"/>
            </a:endParaRPr>
          </a:p>
        </p:txBody>
      </p:sp>
      <p:sp>
        <p:nvSpPr>
          <p:cNvPr id="6" name="TextBox 22"/>
          <p:cNvSpPr txBox="1"/>
          <p:nvPr/>
        </p:nvSpPr>
        <p:spPr>
          <a:xfrm>
            <a:off x="438135" y="1742370"/>
            <a:ext cx="5267325" cy="461665"/>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a:spcAft>
                <a:spcPts val="0"/>
              </a:spcAft>
            </a:pPr>
            <a:r>
              <a:rPr lang="zh-CN" sz="2400" b="1" kern="1200" dirty="0">
                <a:solidFill>
                  <a:srgbClr val="31849B"/>
                </a:solidFill>
                <a:effectLst/>
                <a:latin typeface="Times New Roman"/>
                <a:ea typeface="新細明體"/>
                <a:cs typeface="Times New Roman"/>
              </a:rPr>
              <a:t>前期：赵国有名将廉颇，略胜一筹</a:t>
            </a:r>
            <a:endParaRPr lang="en-US" sz="1200" dirty="0">
              <a:effectLst/>
              <a:latin typeface="Times New Roman"/>
              <a:ea typeface="新細明體"/>
              <a:cs typeface="Times New Roman"/>
            </a:endParaRPr>
          </a:p>
        </p:txBody>
      </p:sp>
      <p:sp>
        <p:nvSpPr>
          <p:cNvPr id="7" name="TextBox 13"/>
          <p:cNvSpPr txBox="1"/>
          <p:nvPr/>
        </p:nvSpPr>
        <p:spPr>
          <a:xfrm>
            <a:off x="438134" y="2477243"/>
            <a:ext cx="8234394" cy="3782666"/>
          </a:xfrm>
          <a:prstGeom prst="rect">
            <a:avLst/>
          </a:prstGeom>
          <a:solidFill>
            <a:schemeClr val="bg2"/>
          </a:solidFill>
          <a:ln w="28575">
            <a:solidFill>
              <a:schemeClr val="accent4">
                <a:lumMod val="40000"/>
                <a:lumOff val="60000"/>
              </a:schemeClr>
            </a:solidFill>
          </a:ln>
        </p:spPr>
        <p:txBody>
          <a:bodyPr wrap="square" rtlCol="0">
            <a:noAutofit/>
          </a:bodyPr>
          <a:lstStyle/>
          <a:p>
            <a:pPr>
              <a:spcAft>
                <a:spcPts val="0"/>
              </a:spcAft>
            </a:pPr>
            <a:r>
              <a:rPr lang="zh-CN" sz="2400" kern="1200" dirty="0">
                <a:solidFill>
                  <a:srgbClr val="558ED5"/>
                </a:solidFill>
                <a:effectLst/>
                <a:latin typeface="Times New Roman"/>
                <a:ea typeface="新細明體"/>
                <a:cs typeface="Times New Roman"/>
              </a:rPr>
              <a:t>赵国主帅：廉颇</a:t>
            </a:r>
            <a:endParaRPr lang="en-US" altLang="zh-CN" sz="2400" kern="1200" dirty="0">
              <a:solidFill>
                <a:srgbClr val="558ED5"/>
              </a:solidFill>
              <a:effectLst/>
              <a:latin typeface="Times New Roman"/>
              <a:ea typeface="新細明體"/>
              <a:cs typeface="Times New Roman"/>
            </a:endParaRPr>
          </a:p>
          <a:p>
            <a:pPr>
              <a:spcAft>
                <a:spcPts val="0"/>
              </a:spcAft>
            </a:pPr>
            <a:endParaRPr lang="en-US" sz="1200" dirty="0">
              <a:effectLst/>
              <a:latin typeface="Times New Roman"/>
              <a:ea typeface="新細明體"/>
              <a:cs typeface="Times New Roman"/>
            </a:endParaRPr>
          </a:p>
          <a:p>
            <a:pPr>
              <a:spcAft>
                <a:spcPts val="0"/>
              </a:spcAft>
            </a:pPr>
            <a:r>
              <a:rPr lang="zh-TW" kern="0" dirty="0">
                <a:effectLst/>
                <a:latin typeface="+mn-ea"/>
                <a:cs typeface="Helvetica"/>
              </a:rPr>
              <a:t>地位：赵国信平君</a:t>
            </a:r>
            <a:endParaRPr lang="en-US" kern="100" dirty="0">
              <a:effectLst/>
              <a:latin typeface="+mn-ea"/>
              <a:cs typeface="Times New Roman"/>
            </a:endParaRPr>
          </a:p>
          <a:p>
            <a:pPr>
              <a:spcAft>
                <a:spcPts val="0"/>
              </a:spcAft>
            </a:pPr>
            <a:r>
              <a:rPr lang="zh-TW" kern="0" dirty="0">
                <a:effectLst/>
                <a:latin typeface="+mn-ea"/>
                <a:cs typeface="Helvetica"/>
              </a:rPr>
              <a:t>家庭背景：不详</a:t>
            </a:r>
            <a:endParaRPr lang="en-US" kern="100" dirty="0">
              <a:effectLst/>
              <a:latin typeface="+mn-ea"/>
              <a:cs typeface="Times New Roman"/>
            </a:endParaRPr>
          </a:p>
          <a:p>
            <a:pPr>
              <a:spcAft>
                <a:spcPts val="0"/>
              </a:spcAft>
            </a:pPr>
            <a:r>
              <a:rPr lang="zh-TW" kern="0" dirty="0">
                <a:effectLst/>
                <a:latin typeface="+mn-ea"/>
                <a:cs typeface="Helvetica"/>
              </a:rPr>
              <a:t>作战经验：曾在对齐国和魏国的战争中取得胜利</a:t>
            </a:r>
            <a:endParaRPr lang="en-US" kern="100" dirty="0">
              <a:effectLst/>
              <a:latin typeface="+mn-ea"/>
              <a:cs typeface="Times New Roman"/>
            </a:endParaRPr>
          </a:p>
          <a:p>
            <a:pPr>
              <a:spcAft>
                <a:spcPts val="0"/>
              </a:spcAft>
            </a:pPr>
            <a:r>
              <a:rPr lang="zh-TW" kern="0" dirty="0">
                <a:effectLst/>
                <a:latin typeface="+mn-ea"/>
                <a:cs typeface="Helvetica"/>
              </a:rPr>
              <a:t>卒年：晚年不被赵王重用，约前</a:t>
            </a:r>
            <a:r>
              <a:rPr lang="en-US" kern="0" dirty="0">
                <a:effectLst/>
                <a:latin typeface="+mn-ea"/>
                <a:cs typeface="Helvetica"/>
              </a:rPr>
              <a:t>240</a:t>
            </a:r>
            <a:r>
              <a:rPr lang="zh-TW" kern="0" dirty="0">
                <a:effectLst/>
                <a:latin typeface="+mn-ea"/>
                <a:cs typeface="Helvetica"/>
              </a:rPr>
              <a:t>年老死于楚国。</a:t>
            </a:r>
            <a:endParaRPr lang="en-US" kern="100" dirty="0">
              <a:effectLst/>
              <a:latin typeface="+mn-ea"/>
              <a:cs typeface="Times New Roman"/>
            </a:endParaRPr>
          </a:p>
          <a:p>
            <a:pPr>
              <a:spcAft>
                <a:spcPts val="0"/>
              </a:spcAft>
            </a:pPr>
            <a:r>
              <a:rPr lang="zh-TW" dirty="0">
                <a:effectLst/>
                <a:latin typeface="+mn-ea"/>
                <a:cs typeface="Helvetica"/>
              </a:rPr>
              <a:t>后世评价：战国四大名将之一（其余三名是白起、王剪、李牧）</a:t>
            </a:r>
            <a:endParaRPr lang="en-US" altLang="zh-TW" dirty="0">
              <a:effectLst/>
              <a:latin typeface="+mn-ea"/>
              <a:cs typeface="Helvetica"/>
            </a:endParaRPr>
          </a:p>
          <a:p>
            <a:pPr>
              <a:spcAft>
                <a:spcPts val="0"/>
              </a:spcAft>
            </a:pPr>
            <a:endParaRPr lang="en-US" sz="2000" dirty="0">
              <a:effectLst/>
              <a:latin typeface="Times New Roman"/>
              <a:ea typeface="新細明體"/>
              <a:cs typeface="Times New Roman"/>
            </a:endParaRPr>
          </a:p>
          <a:p>
            <a:pPr>
              <a:spcAft>
                <a:spcPts val="0"/>
              </a:spcAft>
            </a:pPr>
            <a:r>
              <a:rPr lang="en-US" sz="1200" dirty="0">
                <a:effectLst/>
                <a:latin typeface="Times New Roman"/>
                <a:ea typeface="新細明體"/>
                <a:cs typeface="Helvetica"/>
              </a:rPr>
              <a:t> </a:t>
            </a:r>
            <a:endParaRPr lang="en-US" sz="1200" dirty="0">
              <a:effectLst/>
              <a:latin typeface="Times New Roman"/>
              <a:ea typeface="新細明體"/>
              <a:cs typeface="Times New Roman"/>
            </a:endParaRPr>
          </a:p>
          <a:p>
            <a:pPr>
              <a:spcAft>
                <a:spcPts val="0"/>
              </a:spcAft>
            </a:pPr>
            <a:r>
              <a:rPr lang="zh-CN" sz="2400" kern="1200" dirty="0">
                <a:solidFill>
                  <a:srgbClr val="558ED5"/>
                </a:solidFill>
                <a:effectLst/>
                <a:latin typeface="Times New Roman"/>
                <a:ea typeface="新細明體"/>
                <a:cs typeface="Times New Roman"/>
              </a:rPr>
              <a:t>秦国主帅：王龁</a:t>
            </a:r>
            <a:endParaRPr lang="en-US" altLang="zh-CN" sz="2400" kern="1200" dirty="0">
              <a:solidFill>
                <a:srgbClr val="558ED5"/>
              </a:solidFill>
              <a:effectLst/>
              <a:latin typeface="Times New Roman"/>
              <a:ea typeface="新細明體"/>
              <a:cs typeface="Times New Roman"/>
            </a:endParaRPr>
          </a:p>
          <a:p>
            <a:pPr>
              <a:spcAft>
                <a:spcPts val="0"/>
              </a:spcAft>
            </a:pPr>
            <a:endParaRPr lang="en-US" sz="1200" kern="100" dirty="0">
              <a:effectLst/>
              <a:latin typeface="Calibri"/>
              <a:ea typeface="新細明體"/>
              <a:cs typeface="Times New Roman"/>
            </a:endParaRPr>
          </a:p>
          <a:p>
            <a:pPr>
              <a:spcAft>
                <a:spcPts val="0"/>
              </a:spcAft>
            </a:pPr>
            <a:r>
              <a:rPr lang="zh-TW" kern="0" dirty="0">
                <a:effectLst/>
                <a:latin typeface="Times New Roman"/>
                <a:ea typeface="新細明體"/>
                <a:cs typeface="Helvetica"/>
              </a:rPr>
              <a:t>卒年：前</a:t>
            </a:r>
            <a:r>
              <a:rPr lang="en-US" kern="0" dirty="0">
                <a:effectLst/>
                <a:latin typeface="Times New Roman"/>
                <a:ea typeface="新細明體"/>
                <a:cs typeface="Helvetica"/>
              </a:rPr>
              <a:t>247</a:t>
            </a:r>
            <a:r>
              <a:rPr lang="zh-TW" kern="0" dirty="0">
                <a:effectLst/>
                <a:latin typeface="Times New Roman"/>
                <a:ea typeface="新細明體"/>
                <a:cs typeface="Helvetica"/>
              </a:rPr>
              <a:t>年战死沙场</a:t>
            </a:r>
            <a:endParaRPr lang="en-US" kern="100" dirty="0">
              <a:effectLst/>
              <a:latin typeface="Calibri"/>
              <a:ea typeface="新細明體"/>
              <a:cs typeface="Times New Roman"/>
            </a:endParaRPr>
          </a:p>
          <a:p>
            <a:pPr>
              <a:spcAft>
                <a:spcPts val="0"/>
              </a:spcAft>
            </a:pPr>
            <a:r>
              <a:rPr lang="zh-TW" dirty="0">
                <a:effectLst/>
                <a:latin typeface="Times New Roman"/>
                <a:ea typeface="新細明體"/>
                <a:cs typeface="Helvetica"/>
              </a:rPr>
              <a:t>后世评价：秦昭王六大将军排名第二（白起、王龁、胡殇、司马错、摎、王骑）</a:t>
            </a:r>
            <a:endParaRPr lang="en-US" dirty="0">
              <a:effectLst/>
              <a:latin typeface="Times New Roman"/>
              <a:ea typeface="新細明體"/>
              <a:cs typeface="Times New Roman"/>
            </a:endParaRPr>
          </a:p>
        </p:txBody>
      </p:sp>
      <p:pic>
        <p:nvPicPr>
          <p:cNvPr id="8" name="圖片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5679" y="2596988"/>
            <a:ext cx="849297" cy="846766"/>
          </a:xfrm>
          <a:prstGeom prst="rect">
            <a:avLst/>
          </a:prstGeom>
          <a:noFill/>
          <a:ln w="9525">
            <a:solidFill>
              <a:schemeClr val="tx1"/>
            </a:solidFill>
            <a:miter lim="800000"/>
            <a:headEnd/>
            <a:tailEnd/>
          </a:ln>
          <a:effectLst/>
          <a:extLst>
            <a:ext uri="{FAA26D3D-D897-4be2-8F04-BA451C77F1D7}">
              <ma14:placeholderFlag xmlns="" xmlns:ma14="http://schemas.microsoft.com/office/mac/drawingml/2011/main"/>
            </a:ext>
          </a:extLst>
        </p:spPr>
      </p:pic>
      <p:pic>
        <p:nvPicPr>
          <p:cNvPr id="9" name="圖片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835" y="2765154"/>
            <a:ext cx="562035" cy="544125"/>
          </a:xfrm>
          <a:prstGeom prst="rect">
            <a:avLst/>
          </a:prstGeom>
          <a:noFill/>
          <a:ln w="9525">
            <a:noFill/>
            <a:miter lim="800000"/>
            <a:headEnd/>
            <a:tailEnd/>
          </a:ln>
          <a:effectLst/>
          <a:extLst>
            <a:ext uri="{FAA26D3D-D897-4be2-8F04-BA451C77F1D7}">
              <ma14:placeholderFlag xmlns="" xmlns:ma14="http://schemas.microsoft.com/office/mac/drawingml/2011/main"/>
            </a:ext>
          </a:extLst>
        </p:spPr>
      </p:pic>
      <p:pic>
        <p:nvPicPr>
          <p:cNvPr id="10" name="圖片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928" y="4590784"/>
            <a:ext cx="843052" cy="853038"/>
          </a:xfrm>
          <a:prstGeom prst="rect">
            <a:avLst/>
          </a:prstGeom>
          <a:noFill/>
          <a:ln w="9525">
            <a:solidFill>
              <a:schemeClr val="tx1"/>
            </a:solidFill>
            <a:miter lim="800000"/>
            <a:headEnd/>
            <a:tailEnd/>
          </a:ln>
          <a:effectLst/>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71785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7843" y="1186017"/>
            <a:ext cx="2403222" cy="461665"/>
          </a:xfrm>
          <a:prstGeom prst="rect">
            <a:avLst/>
          </a:prstGeom>
        </p:spPr>
        <p:txBody>
          <a:bodyPr wrap="none">
            <a:spAutoFit/>
          </a:bodyPr>
          <a:lstStyle/>
          <a:p>
            <a:r>
              <a:rPr lang="en-US" altLang="zh-TW" sz="2400" b="1" dirty="0">
                <a:solidFill>
                  <a:schemeClr val="accent6">
                    <a:lumMod val="75000"/>
                  </a:schemeClr>
                </a:solidFill>
                <a:latin typeface="BiauKai"/>
                <a:ea typeface="BiauKai"/>
                <a:cs typeface="BiauKai"/>
              </a:rPr>
              <a:t>II.</a:t>
            </a:r>
            <a:r>
              <a:rPr lang="zh-TW" altLang="en-US" sz="2400" b="1" dirty="0">
                <a:solidFill>
                  <a:schemeClr val="accent6">
                    <a:lumMod val="75000"/>
                  </a:schemeClr>
                </a:solidFill>
                <a:latin typeface="BiauKai"/>
                <a:ea typeface="BiauKai"/>
                <a:cs typeface="BiauKai"/>
              </a:rPr>
              <a:t> </a:t>
            </a:r>
            <a:r>
              <a:rPr lang="zh-CN" altLang="zh-TW" sz="2400" b="1" dirty="0">
                <a:solidFill>
                  <a:schemeClr val="accent6">
                    <a:lumMod val="75000"/>
                  </a:schemeClr>
                </a:solidFill>
                <a:latin typeface="BiauKai"/>
                <a:ea typeface="BiauKai"/>
                <a:cs typeface="BiauKai"/>
              </a:rPr>
              <a:t>双方主帅比较</a:t>
            </a:r>
            <a:endParaRPr lang="en-US" altLang="zh-TW" sz="2400" dirty="0">
              <a:solidFill>
                <a:schemeClr val="accent6">
                  <a:lumMod val="75000"/>
                </a:schemeClr>
              </a:solidFill>
              <a:latin typeface="BiauKai"/>
              <a:ea typeface="BiauKai"/>
              <a:cs typeface="BiauKai"/>
            </a:endParaRPr>
          </a:p>
        </p:txBody>
      </p:sp>
      <p:sp>
        <p:nvSpPr>
          <p:cNvPr id="6" name="TextBox 13"/>
          <p:cNvSpPr txBox="1"/>
          <p:nvPr/>
        </p:nvSpPr>
        <p:spPr>
          <a:xfrm>
            <a:off x="438133" y="2389219"/>
            <a:ext cx="8325521" cy="4325742"/>
          </a:xfrm>
          <a:prstGeom prst="rect">
            <a:avLst/>
          </a:prstGeom>
          <a:solidFill>
            <a:schemeClr val="bg2"/>
          </a:solidFill>
          <a:ln w="28575">
            <a:solidFill>
              <a:schemeClr val="accent4">
                <a:lumMod val="40000"/>
                <a:lumOff val="60000"/>
              </a:schemeClr>
            </a:solidFill>
          </a:ln>
        </p:spPr>
        <p:txBody>
          <a:bodyPr wrap="square" rtlCol="0">
            <a:noAutofit/>
          </a:bodyPr>
          <a:lstStyle/>
          <a:p>
            <a:r>
              <a:rPr lang="zh-CN" altLang="zh-TW" sz="2400" dirty="0">
                <a:solidFill>
                  <a:srgbClr val="558ED5"/>
                </a:solidFill>
              </a:rPr>
              <a:t>赵国主帅：赵括</a:t>
            </a:r>
            <a:endParaRPr lang="en-US" altLang="zh-TW" sz="2400" dirty="0">
              <a:solidFill>
                <a:srgbClr val="558ED5"/>
              </a:solidFill>
            </a:endParaRPr>
          </a:p>
          <a:p>
            <a:pPr>
              <a:spcAft>
                <a:spcPts val="0"/>
              </a:spcAft>
            </a:pPr>
            <a:endParaRPr lang="en-US" sz="1200" dirty="0">
              <a:effectLst/>
              <a:latin typeface="Times New Roman"/>
              <a:ea typeface="新細明體"/>
              <a:cs typeface="Times New Roman"/>
            </a:endParaRPr>
          </a:p>
          <a:p>
            <a:r>
              <a:rPr lang="zh-TW" altLang="zh-TW" dirty="0"/>
              <a:t>家庭背景：父亲为赵国名将赵奢。</a:t>
            </a:r>
            <a:endParaRPr lang="en-US" altLang="zh-TW" dirty="0"/>
          </a:p>
          <a:p>
            <a:r>
              <a:rPr lang="zh-TW" altLang="zh-TW" dirty="0"/>
              <a:t>作战经验：熟读兵书、却缺实战经验</a:t>
            </a:r>
            <a:endParaRPr lang="en-US" altLang="zh-TW" dirty="0"/>
          </a:p>
          <a:p>
            <a:r>
              <a:rPr lang="zh-TW" altLang="zh-TW" dirty="0"/>
              <a:t>卒年：前</a:t>
            </a:r>
            <a:r>
              <a:rPr lang="en-US" altLang="zh-TW" dirty="0"/>
              <a:t>260</a:t>
            </a:r>
            <a:r>
              <a:rPr lang="zh-TW" altLang="zh-TW" dirty="0"/>
              <a:t>，长平战败被杀</a:t>
            </a:r>
            <a:endParaRPr lang="en-US" altLang="zh-TW" dirty="0"/>
          </a:p>
          <a:p>
            <a:r>
              <a:rPr lang="zh-TW" altLang="zh-TW" dirty="0"/>
              <a:t>后世评价：长平战败后，被讥只懂「</a:t>
            </a:r>
            <a:r>
              <a:rPr lang="en-US" altLang="zh-TW" dirty="0"/>
              <a:t> </a:t>
            </a:r>
            <a:r>
              <a:rPr lang="zh-TW" altLang="zh-TW" dirty="0"/>
              <a:t>纸上谈兵」</a:t>
            </a:r>
            <a:endParaRPr lang="en-US" altLang="zh-TW" dirty="0">
              <a:effectLst/>
              <a:latin typeface="+mn-ea"/>
              <a:cs typeface="Helvetica"/>
            </a:endParaRPr>
          </a:p>
          <a:p>
            <a:pPr>
              <a:spcAft>
                <a:spcPts val="0"/>
              </a:spcAft>
            </a:pPr>
            <a:endParaRPr lang="en-US" sz="1200" dirty="0">
              <a:effectLst/>
              <a:latin typeface="Times New Roman"/>
              <a:ea typeface="新細明體"/>
              <a:cs typeface="Times New Roman"/>
            </a:endParaRPr>
          </a:p>
          <a:p>
            <a:r>
              <a:rPr lang="zh-CN" altLang="zh-TW" sz="2400" dirty="0">
                <a:solidFill>
                  <a:srgbClr val="558ED5"/>
                </a:solidFill>
              </a:rPr>
              <a:t>秦国主帅：白起</a:t>
            </a:r>
            <a:endParaRPr lang="en-US" altLang="zh-TW" sz="2400" dirty="0">
              <a:solidFill>
                <a:srgbClr val="558ED5"/>
              </a:solidFill>
            </a:endParaRPr>
          </a:p>
          <a:p>
            <a:pPr>
              <a:spcAft>
                <a:spcPts val="0"/>
              </a:spcAft>
            </a:pPr>
            <a:endParaRPr lang="en-US" sz="1200" kern="100" dirty="0">
              <a:effectLst/>
              <a:latin typeface="Calibri"/>
              <a:ea typeface="新細明體"/>
              <a:cs typeface="Times New Roman"/>
            </a:endParaRPr>
          </a:p>
          <a:p>
            <a:r>
              <a:rPr lang="zh-TW" altLang="zh-TW" dirty="0"/>
              <a:t>地位：秦国武安君</a:t>
            </a:r>
            <a:endParaRPr lang="en-US" altLang="zh-TW" dirty="0"/>
          </a:p>
          <a:p>
            <a:r>
              <a:rPr lang="zh-TW" altLang="zh-TW" dirty="0"/>
              <a:t>家庭背景：军人世家，祖先是秦穆公将领白乙丙</a:t>
            </a:r>
            <a:endParaRPr lang="en-US" altLang="zh-TW" dirty="0"/>
          </a:p>
          <a:p>
            <a:r>
              <a:rPr lang="zh-TW" altLang="zh-TW" dirty="0"/>
              <a:t>作战经验：丰富，长平之战前，已参与过多场战争</a:t>
            </a:r>
            <a:endParaRPr lang="en-US" altLang="zh-TW" dirty="0"/>
          </a:p>
          <a:p>
            <a:r>
              <a:rPr lang="zh-TW" altLang="zh-TW" dirty="0"/>
              <a:t>卒年：开罪秦昭王，前</a:t>
            </a:r>
            <a:r>
              <a:rPr lang="en-US" altLang="zh-TW" dirty="0"/>
              <a:t>247</a:t>
            </a:r>
            <a:r>
              <a:rPr lang="zh-TW" altLang="zh-TW" dirty="0"/>
              <a:t>年，被赐死</a:t>
            </a:r>
            <a:endParaRPr lang="en-US" altLang="zh-TW" dirty="0"/>
          </a:p>
          <a:p>
            <a:r>
              <a:rPr lang="zh-TW" altLang="zh-TW" dirty="0"/>
              <a:t>后世评价：一生攻城</a:t>
            </a:r>
            <a:r>
              <a:rPr lang="en-US" altLang="zh-TW" dirty="0"/>
              <a:t>70</a:t>
            </a:r>
            <a:r>
              <a:rPr lang="zh-TW" altLang="zh-TW" dirty="0"/>
              <a:t>余座，歼敌近百万，无一败绩。秦昭王六大将军排名第一，战国四大名将之一，兵家代表人物</a:t>
            </a:r>
            <a:endParaRPr lang="en-US" altLang="zh-TW" dirty="0"/>
          </a:p>
        </p:txBody>
      </p:sp>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23"/>
          <p:cNvSpPr txBox="1"/>
          <p:nvPr/>
        </p:nvSpPr>
        <p:spPr>
          <a:xfrm>
            <a:off x="438134" y="1746299"/>
            <a:ext cx="5334000" cy="461665"/>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a:spcAft>
                <a:spcPts val="0"/>
              </a:spcAft>
            </a:pPr>
            <a:r>
              <a:rPr lang="zh-CN" sz="2400" b="1" kern="1200" dirty="0">
                <a:solidFill>
                  <a:srgbClr val="31849B"/>
                </a:solidFill>
                <a:effectLst/>
                <a:latin typeface="Times New Roman"/>
                <a:ea typeface="新細明體"/>
                <a:cs typeface="Times New Roman"/>
              </a:rPr>
              <a:t>后期：秦国有名将白起，无与伦比</a:t>
            </a:r>
            <a:endParaRPr lang="en-US" sz="1200" dirty="0">
              <a:effectLst/>
              <a:latin typeface="Times New Roman"/>
              <a:ea typeface="新細明體"/>
              <a:cs typeface="Times New Roman"/>
            </a:endParaRPr>
          </a:p>
        </p:txBody>
      </p:sp>
      <p:pic>
        <p:nvPicPr>
          <p:cNvPr id="11" name="圖片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325" y="4169633"/>
            <a:ext cx="849298" cy="857245"/>
          </a:xfrm>
          <a:prstGeom prst="rect">
            <a:avLst/>
          </a:prstGeom>
          <a:noFill/>
          <a:ln w="3175">
            <a:solidFill>
              <a:schemeClr val="tx1"/>
            </a:solidFill>
            <a:miter lim="800000"/>
            <a:headEnd/>
            <a:tailEnd/>
          </a:ln>
          <a:effectLst/>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pic>
        <p:nvPicPr>
          <p:cNvPr id="13" name="圖片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634" y="4473178"/>
            <a:ext cx="562035" cy="544125"/>
          </a:xfrm>
          <a:prstGeom prst="rect">
            <a:avLst/>
          </a:prstGeom>
          <a:noFill/>
          <a:ln w="9525">
            <a:noFill/>
            <a:miter lim="800000"/>
            <a:headEnd/>
            <a:tailEnd/>
          </a:ln>
          <a:effectLst/>
          <a:extLst>
            <a:ext uri="{FAA26D3D-D897-4be2-8F04-BA451C77F1D7}">
              <ma14:placeholderFlag xmlns="" xmlns:ma14="http://schemas.microsoft.com/office/mac/drawingml/2011/main"/>
            </a:ext>
          </a:extLst>
        </p:spPr>
      </p:pic>
      <p:pic>
        <p:nvPicPr>
          <p:cNvPr id="15" name="圖片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325" y="2549562"/>
            <a:ext cx="849298" cy="849853"/>
          </a:xfrm>
          <a:prstGeom prst="rect">
            <a:avLst/>
          </a:prstGeom>
          <a:noFill/>
          <a:ln w="9525">
            <a:solidFill>
              <a:schemeClr val="tx1"/>
            </a:solidFill>
            <a:miter lim="800000"/>
            <a:headEnd/>
            <a:tailEnd/>
          </a:ln>
          <a:effectLst/>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366545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3" y="1186017"/>
            <a:ext cx="3308735" cy="461665"/>
          </a:xfrm>
          <a:prstGeom prst="rect">
            <a:avLst/>
          </a:prstGeom>
        </p:spPr>
        <p:txBody>
          <a:bodyPr wrap="square">
            <a:spAutoFit/>
          </a:bodyPr>
          <a:lstStyle/>
          <a:p>
            <a:r>
              <a:rPr lang="en-US" altLang="zh-TW" sz="2400" b="1" dirty="0">
                <a:solidFill>
                  <a:schemeClr val="accent6">
                    <a:lumMod val="75000"/>
                  </a:schemeClr>
                </a:solidFill>
                <a:latin typeface="BiauKai"/>
                <a:ea typeface="BiauKai"/>
                <a:cs typeface="BiauKai"/>
              </a:rPr>
              <a:t>III.	</a:t>
            </a:r>
            <a:r>
              <a:rPr lang="zh-CN" altLang="zh-TW" sz="2400" b="1" dirty="0">
                <a:solidFill>
                  <a:schemeClr val="accent6">
                    <a:lumMod val="75000"/>
                  </a:schemeClr>
                </a:solidFill>
                <a:latin typeface="BiauKai"/>
                <a:ea typeface="BiauKai"/>
                <a:cs typeface="BiauKai"/>
              </a:rPr>
              <a:t>秦国的兵种及装备</a:t>
            </a:r>
            <a:endParaRPr lang="en-US" altLang="zh-TW" sz="2400" dirty="0">
              <a:solidFill>
                <a:schemeClr val="accent6">
                  <a:lumMod val="75000"/>
                </a:schemeClr>
              </a:solidFill>
              <a:latin typeface="BiauKai"/>
              <a:ea typeface="BiauKai"/>
              <a:cs typeface="BiauKai"/>
            </a:endParaRPr>
          </a:p>
        </p:txBody>
      </p:sp>
      <p:sp>
        <p:nvSpPr>
          <p:cNvPr id="6" name="TextBox 1"/>
          <p:cNvSpPr txBox="1"/>
          <p:nvPr/>
        </p:nvSpPr>
        <p:spPr>
          <a:xfrm>
            <a:off x="387843" y="1684120"/>
            <a:ext cx="8375812" cy="369332"/>
          </a:xfrm>
          <a:prstGeom prst="rect">
            <a:avLst/>
          </a:prstGeom>
          <a:solidFill>
            <a:schemeClr val="accent4">
              <a:lumMod val="40000"/>
              <a:lumOff val="60000"/>
            </a:schemeClr>
          </a:solidFill>
        </p:spPr>
        <p:txBody>
          <a:bodyPr wrap="square" rtlCol="0">
            <a:spAutoFit/>
          </a:bodyPr>
          <a:lstStyle/>
          <a:p>
            <a:pPr>
              <a:spcAft>
                <a:spcPts val="0"/>
              </a:spcAft>
            </a:pPr>
            <a:r>
              <a:rPr lang="zh-CN" b="1" kern="1200" dirty="0">
                <a:solidFill>
                  <a:srgbClr val="000000"/>
                </a:solidFill>
                <a:effectLst/>
                <a:latin typeface="Times New Roman"/>
                <a:ea typeface="新細明體"/>
                <a:cs typeface="Times New Roman"/>
              </a:rPr>
              <a:t>考考你</a:t>
            </a:r>
            <a:r>
              <a:rPr lang="zh-CN" kern="1200" dirty="0">
                <a:solidFill>
                  <a:srgbClr val="000000"/>
                </a:solidFill>
                <a:effectLst/>
                <a:latin typeface="Times New Roman"/>
                <a:ea typeface="新細明體"/>
                <a:cs typeface="Times New Roman"/>
              </a:rPr>
              <a:t>：秦国兵种：下图为秦的四种士兵，试从外表辨别他们所属的类别。</a:t>
            </a:r>
            <a:endParaRPr lang="en-US" dirty="0">
              <a:effectLst/>
              <a:latin typeface="Times New Roman"/>
              <a:ea typeface="新細明體"/>
              <a:cs typeface="Times New Roman"/>
            </a:endParaRPr>
          </a:p>
        </p:txBody>
      </p:sp>
      <p:pic>
        <p:nvPicPr>
          <p:cNvPr id="7" name="Picture 4"/>
          <p:cNvPicPr>
            <a:picLocks noChangeAspect="1" noChangeArrowheads="1"/>
          </p:cNvPicPr>
          <p:nvPr/>
        </p:nvPicPr>
        <p:blipFill>
          <a:blip r:embed="rId3" cstate="print"/>
          <a:srcRect/>
          <a:stretch>
            <a:fillRect/>
          </a:stretch>
        </p:blipFill>
        <p:spPr bwMode="auto">
          <a:xfrm>
            <a:off x="463281" y="2357026"/>
            <a:ext cx="1270487" cy="3029735"/>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4" cstate="print"/>
          <a:srcRect/>
          <a:stretch>
            <a:fillRect/>
          </a:stretch>
        </p:blipFill>
        <p:spPr bwMode="auto">
          <a:xfrm>
            <a:off x="1992304" y="2357025"/>
            <a:ext cx="2312223" cy="3083517"/>
          </a:xfrm>
          <a:prstGeom prst="rect">
            <a:avLst/>
          </a:prstGeom>
          <a:noFill/>
          <a:ln w="57150">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9" name="Picture 4"/>
          <p:cNvPicPr>
            <a:picLocks noChangeAspect="1" noChangeArrowheads="1"/>
          </p:cNvPicPr>
          <p:nvPr/>
        </p:nvPicPr>
        <p:blipFill>
          <a:blip r:embed="rId5" cstate="print"/>
          <a:srcRect/>
          <a:stretch>
            <a:fillRect/>
          </a:stretch>
        </p:blipFill>
        <p:spPr bwMode="auto">
          <a:xfrm>
            <a:off x="4559877" y="2357027"/>
            <a:ext cx="2330244" cy="2072512"/>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6" cstate="print"/>
          <a:srcRect/>
          <a:stretch>
            <a:fillRect/>
          </a:stretch>
        </p:blipFill>
        <p:spPr bwMode="auto">
          <a:xfrm>
            <a:off x="7140189" y="2344452"/>
            <a:ext cx="1517298" cy="2995980"/>
          </a:xfrm>
          <a:prstGeom prst="rect">
            <a:avLst/>
          </a:prstGeom>
          <a:noFill/>
          <a:ln w="57150" cmpd="sng">
            <a:solidFill>
              <a:schemeClr val="accent2">
                <a:lumMod val="50000"/>
              </a:schemeClr>
            </a:solidFill>
            <a:miter lim="800000"/>
            <a:headEnd/>
            <a:tailEnd/>
          </a:ln>
          <a:effectLst>
            <a:outerShdw blurRad="50800" dist="38100" dir="2700000" algn="tl" rotWithShape="0">
              <a:prstClr val="black">
                <a:alpha val="40000"/>
              </a:prstClr>
            </a:outerShdw>
          </a:effectLst>
        </p:spPr>
      </p:pic>
      <p:sp>
        <p:nvSpPr>
          <p:cNvPr id="11" name="TextBox 12"/>
          <p:cNvSpPr txBox="1"/>
          <p:nvPr/>
        </p:nvSpPr>
        <p:spPr>
          <a:xfrm>
            <a:off x="1733768" y="6095061"/>
            <a:ext cx="1183831" cy="369332"/>
          </a:xfrm>
          <a:prstGeom prst="rect">
            <a:avLst/>
          </a:prstGeom>
          <a:no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连线</a:t>
            </a:r>
            <a:r>
              <a:rPr lang="en-US" kern="1200" dirty="0">
                <a:solidFill>
                  <a:srgbClr val="000000"/>
                </a:solidFill>
                <a:effectLst/>
                <a:latin typeface="新細明體"/>
                <a:ea typeface="新細明體"/>
                <a:cs typeface="Times New Roman"/>
              </a:rPr>
              <a:t>/</a:t>
            </a:r>
            <a:r>
              <a:rPr lang="zh-TW" kern="1200" dirty="0">
                <a:solidFill>
                  <a:srgbClr val="000000"/>
                </a:solidFill>
                <a:effectLst/>
                <a:latin typeface="新細明體"/>
                <a:ea typeface="新細明體"/>
                <a:cs typeface="Times New Roman"/>
              </a:rPr>
              <a:t>配对</a:t>
            </a:r>
            <a:r>
              <a:rPr lang="zh-CN" kern="1200" dirty="0">
                <a:solidFill>
                  <a:srgbClr val="000000"/>
                </a:solidFill>
                <a:effectLst/>
                <a:latin typeface="Times New Roman"/>
                <a:ea typeface="新細明體"/>
                <a:cs typeface="Times New Roman"/>
              </a:rPr>
              <a:t>：</a:t>
            </a:r>
            <a:endParaRPr lang="en-US" dirty="0">
              <a:effectLst/>
              <a:latin typeface="Times New Roman"/>
              <a:ea typeface="新細明體"/>
              <a:cs typeface="Times New Roman"/>
            </a:endParaRPr>
          </a:p>
        </p:txBody>
      </p:sp>
      <p:sp>
        <p:nvSpPr>
          <p:cNvPr id="16" name="TextBox 8"/>
          <p:cNvSpPr txBox="1"/>
          <p:nvPr/>
        </p:nvSpPr>
        <p:spPr>
          <a:xfrm>
            <a:off x="3083443"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弓兵</a:t>
            </a:r>
            <a:endParaRPr lang="en-US" dirty="0">
              <a:effectLst/>
              <a:latin typeface="Times New Roman"/>
              <a:ea typeface="新細明體"/>
              <a:cs typeface="Times New Roman"/>
            </a:endParaRPr>
          </a:p>
        </p:txBody>
      </p:sp>
      <p:sp>
        <p:nvSpPr>
          <p:cNvPr id="17" name="TextBox 9"/>
          <p:cNvSpPr txBox="1"/>
          <p:nvPr/>
        </p:nvSpPr>
        <p:spPr>
          <a:xfrm>
            <a:off x="4040959"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弩兵</a:t>
            </a:r>
            <a:endParaRPr lang="en-US" dirty="0">
              <a:effectLst/>
              <a:latin typeface="Times New Roman"/>
              <a:ea typeface="新細明體"/>
              <a:cs typeface="Times New Roman"/>
            </a:endParaRPr>
          </a:p>
        </p:txBody>
      </p:sp>
      <p:sp>
        <p:nvSpPr>
          <p:cNvPr id="18" name="TextBox 10"/>
          <p:cNvSpPr txBox="1"/>
          <p:nvPr/>
        </p:nvSpPr>
        <p:spPr>
          <a:xfrm>
            <a:off x="4984150"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骑兵</a:t>
            </a:r>
            <a:endParaRPr lang="en-US" dirty="0">
              <a:effectLst/>
              <a:latin typeface="Times New Roman"/>
              <a:ea typeface="新細明體"/>
              <a:cs typeface="Times New Roman"/>
            </a:endParaRPr>
          </a:p>
        </p:txBody>
      </p:sp>
      <p:sp>
        <p:nvSpPr>
          <p:cNvPr id="19" name="TextBox 11"/>
          <p:cNvSpPr txBox="1"/>
          <p:nvPr/>
        </p:nvSpPr>
        <p:spPr>
          <a:xfrm>
            <a:off x="5962104" y="6107797"/>
            <a:ext cx="719455" cy="369332"/>
          </a:xfrm>
          <a:prstGeom prst="rect">
            <a:avLst/>
          </a:prstGeom>
          <a:solidFill>
            <a:schemeClr val="accent6">
              <a:lumMod val="40000"/>
              <a:lumOff val="60000"/>
            </a:schemeClr>
          </a:solidFill>
        </p:spPr>
        <p:txBody>
          <a:bodyPr wrap="square" rtlCol="0">
            <a:spAutoFit/>
          </a:bodyPr>
          <a:lstStyle/>
          <a:p>
            <a:pPr>
              <a:spcAft>
                <a:spcPts val="0"/>
              </a:spcAft>
            </a:pPr>
            <a:r>
              <a:rPr lang="zh-CN" kern="1200" dirty="0">
                <a:solidFill>
                  <a:srgbClr val="000000"/>
                </a:solidFill>
                <a:effectLst/>
                <a:latin typeface="Times New Roman"/>
                <a:ea typeface="新細明體"/>
                <a:cs typeface="Times New Roman"/>
              </a:rPr>
              <a:t>车兵</a:t>
            </a:r>
            <a:endParaRPr lang="en-US" dirty="0">
              <a:effectLst/>
              <a:latin typeface="Times New Roman"/>
              <a:ea typeface="新細明體"/>
              <a:cs typeface="Times New Roman"/>
            </a:endParaRPr>
          </a:p>
        </p:txBody>
      </p:sp>
      <p:sp>
        <p:nvSpPr>
          <p:cNvPr id="20" name="TextBox 10"/>
          <p:cNvSpPr txBox="1"/>
          <p:nvPr/>
        </p:nvSpPr>
        <p:spPr>
          <a:xfrm>
            <a:off x="1055639" y="5066244"/>
            <a:ext cx="685800"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dirty="0">
                <a:solidFill>
                  <a:srgbClr val="FF0000"/>
                </a:solidFill>
                <a:effectLst/>
                <a:latin typeface="Times New Roman"/>
                <a:ea typeface="新細明體"/>
                <a:cs typeface="Times New Roman"/>
              </a:rPr>
              <a:t>骑兵</a:t>
            </a:r>
            <a:endParaRPr lang="en-US" sz="1600" dirty="0">
              <a:effectLst/>
              <a:latin typeface="Times New Roman"/>
              <a:ea typeface="新細明體"/>
              <a:cs typeface="Times New Roman"/>
            </a:endParaRPr>
          </a:p>
        </p:txBody>
      </p:sp>
      <p:sp>
        <p:nvSpPr>
          <p:cNvPr id="21" name="TextBox 9"/>
          <p:cNvSpPr txBox="1"/>
          <p:nvPr/>
        </p:nvSpPr>
        <p:spPr>
          <a:xfrm>
            <a:off x="3585072" y="5085455"/>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dirty="0">
                <a:solidFill>
                  <a:srgbClr val="FF0000"/>
                </a:solidFill>
                <a:effectLst/>
                <a:latin typeface="Times New Roman"/>
                <a:ea typeface="新細明體"/>
                <a:cs typeface="Times New Roman"/>
              </a:rPr>
              <a:t>弩兵</a:t>
            </a:r>
            <a:endParaRPr lang="en-US" sz="1600" dirty="0">
              <a:effectLst/>
              <a:latin typeface="Times New Roman"/>
              <a:ea typeface="新細明體"/>
              <a:cs typeface="Times New Roman"/>
            </a:endParaRPr>
          </a:p>
        </p:txBody>
      </p:sp>
      <p:sp>
        <p:nvSpPr>
          <p:cNvPr id="22" name="TextBox 8"/>
          <p:cNvSpPr txBox="1"/>
          <p:nvPr/>
        </p:nvSpPr>
        <p:spPr>
          <a:xfrm>
            <a:off x="7938032" y="5001878"/>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dirty="0">
                <a:solidFill>
                  <a:srgbClr val="FF0000"/>
                </a:solidFill>
                <a:effectLst/>
                <a:latin typeface="Times New Roman"/>
                <a:ea typeface="新細明體"/>
                <a:cs typeface="Times New Roman"/>
              </a:rPr>
              <a:t>弓兵</a:t>
            </a:r>
            <a:endParaRPr lang="en-US" sz="1600" dirty="0">
              <a:effectLst/>
              <a:latin typeface="Times New Roman"/>
              <a:ea typeface="新細明體"/>
              <a:cs typeface="Times New Roman"/>
            </a:endParaRPr>
          </a:p>
        </p:txBody>
      </p:sp>
      <p:sp>
        <p:nvSpPr>
          <p:cNvPr id="23" name="TextBox 11"/>
          <p:cNvSpPr txBox="1"/>
          <p:nvPr/>
        </p:nvSpPr>
        <p:spPr>
          <a:xfrm>
            <a:off x="6170666" y="4077934"/>
            <a:ext cx="719455" cy="338554"/>
          </a:xfrm>
          <a:prstGeom prst="rect">
            <a:avLst/>
          </a:prstGeom>
          <a:solidFill>
            <a:schemeClr val="accent6">
              <a:lumMod val="40000"/>
              <a:lumOff val="60000"/>
            </a:schemeClr>
          </a:solidFill>
        </p:spPr>
        <p:txBody>
          <a:bodyPr wrap="square" rtlCol="0" anchor="t">
            <a:spAutoFit/>
          </a:bodyPr>
          <a:lstStyle/>
          <a:p>
            <a:pPr>
              <a:spcAft>
                <a:spcPts val="0"/>
              </a:spcAft>
            </a:pPr>
            <a:r>
              <a:rPr lang="zh-CN" sz="1600" kern="1200" dirty="0">
                <a:solidFill>
                  <a:srgbClr val="FF0000"/>
                </a:solidFill>
                <a:effectLst/>
                <a:latin typeface="Times New Roman"/>
                <a:ea typeface="新細明體"/>
                <a:cs typeface="Times New Roman"/>
              </a:rPr>
              <a:t>车兵</a:t>
            </a:r>
            <a:endParaRPr lang="en-US" sz="1600" dirty="0">
              <a:effectLst/>
              <a:latin typeface="Times New Roman"/>
              <a:ea typeface="新細明體"/>
              <a:cs typeface="Times New Roman"/>
            </a:endParaRPr>
          </a:p>
        </p:txBody>
      </p:sp>
    </p:spTree>
    <p:extLst>
      <p:ext uri="{BB962C8B-B14F-4D97-AF65-F5344CB8AC3E}">
        <p14:creationId xmlns:p14="http://schemas.microsoft.com/office/powerpoint/2010/main" val="1208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29C2D0BC7F544BE1FEDE0EECD7245" ma:contentTypeVersion="14" ma:contentTypeDescription="Create a new document." ma:contentTypeScope="" ma:versionID="d7412338e19ab353bc3e1304ec9b2865">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d6417eb18bda45ec88a4016915a232a6"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F77D1C78-3C2E-49C1-A3A3-FDF576BA54D5}"/>
</file>

<file path=customXml/itemProps2.xml><?xml version="1.0" encoding="utf-8"?>
<ds:datastoreItem xmlns:ds="http://schemas.openxmlformats.org/officeDocument/2006/customXml" ds:itemID="{AC2576E6-5F7B-43BB-87B1-8C07E7FB1854}"/>
</file>

<file path=customXml/itemProps3.xml><?xml version="1.0" encoding="utf-8"?>
<ds:datastoreItem xmlns:ds="http://schemas.openxmlformats.org/officeDocument/2006/customXml" ds:itemID="{57AE5739-A737-4DE2-9D5C-E9A446103CCC}"/>
</file>

<file path=docProps/app.xml><?xml version="1.0" encoding="utf-8"?>
<Properties xmlns="http://schemas.openxmlformats.org/officeDocument/2006/extended-properties" xmlns:vt="http://schemas.openxmlformats.org/officeDocument/2006/docPropsVTypes">
  <TotalTime>266</TotalTime>
  <Words>3723</Words>
  <Application>Microsoft Office PowerPoint</Application>
  <PresentationFormat>如螢幕大小 (4:3)</PresentationFormat>
  <Paragraphs>176</Paragraphs>
  <Slides>33</Slides>
  <Notes>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33</vt:i4>
      </vt:variant>
    </vt:vector>
  </HeadingPairs>
  <TitlesOfParts>
    <vt:vector size="42" baseType="lpstr">
      <vt:lpstr>BiauKai</vt:lpstr>
      <vt:lpstr>微软雅黑</vt:lpstr>
      <vt:lpstr>宋体</vt:lpstr>
      <vt:lpstr>宋体</vt:lpstr>
      <vt:lpstr>新細明體</vt:lpstr>
      <vt:lpstr>Arial</vt:lpstr>
      <vt:lpstr>Calibri</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NG, Lai-fan</cp:lastModifiedBy>
  <cp:revision>53</cp:revision>
  <dcterms:created xsi:type="dcterms:W3CDTF">2017-02-07T17:12:51Z</dcterms:created>
  <dcterms:modified xsi:type="dcterms:W3CDTF">2026-01-15T02:05:43Z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