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3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9" autoAdjust="0"/>
    <p:restoredTop sz="94322" autoAdjust="0"/>
  </p:normalViewPr>
  <p:slideViewPr>
    <p:cSldViewPr snapToGrid="0" snapToObjects="1">
      <p:cViewPr varScale="1">
        <p:scale>
          <a:sx n="107" d="100"/>
          <a:sy n="107" d="100"/>
        </p:scale>
        <p:origin x="19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46B55-62D9-0F41-BC47-304FAF785C52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6990B-DB6A-C14B-A7FD-024B5123F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6232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DCEB3-CAC4-AA47-85D1-1DF3EB2F8EB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1AEF7-A788-AF4F-9728-C9724F65077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579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EF7-A788-AF4F-9728-C9724F650778}" type="slidenum">
              <a:rPr kumimoji="1" lang="zh-TW" altLang="en-US" smtClean="0"/>
              <a:t>11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977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EF7-A788-AF4F-9728-C9724F650778}" type="slidenum">
              <a:rPr kumimoji="1" lang="zh-TW" altLang="en-US" smtClean="0"/>
              <a:t>17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716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EF7-A788-AF4F-9728-C9724F650778}" type="slidenum">
              <a:rPr kumimoji="1" lang="zh-TW" altLang="en-US" smtClean="0"/>
              <a:t>18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004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EF7-A788-AF4F-9728-C9724F650778}" type="slidenum">
              <a:rPr kumimoji="1" lang="zh-TW" altLang="en-US" smtClean="0"/>
              <a:t>23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899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0085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395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821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289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6916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9541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267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8798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102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090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544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734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543090" y="1273423"/>
            <a:ext cx="8082261" cy="646331"/>
          </a:xfrm>
          <a:prstGeom prst="rect">
            <a:avLst/>
          </a:prstGeom>
          <a:gradFill flip="none" rotWithShape="1">
            <a:gsLst>
              <a:gs pos="47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赤壁之</a:t>
            </a:r>
            <a:r>
              <a:rPr lang="zh-CN" sz="3600" b="1" kern="1200" dirty="0">
                <a:solidFill>
                  <a:srgbClr val="FF0000"/>
                </a:solidFill>
                <a:effectLst/>
                <a:latin typeface="BiauKai"/>
                <a:ea typeface="BiauKai"/>
                <a:cs typeface="BiauKai"/>
              </a:rPr>
              <a:t>战</a:t>
            </a:r>
            <a:r>
              <a:rPr lang="zh-CN" sz="2400" b="1" kern="1200" dirty="0">
                <a:solidFill>
                  <a:srgbClr val="000000"/>
                </a:solidFill>
                <a:effectLst/>
                <a:latin typeface="Times New Roman"/>
                <a:ea typeface="Microsoft YaHei"/>
              </a:rPr>
              <a:t>：</a:t>
            </a:r>
            <a:r>
              <a:rPr lang="zh-CN" altLang="en-US" sz="2400" b="1" dirty="0">
                <a:solidFill>
                  <a:srgbClr val="548DD4"/>
                </a:solidFill>
                <a:latin typeface="+mn-ea"/>
              </a:rPr>
              <a:t>水</a:t>
            </a:r>
            <a:r>
              <a:rPr lang="zh-CN" sz="2400" b="1" kern="1200" dirty="0">
                <a:solidFill>
                  <a:srgbClr val="548DD4"/>
                </a:solidFill>
                <a:effectLst/>
                <a:latin typeface="+mn-ea"/>
              </a:rPr>
              <a:t>战</a:t>
            </a:r>
            <a:endParaRPr lang="en-US" sz="1200" dirty="0">
              <a:effectLst/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7944" y="2008063"/>
            <a:ext cx="8119980" cy="40333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赤壁之战发生于汉献帝建安十三年（公元</a:t>
            </a:r>
            <a:r>
              <a:rPr lang="en-US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208</a:t>
            </a:r>
            <a:r>
              <a:rPr lang="zh-TW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年）十二月，乃控制北方的汉丞相曹操发动，意图消灭南方主要对手、统一天下的战役。结果曹操于赤壁、乌林遭孙权、刘备联军击败北还，仅留兵驻守江北重镇江陵、襄阳。</a:t>
            </a:r>
            <a:endParaRPr lang="zh-HK" altLang="zh-TW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endParaRPr lang="zh-HK" altLang="zh-TW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zh-TW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建安十二年（</a:t>
            </a:r>
            <a:r>
              <a:rPr lang="en-US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207</a:t>
            </a:r>
            <a:r>
              <a:rPr lang="zh-TW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年）十一月，曹操消灭河北袁氏的残余势力，并平定乌桓，自始北方大致统一。翌年（</a:t>
            </a:r>
            <a:r>
              <a:rPr lang="en-US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208</a:t>
            </a:r>
            <a:r>
              <a:rPr lang="zh-TW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年）七月，曹操率大军南下荆州，进攻荆州牧刘表。八月，刘表逝世，孙权属下鲁肃建议应以吊唁刘表为名，乘机与刘备商讨结盟事宜，共同对抗曹操。</a:t>
            </a:r>
            <a:endParaRPr lang="zh-HK" altLang="zh-TW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圖片 11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3930" y="2246203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I.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赤壁之战背景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</p:spTree>
    <p:extLst>
      <p:ext uri="{BB962C8B-B14F-4D97-AF65-F5344CB8AC3E}">
        <p14:creationId xmlns:p14="http://schemas.microsoft.com/office/powerpoint/2010/main" val="426922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3" y="1710829"/>
            <a:ext cx="4276933" cy="4027323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0" name="TextBox 24"/>
          <p:cNvSpPr txBox="1"/>
          <p:nvPr/>
        </p:nvSpPr>
        <p:spPr>
          <a:xfrm>
            <a:off x="5273027" y="1710829"/>
            <a:ext cx="9637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虎豹骑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5273027" y="2240324"/>
            <a:ext cx="3333758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虎豹骑是曹操最为精锐的骑兵，类似皇帝的禁卫军，而掌管这支军队的必须是曹氏亲族，如曹纯、曹休、曹真等等。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因为是精锐部队，估计有披甲。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5273027" y="4462345"/>
            <a:ext cx="3333758" cy="1275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TW" b="1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想一想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：看过上面的资料，你认为曹操军事上的优势在哪一方面？试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评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估他在南方战事战胜的机会。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99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34111" y="1307632"/>
            <a:ext cx="2694155" cy="461665"/>
          </a:xfrm>
          <a:prstGeom prst="rect">
            <a:avLst/>
          </a:prstGeom>
          <a:gradFill flip="none" rotWithShape="1">
            <a:gsLst>
              <a:gs pos="4800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kern="1200" dirty="0">
                <a:solidFill>
                  <a:srgbClr val="984806"/>
                </a:solidFill>
                <a:effectLst/>
                <a:latin typeface="BiauKai"/>
                <a:ea typeface="新細明體"/>
                <a:cs typeface="Times New Roman"/>
              </a:rPr>
              <a:t>B. </a:t>
            </a:r>
            <a:r>
              <a:rPr lang="zh-TW" altLang="en-US" sz="2400" b="1" dirty="0">
                <a:solidFill>
                  <a:srgbClr val="984806"/>
                </a:solidFill>
                <a:latin typeface="Times New Roman"/>
                <a:ea typeface="BiauKai"/>
                <a:cs typeface="Times New Roman"/>
              </a:rPr>
              <a:t>孙权的军队</a:t>
            </a:r>
            <a:endParaRPr lang="zh-HK" sz="24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434111" y="1942174"/>
            <a:ext cx="576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孙权的军船：以长江为天险，孙权非常注重军船的建造。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12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10" y="2467903"/>
            <a:ext cx="5706867" cy="3822213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0"/>
          <p:cNvSpPr txBox="1"/>
          <p:nvPr/>
        </p:nvSpPr>
        <p:spPr>
          <a:xfrm>
            <a:off x="3322515" y="6364863"/>
            <a:ext cx="290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仿画自</a:t>
            </a: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图说中国武器集成</a:t>
            </a: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页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31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。</a:t>
            </a:r>
            <a:endParaRPr lang="zh-HK" sz="14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6429575" y="4535789"/>
            <a:ext cx="2290605" cy="17543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艨冲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：后汉时代的大型兵船，因其体积巨大，作战的时候，足可将敌方较小型的兵船拦腰撞毁。艨冲可作指挥舰。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91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1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30" y="1456262"/>
            <a:ext cx="4203462" cy="4417974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0"/>
          <p:cNvSpPr txBox="1"/>
          <p:nvPr/>
        </p:nvSpPr>
        <p:spPr>
          <a:xfrm>
            <a:off x="2041142" y="5974419"/>
            <a:ext cx="304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仿画自</a:t>
            </a: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图说中国武器集成</a:t>
            </a: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页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31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。</a:t>
            </a:r>
            <a:endParaRPr lang="zh-HK" sz="14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4639791" y="2783757"/>
            <a:ext cx="342269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艨冲的设计，重视保护船内的兵丁。船舱的小孔和甲板两侧的高板墙，均可使在攻击敌人时得到良好的保护。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43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3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27" y="1492374"/>
            <a:ext cx="6207015" cy="4237898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2606643" y="5908257"/>
            <a:ext cx="329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TW" sz="1400" dirty="0"/>
              <a:t>仿画自</a:t>
            </a:r>
            <a:r>
              <a:rPr lang="zh-HK" altLang="zh-TW" sz="1400" dirty="0"/>
              <a:t>《</a:t>
            </a:r>
            <a:r>
              <a:rPr lang="zh-CN" altLang="zh-TW" sz="1400" dirty="0"/>
              <a:t>图说中国武器集成</a:t>
            </a:r>
            <a:r>
              <a:rPr lang="zh-HK" altLang="zh-TW" sz="1400" dirty="0"/>
              <a:t>》</a:t>
            </a:r>
            <a:r>
              <a:rPr lang="zh-CN" altLang="zh-TW" sz="1400" dirty="0"/>
              <a:t>页</a:t>
            </a:r>
            <a:r>
              <a:rPr lang="en-US" altLang="zh-TW" sz="1400" dirty="0"/>
              <a:t>30-31</a:t>
            </a:r>
            <a:r>
              <a:rPr lang="zh-CN" altLang="zh-TW" sz="1400" dirty="0"/>
              <a:t>。</a:t>
            </a:r>
            <a:endParaRPr lang="zh-HK" altLang="zh-TW" sz="1400" dirty="0"/>
          </a:p>
          <a:p>
            <a:endParaRPr kumimoji="1" lang="zh-TW" altLang="en-US" sz="1400" dirty="0"/>
          </a:p>
        </p:txBody>
      </p:sp>
      <p:sp>
        <p:nvSpPr>
          <p:cNvPr id="15" name="TextBox 1"/>
          <p:cNvSpPr txBox="1"/>
          <p:nvPr/>
        </p:nvSpPr>
        <p:spPr>
          <a:xfrm>
            <a:off x="6100724" y="4118599"/>
            <a:ext cx="259677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走舸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：这时快速的运兵船，作用是将士兵迅速地运到对岸抢滩，有点像现代的登陆艇。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89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12657" y="1340473"/>
            <a:ext cx="6801409" cy="462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游艇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：作用跟走舸相同，只是体积较小，对士兵的保护不及走舸。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10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31" y="1944482"/>
            <a:ext cx="5084389" cy="3377912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/>
        </p:nvSpPr>
        <p:spPr>
          <a:xfrm>
            <a:off x="5697775" y="4867052"/>
            <a:ext cx="2410066" cy="7215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仿画自</a:t>
            </a: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图说中国武器集成</a:t>
            </a: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页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30-31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。</a:t>
            </a:r>
            <a:endParaRPr lang="zh-HK" sz="14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512657" y="5503251"/>
            <a:ext cx="8048769" cy="10287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b="1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考考你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曹操、孙权的军事实力各有什么特点？两者相比，估计谁在赤壁一战取胜的机会较大？为什么</a:t>
            </a:r>
            <a:r>
              <a:rPr lang="en-US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?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6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1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804" y="1482360"/>
            <a:ext cx="6569883" cy="4764866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字方塊 11"/>
          <p:cNvSpPr txBox="1"/>
          <p:nvPr/>
        </p:nvSpPr>
        <p:spPr>
          <a:xfrm>
            <a:off x="1428792" y="163299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TW" dirty="0"/>
              <a:t>船舰战</a:t>
            </a:r>
            <a:endParaRPr lang="zh-HK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8768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cxnSp>
        <p:nvCxnSpPr>
          <p:cNvPr id="24" name="Straight Arrow Connector 21"/>
          <p:cNvCxnSpPr/>
          <p:nvPr/>
        </p:nvCxnSpPr>
        <p:spPr>
          <a:xfrm>
            <a:off x="5382820" y="7601824"/>
            <a:ext cx="810493" cy="0"/>
          </a:xfrm>
          <a:prstGeom prst="straightConnector1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1"/>
          <p:cNvSpPr txBox="1"/>
          <p:nvPr/>
        </p:nvSpPr>
        <p:spPr>
          <a:xfrm>
            <a:off x="997654" y="1280352"/>
            <a:ext cx="7076166" cy="215472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这个时代的船舰战，主要是两船相遇，然后让士兵进行埋身搏斗。换句话说，船舰战是针对敌舰士兵，而非敌舰。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摧毁敌舰有两个办法：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一是利用体型较大的船舰，将敌舰撞毁。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二是火攻，将满布柴薪的小艇，点燃起来，推往敌舰停泊处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这正是孙刘联军在赤壁的致胜之术。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cxnSp>
        <p:nvCxnSpPr>
          <p:cNvPr id="44" name="Curved Connector 12"/>
          <p:cNvCxnSpPr/>
          <p:nvPr/>
        </p:nvCxnSpPr>
        <p:spPr>
          <a:xfrm>
            <a:off x="2030393" y="2683339"/>
            <a:ext cx="2275322" cy="1250330"/>
          </a:xfrm>
          <a:prstGeom prst="curvedConnector3">
            <a:avLst>
              <a:gd name="adj1" fmla="val 50000"/>
            </a:avLst>
          </a:prstGeom>
          <a:ln w="38100" cmpd="sng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3"/>
          <p:cNvSpPr txBox="1"/>
          <p:nvPr/>
        </p:nvSpPr>
        <p:spPr>
          <a:xfrm>
            <a:off x="1102040" y="5353081"/>
            <a:ext cx="3203675" cy="9742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当然，也可使用较大体积的船舰进行火攻。赤壁之战中，孙吴便是利用艨艟进行火攻。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486" y="3184307"/>
            <a:ext cx="3768108" cy="314231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32628" y="1178709"/>
            <a:ext cx="379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IV.	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赤壁之战的经过及结果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746" y="1703772"/>
            <a:ext cx="5198110" cy="4828540"/>
          </a:xfrm>
          <a:prstGeom prst="rect">
            <a:avLst/>
          </a:prstGeom>
          <a:solidFill>
            <a:schemeClr val="accent2"/>
          </a:solidFill>
          <a:ln w="3810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Striped Right Arrow 13"/>
          <p:cNvSpPr/>
          <p:nvPr/>
        </p:nvSpPr>
        <p:spPr>
          <a:xfrm rot="4819718" flipV="1">
            <a:off x="1765773" y="3449357"/>
            <a:ext cx="364871" cy="99991"/>
          </a:xfrm>
          <a:prstGeom prst="striped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4" name="Striped Right Arrow 14"/>
          <p:cNvSpPr/>
          <p:nvPr/>
        </p:nvSpPr>
        <p:spPr>
          <a:xfrm rot="6794086" flipV="1">
            <a:off x="1775705" y="4126976"/>
            <a:ext cx="364871" cy="96355"/>
          </a:xfrm>
          <a:prstGeom prst="striped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5" name="Striped Right Arrow 15"/>
          <p:cNvSpPr/>
          <p:nvPr/>
        </p:nvSpPr>
        <p:spPr>
          <a:xfrm rot="7929538" flipV="1">
            <a:off x="1557387" y="4574390"/>
            <a:ext cx="364871" cy="96355"/>
          </a:xfrm>
          <a:prstGeom prst="striped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6" name="TextBox 17"/>
          <p:cNvSpPr txBox="1"/>
          <p:nvPr/>
        </p:nvSpPr>
        <p:spPr>
          <a:xfrm>
            <a:off x="1914741" y="2874712"/>
            <a:ext cx="485156" cy="391591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邺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7" name="TextBox 18"/>
          <p:cNvSpPr txBox="1"/>
          <p:nvPr/>
        </p:nvSpPr>
        <p:spPr>
          <a:xfrm>
            <a:off x="2067146" y="3789112"/>
            <a:ext cx="485156" cy="335368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宛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924144" y="4104072"/>
            <a:ext cx="609594" cy="65786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樊城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1609942" y="5441958"/>
            <a:ext cx="609593" cy="503052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江陵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516154" y="4659020"/>
            <a:ext cx="1084385" cy="5016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刘备驻扎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1" name="TextBox 34"/>
          <p:cNvSpPr txBox="1"/>
          <p:nvPr/>
        </p:nvSpPr>
        <p:spPr>
          <a:xfrm>
            <a:off x="2143347" y="3103312"/>
            <a:ext cx="847058" cy="559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曹操大军进攻路线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39540">
            <a:off x="1933483" y="1999292"/>
            <a:ext cx="960206" cy="101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8"/>
          <p:cNvSpPr txBox="1"/>
          <p:nvPr/>
        </p:nvSpPr>
        <p:spPr>
          <a:xfrm rot="193250">
            <a:off x="402087" y="4123448"/>
            <a:ext cx="798006" cy="426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夏水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4" name="TextBox 39"/>
          <p:cNvSpPr txBox="1"/>
          <p:nvPr/>
        </p:nvSpPr>
        <p:spPr>
          <a:xfrm rot="19166078">
            <a:off x="3085792" y="5574423"/>
            <a:ext cx="709446" cy="426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长江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1578" y="3014143"/>
            <a:ext cx="503575" cy="3024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0737" y="3708405"/>
            <a:ext cx="503575" cy="3024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6998" y="4267673"/>
            <a:ext cx="503575" cy="3024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4943" y="4659160"/>
            <a:ext cx="503575" cy="3024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0363" y="5106574"/>
            <a:ext cx="503575" cy="3024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0" name="TextBox 35"/>
          <p:cNvSpPr txBox="1"/>
          <p:nvPr/>
        </p:nvSpPr>
        <p:spPr>
          <a:xfrm>
            <a:off x="543146" y="5024655"/>
            <a:ext cx="547036" cy="615006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襄阳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8681" y="5498062"/>
            <a:ext cx="503575" cy="3024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3" name="TextBox 51"/>
          <p:cNvSpPr txBox="1"/>
          <p:nvPr/>
        </p:nvSpPr>
        <p:spPr>
          <a:xfrm>
            <a:off x="5080158" y="1343550"/>
            <a:ext cx="3674042" cy="506402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荆州不战而降，曹军渡汉水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208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六月：曹操就任汉献帝丞相，开始筹画剿平各地割据势力。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七月：曹操南征荆州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 marL="540385" indent="-540385"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八月：曹操大军逼近</a:t>
            </a:r>
            <a:r>
              <a:rPr lang="zh-TW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宛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，刘表却在此时逝世，次子刘琮继任荆州牧。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 marL="540385" indent="-540385"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九月：曹军抵达新野，刘琮已表示投降。驻扎樊城的刘备，兵力薄弱，却不欲降曹，遂拟定撤退至江陵。当时兵分二路：由关羽率水军沿汉水南下，自己则带领步骑从陆路往江陵开拨。当时跟随刘备撤退的有超过十万荆州一带的住民，导致行军缓慢，一日只能前进十余里路。在另一方面，曹操为防江陵落入刘备手上，即命五千虎豹骑，日行三百里追赶，终在长阪（一处长约数里的缓坡）追上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……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28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498" y="1437228"/>
            <a:ext cx="6198235" cy="4789058"/>
          </a:xfrm>
          <a:prstGeom prst="rect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lowchart: Connector 25"/>
          <p:cNvSpPr/>
          <p:nvPr/>
        </p:nvSpPr>
        <p:spPr>
          <a:xfrm>
            <a:off x="2032400" y="1667358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4" name="Flowchart: Connector 26"/>
          <p:cNvSpPr/>
          <p:nvPr/>
        </p:nvSpPr>
        <p:spPr>
          <a:xfrm>
            <a:off x="1641917" y="2066721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5" name="Flowchart: Connector 27"/>
          <p:cNvSpPr/>
          <p:nvPr/>
        </p:nvSpPr>
        <p:spPr>
          <a:xfrm>
            <a:off x="1446675" y="2332963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6" name="Flowchart: Connector 28"/>
          <p:cNvSpPr/>
          <p:nvPr/>
        </p:nvSpPr>
        <p:spPr>
          <a:xfrm>
            <a:off x="2292722" y="3664174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7" name="Flowchart: Connector 29"/>
          <p:cNvSpPr/>
          <p:nvPr/>
        </p:nvSpPr>
        <p:spPr>
          <a:xfrm>
            <a:off x="1772078" y="4329779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8" name="Flowchart: Connector 31"/>
          <p:cNvSpPr/>
          <p:nvPr/>
        </p:nvSpPr>
        <p:spPr>
          <a:xfrm>
            <a:off x="4114978" y="4196658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9" name="Flowchart: Connector 32"/>
          <p:cNvSpPr/>
          <p:nvPr/>
        </p:nvSpPr>
        <p:spPr>
          <a:xfrm>
            <a:off x="6002315" y="5261627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pic>
        <p:nvPicPr>
          <p:cNvPr id="20" name="Picture 3" descr="G:\2014 War History for China\赤壁之戰\1000px-Small_battle_symbo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594" y="3597613"/>
            <a:ext cx="216422" cy="288633"/>
          </a:xfrm>
          <a:prstGeom prst="rect">
            <a:avLst/>
          </a:prstGeom>
          <a:noFill/>
        </p:spPr>
      </p:pic>
      <p:sp>
        <p:nvSpPr>
          <p:cNvPr id="21" name="TextBox 38"/>
          <p:cNvSpPr txBox="1"/>
          <p:nvPr/>
        </p:nvSpPr>
        <p:spPr>
          <a:xfrm rot="3967199">
            <a:off x="552168" y="1742592"/>
            <a:ext cx="665615" cy="4958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汉水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2" name="TextBox 39"/>
          <p:cNvSpPr txBox="1"/>
          <p:nvPr/>
        </p:nvSpPr>
        <p:spPr>
          <a:xfrm rot="19594867">
            <a:off x="5754568" y="4521365"/>
            <a:ext cx="781092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长江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3" name="TextBox 40"/>
          <p:cNvSpPr txBox="1"/>
          <p:nvPr/>
        </p:nvSpPr>
        <p:spPr>
          <a:xfrm>
            <a:off x="1837158" y="5727518"/>
            <a:ext cx="845944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洞庭湖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41"/>
          <p:cNvSpPr txBox="1"/>
          <p:nvPr/>
        </p:nvSpPr>
        <p:spPr>
          <a:xfrm>
            <a:off x="5807073" y="5461152"/>
            <a:ext cx="756414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柴桑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5" name="TextBox 43"/>
          <p:cNvSpPr txBox="1"/>
          <p:nvPr/>
        </p:nvSpPr>
        <p:spPr>
          <a:xfrm>
            <a:off x="4034188" y="4207533"/>
            <a:ext cx="600771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夏口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6" name="TextBox 44"/>
          <p:cNvSpPr txBox="1"/>
          <p:nvPr/>
        </p:nvSpPr>
        <p:spPr>
          <a:xfrm>
            <a:off x="2162504" y="1534233"/>
            <a:ext cx="845944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新野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7" name="TextBox 45"/>
          <p:cNvSpPr txBox="1"/>
          <p:nvPr/>
        </p:nvSpPr>
        <p:spPr>
          <a:xfrm>
            <a:off x="1734992" y="1888088"/>
            <a:ext cx="716240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樊城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8" name="TextBox 46"/>
          <p:cNvSpPr txBox="1"/>
          <p:nvPr/>
        </p:nvSpPr>
        <p:spPr>
          <a:xfrm>
            <a:off x="857812" y="2171552"/>
            <a:ext cx="716240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襄阳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9" name="TextBox 48"/>
          <p:cNvSpPr txBox="1"/>
          <p:nvPr/>
        </p:nvSpPr>
        <p:spPr>
          <a:xfrm>
            <a:off x="1391271" y="3954308"/>
            <a:ext cx="650815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江陵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0" name="TextBox 49"/>
          <p:cNvSpPr txBox="1"/>
          <p:nvPr/>
        </p:nvSpPr>
        <p:spPr>
          <a:xfrm>
            <a:off x="926012" y="3797203"/>
            <a:ext cx="781092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长坂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1" name="Striped Right Arrow 60"/>
          <p:cNvSpPr/>
          <p:nvPr/>
        </p:nvSpPr>
        <p:spPr>
          <a:xfrm rot="7071606">
            <a:off x="1402138" y="2134681"/>
            <a:ext cx="284315" cy="22112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32" name="Striped Right Arrow 65"/>
          <p:cNvSpPr/>
          <p:nvPr/>
        </p:nvSpPr>
        <p:spPr>
          <a:xfrm rot="5697778">
            <a:off x="1245266" y="2701173"/>
            <a:ext cx="532979" cy="216049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33" name="Striped Right Arrow 66"/>
          <p:cNvSpPr/>
          <p:nvPr/>
        </p:nvSpPr>
        <p:spPr>
          <a:xfrm rot="5697778">
            <a:off x="1333344" y="3268804"/>
            <a:ext cx="332803" cy="20893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34" name="Striped Right Arrow 67"/>
          <p:cNvSpPr/>
          <p:nvPr/>
        </p:nvSpPr>
        <p:spPr>
          <a:xfrm rot="381498">
            <a:off x="1679587" y="3638789"/>
            <a:ext cx="439140" cy="245508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pic>
        <p:nvPicPr>
          <p:cNvPr id="35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15916">
            <a:off x="1710125" y="2269602"/>
            <a:ext cx="340858" cy="348609"/>
          </a:xfrm>
          <a:prstGeom prst="rect">
            <a:avLst/>
          </a:prstGeom>
          <a:noFill/>
        </p:spPr>
      </p:pic>
      <p:pic>
        <p:nvPicPr>
          <p:cNvPr id="36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15916">
            <a:off x="1970448" y="3001768"/>
            <a:ext cx="340858" cy="348609"/>
          </a:xfrm>
          <a:prstGeom prst="rect">
            <a:avLst/>
          </a:prstGeom>
          <a:noFill/>
        </p:spPr>
      </p:pic>
      <p:pic>
        <p:nvPicPr>
          <p:cNvPr id="37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15916">
            <a:off x="2360932" y="3933615"/>
            <a:ext cx="340858" cy="348609"/>
          </a:xfrm>
          <a:prstGeom prst="rect">
            <a:avLst/>
          </a:prstGeom>
          <a:noFill/>
        </p:spPr>
      </p:pic>
      <p:pic>
        <p:nvPicPr>
          <p:cNvPr id="38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39668">
            <a:off x="1972571" y="2604576"/>
            <a:ext cx="340858" cy="348609"/>
          </a:xfrm>
          <a:prstGeom prst="rect">
            <a:avLst/>
          </a:prstGeom>
          <a:noFill/>
        </p:spPr>
      </p:pic>
      <p:pic>
        <p:nvPicPr>
          <p:cNvPr id="39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170237">
            <a:off x="2161947" y="3272022"/>
            <a:ext cx="348609" cy="340858"/>
          </a:xfrm>
          <a:prstGeom prst="rect">
            <a:avLst/>
          </a:prstGeom>
          <a:noFill/>
        </p:spPr>
      </p:pic>
      <p:pic>
        <p:nvPicPr>
          <p:cNvPr id="40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60210">
            <a:off x="2740674" y="4055751"/>
            <a:ext cx="340858" cy="348609"/>
          </a:xfrm>
          <a:prstGeom prst="rect">
            <a:avLst/>
          </a:prstGeom>
          <a:noFill/>
        </p:spPr>
      </p:pic>
      <p:pic>
        <p:nvPicPr>
          <p:cNvPr id="41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15774">
            <a:off x="3101327" y="4025242"/>
            <a:ext cx="340858" cy="348609"/>
          </a:xfrm>
          <a:prstGeom prst="rect">
            <a:avLst/>
          </a:prstGeom>
          <a:noFill/>
        </p:spPr>
      </p:pic>
      <p:pic>
        <p:nvPicPr>
          <p:cNvPr id="42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9092" y="3797295"/>
            <a:ext cx="340858" cy="348609"/>
          </a:xfrm>
          <a:prstGeom prst="rect">
            <a:avLst/>
          </a:prstGeom>
          <a:noFill/>
        </p:spPr>
      </p:pic>
      <p:pic>
        <p:nvPicPr>
          <p:cNvPr id="43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00166">
            <a:off x="3778064" y="3785522"/>
            <a:ext cx="340858" cy="348609"/>
          </a:xfrm>
          <a:prstGeom prst="rect">
            <a:avLst/>
          </a:prstGeom>
          <a:noFill/>
        </p:spPr>
      </p:pic>
      <p:sp>
        <p:nvSpPr>
          <p:cNvPr id="44" name="Striped Right Arrow 87"/>
          <p:cNvSpPr/>
          <p:nvPr/>
        </p:nvSpPr>
        <p:spPr>
          <a:xfrm rot="7950241">
            <a:off x="1592988" y="1704443"/>
            <a:ext cx="371152" cy="21467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45" name="Striped Right Arrow 88"/>
          <p:cNvSpPr/>
          <p:nvPr/>
        </p:nvSpPr>
        <p:spPr>
          <a:xfrm rot="5708902">
            <a:off x="1202505" y="1970684"/>
            <a:ext cx="371152" cy="21467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46" name="Striped Right Arrow 89"/>
          <p:cNvSpPr/>
          <p:nvPr/>
        </p:nvSpPr>
        <p:spPr>
          <a:xfrm rot="4657277">
            <a:off x="1079438" y="2696662"/>
            <a:ext cx="371152" cy="21467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47" name="Striped Right Arrow 90"/>
          <p:cNvSpPr/>
          <p:nvPr/>
        </p:nvSpPr>
        <p:spPr>
          <a:xfrm rot="4011043">
            <a:off x="1105726" y="3304702"/>
            <a:ext cx="371152" cy="21467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48" name="TextBox 92"/>
          <p:cNvSpPr txBox="1"/>
          <p:nvPr/>
        </p:nvSpPr>
        <p:spPr>
          <a:xfrm>
            <a:off x="3962464" y="1600770"/>
            <a:ext cx="1975460" cy="11142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图例：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          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          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曹操进攻路线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          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刘备撤退路线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          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关羽撤退路线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49" name="Striped Right Arrow 94"/>
          <p:cNvSpPr/>
          <p:nvPr/>
        </p:nvSpPr>
        <p:spPr>
          <a:xfrm>
            <a:off x="4108064" y="1901059"/>
            <a:ext cx="362900" cy="21956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50" name="Striped Right Arrow 95"/>
          <p:cNvSpPr/>
          <p:nvPr/>
        </p:nvSpPr>
        <p:spPr>
          <a:xfrm>
            <a:off x="4108064" y="2155961"/>
            <a:ext cx="362900" cy="219560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pic>
        <p:nvPicPr>
          <p:cNvPr id="51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46517">
            <a:off x="4124657" y="2383953"/>
            <a:ext cx="340858" cy="348609"/>
          </a:xfrm>
          <a:prstGeom prst="rect">
            <a:avLst/>
          </a:prstGeom>
          <a:noFill/>
        </p:spPr>
      </p:pic>
      <p:sp>
        <p:nvSpPr>
          <p:cNvPr id="52" name="TextBox 52"/>
          <p:cNvSpPr txBox="1"/>
          <p:nvPr/>
        </p:nvSpPr>
        <p:spPr>
          <a:xfrm>
            <a:off x="2447520" y="3490526"/>
            <a:ext cx="650721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汉津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53" name="TextBox 3"/>
          <p:cNvSpPr txBox="1"/>
          <p:nvPr/>
        </p:nvSpPr>
        <p:spPr>
          <a:xfrm>
            <a:off x="6449986" y="1800479"/>
            <a:ext cx="2258855" cy="4009067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700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在长坂陂，曹操的虎豹骑赶至，刘备的军队登时陷入一片混乱，死伤惨重。即使刘备本人，也不能兼顾妻子和儿子（后来被赵云救回），自己带着数十骑兵，又东渡汉水，在汉津与关羽会合。此时，以柴桑为根据地的孙权也有意抗曹，遂派鲁肃到汉津，迎接刘备和他的残军到夏口停留补给，以便共谋抗曹大计。</a:t>
            </a:r>
            <a:endParaRPr lang="zh-HK" sz="1700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33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611" y="1245125"/>
            <a:ext cx="6663833" cy="512725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Flowchart: Connector 25"/>
          <p:cNvSpPr/>
          <p:nvPr/>
        </p:nvSpPr>
        <p:spPr>
          <a:xfrm>
            <a:off x="3087173" y="1672691"/>
            <a:ext cx="139939" cy="14252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6" name="Flowchart: Connector 26"/>
          <p:cNvSpPr/>
          <p:nvPr/>
        </p:nvSpPr>
        <p:spPr>
          <a:xfrm>
            <a:off x="2597388" y="1957735"/>
            <a:ext cx="139939" cy="14252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7" name="Flowchart: Connector 27"/>
          <p:cNvSpPr/>
          <p:nvPr/>
        </p:nvSpPr>
        <p:spPr>
          <a:xfrm>
            <a:off x="2457449" y="2314040"/>
            <a:ext cx="139939" cy="14252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8" name="Flowchart: Connector 28"/>
          <p:cNvSpPr/>
          <p:nvPr/>
        </p:nvSpPr>
        <p:spPr>
          <a:xfrm>
            <a:off x="3297081" y="3668000"/>
            <a:ext cx="139939" cy="14252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9" name="Flowchart: Connector 29"/>
          <p:cNvSpPr/>
          <p:nvPr/>
        </p:nvSpPr>
        <p:spPr>
          <a:xfrm>
            <a:off x="2877265" y="4451871"/>
            <a:ext cx="139939" cy="14252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0" name="Flowchart: Connector 31"/>
          <p:cNvSpPr/>
          <p:nvPr/>
        </p:nvSpPr>
        <p:spPr>
          <a:xfrm>
            <a:off x="5256220" y="4380610"/>
            <a:ext cx="139939" cy="142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1" name="Flowchart: Connector 32"/>
          <p:cNvSpPr/>
          <p:nvPr/>
        </p:nvSpPr>
        <p:spPr>
          <a:xfrm>
            <a:off x="7425268" y="5449526"/>
            <a:ext cx="139939" cy="14252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2" name="TextBox 38"/>
          <p:cNvSpPr txBox="1"/>
          <p:nvPr/>
        </p:nvSpPr>
        <p:spPr>
          <a:xfrm rot="3967199">
            <a:off x="1362190" y="1662651"/>
            <a:ext cx="918949" cy="533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汉水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3" name="TextBox 39"/>
          <p:cNvSpPr txBox="1"/>
          <p:nvPr/>
        </p:nvSpPr>
        <p:spPr>
          <a:xfrm rot="19594867">
            <a:off x="7018976" y="4508300"/>
            <a:ext cx="839766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长江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40"/>
          <p:cNvSpPr txBox="1"/>
          <p:nvPr/>
        </p:nvSpPr>
        <p:spPr>
          <a:xfrm>
            <a:off x="2886560" y="5807460"/>
            <a:ext cx="909490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洞庭湖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6799330" y="5335493"/>
            <a:ext cx="874937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柴桑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6" name="TextBox 43"/>
          <p:cNvSpPr txBox="1"/>
          <p:nvPr/>
        </p:nvSpPr>
        <p:spPr>
          <a:xfrm>
            <a:off x="5062282" y="4471337"/>
            <a:ext cx="769426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夏口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7" name="TextBox 44"/>
          <p:cNvSpPr txBox="1"/>
          <p:nvPr/>
        </p:nvSpPr>
        <p:spPr>
          <a:xfrm>
            <a:off x="3297081" y="1527868"/>
            <a:ext cx="909490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新野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8" name="TextBox 45"/>
          <p:cNvSpPr txBox="1"/>
          <p:nvPr/>
        </p:nvSpPr>
        <p:spPr>
          <a:xfrm>
            <a:off x="2737330" y="1815228"/>
            <a:ext cx="769426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樊城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1763771" y="2073105"/>
            <a:ext cx="693678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襄阳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0" name="TextBox 48"/>
          <p:cNvSpPr txBox="1"/>
          <p:nvPr/>
        </p:nvSpPr>
        <p:spPr>
          <a:xfrm>
            <a:off x="2785042" y="3967321"/>
            <a:ext cx="929195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江陵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1" name="TextBox 50"/>
          <p:cNvSpPr txBox="1"/>
          <p:nvPr/>
        </p:nvSpPr>
        <p:spPr>
          <a:xfrm>
            <a:off x="4252041" y="5373252"/>
            <a:ext cx="839631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赤壁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2" name="TextBox 92"/>
          <p:cNvSpPr txBox="1"/>
          <p:nvPr/>
        </p:nvSpPr>
        <p:spPr>
          <a:xfrm>
            <a:off x="5676036" y="1316365"/>
            <a:ext cx="2072575" cy="11841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图例：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          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           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曹操进攻路线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           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孙权进攻路线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           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刘备进攻路线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3" name="TextBox 52"/>
          <p:cNvSpPr txBox="1"/>
          <p:nvPr/>
        </p:nvSpPr>
        <p:spPr>
          <a:xfrm>
            <a:off x="3437019" y="3446703"/>
            <a:ext cx="839520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汉津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4" name="TextBox 55"/>
          <p:cNvSpPr txBox="1"/>
          <p:nvPr/>
        </p:nvSpPr>
        <p:spPr>
          <a:xfrm>
            <a:off x="2366189" y="3967064"/>
            <a:ext cx="371141" cy="4803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b="1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5" name="TextBox 56"/>
          <p:cNvSpPr txBox="1"/>
          <p:nvPr/>
        </p:nvSpPr>
        <p:spPr>
          <a:xfrm>
            <a:off x="7215359" y="5662023"/>
            <a:ext cx="533250" cy="54294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b="1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孙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6" name="TextBox 58"/>
          <p:cNvSpPr txBox="1"/>
          <p:nvPr/>
        </p:nvSpPr>
        <p:spPr>
          <a:xfrm>
            <a:off x="5586802" y="4236936"/>
            <a:ext cx="477114" cy="5429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b="1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刘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cxnSp>
        <p:nvCxnSpPr>
          <p:cNvPr id="37" name="Curved Connector 84"/>
          <p:cNvCxnSpPr/>
          <p:nvPr/>
        </p:nvCxnSpPr>
        <p:spPr>
          <a:xfrm>
            <a:off x="3087173" y="4594393"/>
            <a:ext cx="1329416" cy="498827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91"/>
          <p:cNvCxnSpPr/>
          <p:nvPr/>
        </p:nvCxnSpPr>
        <p:spPr>
          <a:xfrm rot="5400000">
            <a:off x="4862470" y="4544492"/>
            <a:ext cx="275848" cy="734677"/>
          </a:xfrm>
          <a:prstGeom prst="curvedConnector2">
            <a:avLst/>
          </a:prstGeom>
          <a:ln w="76200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97"/>
          <p:cNvCxnSpPr/>
          <p:nvPr/>
        </p:nvCxnSpPr>
        <p:spPr>
          <a:xfrm rot="10800000">
            <a:off x="4696466" y="5378265"/>
            <a:ext cx="2378955" cy="511395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100"/>
          <p:cNvCxnSpPr/>
          <p:nvPr/>
        </p:nvCxnSpPr>
        <p:spPr>
          <a:xfrm rot="10800000">
            <a:off x="5885944" y="2028996"/>
            <a:ext cx="349846" cy="1256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102"/>
          <p:cNvCxnSpPr/>
          <p:nvPr/>
        </p:nvCxnSpPr>
        <p:spPr>
          <a:xfrm rot="10800000">
            <a:off x="5815974" y="1743952"/>
            <a:ext cx="419816" cy="71261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104"/>
          <p:cNvCxnSpPr/>
          <p:nvPr/>
        </p:nvCxnSpPr>
        <p:spPr>
          <a:xfrm rot="10800000" flipV="1">
            <a:off x="5885944" y="2242779"/>
            <a:ext cx="279877" cy="7126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7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8" y="1535043"/>
            <a:ext cx="7349445" cy="374374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標題 1"/>
          <p:cNvSpPr>
            <a:spLocks noGrp="1"/>
          </p:cNvSpPr>
          <p:nvPr/>
        </p:nvSpPr>
        <p:spPr bwMode="auto">
          <a:xfrm>
            <a:off x="5908253" y="5135218"/>
            <a:ext cx="2471798" cy="56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蒲圻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（音祈）</a:t>
            </a:r>
            <a:r>
              <a:rPr lang="zh-TW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赤壁实景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14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432205" y="2255760"/>
            <a:ext cx="8208599" cy="3232908"/>
            <a:chOff x="0" y="27377"/>
            <a:chExt cx="6477030" cy="2569547"/>
          </a:xfrm>
        </p:grpSpPr>
        <p:grpSp>
          <p:nvGrpSpPr>
            <p:cNvPr id="11" name="群組 10"/>
            <p:cNvGrpSpPr/>
            <p:nvPr/>
          </p:nvGrpSpPr>
          <p:grpSpPr>
            <a:xfrm>
              <a:off x="0" y="27377"/>
              <a:ext cx="6477030" cy="2569547"/>
              <a:chOff x="0" y="27378"/>
              <a:chExt cx="6477660" cy="2569890"/>
            </a:xfrm>
          </p:grpSpPr>
          <p:sp>
            <p:nvSpPr>
              <p:cNvPr id="13" name="TextBox 106"/>
              <p:cNvSpPr txBox="1"/>
              <p:nvPr/>
            </p:nvSpPr>
            <p:spPr>
              <a:xfrm>
                <a:off x="4424498" y="41365"/>
                <a:ext cx="1182214" cy="47662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b="1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孙权军 </a:t>
                </a: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3</a:t>
                </a:r>
                <a:r>
                  <a:rPr lang="zh-CN" b="1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万</a:t>
                </a:r>
                <a:endParaRPr lang="zh-HK" dirty="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14" name="TextBox 108"/>
              <p:cNvSpPr txBox="1"/>
              <p:nvPr/>
            </p:nvSpPr>
            <p:spPr>
              <a:xfrm>
                <a:off x="4950325" y="563758"/>
                <a:ext cx="449620" cy="65995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周瑜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15" name="TextBox 111"/>
              <p:cNvSpPr txBox="1"/>
              <p:nvPr/>
            </p:nvSpPr>
            <p:spPr>
              <a:xfrm>
                <a:off x="5452649" y="1272536"/>
                <a:ext cx="449620" cy="5767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程普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16" name="TextBox 112"/>
              <p:cNvSpPr txBox="1"/>
              <p:nvPr/>
            </p:nvSpPr>
            <p:spPr>
              <a:xfrm>
                <a:off x="4424498" y="563757"/>
                <a:ext cx="449620" cy="66008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鲁肃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17" name="TextBox 116"/>
              <p:cNvSpPr txBox="1"/>
              <p:nvPr/>
            </p:nvSpPr>
            <p:spPr>
              <a:xfrm>
                <a:off x="4410525" y="1273872"/>
                <a:ext cx="449620" cy="5767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阚泽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18" name="TextBox 117"/>
              <p:cNvSpPr txBox="1"/>
              <p:nvPr/>
            </p:nvSpPr>
            <p:spPr>
              <a:xfrm>
                <a:off x="4936352" y="1272790"/>
                <a:ext cx="449620" cy="5767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吕蒙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19" name="TextBox 118"/>
              <p:cNvSpPr txBox="1"/>
              <p:nvPr/>
            </p:nvSpPr>
            <p:spPr>
              <a:xfrm>
                <a:off x="5410751" y="556905"/>
                <a:ext cx="449620" cy="66801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黄盖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0" name="TextBox 119"/>
              <p:cNvSpPr txBox="1"/>
              <p:nvPr/>
            </p:nvSpPr>
            <p:spPr>
              <a:xfrm>
                <a:off x="4424498" y="1904910"/>
                <a:ext cx="449620" cy="69234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吕蒙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1" name="TextBox 120"/>
              <p:cNvSpPr txBox="1"/>
              <p:nvPr/>
            </p:nvSpPr>
            <p:spPr>
              <a:xfrm>
                <a:off x="4977646" y="1903575"/>
                <a:ext cx="449620" cy="69234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凌统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2" name="TextBox 121"/>
              <p:cNvSpPr txBox="1"/>
              <p:nvPr/>
            </p:nvSpPr>
            <p:spPr>
              <a:xfrm>
                <a:off x="6028040" y="1903574"/>
                <a:ext cx="449620" cy="69234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周泰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3" name="TextBox 122"/>
              <p:cNvSpPr txBox="1"/>
              <p:nvPr/>
            </p:nvSpPr>
            <p:spPr>
              <a:xfrm>
                <a:off x="5494586" y="1904919"/>
                <a:ext cx="449620" cy="69234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甘宁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4" name="TextBox 123"/>
              <p:cNvSpPr txBox="1"/>
              <p:nvPr/>
            </p:nvSpPr>
            <p:spPr>
              <a:xfrm>
                <a:off x="2858767" y="27378"/>
                <a:ext cx="1189714" cy="50864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b="1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刘备军 </a:t>
                </a: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2</a:t>
                </a:r>
                <a:r>
                  <a:rPr lang="zh-CN" b="1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万</a:t>
                </a:r>
                <a:endParaRPr lang="zh-HK" dirty="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5" name="TextBox 124"/>
              <p:cNvSpPr txBox="1"/>
              <p:nvPr/>
            </p:nvSpPr>
            <p:spPr>
              <a:xfrm>
                <a:off x="2858767" y="576638"/>
                <a:ext cx="449624" cy="64778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刘备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6" name="TextBox 125"/>
              <p:cNvSpPr txBox="1"/>
              <p:nvPr/>
            </p:nvSpPr>
            <p:spPr>
              <a:xfrm>
                <a:off x="3360769" y="576647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关羽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7" name="TextBox 126"/>
              <p:cNvSpPr txBox="1"/>
              <p:nvPr/>
            </p:nvSpPr>
            <p:spPr>
              <a:xfrm>
                <a:off x="2858767" y="1290708"/>
                <a:ext cx="449620" cy="61433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eaVert"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张飞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8" name="TextBox 127"/>
              <p:cNvSpPr txBox="1"/>
              <p:nvPr/>
            </p:nvSpPr>
            <p:spPr>
              <a:xfrm>
                <a:off x="3360769" y="1290709"/>
                <a:ext cx="449620" cy="61433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赵云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9" name="TextBox 128"/>
              <p:cNvSpPr txBox="1"/>
              <p:nvPr/>
            </p:nvSpPr>
            <p:spPr>
              <a:xfrm>
                <a:off x="2858767" y="1948153"/>
                <a:ext cx="449620" cy="64776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孔明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0" name="TextBox 129"/>
              <p:cNvSpPr txBox="1"/>
              <p:nvPr/>
            </p:nvSpPr>
            <p:spPr>
              <a:xfrm>
                <a:off x="1184642" y="35363"/>
                <a:ext cx="1296031" cy="51377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b="1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曹操军 </a:t>
                </a: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20</a:t>
                </a:r>
                <a:r>
                  <a:rPr lang="zh-CN" b="1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万</a:t>
                </a:r>
                <a:endParaRPr lang="en-US" altLang="zh-CN" b="1" kern="1200" dirty="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1" name="TextBox 130"/>
              <p:cNvSpPr txBox="1"/>
              <p:nvPr/>
            </p:nvSpPr>
            <p:spPr>
              <a:xfrm>
                <a:off x="548631" y="576016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荀攸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2" name="TextBox 54"/>
              <p:cNvSpPr txBox="1"/>
              <p:nvPr/>
            </p:nvSpPr>
            <p:spPr>
              <a:xfrm>
                <a:off x="0" y="576016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曹操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3" name="TextBox 57"/>
              <p:cNvSpPr txBox="1"/>
              <p:nvPr/>
            </p:nvSpPr>
            <p:spPr>
              <a:xfrm>
                <a:off x="1052643" y="576016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徐晃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4" name="TextBox 59"/>
              <p:cNvSpPr txBox="1"/>
              <p:nvPr/>
            </p:nvSpPr>
            <p:spPr>
              <a:xfrm>
                <a:off x="1" y="1295969"/>
                <a:ext cx="449620" cy="57600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许褚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5" name="TextBox 60"/>
              <p:cNvSpPr txBox="1"/>
              <p:nvPr/>
            </p:nvSpPr>
            <p:spPr>
              <a:xfrm>
                <a:off x="548621" y="1295969"/>
                <a:ext cx="449620" cy="57600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程昱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6" name="TextBox 61"/>
              <p:cNvSpPr txBox="1"/>
              <p:nvPr/>
            </p:nvSpPr>
            <p:spPr>
              <a:xfrm>
                <a:off x="1052623" y="1295969"/>
                <a:ext cx="449620" cy="57600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蔡瑁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7" name="TextBox 62"/>
              <p:cNvSpPr txBox="1"/>
              <p:nvPr/>
            </p:nvSpPr>
            <p:spPr>
              <a:xfrm>
                <a:off x="1556654" y="576016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张合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8" name="TextBox 63"/>
              <p:cNvSpPr txBox="1"/>
              <p:nvPr/>
            </p:nvSpPr>
            <p:spPr>
              <a:xfrm>
                <a:off x="1556626" y="1295969"/>
                <a:ext cx="449620" cy="57600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蒋干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9" name="TextBox 65"/>
              <p:cNvSpPr txBox="1"/>
              <p:nvPr/>
            </p:nvSpPr>
            <p:spPr>
              <a:xfrm>
                <a:off x="2031052" y="576003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文聘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0" name="TextBox 66"/>
              <p:cNvSpPr txBox="1"/>
              <p:nvPr/>
            </p:nvSpPr>
            <p:spPr>
              <a:xfrm>
                <a:off x="548631" y="1944009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乐进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1" name="TextBox 67"/>
              <p:cNvSpPr txBox="1"/>
              <p:nvPr/>
            </p:nvSpPr>
            <p:spPr>
              <a:xfrm>
                <a:off x="2060666" y="1295973"/>
                <a:ext cx="449620" cy="57600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徐庶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2" name="TextBox 68"/>
              <p:cNvSpPr txBox="1"/>
              <p:nvPr/>
            </p:nvSpPr>
            <p:spPr>
              <a:xfrm>
                <a:off x="1052643" y="1944009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张辽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3" name="TextBox 69"/>
              <p:cNvSpPr txBox="1"/>
              <p:nvPr/>
            </p:nvSpPr>
            <p:spPr>
              <a:xfrm>
                <a:off x="1599041" y="1944009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毛玠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4" name="TextBox 70"/>
              <p:cNvSpPr txBox="1"/>
              <p:nvPr/>
            </p:nvSpPr>
            <p:spPr>
              <a:xfrm>
                <a:off x="2060666" y="1944009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于禁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5" name="TextBox 71"/>
              <p:cNvSpPr txBox="1"/>
              <p:nvPr/>
            </p:nvSpPr>
            <p:spPr>
              <a:xfrm>
                <a:off x="4084255" y="82472"/>
                <a:ext cx="288319" cy="305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900" kern="1200" dirty="0">
                    <a:solidFill>
                      <a:srgbClr val="000000"/>
                    </a:solidFill>
                    <a:effectLst/>
                    <a:latin typeface="Kaiti TC Regular"/>
                    <a:ea typeface="新細明體"/>
                    <a:cs typeface="Times New Roman"/>
                  </a:rPr>
                  <a:t>+</a:t>
                </a:r>
                <a:endParaRPr lang="zh-HK" sz="1900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6" name="TextBox 72"/>
              <p:cNvSpPr txBox="1"/>
              <p:nvPr/>
            </p:nvSpPr>
            <p:spPr>
              <a:xfrm>
                <a:off x="2420675" y="99034"/>
                <a:ext cx="504241" cy="2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b="1" kern="1200" dirty="0">
                    <a:solidFill>
                      <a:srgbClr val="000000"/>
                    </a:solidFill>
                    <a:effectLst/>
                    <a:latin typeface="Kaiti TC Regular"/>
                    <a:ea typeface="新細明體"/>
                    <a:cs typeface="Times New Roman"/>
                  </a:rPr>
                  <a:t>VS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</p:grpSp>
        <p:sp>
          <p:nvSpPr>
            <p:cNvPr id="12" name="TextBox 66"/>
            <p:cNvSpPr txBox="1"/>
            <p:nvPr/>
          </p:nvSpPr>
          <p:spPr>
            <a:xfrm>
              <a:off x="0" y="1943100"/>
              <a:ext cx="448945" cy="6477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eaVert"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kern="1200" dirty="0">
                  <a:solidFill>
                    <a:srgbClr val="FFFFFF"/>
                  </a:solidFill>
                  <a:effectLst/>
                  <a:ea typeface="新細明體"/>
                  <a:cs typeface="Times New Roman"/>
                </a:rPr>
                <a:t>张允</a:t>
              </a:r>
              <a:endParaRPr lang="zh-HK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097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2628" y="1186017"/>
            <a:ext cx="1428439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zh-CN" altLang="zh-HK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大决战</a:t>
            </a:r>
            <a:endParaRPr lang="zh-TW" altLang="zh-HK" sz="2400" b="1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439333" y="2405062"/>
            <a:ext cx="6502400" cy="2683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曹操军在江北集结，疫病蔓延，急欲渡江决战。于是曹操修建大量兵船，为免被江水冲走，利用绳索将战船互相扣在一起。</a:t>
            </a:r>
            <a:endParaRPr lang="zh-TW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孙刘联军在南岸布防。周瑜采纳了黄盖的火攻策略。决战当日，黄盖领着数十艘艨冲开至江北，假意向曹军投降。当这些蒙冲巨舰，接近曹军水寨的时候，黄盖下令一起发火，由于当时风大，立时起了「火烧连船」的作用，摧毁了曹军水寨，甚至波及岸上的曹营。</a:t>
            </a:r>
            <a:endParaRPr lang="zh-TW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曹军大败，曹操统一中国的野心，被孙权和刘备联手粉碎了，下开曹孙刘三分天下的局面。</a:t>
            </a:r>
            <a:endParaRPr lang="zh-TW" dirty="0">
              <a:effectLst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2490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2628" y="1186017"/>
            <a:ext cx="3308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V.	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其他探究问题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456267" y="1647682"/>
            <a:ext cx="590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正史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三国志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与小说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三国演义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的编成年表</a:t>
            </a:r>
            <a:r>
              <a:rPr lang="zh-TW" alt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 （一）</a:t>
            </a:r>
            <a:endParaRPr lang="zh-TW" dirty="0">
              <a:effectLst/>
              <a:latin typeface="Times New Roman"/>
              <a:ea typeface="新細明體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173694"/>
              </p:ext>
            </p:extLst>
          </p:nvPr>
        </p:nvGraphicFramePr>
        <p:xfrm>
          <a:off x="931333" y="2052828"/>
          <a:ext cx="7374467" cy="4577080"/>
        </p:xfrm>
        <a:graphic>
          <a:graphicData uri="http://schemas.openxmlformats.org/drawingml/2006/table">
            <a:tbl>
              <a:tblPr firstRow="1" bandRow="1"/>
              <a:tblGrid>
                <a:gridCol w="508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8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公元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重大事件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东汉末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184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黄巾之乱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208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赤壁之战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221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曹操逝世，曹丕篡汉称帝，国号魏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221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刘备称帝，国号蜀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1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三国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223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刘备逝世，刘禅即位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229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孙权称帝，国号吴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234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诸葛亮逝世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27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西晋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265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司马炎篡魏称帝，建立西晋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200" dirty="0">
                          <a:effectLst/>
                        </a:rPr>
                        <a:t>三世纪末，陈寿完成</a:t>
                      </a:r>
                      <a:r>
                        <a:rPr lang="zh-HK" sz="1800" kern="1200" dirty="0">
                          <a:effectLst/>
                        </a:rPr>
                        <a:t>《</a:t>
                      </a:r>
                      <a:r>
                        <a:rPr lang="zh-CN" sz="1800" kern="1200" dirty="0">
                          <a:effectLst/>
                        </a:rPr>
                        <a:t>三国志</a:t>
                      </a:r>
                      <a:r>
                        <a:rPr lang="zh-HK" sz="1800" kern="1200" dirty="0">
                          <a:effectLst/>
                        </a:rPr>
                        <a:t>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4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316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西晋灭亡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82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南北朝时代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6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2628" y="1186017"/>
            <a:ext cx="3308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V.	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其他探究问题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456267" y="1647682"/>
            <a:ext cx="590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正史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三国志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与小说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三国演义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的编成年表</a:t>
            </a:r>
            <a:r>
              <a:rPr lang="zh-TW" alt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 （二）</a:t>
            </a:r>
            <a:endParaRPr lang="zh-TW" dirty="0">
              <a:effectLst/>
              <a:latin typeface="Times New Roman"/>
              <a:ea typeface="新細明體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34428"/>
              </p:ext>
            </p:extLst>
          </p:nvPr>
        </p:nvGraphicFramePr>
        <p:xfrm>
          <a:off x="931333" y="2052828"/>
          <a:ext cx="7374467" cy="3205480"/>
        </p:xfrm>
        <a:graphic>
          <a:graphicData uri="http://schemas.openxmlformats.org/drawingml/2006/table">
            <a:tbl>
              <a:tblPr firstRow="1" bandRow="1"/>
              <a:tblGrid>
                <a:gridCol w="508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8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公元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重大事件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589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杨坚统一中国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唐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618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李渊建立唐朝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795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907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唐亡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9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960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赵匡胤建立宋朝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979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宋朝统一中国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元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1271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元王朝诞生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明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1368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朱元璋建立明朝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十四世纪末，罗贯中完成《三国演义》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18"/>
          <p:cNvSpPr txBox="1"/>
          <p:nvPr/>
        </p:nvSpPr>
        <p:spPr>
          <a:xfrm>
            <a:off x="5621867" y="5258308"/>
            <a:ext cx="26839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参考：</a:t>
            </a:r>
            <a:r>
              <a:rPr lang="zh-HK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《</a:t>
            </a: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历史人</a:t>
            </a:r>
            <a:r>
              <a:rPr lang="zh-HK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》</a:t>
            </a: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，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2011</a:t>
            </a: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年，页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11</a:t>
            </a:r>
            <a:endParaRPr lang="zh-TW" sz="1200" dirty="0">
              <a:effectLst/>
              <a:latin typeface="Times New Roman"/>
              <a:ea typeface="新細明體"/>
            </a:endParaRPr>
          </a:p>
        </p:txBody>
      </p:sp>
      <p:sp>
        <p:nvSpPr>
          <p:cNvPr id="8" name="Rectangle 19"/>
          <p:cNvSpPr/>
          <p:nvPr/>
        </p:nvSpPr>
        <p:spPr>
          <a:xfrm>
            <a:off x="931333" y="5817658"/>
            <a:ext cx="7374467" cy="590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b="1" dirty="0">
                <a:effectLst/>
                <a:latin typeface="Times New Roman"/>
                <a:ea typeface="新細明體"/>
              </a:rPr>
              <a:t>考考你</a:t>
            </a:r>
            <a:r>
              <a:rPr lang="zh-TW" sz="1600" dirty="0">
                <a:effectLst/>
                <a:latin typeface="Times New Roman"/>
                <a:ea typeface="新細明體"/>
              </a:rPr>
              <a:t>：有关「赤壁之战」的事迹，陈寿《三国志》和罗贯中《三国演义》比较，哪书应较为可信？试从成书的年份推敲，并加以说明。</a:t>
            </a:r>
          </a:p>
        </p:txBody>
      </p:sp>
    </p:spTree>
    <p:extLst>
      <p:ext uri="{BB962C8B-B14F-4D97-AF65-F5344CB8AC3E}">
        <p14:creationId xmlns:p14="http://schemas.microsoft.com/office/powerpoint/2010/main" val="28346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109133" y="1208241"/>
            <a:ext cx="6934200" cy="638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HK" sz="1600" b="1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考考你</a:t>
            </a:r>
            <a:r>
              <a:rPr lang="zh-HK" sz="16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：先看看以下来自罗贯中《三国演义》「火烧连船」的插图，然后回答问题。</a:t>
            </a:r>
            <a:endParaRPr lang="zh-TW" sz="1600" dirty="0">
              <a:effectLst/>
              <a:latin typeface="Times New Roman"/>
              <a:ea typeface="新細明體"/>
            </a:endParaRPr>
          </a:p>
        </p:txBody>
      </p:sp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933258"/>
            <a:ext cx="5274310" cy="380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1934846" y="5853748"/>
            <a:ext cx="5274310" cy="3321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（资料来源：罗贯中，</a:t>
            </a:r>
            <a:r>
              <a:rPr lang="zh-HK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三国志通俗演义</a:t>
            </a:r>
            <a:r>
              <a:rPr lang="zh-HK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，万历万卷楼本，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924-925</a:t>
            </a: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）</a:t>
            </a:r>
            <a:endParaRPr lang="zh-TW" sz="1200" dirty="0">
              <a:effectLst/>
              <a:latin typeface="Times New Roman"/>
              <a:ea typeface="新細明體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67743" y="5815965"/>
            <a:ext cx="1661055" cy="771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黄盖不曾听到弓弦响，一箭正中肩窝，翻身跌落水中。</a:t>
            </a:r>
            <a:endParaRPr lang="zh-TW" sz="1400" dirty="0">
              <a:effectLst/>
              <a:latin typeface="Times New Roman"/>
              <a:ea typeface="新細明體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7352242" y="5790037"/>
            <a:ext cx="1580091" cy="791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恰好张辽来了一小船来到，扶了曹操上船。</a:t>
            </a:r>
            <a:endParaRPr lang="zh-TW" sz="1400" dirty="0">
              <a:effectLst/>
              <a:latin typeface="Times New Roman"/>
              <a:ea typeface="新細明體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918102" y="4969933"/>
            <a:ext cx="1985965" cy="846033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11" idx="0"/>
          </p:cNvCxnSpPr>
          <p:nvPr/>
        </p:nvCxnSpPr>
        <p:spPr>
          <a:xfrm flipH="1" flipV="1">
            <a:off x="6333067" y="4182533"/>
            <a:ext cx="1809221" cy="1607504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968500" y="1330642"/>
            <a:ext cx="5184140" cy="640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以下两段资料，其中一段来自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《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三国志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》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，另一段来自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《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三国演义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》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，两段资料均经过白话整理。</a:t>
            </a:r>
            <a:endParaRPr lang="zh-TW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897466" y="2182389"/>
            <a:ext cx="7357533" cy="1221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资料一：</a:t>
            </a:r>
            <a:endParaRPr lang="zh-TW" sz="1600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「刘备派诸葛亮主动与孙权修好，孙权派周瑜、程普等人率领几万水军，与刘备通力合作，同曹操在赤壁交战，大破曹军，烧掉他的船只。刘备与吴军水路并进，一直追到南郡，当时又发生了瘟疫，北方的军队死掉很多，曹操值得率军北归。」</a:t>
            </a:r>
            <a:endParaRPr lang="zh-TW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97466" y="3592406"/>
            <a:ext cx="7357533" cy="26390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资料二：</a:t>
            </a:r>
            <a:endParaRPr lang="zh-TW" sz="1600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TW" altLang="zh-HK" sz="1600" dirty="0">
                <a:solidFill>
                  <a:srgbClr val="000000"/>
                </a:solidFill>
                <a:latin typeface="Times New Roman"/>
                <a:cs typeface="Times New Roman"/>
              </a:rPr>
              <a:t>「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东吴战船，离曹操大寨仅二里水面。黄盖用力一招，前船一齐发火。火趁风威，风助火势。船如飞箭，烈焰冲天。二十只火船，一齐插入曹操水寨。曹军寨中船只，一时尽都着火。又被铁环连续锁牢，哪里拆得开？眼看看火势蔓延，竟无处逃避。隔江炮声齐鸣，四下火船一齐到来，三江水面，一片通红。曹操再看岸上诸寨，漫天彻地，无处不是烟火。黄盖跳上小船，兵士在后驾驶，冒烟突火，来寻曹操。曹操要跳上岸逃命，恰好张辽来了一小船来到，扶了曹操上船。黄盖望见穿红袍的人立在船上，料是曹操，就催船追赶。他手提大刀，高叫：</a:t>
            </a:r>
            <a:r>
              <a:rPr lang="zh-HK" altLang="zh-HK" sz="1600" dirty="0">
                <a:solidFill>
                  <a:srgbClr val="000000"/>
                </a:solidFill>
                <a:latin typeface="Times New Roman"/>
                <a:cs typeface="Times New Roman"/>
              </a:rPr>
              <a:t>『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操贼休走！黄盖在此！</a:t>
            </a:r>
            <a:r>
              <a:rPr lang="zh-HK" altLang="zh-HK" sz="1600" dirty="0">
                <a:solidFill>
                  <a:srgbClr val="000000"/>
                </a:solidFill>
                <a:latin typeface="Times New Roman"/>
                <a:cs typeface="Times New Roman"/>
              </a:rPr>
              <a:t>』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曹操急得叫苦连声。张辽拈弓搭箭，看到黄盖近前，一箭射去。风大浪急，黄盖不曾听到弓弦响，一箭正中肩窝，翻身跌落水中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……</a:t>
            </a:r>
            <a:r>
              <a:rPr lang="zh-CN" altLang="zh-HK" sz="1600" dirty="0">
                <a:solidFill>
                  <a:srgbClr val="000000"/>
                </a:solidFill>
                <a:latin typeface="Times New Roman"/>
                <a:ea typeface="新細明體"/>
                <a:cs typeface="Times New Roman"/>
              </a:rPr>
              <a:t>」</a:t>
            </a:r>
            <a:endParaRPr lang="zh-TW" sz="1600" dirty="0">
              <a:effectLst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416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195916" y="1700001"/>
            <a:ext cx="6678084" cy="2583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请从两段文字中，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哪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一篇是来自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三国志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？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哪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一篇是来自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三国演义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？办法是找出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哪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段文字最能切合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三国演义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插图的内容。若你能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够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找到，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请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举出两个证据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加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以说明。</a:t>
            </a:r>
            <a:endParaRPr lang="zh-TW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en-US" sz="1300" dirty="0">
                <a:solidFill>
                  <a:srgbClr val="FF0000"/>
                </a:solidFill>
                <a:effectLst/>
                <a:latin typeface="新細明體"/>
                <a:ea typeface="新細明體"/>
              </a:rPr>
              <a:t> </a:t>
            </a:r>
            <a:endParaRPr lang="zh-TW" sz="1200" dirty="0">
              <a:effectLst/>
              <a:latin typeface="Times New Roman"/>
              <a:ea typeface="新細明體"/>
            </a:endParaRPr>
          </a:p>
        </p:txBody>
      </p:sp>
      <p:sp>
        <p:nvSpPr>
          <p:cNvPr id="8" name="文字方塊 2"/>
          <p:cNvSpPr txBox="1"/>
          <p:nvPr/>
        </p:nvSpPr>
        <p:spPr>
          <a:xfrm>
            <a:off x="1333498" y="2800349"/>
            <a:ext cx="6388101" cy="1289051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dirty="0">
                <a:solidFill>
                  <a:srgbClr val="FF0000"/>
                </a:solidFill>
                <a:effectLst/>
                <a:latin typeface="Times New Roman"/>
                <a:ea typeface="新細明體"/>
              </a:rPr>
              <a:t>资料一：三国志</a:t>
            </a:r>
            <a:endParaRPr lang="zh-TW" dirty="0">
              <a:effectLst/>
              <a:latin typeface="Times New Roman"/>
              <a:ea typeface="新細明體"/>
            </a:endParaRPr>
          </a:p>
          <a:p>
            <a:pPr algn="just">
              <a:spcAft>
                <a:spcPts val="0"/>
              </a:spcAft>
            </a:pPr>
            <a:r>
              <a:rPr lang="zh-TW" kern="1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资料二：三国演义（</a:t>
            </a:r>
            <a:r>
              <a:rPr lang="en-US" kern="1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1. </a:t>
            </a:r>
            <a:r>
              <a:rPr lang="zh-CN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恰好张辽来了一小船来到，扶了曹操上船。</a:t>
            </a:r>
            <a:r>
              <a:rPr lang="en-US" kern="1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2.</a:t>
            </a:r>
            <a:r>
              <a:rPr lang="zh-CN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黄盖不曾听到弓弦响，一箭正中肩窝，翻身跌落水中</a:t>
            </a:r>
            <a:r>
              <a:rPr lang="zh-TW" kern="1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）</a:t>
            </a:r>
            <a:endParaRPr lang="zh-TW" kern="100" dirty="0">
              <a:effectLst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6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337093" y="2569716"/>
            <a:ext cx="3382307" cy="2627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东汉献帝建安十三年（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208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）爆发的赤壁之战，是中国历史上著名的长江水战。当时曹操已灭袁绍，成为了华北的霸主。曹操要完成统一中国大业，首要平定的是占据长江流域富饶地区的孙权和刘表。至于刘备，当时还是一名小角色，只是一名依附刘表的客将而已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228" y="1228288"/>
            <a:ext cx="4677603" cy="533067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21"/>
          <p:cNvSpPr txBox="1"/>
          <p:nvPr/>
        </p:nvSpPr>
        <p:spPr>
          <a:xfrm>
            <a:off x="5646299" y="5400555"/>
            <a:ext cx="676389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交州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4718543" y="4361962"/>
            <a:ext cx="623272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益州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4983996" y="2564588"/>
            <a:ext cx="675892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凉州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5942052" y="2390288"/>
            <a:ext cx="676275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并州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5942053" y="3003562"/>
            <a:ext cx="619733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司隶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6" name="TextBox 26"/>
          <p:cNvSpPr txBox="1"/>
          <p:nvPr/>
        </p:nvSpPr>
        <p:spPr>
          <a:xfrm>
            <a:off x="6626492" y="3350119"/>
            <a:ext cx="636819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豫州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6738417" y="2757128"/>
            <a:ext cx="620230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兖州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8" name="TextBox 28"/>
          <p:cNvSpPr txBox="1"/>
          <p:nvPr/>
        </p:nvSpPr>
        <p:spPr>
          <a:xfrm>
            <a:off x="7238247" y="2545884"/>
            <a:ext cx="845362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青州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9" name="TextBox 29"/>
          <p:cNvSpPr txBox="1"/>
          <p:nvPr/>
        </p:nvSpPr>
        <p:spPr>
          <a:xfrm>
            <a:off x="7263312" y="3016522"/>
            <a:ext cx="563574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徐州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0" name="TextBox 30"/>
          <p:cNvSpPr txBox="1"/>
          <p:nvPr/>
        </p:nvSpPr>
        <p:spPr>
          <a:xfrm>
            <a:off x="7015304" y="4710562"/>
            <a:ext cx="633476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扬州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1" name="TextBox 31"/>
          <p:cNvSpPr txBox="1"/>
          <p:nvPr/>
        </p:nvSpPr>
        <p:spPr>
          <a:xfrm>
            <a:off x="6132128" y="4754858"/>
            <a:ext cx="816336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荆州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2" name="TextBox 33"/>
          <p:cNvSpPr txBox="1"/>
          <p:nvPr/>
        </p:nvSpPr>
        <p:spPr>
          <a:xfrm>
            <a:off x="6602001" y="2292334"/>
            <a:ext cx="636246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冀州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3" name="TextBox 34"/>
          <p:cNvSpPr txBox="1"/>
          <p:nvPr/>
        </p:nvSpPr>
        <p:spPr>
          <a:xfrm>
            <a:off x="6674685" y="1867388"/>
            <a:ext cx="683962" cy="396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幽州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36"/>
          <p:cNvSpPr txBox="1"/>
          <p:nvPr/>
        </p:nvSpPr>
        <p:spPr>
          <a:xfrm>
            <a:off x="7238247" y="1867388"/>
            <a:ext cx="444598" cy="62000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ea typeface="新細明體"/>
                <a:cs typeface="Times New Roman"/>
              </a:rPr>
              <a:t>曹操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5" name="TextBox 37"/>
          <p:cNvSpPr txBox="1"/>
          <p:nvPr/>
        </p:nvSpPr>
        <p:spPr>
          <a:xfrm>
            <a:off x="7181889" y="3955262"/>
            <a:ext cx="500955" cy="65712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ea typeface="新細明體"/>
                <a:cs typeface="Times New Roman"/>
              </a:rPr>
              <a:t>孙权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6" name="TextBox 38"/>
          <p:cNvSpPr txBox="1"/>
          <p:nvPr/>
        </p:nvSpPr>
        <p:spPr>
          <a:xfrm>
            <a:off x="6117373" y="4187307"/>
            <a:ext cx="500955" cy="5675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ea typeface="新細明體"/>
                <a:cs typeface="Times New Roman"/>
              </a:rPr>
              <a:t>刘表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6161968" y="3446263"/>
            <a:ext cx="467553" cy="5759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ea typeface="新細明體"/>
                <a:cs typeface="Times New Roman"/>
              </a:rPr>
              <a:t>刘备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8" name="TextBox 40"/>
          <p:cNvSpPr txBox="1"/>
          <p:nvPr/>
        </p:nvSpPr>
        <p:spPr>
          <a:xfrm>
            <a:off x="5167096" y="3722986"/>
            <a:ext cx="500955" cy="63961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ea typeface="新細明體"/>
                <a:cs typeface="Times New Roman"/>
              </a:rPr>
              <a:t>刘璋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9" name="TextBox 41"/>
          <p:cNvSpPr txBox="1"/>
          <p:nvPr/>
        </p:nvSpPr>
        <p:spPr>
          <a:xfrm>
            <a:off x="5491203" y="3007288"/>
            <a:ext cx="500955" cy="6572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ea typeface="新細明體"/>
                <a:cs typeface="Times New Roman"/>
              </a:rPr>
              <a:t>张鲁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0" name="TextBox 42"/>
          <p:cNvSpPr txBox="1"/>
          <p:nvPr/>
        </p:nvSpPr>
        <p:spPr>
          <a:xfrm>
            <a:off x="4113900" y="2487392"/>
            <a:ext cx="500955" cy="65447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马腾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5001753" y="1279826"/>
            <a:ext cx="2687955" cy="704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2400" b="1" kern="1200" dirty="0">
                <a:solidFill>
                  <a:srgbClr val="0000FF"/>
                </a:solidFill>
                <a:effectLst/>
                <a:latin typeface="Times New Roman"/>
                <a:ea typeface="BiauKai"/>
                <a:cs typeface="Times New Roman"/>
              </a:rPr>
              <a:t>赤壁之战前形势图</a:t>
            </a:r>
            <a:endParaRPr lang="zh-HK" sz="2400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49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1580" y="1236926"/>
            <a:ext cx="2749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II.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 双方主帅的资料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522918" y="1789144"/>
            <a:ext cx="6406127" cy="23386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曹操，字孟德，小字阿瞒，沛国谯人。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出身寒门，养祖父为宦官曹腾。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174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19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岁，通过孝廉为郎官，当过一些地方官。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192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37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岁，在山东建立自己的军队，号为「青州兵」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194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年，得朝廷任命为兖州牧。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200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年，官渡之战击败袁绍，控制华北。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208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53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岁，任丞相，同年南侵荆州。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首当其冲的是刘备驻扎的樊城。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7055539" y="1789144"/>
            <a:ext cx="1715542" cy="1502163"/>
            <a:chOff x="-28189" y="0"/>
            <a:chExt cx="1996856" cy="1866399"/>
          </a:xfrm>
        </p:grpSpPr>
        <p:pic>
          <p:nvPicPr>
            <p:cNvPr id="10" name="Picture 5" descr="G:\2014 War History for China\赤壁之戰\曹操副本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68667" cy="1866399"/>
            </a:xfrm>
            <a:prstGeom prst="rect">
              <a:avLst/>
            </a:prstGeom>
            <a:noFill/>
          </p:spPr>
        </p:pic>
        <p:sp>
          <p:nvSpPr>
            <p:cNvPr id="11" name="TextBox 36"/>
            <p:cNvSpPr txBox="1"/>
            <p:nvPr/>
          </p:nvSpPr>
          <p:spPr>
            <a:xfrm>
              <a:off x="-28189" y="609121"/>
              <a:ext cx="640079" cy="936625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200" kern="1200" dirty="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曹操</a:t>
              </a:r>
              <a:endParaRPr lang="zh-HK" sz="12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-28189" y="316353"/>
              <a:ext cx="791845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155-220</a:t>
              </a:r>
              <a:endParaRPr lang="zh-HK" sz="12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</p:grpSp>
      <p:sp>
        <p:nvSpPr>
          <p:cNvPr id="13" name="TextBox 9"/>
          <p:cNvSpPr txBox="1"/>
          <p:nvPr/>
        </p:nvSpPr>
        <p:spPr>
          <a:xfrm>
            <a:off x="522919" y="4344045"/>
            <a:ext cx="6406126" cy="18703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孙权，字仲谋，吴郡富春人。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出身江东世家，父亲孙坚是长沙太守，兄长孙策为江东霸主。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197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15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岁，被举为孝廉、茂才。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200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岁，孙策遇刺身亡，孙权成为家族最有权力的人，被朝廷正式封为讨虏将军，兼领会稽太守。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Menlo Bold"/>
              </a:rPr>
              <a:t>•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208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26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岁，曹操南征，孙权联合刘备合力抗曹。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7055539" y="4366066"/>
            <a:ext cx="1685925" cy="1676400"/>
            <a:chOff x="0" y="0"/>
            <a:chExt cx="2033506" cy="2163304"/>
          </a:xfrm>
        </p:grpSpPr>
        <p:pic>
          <p:nvPicPr>
            <p:cNvPr id="15" name="Picture 3" descr="G:\2014 War History for China\赤壁之戰\孫權2副本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033506" cy="216330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</p:pic>
        <p:sp>
          <p:nvSpPr>
            <p:cNvPr id="16" name="TextBox 8"/>
            <p:cNvSpPr txBox="1"/>
            <p:nvPr/>
          </p:nvSpPr>
          <p:spPr>
            <a:xfrm>
              <a:off x="31403" y="478549"/>
              <a:ext cx="640080" cy="648334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200" kern="1200" dirty="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孙权</a:t>
              </a:r>
              <a:endParaRPr lang="zh-HK" sz="12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0" y="87786"/>
              <a:ext cx="864235" cy="4424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182-252</a:t>
              </a:r>
              <a:endParaRPr lang="zh-HK" sz="12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0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6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518" y="1558389"/>
            <a:ext cx="2038840" cy="30023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26"/>
          <p:cNvSpPr txBox="1"/>
          <p:nvPr/>
        </p:nvSpPr>
        <p:spPr>
          <a:xfrm>
            <a:off x="1604977" y="4722312"/>
            <a:ext cx="2647387" cy="1299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鲁肃，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36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岁（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208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年），杰出外交家，远赴汉津迎接刘备，促成孙刘联军合力抗曹。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9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8874" y="1472150"/>
            <a:ext cx="2023935" cy="308860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24"/>
          <p:cNvSpPr txBox="1"/>
          <p:nvPr/>
        </p:nvSpPr>
        <p:spPr>
          <a:xfrm>
            <a:off x="5017534" y="4722312"/>
            <a:ext cx="2761457" cy="1299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周瑜，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33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岁（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208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年），与孙策情如兄弟，孙策死后辅佐孙权，是孙权于赤壁战胜曹操的最大功臣。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58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7843" y="1186017"/>
            <a:ext cx="3005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II.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 </a:t>
            </a:r>
            <a:r>
              <a:rPr lang="zh-CN" altLang="zh-TW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双方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的军事实对比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472154" y="1715915"/>
            <a:ext cx="2286000" cy="552450"/>
          </a:xfrm>
          <a:prstGeom prst="rect">
            <a:avLst/>
          </a:prstGeom>
          <a:gradFill flip="none" rotWithShape="1">
            <a:gsLst>
              <a:gs pos="4700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b="1" kern="1200" dirty="0">
                <a:solidFill>
                  <a:srgbClr val="984806"/>
                </a:solidFill>
                <a:effectLst/>
                <a:latin typeface="BiauKai"/>
                <a:ea typeface="新細明體"/>
                <a:cs typeface="Times New Roman"/>
              </a:rPr>
              <a:t>A. </a:t>
            </a:r>
            <a:r>
              <a:rPr lang="zh-TW" sz="2000" b="1" kern="1200" dirty="0">
                <a:solidFill>
                  <a:srgbClr val="984806"/>
                </a:solidFill>
                <a:effectLst/>
                <a:latin typeface="Times New Roman"/>
                <a:ea typeface="BiauKai"/>
                <a:cs typeface="Times New Roman"/>
              </a:rPr>
              <a:t>曹操的</a:t>
            </a:r>
            <a:r>
              <a:rPr lang="zh-CN" sz="2000" b="1" kern="1200" dirty="0">
                <a:solidFill>
                  <a:srgbClr val="984806"/>
                </a:solidFill>
                <a:effectLst/>
                <a:latin typeface="Times New Roman"/>
                <a:ea typeface="BiauKai"/>
                <a:cs typeface="Times New Roman"/>
              </a:rPr>
              <a:t>军队</a:t>
            </a:r>
            <a:endParaRPr lang="zh-HK" sz="20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72154" y="2373102"/>
            <a:ext cx="18194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东汉时期的步兵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1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54" y="2880221"/>
            <a:ext cx="1943189" cy="3649700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7"/>
          <p:cNvSpPr txBox="1"/>
          <p:nvPr/>
        </p:nvSpPr>
        <p:spPr>
          <a:xfrm>
            <a:off x="2772124" y="4968216"/>
            <a:ext cx="23622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持方形盾牌的汉代兵俑，见香港历史博物馆「汉武盛世」</a:t>
            </a:r>
            <a:r>
              <a:rPr lang="zh-TW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展览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cxnSp>
        <p:nvCxnSpPr>
          <p:cNvPr id="16" name="直線單箭頭接點 42"/>
          <p:cNvCxnSpPr/>
          <p:nvPr/>
        </p:nvCxnSpPr>
        <p:spPr>
          <a:xfrm flipH="1">
            <a:off x="2063814" y="3508380"/>
            <a:ext cx="708310" cy="1197811"/>
          </a:xfrm>
          <a:prstGeom prst="straightConnector1">
            <a:avLst/>
          </a:prstGeom>
          <a:ln w="28575" cmpd="sng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9"/>
          <p:cNvSpPr txBox="1"/>
          <p:nvPr/>
        </p:nvSpPr>
        <p:spPr>
          <a:xfrm>
            <a:off x="5514362" y="1640324"/>
            <a:ext cx="13488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曹操青州兵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18" name="圖片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367" y="2157076"/>
            <a:ext cx="2809875" cy="1881505"/>
          </a:xfrm>
          <a:prstGeom prst="rect">
            <a:avLst/>
          </a:prstGeom>
          <a:solidFill>
            <a:srgbClr val="0070C0"/>
          </a:solidFill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9" name="TextBox 20"/>
          <p:cNvSpPr txBox="1"/>
          <p:nvPr/>
        </p:nvSpPr>
        <p:spPr>
          <a:xfrm>
            <a:off x="5514367" y="4202495"/>
            <a:ext cx="2899644" cy="18076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青州位处山东，是曹操的根据地。东汉时代，青州民风淳朴，青州兵以勇悍著称。方盾加上盔甲，使曹操拥有一支上佳的作战队伍。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2758154" y="3061661"/>
            <a:ext cx="2376170" cy="1754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方形盾，是汉代至三国时代步兵的基本防护装备，除了在埋身搏斗时保护对方的兵器，也用以阻挡远程射来的弓箭。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78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1122624" y="1955921"/>
            <a:ext cx="7155311" cy="1754327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192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年，为数百余万人的青州黄巾军主动向曹操投降，曹操将其中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30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万身体强壮者，编成「青州兵」，以于禁、臧霸等人率领。青州兵自此成为曹操军的核心部队，以勇悍著称，在以后的十多年间，讨平袁绍和北方各大势力，便是这支军队的功劳。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为了应付军粮，曹操实施军屯制度，每名青州兵都登记在册籍上，分配农田，由其家人耕作。这个办法，可为曹操省回不少养兵费用。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545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24" name="TextBox 2"/>
          <p:cNvSpPr txBox="1"/>
          <p:nvPr/>
        </p:nvSpPr>
        <p:spPr>
          <a:xfrm>
            <a:off x="536243" y="1214412"/>
            <a:ext cx="1947137" cy="413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勇悍的北方骑兵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43" y="1761166"/>
            <a:ext cx="5859312" cy="3676754"/>
          </a:xfrm>
          <a:prstGeom prst="rect">
            <a:avLst/>
          </a:prstGeom>
          <a:noFill/>
          <a:ln w="38100" cmpd="sng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0912" y="3522889"/>
            <a:ext cx="2510615" cy="224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10"/>
          <p:cNvCxnSpPr/>
          <p:nvPr/>
        </p:nvCxnSpPr>
        <p:spPr>
          <a:xfrm rot="10800000">
            <a:off x="5567763" y="3719589"/>
            <a:ext cx="2165869" cy="32886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3"/>
          <p:cNvSpPr txBox="1"/>
          <p:nvPr/>
        </p:nvSpPr>
        <p:spPr>
          <a:xfrm>
            <a:off x="6447693" y="5729132"/>
            <a:ext cx="2390434" cy="417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HK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《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维基百科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》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：铜奔马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9" name="TextBox 3"/>
          <p:cNvSpPr txBox="1"/>
          <p:nvPr/>
        </p:nvSpPr>
        <p:spPr>
          <a:xfrm>
            <a:off x="781650" y="4889095"/>
            <a:ext cx="4468602" cy="1812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图为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武威雷台汉墓，墓室主人是一位镇守张掖的武官，陪葬品包括了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匹铜马、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头铜牛、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14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辆铜车、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17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个手持长戟的武士俑和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个奴婢俑，埋葬时间约是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186-219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间之间，与赤壁之战（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208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年）接近，可反映了这个时代对战马的重视。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8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43" y="1420177"/>
            <a:ext cx="3511076" cy="4866282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4728044" y="1420177"/>
            <a:ext cx="685800" cy="424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骑兵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4728044" y="2107698"/>
            <a:ext cx="3956962" cy="1328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TW" b="1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考考你</a:t>
            </a:r>
            <a:r>
              <a:rPr lang="zh-TW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：</a:t>
            </a:r>
            <a:r>
              <a:rPr lang="zh-CN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骑兵没有盔甲</a:t>
            </a:r>
            <a:r>
              <a:rPr lang="zh-TW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有什么好处？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863547" y="2518640"/>
            <a:ext cx="3651363" cy="724664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FF0000"/>
                </a:solidFill>
                <a:effectLst/>
                <a:ea typeface="新細明體"/>
                <a:cs typeface="Times New Roman"/>
              </a:rPr>
              <a:t>轻骑兵没有盔甲可以减轻马匹的负载，增加驰骋的速度。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kern="100" dirty="0">
                <a:effectLst/>
                <a:ea typeface="新細明體"/>
                <a:cs typeface="Times New Roman"/>
              </a:rPr>
              <a:t> </a:t>
            </a:r>
            <a:endParaRPr lang="zh-HK" kern="100" dirty="0">
              <a:effectLst/>
              <a:ea typeface="新細明體"/>
              <a:cs typeface="Times New Roman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4728044" y="4525052"/>
            <a:ext cx="395696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没有马镫，骑兵一手持着缰绳控制马匹，一手拿着长兵器，他们的骑术应是很好。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cxnSp>
        <p:nvCxnSpPr>
          <p:cNvPr id="19" name="Elbow Connector 20"/>
          <p:cNvCxnSpPr/>
          <p:nvPr/>
        </p:nvCxnSpPr>
        <p:spPr>
          <a:xfrm flipV="1">
            <a:off x="2857969" y="3144623"/>
            <a:ext cx="1870075" cy="8636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0"/>
          <p:cNvCxnSpPr/>
          <p:nvPr/>
        </p:nvCxnSpPr>
        <p:spPr>
          <a:xfrm>
            <a:off x="3102061" y="5158179"/>
            <a:ext cx="1625983" cy="12700"/>
          </a:xfrm>
          <a:prstGeom prst="straightConnector1">
            <a:avLst/>
          </a:prstGeom>
          <a:ln w="28575">
            <a:solidFill>
              <a:srgbClr val="C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5"/>
          <p:cNvSpPr/>
          <p:nvPr/>
        </p:nvSpPr>
        <p:spPr>
          <a:xfrm>
            <a:off x="2454361" y="4944827"/>
            <a:ext cx="647700" cy="503555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8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d7412338e19ab353bc3e1304ec9b2865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6417eb18bda45ec88a4016915a232a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49f1219-beaa-421d-9806-7d84e40066c1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8322521F-BB32-4511-84DD-19E6562F6F5E}"/>
</file>

<file path=customXml/itemProps2.xml><?xml version="1.0" encoding="utf-8"?>
<ds:datastoreItem xmlns:ds="http://schemas.openxmlformats.org/officeDocument/2006/customXml" ds:itemID="{3E9A3169-E19E-48D3-BA76-92FB2D6A070F}"/>
</file>

<file path=customXml/itemProps3.xml><?xml version="1.0" encoding="utf-8"?>
<ds:datastoreItem xmlns:ds="http://schemas.openxmlformats.org/officeDocument/2006/customXml" ds:itemID="{BD2B9290-B51A-4D96-889C-6276C8C65ECF}"/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3285</Words>
  <Application>Microsoft Office PowerPoint</Application>
  <PresentationFormat>如螢幕大小 (4:3)</PresentationFormat>
  <Paragraphs>247</Paragraphs>
  <Slides>26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BiauKai</vt:lpstr>
      <vt:lpstr>Kaiti TC Regular</vt:lpstr>
      <vt:lpstr>宋体</vt:lpstr>
      <vt:lpstr>新細明體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trilink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albert lau</dc:creator>
  <cp:lastModifiedBy>NG, Lai-fan</cp:lastModifiedBy>
  <cp:revision>92</cp:revision>
  <dcterms:created xsi:type="dcterms:W3CDTF">2017-02-07T17:12:51Z</dcterms:created>
  <dcterms:modified xsi:type="dcterms:W3CDTF">2026-01-15T02:09:49Z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