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75" r:id="rId11"/>
    <p:sldId id="266" r:id="rId12"/>
    <p:sldId id="273" r:id="rId13"/>
    <p:sldId id="274" r:id="rId14"/>
    <p:sldId id="276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71" r:id="rId30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9" autoAdjust="0"/>
    <p:restoredTop sz="86391" autoAdjust="0"/>
  </p:normalViewPr>
  <p:slideViewPr>
    <p:cSldViewPr snapToGrid="0" snapToObjects="1">
      <p:cViewPr varScale="1">
        <p:scale>
          <a:sx n="98" d="100"/>
          <a:sy n="98" d="100"/>
        </p:scale>
        <p:origin x="21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csd.gov.hk/CE/Museum/History/han_empir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17944" y="2276872"/>
            <a:ext cx="3575510" cy="3439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淝水之战前的形势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BiauKai"/>
              <a:ea typeface="BiauKai"/>
              <a:cs typeface="BiauKai"/>
            </a:endParaRPr>
          </a:p>
          <a:p>
            <a:pPr>
              <a:spcAft>
                <a:spcPts val="0"/>
              </a:spcAft>
            </a:pPr>
            <a:r>
              <a:rPr lang="en-US" sz="1300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 </a:t>
            </a:r>
            <a:endParaRPr lang="en-US" sz="1200" kern="100" dirty="0">
              <a:effectLst/>
              <a:ea typeface="新細明體"/>
              <a:cs typeface="Times New Roman"/>
            </a:endParaRPr>
          </a:p>
          <a:p>
            <a:pPr lvl="0" algn="just">
              <a:spcBef>
                <a:spcPts val="670"/>
              </a:spcBef>
              <a:spcAft>
                <a:spcPts val="0"/>
              </a:spcAft>
            </a:pPr>
            <a:r>
              <a:rPr lang="zh-TW" altLang="en-US" dirty="0">
                <a:solidFill>
                  <a:schemeClr val="tx1"/>
                </a:solidFill>
                <a:latin typeface="+mn-ea"/>
              </a:rPr>
              <a:t>淝水之战是中国历史上以少胜多的战事。公元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dirty="0">
                <a:solidFill>
                  <a:schemeClr val="tx1"/>
                </a:solidFill>
                <a:latin typeface="+mn-ea"/>
              </a:rPr>
              <a:t>年，前秦企图统一中国，出兵南下伐东晋，双方于淝水交战，结果东晋以八万之兵，击败了前秦的八十万军队。东晋在淝水之战的胜利，成功阻止了北方的胡人政权的南侵，但也使中国继续处于分裂的状态。</a:t>
            </a:r>
            <a:endParaRPr lang="en-US" dirty="0">
              <a:solidFill>
                <a:schemeClr val="tx1"/>
              </a:solidFill>
              <a:effectLst/>
              <a:latin typeface="+mn-ea"/>
              <a:cs typeface="Times New Roman"/>
            </a:endParaRPr>
          </a:p>
        </p:txBody>
      </p:sp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17944" y="1316118"/>
            <a:ext cx="5638800" cy="646331"/>
          </a:xfrm>
          <a:prstGeom prst="rect">
            <a:avLst/>
          </a:prstGeom>
          <a:gradFill flip="none" rotWithShape="1">
            <a:gsLst>
              <a:gs pos="4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3600" b="1" kern="1200" dirty="0">
                <a:solidFill>
                  <a:srgbClr val="FF0000"/>
                </a:solidFill>
                <a:effectLst/>
                <a:latin typeface="Times New Roman"/>
                <a:ea typeface="BiauKai"/>
                <a:cs typeface="Times New Roman"/>
              </a:rPr>
              <a:t>淝水之战</a:t>
            </a:r>
            <a:r>
              <a:rPr lang="zh-CN" sz="2400" b="1" kern="1200" dirty="0">
                <a:solidFill>
                  <a:srgbClr val="000000"/>
                </a:solidFill>
                <a:effectLst/>
                <a:latin typeface="Times New Roman"/>
                <a:ea typeface="Microsoft YaHei"/>
                <a:cs typeface="Times New Roman"/>
              </a:rPr>
              <a:t>：</a:t>
            </a:r>
            <a:r>
              <a:rPr lang="zh-CN" sz="2400" b="1" kern="1200" dirty="0">
                <a:solidFill>
                  <a:srgbClr val="548DD4"/>
                </a:solidFill>
                <a:effectLst/>
                <a:latin typeface="Times New Roman"/>
                <a:ea typeface="新細明體"/>
                <a:cs typeface="Times New Roman"/>
              </a:rPr>
              <a:t>胡人骑兵大败</a:t>
            </a:r>
            <a:endParaRPr lang="en-US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316632" y="2276872"/>
            <a:ext cx="4482998" cy="4350064"/>
            <a:chOff x="2347128" y="334509"/>
            <a:chExt cx="6394967" cy="6624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7128" y="334509"/>
              <a:ext cx="6394967" cy="6624736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TextBox 6"/>
            <p:cNvSpPr txBox="1"/>
            <p:nvPr/>
          </p:nvSpPr>
          <p:spPr>
            <a:xfrm>
              <a:off x="2736079" y="4536223"/>
              <a:ext cx="2132111" cy="13659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Bef>
                  <a:spcPts val="1200"/>
                </a:spcBef>
                <a:spcAft>
                  <a:spcPts val="0"/>
                </a:spcAft>
              </a:pPr>
              <a:r>
                <a:rPr lang="zh-CN" sz="4800" b="1" kern="1200" dirty="0">
                  <a:solidFill>
                    <a:srgbClr val="000000"/>
                  </a:solidFill>
                  <a:effectLst/>
                  <a:latin typeface="Times New Roman"/>
                  <a:ea typeface="BiauKai"/>
                  <a:cs typeface="Times New Roman"/>
                </a:rPr>
                <a:t>东晋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3982215" y="1542884"/>
              <a:ext cx="2317796" cy="12344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4800" b="1" kern="1200" dirty="0">
                  <a:solidFill>
                    <a:srgbClr val="000000"/>
                  </a:solidFill>
                  <a:effectLst/>
                  <a:latin typeface="Times New Roman"/>
                  <a:ea typeface="BiauKai"/>
                  <a:cs typeface="Times New Roman"/>
                </a:rPr>
                <a:t>前秦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7669231" y="4162018"/>
              <a:ext cx="609327" cy="976003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8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建康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4" name="TextBox 18"/>
            <p:cNvSpPr txBox="1"/>
            <p:nvPr/>
          </p:nvSpPr>
          <p:spPr>
            <a:xfrm rot="20905230">
              <a:off x="6742631" y="3371709"/>
              <a:ext cx="640080" cy="791845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b="1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淝水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4241515" y="2663485"/>
              <a:ext cx="1102468" cy="647699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r>
                <a:rPr lang="zh-CN" altLang="zh-TW" dirty="0">
                  <a:solidFill>
                    <a:srgbClr val="000000"/>
                  </a:solidFill>
                  <a:ea typeface="新細明體"/>
                  <a:cs typeface="Times New Roman"/>
                </a:rPr>
                <a:t>安</a:t>
              </a:r>
              <a:endParaRPr lang="en-US" altLang="zh-TW" sz="1200" dirty="0">
                <a:latin typeface="Times New Roman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zh-CN" sz="18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长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7" name="Rectangle 21"/>
            <p:cNvSpPr/>
            <p:nvPr/>
          </p:nvSpPr>
          <p:spPr>
            <a:xfrm>
              <a:off x="7839861" y="3767633"/>
              <a:ext cx="288127" cy="28812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18" name="Rectangle 21"/>
          <p:cNvSpPr/>
          <p:nvPr/>
        </p:nvSpPr>
        <p:spPr>
          <a:xfrm>
            <a:off x="6432371" y="3887702"/>
            <a:ext cx="201983" cy="1891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V.	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淝水之战的经过及结果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8"/>
            <a:ext cx="3053546" cy="1817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年，前秦苻坚计划南侵，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东晋首都建康紧靠长江南岸，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猜测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北方敌人进犯的路线主要为：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从北方沿淮河南下，渡长</a:t>
            </a:r>
            <a:r>
              <a:rPr lang="en-US" alt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江，进而包围建康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374483" y="5083884"/>
            <a:ext cx="3053546" cy="700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TW" b="1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TW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：请据上列的资料将路线画在地图上。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4" descr="淝水組圖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87" y="1700808"/>
            <a:ext cx="5180615" cy="50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51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V.	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淝水之战的经过及结果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8"/>
            <a:ext cx="3053546" cy="1817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年，前秦苻坚计划南侵，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东晋首都建康紧靠长江南岸，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猜测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北方敌人进犯的路线主要为：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从北方沿淮河南下，渡长</a:t>
            </a:r>
            <a:r>
              <a:rPr lang="en-US" alt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江，进而包围建康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0" name="Picture 4" descr="淝水組圖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29" y="1700808"/>
            <a:ext cx="5168974" cy="499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894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V.	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淝水之战的经过及结果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8"/>
            <a:ext cx="3053546" cy="2304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年，前秦苻坚计划南侵，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东晋首都建康紧靠长江南岸，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猜测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北方敌人进犯的路线主要为：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从北方沿淮河南下，渡长</a:t>
            </a:r>
            <a:r>
              <a:rPr lang="en-US" alt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江，进而包围建康，或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2.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从长江上游，从西面顺江东下，进击建康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4" descr="淝水組圖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29" y="1700808"/>
            <a:ext cx="5168020" cy="499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113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483" y="1197722"/>
            <a:ext cx="379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V.	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淝水之战的经过及结果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Kaiti TC Regular"/>
                <a:ea typeface="標楷體"/>
                <a:cs typeface="Kaiti TC Regular"/>
              </a:rPr>
              <a:t> 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Kaiti TC Regular"/>
              <a:ea typeface="標楷體"/>
              <a:cs typeface="Kaiti TC Regular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74483" y="1700807"/>
            <a:ext cx="3053546" cy="26326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383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年，前秦苻坚计划南侵，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东晋首都建康紧靠长江南岸，</a:t>
            </a:r>
            <a:r>
              <a:rPr lang="zh-CN" kern="1200" dirty="0">
                <a:solidFill>
                  <a:srgbClr val="000000"/>
                </a:solidFill>
                <a:effectLst/>
                <a:latin typeface="SimSun"/>
                <a:ea typeface="新細明體"/>
                <a:cs typeface="Times New Roman"/>
              </a:rPr>
              <a:t>猜测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北方敌人进犯的路线主要为：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从北方沿淮河南下，渡长</a:t>
            </a:r>
            <a:r>
              <a:rPr lang="en-US" alt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江，进而包围建康，或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2. </a:t>
            </a:r>
            <a:r>
              <a:rPr lang="zh-TW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从长江上游，从西面顺江东下，进击建康</a:t>
            </a:r>
            <a:r>
              <a:rPr lang="zh-TW" altLang="zh-HK" dirty="0">
                <a:solidFill>
                  <a:srgbClr val="000000"/>
                </a:solidFill>
                <a:latin typeface="Times New Roman"/>
                <a:cs typeface="Times New Roman"/>
              </a:rPr>
              <a:t>，或</a:t>
            </a:r>
            <a:endParaRPr lang="zh-HK" altLang="zh-HK" dirty="0">
              <a:latin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3. </a:t>
            </a:r>
            <a:r>
              <a:rPr lang="zh-TW" altLang="zh-HK" dirty="0">
                <a:solidFill>
                  <a:srgbClr val="000000"/>
                </a:solidFill>
                <a:latin typeface="Times New Roman"/>
                <a:cs typeface="Times New Roman"/>
              </a:rPr>
              <a:t>两路并进</a:t>
            </a:r>
            <a:endParaRPr lang="zh-HK" altLang="zh-HK" dirty="0">
              <a:latin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en-US" altLang="zh-TW" kern="1200" dirty="0">
              <a:solidFill>
                <a:srgbClr val="000000"/>
              </a:solidFill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8360" y="1700808"/>
            <a:ext cx="5168289" cy="4995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870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7787" y="1135888"/>
            <a:ext cx="294941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1F497D"/>
                </a:solidFill>
                <a:effectLst/>
                <a:latin typeface="Times New Roman"/>
                <a:ea typeface="Microsoft YaHei"/>
                <a:cs typeface="Times New Roman"/>
              </a:rPr>
              <a:t>383</a:t>
            </a:r>
            <a:r>
              <a:rPr lang="zh-CN" b="1" kern="1200" dirty="0">
                <a:solidFill>
                  <a:srgbClr val="1F497D"/>
                </a:solidFill>
                <a:effectLst/>
                <a:latin typeface="Times New Roman"/>
                <a:ea typeface="新細明體"/>
                <a:cs typeface="Times New Roman"/>
              </a:rPr>
              <a:t>年九月：前秦大军压境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17785" y="1714720"/>
            <a:ext cx="1911955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月，前秦军摆出左中右三路并进的姿态，但三路之中左右两路的主要目的是牵制敌人，中间沿颖水南下一路才是主战力所在。又，前秦动员规模过于庞大，在军事行动展开时仍有大量兵力未完成集结。</a:t>
            </a:r>
          </a:p>
        </p:txBody>
      </p:sp>
      <p:pic>
        <p:nvPicPr>
          <p:cNvPr id="9" name="Picture 10" descr="淝水組圖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1714720"/>
            <a:ext cx="6859588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/>
        </p:nvSpPr>
        <p:spPr bwMode="auto">
          <a:xfrm flipV="1">
            <a:off x="3321151" y="5634036"/>
            <a:ext cx="0" cy="61198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09169" y="624766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/>
              <a:t>右路军</a:t>
            </a: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5130960" y="3114675"/>
            <a:ext cx="0" cy="313134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572000" y="6243200"/>
            <a:ext cx="1327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/>
              <a:t>中路军</a:t>
            </a: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 flipV="1">
            <a:off x="6973907" y="3006805"/>
            <a:ext cx="630659" cy="324085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66504" y="6247665"/>
            <a:ext cx="12870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 b="1" dirty="0"/>
              <a:t>左路军</a:t>
            </a:r>
          </a:p>
        </p:txBody>
      </p:sp>
    </p:spTree>
    <p:extLst>
      <p:ext uri="{BB962C8B-B14F-4D97-AF65-F5344CB8AC3E}">
        <p14:creationId xmlns:p14="http://schemas.microsoft.com/office/powerpoint/2010/main" val="171928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7787" y="1135888"/>
            <a:ext cx="294941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1F497D"/>
                </a:solidFill>
                <a:effectLst/>
                <a:latin typeface="Times New Roman"/>
                <a:ea typeface="Microsoft YaHei"/>
                <a:cs typeface="Times New Roman"/>
              </a:rPr>
              <a:t>383</a:t>
            </a:r>
            <a:r>
              <a:rPr lang="zh-CN" b="1" kern="1200" dirty="0">
                <a:solidFill>
                  <a:srgbClr val="1F497D"/>
                </a:solidFill>
                <a:effectLst/>
                <a:latin typeface="Times New Roman"/>
                <a:ea typeface="新細明體"/>
                <a:cs typeface="Times New Roman"/>
              </a:rPr>
              <a:t>年九月：前秦大军压境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17785" y="1714720"/>
            <a:ext cx="1911955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面对前秦大举入侵，东晋的防御工作主要部署在两条防线：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72" y="1714720"/>
            <a:ext cx="6858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/>
          <p:cNvSpPr/>
          <p:nvPr/>
        </p:nvSpPr>
        <p:spPr>
          <a:xfrm>
            <a:off x="4653023" y="6022975"/>
            <a:ext cx="3095625" cy="835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latin typeface="+mn-ea"/>
              </a:rPr>
              <a:t>将桓家军为首的地方兵力，部署在长江中游，截断敌人沿长江东下攻击建康的路线。</a:t>
            </a:r>
            <a:endParaRPr lang="en-US" sz="1600" dirty="0">
              <a:latin typeface="+mn-ea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621166" y="6066661"/>
            <a:ext cx="1031855" cy="519334"/>
            <a:chOff x="3621166" y="6066661"/>
            <a:chExt cx="1031855" cy="519334"/>
          </a:xfrm>
        </p:grpSpPr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3621168" y="6066661"/>
              <a:ext cx="0" cy="51933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 flipV="1">
              <a:off x="3621166" y="6556653"/>
              <a:ext cx="103185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7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7787" y="1135888"/>
            <a:ext cx="294941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kern="1200" dirty="0">
                <a:solidFill>
                  <a:srgbClr val="1F497D"/>
                </a:solidFill>
                <a:effectLst/>
                <a:latin typeface="Times New Roman"/>
                <a:ea typeface="Microsoft YaHei"/>
                <a:cs typeface="Times New Roman"/>
              </a:rPr>
              <a:t>383</a:t>
            </a:r>
            <a:r>
              <a:rPr lang="zh-CN" b="1" kern="1200" dirty="0">
                <a:solidFill>
                  <a:srgbClr val="1F497D"/>
                </a:solidFill>
                <a:effectLst/>
                <a:latin typeface="Times New Roman"/>
                <a:ea typeface="新細明體"/>
                <a:cs typeface="Times New Roman"/>
              </a:rPr>
              <a:t>年九月：前秦大军压境</a:t>
            </a:r>
            <a:endParaRPr lang="zh-HK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217785" y="1714720"/>
            <a:ext cx="1911955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面对前秦大举入侵，东晋的防御工作主要部署在两条防线：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72" y="1714720"/>
            <a:ext cx="6858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/>
          <p:nvPr/>
        </p:nvSpPr>
        <p:spPr>
          <a:xfrm>
            <a:off x="3957417" y="6004145"/>
            <a:ext cx="3024188" cy="8318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latin typeface="+mn-ea"/>
              </a:rPr>
              <a:t>将精锐的谢氏北府兵，部署在淮河下游和长江下游，以河流为依托建立防线。</a:t>
            </a:r>
            <a:endParaRPr lang="en-US" sz="1600" dirty="0">
              <a:latin typeface="+mn-ea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981605" y="4733560"/>
            <a:ext cx="1193618" cy="1686509"/>
            <a:chOff x="6981605" y="4733560"/>
            <a:chExt cx="1193618" cy="1686509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8166723" y="4733560"/>
              <a:ext cx="0" cy="168650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6981605" y="6394939"/>
              <a:ext cx="119361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79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月，前秦中路军主力沿颖水南下，攻占寿阳，随即沿淝水西岸布防。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13" name="Picture 5" descr="淝水組圖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208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月，前秦中路军主力沿颖水南下，攻占寿阳，随即沿淝水西岸布防。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6" name="Picture 4" descr="淝水組圖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996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公元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383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月，前秦中路军主力沿颖水南下，攻占寿阳，随即沿淝水西岸布防。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7" name="Picture 4" descr="淝水組圖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40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6"/>
          <a:stretch/>
        </p:blipFill>
        <p:spPr bwMode="auto">
          <a:xfrm>
            <a:off x="4000143" y="3271637"/>
            <a:ext cx="4571365" cy="317436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9" name="圖片 1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 b="6296"/>
          <a:stretch/>
        </p:blipFill>
        <p:spPr bwMode="auto">
          <a:xfrm>
            <a:off x="498196" y="1395059"/>
            <a:ext cx="4572000" cy="3352800"/>
          </a:xfrm>
          <a:prstGeom prst="rect">
            <a:avLst/>
          </a:prstGeom>
          <a:ln w="38100"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  <a:ext uri="{FAA26D3D-D897-4be2-8F04-BA451C77F1D7}">
              <ma14:placeholderFlag xmlns=""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苻坚见中路军得胜，遂留下大军在项城，率领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8000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轻骑兵进驻寿阳主持大局，并令左路军部队移师到洛涧西岸布防。 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6" name="Picture 5" descr="淝水組圖0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030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831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东晋淮河防线守军见前秦左路兵团没有进逼淮阴，移师到洛涧，于是亦由淮河防线转移到洛涧阻截。然而谢玄等畏惧前秦兵多，在离洛涧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里外便停下布防，不敢主动出击。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7" name="Picture 5" descr="淝水組圖0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37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苻坚派降将朱序劝谢玄等投降，朱序暗中通报秦军虚实，并建议趁前秦大军未完成集结，速战速决。谢玄等采纳朱序的建议，对洛涧西岸的前秦军发动夜袭。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6" name="Picture 4" descr="淝水組圖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0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15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前秦军大乱崩溃，梁成及王咏战死，王显被俘。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7" name="Picture 4" descr="淝水組圖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023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晋军随后压向淝水，在淝水东岸布防。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6" name="Picture 4" descr="淝水組圖0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3"/>
            <a:ext cx="685641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613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/>
              <a:t>谢玄向苻坚派出使者，提出与其彼此隔岸对峙，不如前秦军向后稍稍退却，让东晋军渡过淝水进行决战。苻坚同意。前秦军往后退却，让出空间让晋军渡河。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7" name="Picture 5" descr="淝水組圖05A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2"/>
            <a:ext cx="685641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5" y="4762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最终一战</a:t>
            </a:r>
            <a:endParaRPr lang="zh-TW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639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当</a:t>
            </a:r>
            <a:r>
              <a:rPr lang="zh-TW" altLang="en-US" sz="1600" dirty="0"/>
              <a:t>前秦军往后退却</a:t>
            </a:r>
            <a:r>
              <a:rPr lang="zh-TW" altLang="en-US" sz="1600" dirty="0">
                <a:latin typeface="Arial" panose="020B0604020202020204" pitchFamily="34" charset="0"/>
              </a:rPr>
              <a:t>时</a:t>
            </a:r>
            <a:r>
              <a:rPr lang="zh-TW" altLang="en-US" sz="1600" dirty="0"/>
              <a:t>，许多前秦士兵不明当时状态，加以朱序突然在阵后大呼秦军大败，吓得秦军士兵纷纷慌忙逃跑，大军不受控制，互相践踏而死者不计其数。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6" name="Picture 5" descr="淝水組圖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4762"/>
            <a:ext cx="685641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5" y="4762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最终一战</a:t>
            </a:r>
            <a:endParaRPr lang="zh-TW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5522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正当</a:t>
            </a:r>
            <a:r>
              <a:rPr lang="zh-TW" altLang="en-US" sz="1600" dirty="0"/>
              <a:t>前秦军</a:t>
            </a:r>
            <a:r>
              <a:rPr lang="zh-TW" altLang="en-US" sz="1600" dirty="0">
                <a:latin typeface="Arial" panose="020B0604020202020204" pitchFamily="34" charset="0"/>
              </a:rPr>
              <a:t>陷入混乱时</a:t>
            </a:r>
            <a:r>
              <a:rPr lang="zh-TW" altLang="en-US" sz="1600" dirty="0"/>
              <a:t>往后退却，完成渡河的晋军又在背后追杀，卒至前秦大军崩溃。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7" name="Picture 5" descr="淝水組圖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6" y="4762"/>
            <a:ext cx="685641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3" y="0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最终一战</a:t>
            </a:r>
            <a:endParaRPr lang="zh-TW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5773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02040" y="1271750"/>
            <a:ext cx="1911955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zh-TW" altLang="en-US" sz="1600" dirty="0">
                <a:latin typeface="Arial" panose="020B0604020202020204" pitchFamily="34" charset="0"/>
              </a:rPr>
              <a:t>苻坚仓忙逃离战场。淝水之战以东晋大胜告终。</a:t>
            </a:r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6" name="Picture 5" descr="淝水組圖0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762"/>
            <a:ext cx="6856412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515223" y="0"/>
            <a:ext cx="1628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最终一战</a:t>
            </a:r>
            <a:endParaRPr lang="zh-TW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8793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7330" y="3107373"/>
            <a:ext cx="8143788" cy="453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b="1" kern="1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考考你</a:t>
            </a:r>
            <a:r>
              <a:rPr lang="zh-TW" kern="1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：晋军致胜的主要因素是什么？试从装备、兵源、战略三方面加以归纳。</a:t>
            </a:r>
            <a:endParaRPr lang="zh-HK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7438" y="1308683"/>
            <a:ext cx="4237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II. </a:t>
            </a:r>
            <a:r>
              <a:rPr lang="zh-HK" altLang="zh-TW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前秦</a:t>
            </a:r>
            <a:r>
              <a:rPr lang="zh-TW" altLang="zh-TW" sz="2400" dirty="0">
                <a:solidFill>
                  <a:schemeClr val="accent6">
                    <a:lumMod val="75000"/>
                  </a:schemeClr>
                </a:solidFill>
                <a:latin typeface="BiauKai"/>
                <a:ea typeface="BiauKai"/>
                <a:cs typeface="BiauKai"/>
              </a:rPr>
              <a:t>、东晋双方统帅的比较</a:t>
            </a:r>
            <a:endParaRPr lang="en-US" altLang="zh-TW" sz="2400" dirty="0">
              <a:solidFill>
                <a:schemeClr val="accent6">
                  <a:lumMod val="75000"/>
                </a:schemeClr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91087" y="1876950"/>
            <a:ext cx="4372458" cy="5879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TW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请先比较双方统帅的资料</a:t>
            </a:r>
            <a:r>
              <a:rPr lang="zh-TW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，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将以下的事件，填</a:t>
            </a:r>
            <a:r>
              <a:rPr lang="zh-TW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在</a:t>
            </a: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空白格子内。</a:t>
            </a:r>
            <a:endParaRPr lang="en-US" sz="1400" dirty="0">
              <a:effectLst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07437" y="2574818"/>
            <a:ext cx="4750361" cy="4094339"/>
            <a:chOff x="542506" y="1491807"/>
            <a:chExt cx="5584641" cy="3026798"/>
          </a:xfrm>
        </p:grpSpPr>
        <p:sp>
          <p:nvSpPr>
            <p:cNvPr id="8" name="TextBox 5"/>
            <p:cNvSpPr txBox="1"/>
            <p:nvPr/>
          </p:nvSpPr>
          <p:spPr>
            <a:xfrm>
              <a:off x="4161966" y="1687211"/>
              <a:ext cx="1825017" cy="3107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略阳临渭（今甘肃秦安）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9" name="Rectangle 6"/>
            <p:cNvSpPr/>
            <p:nvPr/>
          </p:nvSpPr>
          <p:spPr>
            <a:xfrm>
              <a:off x="662067" y="2606388"/>
              <a:ext cx="2099891" cy="3020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陈郡阳夏（今河南太康）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3130382" y="1692296"/>
              <a:ext cx="927685" cy="3056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氐（胡人）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Rectangle 8"/>
            <p:cNvSpPr/>
            <p:nvPr/>
          </p:nvSpPr>
          <p:spPr>
            <a:xfrm>
              <a:off x="2634525" y="1692296"/>
              <a:ext cx="427436" cy="3066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汉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Rectangle 9"/>
            <p:cNvSpPr/>
            <p:nvPr/>
          </p:nvSpPr>
          <p:spPr>
            <a:xfrm>
              <a:off x="662067" y="3019902"/>
              <a:ext cx="2734881" cy="33804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贵族，</a:t>
              </a: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357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年（</a:t>
              </a: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19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岁）承袭父爵东海王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645583" y="2160654"/>
              <a:ext cx="1753736" cy="3333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流寓江东北方世家大族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4" name="Rectangle 11"/>
            <p:cNvSpPr/>
            <p:nvPr/>
          </p:nvSpPr>
          <p:spPr>
            <a:xfrm>
              <a:off x="645584" y="3917431"/>
              <a:ext cx="3711678" cy="5053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357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年发动政变，杀前秦皇帝苻生，去「皇帝」名号，自称「大秦天王」，成为前秦的新统治者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5" name="Rectangle 12"/>
            <p:cNvSpPr/>
            <p:nvPr/>
          </p:nvSpPr>
          <p:spPr>
            <a:xfrm>
              <a:off x="2542717" y="2160654"/>
              <a:ext cx="3238498" cy="3333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370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年灭前燕；</a:t>
              </a: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376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年灭西凉和代国，统一北方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6" name="Rectangle 13"/>
            <p:cNvSpPr/>
            <p:nvPr/>
          </p:nvSpPr>
          <p:spPr>
            <a:xfrm>
              <a:off x="3531414" y="3013733"/>
              <a:ext cx="2459389" cy="34421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383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年南侵</a:t>
              </a:r>
              <a:r>
                <a:rPr lang="zh-TW" sz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东晋，决战淝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水，战败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7" name="Rectangle 15"/>
            <p:cNvSpPr/>
            <p:nvPr/>
          </p:nvSpPr>
          <p:spPr>
            <a:xfrm>
              <a:off x="3061961" y="2596678"/>
              <a:ext cx="2889169" cy="31172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383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</a:rPr>
                <a:t>年</a:t>
              </a: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淝水之战，指挥将领，力抗前秦，大胜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8" name="Rectangle 16"/>
            <p:cNvSpPr/>
            <p:nvPr/>
          </p:nvSpPr>
          <p:spPr>
            <a:xfrm>
              <a:off x="662067" y="1687196"/>
              <a:ext cx="1797611" cy="3284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战后国乱，为部将所杀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9" name="Rectangle 17"/>
            <p:cNvSpPr/>
            <p:nvPr/>
          </p:nvSpPr>
          <p:spPr>
            <a:xfrm>
              <a:off x="662067" y="3438358"/>
              <a:ext cx="3160457" cy="3901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FF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战后声誉极隆，受到皇帝的猜疑，没有赐赏</a:t>
              </a:r>
              <a:endParaRPr lang="en-US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0" name="Rectangle 18"/>
            <p:cNvSpPr/>
            <p:nvPr/>
          </p:nvSpPr>
          <p:spPr>
            <a:xfrm>
              <a:off x="542506" y="1491807"/>
              <a:ext cx="5584641" cy="3026798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ash"/>
            </a:ln>
            <a:extLst>
              <a:ext uri="{FAA26D3D-D897-4be2-8F04-BA451C77F1D7}">
                <ma14:placeholderFlag xmlns="" xmlns:ma14="http://schemas.microsoft.com/office/mac/drawingml/2011/main"/>
              </a:ex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875375EE-A6B0-49D3-BB62-E838BBB3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59" y="1889509"/>
            <a:ext cx="3443767" cy="36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E2F0330-E9EA-428F-916C-C26B1D21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77" y="1582098"/>
            <a:ext cx="8257846" cy="45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12FCC8B-900C-4214-BE53-F9CB7BAC5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09" y="2231956"/>
            <a:ext cx="7982316" cy="39027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CADCA7F-13C7-4564-A8DD-327814E35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3" y="1564205"/>
            <a:ext cx="7982316" cy="6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7843" y="1186017"/>
            <a:ext cx="4025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III. </a:t>
            </a:r>
            <a:r>
              <a:rPr lang="zh-TW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淝水之战时期骑兵的发展</a:t>
            </a:r>
            <a:endParaRPr lang="en-US" altLang="zh-TW" sz="2400" dirty="0">
              <a:solidFill>
                <a:srgbClr val="E46C0A"/>
              </a:solidFill>
              <a:latin typeface="BiauKai"/>
              <a:ea typeface="BiauKai"/>
              <a:cs typeface="BiauKai"/>
            </a:endParaRPr>
          </a:p>
        </p:txBody>
      </p:sp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438133" y="1777172"/>
            <a:ext cx="2570309" cy="369332"/>
          </a:xfrm>
          <a:prstGeom prst="rect">
            <a:avLst/>
          </a:prstGeom>
          <a:gradFill flip="none" rotWithShape="1">
            <a:gsLst>
              <a:gs pos="47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公元四世纪骑兵的发展</a:t>
            </a:r>
            <a:endParaRPr lang="en-US" dirty="0">
              <a:effectLst/>
              <a:latin typeface="Times New Roman"/>
              <a:ea typeface="新細明體"/>
            </a:endParaRPr>
          </a:p>
        </p:txBody>
      </p:sp>
      <p:pic>
        <p:nvPicPr>
          <p:cNvPr id="14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214" y="1647682"/>
            <a:ext cx="3503630" cy="494345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6"/>
          <p:cNvSpPr txBox="1"/>
          <p:nvPr/>
        </p:nvSpPr>
        <p:spPr>
          <a:xfrm>
            <a:off x="438133" y="2324100"/>
            <a:ext cx="3974806" cy="12389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左图是公元四世纪左右的一位北方文官。只见他双脚踏着马镫，右手持着缰绳，即可轻松控制马匹。（摄于香港历史博物馆之「汉武盛世」展览）</a:t>
            </a:r>
            <a:endParaRPr lang="en-US" dirty="0">
              <a:effectLst/>
              <a:latin typeface="Times New Roman"/>
              <a:ea typeface="新細明體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438134" y="5472280"/>
            <a:ext cx="3974806" cy="111885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香港历史博物馆已将「汉武盛世」展览制作成虚拟版，可在网上浏览：</a:t>
            </a:r>
            <a:endParaRPr lang="en-US" sz="1600" kern="100" dirty="0">
              <a:effectLst/>
              <a:latin typeface="Calibri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600" u="sng" kern="100" dirty="0">
                <a:solidFill>
                  <a:srgbClr val="0000FF"/>
                </a:solidFill>
                <a:effectLst/>
                <a:latin typeface="Times New Roman"/>
                <a:ea typeface="新細明體"/>
                <a:cs typeface="Times New Roman"/>
                <a:hlinkClick r:id="rId4"/>
              </a:rPr>
              <a:t>http://www.lcsd.gov.hk/CE/Museum/History/han_empire/</a:t>
            </a:r>
            <a:endParaRPr lang="en-US" sz="1600" kern="100" dirty="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2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38" y="1334303"/>
            <a:ext cx="3995733" cy="306560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18"/>
          <p:cNvSpPr txBox="1"/>
          <p:nvPr/>
        </p:nvSpPr>
        <p:spPr>
          <a:xfrm>
            <a:off x="4783914" y="1347862"/>
            <a:ext cx="3809872" cy="18712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这是北魏的重骑兵俑，武士头戴虎威式兜鍪，马也披甲。虽然北魏较前秦稍晚，但这种装备，或可比拟参与淝水之战中前秦的精锐骑兵。（摄于香港历史博物馆之「汉武盛世」展览）</a:t>
            </a:r>
            <a:endParaRPr lang="en-US" dirty="0">
              <a:effectLst/>
              <a:latin typeface="Times New Roman"/>
              <a:ea typeface="新細明體"/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03238" y="4556082"/>
            <a:ext cx="7990548" cy="2027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：马镫发明后，马匹在战场的性质有什么转变？对坐骑上的战士在作战上又有什么影响？</a:t>
            </a:r>
            <a:endParaRPr lang="en-US" dirty="0">
              <a:effectLst/>
              <a:latin typeface="Times New Roman"/>
              <a:ea typeface="新細明體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26904" y="5243152"/>
            <a:ext cx="7768245" cy="124189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kern="1200" dirty="0">
                <a:solidFill>
                  <a:srgbClr val="FF0000"/>
                </a:solidFill>
                <a:effectLst/>
                <a:latin typeface="Times New Roman"/>
                <a:ea typeface="新細明體"/>
                <a:cs typeface="Times New Roman"/>
              </a:rPr>
              <a:t>马镫对战争的影响至为深远。以前，马匹的主要作用是将士兵快速运送到战区（或逃离战区），然后士兵下马射箭或搏击。马镫的引进，则使骑兵可以利用腿部控制马匹，甚至站乘，双手便因此得以腾空出来，或持箭射，或持长矛冲刺敌军，大大增强了骑兵的战斗力。</a:t>
            </a:r>
            <a:endParaRPr lang="en-US" dirty="0">
              <a:effectLst/>
              <a:latin typeface="Times New Roman"/>
              <a:ea typeface="新細明體"/>
            </a:endParaRPr>
          </a:p>
          <a:p>
            <a:pPr algn="just">
              <a:spcAft>
                <a:spcPts val="0"/>
              </a:spcAft>
            </a:pPr>
            <a:r>
              <a:rPr lang="en-US" kern="100" dirty="0">
                <a:effectLst/>
                <a:ea typeface="新細明體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3381983" y="1346436"/>
            <a:ext cx="3108709" cy="5148738"/>
            <a:chOff x="0" y="0"/>
            <a:chExt cx="6453336" cy="915195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6453336" cy="915195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7"/>
            <p:cNvSpPr txBox="1"/>
            <p:nvPr/>
          </p:nvSpPr>
          <p:spPr>
            <a:xfrm>
              <a:off x="5689971" y="0"/>
              <a:ext cx="763365" cy="211698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前秦骑兵</a:t>
              </a:r>
              <a:endParaRPr lang="en-US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14" name="TextBox 6"/>
          <p:cNvSpPr txBox="1"/>
          <p:nvPr/>
        </p:nvSpPr>
        <p:spPr>
          <a:xfrm>
            <a:off x="1372211" y="3928977"/>
            <a:ext cx="1558044" cy="186344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马镫发明后，骑兵都可以进行骑射，因此箭袋已经成为骑兵必不可少的装备。</a:t>
            </a:r>
            <a:endParaRPr lang="en-US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5" name="Straight Connector 8"/>
          <p:cNvCxnSpPr/>
          <p:nvPr/>
        </p:nvCxnSpPr>
        <p:spPr>
          <a:xfrm>
            <a:off x="2930255" y="4950862"/>
            <a:ext cx="1178351" cy="0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4483" y="1197722"/>
            <a:ext cx="3890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IV.	</a:t>
            </a:r>
            <a:r>
              <a:rPr lang="zh-HK" altLang="zh-TW" sz="2400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前秦</a:t>
            </a:r>
            <a:r>
              <a:rPr lang="zh-TW" altLang="zh-TW" sz="2400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、东晋双方的筹画</a:t>
            </a:r>
            <a:r>
              <a:rPr lang="en-US" altLang="zh-TW" sz="2400" dirty="0">
                <a:solidFill>
                  <a:srgbClr val="E46C0A"/>
                </a:solidFill>
                <a:latin typeface="BiauKai"/>
                <a:ea typeface="BiauKai"/>
                <a:cs typeface="BiauKai"/>
              </a:rPr>
              <a:t> :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604000" y="1731474"/>
            <a:ext cx="2226662" cy="1638000"/>
            <a:chOff x="604000" y="1731474"/>
            <a:chExt cx="2226662" cy="1638000"/>
          </a:xfrm>
        </p:grpSpPr>
        <p:sp>
          <p:nvSpPr>
            <p:cNvPr id="8" name="TextBox 2"/>
            <p:cNvSpPr txBox="1"/>
            <p:nvPr/>
          </p:nvSpPr>
          <p:spPr>
            <a:xfrm>
              <a:off x="604000" y="1731474"/>
              <a:ext cx="2226662" cy="1638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endParaRPr lang="zh-TW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618248" y="1802515"/>
              <a:ext cx="215268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Times New Roman"/>
                  <a:cs typeface="Times New Roman"/>
                </a:rPr>
                <a:t>羽林郎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统领：建威将军赵盛之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兵种：近卫骑兵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兵源：良家子</a:t>
              </a:r>
              <a:endParaRPr lang="en-US" altLang="zh-TW" sz="1500" dirty="0">
                <a:latin typeface="Times New Roman"/>
                <a:cs typeface="Times New Roman"/>
              </a:endParaRPr>
            </a:p>
            <a:p>
              <a:r>
                <a:rPr lang="en-US" altLang="zh-TW" sz="1500" dirty="0">
                  <a:latin typeface="Times New Roman"/>
                  <a:cs typeface="Times New Roman"/>
                </a:rPr>
                <a:t>          </a:t>
              </a:r>
              <a:r>
                <a:rPr lang="zh-TW" altLang="en-US" sz="1500" dirty="0">
                  <a:latin typeface="Times New Roman"/>
                  <a:cs typeface="Times New Roman"/>
                </a:rPr>
                <a:t>（贵族子弟）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目标： </a:t>
              </a:r>
              <a:r>
                <a:rPr lang="en-US" altLang="zh-TW" sz="1500" dirty="0">
                  <a:latin typeface="Times New Roman"/>
                  <a:cs typeface="Times New Roman"/>
                </a:rPr>
                <a:t>3</a:t>
              </a:r>
              <a:r>
                <a:rPr lang="zh-TW" altLang="en-US" sz="1500" dirty="0">
                  <a:latin typeface="Times New Roman"/>
                  <a:cs typeface="Times New Roman"/>
                </a:rPr>
                <a:t>万</a:t>
              </a:r>
            </a:p>
          </p:txBody>
        </p:sp>
      </p:grpSp>
      <p:sp>
        <p:nvSpPr>
          <p:cNvPr id="9" name="TextBox 1"/>
          <p:cNvSpPr txBox="1"/>
          <p:nvPr/>
        </p:nvSpPr>
        <p:spPr>
          <a:xfrm>
            <a:off x="115922" y="1770346"/>
            <a:ext cx="351837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b="1" kern="1200" dirty="0">
                <a:solidFill>
                  <a:srgbClr val="FF0000"/>
                </a:solidFill>
                <a:effectLst/>
                <a:latin typeface="Times New Roman"/>
                <a:ea typeface="新細明體"/>
                <a:cs typeface="Times New Roman"/>
              </a:rPr>
              <a:t>苻坚的筹画</a:t>
            </a:r>
            <a:endParaRPr lang="en-US" sz="1600" dirty="0">
              <a:effectLst/>
              <a:latin typeface="Times New Roman"/>
              <a:ea typeface="新細明體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25192" y="1682864"/>
            <a:ext cx="2539718" cy="2610000"/>
            <a:chOff x="3025192" y="1682864"/>
            <a:chExt cx="2539718" cy="2610000"/>
          </a:xfrm>
        </p:grpSpPr>
        <p:sp>
          <p:nvSpPr>
            <p:cNvPr id="13" name="TextBox 2"/>
            <p:cNvSpPr txBox="1"/>
            <p:nvPr/>
          </p:nvSpPr>
          <p:spPr>
            <a:xfrm>
              <a:off x="3025192" y="1682864"/>
              <a:ext cx="2480400" cy="2610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endParaRPr lang="zh-TW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3059105" y="1800958"/>
              <a:ext cx="2505805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  <a:cs typeface="Times New Roman"/>
                </a:rPr>
                <a:t>各方胡兵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统领：征南大将军苻融</a:t>
              </a:r>
            </a:p>
            <a:p>
              <a:r>
                <a:rPr lang="zh-CHT" altLang="en-US" sz="1500" dirty="0">
                  <a:latin typeface="+mn-ea"/>
                  <a:cs typeface="Times New Roman"/>
                </a:rPr>
                <a:t>           </a:t>
              </a:r>
              <a:r>
                <a:rPr lang="en-US" altLang="zh-CHT" sz="1500" dirty="0">
                  <a:latin typeface="+mn-ea"/>
                  <a:cs typeface="Times New Roman"/>
                </a:rPr>
                <a:t>   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骠骑将军张蚝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          </a:t>
              </a:r>
              <a:r>
                <a:rPr lang="en-US" altLang="zh-CHT" sz="1500" dirty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抚军将军苻方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          </a:t>
              </a:r>
              <a:r>
                <a:rPr lang="en-US" altLang="zh-CHT" sz="1500" dirty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卫军将军梁成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          </a:t>
              </a:r>
              <a:r>
                <a:rPr lang="en-US" altLang="zh-CHT" sz="1500" dirty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平南将军慕容暐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           </a:t>
              </a:r>
              <a:r>
                <a:rPr lang="en-US" altLang="zh-CHT" sz="1500" dirty="0">
                  <a:latin typeface="新細明體"/>
                  <a:ea typeface="新細明體"/>
                  <a:cs typeface="Times New Roman"/>
                </a:rPr>
                <a:t> 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冠军将军慕容垂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兵种：骑兵、步兵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兵源：上述统帅的私人军队</a:t>
              </a:r>
            </a:p>
            <a:p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目标：</a:t>
              </a:r>
              <a:r>
                <a:rPr lang="en-US" altLang="zh-CHT" sz="1500" dirty="0">
                  <a:latin typeface="Times New Roman"/>
                  <a:ea typeface="新細明體"/>
                  <a:cs typeface="Times New Roman"/>
                </a:rPr>
                <a:t>25</a:t>
              </a:r>
              <a:r>
                <a:rPr lang="zh-CHT" altLang="en-US" sz="1500" dirty="0">
                  <a:latin typeface="新細明體"/>
                  <a:ea typeface="新細明體"/>
                  <a:cs typeface="Times New Roman"/>
                </a:rPr>
                <a:t>万</a:t>
              </a:r>
              <a:endParaRPr lang="zh-TW" altLang="en-US" sz="1500" dirty="0">
                <a:latin typeface="新細明體"/>
                <a:ea typeface="新細明體"/>
                <a:cs typeface="Times New Roman"/>
              </a:endParaRPr>
            </a:p>
          </p:txBody>
        </p:sp>
      </p:grpSp>
      <p:sp>
        <p:nvSpPr>
          <p:cNvPr id="16" name="TextBox 6"/>
          <p:cNvSpPr txBox="1"/>
          <p:nvPr/>
        </p:nvSpPr>
        <p:spPr>
          <a:xfrm>
            <a:off x="7545088" y="1759434"/>
            <a:ext cx="1443251" cy="2169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5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总数</a:t>
            </a:r>
            <a:r>
              <a:rPr lang="en-US" sz="15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88</a:t>
            </a:r>
            <a:r>
              <a:rPr lang="zh-CN" sz="15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万。但不要忘记，这只是苻坚最初的筹画，尤其地方兵源最没把握。实际成功征集，赶赴前线的，不会超过四分之一。</a:t>
            </a:r>
            <a:endParaRPr lang="en-US" sz="1500" dirty="0">
              <a:effectLst/>
              <a:latin typeface="新細明體"/>
              <a:ea typeface="新細明體"/>
              <a:cs typeface="Times New Roman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7531189" y="4435039"/>
            <a:ext cx="1443251" cy="1246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1500" b="1" dirty="0">
                <a:solidFill>
                  <a:srgbClr val="000000"/>
                </a:solidFill>
                <a:latin typeface="新細明體"/>
                <a:ea typeface="新細明體"/>
                <a:cs typeface="Times New Roman"/>
              </a:rPr>
              <a:t>总数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18</a:t>
            </a:r>
            <a:r>
              <a:rPr lang="zh-CN" altLang="en-US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万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5</a:t>
            </a:r>
            <a:r>
              <a:rPr lang="zh-CN" altLang="en-US" sz="1500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千</a:t>
            </a:r>
            <a:r>
              <a:rPr lang="zh-CN" altLang="en-US" sz="1500" b="1" dirty="0">
                <a:solidFill>
                  <a:srgbClr val="000000"/>
                </a:solidFill>
                <a:latin typeface="新細明體"/>
                <a:ea typeface="新細明體"/>
                <a:cs typeface="Times New Roman"/>
              </a:rPr>
              <a:t>，即使或略有夸大，还是应该比较接近现实的。</a:t>
            </a:r>
            <a:endParaRPr lang="zh-HK" sz="1500" dirty="0">
              <a:effectLst/>
              <a:latin typeface="新細明體"/>
              <a:ea typeface="新細明體"/>
              <a:cs typeface="Times New Roman"/>
            </a:endParaRPr>
          </a:p>
        </p:txBody>
      </p:sp>
      <p:sp>
        <p:nvSpPr>
          <p:cNvPr id="21" name="Down Arrow 13"/>
          <p:cNvSpPr/>
          <p:nvPr/>
        </p:nvSpPr>
        <p:spPr>
          <a:xfrm rot="16200000">
            <a:off x="7256996" y="2092568"/>
            <a:ext cx="288010" cy="288177"/>
          </a:xfrm>
          <a:prstGeom prst="downArrow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04000" y="4435039"/>
            <a:ext cx="2131293" cy="1890000"/>
            <a:chOff x="604000" y="4435039"/>
            <a:chExt cx="2131293" cy="1890000"/>
          </a:xfrm>
        </p:grpSpPr>
        <p:sp>
          <p:nvSpPr>
            <p:cNvPr id="24" name="Rectangle 10"/>
            <p:cNvSpPr/>
            <p:nvPr/>
          </p:nvSpPr>
          <p:spPr>
            <a:xfrm>
              <a:off x="604000" y="4435039"/>
              <a:ext cx="2072919" cy="1890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53892" y="4548421"/>
              <a:ext cx="2081401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</a:rPr>
                <a:t>江淮防线：北府兵</a:t>
              </a:r>
            </a:p>
            <a:p>
              <a:r>
                <a:rPr lang="zh-TW" altLang="en-US" sz="1500" dirty="0">
                  <a:latin typeface="+mn-ea"/>
                </a:rPr>
                <a:t>统领：前锋都督谢玄</a:t>
              </a:r>
            </a:p>
            <a:p>
              <a:r>
                <a:rPr lang="zh-TW" altLang="en-US" sz="1500" dirty="0">
                  <a:latin typeface="+mn-ea"/>
                </a:rPr>
                <a:t>           </a:t>
              </a:r>
              <a:r>
                <a:rPr lang="en-US" altLang="zh-TW" sz="1500" dirty="0">
                  <a:latin typeface="+mn-ea"/>
                </a:rPr>
                <a:t> </a:t>
              </a:r>
              <a:r>
                <a:rPr lang="zh-TW" altLang="en-US" sz="1500" dirty="0">
                  <a:latin typeface="+mn-ea"/>
                </a:rPr>
                <a:t>辅国将军谢琰</a:t>
              </a:r>
            </a:p>
            <a:p>
              <a:r>
                <a:rPr lang="zh-TW" altLang="en-US" sz="1500" dirty="0">
                  <a:latin typeface="+mn-ea"/>
                </a:rPr>
                <a:t> 兵种：骑兵、步兵</a:t>
              </a:r>
            </a:p>
            <a:p>
              <a:r>
                <a:rPr lang="zh-TW" altLang="en-US" sz="1500" dirty="0">
                  <a:latin typeface="+mn-ea"/>
                </a:rPr>
                <a:t> 兵源：陈郡谢氏</a:t>
              </a:r>
              <a:endParaRPr lang="en-US" altLang="zh-TW" sz="1500" dirty="0">
                <a:latin typeface="+mn-ea"/>
              </a:endParaRPr>
            </a:p>
            <a:p>
              <a:r>
                <a:rPr lang="en-US" altLang="zh-TW" sz="1500" dirty="0">
                  <a:latin typeface="+mn-ea"/>
                </a:rPr>
                <a:t>            </a:t>
              </a:r>
              <a:r>
                <a:rPr lang="zh-TW" altLang="en-US" sz="1500" dirty="0">
                  <a:latin typeface="+mn-ea"/>
                </a:rPr>
                <a:t>私人军队</a:t>
              </a:r>
            </a:p>
            <a:p>
              <a:r>
                <a:rPr lang="zh-TW" altLang="en-US" sz="1500" dirty="0">
                  <a:latin typeface="+mn-ea"/>
                </a:rPr>
                <a:t> 目标：</a:t>
              </a:r>
              <a:r>
                <a:rPr lang="en-US" altLang="zh-TW" sz="1500" dirty="0">
                  <a:latin typeface="Times New Roman"/>
                  <a:cs typeface="Times New Roman"/>
                </a:rPr>
                <a:t>8</a:t>
              </a:r>
              <a:r>
                <a:rPr lang="zh-TW" altLang="en-US" sz="1500" dirty="0">
                  <a:latin typeface="Times New Roman"/>
                  <a:cs typeface="Times New Roman"/>
                </a:rPr>
                <a:t>万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863449" y="4448501"/>
            <a:ext cx="2302421" cy="1990233"/>
            <a:chOff x="2863449" y="4448501"/>
            <a:chExt cx="2302421" cy="1990233"/>
          </a:xfrm>
        </p:grpSpPr>
        <p:sp>
          <p:nvSpPr>
            <p:cNvPr id="26" name="Rectangle 10"/>
            <p:cNvSpPr/>
            <p:nvPr/>
          </p:nvSpPr>
          <p:spPr>
            <a:xfrm>
              <a:off x="2863449" y="4448501"/>
              <a:ext cx="2205507" cy="1990233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863449" y="4499742"/>
              <a:ext cx="230242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  <a:cs typeface="Times New Roman"/>
                </a:rPr>
                <a:t>荆州防线：私人部队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统领：</a:t>
              </a:r>
              <a:r>
                <a:rPr lang="en-US" altLang="zh-TW" sz="1500" dirty="0">
                  <a:latin typeface="+mn-ea"/>
                  <a:cs typeface="Times New Roman"/>
                </a:rPr>
                <a:t> </a:t>
              </a:r>
              <a:r>
                <a:rPr lang="zh-TW" altLang="en-US" sz="1500" dirty="0">
                  <a:latin typeface="+mn-ea"/>
                  <a:cs typeface="Times New Roman"/>
                </a:rPr>
                <a:t>车骑将军桓冲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>
                  <a:latin typeface="+mn-ea"/>
                  <a:cs typeface="Times New Roman"/>
                </a:rPr>
                <a:t>   </a:t>
              </a:r>
              <a:r>
                <a:rPr lang="zh-TW" altLang="en-US" sz="1500" dirty="0">
                  <a:latin typeface="+mn-ea"/>
                  <a:cs typeface="Times New Roman"/>
                </a:rPr>
                <a:t>冠军将军桓石虔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>
                  <a:latin typeface="+mn-ea"/>
                  <a:cs typeface="Times New Roman"/>
                </a:rPr>
                <a:t>   </a:t>
              </a:r>
              <a:r>
                <a:rPr lang="zh-TW" altLang="en-US" sz="1500" dirty="0">
                  <a:latin typeface="+mn-ea"/>
                  <a:cs typeface="Times New Roman"/>
                </a:rPr>
                <a:t>辅国将军杨亮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>
                  <a:latin typeface="+mn-ea"/>
                  <a:cs typeface="Times New Roman"/>
                </a:rPr>
                <a:t>   </a:t>
              </a:r>
              <a:r>
                <a:rPr lang="zh-TW" altLang="en-US" sz="1500" dirty="0">
                  <a:latin typeface="+mn-ea"/>
                  <a:cs typeface="Times New Roman"/>
                </a:rPr>
                <a:t>前将军刘波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          </a:t>
              </a:r>
              <a:r>
                <a:rPr lang="en-US" altLang="zh-TW" sz="1500" dirty="0">
                  <a:latin typeface="+mn-ea"/>
                  <a:cs typeface="Times New Roman"/>
                </a:rPr>
                <a:t>   </a:t>
              </a:r>
              <a:r>
                <a:rPr lang="zh-TW" altLang="en-US" sz="1500" dirty="0">
                  <a:latin typeface="+mn-ea"/>
                  <a:cs typeface="Times New Roman"/>
                </a:rPr>
                <a:t>襄城太守桓石民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兵种：</a:t>
              </a:r>
              <a:r>
                <a:rPr lang="en-US" altLang="zh-TW" sz="1500" dirty="0">
                  <a:latin typeface="+mn-ea"/>
                  <a:cs typeface="Times New Roman"/>
                </a:rPr>
                <a:t> </a:t>
              </a:r>
              <a:r>
                <a:rPr lang="zh-TW" altLang="en-US" sz="1500" dirty="0">
                  <a:latin typeface="+mn-ea"/>
                  <a:cs typeface="Times New Roman"/>
                </a:rPr>
                <a:t>骑兵、步兵</a:t>
              </a:r>
            </a:p>
            <a:p>
              <a:r>
                <a:rPr lang="zh-TW" altLang="en-US" sz="1500" dirty="0">
                  <a:latin typeface="+mn-ea"/>
                  <a:cs typeface="Times New Roman"/>
                </a:rPr>
                <a:t>目标：</a:t>
              </a:r>
              <a:r>
                <a:rPr lang="en-US" altLang="zh-TW" sz="1500" dirty="0">
                  <a:latin typeface="+mn-ea"/>
                  <a:cs typeface="Times New Roman"/>
                </a:rPr>
                <a:t> </a:t>
              </a:r>
              <a:r>
                <a:rPr lang="en-US" altLang="zh-TW" sz="1500" dirty="0">
                  <a:latin typeface="Times New Roman"/>
                  <a:cs typeface="Times New Roman"/>
                </a:rPr>
                <a:t>10</a:t>
              </a:r>
              <a:r>
                <a:rPr lang="zh-TW" altLang="en-US" sz="1500" dirty="0">
                  <a:latin typeface="Times New Roman"/>
                  <a:cs typeface="Times New Roman"/>
                </a:rPr>
                <a:t>万</a:t>
              </a: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246440" y="4527811"/>
            <a:ext cx="1544011" cy="954000"/>
            <a:chOff x="5246440" y="4527811"/>
            <a:chExt cx="1544011" cy="954000"/>
          </a:xfrm>
        </p:grpSpPr>
        <p:sp>
          <p:nvSpPr>
            <p:cNvPr id="28" name="Rectangle 10"/>
            <p:cNvSpPr/>
            <p:nvPr/>
          </p:nvSpPr>
          <p:spPr>
            <a:xfrm>
              <a:off x="5246440" y="4527811"/>
              <a:ext cx="1504800" cy="954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46440" y="4567480"/>
              <a:ext cx="154401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+mn-ea"/>
                </a:rPr>
                <a:t>水军：龙骧将军</a:t>
              </a:r>
              <a:endParaRPr lang="en-US" altLang="zh-TW" sz="1500" dirty="0">
                <a:latin typeface="+mn-ea"/>
              </a:endParaRPr>
            </a:p>
            <a:p>
              <a:r>
                <a:rPr lang="en-US" altLang="zh-TW" sz="1500" dirty="0">
                  <a:latin typeface="+mn-ea"/>
                </a:rPr>
                <a:t>            </a:t>
              </a:r>
              <a:r>
                <a:rPr lang="zh-TW" altLang="en-US" sz="1500" dirty="0">
                  <a:latin typeface="+mn-ea"/>
                </a:rPr>
                <a:t>胡彬</a:t>
              </a:r>
            </a:p>
            <a:p>
              <a:r>
                <a:rPr lang="zh-TW" altLang="en-US" sz="1500" dirty="0">
                  <a:latin typeface="+mn-ea"/>
                </a:rPr>
                <a:t>目标：</a:t>
              </a:r>
              <a:r>
                <a:rPr lang="en-US" altLang="zh-TW" sz="1500" dirty="0">
                  <a:latin typeface="Times New Roman"/>
                  <a:cs typeface="Times New Roman"/>
                </a:rPr>
                <a:t>5</a:t>
              </a:r>
              <a:r>
                <a:rPr lang="zh-TW" altLang="en-US" sz="1500" dirty="0">
                  <a:latin typeface="Times New Roman"/>
                  <a:cs typeface="Times New Roman"/>
                </a:rPr>
                <a:t>千 </a:t>
              </a:r>
            </a:p>
          </p:txBody>
        </p:sp>
      </p:grpSp>
      <p:sp>
        <p:nvSpPr>
          <p:cNvPr id="30" name="Down Arrow 13"/>
          <p:cNvSpPr/>
          <p:nvPr/>
        </p:nvSpPr>
        <p:spPr>
          <a:xfrm rot="16200000">
            <a:off x="7004163" y="4562972"/>
            <a:ext cx="288010" cy="793848"/>
          </a:xfrm>
          <a:prstGeom prst="downArrow">
            <a:avLst/>
          </a:prstGeom>
          <a:solidFill>
            <a:srgbClr val="3366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122657" y="4525334"/>
            <a:ext cx="366782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b="1" kern="1200" dirty="0">
                <a:solidFill>
                  <a:srgbClr val="244061"/>
                </a:solidFill>
                <a:effectLst/>
                <a:latin typeface="Times New Roman"/>
                <a:ea typeface="新細明體"/>
                <a:cs typeface="Times New Roman"/>
              </a:rPr>
              <a:t>谢安的筹画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5422234" y="6004681"/>
            <a:ext cx="3423430" cy="6407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500" b="1" kern="1200" dirty="0">
                <a:solidFill>
                  <a:srgbClr val="000000"/>
                </a:solidFill>
                <a:effectLst/>
                <a:ea typeface="新細明體"/>
                <a:cs typeface="Times New Roman"/>
              </a:rPr>
              <a:t>考考你</a:t>
            </a:r>
            <a:r>
              <a:rPr lang="zh-CN" sz="1500" kern="1200" dirty="0">
                <a:solidFill>
                  <a:srgbClr val="000000"/>
                </a:solidFill>
                <a:effectLst/>
                <a:ea typeface="新細明體"/>
                <a:cs typeface="Times New Roman"/>
              </a:rPr>
              <a:t>：就双方的兵源来看，你估计哪方的胜算较高？请陈述你的理由。</a:t>
            </a:r>
            <a:endParaRPr lang="zh-HK" sz="1500" dirty="0">
              <a:effectLst/>
              <a:latin typeface="Times New Roman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 </a:t>
            </a:r>
            <a:endParaRPr lang="zh-HK" sz="1500" dirty="0">
              <a:effectLst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564910" y="1756959"/>
            <a:ext cx="1692000" cy="1152000"/>
            <a:chOff x="5564910" y="1756959"/>
            <a:chExt cx="1692000" cy="1152000"/>
          </a:xfrm>
        </p:grpSpPr>
        <p:sp>
          <p:nvSpPr>
            <p:cNvPr id="23" name="TextBox 2"/>
            <p:cNvSpPr txBox="1">
              <a:spLocks/>
            </p:cNvSpPr>
            <p:nvPr/>
          </p:nvSpPr>
          <p:spPr>
            <a:xfrm>
              <a:off x="5564910" y="1756959"/>
              <a:ext cx="1692000" cy="115200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mbria"/>
                  <a:ea typeface="新細明體"/>
                  <a:cs typeface="Times New Roman"/>
                </a:rPr>
                <a:t> </a:t>
              </a:r>
            </a:p>
            <a:p>
              <a:endParaRPr lang="zh-TW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5619375" y="1878606"/>
              <a:ext cx="163753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500" dirty="0">
                  <a:latin typeface="Times New Roman"/>
                  <a:cs typeface="Times New Roman"/>
                </a:rPr>
                <a:t>地方军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兵种：步兵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兵源：强行征集</a:t>
              </a:r>
            </a:p>
            <a:p>
              <a:r>
                <a:rPr lang="zh-TW" altLang="en-US" sz="1500" dirty="0">
                  <a:latin typeface="Times New Roman"/>
                  <a:cs typeface="Times New Roman"/>
                </a:rPr>
                <a:t>目标：</a:t>
              </a:r>
              <a:r>
                <a:rPr lang="en-US" altLang="zh-TW" sz="1500" dirty="0">
                  <a:latin typeface="Times New Roman"/>
                  <a:cs typeface="Times New Roman"/>
                </a:rPr>
                <a:t>60</a:t>
              </a:r>
              <a:r>
                <a:rPr lang="zh-TW" altLang="en-US" sz="1500" dirty="0">
                  <a:latin typeface="Times New Roman"/>
                  <a:cs typeface="Times New Roman"/>
                </a:rPr>
                <a:t>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9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21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29C2D0BC7F544BE1FEDE0EECD7245" ma:contentTypeVersion="14" ma:contentTypeDescription="Create a new document." ma:contentTypeScope="" ma:versionID="d7412338e19ab353bc3e1304ec9b2865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d6417eb18bda45ec88a4016915a232a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E9848D6E-8A70-438A-A7C8-6BC36C6F27EF}"/>
</file>

<file path=customXml/itemProps2.xml><?xml version="1.0" encoding="utf-8"?>
<ds:datastoreItem xmlns:ds="http://schemas.openxmlformats.org/officeDocument/2006/customXml" ds:itemID="{B2CC2D13-7878-4B32-84D6-0BD9DE073C8A}"/>
</file>

<file path=customXml/itemProps3.xml><?xml version="1.0" encoding="utf-8"?>
<ds:datastoreItem xmlns:ds="http://schemas.openxmlformats.org/officeDocument/2006/customXml" ds:itemID="{4FD54D73-6942-4B78-AD54-133297A91325}"/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2254</Words>
  <Application>Microsoft Office PowerPoint</Application>
  <PresentationFormat>如螢幕大小 (4:3)</PresentationFormat>
  <Paragraphs>130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8" baseType="lpstr">
      <vt:lpstr>BiauKai</vt:lpstr>
      <vt:lpstr>Kaiti TC Regular</vt:lpstr>
      <vt:lpstr>SimSun</vt:lpstr>
      <vt:lpstr>新細明體</vt:lpstr>
      <vt:lpstr>Arial</vt:lpstr>
      <vt:lpstr>Calibri</vt:lpstr>
      <vt:lpstr>Cambria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NG, Lai-fan</cp:lastModifiedBy>
  <cp:revision>87</cp:revision>
  <dcterms:created xsi:type="dcterms:W3CDTF">2017-02-07T17:12:51Z</dcterms:created>
  <dcterms:modified xsi:type="dcterms:W3CDTF">2026-01-15T02:42:17Z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