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256" r:id="rId5"/>
    <p:sldId id="259" r:id="rId6"/>
    <p:sldId id="283" r:id="rId7"/>
    <p:sldId id="260" r:id="rId8"/>
    <p:sldId id="258" r:id="rId9"/>
    <p:sldId id="257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1" r:id="rId30"/>
  </p:sldIdLst>
  <p:sldSz cx="9144000" cy="6858000" type="screen4x3"/>
  <p:notesSz cx="6858000" cy="9144000"/>
  <p:defaultTextStyle>
    <a:defPPr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0" autoAdjust="0"/>
    <p:restoredTop sz="85360" autoAdjust="0"/>
  </p:normalViewPr>
  <p:slideViewPr>
    <p:cSldViewPr snapToGrid="0" snapToObjects="1">
      <p:cViewPr varScale="1">
        <p:scale>
          <a:sx n="97" d="100"/>
          <a:sy n="97" d="100"/>
        </p:scale>
        <p:origin x="211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2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C46B55-62D9-0F41-BC47-304FAF785C52}" type="datetimeFigureOut">
              <a:rPr kumimoji="1" lang="zh-TW" altLang="en-US" smtClean="0"/>
              <a:t>2026/1/21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6990B-DB6A-C14B-A7FD-024B5123F02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562322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DDCEB3-CAC4-AA47-85D1-1DF3EB2F8EB3}" type="datetimeFigureOut">
              <a:rPr kumimoji="1" lang="zh-TW" altLang="en-US" smtClean="0"/>
              <a:t>2026/1/21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91AEF7-A788-AF4F-9728-C9724F650778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75796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1AEF7-A788-AF4F-9728-C9724F650778}" type="slidenum">
              <a:rPr kumimoji="1" lang="zh-TW" altLang="en-US" smtClean="0"/>
              <a:t>1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75475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1AEF7-A788-AF4F-9728-C9724F650778}" type="slidenum">
              <a:rPr kumimoji="1" lang="zh-TW" altLang="en-US" smtClean="0"/>
              <a:t>20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1108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1AEF7-A788-AF4F-9728-C9724F650778}" type="slidenum">
              <a:rPr kumimoji="1" lang="zh-TW" altLang="en-US" smtClean="0"/>
              <a:t>21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18077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1AEF7-A788-AF4F-9728-C9724F650778}" type="slidenum">
              <a:rPr kumimoji="1" lang="zh-TW" altLang="en-US" smtClean="0"/>
              <a:t>22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35836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1AEF7-A788-AF4F-9728-C9724F650778}" type="slidenum">
              <a:rPr kumimoji="1" lang="zh-TW" altLang="en-US" smtClean="0"/>
              <a:t>2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95178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1AEF7-A788-AF4F-9728-C9724F650778}" type="slidenum">
              <a:rPr kumimoji="1" lang="zh-TW" altLang="en-US" smtClean="0"/>
              <a:t>13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79711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kern="1200" dirty="0">
              <a:solidFill>
                <a:srgbClr val="FF0000"/>
              </a:solidFill>
              <a:effectLst/>
              <a:latin typeface="Helvetica"/>
              <a:ea typeface="+mn-ea"/>
              <a:cs typeface="Helvetica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1AEF7-A788-AF4F-9728-C9724F650778}" type="slidenum">
              <a:rPr kumimoji="1" lang="zh-TW" altLang="en-US" smtClean="0"/>
              <a:t>14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75060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1AEF7-A788-AF4F-9728-C9724F650778}" type="slidenum">
              <a:rPr kumimoji="1" lang="zh-TW" altLang="en-US" smtClean="0"/>
              <a:t>15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52412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HK" kern="1200" dirty="0">
              <a:solidFill>
                <a:srgbClr val="FF0000"/>
              </a:solidFill>
              <a:effectLst/>
              <a:latin typeface="Times New Roman"/>
              <a:ea typeface="+mn-ea"/>
              <a:cs typeface="Times New Roman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HK" altLang="zh-HK" dirty="0">
              <a:effectLst/>
              <a:latin typeface="Times New Roman"/>
              <a:ea typeface="+mn-ea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1AEF7-A788-AF4F-9728-C9724F650778}" type="slidenum">
              <a:rPr kumimoji="1" lang="zh-TW" altLang="en-US" smtClean="0"/>
              <a:t>16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25788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HK" kern="1200" dirty="0">
              <a:solidFill>
                <a:srgbClr val="FF0000"/>
              </a:solidFill>
              <a:effectLst/>
              <a:latin typeface="+mn-lt"/>
              <a:ea typeface="+mn-ea"/>
              <a:cs typeface="Times New Roman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HK" altLang="zh-HK" dirty="0">
              <a:effectLst/>
              <a:latin typeface="Times New Roman"/>
              <a:ea typeface="+mn-ea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1AEF7-A788-AF4F-9728-C9724F650778}" type="slidenum">
              <a:rPr kumimoji="1" lang="zh-TW" altLang="en-US" smtClean="0"/>
              <a:t>17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20658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kern="1200" dirty="0">
              <a:solidFill>
                <a:srgbClr val="FF0000"/>
              </a:solidFill>
              <a:effectLst/>
              <a:latin typeface="+mn-lt"/>
              <a:ea typeface="+mn-ea"/>
              <a:cs typeface="Times New Roman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HK" kern="1200" dirty="0">
              <a:solidFill>
                <a:srgbClr val="FF0000"/>
              </a:solidFill>
              <a:effectLst/>
              <a:latin typeface="+mn-lt"/>
              <a:ea typeface="+mn-ea"/>
              <a:cs typeface="Times New Roman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HK" altLang="zh-HK" dirty="0">
              <a:effectLst/>
              <a:latin typeface="Times New Roman"/>
              <a:ea typeface="+mn-ea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1AEF7-A788-AF4F-9728-C9724F650778}" type="slidenum">
              <a:rPr kumimoji="1" lang="zh-TW" altLang="en-US" smtClean="0"/>
              <a:t>18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36395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1AEF7-A788-AF4F-9728-C9724F650778}" type="slidenum">
              <a:rPr kumimoji="1" lang="zh-TW" altLang="en-US" smtClean="0"/>
              <a:t>19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48378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2026/1/21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00852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2026/1/21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23957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2026/1/21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18212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2026/1/21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92891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2026/1/21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69166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2026/1/21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95418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2026/1/21</a:t>
            </a:fld>
            <a:endParaRPr kumimoji="1"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62678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2026/1/21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87981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2026/1/21</a:t>
            </a:fld>
            <a:endParaRPr kumimoji="1"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51027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2026/1/21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09011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2026/1/21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85446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DA9FA-EB68-3B40-918A-FB3F6C7FF9A3}" type="datetimeFigureOut">
              <a:rPr kumimoji="1" lang="zh-TW" altLang="en-US" smtClean="0"/>
              <a:t>2026/1/21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67343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.jp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top bar.jpg"/>
          <p:cNvPicPr>
            <a:picLocks noChangeAspect="1"/>
          </p:cNvPicPr>
          <p:nvPr/>
        </p:nvPicPr>
        <p:blipFill>
          <a:blip r:embed="rId3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22" name="TextBox 3"/>
          <p:cNvSpPr txBox="1"/>
          <p:nvPr/>
        </p:nvSpPr>
        <p:spPr>
          <a:xfrm>
            <a:off x="322774" y="1073961"/>
            <a:ext cx="3212815" cy="1015663"/>
          </a:xfrm>
          <a:prstGeom prst="rect">
            <a:avLst/>
          </a:prstGeom>
          <a:gradFill flip="none" rotWithShape="1">
            <a:gsLst>
              <a:gs pos="47000">
                <a:srgbClr val="4BACC6">
                  <a:lumMod val="20000"/>
                  <a:lumOff val="8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600" b="1" dirty="0">
                <a:solidFill>
                  <a:srgbClr val="FF0000"/>
                </a:solidFill>
                <a:latin typeface="Times New Roman"/>
                <a:ea typeface="BiauKai"/>
              </a:rPr>
              <a:t>相州之役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Microsoft YaHei"/>
                <a:cs typeface="+mn-cs"/>
              </a:rPr>
              <a:t>：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Microsoft YaHei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48DD4"/>
                </a:solidFill>
                <a:effectLst/>
                <a:uLnTx/>
                <a:uFillTx/>
                <a:latin typeface="Times New Roman"/>
                <a:ea typeface="新細明體"/>
                <a:cs typeface="+mn-cs"/>
              </a:rPr>
              <a:t>唐代盔甲的演进</a:t>
            </a:r>
            <a:endParaRPr kumimoji="0" lang="zh-HK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22774" y="2293702"/>
            <a:ext cx="28654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romanUcPeriod"/>
            </a:pPr>
            <a:r>
              <a:rPr lang="zh-TW" altLang="zh-TW" sz="2400" b="1" dirty="0">
                <a:solidFill>
                  <a:srgbClr val="E36C0A"/>
                </a:solidFill>
                <a:ea typeface="BiauKai"/>
                <a:cs typeface="Times New Roman"/>
              </a:rPr>
              <a:t>安史之乱的背景</a:t>
            </a:r>
            <a:endParaRPr lang="zh-HK" altLang="zh-TW" sz="2400" kern="100" dirty="0">
              <a:cs typeface="Times New Roman"/>
            </a:endParaRPr>
          </a:p>
        </p:txBody>
      </p:sp>
      <p:pic>
        <p:nvPicPr>
          <p:cNvPr id="24" name="圖片 2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291" y="733017"/>
            <a:ext cx="5774451" cy="5944567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25" name="群組 24"/>
          <p:cNvGrpSpPr/>
          <p:nvPr/>
        </p:nvGrpSpPr>
        <p:grpSpPr>
          <a:xfrm>
            <a:off x="3384612" y="759688"/>
            <a:ext cx="5617181" cy="5874082"/>
            <a:chOff x="262455" y="0"/>
            <a:chExt cx="6309181" cy="6183133"/>
          </a:xfrm>
        </p:grpSpPr>
        <p:sp>
          <p:nvSpPr>
            <p:cNvPr id="26" name="Oval 7"/>
            <p:cNvSpPr/>
            <p:nvPr/>
          </p:nvSpPr>
          <p:spPr>
            <a:xfrm>
              <a:off x="4248472" y="1368152"/>
              <a:ext cx="144016" cy="14401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7" name="Oval 8"/>
            <p:cNvSpPr/>
            <p:nvPr/>
          </p:nvSpPr>
          <p:spPr>
            <a:xfrm>
              <a:off x="4608512" y="1008112"/>
              <a:ext cx="144016" cy="14401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8" name="Oval 9"/>
            <p:cNvSpPr/>
            <p:nvPr/>
          </p:nvSpPr>
          <p:spPr>
            <a:xfrm>
              <a:off x="4968552" y="648072"/>
              <a:ext cx="144016" cy="14401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9" name="Oval 10"/>
            <p:cNvSpPr/>
            <p:nvPr/>
          </p:nvSpPr>
          <p:spPr>
            <a:xfrm>
              <a:off x="3960440" y="5040560"/>
              <a:ext cx="144016" cy="14401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0" name="Oval 11"/>
            <p:cNvSpPr/>
            <p:nvPr/>
          </p:nvSpPr>
          <p:spPr>
            <a:xfrm>
              <a:off x="2448272" y="3384376"/>
              <a:ext cx="144016" cy="14401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1" name="Oval 13"/>
            <p:cNvSpPr/>
            <p:nvPr/>
          </p:nvSpPr>
          <p:spPr>
            <a:xfrm>
              <a:off x="2736304" y="1224136"/>
              <a:ext cx="144016" cy="14401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2" name="Oval 14"/>
            <p:cNvSpPr/>
            <p:nvPr/>
          </p:nvSpPr>
          <p:spPr>
            <a:xfrm>
              <a:off x="1800200" y="1440160"/>
              <a:ext cx="144016" cy="14401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3" name="Oval 15"/>
            <p:cNvSpPr/>
            <p:nvPr/>
          </p:nvSpPr>
          <p:spPr>
            <a:xfrm>
              <a:off x="504056" y="144016"/>
              <a:ext cx="144016" cy="14401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4" name="Oval 16"/>
            <p:cNvSpPr/>
            <p:nvPr/>
          </p:nvSpPr>
          <p:spPr>
            <a:xfrm>
              <a:off x="936104" y="2088232"/>
              <a:ext cx="144016" cy="14401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5" name="TextBox 17"/>
            <p:cNvSpPr txBox="1"/>
            <p:nvPr/>
          </p:nvSpPr>
          <p:spPr>
            <a:xfrm>
              <a:off x="4752528" y="249260"/>
              <a:ext cx="726319" cy="41914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营州</a:t>
              </a:r>
              <a:endParaRPr lang="zh-HK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36" name="TextBox 18"/>
            <p:cNvSpPr txBox="1"/>
            <p:nvPr/>
          </p:nvSpPr>
          <p:spPr>
            <a:xfrm>
              <a:off x="3930446" y="816565"/>
              <a:ext cx="732307" cy="37295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幽州</a:t>
              </a:r>
              <a:endParaRPr lang="zh-HK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37" name="TextBox 19"/>
            <p:cNvSpPr txBox="1"/>
            <p:nvPr/>
          </p:nvSpPr>
          <p:spPr>
            <a:xfrm>
              <a:off x="3494103" y="1269326"/>
              <a:ext cx="720079" cy="33258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并州</a:t>
              </a:r>
              <a:endParaRPr lang="zh-HK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38" name="TextBox 20"/>
            <p:cNvSpPr txBox="1"/>
            <p:nvPr/>
          </p:nvSpPr>
          <p:spPr>
            <a:xfrm>
              <a:off x="2592181" y="824049"/>
              <a:ext cx="935990" cy="5486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灵州</a:t>
              </a:r>
              <a:endParaRPr lang="zh-HK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39" name="TextBox 21"/>
            <p:cNvSpPr txBox="1"/>
            <p:nvPr/>
          </p:nvSpPr>
          <p:spPr>
            <a:xfrm>
              <a:off x="3240360" y="4921564"/>
              <a:ext cx="779861" cy="38432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广州</a:t>
              </a:r>
              <a:endParaRPr lang="zh-HK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40" name="TextBox 22"/>
            <p:cNvSpPr txBox="1"/>
            <p:nvPr/>
          </p:nvSpPr>
          <p:spPr>
            <a:xfrm>
              <a:off x="1854359" y="3494979"/>
              <a:ext cx="792168" cy="40753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益州</a:t>
              </a:r>
              <a:endParaRPr lang="zh-HK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41" name="TextBox 23"/>
            <p:cNvSpPr txBox="1"/>
            <p:nvPr/>
          </p:nvSpPr>
          <p:spPr>
            <a:xfrm>
              <a:off x="1170772" y="1111375"/>
              <a:ext cx="1007744" cy="5486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鄯州</a:t>
              </a:r>
              <a:endParaRPr lang="zh-HK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42" name="TextBox 24"/>
            <p:cNvSpPr txBox="1"/>
            <p:nvPr/>
          </p:nvSpPr>
          <p:spPr>
            <a:xfrm>
              <a:off x="648045" y="0"/>
              <a:ext cx="719455" cy="5486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北庭</a:t>
              </a:r>
              <a:endParaRPr lang="zh-HK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43" name="TextBox 25"/>
            <p:cNvSpPr txBox="1"/>
            <p:nvPr/>
          </p:nvSpPr>
          <p:spPr>
            <a:xfrm>
              <a:off x="262455" y="1919345"/>
              <a:ext cx="826811" cy="34222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安西</a:t>
              </a:r>
              <a:endParaRPr lang="zh-HK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44" name="Rectangle 26"/>
            <p:cNvSpPr/>
            <p:nvPr/>
          </p:nvSpPr>
          <p:spPr>
            <a:xfrm>
              <a:off x="3816424" y="2304256"/>
              <a:ext cx="144016" cy="14401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5" name="TextBox 27"/>
            <p:cNvSpPr txBox="1"/>
            <p:nvPr/>
          </p:nvSpPr>
          <p:spPr>
            <a:xfrm>
              <a:off x="3601582" y="2439695"/>
              <a:ext cx="720090" cy="5486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洛阳</a:t>
              </a:r>
              <a:endParaRPr lang="zh-HK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46" name="Rectangle 28"/>
            <p:cNvSpPr/>
            <p:nvPr/>
          </p:nvSpPr>
          <p:spPr>
            <a:xfrm>
              <a:off x="3240360" y="2376264"/>
              <a:ext cx="144016" cy="14401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7" name="TextBox 29"/>
            <p:cNvSpPr txBox="1"/>
            <p:nvPr/>
          </p:nvSpPr>
          <p:spPr>
            <a:xfrm>
              <a:off x="2908059" y="2533080"/>
              <a:ext cx="719455" cy="5486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长安</a:t>
              </a:r>
              <a:endParaRPr lang="zh-HK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48" name="Oval 30"/>
            <p:cNvSpPr/>
            <p:nvPr/>
          </p:nvSpPr>
          <p:spPr>
            <a:xfrm>
              <a:off x="2016224" y="1224136"/>
              <a:ext cx="144016" cy="14401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9" name="TextBox 31"/>
            <p:cNvSpPr txBox="1"/>
            <p:nvPr/>
          </p:nvSpPr>
          <p:spPr>
            <a:xfrm>
              <a:off x="1872129" y="814701"/>
              <a:ext cx="720090" cy="5486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凉州</a:t>
              </a:r>
              <a:endParaRPr lang="zh-HK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50" name="TextBox 32"/>
            <p:cNvSpPr txBox="1"/>
            <p:nvPr/>
          </p:nvSpPr>
          <p:spPr>
            <a:xfrm>
              <a:off x="3621532" y="5843662"/>
              <a:ext cx="2950104" cy="33947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zh-HK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图例</a:t>
              </a:r>
              <a:r>
                <a:rPr lang="en-US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   </a:t>
              </a:r>
              <a:r>
                <a:rPr lang="zh-TW" altLang="en-US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    </a:t>
              </a:r>
              <a:r>
                <a:rPr lang="zh-HK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：唐玄宗</a:t>
              </a:r>
              <a:r>
                <a:rPr lang="zh-TW" sz="1200" dirty="0">
                  <a:effectLst/>
                  <a:latin typeface="Helvetica"/>
                  <a:ea typeface="新細明體"/>
                  <a:cs typeface="Helvetica"/>
                </a:rPr>
                <a:t>设置</a:t>
              </a:r>
              <a:r>
                <a:rPr lang="zh-HK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节度使的地点</a:t>
              </a:r>
              <a:endParaRPr lang="zh-HK" sz="1200" dirty="0">
                <a:effectLst/>
                <a:latin typeface="Times New Roman"/>
                <a:ea typeface="新細明體"/>
              </a:endParaRPr>
            </a:p>
          </p:txBody>
        </p:sp>
      </p:grpSp>
      <p:sp>
        <p:nvSpPr>
          <p:cNvPr id="52" name="TextBox 4"/>
          <p:cNvSpPr txBox="1"/>
          <p:nvPr/>
        </p:nvSpPr>
        <p:spPr>
          <a:xfrm>
            <a:off x="322774" y="3005032"/>
            <a:ext cx="2803304" cy="2625251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十大节度使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唐玄宗在位期间（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712-756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），为保障帝国的安全，在帝国的边疆地区，策封军官，称为「节度使」，一共有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10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个，简称十节度使。引发安史之乱的安禄山便是节度使。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53" name="Oval 10"/>
          <p:cNvSpPr/>
          <p:nvPr/>
        </p:nvSpPr>
        <p:spPr>
          <a:xfrm>
            <a:off x="6870388" y="6402268"/>
            <a:ext cx="128220" cy="136818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9226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9" name="TextBox 1"/>
          <p:cNvSpPr txBox="1"/>
          <p:nvPr/>
        </p:nvSpPr>
        <p:spPr>
          <a:xfrm>
            <a:off x="583981" y="1235823"/>
            <a:ext cx="2071409" cy="369332"/>
          </a:xfrm>
          <a:prstGeom prst="rect">
            <a:avLst/>
          </a:prstGeom>
          <a:gradFill flip="none" rotWithShape="1">
            <a:gsLst>
              <a:gs pos="47000">
                <a:srgbClr val="F79646">
                  <a:lumMod val="40000"/>
                  <a:lumOff val="60000"/>
                </a:srgbClr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唐末：麟甲的出现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390760" y="1882509"/>
            <a:ext cx="3223297" cy="4440438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考考你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：到了唐朝的后期（安史之乱后），军队逐渐放弃笨重的明光铠甲，改而采用由铁片组成的「麟甲」。你认为这种护甲有什么优点？</a:t>
            </a:r>
            <a:endParaRPr kumimoji="0" lang="zh-HK" altLang="en-US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 </a:t>
            </a:r>
            <a:endParaRPr kumimoji="0" lang="zh-HK" altLang="en-US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3624" y="2805650"/>
            <a:ext cx="1973407" cy="3979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9649" y="1882509"/>
            <a:ext cx="3588479" cy="4814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文字方塊 17"/>
          <p:cNvSpPr txBox="1"/>
          <p:nvPr/>
        </p:nvSpPr>
        <p:spPr>
          <a:xfrm>
            <a:off x="539576" y="3728944"/>
            <a:ext cx="2844048" cy="2439309"/>
          </a:xfrm>
          <a:prstGeom prst="rect">
            <a:avLst/>
          </a:prstGeom>
          <a:solidFill>
            <a:schemeClr val="lt1"/>
          </a:solidFill>
          <a:ln w="6350">
            <a:solidFill>
              <a:schemeClr val="accent1">
                <a:lumMod val="75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zh-HK" kern="1200" dirty="0">
                <a:solidFill>
                  <a:srgbClr val="FF0000"/>
                </a:solidFill>
                <a:effectLst/>
                <a:ea typeface="新細明體"/>
                <a:cs typeface="Times New Roman"/>
              </a:rPr>
              <a:t>麟甲是以皮绳将金属片或皮革片穿制而成。这个设计的优点是，戴甲者身体活动较以往自由，在战场上可发挥更大的战斗力。这种盔甲的设计概念，将一直沿用至明末清初。</a:t>
            </a:r>
            <a:endParaRPr lang="zh-HK" kern="100" dirty="0">
              <a:effectLst/>
              <a:ea typeface="新細明體"/>
              <a:cs typeface="Times New Roman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kern="100" dirty="0">
                <a:effectLst/>
                <a:latin typeface="Times New Roman"/>
                <a:ea typeface="新細明體"/>
                <a:cs typeface="Times New Roman"/>
              </a:rPr>
              <a:t> </a:t>
            </a:r>
            <a:endParaRPr lang="zh-HK" kern="100" dirty="0">
              <a:effectLst/>
              <a:ea typeface="新細明體"/>
              <a:cs typeface="Times New Roman"/>
            </a:endParaRPr>
          </a:p>
        </p:txBody>
      </p:sp>
      <p:sp>
        <p:nvSpPr>
          <p:cNvPr id="19" name="TextBox 8"/>
          <p:cNvSpPr txBox="1"/>
          <p:nvPr/>
        </p:nvSpPr>
        <p:spPr>
          <a:xfrm>
            <a:off x="4939617" y="6168253"/>
            <a:ext cx="1360064" cy="5283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仿绘自</a:t>
            </a:r>
            <a:r>
              <a:rPr lang="en-US" sz="1200" kern="1200" dirty="0" err="1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Ranitzsch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 1995, p. 34-35.</a:t>
            </a:r>
            <a:endParaRPr lang="zh-HK" sz="1200" dirty="0">
              <a:effectLst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274" y="1208241"/>
            <a:ext cx="1988962" cy="22105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1" name="TextBox 10"/>
          <p:cNvSpPr txBox="1"/>
          <p:nvPr/>
        </p:nvSpPr>
        <p:spPr>
          <a:xfrm>
            <a:off x="6863452" y="1482883"/>
            <a:ext cx="1918275" cy="4974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仿绘自</a:t>
            </a:r>
            <a:r>
              <a:rPr lang="en-US" sz="1200" i="1" kern="1200" dirty="0">
                <a:solidFill>
                  <a:srgbClr val="000000"/>
                </a:solidFill>
                <a:effectLst/>
                <a:latin typeface="新細明體"/>
                <a:ea typeface="新細明體"/>
                <a:cs typeface="Times New Roman"/>
              </a:rPr>
              <a:t>Wikipedia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新細明體"/>
                <a:ea typeface="新細明體"/>
                <a:cs typeface="Times New Roman"/>
              </a:rPr>
              <a:t>-Lamellar </a:t>
            </a:r>
            <a:r>
              <a:rPr lang="en-US" sz="1200" kern="1200" dirty="0" err="1">
                <a:solidFill>
                  <a:srgbClr val="000000"/>
                </a:solidFill>
                <a:effectLst/>
                <a:latin typeface="新細明體"/>
                <a:ea typeface="新細明體"/>
                <a:cs typeface="Times New Roman"/>
              </a:rPr>
              <a:t>armour</a:t>
            </a:r>
            <a:endParaRPr lang="zh-HK" sz="1200" dirty="0">
              <a:effectLst/>
              <a:latin typeface="Times New Roman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6286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83580" y="1228938"/>
            <a:ext cx="28007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400" b="1" dirty="0">
                <a:solidFill>
                  <a:srgbClr val="E36C0A"/>
                </a:solidFill>
                <a:latin typeface="BiauKai"/>
                <a:cs typeface="Times New Roman"/>
              </a:rPr>
              <a:t>III.	</a:t>
            </a:r>
            <a:r>
              <a:rPr lang="zh-CN" altLang="zh-TW" sz="2400" b="1" dirty="0">
                <a:solidFill>
                  <a:srgbClr val="E36C0A"/>
                </a:solidFill>
                <a:ea typeface="BiauKai"/>
                <a:cs typeface="Times New Roman"/>
              </a:rPr>
              <a:t>相州之役的经过</a:t>
            </a:r>
            <a:endParaRPr lang="zh-HK" altLang="zh-TW" sz="2400" kern="100" dirty="0">
              <a:cs typeface="Times New Roman"/>
            </a:endParaRPr>
          </a:p>
        </p:txBody>
      </p:sp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2873" y="1765770"/>
            <a:ext cx="6559937" cy="4683014"/>
          </a:xfrm>
          <a:prstGeom prst="rect">
            <a:avLst/>
          </a:prstGeom>
          <a:solidFill>
            <a:srgbClr val="8064A2">
              <a:lumMod val="60000"/>
              <a:lumOff val="40000"/>
            </a:srgbClr>
          </a:solidFill>
          <a:ln w="38100" cmpd="sng">
            <a:solidFill>
              <a:sysClr val="window" lastClr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7619" y="2328420"/>
            <a:ext cx="1559385" cy="921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" name="TextBox 6"/>
          <p:cNvSpPr txBox="1"/>
          <p:nvPr/>
        </p:nvSpPr>
        <p:spPr>
          <a:xfrm>
            <a:off x="2035832" y="6025305"/>
            <a:ext cx="803792" cy="6124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洛阳</a:t>
            </a:r>
            <a:endParaRPr kumimoji="0" lang="zh-HK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48" name="TextBox 7"/>
          <p:cNvSpPr txBox="1"/>
          <p:nvPr/>
        </p:nvSpPr>
        <p:spPr>
          <a:xfrm rot="21338249">
            <a:off x="4700079" y="3250282"/>
            <a:ext cx="1607584" cy="11227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安庆绪相州城（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6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万）</a:t>
            </a:r>
            <a:endParaRPr kumimoji="0" lang="zh-HK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49" name="Curved Down Arrow 8"/>
          <p:cNvSpPr/>
          <p:nvPr/>
        </p:nvSpPr>
        <p:spPr>
          <a:xfrm rot="18641908">
            <a:off x="933036" y="3628271"/>
            <a:ext cx="4179685" cy="1044915"/>
          </a:xfrm>
          <a:prstGeom prst="curvedDownArrow">
            <a:avLst/>
          </a:prstGeom>
          <a:solidFill>
            <a:srgbClr val="C0504D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新細明體"/>
              <a:cs typeface="+mn-cs"/>
            </a:endParaRPr>
          </a:p>
        </p:txBody>
      </p:sp>
      <p:sp>
        <p:nvSpPr>
          <p:cNvPr id="50" name="TextBox 9"/>
          <p:cNvSpPr txBox="1"/>
          <p:nvPr/>
        </p:nvSpPr>
        <p:spPr>
          <a:xfrm rot="19688871">
            <a:off x="3551004" y="5578096"/>
            <a:ext cx="932796" cy="6124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黄河</a:t>
            </a:r>
            <a:endParaRPr kumimoji="0" lang="zh-HK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51" name="TextBox 10"/>
          <p:cNvSpPr txBox="1"/>
          <p:nvPr/>
        </p:nvSpPr>
        <p:spPr>
          <a:xfrm rot="2179090">
            <a:off x="3283021" y="1943280"/>
            <a:ext cx="722988" cy="6124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漳水</a:t>
            </a:r>
            <a:endParaRPr kumimoji="0" lang="zh-HK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52" name="TextBox 11"/>
          <p:cNvSpPr txBox="1"/>
          <p:nvPr/>
        </p:nvSpPr>
        <p:spPr>
          <a:xfrm rot="18442562">
            <a:off x="1035554" y="3639937"/>
            <a:ext cx="2652387" cy="6124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郭子仪军（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20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万）</a:t>
            </a:r>
            <a:endParaRPr kumimoji="0" lang="zh-HK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53" name="Left Arrow 13"/>
          <p:cNvSpPr/>
          <p:nvPr/>
        </p:nvSpPr>
        <p:spPr>
          <a:xfrm rot="19467537">
            <a:off x="6035939" y="2086243"/>
            <a:ext cx="1205671" cy="321514"/>
          </a:xfrm>
          <a:prstGeom prst="leftArrow">
            <a:avLst/>
          </a:prstGeom>
          <a:solidFill>
            <a:sysClr val="windowText" lastClr="000000">
              <a:lumMod val="65000"/>
              <a:lumOff val="35000"/>
            </a:sysClr>
          </a:solidFill>
          <a:ln w="25400" cap="flat" cmpd="sng" algn="ctr">
            <a:solidFill>
              <a:srgbClr val="C0504D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新細明體"/>
              <a:cs typeface="+mn-cs"/>
            </a:endParaRPr>
          </a:p>
        </p:txBody>
      </p:sp>
      <p:sp>
        <p:nvSpPr>
          <p:cNvPr id="54" name="TextBox 14"/>
          <p:cNvSpPr txBox="1"/>
          <p:nvPr/>
        </p:nvSpPr>
        <p:spPr>
          <a:xfrm rot="19608388">
            <a:off x="5999434" y="2148855"/>
            <a:ext cx="2171089" cy="6124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史思明援军（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5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万）</a:t>
            </a:r>
            <a:endParaRPr kumimoji="0" lang="zh-HK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55" name="TextBox 3"/>
          <p:cNvSpPr txBox="1"/>
          <p:nvPr/>
        </p:nvSpPr>
        <p:spPr>
          <a:xfrm>
            <a:off x="6008926" y="6025305"/>
            <a:ext cx="1752600" cy="3581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相州之役（</a:t>
            </a:r>
            <a:r>
              <a:rPr lang="en-US" sz="1300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758-759</a:t>
            </a:r>
            <a:r>
              <a:rPr lang="zh-CN" sz="1300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）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17992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2" grpId="0"/>
      <p:bldP spid="53" grpId="0" animBg="1"/>
      <p:bldP spid="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8" name="TextBox 17"/>
          <p:cNvSpPr txBox="1"/>
          <p:nvPr/>
        </p:nvSpPr>
        <p:spPr>
          <a:xfrm>
            <a:off x="787113" y="1312981"/>
            <a:ext cx="852170" cy="4311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战况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071B21B-F1EB-41B1-B49D-CEFFE598F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113" y="1848886"/>
            <a:ext cx="7718323" cy="407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894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3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92389" y="1175652"/>
            <a:ext cx="21852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400" b="1" dirty="0">
                <a:solidFill>
                  <a:srgbClr val="E36C0A"/>
                </a:solidFill>
                <a:latin typeface="BiauKai"/>
                <a:cs typeface="Times New Roman"/>
              </a:rPr>
              <a:t>IV.	</a:t>
            </a:r>
            <a:r>
              <a:rPr lang="zh-TW" altLang="zh-TW" sz="2400" b="1" dirty="0">
                <a:solidFill>
                  <a:srgbClr val="E36C0A"/>
                </a:solidFill>
                <a:ea typeface="BiauKai"/>
                <a:cs typeface="Times New Roman"/>
              </a:rPr>
              <a:t>武器的运用</a:t>
            </a:r>
            <a:endParaRPr lang="zh-HK" altLang="zh-TW" sz="2400" kern="100" dirty="0">
              <a:cs typeface="Times New Roman"/>
            </a:endParaRPr>
          </a:p>
        </p:txBody>
      </p:sp>
      <p:pic>
        <p:nvPicPr>
          <p:cNvPr id="16" name="圖片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718" y="1153474"/>
            <a:ext cx="5274310" cy="3213100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17" name="TextBox 2"/>
          <p:cNvSpPr txBox="1"/>
          <p:nvPr/>
        </p:nvSpPr>
        <p:spPr>
          <a:xfrm>
            <a:off x="7151928" y="1308318"/>
            <a:ext cx="1371600" cy="2923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相州之役意想图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18" name="TextBox 4"/>
          <p:cNvSpPr txBox="1"/>
          <p:nvPr/>
        </p:nvSpPr>
        <p:spPr>
          <a:xfrm>
            <a:off x="6215545" y="4410979"/>
            <a:ext cx="25920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sz="10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仿绘自</a:t>
            </a:r>
            <a:r>
              <a:rPr lang="zh-HK" sz="10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《</a:t>
            </a:r>
            <a:r>
              <a:rPr lang="zh-CN" sz="12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图说中国</a:t>
            </a:r>
            <a:r>
              <a:rPr lang="zh-CN" sz="10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武器集成</a:t>
            </a:r>
            <a:r>
              <a:rPr lang="zh-HK" sz="10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》</a:t>
            </a:r>
            <a:r>
              <a:rPr lang="zh-CN" sz="10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，页</a:t>
            </a:r>
            <a:r>
              <a:rPr lang="en-US" sz="1000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18-19</a:t>
            </a:r>
            <a:r>
              <a:rPr lang="zh-CN" sz="10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。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20" name="TextBox 3"/>
          <p:cNvSpPr txBox="1"/>
          <p:nvPr/>
        </p:nvSpPr>
        <p:spPr>
          <a:xfrm>
            <a:off x="3373552" y="4794309"/>
            <a:ext cx="5451826" cy="1766294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考考你</a:t>
            </a:r>
            <a:r>
              <a:rPr kumimoji="0" lang="zh-TW" altLang="en-US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：上图出现了不少攻城及守城武器，你可以猜猜这些武器的用途吗？</a:t>
            </a:r>
            <a:endParaRPr kumimoji="0" lang="zh-HK" altLang="en-US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  <a:p>
            <a:pPr lvl="0" defTabSz="914400">
              <a:lnSpc>
                <a:spcPct val="120000"/>
              </a:lnSpc>
            </a:pPr>
            <a:r>
              <a:rPr kumimoji="0" lang="zh-TW" alt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请在</a:t>
            </a:r>
            <a:r>
              <a:rPr lang="zh-CN" altLang="en-US" dirty="0">
                <a:solidFill>
                  <a:srgbClr val="FF0000"/>
                </a:solidFill>
                <a:latin typeface="Times New Roman"/>
                <a:ea typeface="MS Mincho"/>
                <a:cs typeface="MS Mincho"/>
                <a:sym typeface="Wingdings"/>
              </a:rPr>
              <a:t></a:t>
            </a:r>
            <a:r>
              <a:rPr kumimoji="0" lang="zh-TW" alt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内加上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√</a:t>
            </a:r>
            <a:r>
              <a:rPr kumimoji="0" lang="zh-TW" alt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号，并试以简单文字或口头描述该兵器的操作原理。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你可先看看以下的例子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pic>
        <p:nvPicPr>
          <p:cNvPr id="21" name="圖片 2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59" y="1925167"/>
            <a:ext cx="2303780" cy="2675890"/>
          </a:xfrm>
          <a:prstGeom prst="rect">
            <a:avLst/>
          </a:prstGeom>
          <a:noFill/>
          <a:ln w="38100" cmpd="sng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24" name="TextBox 6"/>
          <p:cNvSpPr txBox="1"/>
          <p:nvPr/>
        </p:nvSpPr>
        <p:spPr>
          <a:xfrm>
            <a:off x="585522" y="4794309"/>
            <a:ext cx="2592261" cy="19846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攻城用</a:t>
            </a:r>
            <a:r>
              <a:rPr lang="zh-CN" altLang="zh-HK" dirty="0">
                <a:solidFill>
                  <a:srgbClr val="FF0000"/>
                </a:solidFill>
                <a:latin typeface="Times New Roman"/>
                <a:ea typeface="MS Mincho"/>
                <a:cs typeface="MS Mincho"/>
              </a:rPr>
              <a:t> </a:t>
            </a:r>
            <a:r>
              <a:rPr lang="zh-CN" altLang="en-US" dirty="0">
                <a:solidFill>
                  <a:srgbClr val="FF0000"/>
                </a:solidFill>
                <a:latin typeface="Times New Roman"/>
                <a:ea typeface="MS Mincho"/>
                <a:cs typeface="MS Mincho"/>
                <a:sym typeface="Wingdings"/>
              </a:rPr>
              <a:t></a:t>
            </a:r>
            <a:endParaRPr lang="en-US" altLang="zh-CN" dirty="0">
              <a:solidFill>
                <a:srgbClr val="FF0000"/>
              </a:solidFill>
              <a:latin typeface="Times New Roman"/>
              <a:ea typeface="MS Mincho"/>
              <a:cs typeface="MS Mincho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守城用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</a:t>
            </a:r>
            <a:r>
              <a:rPr lang="zh-CN" altLang="en-US" dirty="0">
                <a:solidFill>
                  <a:srgbClr val="FF0000"/>
                </a:solidFill>
                <a:latin typeface="Times New Roman"/>
                <a:ea typeface="MS Mincho"/>
                <a:cs typeface="MS Mincho"/>
                <a:sym typeface="Wingdings"/>
              </a:rPr>
              <a:t></a:t>
            </a:r>
            <a:endParaRPr lang="en-US" dirty="0">
              <a:solidFill>
                <a:srgbClr val="000000"/>
              </a:solidFill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TW" kern="0" dirty="0">
                <a:effectLst/>
                <a:latin typeface="Helvetica"/>
                <a:ea typeface="新細明體"/>
                <a:cs typeface="Helvetica"/>
              </a:rPr>
              <a:t>兵器操作原理：</a:t>
            </a:r>
            <a:endParaRPr lang="zh-HK" kern="100" dirty="0">
              <a:effectLst/>
              <a:latin typeface="Calibri"/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endParaRPr lang="zh-TW" kern="0" dirty="0">
              <a:solidFill>
                <a:srgbClr val="FF0000"/>
              </a:solidFill>
              <a:effectLst/>
              <a:latin typeface="Helvetica"/>
              <a:ea typeface="新細明體"/>
              <a:cs typeface="Helvetica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306286" y="61613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HK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585523" y="5791981"/>
            <a:ext cx="2592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HK" kern="0" dirty="0">
                <a:solidFill>
                  <a:srgbClr val="FF0000"/>
                </a:solidFill>
                <a:latin typeface="Helvetica"/>
                <a:cs typeface="Helvetica"/>
              </a:rPr>
              <a:t>先以弩机向城墙射出弩箭，再命士卒沿「箭梯」冒死攀爬上城楼上作战</a:t>
            </a:r>
            <a:endParaRPr lang="zh-HK" altLang="en-US" dirty="0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1403" y="4900739"/>
            <a:ext cx="169130" cy="16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26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3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9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94" y="1407130"/>
            <a:ext cx="3522980" cy="2907030"/>
          </a:xfrm>
          <a:prstGeom prst="rect">
            <a:avLst/>
          </a:prstGeom>
          <a:noFill/>
          <a:ln w="38100" cmpd="sng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2"/>
          <p:cNvSpPr txBox="1"/>
          <p:nvPr/>
        </p:nvSpPr>
        <p:spPr>
          <a:xfrm>
            <a:off x="492594" y="4596085"/>
            <a:ext cx="3522980" cy="17285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攻城用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 </a:t>
            </a:r>
            <a:r>
              <a:rPr lang="en-US" kern="1200" dirty="0">
                <a:solidFill>
                  <a:srgbClr val="FF0000"/>
                </a:solidFill>
                <a:effectLst/>
                <a:latin typeface="Calibri"/>
                <a:ea typeface="新細明體"/>
                <a:cs typeface="Times New Roman"/>
                <a:sym typeface="Wingdings"/>
              </a:rPr>
              <a:t> </a:t>
            </a:r>
            <a:endParaRPr lang="zh-HK" dirty="0">
              <a:solidFill>
                <a:srgbClr val="FF0000"/>
              </a:solidFill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守城用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 </a:t>
            </a:r>
            <a:r>
              <a:rPr lang="en-US" altLang="zh-HK" dirty="0">
                <a:solidFill>
                  <a:srgbClr val="FF0000"/>
                </a:solidFill>
                <a:cs typeface="Times New Roman"/>
                <a:sym typeface="Wingdings"/>
              </a:rPr>
              <a:t></a:t>
            </a:r>
            <a:endParaRPr lang="en-US" dirty="0">
              <a:solidFill>
                <a:srgbClr val="FF0000"/>
              </a:solidFill>
              <a:latin typeface="Calibri"/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TW" dirty="0">
                <a:effectLst/>
                <a:latin typeface="Helvetica"/>
                <a:ea typeface="新細明體"/>
                <a:cs typeface="Helvetica"/>
              </a:rPr>
              <a:t>兵器操作原理：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11" name="TextBox 5"/>
          <p:cNvSpPr txBox="1"/>
          <p:nvPr/>
        </p:nvSpPr>
        <p:spPr>
          <a:xfrm>
            <a:off x="3290256" y="1599437"/>
            <a:ext cx="69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壕桥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pic>
        <p:nvPicPr>
          <p:cNvPr id="12" name="Picture 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407130"/>
            <a:ext cx="3873740" cy="2907501"/>
          </a:xfrm>
          <a:prstGeom prst="rect">
            <a:avLst/>
          </a:prstGeom>
          <a:noFill/>
          <a:ln w="38100" cmpd="sng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4"/>
          <p:cNvSpPr txBox="1"/>
          <p:nvPr/>
        </p:nvSpPr>
        <p:spPr>
          <a:xfrm>
            <a:off x="7504363" y="1572797"/>
            <a:ext cx="896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折迭桥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14" name="TextBox 6"/>
          <p:cNvSpPr txBox="1"/>
          <p:nvPr/>
        </p:nvSpPr>
        <p:spPr>
          <a:xfrm>
            <a:off x="4572000" y="4621842"/>
            <a:ext cx="3944786" cy="17027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攻城用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</a:t>
            </a:r>
            <a:r>
              <a:rPr lang="en-US" altLang="zh-HK" dirty="0">
                <a:solidFill>
                  <a:srgbClr val="FF0000"/>
                </a:solidFill>
                <a:cs typeface="Times New Roman"/>
                <a:sym typeface="Wingdings"/>
              </a:rPr>
              <a:t>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守城用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</a:t>
            </a:r>
            <a:r>
              <a:rPr lang="en-US" altLang="zh-HK" dirty="0">
                <a:solidFill>
                  <a:srgbClr val="FF0000"/>
                </a:solidFill>
                <a:cs typeface="Times New Roman"/>
                <a:sym typeface="Wingdings"/>
              </a:rPr>
              <a:t>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兵器作用：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533796" y="5514260"/>
            <a:ext cx="3454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HK" dirty="0">
                <a:solidFill>
                  <a:srgbClr val="FF0000"/>
                </a:solidFill>
                <a:latin typeface="Helvetica"/>
                <a:cs typeface="Helvetica"/>
              </a:rPr>
              <a:t>作为流动的桥梁，方便士兵跨越战壕或护城河进攻</a:t>
            </a:r>
            <a:endParaRPr lang="en-US" altLang="zh-TW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648200" y="5536032"/>
            <a:ext cx="3797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HK" dirty="0">
                <a:solidFill>
                  <a:srgbClr val="FF0000"/>
                </a:solidFill>
                <a:cs typeface="Times New Roman"/>
              </a:rPr>
              <a:t>流动的桥梁，方便士兵经过崎岖不平的地方进攻</a:t>
            </a:r>
            <a:endParaRPr lang="zh-HK" altLang="zh-HK" dirty="0">
              <a:latin typeface="Times New Roman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2593" y="4713847"/>
            <a:ext cx="169130" cy="169130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1620" y="4722728"/>
            <a:ext cx="169130" cy="16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20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24" y="2642361"/>
            <a:ext cx="4058285" cy="282067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460" y="923210"/>
            <a:ext cx="3328670" cy="461391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Down Arrow 2"/>
          <p:cNvSpPr/>
          <p:nvPr/>
        </p:nvSpPr>
        <p:spPr>
          <a:xfrm rot="16200000">
            <a:off x="5076918" y="3460017"/>
            <a:ext cx="341630" cy="719455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/>
          </a:p>
        </p:txBody>
      </p:sp>
      <p:sp>
        <p:nvSpPr>
          <p:cNvPr id="10" name="TextBox 4"/>
          <p:cNvSpPr txBox="1"/>
          <p:nvPr/>
        </p:nvSpPr>
        <p:spPr>
          <a:xfrm>
            <a:off x="4697996" y="5463031"/>
            <a:ext cx="4290311" cy="13949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攻城用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 </a:t>
            </a:r>
            <a:r>
              <a:rPr lang="en-US" kern="1200" dirty="0">
                <a:solidFill>
                  <a:srgbClr val="FF0000"/>
                </a:solidFill>
                <a:effectLst/>
                <a:latin typeface="Calibri"/>
                <a:ea typeface="新細明體"/>
                <a:cs typeface="Times New Roman"/>
                <a:sym typeface="Wingdings"/>
              </a:rPr>
              <a:t>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守城用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 </a:t>
            </a:r>
            <a:r>
              <a:rPr lang="en-US" altLang="zh-HK" dirty="0">
                <a:solidFill>
                  <a:srgbClr val="FF0000"/>
                </a:solidFill>
                <a:cs typeface="Times New Roman"/>
                <a:sym typeface="Wingdings"/>
              </a:rPr>
              <a:t></a:t>
            </a:r>
            <a:r>
              <a:rPr lang="en-US" altLang="zh-HK" dirty="0">
                <a:solidFill>
                  <a:srgbClr val="000000"/>
                </a:solidFill>
                <a:cs typeface="Times New Roman"/>
              </a:rPr>
              <a:t> </a:t>
            </a:r>
            <a:endParaRPr lang="en-US" altLang="zh-CN" kern="1200" dirty="0">
              <a:solidFill>
                <a:srgbClr val="000000"/>
              </a:solidFill>
              <a:effectLst/>
              <a:latin typeface="Calibri"/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兵器操作原理：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616967" y="1334168"/>
            <a:ext cx="96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投石机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spcAft>
                <a:spcPts val="0"/>
              </a:spcAft>
            </a:pPr>
            <a:r>
              <a:rPr lang="en-US" kern="100" dirty="0">
                <a:effectLst/>
                <a:latin typeface="Calibri"/>
                <a:ea typeface="新細明體"/>
                <a:cs typeface="Times New Roman"/>
              </a:rPr>
              <a:t> </a:t>
            </a:r>
            <a:endParaRPr lang="zh-HK" kern="100" dirty="0">
              <a:effectLst/>
              <a:latin typeface="Calibri"/>
              <a:ea typeface="新細明體"/>
              <a:cs typeface="Times New Roman"/>
            </a:endParaRPr>
          </a:p>
        </p:txBody>
      </p:sp>
      <p:pic>
        <p:nvPicPr>
          <p:cNvPr id="12" name="圖片 11" descr="top bar.jpg"/>
          <p:cNvPicPr>
            <a:picLocks noChangeAspect="1"/>
          </p:cNvPicPr>
          <p:nvPr/>
        </p:nvPicPr>
        <p:blipFill>
          <a:blip r:embed="rId5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6332194" y="6046394"/>
            <a:ext cx="2811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HK" dirty="0">
                <a:solidFill>
                  <a:srgbClr val="FF0000"/>
                </a:solidFill>
                <a:latin typeface="Times New Roman"/>
                <a:cs typeface="Times New Roman"/>
              </a:rPr>
              <a:t>利用杠杆原理将石块投入城内，攻击防守的士兵</a:t>
            </a:r>
            <a:endParaRPr lang="zh-HK" altLang="zh-HK" dirty="0">
              <a:latin typeface="Times New Roman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1866" y="5572644"/>
            <a:ext cx="169130" cy="16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2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3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8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65" y="1377011"/>
            <a:ext cx="2998470" cy="3482340"/>
          </a:xfrm>
          <a:prstGeom prst="rect">
            <a:avLst/>
          </a:prstGeom>
          <a:noFill/>
          <a:ln w="38100" cmpd="sng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5"/>
          <p:cNvSpPr txBox="1"/>
          <p:nvPr/>
        </p:nvSpPr>
        <p:spPr>
          <a:xfrm>
            <a:off x="515065" y="5032809"/>
            <a:ext cx="2998470" cy="17186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攻城用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</a:t>
            </a:r>
            <a:r>
              <a:rPr lang="en-US" altLang="zh-HK" dirty="0">
                <a:solidFill>
                  <a:srgbClr val="FF0000"/>
                </a:solidFill>
                <a:cs typeface="Times New Roman"/>
                <a:sym typeface="Wingdings"/>
              </a:rPr>
              <a:t>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守城用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</a:t>
            </a:r>
            <a:r>
              <a:rPr lang="en-US" altLang="zh-HK" dirty="0">
                <a:solidFill>
                  <a:srgbClr val="FF0000"/>
                </a:solidFill>
                <a:cs typeface="Times New Roman"/>
                <a:sym typeface="Wingdings"/>
              </a:rPr>
              <a:t>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兵器操作原理：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599913" y="1475110"/>
            <a:ext cx="821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籍车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pic>
        <p:nvPicPr>
          <p:cNvPr id="11" name="Picture 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87" y="1377011"/>
            <a:ext cx="3324860" cy="4396740"/>
          </a:xfrm>
          <a:prstGeom prst="rect">
            <a:avLst/>
          </a:prstGeom>
          <a:noFill/>
          <a:ln w="38100" cmpd="sng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2"/>
          <p:cNvSpPr txBox="1"/>
          <p:nvPr/>
        </p:nvSpPr>
        <p:spPr>
          <a:xfrm>
            <a:off x="4147354" y="1351305"/>
            <a:ext cx="299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狼牙拍（左）和夜叉檑（右）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13" name="TextBox 6"/>
          <p:cNvSpPr txBox="1"/>
          <p:nvPr/>
        </p:nvSpPr>
        <p:spPr>
          <a:xfrm>
            <a:off x="7063394" y="4859350"/>
            <a:ext cx="1891030" cy="18920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攻城用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 </a:t>
            </a:r>
            <a:r>
              <a:rPr lang="en-US" kern="1200" dirty="0">
                <a:solidFill>
                  <a:srgbClr val="FF0000"/>
                </a:solidFill>
                <a:effectLst/>
                <a:latin typeface="Calibri"/>
                <a:ea typeface="新細明體"/>
                <a:cs typeface="Times New Roman"/>
                <a:sym typeface="Wingdings"/>
              </a:rPr>
              <a:t></a:t>
            </a:r>
            <a:endParaRPr lang="zh-HK" dirty="0">
              <a:solidFill>
                <a:srgbClr val="FF0000"/>
              </a:solidFill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守城用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 </a:t>
            </a:r>
            <a:r>
              <a:rPr lang="en-US" altLang="zh-HK" dirty="0">
                <a:solidFill>
                  <a:srgbClr val="FF0000"/>
                </a:solidFill>
                <a:cs typeface="Times New Roman"/>
                <a:sym typeface="Wingdings"/>
              </a:rPr>
              <a:t>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兵器操作原理：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515065" y="5914854"/>
            <a:ext cx="2785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HK" dirty="0">
                <a:solidFill>
                  <a:srgbClr val="FF0000"/>
                </a:solidFill>
                <a:latin typeface="Times New Roman"/>
                <a:cs typeface="Times New Roman"/>
              </a:rPr>
              <a:t>搭载士兵及石块，于城墙上方迎击攻城的士兵</a:t>
            </a:r>
            <a:endParaRPr lang="en-US" altLang="zh-TW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7063394" y="5805391"/>
            <a:ext cx="1808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HK" dirty="0">
                <a:solidFill>
                  <a:srgbClr val="FF0000"/>
                </a:solidFill>
                <a:cs typeface="Times New Roman"/>
              </a:rPr>
              <a:t>直接攻击沿木梯攀上城墙的敌方士兵</a:t>
            </a:r>
            <a:endParaRPr lang="zh-HK" altLang="zh-HK" dirty="0">
              <a:latin typeface="Times New Roman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2722" y="5444262"/>
            <a:ext cx="169130" cy="169130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4461" y="5266251"/>
            <a:ext cx="169130" cy="16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0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3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6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83" y="1166899"/>
            <a:ext cx="3839845" cy="3174365"/>
          </a:xfrm>
          <a:prstGeom prst="rect">
            <a:avLst/>
          </a:prstGeom>
          <a:noFill/>
          <a:ln w="38100" cmpd="sng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4"/>
          <p:cNvSpPr txBox="1"/>
          <p:nvPr/>
        </p:nvSpPr>
        <p:spPr>
          <a:xfrm>
            <a:off x="538422" y="4500374"/>
            <a:ext cx="3919792" cy="22488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攻城用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</a:t>
            </a:r>
            <a:r>
              <a:rPr lang="en-US" altLang="zh-HK" dirty="0">
                <a:solidFill>
                  <a:srgbClr val="FF0000"/>
                </a:solidFill>
                <a:cs typeface="Times New Roman"/>
                <a:sym typeface="Wingdings"/>
              </a:rPr>
              <a:t>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守城用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</a:t>
            </a:r>
            <a:r>
              <a:rPr lang="en-US" altLang="zh-HK" dirty="0">
                <a:solidFill>
                  <a:srgbClr val="FF0000"/>
                </a:solidFill>
                <a:cs typeface="Times New Roman"/>
                <a:sym typeface="Wingdings"/>
              </a:rPr>
              <a:t>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兵器操作原理：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3235248" y="3810693"/>
            <a:ext cx="116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塞门刀车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pic>
        <p:nvPicPr>
          <p:cNvPr id="9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491" y="1166899"/>
            <a:ext cx="4169201" cy="2847110"/>
          </a:xfrm>
          <a:prstGeom prst="rect">
            <a:avLst/>
          </a:prstGeom>
          <a:noFill/>
          <a:ln w="38100" cmpd="sng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8"/>
          <p:cNvSpPr txBox="1"/>
          <p:nvPr/>
        </p:nvSpPr>
        <p:spPr>
          <a:xfrm>
            <a:off x="4717491" y="4180025"/>
            <a:ext cx="4169201" cy="13614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攻城用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</a:t>
            </a:r>
            <a:r>
              <a:rPr lang="en-US" altLang="zh-HK" dirty="0">
                <a:solidFill>
                  <a:srgbClr val="FF0000"/>
                </a:solidFill>
                <a:cs typeface="Times New Roman"/>
                <a:sym typeface="Wingdings"/>
              </a:rPr>
              <a:t></a:t>
            </a: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守城用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</a:t>
            </a:r>
            <a:r>
              <a:rPr lang="en-US" altLang="zh-HK" dirty="0">
                <a:solidFill>
                  <a:srgbClr val="FF0000"/>
                </a:solidFill>
                <a:cs typeface="Times New Roman"/>
                <a:sym typeface="Wingdings"/>
              </a:rPr>
              <a:t>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兵器操作原理：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11" name="TextBox 3"/>
          <p:cNvSpPr txBox="1"/>
          <p:nvPr/>
        </p:nvSpPr>
        <p:spPr>
          <a:xfrm>
            <a:off x="4799655" y="1218061"/>
            <a:ext cx="770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冲车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538422" y="5421716"/>
            <a:ext cx="3919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HK" dirty="0">
                <a:solidFill>
                  <a:srgbClr val="FF0000"/>
                </a:solidFill>
                <a:cs typeface="Times New Roman"/>
              </a:rPr>
              <a:t>城门被攻破时用于堵塞城门的守城器械。使用时将车推至城门缺口，可杀伤敌人，或挡住敌方的矢、石。一旦城门被撞开，这就是活动的城门</a:t>
            </a:r>
            <a:endParaRPr lang="en-US" altLang="zh-TW" dirty="0">
              <a:solidFill>
                <a:srgbClr val="FF0000"/>
              </a:solidFill>
              <a:cs typeface="Times New Roman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6296245" y="4783129"/>
            <a:ext cx="2477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HK" dirty="0">
                <a:solidFill>
                  <a:srgbClr val="FF0000"/>
                </a:solidFill>
                <a:cs typeface="Times New Roman"/>
              </a:rPr>
              <a:t>利用冲车上的尖锐金属钻头以冲击城门</a:t>
            </a:r>
            <a:endParaRPr lang="zh-HK" altLang="zh-HK" dirty="0">
              <a:latin typeface="Times New Roman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4831" y="4900739"/>
            <a:ext cx="169130" cy="169130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1137" y="4292223"/>
            <a:ext cx="169130" cy="16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3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3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5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39" y="865671"/>
            <a:ext cx="3225601" cy="4256192"/>
          </a:xfrm>
          <a:prstGeom prst="rect">
            <a:avLst/>
          </a:prstGeom>
          <a:noFill/>
          <a:ln w="38100" cmpd="sng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2"/>
          <p:cNvSpPr txBox="1"/>
          <p:nvPr/>
        </p:nvSpPr>
        <p:spPr>
          <a:xfrm>
            <a:off x="2943192" y="1002051"/>
            <a:ext cx="842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井阑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pic>
        <p:nvPicPr>
          <p:cNvPr id="7" name="Picture 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605" y="1371383"/>
            <a:ext cx="4349028" cy="2544937"/>
          </a:xfrm>
          <a:prstGeom prst="rect">
            <a:avLst/>
          </a:prstGeom>
          <a:noFill/>
          <a:ln w="38100" cmpd="sng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5"/>
          <p:cNvSpPr txBox="1"/>
          <p:nvPr/>
        </p:nvSpPr>
        <p:spPr>
          <a:xfrm>
            <a:off x="359229" y="5277212"/>
            <a:ext cx="3581400" cy="15097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攻城用</a:t>
            </a: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altLang="zh-HK" dirty="0">
                <a:solidFill>
                  <a:srgbClr val="FF0000"/>
                </a:solidFill>
                <a:cs typeface="Times New Roman"/>
                <a:sym typeface="Wingdings"/>
              </a:rPr>
              <a:t>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守城用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</a:t>
            </a:r>
            <a:r>
              <a:rPr lang="en-US" altLang="zh-HK" dirty="0">
                <a:solidFill>
                  <a:srgbClr val="FF0000"/>
                </a:solidFill>
                <a:cs typeface="Times New Roman"/>
                <a:sym typeface="Wingdings"/>
              </a:rPr>
              <a:t>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兵器操作原理：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9" name="TextBox 3"/>
          <p:cNvSpPr txBox="1"/>
          <p:nvPr/>
        </p:nvSpPr>
        <p:spPr>
          <a:xfrm>
            <a:off x="7617159" y="1475110"/>
            <a:ext cx="1006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轒辒车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10" name="TextBox 6"/>
          <p:cNvSpPr txBox="1"/>
          <p:nvPr/>
        </p:nvSpPr>
        <p:spPr>
          <a:xfrm>
            <a:off x="4274606" y="4088282"/>
            <a:ext cx="4349028" cy="19437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攻城用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</a:t>
            </a:r>
            <a:r>
              <a:rPr lang="en-US" altLang="zh-HK" dirty="0">
                <a:solidFill>
                  <a:srgbClr val="FF0000"/>
                </a:solidFill>
                <a:cs typeface="Times New Roman"/>
                <a:sym typeface="Wingdings"/>
              </a:rPr>
              <a:t>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守城用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</a:t>
            </a:r>
            <a:r>
              <a:rPr lang="en-US" altLang="zh-HK" dirty="0">
                <a:solidFill>
                  <a:srgbClr val="FF0000"/>
                </a:solidFill>
                <a:cs typeface="Times New Roman"/>
                <a:sym typeface="Wingdings"/>
              </a:rPr>
              <a:t>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兵器操作原理：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386411" y="6079083"/>
            <a:ext cx="3554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HK" dirty="0">
                <a:solidFill>
                  <a:srgbClr val="FF0000"/>
                </a:solidFill>
                <a:cs typeface="Times New Roman"/>
              </a:rPr>
              <a:t>可活动的高台车，搭载携带武器的士兵，方便攻击城墙上的敌人</a:t>
            </a:r>
            <a:endParaRPr lang="en-US" altLang="zh-TW" dirty="0">
              <a:solidFill>
                <a:srgbClr val="FF0000"/>
              </a:solidFill>
              <a:cs typeface="Times New Roman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274606" y="4949316"/>
            <a:ext cx="4477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HK" dirty="0">
                <a:solidFill>
                  <a:srgbClr val="FF0000"/>
                </a:solidFill>
                <a:latin typeface="Times New Roman"/>
              </a:rPr>
              <a:t>在车装上如房屋的掩蔽体，尖顶以减少炮石的破坏。运送士兵安抵城下、或挖掘洞道，或进行其他攻城作业</a:t>
            </a:r>
            <a:endParaRPr lang="zh-HK" altLang="zh-HK" dirty="0">
              <a:latin typeface="Times New Roman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7939" y="5371409"/>
            <a:ext cx="169130" cy="169130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3691" y="4172534"/>
            <a:ext cx="169130" cy="16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9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3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5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15" y="768265"/>
            <a:ext cx="5274310" cy="5481320"/>
          </a:xfrm>
          <a:prstGeom prst="rect">
            <a:avLst/>
          </a:prstGeom>
          <a:noFill/>
          <a:ln w="38100" cmpd="sng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1"/>
          <p:cNvSpPr txBox="1"/>
          <p:nvPr/>
        </p:nvSpPr>
        <p:spPr>
          <a:xfrm>
            <a:off x="647115" y="6386051"/>
            <a:ext cx="3639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城门口的「蒺藜」（带刺的植物）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6240861" y="4570274"/>
            <a:ext cx="2293688" cy="17437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攻城用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</a:t>
            </a:r>
            <a:r>
              <a:rPr lang="en-US" altLang="zh-HK" dirty="0">
                <a:solidFill>
                  <a:srgbClr val="FF0000"/>
                </a:solidFill>
                <a:cs typeface="Times New Roman"/>
                <a:sym typeface="Wingdings"/>
              </a:rPr>
              <a:t>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守城用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</a:t>
            </a:r>
            <a:r>
              <a:rPr lang="en-US" altLang="zh-HK" dirty="0">
                <a:solidFill>
                  <a:srgbClr val="FF0000"/>
                </a:solidFill>
                <a:cs typeface="Times New Roman"/>
                <a:sym typeface="Wingdings"/>
              </a:rPr>
              <a:t>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兵器操作原理：</a:t>
            </a:r>
            <a:r>
              <a:rPr lang="en-US" kern="100" dirty="0">
                <a:effectLst/>
                <a:latin typeface="Calibri"/>
                <a:ea typeface="新細明體"/>
                <a:cs typeface="Times New Roman"/>
              </a:rPr>
              <a:t> </a:t>
            </a:r>
            <a:endParaRPr lang="zh-HK" kern="100" dirty="0">
              <a:effectLst/>
              <a:latin typeface="Calibri"/>
              <a:ea typeface="新細明體"/>
              <a:cs typeface="Times New Roman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6240861" y="5489364"/>
            <a:ext cx="229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HK" dirty="0">
                <a:solidFill>
                  <a:srgbClr val="FF0000"/>
                </a:solidFill>
                <a:cs typeface="Times New Roman"/>
              </a:rPr>
              <a:t>于城门前布置，以阻碍敌人的进攻</a:t>
            </a:r>
            <a:endParaRPr lang="zh-HK" altLang="zh-HK" dirty="0">
              <a:latin typeface="Times New Roman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6371" y="4962903"/>
            <a:ext cx="169130" cy="16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4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3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5" name="TextBox 45"/>
          <p:cNvSpPr txBox="1"/>
          <p:nvPr/>
        </p:nvSpPr>
        <p:spPr>
          <a:xfrm>
            <a:off x="290726" y="1212195"/>
            <a:ext cx="2935392" cy="177166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HK" b="1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考考你</a:t>
            </a:r>
            <a:r>
              <a:rPr lang="zh-HK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：请在图中填上唐玄宗十大边疆节度使的名称</a:t>
            </a:r>
            <a:r>
              <a:rPr lang="zh-TW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。</a:t>
            </a:r>
            <a:r>
              <a:rPr lang="zh-HK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你可首先尝试从节度使的名称推断其所在位置。若有不清楚或不肯定，才查阅教科书。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spcAft>
                <a:spcPts val="0"/>
              </a:spcAft>
            </a:pPr>
            <a:r>
              <a:rPr lang="en-US" dirty="0">
                <a:effectLst/>
                <a:latin typeface="新細明體"/>
                <a:ea typeface="新細明體"/>
              </a:rPr>
              <a:t> 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pic>
        <p:nvPicPr>
          <p:cNvPr id="20" name="圖片 1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381" y="772026"/>
            <a:ext cx="5745753" cy="5915023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21" name="群組 20"/>
          <p:cNvGrpSpPr/>
          <p:nvPr/>
        </p:nvGrpSpPr>
        <p:grpSpPr>
          <a:xfrm>
            <a:off x="3387877" y="861412"/>
            <a:ext cx="5544812" cy="5244695"/>
            <a:chOff x="144016" y="0"/>
            <a:chExt cx="6284579" cy="5595138"/>
          </a:xfrm>
        </p:grpSpPr>
        <p:sp>
          <p:nvSpPr>
            <p:cNvPr id="22" name="Oval 7"/>
            <p:cNvSpPr/>
            <p:nvPr/>
          </p:nvSpPr>
          <p:spPr>
            <a:xfrm>
              <a:off x="4248472" y="1368152"/>
              <a:ext cx="144016" cy="14401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3" name="Oval 8"/>
            <p:cNvSpPr/>
            <p:nvPr/>
          </p:nvSpPr>
          <p:spPr>
            <a:xfrm>
              <a:off x="4608512" y="1008112"/>
              <a:ext cx="144016" cy="14401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4" name="Oval 9"/>
            <p:cNvSpPr/>
            <p:nvPr/>
          </p:nvSpPr>
          <p:spPr>
            <a:xfrm>
              <a:off x="4968552" y="648072"/>
              <a:ext cx="144016" cy="14401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5" name="Oval 10"/>
            <p:cNvSpPr/>
            <p:nvPr/>
          </p:nvSpPr>
          <p:spPr>
            <a:xfrm>
              <a:off x="3960440" y="5040560"/>
              <a:ext cx="144016" cy="14401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6" name="Oval 11"/>
            <p:cNvSpPr/>
            <p:nvPr/>
          </p:nvSpPr>
          <p:spPr>
            <a:xfrm>
              <a:off x="2448272" y="3384376"/>
              <a:ext cx="144016" cy="14401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7" name="Oval 13"/>
            <p:cNvSpPr/>
            <p:nvPr/>
          </p:nvSpPr>
          <p:spPr>
            <a:xfrm>
              <a:off x="2736304" y="1224136"/>
              <a:ext cx="144016" cy="14401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8" name="Oval 14"/>
            <p:cNvSpPr/>
            <p:nvPr/>
          </p:nvSpPr>
          <p:spPr>
            <a:xfrm>
              <a:off x="1800200" y="1440160"/>
              <a:ext cx="144016" cy="14401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9" name="Oval 15"/>
            <p:cNvSpPr/>
            <p:nvPr/>
          </p:nvSpPr>
          <p:spPr>
            <a:xfrm>
              <a:off x="504056" y="144016"/>
              <a:ext cx="144016" cy="14401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0" name="Oval 16"/>
            <p:cNvSpPr/>
            <p:nvPr/>
          </p:nvSpPr>
          <p:spPr>
            <a:xfrm>
              <a:off x="936104" y="2088232"/>
              <a:ext cx="144016" cy="14401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1" name="TextBox 17"/>
            <p:cNvSpPr txBox="1"/>
            <p:nvPr/>
          </p:nvSpPr>
          <p:spPr>
            <a:xfrm>
              <a:off x="4752522" y="263852"/>
              <a:ext cx="721525" cy="4320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营州</a:t>
              </a:r>
              <a:endParaRPr lang="zh-HK" sz="16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32" name="TextBox 18"/>
            <p:cNvSpPr txBox="1"/>
            <p:nvPr/>
          </p:nvSpPr>
          <p:spPr>
            <a:xfrm>
              <a:off x="3998129" y="827715"/>
              <a:ext cx="704070" cy="3964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幽州</a:t>
              </a:r>
              <a:endParaRPr lang="zh-HK" sz="16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33" name="TextBox 19"/>
            <p:cNvSpPr txBox="1"/>
            <p:nvPr/>
          </p:nvSpPr>
          <p:spPr>
            <a:xfrm>
              <a:off x="3648450" y="1225924"/>
              <a:ext cx="664461" cy="36004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并州</a:t>
              </a:r>
              <a:endParaRPr lang="zh-HK" sz="16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34" name="TextBox 20"/>
            <p:cNvSpPr txBox="1"/>
            <p:nvPr/>
          </p:nvSpPr>
          <p:spPr>
            <a:xfrm>
              <a:off x="2695009" y="867559"/>
              <a:ext cx="689074" cy="45051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灵州</a:t>
              </a:r>
              <a:endParaRPr lang="zh-HK" sz="16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35" name="TextBox 21"/>
            <p:cNvSpPr txBox="1"/>
            <p:nvPr/>
          </p:nvSpPr>
          <p:spPr>
            <a:xfrm>
              <a:off x="3332988" y="4899383"/>
              <a:ext cx="684392" cy="39799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广州</a:t>
              </a:r>
              <a:endParaRPr lang="zh-HK" sz="16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36" name="TextBox 22"/>
            <p:cNvSpPr txBox="1"/>
            <p:nvPr/>
          </p:nvSpPr>
          <p:spPr>
            <a:xfrm>
              <a:off x="1800200" y="3317356"/>
              <a:ext cx="719927" cy="39504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益州</a:t>
              </a:r>
              <a:endParaRPr lang="zh-HK" sz="16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37" name="TextBox 23"/>
            <p:cNvSpPr txBox="1"/>
            <p:nvPr/>
          </p:nvSpPr>
          <p:spPr>
            <a:xfrm>
              <a:off x="1228466" y="1151924"/>
              <a:ext cx="720078" cy="3601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鄯州</a:t>
              </a:r>
              <a:endParaRPr lang="zh-HK" sz="16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38" name="TextBox 24"/>
            <p:cNvSpPr txBox="1"/>
            <p:nvPr/>
          </p:nvSpPr>
          <p:spPr>
            <a:xfrm>
              <a:off x="648045" y="0"/>
              <a:ext cx="719455" cy="5486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北庭</a:t>
              </a:r>
              <a:endParaRPr lang="zh-HK" sz="16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39" name="TextBox 25"/>
            <p:cNvSpPr txBox="1"/>
            <p:nvPr/>
          </p:nvSpPr>
          <p:spPr>
            <a:xfrm>
              <a:off x="239853" y="1969308"/>
              <a:ext cx="691829" cy="3349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安西</a:t>
              </a:r>
              <a:endParaRPr lang="zh-HK" sz="16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40" name="Rectangle 26"/>
            <p:cNvSpPr/>
            <p:nvPr/>
          </p:nvSpPr>
          <p:spPr>
            <a:xfrm>
              <a:off x="3816424" y="2304256"/>
              <a:ext cx="144016" cy="144016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1" name="TextBox 27"/>
            <p:cNvSpPr txBox="1"/>
            <p:nvPr/>
          </p:nvSpPr>
          <p:spPr>
            <a:xfrm>
              <a:off x="3615517" y="2429767"/>
              <a:ext cx="720090" cy="54871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洛阳</a:t>
              </a:r>
              <a:endParaRPr lang="zh-HK" sz="16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42" name="Rectangle 28"/>
            <p:cNvSpPr/>
            <p:nvPr/>
          </p:nvSpPr>
          <p:spPr>
            <a:xfrm>
              <a:off x="3240360" y="2376264"/>
              <a:ext cx="144016" cy="144016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3" name="TextBox 29"/>
            <p:cNvSpPr txBox="1"/>
            <p:nvPr/>
          </p:nvSpPr>
          <p:spPr>
            <a:xfrm>
              <a:off x="2979337" y="2479437"/>
              <a:ext cx="719455" cy="5486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长安</a:t>
              </a:r>
              <a:endParaRPr lang="zh-HK" sz="16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44" name="Oval 30"/>
            <p:cNvSpPr/>
            <p:nvPr/>
          </p:nvSpPr>
          <p:spPr>
            <a:xfrm>
              <a:off x="2016224" y="1224136"/>
              <a:ext cx="144016" cy="14401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5" name="TextBox 31"/>
            <p:cNvSpPr txBox="1"/>
            <p:nvPr/>
          </p:nvSpPr>
          <p:spPr>
            <a:xfrm>
              <a:off x="1851998" y="879232"/>
              <a:ext cx="720090" cy="5486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凉州</a:t>
              </a:r>
              <a:endParaRPr lang="zh-HK" sz="16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46" name="TextBox 35"/>
            <p:cNvSpPr txBox="1"/>
            <p:nvPr/>
          </p:nvSpPr>
          <p:spPr>
            <a:xfrm>
              <a:off x="2680911" y="3358975"/>
              <a:ext cx="1224136" cy="338554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>
              <a:solidFill>
                <a:srgbClr val="C0504D">
                  <a:lumMod val="75000"/>
                </a:srgbClr>
              </a:solidFill>
            </a:ln>
          </p:spPr>
          <p:txBody>
            <a:bodyPr wrap="square" rtlCol="0">
              <a:noAutofit/>
            </a:bodyPr>
            <a:lstStyle/>
            <a:p>
              <a:endParaRPr lang="zh-TW" altLang="en-US"/>
            </a:p>
          </p:txBody>
        </p:sp>
        <p:sp>
          <p:nvSpPr>
            <p:cNvPr id="47" name="TextBox 36"/>
            <p:cNvSpPr txBox="1"/>
            <p:nvPr/>
          </p:nvSpPr>
          <p:spPr>
            <a:xfrm>
              <a:off x="5204459" y="576064"/>
              <a:ext cx="1224136" cy="338554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>
              <a:solidFill>
                <a:srgbClr val="C0504D">
                  <a:lumMod val="75000"/>
                </a:srgbClr>
              </a:solidFill>
            </a:ln>
          </p:spPr>
          <p:txBody>
            <a:bodyPr wrap="square" rtlCol="0">
              <a:noAutofit/>
            </a:bodyPr>
            <a:lstStyle/>
            <a:p>
              <a:endParaRPr lang="zh-TW" altLang="en-US"/>
            </a:p>
          </p:txBody>
        </p:sp>
        <p:sp>
          <p:nvSpPr>
            <p:cNvPr id="48" name="TextBox 37"/>
            <p:cNvSpPr txBox="1"/>
            <p:nvPr/>
          </p:nvSpPr>
          <p:spPr>
            <a:xfrm>
              <a:off x="792088" y="2302058"/>
              <a:ext cx="1224136" cy="338554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>
              <a:solidFill>
                <a:srgbClr val="C0504D">
                  <a:lumMod val="75000"/>
                </a:srgbClr>
              </a:solidFill>
            </a:ln>
          </p:spPr>
          <p:txBody>
            <a:bodyPr wrap="square" rtlCol="0">
              <a:noAutofit/>
            </a:bodyPr>
            <a:lstStyle/>
            <a:p>
              <a:endParaRPr lang="zh-TW" altLang="en-US"/>
            </a:p>
          </p:txBody>
        </p:sp>
        <p:sp>
          <p:nvSpPr>
            <p:cNvPr id="49" name="TextBox 38"/>
            <p:cNvSpPr txBox="1"/>
            <p:nvPr/>
          </p:nvSpPr>
          <p:spPr>
            <a:xfrm>
              <a:off x="4134480" y="1559694"/>
              <a:ext cx="1224136" cy="338554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>
              <a:solidFill>
                <a:srgbClr val="C0504D">
                  <a:lumMod val="75000"/>
                </a:srgbClr>
              </a:solidFill>
            </a:ln>
          </p:spPr>
          <p:txBody>
            <a:bodyPr wrap="square" rtlCol="0">
              <a:noAutofit/>
            </a:bodyPr>
            <a:lstStyle/>
            <a:p>
              <a:endParaRPr lang="zh-TW" altLang="en-US"/>
            </a:p>
          </p:txBody>
        </p:sp>
        <p:sp>
          <p:nvSpPr>
            <p:cNvPr id="50" name="TextBox 39"/>
            <p:cNvSpPr txBox="1"/>
            <p:nvPr/>
          </p:nvSpPr>
          <p:spPr>
            <a:xfrm>
              <a:off x="1440160" y="600700"/>
              <a:ext cx="1224136" cy="338554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>
              <a:solidFill>
                <a:srgbClr val="C0504D">
                  <a:lumMod val="75000"/>
                </a:srgbClr>
              </a:solidFill>
            </a:ln>
          </p:spPr>
          <p:txBody>
            <a:bodyPr wrap="square" rtlCol="0">
              <a:noAutofit/>
            </a:bodyPr>
            <a:lstStyle/>
            <a:p>
              <a:endParaRPr lang="zh-TW" altLang="en-US"/>
            </a:p>
          </p:txBody>
        </p:sp>
        <p:sp>
          <p:nvSpPr>
            <p:cNvPr id="51" name="TextBox 40"/>
            <p:cNvSpPr txBox="1"/>
            <p:nvPr/>
          </p:nvSpPr>
          <p:spPr>
            <a:xfrm>
              <a:off x="144016" y="354350"/>
              <a:ext cx="1224136" cy="338554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>
              <a:solidFill>
                <a:srgbClr val="C0504D">
                  <a:lumMod val="75000"/>
                </a:srgbClr>
              </a:solidFill>
            </a:ln>
          </p:spPr>
          <p:txBody>
            <a:bodyPr wrap="square" rtlCol="0">
              <a:noAutofit/>
            </a:bodyPr>
            <a:lstStyle/>
            <a:p>
              <a:endParaRPr lang="zh-TW" altLang="en-US"/>
            </a:p>
          </p:txBody>
        </p:sp>
        <p:sp>
          <p:nvSpPr>
            <p:cNvPr id="52" name="TextBox 41"/>
            <p:cNvSpPr txBox="1"/>
            <p:nvPr/>
          </p:nvSpPr>
          <p:spPr>
            <a:xfrm>
              <a:off x="936104" y="1630750"/>
              <a:ext cx="1224136" cy="338554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>
              <a:solidFill>
                <a:srgbClr val="C0504D">
                  <a:lumMod val="75000"/>
                </a:srgbClr>
              </a:solidFill>
            </a:ln>
          </p:spPr>
          <p:txBody>
            <a:bodyPr wrap="square" rtlCol="0">
              <a:noAutofit/>
            </a:bodyPr>
            <a:lstStyle/>
            <a:p>
              <a:endParaRPr lang="zh-TW" altLang="en-US"/>
            </a:p>
          </p:txBody>
        </p:sp>
        <p:sp>
          <p:nvSpPr>
            <p:cNvPr id="53" name="TextBox 42"/>
            <p:cNvSpPr txBox="1"/>
            <p:nvPr/>
          </p:nvSpPr>
          <p:spPr>
            <a:xfrm>
              <a:off x="4819394" y="1029597"/>
              <a:ext cx="1224136" cy="338554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>
              <a:solidFill>
                <a:srgbClr val="C0504D">
                  <a:lumMod val="75000"/>
                </a:srgbClr>
              </a:solidFill>
            </a:ln>
          </p:spPr>
          <p:txBody>
            <a:bodyPr wrap="square" rtlCol="0">
              <a:noAutofit/>
            </a:bodyPr>
            <a:lstStyle/>
            <a:p>
              <a:endParaRPr lang="zh-TW" altLang="en-US"/>
            </a:p>
          </p:txBody>
        </p:sp>
        <p:sp>
          <p:nvSpPr>
            <p:cNvPr id="54" name="TextBox 43"/>
            <p:cNvSpPr txBox="1"/>
            <p:nvPr/>
          </p:nvSpPr>
          <p:spPr>
            <a:xfrm>
              <a:off x="2391379" y="1436797"/>
              <a:ext cx="1224136" cy="338554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>
              <a:solidFill>
                <a:srgbClr val="C0504D">
                  <a:lumMod val="75000"/>
                </a:srgbClr>
              </a:solidFill>
            </a:ln>
          </p:spPr>
          <p:txBody>
            <a:bodyPr wrap="square" rtlCol="0">
              <a:noAutofit/>
            </a:bodyPr>
            <a:lstStyle/>
            <a:p>
              <a:endParaRPr lang="zh-TW" altLang="en-US"/>
            </a:p>
          </p:txBody>
        </p:sp>
        <p:sp>
          <p:nvSpPr>
            <p:cNvPr id="55" name="TextBox 44"/>
            <p:cNvSpPr txBox="1"/>
            <p:nvPr/>
          </p:nvSpPr>
          <p:spPr>
            <a:xfrm>
              <a:off x="3816424" y="5256584"/>
              <a:ext cx="1728192" cy="338554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>
              <a:solidFill>
                <a:srgbClr val="C0504D">
                  <a:lumMod val="75000"/>
                </a:srgbClr>
              </a:solidFill>
            </a:ln>
          </p:spPr>
          <p:txBody>
            <a:bodyPr wrap="square" rtlCol="0">
              <a:noAutofit/>
            </a:bodyPr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4145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3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5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00" y="852531"/>
            <a:ext cx="4866498" cy="5779333"/>
          </a:xfrm>
          <a:prstGeom prst="rect">
            <a:avLst/>
          </a:prstGeom>
          <a:noFill/>
          <a:ln w="38100" cmpd="sng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1"/>
          <p:cNvSpPr txBox="1"/>
          <p:nvPr/>
        </p:nvSpPr>
        <p:spPr>
          <a:xfrm>
            <a:off x="2800630" y="1100725"/>
            <a:ext cx="2579768" cy="5715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左：木幔（亦称布幔）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右：云梯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5642112" y="4960034"/>
            <a:ext cx="2723699" cy="16662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攻城用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</a:t>
            </a:r>
            <a:r>
              <a:rPr lang="en-US" altLang="zh-HK" dirty="0">
                <a:solidFill>
                  <a:srgbClr val="FF0000"/>
                </a:solidFill>
                <a:cs typeface="Times New Roman"/>
                <a:sym typeface="Wingdings"/>
              </a:rPr>
              <a:t>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守城用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</a:t>
            </a:r>
            <a:r>
              <a:rPr lang="en-US" altLang="zh-HK" dirty="0">
                <a:solidFill>
                  <a:srgbClr val="FF0000"/>
                </a:solidFill>
                <a:cs typeface="Times New Roman"/>
                <a:sym typeface="Wingdings"/>
              </a:rPr>
              <a:t>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兵器操作原理：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5642112" y="5923784"/>
            <a:ext cx="2723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HK" dirty="0">
                <a:solidFill>
                  <a:srgbClr val="FF0000"/>
                </a:solidFill>
                <a:cs typeface="Times New Roman"/>
              </a:rPr>
              <a:t>搭载士兵协助他们攀上城墙进攻</a:t>
            </a:r>
            <a:endParaRPr lang="zh-HK" altLang="en-US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1351" y="5060589"/>
            <a:ext cx="169130" cy="16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78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3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42" y="736053"/>
            <a:ext cx="3537967" cy="5767768"/>
          </a:xfrm>
          <a:prstGeom prst="rect">
            <a:avLst/>
          </a:prstGeom>
          <a:noFill/>
          <a:ln w="38100" cmpd="sng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2"/>
          <p:cNvSpPr txBox="1"/>
          <p:nvPr/>
        </p:nvSpPr>
        <p:spPr>
          <a:xfrm>
            <a:off x="1566659" y="736993"/>
            <a:ext cx="266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巢车（亦称「望楼车」）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3171038" y="1491992"/>
            <a:ext cx="1624650" cy="237992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pPr algn="just"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（提示：作战的时候，地下的士兵将此武器推到合适的位置，再利用绳子把承载另一些士兵的小屋子升高）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4635832" y="4170709"/>
            <a:ext cx="3934240" cy="1920526"/>
          </a:xfrm>
          <a:prstGeom prst="rect">
            <a:avLst/>
          </a:prstGeom>
          <a:solidFill>
            <a:srgbClr val="FDEADA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攻城用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</a:t>
            </a:r>
            <a:r>
              <a:rPr lang="en-US" altLang="zh-HK" dirty="0">
                <a:solidFill>
                  <a:srgbClr val="FF0000"/>
                </a:solidFill>
                <a:cs typeface="Times New Roman"/>
                <a:sym typeface="Wingdings"/>
              </a:rPr>
              <a:t>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守城用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</a:t>
            </a:r>
            <a:r>
              <a:rPr lang="en-US" altLang="zh-HK" dirty="0">
                <a:solidFill>
                  <a:srgbClr val="FF0000"/>
                </a:solidFill>
                <a:cs typeface="Times New Roman"/>
                <a:sym typeface="Wingdings"/>
              </a:rPr>
              <a:t>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兵器操作原理：</a:t>
            </a:r>
            <a:endParaRPr lang="en-US" altLang="zh-CN" kern="1200" dirty="0">
              <a:solidFill>
                <a:srgbClr val="000000"/>
              </a:solidFill>
              <a:effectLst/>
              <a:latin typeface="Calibri"/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endParaRPr lang="en-US" altLang="zh-HK" dirty="0">
              <a:solidFill>
                <a:srgbClr val="000000"/>
              </a:solidFill>
              <a:latin typeface="Calibri"/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endParaRPr lang="en-US" altLang="zh-HK" dirty="0">
              <a:solidFill>
                <a:srgbClr val="000000"/>
              </a:solidFill>
              <a:effectLst/>
              <a:latin typeface="Calibri"/>
              <a:ea typeface="新細明體"/>
              <a:cs typeface="Times New Roman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endParaRPr lang="en-US" altLang="zh-HK" dirty="0">
              <a:solidFill>
                <a:srgbClr val="000000"/>
              </a:solidFill>
              <a:latin typeface="Calibri"/>
              <a:ea typeface="新細明體"/>
              <a:cs typeface="Times New Roman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635831" y="5102693"/>
            <a:ext cx="3855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HK" dirty="0">
                <a:solidFill>
                  <a:srgbClr val="FF0000"/>
                </a:solidFill>
                <a:latin typeface="Times New Roman"/>
                <a:ea typeface="新細明體"/>
              </a:rPr>
              <a:t>将此武器推到合适的位置，再利用绳子把承载士兵的小屋子升高，用以观察城中动态</a:t>
            </a:r>
            <a:r>
              <a:rPr lang="zh-TW" altLang="zh-HK" dirty="0">
                <a:solidFill>
                  <a:srgbClr val="FF0000"/>
                </a:solidFill>
                <a:latin typeface="Times New Roman"/>
              </a:rPr>
              <a:t>，或攻击高处的敌人</a:t>
            </a:r>
            <a:endParaRPr lang="zh-HK" altLang="zh-HK" dirty="0">
              <a:latin typeface="Times New Roman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8928" y="4279100"/>
            <a:ext cx="169130" cy="16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8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3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7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" y="1372675"/>
            <a:ext cx="4574540" cy="3881755"/>
          </a:xfrm>
          <a:prstGeom prst="rect">
            <a:avLst/>
          </a:prstGeom>
          <a:noFill/>
          <a:ln w="38100" cmpd="sng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1"/>
          <p:cNvSpPr txBox="1"/>
          <p:nvPr/>
        </p:nvSpPr>
        <p:spPr>
          <a:xfrm>
            <a:off x="4068763" y="1510632"/>
            <a:ext cx="1006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填壕车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5372945" y="3569954"/>
            <a:ext cx="3214887" cy="1684476"/>
          </a:xfrm>
          <a:prstGeom prst="rect">
            <a:avLst/>
          </a:prstGeom>
          <a:solidFill>
            <a:srgbClr val="FDEADA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攻城用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</a:t>
            </a:r>
            <a:r>
              <a:rPr lang="en-US" altLang="zh-HK" dirty="0">
                <a:solidFill>
                  <a:srgbClr val="FF0000"/>
                </a:solidFill>
                <a:cs typeface="Times New Roman"/>
                <a:sym typeface="Wingdings"/>
              </a:rPr>
              <a:t></a:t>
            </a: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守城用</a:t>
            </a:r>
            <a:r>
              <a:rPr lang="en-US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 </a:t>
            </a:r>
            <a:r>
              <a:rPr lang="en-US" altLang="zh-HK" dirty="0">
                <a:solidFill>
                  <a:srgbClr val="FF0000"/>
                </a:solidFill>
                <a:cs typeface="Times New Roman"/>
                <a:sym typeface="Wingdings"/>
              </a:rPr>
              <a:t>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兵器操作原理：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12" name="TextBox 3"/>
          <p:cNvSpPr txBox="1"/>
          <p:nvPr/>
        </p:nvSpPr>
        <p:spPr>
          <a:xfrm>
            <a:off x="569171" y="5503899"/>
            <a:ext cx="8018662" cy="1143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759</a:t>
            </a: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年，虽然郭子仪军无功而回，安庆绪已是强弩之末，在相州之役解围后，史思明带兵入相州城，杀安庆绪。</a:t>
            </a: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761</a:t>
            </a: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年，史思明为其子史朝义所杀，</a:t>
            </a: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762</a:t>
            </a: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年</a:t>
            </a: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，在回纥兵的进攻下，史朝义兵败自杀，安史之乱正式结束。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5372945" y="4515766"/>
            <a:ext cx="321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zh-HK" dirty="0">
                <a:solidFill>
                  <a:srgbClr val="FF0000"/>
                </a:solidFill>
                <a:cs typeface="Times New Roman"/>
              </a:rPr>
              <a:t>载有泥土的工具以填塞战壕，方便进攻有护城河的城池</a:t>
            </a:r>
            <a:endParaRPr lang="zh-HK" altLang="zh-HK" dirty="0">
              <a:latin typeface="Times New Roman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7162" y="3675224"/>
            <a:ext cx="169130" cy="16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8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06210" y="1208241"/>
            <a:ext cx="2983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400" b="1" dirty="0">
                <a:solidFill>
                  <a:srgbClr val="E36C0A"/>
                </a:solidFill>
                <a:latin typeface="BiauKai"/>
                <a:cs typeface="Times New Roman"/>
              </a:rPr>
              <a:t>V.	 </a:t>
            </a:r>
            <a:r>
              <a:rPr lang="zh-TW" altLang="zh-TW" sz="2400" b="1" dirty="0">
                <a:solidFill>
                  <a:srgbClr val="E36C0A"/>
                </a:solidFill>
                <a:ea typeface="BiauKai"/>
                <a:cs typeface="Times New Roman"/>
              </a:rPr>
              <a:t>其他探究问题</a:t>
            </a:r>
            <a:endParaRPr lang="zh-HK" altLang="zh-TW" sz="2400" kern="100" dirty="0">
              <a:cs typeface="Times New Roman"/>
            </a:endParaRPr>
          </a:p>
          <a:p>
            <a:endParaRPr kumimoji="1" lang="zh-TW" altLang="en-US" sz="2400" dirty="0"/>
          </a:p>
        </p:txBody>
      </p:sp>
      <p:sp>
        <p:nvSpPr>
          <p:cNvPr id="8" name="TextBox 1"/>
          <p:cNvSpPr txBox="1"/>
          <p:nvPr/>
        </p:nvSpPr>
        <p:spPr>
          <a:xfrm>
            <a:off x="506209" y="1875930"/>
            <a:ext cx="8117147" cy="369332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考考你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：</a:t>
            </a: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请利用刚学到唐代士兵武备的知识，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鉴定敦煌石窟</a:t>
            </a: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的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年份。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210" y="2426860"/>
            <a:ext cx="5300980" cy="282130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11" name="TextBox 5"/>
          <p:cNvSpPr txBox="1"/>
          <p:nvPr/>
        </p:nvSpPr>
        <p:spPr>
          <a:xfrm>
            <a:off x="506209" y="2519328"/>
            <a:ext cx="1725361" cy="35141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FFFFFF"/>
                </a:solidFill>
                <a:effectLst/>
                <a:ea typeface="新細明體"/>
                <a:cs typeface="Times New Roman"/>
              </a:rPr>
              <a:t>南方增长天王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12" name="TextBox 6"/>
          <p:cNvSpPr txBox="1"/>
          <p:nvPr/>
        </p:nvSpPr>
        <p:spPr>
          <a:xfrm>
            <a:off x="3925359" y="2519328"/>
            <a:ext cx="1569157" cy="35141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FFFFFF"/>
                </a:solidFill>
                <a:effectLst/>
                <a:ea typeface="新細明體"/>
                <a:cs typeface="Times New Roman"/>
              </a:rPr>
              <a:t>北方多闻天王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13" name="Rectangle 9"/>
          <p:cNvSpPr/>
          <p:nvPr/>
        </p:nvSpPr>
        <p:spPr>
          <a:xfrm>
            <a:off x="506210" y="2921578"/>
            <a:ext cx="1203343" cy="22262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/>
          </a:p>
        </p:txBody>
      </p:sp>
      <p:sp>
        <p:nvSpPr>
          <p:cNvPr id="14" name="Rectangle 10"/>
          <p:cNvSpPr/>
          <p:nvPr/>
        </p:nvSpPr>
        <p:spPr>
          <a:xfrm>
            <a:off x="4548188" y="2872106"/>
            <a:ext cx="1259002" cy="23251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/>
          </a:p>
        </p:txBody>
      </p:sp>
      <p:sp>
        <p:nvSpPr>
          <p:cNvPr id="15" name="TextBox 8"/>
          <p:cNvSpPr txBox="1"/>
          <p:nvPr/>
        </p:nvSpPr>
        <p:spPr>
          <a:xfrm>
            <a:off x="2497838" y="5308773"/>
            <a:ext cx="3544104" cy="3492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资料来源：摄于香港文化博物馆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2015</a:t>
            </a: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年敦煌展览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506208" y="5772837"/>
            <a:ext cx="8117148" cy="74548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这是敦煌莫高窟第</a:t>
            </a: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194</a:t>
            </a: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窟的雕塑（局部），中间是释迦牟尼，前面左右分别是南天王和北天王。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17" name="TextBox 7"/>
          <p:cNvSpPr txBox="1"/>
          <p:nvPr/>
        </p:nvSpPr>
        <p:spPr>
          <a:xfrm>
            <a:off x="6145584" y="3413853"/>
            <a:ext cx="2477771" cy="195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你认为这个石窟的创作年代是：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A </a:t>
            </a: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南北朝时期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kern="1200" dirty="0">
                <a:effectLst/>
                <a:latin typeface="Times New Roman"/>
                <a:ea typeface="新細明體"/>
              </a:rPr>
              <a:t>B </a:t>
            </a:r>
            <a:r>
              <a:rPr lang="zh-CN" kern="1200" dirty="0">
                <a:effectLst/>
                <a:latin typeface="Times New Roman"/>
                <a:ea typeface="新細明體"/>
              </a:rPr>
              <a:t>唐前期至中期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C </a:t>
            </a: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唐末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何以见得？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38556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06210" y="1208241"/>
            <a:ext cx="2983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400" b="1" dirty="0">
                <a:solidFill>
                  <a:srgbClr val="E36C0A"/>
                </a:solidFill>
                <a:latin typeface="BiauKai"/>
                <a:cs typeface="Times New Roman"/>
              </a:rPr>
              <a:t>V.	 </a:t>
            </a:r>
            <a:r>
              <a:rPr lang="zh-TW" altLang="zh-TW" sz="2400" b="1" dirty="0">
                <a:solidFill>
                  <a:srgbClr val="E36C0A"/>
                </a:solidFill>
                <a:ea typeface="BiauKai"/>
                <a:cs typeface="Times New Roman"/>
              </a:rPr>
              <a:t>其他探究问题</a:t>
            </a:r>
            <a:endParaRPr lang="zh-HK" altLang="zh-TW" sz="2400" kern="100" dirty="0">
              <a:cs typeface="Times New Roman"/>
            </a:endParaRPr>
          </a:p>
          <a:p>
            <a:endParaRPr kumimoji="1" lang="zh-TW" altLang="en-US" sz="2400" dirty="0"/>
          </a:p>
        </p:txBody>
      </p:sp>
      <p:sp>
        <p:nvSpPr>
          <p:cNvPr id="6" name="TextBox 1"/>
          <p:cNvSpPr txBox="1"/>
          <p:nvPr/>
        </p:nvSpPr>
        <p:spPr>
          <a:xfrm>
            <a:off x="506209" y="1875930"/>
            <a:ext cx="8117147" cy="369332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考考你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：</a:t>
            </a: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请利用刚学到唐代士兵武备的知识，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鉴定敦煌石窟</a:t>
            </a: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的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年份。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210" y="2426860"/>
            <a:ext cx="5300980" cy="282130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9" name="TextBox 5"/>
          <p:cNvSpPr txBox="1"/>
          <p:nvPr/>
        </p:nvSpPr>
        <p:spPr>
          <a:xfrm>
            <a:off x="506210" y="2519328"/>
            <a:ext cx="1714476" cy="35141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FFFFFF"/>
                </a:solidFill>
                <a:effectLst/>
                <a:ea typeface="新細明體"/>
                <a:cs typeface="Times New Roman"/>
              </a:rPr>
              <a:t>南方增长天王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10" name="TextBox 6"/>
          <p:cNvSpPr txBox="1"/>
          <p:nvPr/>
        </p:nvSpPr>
        <p:spPr>
          <a:xfrm>
            <a:off x="3925359" y="2519328"/>
            <a:ext cx="1569157" cy="35141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FFFFFF"/>
                </a:solidFill>
                <a:effectLst/>
                <a:ea typeface="新細明體"/>
                <a:cs typeface="Times New Roman"/>
              </a:rPr>
              <a:t>北方多闻天王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11" name="Rectangle 9"/>
          <p:cNvSpPr/>
          <p:nvPr/>
        </p:nvSpPr>
        <p:spPr>
          <a:xfrm>
            <a:off x="506210" y="2921578"/>
            <a:ext cx="1203343" cy="22262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/>
          </a:p>
        </p:txBody>
      </p:sp>
      <p:sp>
        <p:nvSpPr>
          <p:cNvPr id="12" name="Rectangle 10"/>
          <p:cNvSpPr/>
          <p:nvPr/>
        </p:nvSpPr>
        <p:spPr>
          <a:xfrm>
            <a:off x="4548188" y="2872106"/>
            <a:ext cx="1259002" cy="23251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/>
          </a:p>
        </p:txBody>
      </p:sp>
      <p:sp>
        <p:nvSpPr>
          <p:cNvPr id="13" name="TextBox 8"/>
          <p:cNvSpPr txBox="1"/>
          <p:nvPr/>
        </p:nvSpPr>
        <p:spPr>
          <a:xfrm>
            <a:off x="2497838" y="5308773"/>
            <a:ext cx="3544104" cy="3492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资料来源：摄于香港文化博物馆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2015</a:t>
            </a: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年敦煌展览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14" name="TextBox 4"/>
          <p:cNvSpPr txBox="1"/>
          <p:nvPr/>
        </p:nvSpPr>
        <p:spPr>
          <a:xfrm>
            <a:off x="506208" y="5772837"/>
            <a:ext cx="8117148" cy="74548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这是敦煌莫高窟第</a:t>
            </a: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194</a:t>
            </a: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窟的雕塑（局部），中间是释迦牟尼，前面左右分别是南天王和北天王。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15" name="TextBox 7"/>
          <p:cNvSpPr txBox="1"/>
          <p:nvPr/>
        </p:nvSpPr>
        <p:spPr>
          <a:xfrm>
            <a:off x="6145584" y="3413853"/>
            <a:ext cx="2477771" cy="195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你认为这个石窟的创作年代是：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A </a:t>
            </a: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南北朝时期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kern="1200" dirty="0">
                <a:effectLst/>
                <a:latin typeface="Times New Roman"/>
                <a:ea typeface="新細明體"/>
              </a:rPr>
              <a:t>B </a:t>
            </a:r>
            <a:r>
              <a:rPr lang="zh-CN" kern="1200" dirty="0">
                <a:effectLst/>
                <a:latin typeface="Times New Roman"/>
                <a:ea typeface="新細明體"/>
              </a:rPr>
              <a:t>唐前期至中期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C </a:t>
            </a: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唐末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何以见得？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145584" y="4313251"/>
            <a:ext cx="1787669" cy="392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altLang="zh-TW" dirty="0">
                <a:solidFill>
                  <a:srgbClr val="FF0000"/>
                </a:solidFill>
                <a:latin typeface="Times New Roman"/>
              </a:rPr>
              <a:t>B </a:t>
            </a:r>
            <a:r>
              <a:rPr lang="zh-CN" altLang="zh-TW" dirty="0">
                <a:solidFill>
                  <a:srgbClr val="FF0000"/>
                </a:solidFill>
                <a:latin typeface="Times New Roman"/>
                <a:ea typeface="新細明體"/>
              </a:rPr>
              <a:t>唐前期至中期</a:t>
            </a:r>
            <a:endParaRPr lang="zh-HK" altLang="zh-TW" dirty="0">
              <a:solidFill>
                <a:srgbClr val="FF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024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16" name="Picture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876" y="1385861"/>
            <a:ext cx="5274310" cy="2937510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6"/>
          <p:cNvSpPr txBox="1"/>
          <p:nvPr/>
        </p:nvSpPr>
        <p:spPr>
          <a:xfrm>
            <a:off x="2673155" y="4404126"/>
            <a:ext cx="3594628" cy="2876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资料来源：摄于香港文化博物馆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2015</a:t>
            </a: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年敦煌展览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18" name="TextBox 2"/>
          <p:cNvSpPr txBox="1"/>
          <p:nvPr/>
        </p:nvSpPr>
        <p:spPr>
          <a:xfrm>
            <a:off x="664875" y="4846419"/>
            <a:ext cx="7638769" cy="8549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这是敦煌莫高窟第</a:t>
            </a: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285</a:t>
            </a: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窟的壁画（局部），内容是讲述五百强盗成佛因缘的故事。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19" name="TextBox 4"/>
          <p:cNvSpPr txBox="1"/>
          <p:nvPr/>
        </p:nvSpPr>
        <p:spPr>
          <a:xfrm>
            <a:off x="6486715" y="2500362"/>
            <a:ext cx="1887977" cy="1915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你认为这个石窟的创作年代是：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A </a:t>
            </a: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南北朝时期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B </a:t>
            </a: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唐前期至中期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kern="1200" dirty="0">
                <a:effectLst/>
                <a:latin typeface="Times New Roman"/>
                <a:ea typeface="新細明體"/>
              </a:rPr>
              <a:t>C </a:t>
            </a:r>
            <a:r>
              <a:rPr lang="zh-CN" kern="1200" dirty="0">
                <a:effectLst/>
                <a:latin typeface="Times New Roman"/>
                <a:ea typeface="新細明體"/>
              </a:rPr>
              <a:t>唐末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何以见得？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488217" y="3705146"/>
            <a:ext cx="864339" cy="392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altLang="zh-TW" dirty="0">
                <a:solidFill>
                  <a:srgbClr val="FF0000"/>
                </a:solidFill>
                <a:latin typeface="Times New Roman"/>
              </a:rPr>
              <a:t>C </a:t>
            </a:r>
            <a:r>
              <a:rPr lang="zh-CN" altLang="zh-TW" dirty="0">
                <a:solidFill>
                  <a:srgbClr val="FF0000"/>
                </a:solidFill>
                <a:latin typeface="Times New Roman"/>
                <a:ea typeface="新細明體"/>
              </a:rPr>
              <a:t>唐末</a:t>
            </a:r>
            <a:endParaRPr lang="zh-HK" altLang="zh-TW" dirty="0">
              <a:solidFill>
                <a:srgbClr val="FF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0440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5" name="Picture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568" y="1130456"/>
            <a:ext cx="5274310" cy="4899025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6"/>
          <p:cNvSpPr txBox="1"/>
          <p:nvPr/>
        </p:nvSpPr>
        <p:spPr>
          <a:xfrm>
            <a:off x="2302720" y="6161488"/>
            <a:ext cx="3478747" cy="3429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资料来源：摄于香港文化博物馆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2015</a:t>
            </a: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年敦煌展览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7" name="TextBox 2"/>
          <p:cNvSpPr txBox="1"/>
          <p:nvPr/>
        </p:nvSpPr>
        <p:spPr>
          <a:xfrm>
            <a:off x="5861395" y="1909547"/>
            <a:ext cx="2859651" cy="170491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这是敦煌莫高窟第</a:t>
            </a: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156</a:t>
            </a: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窟的壁画张议潮统军出行图（局部），内容是描绘河西节度使张议潮的领军出巡。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861395" y="4407161"/>
            <a:ext cx="2705068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CN" altLang="zh-TW" dirty="0">
                <a:solidFill>
                  <a:srgbClr val="000000"/>
                </a:solidFill>
                <a:latin typeface="Times New Roman"/>
                <a:ea typeface="新細明體"/>
              </a:rPr>
              <a:t>你认为这个石窟的创作年代是：</a:t>
            </a:r>
            <a:endParaRPr lang="zh-HK" altLang="zh-TW" dirty="0">
              <a:latin typeface="Times New Roman"/>
            </a:endParaRPr>
          </a:p>
          <a:p>
            <a:pPr>
              <a:spcAft>
                <a:spcPts val="0"/>
              </a:spcAft>
            </a:pPr>
            <a:r>
              <a:rPr lang="en-US" altLang="zh-TW" dirty="0">
                <a:solidFill>
                  <a:srgbClr val="000000"/>
                </a:solidFill>
                <a:latin typeface="Times New Roman"/>
              </a:rPr>
              <a:t>A </a:t>
            </a:r>
            <a:r>
              <a:rPr lang="zh-CN" altLang="zh-TW" dirty="0">
                <a:solidFill>
                  <a:srgbClr val="000000"/>
                </a:solidFill>
                <a:latin typeface="Times New Roman"/>
                <a:ea typeface="新細明體"/>
              </a:rPr>
              <a:t>南北朝时期</a:t>
            </a:r>
            <a:endParaRPr lang="zh-HK" altLang="zh-TW" dirty="0">
              <a:latin typeface="Times New Roman"/>
            </a:endParaRPr>
          </a:p>
          <a:p>
            <a:pPr>
              <a:spcAft>
                <a:spcPts val="0"/>
              </a:spcAft>
            </a:pPr>
            <a:r>
              <a:rPr lang="en-US" altLang="zh-TW" dirty="0">
                <a:solidFill>
                  <a:srgbClr val="000000"/>
                </a:solidFill>
                <a:latin typeface="Times New Roman"/>
              </a:rPr>
              <a:t>B </a:t>
            </a:r>
            <a:r>
              <a:rPr lang="zh-CN" altLang="zh-TW" dirty="0">
                <a:solidFill>
                  <a:srgbClr val="000000"/>
                </a:solidFill>
                <a:latin typeface="Times New Roman"/>
                <a:ea typeface="新細明體"/>
              </a:rPr>
              <a:t>唐前期至中期</a:t>
            </a:r>
            <a:endParaRPr lang="zh-HK" altLang="zh-TW" dirty="0">
              <a:latin typeface="Times New Roman"/>
            </a:endParaRPr>
          </a:p>
          <a:p>
            <a:pPr>
              <a:spcAft>
                <a:spcPts val="0"/>
              </a:spcAft>
            </a:pPr>
            <a:r>
              <a:rPr lang="en-US" altLang="zh-TW" dirty="0">
                <a:latin typeface="Times New Roman"/>
              </a:rPr>
              <a:t>C </a:t>
            </a:r>
            <a:r>
              <a:rPr lang="zh-CN" altLang="zh-TW" dirty="0">
                <a:latin typeface="Times New Roman"/>
                <a:ea typeface="新細明體"/>
              </a:rPr>
              <a:t>唐末</a:t>
            </a:r>
            <a:endParaRPr lang="zh-HK" altLang="zh-TW" dirty="0">
              <a:latin typeface="Times New Roman"/>
            </a:endParaRPr>
          </a:p>
          <a:p>
            <a:pPr>
              <a:spcAft>
                <a:spcPts val="0"/>
              </a:spcAft>
            </a:pPr>
            <a:r>
              <a:rPr lang="zh-CN" altLang="zh-TW" dirty="0">
                <a:solidFill>
                  <a:srgbClr val="000000"/>
                </a:solidFill>
                <a:latin typeface="Times New Roman"/>
                <a:ea typeface="新細明體"/>
              </a:rPr>
              <a:t>何以见得？</a:t>
            </a:r>
            <a:endParaRPr lang="zh-HK" altLang="zh-TW" dirty="0">
              <a:latin typeface="Times New Roman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861395" y="5498269"/>
            <a:ext cx="864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dirty="0">
                <a:solidFill>
                  <a:srgbClr val="FF0000"/>
                </a:solidFill>
                <a:latin typeface="Times New Roman"/>
              </a:rPr>
              <a:t>C </a:t>
            </a:r>
            <a:r>
              <a:rPr lang="zh-CN" altLang="zh-TW" dirty="0">
                <a:solidFill>
                  <a:srgbClr val="FF0000"/>
                </a:solidFill>
                <a:latin typeface="Times New Roman"/>
                <a:ea typeface="新細明體"/>
              </a:rPr>
              <a:t>唐末</a:t>
            </a:r>
            <a:endParaRPr lang="zh-HK" altLang="zh-TW" dirty="0">
              <a:solidFill>
                <a:srgbClr val="FF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6443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5" name="TextBox 45"/>
          <p:cNvSpPr txBox="1"/>
          <p:nvPr/>
        </p:nvSpPr>
        <p:spPr>
          <a:xfrm>
            <a:off x="290726" y="1212195"/>
            <a:ext cx="2935392" cy="177166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HK" b="1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考考你</a:t>
            </a:r>
            <a:r>
              <a:rPr lang="zh-HK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：请在图中填上唐玄宗十大边疆节度使的名称</a:t>
            </a:r>
            <a:r>
              <a:rPr lang="zh-TW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。</a:t>
            </a:r>
            <a:r>
              <a:rPr lang="zh-HK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你可首先尝试从节度使的名称推断其所在位置。若有不清楚或不肯定，才查阅教科书。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spcAft>
                <a:spcPts val="0"/>
              </a:spcAft>
            </a:pPr>
            <a:r>
              <a:rPr lang="en-US" dirty="0">
                <a:effectLst/>
                <a:latin typeface="新細明體"/>
                <a:ea typeface="新細明體"/>
              </a:rPr>
              <a:t> 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305164" y="3182055"/>
            <a:ext cx="2921044" cy="2884727"/>
            <a:chOff x="-1489378" y="-408653"/>
            <a:chExt cx="2921512" cy="2885771"/>
          </a:xfrm>
        </p:grpSpPr>
        <p:sp>
          <p:nvSpPr>
            <p:cNvPr id="7" name="TextBox 47"/>
            <p:cNvSpPr txBox="1"/>
            <p:nvPr/>
          </p:nvSpPr>
          <p:spPr>
            <a:xfrm>
              <a:off x="-1489354" y="-408653"/>
              <a:ext cx="1338820" cy="36946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 dirty="0">
                  <a:solidFill>
                    <a:srgbClr val="FF0000"/>
                  </a:solidFill>
                  <a:effectLst/>
                  <a:latin typeface="Calibri"/>
                  <a:ea typeface="新細明體"/>
                  <a:cs typeface="Times New Roman"/>
                </a:rPr>
                <a:t>北庭节度使</a:t>
              </a:r>
              <a:endParaRPr lang="zh-HK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8" name="TextBox 48"/>
            <p:cNvSpPr txBox="1"/>
            <p:nvPr/>
          </p:nvSpPr>
          <p:spPr>
            <a:xfrm>
              <a:off x="-1489354" y="1092702"/>
              <a:ext cx="1338774" cy="36946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 dirty="0">
                  <a:solidFill>
                    <a:srgbClr val="FF0000"/>
                  </a:solidFill>
                  <a:effectLst/>
                  <a:latin typeface="Calibri"/>
                  <a:ea typeface="新細明體"/>
                  <a:cs typeface="Times New Roman"/>
                </a:rPr>
                <a:t>河西节度使</a:t>
              </a:r>
              <a:endParaRPr lang="zh-HK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9" name="TextBox 49"/>
            <p:cNvSpPr txBox="1"/>
            <p:nvPr/>
          </p:nvSpPr>
          <p:spPr>
            <a:xfrm>
              <a:off x="-1489355" y="107388"/>
              <a:ext cx="1338775" cy="36946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 dirty="0">
                  <a:solidFill>
                    <a:srgbClr val="FF0000"/>
                  </a:solidFill>
                  <a:effectLst/>
                  <a:latin typeface="Calibri"/>
                  <a:ea typeface="新細明體"/>
                  <a:cs typeface="Times New Roman"/>
                </a:rPr>
                <a:t>平庐节度使</a:t>
              </a:r>
              <a:endParaRPr lang="zh-HK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10" name="TextBox 50"/>
            <p:cNvSpPr txBox="1"/>
            <p:nvPr/>
          </p:nvSpPr>
          <p:spPr>
            <a:xfrm>
              <a:off x="-1489354" y="592080"/>
              <a:ext cx="1338774" cy="36946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 dirty="0">
                  <a:solidFill>
                    <a:srgbClr val="FF0000"/>
                  </a:solidFill>
                  <a:effectLst/>
                  <a:latin typeface="Calibri"/>
                  <a:ea typeface="新細明體"/>
                  <a:cs typeface="Times New Roman"/>
                </a:rPr>
                <a:t>剑南节度使</a:t>
              </a:r>
              <a:endParaRPr lang="zh-HK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11" name="TextBox 51"/>
            <p:cNvSpPr txBox="1"/>
            <p:nvPr/>
          </p:nvSpPr>
          <p:spPr>
            <a:xfrm>
              <a:off x="-1489378" y="1595735"/>
              <a:ext cx="1338798" cy="36946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 dirty="0">
                  <a:solidFill>
                    <a:srgbClr val="FF0000"/>
                  </a:solidFill>
                  <a:effectLst/>
                  <a:latin typeface="Calibri"/>
                  <a:ea typeface="新細明體"/>
                  <a:cs typeface="Times New Roman"/>
                </a:rPr>
                <a:t>陇右节度使</a:t>
              </a:r>
              <a:endParaRPr lang="zh-HK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12" name="TextBox 53"/>
            <p:cNvSpPr txBox="1"/>
            <p:nvPr/>
          </p:nvSpPr>
          <p:spPr>
            <a:xfrm>
              <a:off x="35996" y="-408653"/>
              <a:ext cx="1396093" cy="36946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 dirty="0">
                  <a:solidFill>
                    <a:srgbClr val="FF0000"/>
                  </a:solidFill>
                  <a:effectLst/>
                  <a:latin typeface="Calibri"/>
                  <a:ea typeface="新細明體"/>
                  <a:cs typeface="Times New Roman"/>
                </a:rPr>
                <a:t>安西节度使</a:t>
              </a:r>
              <a:endParaRPr lang="zh-HK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13" name="TextBox 54"/>
            <p:cNvSpPr txBox="1"/>
            <p:nvPr/>
          </p:nvSpPr>
          <p:spPr>
            <a:xfrm>
              <a:off x="35951" y="117264"/>
              <a:ext cx="1396138" cy="36946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 dirty="0">
                  <a:solidFill>
                    <a:srgbClr val="FF0000"/>
                  </a:solidFill>
                  <a:effectLst/>
                  <a:latin typeface="Calibri"/>
                  <a:ea typeface="新細明體"/>
                  <a:cs typeface="Times New Roman"/>
                </a:rPr>
                <a:t>朔方节度使</a:t>
              </a:r>
              <a:endParaRPr lang="zh-HK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14" name="TextBox 57"/>
            <p:cNvSpPr txBox="1"/>
            <p:nvPr/>
          </p:nvSpPr>
          <p:spPr>
            <a:xfrm>
              <a:off x="-1489378" y="2107652"/>
              <a:ext cx="1338798" cy="36946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 dirty="0">
                  <a:solidFill>
                    <a:srgbClr val="FF0000"/>
                  </a:solidFill>
                  <a:effectLst/>
                  <a:latin typeface="Calibri"/>
                  <a:ea typeface="新細明體"/>
                  <a:cs typeface="Times New Roman"/>
                </a:rPr>
                <a:t>范阳节度使</a:t>
              </a:r>
              <a:endParaRPr lang="zh-HK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15" name="TextBox 58"/>
            <p:cNvSpPr txBox="1"/>
            <p:nvPr/>
          </p:nvSpPr>
          <p:spPr>
            <a:xfrm>
              <a:off x="35951" y="598183"/>
              <a:ext cx="1396093" cy="36946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 dirty="0">
                  <a:solidFill>
                    <a:srgbClr val="FF0000"/>
                  </a:solidFill>
                  <a:effectLst/>
                  <a:latin typeface="Calibri"/>
                  <a:ea typeface="新細明體"/>
                  <a:cs typeface="Times New Roman"/>
                </a:rPr>
                <a:t>河东节度使</a:t>
              </a:r>
              <a:endParaRPr lang="zh-HK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16" name="TextBox 59"/>
            <p:cNvSpPr txBox="1"/>
            <p:nvPr/>
          </p:nvSpPr>
          <p:spPr>
            <a:xfrm>
              <a:off x="35996" y="1092702"/>
              <a:ext cx="1396138" cy="6465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 dirty="0">
                  <a:solidFill>
                    <a:srgbClr val="FF0000"/>
                  </a:solidFill>
                  <a:effectLst/>
                  <a:latin typeface="Calibri"/>
                  <a:ea typeface="新細明體"/>
                  <a:cs typeface="Times New Roman"/>
                </a:rPr>
                <a:t>岭南五府经略使</a:t>
              </a:r>
              <a:endParaRPr lang="zh-HK" dirty="0">
                <a:effectLst/>
                <a:latin typeface="Times New Roman"/>
                <a:ea typeface="新細明體"/>
              </a:endParaRPr>
            </a:p>
          </p:txBody>
        </p:sp>
      </p:grpSp>
      <p:pic>
        <p:nvPicPr>
          <p:cNvPr id="17" name="圖片 1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381" y="772026"/>
            <a:ext cx="5745753" cy="5915023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18" name="群組 17"/>
          <p:cNvGrpSpPr/>
          <p:nvPr/>
        </p:nvGrpSpPr>
        <p:grpSpPr>
          <a:xfrm>
            <a:off x="3387877" y="861412"/>
            <a:ext cx="5544812" cy="5244695"/>
            <a:chOff x="144016" y="0"/>
            <a:chExt cx="6284579" cy="5595138"/>
          </a:xfrm>
        </p:grpSpPr>
        <p:sp>
          <p:nvSpPr>
            <p:cNvPr id="19" name="Oval 7"/>
            <p:cNvSpPr/>
            <p:nvPr/>
          </p:nvSpPr>
          <p:spPr>
            <a:xfrm>
              <a:off x="4248472" y="1368152"/>
              <a:ext cx="144016" cy="14401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0" name="Oval 8"/>
            <p:cNvSpPr/>
            <p:nvPr/>
          </p:nvSpPr>
          <p:spPr>
            <a:xfrm>
              <a:off x="4608512" y="1008112"/>
              <a:ext cx="144016" cy="14401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1" name="Oval 9"/>
            <p:cNvSpPr/>
            <p:nvPr/>
          </p:nvSpPr>
          <p:spPr>
            <a:xfrm>
              <a:off x="4968552" y="648072"/>
              <a:ext cx="144016" cy="14401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2" name="Oval 10"/>
            <p:cNvSpPr/>
            <p:nvPr/>
          </p:nvSpPr>
          <p:spPr>
            <a:xfrm>
              <a:off x="3960440" y="5040560"/>
              <a:ext cx="144016" cy="14401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3" name="Oval 11"/>
            <p:cNvSpPr/>
            <p:nvPr/>
          </p:nvSpPr>
          <p:spPr>
            <a:xfrm>
              <a:off x="2448272" y="3384376"/>
              <a:ext cx="144016" cy="14401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4" name="Oval 13"/>
            <p:cNvSpPr/>
            <p:nvPr/>
          </p:nvSpPr>
          <p:spPr>
            <a:xfrm>
              <a:off x="2736304" y="1224136"/>
              <a:ext cx="144016" cy="14401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5" name="Oval 14"/>
            <p:cNvSpPr/>
            <p:nvPr/>
          </p:nvSpPr>
          <p:spPr>
            <a:xfrm>
              <a:off x="1800200" y="1440160"/>
              <a:ext cx="144016" cy="14401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6" name="Oval 15"/>
            <p:cNvSpPr/>
            <p:nvPr/>
          </p:nvSpPr>
          <p:spPr>
            <a:xfrm>
              <a:off x="504056" y="144016"/>
              <a:ext cx="144016" cy="14401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7" name="Oval 16"/>
            <p:cNvSpPr/>
            <p:nvPr/>
          </p:nvSpPr>
          <p:spPr>
            <a:xfrm>
              <a:off x="936104" y="2088232"/>
              <a:ext cx="144016" cy="14401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8" name="TextBox 17"/>
            <p:cNvSpPr txBox="1"/>
            <p:nvPr/>
          </p:nvSpPr>
          <p:spPr>
            <a:xfrm>
              <a:off x="4752522" y="263852"/>
              <a:ext cx="721525" cy="4320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营州</a:t>
              </a:r>
              <a:endParaRPr lang="zh-HK" sz="16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29" name="TextBox 18"/>
            <p:cNvSpPr txBox="1"/>
            <p:nvPr/>
          </p:nvSpPr>
          <p:spPr>
            <a:xfrm>
              <a:off x="3998129" y="827715"/>
              <a:ext cx="704070" cy="3964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幽州</a:t>
              </a:r>
              <a:endParaRPr lang="zh-HK" sz="16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30" name="TextBox 19"/>
            <p:cNvSpPr txBox="1"/>
            <p:nvPr/>
          </p:nvSpPr>
          <p:spPr>
            <a:xfrm>
              <a:off x="3648450" y="1225924"/>
              <a:ext cx="664461" cy="36004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并州</a:t>
              </a:r>
              <a:endParaRPr lang="zh-HK" sz="16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31" name="TextBox 20"/>
            <p:cNvSpPr txBox="1"/>
            <p:nvPr/>
          </p:nvSpPr>
          <p:spPr>
            <a:xfrm>
              <a:off x="2695009" y="867559"/>
              <a:ext cx="689074" cy="45051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灵州</a:t>
              </a:r>
              <a:endParaRPr lang="zh-HK" sz="16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32" name="TextBox 21"/>
            <p:cNvSpPr txBox="1"/>
            <p:nvPr/>
          </p:nvSpPr>
          <p:spPr>
            <a:xfrm>
              <a:off x="3332988" y="4899383"/>
              <a:ext cx="684392" cy="39799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广州</a:t>
              </a:r>
              <a:endParaRPr lang="zh-HK" sz="16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33" name="TextBox 22"/>
            <p:cNvSpPr txBox="1"/>
            <p:nvPr/>
          </p:nvSpPr>
          <p:spPr>
            <a:xfrm>
              <a:off x="1800200" y="3317356"/>
              <a:ext cx="719927" cy="39504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益州</a:t>
              </a:r>
              <a:endParaRPr lang="zh-HK" sz="16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34" name="TextBox 23"/>
            <p:cNvSpPr txBox="1"/>
            <p:nvPr/>
          </p:nvSpPr>
          <p:spPr>
            <a:xfrm>
              <a:off x="1228466" y="1151924"/>
              <a:ext cx="720078" cy="3601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鄯州</a:t>
              </a:r>
              <a:endParaRPr lang="zh-HK" sz="16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35" name="TextBox 24"/>
            <p:cNvSpPr txBox="1"/>
            <p:nvPr/>
          </p:nvSpPr>
          <p:spPr>
            <a:xfrm>
              <a:off x="648045" y="0"/>
              <a:ext cx="719455" cy="5486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北庭</a:t>
              </a:r>
              <a:endParaRPr lang="zh-HK" sz="16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36" name="TextBox 25"/>
            <p:cNvSpPr txBox="1"/>
            <p:nvPr/>
          </p:nvSpPr>
          <p:spPr>
            <a:xfrm>
              <a:off x="239853" y="1969308"/>
              <a:ext cx="691829" cy="3349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安西</a:t>
              </a:r>
              <a:endParaRPr lang="zh-HK" sz="16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37" name="Rectangle 26"/>
            <p:cNvSpPr/>
            <p:nvPr/>
          </p:nvSpPr>
          <p:spPr>
            <a:xfrm>
              <a:off x="3816424" y="2304256"/>
              <a:ext cx="144016" cy="144016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8" name="TextBox 27"/>
            <p:cNvSpPr txBox="1"/>
            <p:nvPr/>
          </p:nvSpPr>
          <p:spPr>
            <a:xfrm>
              <a:off x="3615517" y="2429767"/>
              <a:ext cx="720090" cy="54871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洛阳</a:t>
              </a:r>
              <a:endParaRPr lang="zh-HK" sz="16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39" name="Rectangle 28"/>
            <p:cNvSpPr/>
            <p:nvPr/>
          </p:nvSpPr>
          <p:spPr>
            <a:xfrm>
              <a:off x="3240360" y="2376264"/>
              <a:ext cx="144016" cy="144016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0" name="TextBox 29"/>
            <p:cNvSpPr txBox="1"/>
            <p:nvPr/>
          </p:nvSpPr>
          <p:spPr>
            <a:xfrm>
              <a:off x="2979337" y="2479437"/>
              <a:ext cx="719455" cy="5486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长安</a:t>
              </a:r>
              <a:endParaRPr lang="zh-HK" sz="16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41" name="Oval 30"/>
            <p:cNvSpPr/>
            <p:nvPr/>
          </p:nvSpPr>
          <p:spPr>
            <a:xfrm>
              <a:off x="2016224" y="1224136"/>
              <a:ext cx="144016" cy="14401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2" name="TextBox 31"/>
            <p:cNvSpPr txBox="1"/>
            <p:nvPr/>
          </p:nvSpPr>
          <p:spPr>
            <a:xfrm>
              <a:off x="1851998" y="879232"/>
              <a:ext cx="720090" cy="5486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凉州</a:t>
              </a:r>
              <a:endParaRPr lang="zh-HK" sz="16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43" name="TextBox 35"/>
            <p:cNvSpPr txBox="1"/>
            <p:nvPr/>
          </p:nvSpPr>
          <p:spPr>
            <a:xfrm>
              <a:off x="2680911" y="3358975"/>
              <a:ext cx="1224136" cy="338554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>
              <a:solidFill>
                <a:srgbClr val="C0504D">
                  <a:lumMod val="75000"/>
                </a:srgbClr>
              </a:solidFill>
            </a:ln>
          </p:spPr>
          <p:txBody>
            <a:bodyPr wrap="square" rtlCol="0">
              <a:noAutofit/>
            </a:bodyPr>
            <a:lstStyle/>
            <a:p>
              <a:endParaRPr lang="zh-TW" altLang="en-US"/>
            </a:p>
          </p:txBody>
        </p:sp>
        <p:sp>
          <p:nvSpPr>
            <p:cNvPr id="44" name="TextBox 36"/>
            <p:cNvSpPr txBox="1"/>
            <p:nvPr/>
          </p:nvSpPr>
          <p:spPr>
            <a:xfrm>
              <a:off x="5204459" y="576064"/>
              <a:ext cx="1224136" cy="338554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>
              <a:solidFill>
                <a:srgbClr val="C0504D">
                  <a:lumMod val="75000"/>
                </a:srgbClr>
              </a:solidFill>
            </a:ln>
          </p:spPr>
          <p:txBody>
            <a:bodyPr wrap="square" rtlCol="0">
              <a:noAutofit/>
            </a:bodyPr>
            <a:lstStyle/>
            <a:p>
              <a:endParaRPr lang="zh-TW" altLang="en-US"/>
            </a:p>
          </p:txBody>
        </p:sp>
        <p:sp>
          <p:nvSpPr>
            <p:cNvPr id="45" name="TextBox 37"/>
            <p:cNvSpPr txBox="1"/>
            <p:nvPr/>
          </p:nvSpPr>
          <p:spPr>
            <a:xfrm>
              <a:off x="792088" y="2302058"/>
              <a:ext cx="1224136" cy="338554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>
              <a:solidFill>
                <a:srgbClr val="C0504D">
                  <a:lumMod val="75000"/>
                </a:srgbClr>
              </a:solidFill>
            </a:ln>
          </p:spPr>
          <p:txBody>
            <a:bodyPr wrap="square" rtlCol="0">
              <a:noAutofit/>
            </a:bodyPr>
            <a:lstStyle/>
            <a:p>
              <a:endParaRPr lang="zh-TW" altLang="en-US"/>
            </a:p>
          </p:txBody>
        </p:sp>
        <p:sp>
          <p:nvSpPr>
            <p:cNvPr id="46" name="TextBox 38"/>
            <p:cNvSpPr txBox="1"/>
            <p:nvPr/>
          </p:nvSpPr>
          <p:spPr>
            <a:xfrm>
              <a:off x="4134480" y="1559694"/>
              <a:ext cx="1224136" cy="338554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>
              <a:solidFill>
                <a:srgbClr val="C0504D">
                  <a:lumMod val="75000"/>
                </a:srgbClr>
              </a:solidFill>
            </a:ln>
          </p:spPr>
          <p:txBody>
            <a:bodyPr wrap="square" rtlCol="0">
              <a:noAutofit/>
            </a:bodyPr>
            <a:lstStyle/>
            <a:p>
              <a:endParaRPr lang="zh-TW" altLang="en-US"/>
            </a:p>
          </p:txBody>
        </p:sp>
        <p:sp>
          <p:nvSpPr>
            <p:cNvPr id="47" name="TextBox 39"/>
            <p:cNvSpPr txBox="1"/>
            <p:nvPr/>
          </p:nvSpPr>
          <p:spPr>
            <a:xfrm>
              <a:off x="1440160" y="600700"/>
              <a:ext cx="1224136" cy="338554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>
              <a:solidFill>
                <a:srgbClr val="C0504D">
                  <a:lumMod val="75000"/>
                </a:srgbClr>
              </a:solidFill>
            </a:ln>
          </p:spPr>
          <p:txBody>
            <a:bodyPr wrap="square" rtlCol="0">
              <a:noAutofit/>
            </a:bodyPr>
            <a:lstStyle/>
            <a:p>
              <a:endParaRPr lang="zh-TW" altLang="en-US"/>
            </a:p>
          </p:txBody>
        </p:sp>
        <p:sp>
          <p:nvSpPr>
            <p:cNvPr id="48" name="TextBox 40"/>
            <p:cNvSpPr txBox="1"/>
            <p:nvPr/>
          </p:nvSpPr>
          <p:spPr>
            <a:xfrm>
              <a:off x="144016" y="354350"/>
              <a:ext cx="1224136" cy="338554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>
              <a:solidFill>
                <a:srgbClr val="C0504D">
                  <a:lumMod val="75000"/>
                </a:srgbClr>
              </a:solidFill>
            </a:ln>
          </p:spPr>
          <p:txBody>
            <a:bodyPr wrap="square" rtlCol="0">
              <a:noAutofit/>
            </a:bodyPr>
            <a:lstStyle/>
            <a:p>
              <a:endParaRPr lang="zh-TW" altLang="en-US"/>
            </a:p>
          </p:txBody>
        </p:sp>
        <p:sp>
          <p:nvSpPr>
            <p:cNvPr id="49" name="TextBox 41"/>
            <p:cNvSpPr txBox="1"/>
            <p:nvPr/>
          </p:nvSpPr>
          <p:spPr>
            <a:xfrm>
              <a:off x="936104" y="1630750"/>
              <a:ext cx="1224136" cy="338554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>
              <a:solidFill>
                <a:srgbClr val="C0504D">
                  <a:lumMod val="75000"/>
                </a:srgbClr>
              </a:solidFill>
            </a:ln>
          </p:spPr>
          <p:txBody>
            <a:bodyPr wrap="square" rtlCol="0">
              <a:noAutofit/>
            </a:bodyPr>
            <a:lstStyle/>
            <a:p>
              <a:endParaRPr lang="zh-TW" altLang="en-US"/>
            </a:p>
          </p:txBody>
        </p:sp>
        <p:sp>
          <p:nvSpPr>
            <p:cNvPr id="50" name="TextBox 42"/>
            <p:cNvSpPr txBox="1"/>
            <p:nvPr/>
          </p:nvSpPr>
          <p:spPr>
            <a:xfrm>
              <a:off x="4819394" y="1029597"/>
              <a:ext cx="1224136" cy="338554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>
              <a:solidFill>
                <a:srgbClr val="C0504D">
                  <a:lumMod val="75000"/>
                </a:srgbClr>
              </a:solidFill>
            </a:ln>
          </p:spPr>
          <p:txBody>
            <a:bodyPr wrap="square" rtlCol="0">
              <a:noAutofit/>
            </a:bodyPr>
            <a:lstStyle/>
            <a:p>
              <a:endParaRPr lang="zh-TW" altLang="en-US"/>
            </a:p>
          </p:txBody>
        </p:sp>
        <p:sp>
          <p:nvSpPr>
            <p:cNvPr id="51" name="TextBox 43"/>
            <p:cNvSpPr txBox="1"/>
            <p:nvPr/>
          </p:nvSpPr>
          <p:spPr>
            <a:xfrm>
              <a:off x="2391379" y="1436797"/>
              <a:ext cx="1224136" cy="338554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>
              <a:solidFill>
                <a:srgbClr val="C0504D">
                  <a:lumMod val="75000"/>
                </a:srgbClr>
              </a:solidFill>
            </a:ln>
          </p:spPr>
          <p:txBody>
            <a:bodyPr wrap="square" rtlCol="0">
              <a:noAutofit/>
            </a:bodyPr>
            <a:lstStyle/>
            <a:p>
              <a:endParaRPr lang="zh-TW" altLang="en-US"/>
            </a:p>
          </p:txBody>
        </p:sp>
        <p:sp>
          <p:nvSpPr>
            <p:cNvPr id="52" name="TextBox 44"/>
            <p:cNvSpPr txBox="1"/>
            <p:nvPr/>
          </p:nvSpPr>
          <p:spPr>
            <a:xfrm>
              <a:off x="3816424" y="5256584"/>
              <a:ext cx="1728192" cy="338554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>
              <a:solidFill>
                <a:srgbClr val="C0504D">
                  <a:lumMod val="75000"/>
                </a:srgbClr>
              </a:solidFill>
            </a:ln>
          </p:spPr>
          <p:txBody>
            <a:bodyPr wrap="square" rtlCol="0">
              <a:noAutofit/>
            </a:bodyPr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675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8" name="TextBox 33"/>
          <p:cNvSpPr txBox="1"/>
          <p:nvPr/>
        </p:nvSpPr>
        <p:spPr>
          <a:xfrm>
            <a:off x="1198922" y="2060286"/>
            <a:ext cx="6713964" cy="2841774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有关安禄山的传说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民间故事，安禄山身体非常肥胖，肚腩突出，形象滑稽，应对更是诙谐，谈吐之间，掩盖机心。有一次，唐玄宗为博杨贵妃一笑，宣召安禄山入宫。禄山见玄宗与妃并坐，乃先拜贵妃，玄宗问是何礼？禄山故作慌张，答曰</a:t>
            </a: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：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胡俗不知大唐礼数，先母后父。之后玄宗指其腹，问：此胡腹那么大，里面是</a:t>
            </a:r>
            <a:r>
              <a:rPr kumimoji="0" lang="zh-TW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什</a:t>
            </a:r>
            <a:r>
              <a:rPr kumimoji="0" lang="zh-HK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么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东西？禄山答曰：更无余物，止有赤心一个。玄宗大赞其忠诚憨直。（见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《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中国历史战争史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》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，第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9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册，页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2884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）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814994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27" name="TextBox 55"/>
          <p:cNvSpPr txBox="1"/>
          <p:nvPr/>
        </p:nvSpPr>
        <p:spPr>
          <a:xfrm>
            <a:off x="286194" y="1120056"/>
            <a:ext cx="2745740" cy="3346858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胡人安禄山受到唐玄宗很大的信任，被委派为平庐、范阳和河东三大节度使，统领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18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万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4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千兵马，基本上已经控制了唐帝国的东北边疆地区。若有异心，必为大患。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755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年，安禄山于范阳起兵造反。翌年攻陷洛阳，逼近长安，唐室大震！玄宗避走四川，太子李亨即位灵武，是为肃宗。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28" name="TextBox 63"/>
          <p:cNvSpPr txBox="1"/>
          <p:nvPr/>
        </p:nvSpPr>
        <p:spPr>
          <a:xfrm>
            <a:off x="286195" y="4585188"/>
            <a:ext cx="2745739" cy="21243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just">
              <a:spcAft>
                <a:spcPts val="0"/>
              </a:spcAft>
            </a:pPr>
            <a:r>
              <a:rPr lang="zh-HK" kern="1200" dirty="0">
                <a:solidFill>
                  <a:srgbClr val="FFFFFF"/>
                </a:solidFill>
                <a:effectLst/>
                <a:latin typeface="Times New Roman"/>
                <a:ea typeface="新細明體"/>
              </a:rPr>
              <a:t>到</a:t>
            </a:r>
            <a:r>
              <a:rPr lang="en-US" kern="1200" dirty="0">
                <a:solidFill>
                  <a:srgbClr val="FFFFFF"/>
                </a:solidFill>
                <a:effectLst/>
                <a:latin typeface="Times New Roman"/>
                <a:ea typeface="新細明體"/>
              </a:rPr>
              <a:t>757</a:t>
            </a:r>
            <a:r>
              <a:rPr lang="zh-HK" kern="1200" dirty="0">
                <a:solidFill>
                  <a:srgbClr val="FFFFFF"/>
                </a:solidFill>
                <a:effectLst/>
                <a:latin typeface="Times New Roman"/>
                <a:ea typeface="新細明體"/>
              </a:rPr>
              <a:t>年，唐朝开始取得优势。一方面是安禄山被儿子安庆绪所杀，另方面是朔方节度使郭子仪带着回纥兵收复了长安和洛阳，并筹画攻打退守洛阳北面相州城的安庆绪。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pic>
        <p:nvPicPr>
          <p:cNvPr id="31" name="圖片 3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830" y="140331"/>
            <a:ext cx="5958833" cy="613438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33" name="Oval 7"/>
          <p:cNvSpPr/>
          <p:nvPr/>
        </p:nvSpPr>
        <p:spPr>
          <a:xfrm>
            <a:off x="6940028" y="1501839"/>
            <a:ext cx="129513" cy="140181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endParaRPr lang="zh-TW" altLang="en-US" sz="1600"/>
          </a:p>
        </p:txBody>
      </p:sp>
      <p:sp>
        <p:nvSpPr>
          <p:cNvPr id="34" name="Oval 8"/>
          <p:cNvSpPr/>
          <p:nvPr/>
        </p:nvSpPr>
        <p:spPr>
          <a:xfrm>
            <a:off x="7263811" y="1151388"/>
            <a:ext cx="129513" cy="140181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endParaRPr lang="zh-TW" altLang="en-US" sz="1600"/>
          </a:p>
        </p:txBody>
      </p:sp>
      <p:sp>
        <p:nvSpPr>
          <p:cNvPr id="35" name="Oval 9"/>
          <p:cNvSpPr/>
          <p:nvPr/>
        </p:nvSpPr>
        <p:spPr>
          <a:xfrm>
            <a:off x="7587595" y="800936"/>
            <a:ext cx="129513" cy="140181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endParaRPr lang="zh-TW" altLang="en-US" sz="1600"/>
          </a:p>
        </p:txBody>
      </p:sp>
      <p:sp>
        <p:nvSpPr>
          <p:cNvPr id="36" name="Oval 10"/>
          <p:cNvSpPr/>
          <p:nvPr/>
        </p:nvSpPr>
        <p:spPr>
          <a:xfrm>
            <a:off x="6681001" y="5076442"/>
            <a:ext cx="129513" cy="140181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endParaRPr lang="zh-TW" altLang="en-US" sz="1600"/>
          </a:p>
        </p:txBody>
      </p:sp>
      <p:sp>
        <p:nvSpPr>
          <p:cNvPr id="37" name="Oval 11"/>
          <p:cNvSpPr/>
          <p:nvPr/>
        </p:nvSpPr>
        <p:spPr>
          <a:xfrm>
            <a:off x="5321109" y="3464366"/>
            <a:ext cx="129513" cy="140181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endParaRPr lang="zh-TW" altLang="en-US" sz="1600"/>
          </a:p>
        </p:txBody>
      </p:sp>
      <p:sp>
        <p:nvSpPr>
          <p:cNvPr id="38" name="Oval 13"/>
          <p:cNvSpPr/>
          <p:nvPr/>
        </p:nvSpPr>
        <p:spPr>
          <a:xfrm>
            <a:off x="5580136" y="1361658"/>
            <a:ext cx="129513" cy="140181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endParaRPr lang="zh-TW" altLang="en-US" sz="1600"/>
          </a:p>
        </p:txBody>
      </p:sp>
      <p:sp>
        <p:nvSpPr>
          <p:cNvPr id="39" name="Oval 14"/>
          <p:cNvSpPr/>
          <p:nvPr/>
        </p:nvSpPr>
        <p:spPr>
          <a:xfrm>
            <a:off x="4738298" y="1571929"/>
            <a:ext cx="129513" cy="140181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endParaRPr lang="zh-TW" altLang="en-US" sz="1600"/>
          </a:p>
        </p:txBody>
      </p:sp>
      <p:sp>
        <p:nvSpPr>
          <p:cNvPr id="40" name="Oval 15"/>
          <p:cNvSpPr/>
          <p:nvPr/>
        </p:nvSpPr>
        <p:spPr>
          <a:xfrm>
            <a:off x="3572677" y="310305"/>
            <a:ext cx="129513" cy="140181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endParaRPr lang="zh-TW" altLang="en-US" sz="1600"/>
          </a:p>
        </p:txBody>
      </p:sp>
      <p:sp>
        <p:nvSpPr>
          <p:cNvPr id="41" name="Oval 16"/>
          <p:cNvSpPr/>
          <p:nvPr/>
        </p:nvSpPr>
        <p:spPr>
          <a:xfrm>
            <a:off x="3961217" y="2202741"/>
            <a:ext cx="129513" cy="140181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endParaRPr lang="zh-TW" altLang="en-US" sz="1600"/>
          </a:p>
        </p:txBody>
      </p:sp>
      <p:sp>
        <p:nvSpPr>
          <p:cNvPr id="42" name="TextBox 17"/>
          <p:cNvSpPr txBox="1"/>
          <p:nvPr/>
        </p:nvSpPr>
        <p:spPr>
          <a:xfrm>
            <a:off x="7292870" y="458353"/>
            <a:ext cx="587680" cy="3333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营州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sp>
        <p:nvSpPr>
          <p:cNvPr id="43" name="TextBox 18"/>
          <p:cNvSpPr txBox="1"/>
          <p:nvPr/>
        </p:nvSpPr>
        <p:spPr>
          <a:xfrm>
            <a:off x="6748194" y="852300"/>
            <a:ext cx="582964" cy="2875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幽州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sp>
        <p:nvSpPr>
          <p:cNvPr id="44" name="TextBox 19"/>
          <p:cNvSpPr txBox="1"/>
          <p:nvPr/>
        </p:nvSpPr>
        <p:spPr>
          <a:xfrm>
            <a:off x="6386449" y="1360890"/>
            <a:ext cx="647567" cy="351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并州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sp>
        <p:nvSpPr>
          <p:cNvPr id="45" name="TextBox 20"/>
          <p:cNvSpPr txBox="1"/>
          <p:nvPr/>
        </p:nvSpPr>
        <p:spPr>
          <a:xfrm>
            <a:off x="5397240" y="1027999"/>
            <a:ext cx="841735" cy="5340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灵州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sp>
        <p:nvSpPr>
          <p:cNvPr id="46" name="TextBox 21"/>
          <p:cNvSpPr txBox="1"/>
          <p:nvPr/>
        </p:nvSpPr>
        <p:spPr>
          <a:xfrm>
            <a:off x="6168837" y="4955948"/>
            <a:ext cx="606323" cy="3049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广州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sp>
        <p:nvSpPr>
          <p:cNvPr id="47" name="TextBox 22"/>
          <p:cNvSpPr txBox="1"/>
          <p:nvPr/>
        </p:nvSpPr>
        <p:spPr>
          <a:xfrm>
            <a:off x="4802985" y="3530357"/>
            <a:ext cx="686293" cy="3950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益州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sp>
        <p:nvSpPr>
          <p:cNvPr id="48" name="TextBox 23"/>
          <p:cNvSpPr txBox="1"/>
          <p:nvPr/>
        </p:nvSpPr>
        <p:spPr>
          <a:xfrm>
            <a:off x="4227960" y="1291553"/>
            <a:ext cx="906264" cy="5340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鄯州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sp>
        <p:nvSpPr>
          <p:cNvPr id="49" name="TextBox 24"/>
          <p:cNvSpPr txBox="1"/>
          <p:nvPr/>
        </p:nvSpPr>
        <p:spPr>
          <a:xfrm>
            <a:off x="3702166" y="170124"/>
            <a:ext cx="647005" cy="3503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北庭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sp>
        <p:nvSpPr>
          <p:cNvPr id="50" name="TextBox 25"/>
          <p:cNvSpPr txBox="1"/>
          <p:nvPr/>
        </p:nvSpPr>
        <p:spPr>
          <a:xfrm>
            <a:off x="3319935" y="2100324"/>
            <a:ext cx="712331" cy="3838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安西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sp>
        <p:nvSpPr>
          <p:cNvPr id="51" name="Rectangle 26"/>
          <p:cNvSpPr/>
          <p:nvPr/>
        </p:nvSpPr>
        <p:spPr>
          <a:xfrm>
            <a:off x="6551487" y="2413012"/>
            <a:ext cx="129513" cy="140181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endParaRPr lang="zh-TW" altLang="en-US" sz="1600"/>
          </a:p>
        </p:txBody>
      </p:sp>
      <p:sp>
        <p:nvSpPr>
          <p:cNvPr id="52" name="TextBox 27"/>
          <p:cNvSpPr txBox="1"/>
          <p:nvPr/>
        </p:nvSpPr>
        <p:spPr>
          <a:xfrm>
            <a:off x="6324959" y="2561877"/>
            <a:ext cx="647577" cy="5340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洛阳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sp>
        <p:nvSpPr>
          <p:cNvPr id="53" name="Rectangle 28"/>
          <p:cNvSpPr/>
          <p:nvPr/>
        </p:nvSpPr>
        <p:spPr>
          <a:xfrm>
            <a:off x="6033433" y="2483102"/>
            <a:ext cx="129513" cy="140181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endParaRPr lang="zh-TW" altLang="en-US" sz="1600"/>
          </a:p>
        </p:txBody>
      </p:sp>
      <p:sp>
        <p:nvSpPr>
          <p:cNvPr id="54" name="TextBox 29"/>
          <p:cNvSpPr txBox="1"/>
          <p:nvPr/>
        </p:nvSpPr>
        <p:spPr>
          <a:xfrm>
            <a:off x="5763145" y="2627781"/>
            <a:ext cx="647005" cy="5340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长安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sp>
        <p:nvSpPr>
          <p:cNvPr id="55" name="Oval 30"/>
          <p:cNvSpPr/>
          <p:nvPr/>
        </p:nvSpPr>
        <p:spPr>
          <a:xfrm>
            <a:off x="4932569" y="1361658"/>
            <a:ext cx="129513" cy="140181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endParaRPr lang="zh-TW" altLang="en-US" sz="1600"/>
          </a:p>
        </p:txBody>
      </p:sp>
      <p:sp>
        <p:nvSpPr>
          <p:cNvPr id="56" name="TextBox 31"/>
          <p:cNvSpPr txBox="1"/>
          <p:nvPr/>
        </p:nvSpPr>
        <p:spPr>
          <a:xfrm>
            <a:off x="4802985" y="1010237"/>
            <a:ext cx="647576" cy="5340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凉州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sp>
        <p:nvSpPr>
          <p:cNvPr id="57" name="TextBox 35"/>
          <p:cNvSpPr txBox="1"/>
          <p:nvPr/>
        </p:nvSpPr>
        <p:spPr>
          <a:xfrm>
            <a:off x="5488925" y="3444916"/>
            <a:ext cx="1259592" cy="324786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>
            <a:solidFill>
              <a:srgbClr val="C0504D">
                <a:lumMod val="75000"/>
              </a:srgbClr>
            </a:solidFill>
          </a:ln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FF0000"/>
                </a:solidFill>
                <a:effectLst/>
                <a:latin typeface="Calibri"/>
                <a:ea typeface="新細明體"/>
                <a:cs typeface="Times New Roman"/>
              </a:rPr>
              <a:t>剑南节度使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sp>
        <p:nvSpPr>
          <p:cNvPr id="58" name="TextBox 36"/>
          <p:cNvSpPr txBox="1"/>
          <p:nvPr/>
        </p:nvSpPr>
        <p:spPr>
          <a:xfrm>
            <a:off x="7811231" y="730780"/>
            <a:ext cx="1257431" cy="350505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>
            <a:solidFill>
              <a:srgbClr val="C0504D">
                <a:lumMod val="75000"/>
              </a:srgbClr>
            </a:solidFill>
          </a:ln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FF0000"/>
                </a:solidFill>
                <a:effectLst/>
                <a:latin typeface="Calibri"/>
                <a:ea typeface="新細明體"/>
                <a:cs typeface="Times New Roman"/>
              </a:rPr>
              <a:t>平庐节度使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sp>
        <p:nvSpPr>
          <p:cNvPr id="59" name="TextBox 37"/>
          <p:cNvSpPr txBox="1"/>
          <p:nvPr/>
        </p:nvSpPr>
        <p:spPr>
          <a:xfrm>
            <a:off x="3831674" y="2413007"/>
            <a:ext cx="1230408" cy="352086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>
            <a:solidFill>
              <a:srgbClr val="C0504D">
                <a:lumMod val="75000"/>
              </a:srgbClr>
            </a:solidFill>
          </a:ln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FF0000"/>
                </a:solidFill>
                <a:effectLst/>
                <a:latin typeface="Calibri"/>
                <a:ea typeface="新細明體"/>
                <a:cs typeface="Times New Roman"/>
              </a:rPr>
              <a:t>安西节度使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sp>
        <p:nvSpPr>
          <p:cNvPr id="60" name="TextBox 38"/>
          <p:cNvSpPr txBox="1"/>
          <p:nvPr/>
        </p:nvSpPr>
        <p:spPr>
          <a:xfrm>
            <a:off x="6875116" y="1700020"/>
            <a:ext cx="1206506" cy="31682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>
            <a:solidFill>
              <a:srgbClr val="C0504D">
                <a:lumMod val="75000"/>
              </a:srgbClr>
            </a:solidFill>
          </a:ln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FF0000"/>
                </a:solidFill>
                <a:effectLst/>
                <a:latin typeface="Calibri"/>
                <a:ea typeface="新細明體"/>
                <a:cs typeface="Times New Roman"/>
              </a:rPr>
              <a:t>河东节度使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sp>
        <p:nvSpPr>
          <p:cNvPr id="61" name="TextBox 39"/>
          <p:cNvSpPr txBox="1"/>
          <p:nvPr/>
        </p:nvSpPr>
        <p:spPr>
          <a:xfrm>
            <a:off x="4529914" y="675351"/>
            <a:ext cx="1295188" cy="350528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>
            <a:solidFill>
              <a:srgbClr val="C0504D">
                <a:lumMod val="75000"/>
              </a:srgbClr>
            </a:solidFill>
          </a:ln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FF0000"/>
                </a:solidFill>
                <a:effectLst/>
                <a:latin typeface="Calibri"/>
                <a:ea typeface="新細明體"/>
                <a:cs typeface="Times New Roman"/>
              </a:rPr>
              <a:t>河西节度使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sp>
        <p:nvSpPr>
          <p:cNvPr id="62" name="TextBox 40"/>
          <p:cNvSpPr txBox="1"/>
          <p:nvPr/>
        </p:nvSpPr>
        <p:spPr>
          <a:xfrm>
            <a:off x="3248887" y="520675"/>
            <a:ext cx="1244850" cy="33310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>
            <a:solidFill>
              <a:srgbClr val="C0504D">
                <a:lumMod val="75000"/>
              </a:srgbClr>
            </a:solidFill>
          </a:ln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FF0000"/>
                </a:solidFill>
                <a:effectLst/>
                <a:latin typeface="Calibri"/>
                <a:ea typeface="新細明體"/>
                <a:cs typeface="Times New Roman"/>
              </a:rPr>
              <a:t>北庭节度使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sp>
        <p:nvSpPr>
          <p:cNvPr id="63" name="TextBox 41"/>
          <p:cNvSpPr txBox="1"/>
          <p:nvPr/>
        </p:nvSpPr>
        <p:spPr>
          <a:xfrm>
            <a:off x="3819122" y="1773571"/>
            <a:ext cx="1213483" cy="350560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>
            <a:solidFill>
              <a:srgbClr val="C0504D">
                <a:lumMod val="75000"/>
              </a:srgbClr>
            </a:solidFill>
          </a:ln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FF0000"/>
                </a:solidFill>
                <a:effectLst/>
                <a:latin typeface="Times New Roman"/>
                <a:ea typeface="新細明體"/>
                <a:cs typeface="Times New Roman"/>
              </a:rPr>
              <a:t>陇右节度使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sp>
        <p:nvSpPr>
          <p:cNvPr id="64" name="TextBox 42"/>
          <p:cNvSpPr txBox="1"/>
          <p:nvPr/>
        </p:nvSpPr>
        <p:spPr>
          <a:xfrm>
            <a:off x="7457938" y="1122766"/>
            <a:ext cx="1218703" cy="350485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>
            <a:solidFill>
              <a:srgbClr val="C0504D">
                <a:lumMod val="75000"/>
              </a:srgbClr>
            </a:solidFill>
          </a:ln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FF0000"/>
                </a:solidFill>
                <a:effectLst/>
                <a:latin typeface="Calibri"/>
                <a:ea typeface="新細明體"/>
                <a:cs typeface="Times New Roman"/>
              </a:rPr>
              <a:t>范阳节度使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sp>
        <p:nvSpPr>
          <p:cNvPr id="65" name="TextBox 43"/>
          <p:cNvSpPr txBox="1"/>
          <p:nvPr/>
        </p:nvSpPr>
        <p:spPr>
          <a:xfrm>
            <a:off x="5107581" y="1601756"/>
            <a:ext cx="1276209" cy="323836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>
            <a:solidFill>
              <a:srgbClr val="C0504D">
                <a:lumMod val="75000"/>
              </a:srgbClr>
            </a:solidFill>
          </a:ln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FF0000"/>
                </a:solidFill>
                <a:effectLst/>
                <a:latin typeface="Calibri"/>
                <a:ea typeface="新細明體"/>
                <a:cs typeface="Times New Roman"/>
              </a:rPr>
              <a:t>朔方节度使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sp>
        <p:nvSpPr>
          <p:cNvPr id="66" name="TextBox 44"/>
          <p:cNvSpPr txBox="1"/>
          <p:nvPr/>
        </p:nvSpPr>
        <p:spPr>
          <a:xfrm>
            <a:off x="6878392" y="4999296"/>
            <a:ext cx="1665037" cy="332641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>
            <a:solidFill>
              <a:srgbClr val="C0504D">
                <a:lumMod val="75000"/>
              </a:srgbClr>
            </a:solidFill>
          </a:ln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FF0000"/>
                </a:solidFill>
                <a:effectLst/>
                <a:latin typeface="Calibri"/>
                <a:ea typeface="新細明體"/>
                <a:cs typeface="Times New Roman"/>
              </a:rPr>
              <a:t>岭南五府经略使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sp>
        <p:nvSpPr>
          <p:cNvPr id="67" name="Rectangle 56"/>
          <p:cNvSpPr/>
          <p:nvPr/>
        </p:nvSpPr>
        <p:spPr>
          <a:xfrm>
            <a:off x="6410433" y="435405"/>
            <a:ext cx="2525513" cy="2032617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ysDot"/>
          </a:ln>
          <a:effectLst/>
        </p:spPr>
        <p:txBody>
          <a:bodyPr rtlCol="0" anchor="ctr"/>
          <a:lstStyle/>
          <a:p>
            <a:endParaRPr lang="zh-TW" altLang="en-US" sz="1600"/>
          </a:p>
        </p:txBody>
      </p:sp>
      <p:cxnSp>
        <p:nvCxnSpPr>
          <p:cNvPr id="68" name="Straight Arrow Connector 60"/>
          <p:cNvCxnSpPr/>
          <p:nvPr/>
        </p:nvCxnSpPr>
        <p:spPr>
          <a:xfrm flipH="1">
            <a:off x="6745757" y="2062561"/>
            <a:ext cx="388540" cy="350451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tailEnd type="arrow"/>
          </a:ln>
          <a:effectLst/>
        </p:spPr>
      </p:cxnSp>
      <p:cxnSp>
        <p:nvCxnSpPr>
          <p:cNvPr id="69" name="Straight Arrow Connector 62"/>
          <p:cNvCxnSpPr/>
          <p:nvPr/>
        </p:nvCxnSpPr>
        <p:spPr>
          <a:xfrm flipH="1">
            <a:off x="6227704" y="2483102"/>
            <a:ext cx="259027" cy="70090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tailEnd type="arrow"/>
          </a:ln>
          <a:effectLst/>
        </p:spPr>
      </p:cxnSp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6244" y="1922380"/>
            <a:ext cx="249095" cy="351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2" name="Straight Connector 66"/>
          <p:cNvCxnSpPr>
            <a:endCxn id="73" idx="0"/>
          </p:cNvCxnSpPr>
          <p:nvPr/>
        </p:nvCxnSpPr>
        <p:spPr>
          <a:xfrm>
            <a:off x="6745757" y="2272832"/>
            <a:ext cx="56918" cy="413766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headEnd type="oval"/>
          </a:ln>
          <a:effectLst/>
        </p:spPr>
      </p:cxnSp>
      <p:sp>
        <p:nvSpPr>
          <p:cNvPr id="73" name="TextBox 64"/>
          <p:cNvSpPr txBox="1"/>
          <p:nvPr/>
        </p:nvSpPr>
        <p:spPr>
          <a:xfrm>
            <a:off x="6227704" y="6410492"/>
            <a:ext cx="1149941" cy="36258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相州战场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20302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7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68678" y="1208728"/>
            <a:ext cx="29386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rgbClr val="E36C0A"/>
                </a:solidFill>
                <a:latin typeface="BiauKai"/>
                <a:cs typeface="Times New Roman"/>
              </a:rPr>
              <a:t>II.	 </a:t>
            </a:r>
            <a:r>
              <a:rPr lang="zh-CN" altLang="zh-TW" sz="2400" b="1" dirty="0">
                <a:solidFill>
                  <a:srgbClr val="E36C0A"/>
                </a:solidFill>
                <a:ea typeface="BiauKai"/>
                <a:cs typeface="Times New Roman"/>
              </a:rPr>
              <a:t>唐代士兵的武备</a:t>
            </a:r>
            <a:r>
              <a:rPr lang="zh-HK" altLang="zh-TW" sz="2400" dirty="0"/>
              <a:t> </a:t>
            </a:r>
            <a:endParaRPr lang="zh-TW" altLang="en-US" sz="2400" dirty="0"/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3109" y="-125660"/>
            <a:ext cx="4709096" cy="7139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extBox 5"/>
          <p:cNvSpPr txBox="1"/>
          <p:nvPr/>
        </p:nvSpPr>
        <p:spPr>
          <a:xfrm>
            <a:off x="7132473" y="2037671"/>
            <a:ext cx="1508646" cy="353626"/>
          </a:xfrm>
          <a:prstGeom prst="rect">
            <a:avLst/>
          </a:prstGeom>
          <a:solidFill>
            <a:sysClr val="window" lastClr="FFFFFF">
              <a:lumMod val="85000"/>
            </a:sys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明光镜（铁）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6956008" y="2593729"/>
            <a:ext cx="1365400" cy="342053"/>
          </a:xfrm>
          <a:prstGeom prst="rect">
            <a:avLst/>
          </a:prstGeom>
          <a:solidFill>
            <a:sysClr val="window" lastClr="FFFFFF">
              <a:lumMod val="85000"/>
            </a:sys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皮革作内层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26" name="TextBox 7"/>
          <p:cNvSpPr txBox="1"/>
          <p:nvPr/>
        </p:nvSpPr>
        <p:spPr>
          <a:xfrm>
            <a:off x="6676791" y="3106288"/>
            <a:ext cx="2346205" cy="401531"/>
          </a:xfrm>
          <a:prstGeom prst="rect">
            <a:avLst/>
          </a:prstGeom>
          <a:solidFill>
            <a:sysClr val="window" lastClr="FFFFFF">
              <a:lumMod val="85000"/>
            </a:sys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保护腹部的圆护（铁）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27" name="TextBox 8"/>
          <p:cNvSpPr txBox="1"/>
          <p:nvPr/>
        </p:nvSpPr>
        <p:spPr>
          <a:xfrm>
            <a:off x="7023313" y="4324995"/>
            <a:ext cx="1247290" cy="434977"/>
          </a:xfrm>
          <a:prstGeom prst="rect">
            <a:avLst/>
          </a:prstGeom>
          <a:solidFill>
            <a:sysClr val="window" lastClr="FFFFFF">
              <a:lumMod val="85000"/>
            </a:sys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吊腿（铁）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28" name="TextBox 9"/>
          <p:cNvSpPr txBox="1"/>
          <p:nvPr/>
        </p:nvSpPr>
        <p:spPr>
          <a:xfrm>
            <a:off x="2841889" y="3582909"/>
            <a:ext cx="1472727" cy="359656"/>
          </a:xfrm>
          <a:prstGeom prst="rect">
            <a:avLst/>
          </a:prstGeom>
          <a:solidFill>
            <a:sysClr val="window" lastClr="FFFFFF">
              <a:lumMod val="85000"/>
            </a:sys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下摆（皮革）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29" name="TextBox 10"/>
          <p:cNvSpPr txBox="1"/>
          <p:nvPr/>
        </p:nvSpPr>
        <p:spPr>
          <a:xfrm>
            <a:off x="2625966" y="1670393"/>
            <a:ext cx="1638555" cy="370856"/>
          </a:xfrm>
          <a:prstGeom prst="rect">
            <a:avLst/>
          </a:prstGeom>
          <a:solidFill>
            <a:sysClr val="window" lastClr="FFFFFF">
              <a:lumMod val="85000"/>
            </a:sys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龙形护甲（铁）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cxnSp>
        <p:nvCxnSpPr>
          <p:cNvPr id="30" name="Straight Connector 12"/>
          <p:cNvCxnSpPr>
            <a:stCxn id="24" idx="1"/>
          </p:cNvCxnSpPr>
          <p:nvPr/>
        </p:nvCxnSpPr>
        <p:spPr>
          <a:xfrm flipH="1">
            <a:off x="5840915" y="2214484"/>
            <a:ext cx="1291558" cy="887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oval"/>
          </a:ln>
          <a:effectLst/>
        </p:spPr>
      </p:cxnSp>
      <p:cxnSp>
        <p:nvCxnSpPr>
          <p:cNvPr id="31" name="Straight Connector 14"/>
          <p:cNvCxnSpPr/>
          <p:nvPr/>
        </p:nvCxnSpPr>
        <p:spPr>
          <a:xfrm>
            <a:off x="5841164" y="2718126"/>
            <a:ext cx="1115546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oval"/>
          </a:ln>
          <a:effectLst/>
        </p:spPr>
      </p:cxnSp>
      <p:cxnSp>
        <p:nvCxnSpPr>
          <p:cNvPr id="32" name="Straight Connector 16"/>
          <p:cNvCxnSpPr/>
          <p:nvPr/>
        </p:nvCxnSpPr>
        <p:spPr>
          <a:xfrm>
            <a:off x="5559324" y="3150876"/>
            <a:ext cx="1115546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oval"/>
          </a:ln>
          <a:effectLst/>
        </p:spPr>
      </p:cxnSp>
      <p:cxnSp>
        <p:nvCxnSpPr>
          <p:cNvPr id="33" name="Straight Connector 21"/>
          <p:cNvCxnSpPr/>
          <p:nvPr/>
        </p:nvCxnSpPr>
        <p:spPr>
          <a:xfrm flipH="1">
            <a:off x="6487006" y="4510948"/>
            <a:ext cx="528416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/>
            <a:tailEnd type="oval"/>
          </a:ln>
          <a:effectLst/>
        </p:spPr>
      </p:cxnSp>
      <p:cxnSp>
        <p:nvCxnSpPr>
          <p:cNvPr id="34" name="Straight Connector 25"/>
          <p:cNvCxnSpPr/>
          <p:nvPr/>
        </p:nvCxnSpPr>
        <p:spPr>
          <a:xfrm>
            <a:off x="4264521" y="1844487"/>
            <a:ext cx="528416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oval"/>
          </a:ln>
          <a:effectLst/>
        </p:spPr>
      </p:cxnSp>
      <p:cxnSp>
        <p:nvCxnSpPr>
          <p:cNvPr id="35" name="Straight Connector 27"/>
          <p:cNvCxnSpPr>
            <a:stCxn id="28" idx="3"/>
          </p:cNvCxnSpPr>
          <p:nvPr/>
        </p:nvCxnSpPr>
        <p:spPr>
          <a:xfrm flipV="1">
            <a:off x="4314617" y="3706951"/>
            <a:ext cx="821801" cy="55786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oval"/>
          </a:ln>
          <a:effectLst/>
        </p:spPr>
      </p:cxnSp>
      <p:sp>
        <p:nvSpPr>
          <p:cNvPr id="36" name="TextBox 17"/>
          <p:cNvSpPr txBox="1"/>
          <p:nvPr/>
        </p:nvSpPr>
        <p:spPr>
          <a:xfrm>
            <a:off x="6344729" y="6194798"/>
            <a:ext cx="2296390" cy="4710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仿绘自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Peers 1996, p. 17.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38" name="TextBox 4"/>
          <p:cNvSpPr txBox="1"/>
          <p:nvPr/>
        </p:nvSpPr>
        <p:spPr>
          <a:xfrm>
            <a:off x="484130" y="5429331"/>
            <a:ext cx="3370182" cy="1001813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这是我们常常看到的唐初武士形象，一般称为天王俑，重点是大幅而反光的金属护甲。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97589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0793" y="1288618"/>
            <a:ext cx="1516147" cy="369332"/>
          </a:xfrm>
          <a:prstGeom prst="rect">
            <a:avLst/>
          </a:prstGeom>
          <a:gradFill flip="none" rotWithShape="1">
            <a:gsLst>
              <a:gs pos="47000">
                <a:srgbClr val="F79646">
                  <a:lumMod val="40000"/>
                  <a:lumOff val="60000"/>
                </a:srgbClr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重装甲步兵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2397844" y="-112834"/>
            <a:ext cx="6746156" cy="7314565"/>
            <a:chOff x="-851078" y="40249"/>
            <a:chExt cx="8155935" cy="8388423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55188" y="40249"/>
              <a:ext cx="5949669" cy="8388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Box 6"/>
            <p:cNvSpPr txBox="1"/>
            <p:nvPr/>
          </p:nvSpPr>
          <p:spPr>
            <a:xfrm>
              <a:off x="-851078" y="6837192"/>
              <a:ext cx="3647512" cy="83828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仿绘自</a:t>
              </a:r>
              <a:r>
                <a:rPr lang="zh-HK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《</a:t>
              </a:r>
              <a:r>
                <a:rPr lang="zh-CN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战略</a:t>
              </a:r>
              <a:r>
                <a:rPr lang="en-US" kern="1200" dirty="0">
                  <a:solidFill>
                    <a:srgbClr val="000000"/>
                  </a:solidFill>
                  <a:effectLst/>
                  <a:latin typeface="新細明體"/>
                  <a:ea typeface="新細明體"/>
                  <a:cs typeface="Times New Roman"/>
                </a:rPr>
                <a:t>•</a:t>
              </a:r>
              <a:r>
                <a:rPr lang="zh-CN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战术</a:t>
              </a:r>
              <a:r>
                <a:rPr lang="en-US" kern="1200" dirty="0">
                  <a:solidFill>
                    <a:srgbClr val="000000"/>
                  </a:solidFill>
                  <a:effectLst/>
                  <a:latin typeface="新細明體"/>
                  <a:ea typeface="新細明體"/>
                  <a:cs typeface="Times New Roman"/>
                </a:rPr>
                <a:t>•</a:t>
              </a:r>
              <a:r>
                <a:rPr lang="zh-CN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兵器事典</a:t>
              </a:r>
              <a:r>
                <a:rPr lang="en-US" kern="1200" dirty="0">
                  <a:solidFill>
                    <a:srgbClr val="000000"/>
                  </a:solidFill>
                  <a:effectLst/>
                  <a:latin typeface="新細明體"/>
                  <a:ea typeface="新細明體"/>
                  <a:cs typeface="Times New Roman"/>
                </a:rPr>
                <a:t>—</a:t>
              </a:r>
              <a:r>
                <a:rPr lang="zh-CN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中国中古篇</a:t>
              </a:r>
              <a:r>
                <a:rPr lang="zh-HK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》</a:t>
              </a:r>
              <a:r>
                <a:rPr lang="zh-CN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页</a:t>
              </a:r>
              <a:r>
                <a:rPr lang="en-US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23</a:t>
              </a:r>
              <a:r>
                <a:rPr lang="zh-CN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。</a:t>
              </a:r>
              <a:endParaRPr lang="zh-HK" dirty="0">
                <a:effectLst/>
                <a:latin typeface="Times New Roman"/>
                <a:ea typeface="新細明體"/>
              </a:endParaRPr>
            </a:p>
          </p:txBody>
        </p:sp>
      </p:grpSp>
      <p:sp>
        <p:nvSpPr>
          <p:cNvPr id="11" name="TextBox 4"/>
          <p:cNvSpPr txBox="1"/>
          <p:nvPr/>
        </p:nvSpPr>
        <p:spPr>
          <a:xfrm>
            <a:off x="650793" y="1962076"/>
            <a:ext cx="3798539" cy="2167377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考考你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：唐代的士兵配备了重装甲，你认为这种装备有什么优点及缺点？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769670" y="2788259"/>
            <a:ext cx="3573092" cy="1119180"/>
          </a:xfrm>
          <a:prstGeom prst="rect">
            <a:avLst/>
          </a:prstGeom>
          <a:solidFill>
            <a:sysClr val="window" lastClr="FFFFFF"/>
          </a:solidFill>
          <a:ln w="6350">
            <a:solidFill>
              <a:srgbClr val="4F81BD">
                <a:lumMod val="75000"/>
              </a:srgbClr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由于铁甲的引进，步兵得到好好保护，形成重装甲步兵，缺点是有点笨重。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 </a:t>
            </a:r>
            <a:endParaRPr kumimoji="0" lang="zh-HK" altLang="en-US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1785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8" name="Picture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1538" y="1441927"/>
            <a:ext cx="4551045" cy="3672205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6"/>
          <p:cNvSpPr txBox="1"/>
          <p:nvPr/>
        </p:nvSpPr>
        <p:spPr>
          <a:xfrm>
            <a:off x="4680239" y="5333845"/>
            <a:ext cx="3952002" cy="367464"/>
          </a:xfrm>
          <a:prstGeom prst="rect">
            <a:avLst/>
          </a:prstGeom>
          <a:solidFill>
            <a:srgbClr val="4BACC6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资料来源：摄于香港文化博物馆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2015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年敦煌展览</a:t>
            </a:r>
            <a:endParaRPr kumimoji="0" lang="zh-HK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17" name="TextBox 1"/>
          <p:cNvSpPr txBox="1"/>
          <p:nvPr/>
        </p:nvSpPr>
        <p:spPr>
          <a:xfrm>
            <a:off x="6235939" y="1611474"/>
            <a:ext cx="646761" cy="349250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骑兵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18" name="TextBox 3"/>
          <p:cNvSpPr txBox="1"/>
          <p:nvPr/>
        </p:nvSpPr>
        <p:spPr>
          <a:xfrm>
            <a:off x="494243" y="1273196"/>
            <a:ext cx="3413354" cy="372654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zh-HK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战马披甲在南北朝到隋代均非常流行，但这种不便移动的重骑兵，被视为隋朝军队致败的原因，于是在唐代被扬弃了。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zh-HK" b="1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考考你</a:t>
            </a:r>
            <a:r>
              <a:rPr lang="zh-HK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：若马不披甲，会有什么优点？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dirty="0">
                <a:effectLst/>
                <a:latin typeface="新細明體"/>
                <a:ea typeface="新細明體"/>
              </a:rPr>
              <a:t> 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600931" y="3412178"/>
            <a:ext cx="3226737" cy="1454360"/>
          </a:xfrm>
          <a:prstGeom prst="rect">
            <a:avLst/>
          </a:prstGeom>
          <a:solidFill>
            <a:sysClr val="window" lastClr="FFFFFF"/>
          </a:solidFill>
          <a:ln w="6350">
            <a:solidFill>
              <a:srgbClr val="4F81BD">
                <a:lumMod val="75000"/>
              </a:srgbClr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马不披甲，减少负载，可增加骑兵的机动性，是唐代骑兵的特色。但骑兵仍保留明光铠甲的护甲装备。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 </a:t>
            </a:r>
            <a:endParaRPr kumimoji="0" lang="zh-HK" altLang="en-US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</p:txBody>
      </p:sp>
      <p:pic>
        <p:nvPicPr>
          <p:cNvPr id="21" name="圖片 2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326" y="4408170"/>
            <a:ext cx="2604770" cy="2449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366545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8" name="TextBox 1"/>
          <p:cNvSpPr txBox="1"/>
          <p:nvPr/>
        </p:nvSpPr>
        <p:spPr>
          <a:xfrm>
            <a:off x="581623" y="1333022"/>
            <a:ext cx="1674126" cy="369332"/>
          </a:xfrm>
          <a:prstGeom prst="rect">
            <a:avLst/>
          </a:prstGeom>
          <a:gradFill flip="none" rotWithShape="1">
            <a:gsLst>
              <a:gs pos="47000">
                <a:srgbClr val="F79646">
                  <a:lumMod val="40000"/>
                  <a:lumOff val="60000"/>
                </a:srgbClr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弓手和弩手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335752" y="1101647"/>
            <a:ext cx="8565215" cy="4669692"/>
            <a:chOff x="-1709600" y="1421126"/>
            <a:chExt cx="10053371" cy="5154809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180" y="1421126"/>
              <a:ext cx="3438278" cy="4948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47427" y="1421126"/>
              <a:ext cx="3096344" cy="5154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95946" y="3931904"/>
              <a:ext cx="2498157" cy="254729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1709600" y="3332144"/>
              <a:ext cx="2358218" cy="22277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14" name="TextBox 7"/>
            <p:cNvSpPr txBox="1"/>
            <p:nvPr/>
          </p:nvSpPr>
          <p:spPr>
            <a:xfrm>
              <a:off x="-1421010" y="2585096"/>
              <a:ext cx="922605" cy="47503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弓兵</a:t>
              </a:r>
              <a:endParaRPr lang="zh-HK" dirty="0">
                <a:effectLst/>
                <a:latin typeface="Times New Roman"/>
                <a:ea typeface="新細明體"/>
                <a:cs typeface="Times New Roman"/>
              </a:endParaRPr>
            </a:p>
          </p:txBody>
        </p:sp>
        <p:sp>
          <p:nvSpPr>
            <p:cNvPr id="15" name="TextBox 8"/>
            <p:cNvSpPr txBox="1"/>
            <p:nvPr/>
          </p:nvSpPr>
          <p:spPr>
            <a:xfrm>
              <a:off x="7342236" y="3060129"/>
              <a:ext cx="863322" cy="389734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弩兵</a:t>
              </a:r>
              <a:endParaRPr lang="zh-HK" dirty="0">
                <a:effectLst/>
                <a:latin typeface="Times New Roman"/>
                <a:ea typeface="新細明體"/>
                <a:cs typeface="Times New Roman"/>
              </a:endParaRPr>
            </a:p>
          </p:txBody>
        </p:sp>
        <p:sp>
          <p:nvSpPr>
            <p:cNvPr id="16" name="TextBox 9"/>
            <p:cNvSpPr txBox="1"/>
            <p:nvPr/>
          </p:nvSpPr>
          <p:spPr>
            <a:xfrm>
              <a:off x="3191659" y="2913687"/>
              <a:ext cx="2512162" cy="72243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10000"/>
                </a:lnSpc>
                <a:spcAft>
                  <a:spcPts val="0"/>
                </a:spcAft>
              </a:pPr>
              <a:r>
                <a:rPr lang="zh-CN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仿绘自</a:t>
              </a:r>
              <a:r>
                <a:rPr lang="zh-HK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《</a:t>
              </a:r>
              <a:r>
                <a:rPr lang="zh-CN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战略</a:t>
              </a:r>
              <a:r>
                <a:rPr lang="en-US" sz="1200" kern="1200" dirty="0">
                  <a:solidFill>
                    <a:srgbClr val="000000"/>
                  </a:solidFill>
                  <a:effectLst/>
                  <a:latin typeface="新細明體"/>
                  <a:ea typeface="新細明體"/>
                  <a:cs typeface="Times New Roman"/>
                </a:rPr>
                <a:t>•</a:t>
              </a:r>
              <a:r>
                <a:rPr lang="zh-CN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战术</a:t>
              </a:r>
              <a:r>
                <a:rPr lang="en-US" sz="1200" kern="1200" dirty="0">
                  <a:solidFill>
                    <a:srgbClr val="000000"/>
                  </a:solidFill>
                  <a:effectLst/>
                  <a:latin typeface="新細明體"/>
                  <a:ea typeface="新細明體"/>
                  <a:cs typeface="Times New Roman"/>
                </a:rPr>
                <a:t>•</a:t>
              </a:r>
              <a:r>
                <a:rPr lang="zh-CN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兵器事典</a:t>
              </a:r>
              <a:r>
                <a:rPr lang="en-US" sz="1200" kern="1200" dirty="0">
                  <a:solidFill>
                    <a:srgbClr val="000000"/>
                  </a:solidFill>
                  <a:effectLst/>
                  <a:latin typeface="新細明體"/>
                  <a:ea typeface="新細明體"/>
                  <a:cs typeface="Times New Roman"/>
                </a:rPr>
                <a:t>—</a:t>
              </a:r>
              <a:r>
                <a:rPr lang="zh-CN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中国中古篇</a:t>
              </a:r>
              <a:r>
                <a:rPr lang="zh-HK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》</a:t>
              </a:r>
              <a:r>
                <a:rPr lang="zh-CN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页</a:t>
              </a:r>
              <a:r>
                <a:rPr lang="en-US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23 </a:t>
              </a:r>
              <a:r>
                <a:rPr lang="zh-CN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。</a:t>
              </a:r>
              <a:endParaRPr lang="zh-HK" sz="1200" dirty="0">
                <a:effectLst/>
                <a:latin typeface="Times New Roman"/>
                <a:ea typeface="新細明體"/>
                <a:cs typeface="Times New Roman"/>
              </a:endParaRPr>
            </a:p>
          </p:txBody>
        </p:sp>
      </p:grpSp>
      <p:sp>
        <p:nvSpPr>
          <p:cNvPr id="18" name="TextBox 2"/>
          <p:cNvSpPr txBox="1"/>
          <p:nvPr/>
        </p:nvSpPr>
        <p:spPr>
          <a:xfrm>
            <a:off x="581622" y="6039710"/>
            <a:ext cx="7890759" cy="369332"/>
          </a:xfrm>
          <a:prstGeom prst="rect">
            <a:avLst/>
          </a:prstGeom>
          <a:solidFill>
            <a:srgbClr val="4BACC6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在武器演进方面，唐代没有大的演进，弓和弩仍然是远程射击的主要武器。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08771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e5c2c51-7906-4fac-bf5c-36dc0d54e7e0">
      <Terms xmlns="http://schemas.microsoft.com/office/infopath/2007/PartnerControls"/>
    </lcf76f155ced4ddcb4097134ff3c332f>
    <TaxCatchAll xmlns="864ccfde-09d8-454f-ae99-5f29ab72390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EF829C2D0BC7F544BE1FEDE0EECD7245" ma:contentTypeVersion="14" ma:contentTypeDescription="建立新的文件。" ma:contentTypeScope="" ma:versionID="4606fac7ac9978a5b87da942421fe0ae">
  <xsd:schema xmlns:xsd="http://www.w3.org/2001/XMLSchema" xmlns:xs="http://www.w3.org/2001/XMLSchema" xmlns:p="http://schemas.microsoft.com/office/2006/metadata/properties" xmlns:ns2="de5c2c51-7906-4fac-bf5c-36dc0d54e7e0" xmlns:ns3="864ccfde-09d8-454f-ae99-5f29ab723904" targetNamespace="http://schemas.microsoft.com/office/2006/metadata/properties" ma:root="true" ma:fieldsID="57b0de6e05354ac2cd51f0e296fe1676" ns2:_="" ns3:_="">
    <xsd:import namespace="de5c2c51-7906-4fac-bf5c-36dc0d54e7e0"/>
    <xsd:import namespace="864ccfde-09d8-454f-ae99-5f29ab723904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5c2c51-7906-4fac-bf5c-36dc0d54e7e0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影像標籤" ma:readOnly="false" ma:fieldId="{5cf76f15-5ced-4ddc-b409-7134ff3c332f}" ma:taxonomyMulti="true" ma:sspId="bca0ba2c-31e5-4c89-bdb4-0b3d60f879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4ccfde-09d8-454f-ae99-5f29ab723904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149f1219-beaa-421d-9806-7d84e40066c1}" ma:internalName="TaxCatchAll" ma:showField="CatchAllData" ma:web="864ccfde-09d8-454f-ae99-5f29ab7239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0E2134B-3E62-4E80-A04B-213B551732B9}">
  <ds:schemaRefs>
    <ds:schemaRef ds:uri="http://schemas.microsoft.com/office/2006/metadata/properties"/>
    <ds:schemaRef ds:uri="http://schemas.microsoft.com/office/infopath/2007/PartnerControls"/>
    <ds:schemaRef ds:uri="de5c2c51-7906-4fac-bf5c-36dc0d54e7e0"/>
    <ds:schemaRef ds:uri="864ccfde-09d8-454f-ae99-5f29ab723904"/>
  </ds:schemaRefs>
</ds:datastoreItem>
</file>

<file path=customXml/itemProps2.xml><?xml version="1.0" encoding="utf-8"?>
<ds:datastoreItem xmlns:ds="http://schemas.openxmlformats.org/officeDocument/2006/customXml" ds:itemID="{ADA9F941-52AB-45E7-A5EA-F1B15852F618}"/>
</file>

<file path=customXml/itemProps3.xml><?xml version="1.0" encoding="utf-8"?>
<ds:datastoreItem xmlns:ds="http://schemas.openxmlformats.org/officeDocument/2006/customXml" ds:itemID="{4C1AAC4D-161C-4DE0-9F87-0458F1FA42A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880</TotalTime>
  <Words>2480</Words>
  <Application>Microsoft Office PowerPoint</Application>
  <PresentationFormat>如螢幕大小 (4:3)</PresentationFormat>
  <Paragraphs>260</Paragraphs>
  <Slides>26</Slides>
  <Notes>12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33" baseType="lpstr">
      <vt:lpstr>BiauKai</vt:lpstr>
      <vt:lpstr>新細明體</vt:lpstr>
      <vt:lpstr>Arial</vt:lpstr>
      <vt:lpstr>Calibri</vt:lpstr>
      <vt:lpstr>Helvetica</vt:lpstr>
      <vt:lpstr>Times New Roman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trilink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albert lau</dc:creator>
  <cp:lastModifiedBy>NG, Lai-fan</cp:lastModifiedBy>
  <cp:revision>153</cp:revision>
  <dcterms:created xsi:type="dcterms:W3CDTF">2017-02-07T17:12:51Z</dcterms:created>
  <dcterms:modified xsi:type="dcterms:W3CDTF">2026-01-21T01:35:45Z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0x010100EF829C2D0BC7F544BE1FEDE0EECD7245</vt:lpwstr>
  </property>
  <property fmtid="{D5CDD505-2E9C-101B-9397-08002B2CF9AE}" pid="3" name="MediaServiceImageTags">
    <vt:lpwstr/>
  </property>
</Properties>
</file>