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9" r:id="rId3"/>
    <p:sldId id="283" r:id="rId4"/>
    <p:sldId id="260" r:id="rId5"/>
    <p:sldId id="258" r:id="rId6"/>
    <p:sldId id="257" r:id="rId7"/>
    <p:sldId id="261" r:id="rId8"/>
    <p:sldId id="262" r:id="rId9"/>
    <p:sldId id="263" r:id="rId10"/>
    <p:sldId id="284" r:id="rId11"/>
    <p:sldId id="264" r:id="rId12"/>
    <p:sldId id="265" r:id="rId13"/>
    <p:sldId id="266" r:id="rId14"/>
    <p:sldId id="285" r:id="rId15"/>
    <p:sldId id="268" r:id="rId16"/>
    <p:sldId id="269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0" autoAdjust="0"/>
    <p:restoredTop sz="86391" autoAdjust="0"/>
  </p:normalViewPr>
  <p:slideViewPr>
    <p:cSldViewPr snapToGrid="0" snapToObjects="1">
      <p:cViewPr varScale="1">
        <p:scale>
          <a:sx n="98" d="100"/>
          <a:sy n="98" d="100"/>
        </p:scale>
        <p:origin x="208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46B55-62D9-0F41-BC47-304FAF785C52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6990B-DB6A-C14B-A7FD-024B5123F02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56232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DCEB3-CAC4-AA47-85D1-1DF3EB2F8EB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91AEF7-A788-AF4F-9728-C9724F650778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75796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1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5475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1AEF7-A788-AF4F-9728-C9724F650778}" type="slidenum">
              <a:rPr kumimoji="1" lang="zh-TW" altLang="en-US" smtClean="0"/>
              <a:t>2</a:t>
            </a:fld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95178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0852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23957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8212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9289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6916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9541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267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8798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51027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09011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8544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DA9FA-EB68-3B40-918A-FB3F6C7FF9A3}" type="datetimeFigureOut">
              <a:rPr kumimoji="1" lang="zh-TW" altLang="en-US" smtClean="0"/>
              <a:t>2026/1/15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3B8CB-E1A4-D24D-AF1F-8B9417970AC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734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3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04" name="TextBox 3"/>
          <p:cNvSpPr txBox="1"/>
          <p:nvPr/>
        </p:nvSpPr>
        <p:spPr>
          <a:xfrm>
            <a:off x="340537" y="1225417"/>
            <a:ext cx="2705613" cy="1015663"/>
          </a:xfrm>
          <a:prstGeom prst="rect">
            <a:avLst/>
          </a:prstGeom>
          <a:gradFill flip="none" rotWithShape="1">
            <a:gsLst>
              <a:gs pos="47000">
                <a:srgbClr val="4BACC6">
                  <a:lumMod val="20000"/>
                  <a:lumOff val="80000"/>
                </a:srgbClr>
              </a:gs>
              <a:gs pos="100000">
                <a:sysClr val="window" lastClr="FFFFFF"/>
              </a:gs>
            </a:gsLst>
            <a:lin ang="0" scaled="1"/>
            <a:tileRect/>
          </a:gra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BiauKai"/>
                <a:cs typeface="+mn-cs"/>
              </a:rPr>
              <a:t>郾城之役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icrosoft YaHei"/>
                <a:cs typeface="+mn-cs"/>
              </a:rPr>
              <a:t>：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Microsoft YaHei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48DD4"/>
                </a:solidFill>
                <a:effectLst/>
                <a:uLnTx/>
                <a:uFillTx/>
                <a:latin typeface="Times New Roman"/>
                <a:ea typeface="新細明體"/>
                <a:cs typeface="+mn-cs"/>
              </a:rPr>
              <a:t>骑兵战阵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40537" y="2465302"/>
            <a:ext cx="211059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romanUcPeriod"/>
            </a:pPr>
            <a:r>
              <a:rPr lang="zh-TW" altLang="zh-TW" sz="2400" b="1" dirty="0">
                <a:solidFill>
                  <a:srgbClr val="E36C0A"/>
                </a:solidFill>
                <a:latin typeface="Times New Roman"/>
                <a:ea typeface="BiauKai"/>
              </a:rPr>
              <a:t>郾城之役的背景及基本资料</a:t>
            </a:r>
            <a:endParaRPr lang="zh-HK" altLang="zh-TW" sz="2400" dirty="0">
              <a:latin typeface="Times New Roman"/>
            </a:endParaRPr>
          </a:p>
        </p:txBody>
      </p:sp>
      <p:sp>
        <p:nvSpPr>
          <p:cNvPr id="106" name="TextBox 27"/>
          <p:cNvSpPr txBox="1"/>
          <p:nvPr/>
        </p:nvSpPr>
        <p:spPr>
          <a:xfrm>
            <a:off x="340536" y="5558599"/>
            <a:ext cx="8599995" cy="1009659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自靖康之难后，宋朝的首都开封已经落入金人手上，淮河成为金朝和南宋的自然边界。当时岳飞驻守长江中游的江陵府，进行了北伐，目的是恢复旧都开封，位在开封以南的郾城便成为兵家必争之地。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3547" y="931365"/>
            <a:ext cx="6356985" cy="4449445"/>
          </a:xfrm>
          <a:prstGeom prst="rect">
            <a:avLst/>
          </a:prstGeom>
          <a:noFill/>
          <a:ln w="38100" cmpd="sng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9" name="TextBox 8"/>
          <p:cNvSpPr txBox="1"/>
          <p:nvPr/>
        </p:nvSpPr>
        <p:spPr>
          <a:xfrm>
            <a:off x="4167645" y="1030780"/>
            <a:ext cx="1007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黄河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110" name="TextBox 9"/>
          <p:cNvSpPr txBox="1"/>
          <p:nvPr/>
        </p:nvSpPr>
        <p:spPr>
          <a:xfrm rot="20921900">
            <a:off x="5412878" y="2673243"/>
            <a:ext cx="1224219" cy="54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淮河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111" name="TextBox 10"/>
          <p:cNvSpPr txBox="1"/>
          <p:nvPr/>
        </p:nvSpPr>
        <p:spPr>
          <a:xfrm rot="21150721">
            <a:off x="5769031" y="4691170"/>
            <a:ext cx="1080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长江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112" name="Rectangle 11"/>
          <p:cNvSpPr/>
          <p:nvPr/>
        </p:nvSpPr>
        <p:spPr>
          <a:xfrm>
            <a:off x="4887686" y="1579395"/>
            <a:ext cx="144009" cy="14400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13" name="TextBox 12"/>
          <p:cNvSpPr txBox="1"/>
          <p:nvPr/>
        </p:nvSpPr>
        <p:spPr>
          <a:xfrm>
            <a:off x="4959574" y="1507357"/>
            <a:ext cx="720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开封府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114" name="TextBox 13"/>
          <p:cNvSpPr txBox="1"/>
          <p:nvPr/>
        </p:nvSpPr>
        <p:spPr>
          <a:xfrm>
            <a:off x="3519556" y="4819299"/>
            <a:ext cx="935943" cy="54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江陵府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115" name="Oval 14"/>
          <p:cNvSpPr/>
          <p:nvPr/>
        </p:nvSpPr>
        <p:spPr>
          <a:xfrm>
            <a:off x="4167645" y="4891550"/>
            <a:ext cx="144009" cy="14400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16" name="Oval 16"/>
          <p:cNvSpPr/>
          <p:nvPr/>
        </p:nvSpPr>
        <p:spPr>
          <a:xfrm>
            <a:off x="4887686" y="1939412"/>
            <a:ext cx="144009" cy="14400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17" name="TextBox 18"/>
          <p:cNvSpPr txBox="1"/>
          <p:nvPr/>
        </p:nvSpPr>
        <p:spPr>
          <a:xfrm>
            <a:off x="4959574" y="1867351"/>
            <a:ext cx="7200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朱仙镇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118" name="TextBox 19"/>
          <p:cNvSpPr txBox="1"/>
          <p:nvPr/>
        </p:nvSpPr>
        <p:spPr>
          <a:xfrm>
            <a:off x="5103574" y="2371341"/>
            <a:ext cx="647667" cy="548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4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郾城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pic>
        <p:nvPicPr>
          <p:cNvPr id="1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7686" y="2371434"/>
            <a:ext cx="276974" cy="361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1" name="TextBox 26"/>
          <p:cNvSpPr txBox="1"/>
          <p:nvPr/>
        </p:nvSpPr>
        <p:spPr>
          <a:xfrm rot="17299257">
            <a:off x="3725217" y="3527522"/>
            <a:ext cx="1548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CN" sz="16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岳飞进军路线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21" name="Straight Arrow Connector 23"/>
          <p:cNvCxnSpPr/>
          <p:nvPr/>
        </p:nvCxnSpPr>
        <p:spPr>
          <a:xfrm flipV="1">
            <a:off x="4311651" y="2731449"/>
            <a:ext cx="648039" cy="2088098"/>
          </a:xfrm>
          <a:prstGeom prst="straightConnector1">
            <a:avLst/>
          </a:prstGeom>
          <a:ln w="762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22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438997" y="1787236"/>
            <a:ext cx="8282050" cy="4292820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>
            <a:noAutofit/>
          </a:bodyPr>
          <a:lstStyle/>
          <a:p>
            <a:pPr lvl="0" defTabSz="914400">
              <a:lnSpc>
                <a:spcPct val="110000"/>
              </a:lnSpc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HK" altLang="en-US" dirty="0">
                <a:solidFill>
                  <a:srgbClr val="000000"/>
                </a:solidFill>
                <a:latin typeface="Times New Roman"/>
                <a:cs typeface="Times New Roman"/>
              </a:rPr>
              <a:t>：与宋朝相比，就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你</a:t>
            </a:r>
            <a:r>
              <a:rPr lang="zh-HK" altLang="en-US" dirty="0">
                <a:solidFill>
                  <a:srgbClr val="000000"/>
                </a:solidFill>
                <a:latin typeface="Times New Roman"/>
                <a:cs typeface="Times New Roman"/>
              </a:rPr>
              <a:t>观察画中是金国骑兵，</a:t>
            </a:r>
            <a:r>
              <a:rPr lang="zh-TW" altLang="en-US" dirty="0">
                <a:solidFill>
                  <a:srgbClr val="000000"/>
                </a:solidFill>
                <a:latin typeface="Times New Roman"/>
                <a:cs typeface="Times New Roman"/>
              </a:rPr>
              <a:t>它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的武装如何？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71713" y="2649382"/>
            <a:ext cx="4221960" cy="2809310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4F81BD">
                <a:lumMod val="75000"/>
              </a:srgb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如南宋骑兵一样，金国骑兵也是全副武装，无论人和马均披甲。坊间的传说中金兀术的三千近卫亲骑兵披白色重甲，或因此而来。因其重装护甲，这支金兀术的近卫亲兵在当时有「铁浮屠」的美称，「浮屠」者，佛塔也，比喻这支部队像铁铸佛塔一样紧固无比。这也表明这个时代的护甲是以铁打造的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pic>
        <p:nvPicPr>
          <p:cNvPr id="6" name="圖片 5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8251" y="2649381"/>
            <a:ext cx="3105204" cy="28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5244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3" name="TextBox 5"/>
          <p:cNvSpPr txBox="1"/>
          <p:nvPr/>
        </p:nvSpPr>
        <p:spPr>
          <a:xfrm>
            <a:off x="522667" y="1093784"/>
            <a:ext cx="2088319" cy="369332"/>
          </a:xfrm>
          <a:prstGeom prst="rect">
            <a:avLst/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拐子马的历史真相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522667" y="1507738"/>
            <a:ext cx="8082928" cy="5350261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：民间一直流传金人骑兵之强，乃因其使用「拐子马」的战阵。言「拐子马」，就像我们儿童那种「二人三足」游戏，将三匹重甲战马，以绳索连结在一起，号称「铁浮屠」，冲锋陷阵，坚不可摧。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据常识推断，你认为将三匹战马绑在一起可行吗？为什么？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12783" y="2847341"/>
            <a:ext cx="7868480" cy="3928514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4F81BD">
                <a:lumMod val="75000"/>
              </a:srgb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有说郾城一役，岳飞命步兵配备长刀，专砍马足，只要其中一马的足部被砍，三马便自然自乱阵脚，岳飞亦因此大破金兵云云。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考这个说法，最先来自岳飞孙岳珂（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1183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年生）所著的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鄂王行实编年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，元朝官修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宋史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•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岳飞传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</a:rPr>
              <a:t>沿用此说法，自此流传。一直以来，很多人已经对岳珂的说法提出质疑，自称金人后裔而又爱好骑马的乾隆皇帝便是其中之一。他凭借个人的策骑经验，提出马力各有参差，勇怯不一，因此将三马联在一起作骑兵阵，是不大可能的事情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历史学者邓广铭的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岳飞传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，认同乾隆皇帝的说法，进一步指出岳珂出生的时候，岳飞已经去世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40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年，他写自己爷爷的事迹，很多是基于臆测。由于臆测，于是将「拐子马」和「铁浮屠」混为一谈。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他指出，金人的确是用「拐子马」。查实「拐子马」是北方方言，泛指「左右翼骑兵」。由于岳珂的年代，南宋已经扎根南方，北方的那一套方言已经丧失，他看到古籍，见「拐子马」，不明所以，便凭空想象，于是原本左右翼骑兵便变成了「二人三足」战阵。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286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65817" y="1208241"/>
            <a:ext cx="2775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IV.	</a:t>
            </a: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宋战的骑兵战阵</a:t>
            </a:r>
            <a:endParaRPr lang="zh-HK" altLang="zh-TW" sz="2400" kern="100" dirty="0">
              <a:cs typeface="Times New Roman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465816" y="1775770"/>
            <a:ext cx="2598095" cy="4991204"/>
          </a:xfrm>
          <a:prstGeom prst="rect">
            <a:avLst/>
          </a:prstGeom>
          <a:solidFill>
            <a:srgbClr val="4BACC6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考宋朝的战阵，必须参考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唐太宗李卫公问对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，传闻是唐太宗时名将李靖所著，但由于唐代史书没有记载此书，一个说法是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唐太宗李卫公问对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乃宋朝的人托名李靖而着。这个说法相当合理，因为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唐太宗李卫公问对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所记载的，正正就是「拐子马」的真实形式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-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左右翼骑兵。大军的左右翼，是古代安置骑兵的最佳位置，因此当时无论宋金两军都是用此阵式。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3201412" y="1081437"/>
            <a:ext cx="5837266" cy="4027836"/>
            <a:chOff x="228616" y="-1"/>
            <a:chExt cx="6521258" cy="5073607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16" y="-1"/>
              <a:ext cx="5832648" cy="4459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2" name="Oval 6"/>
            <p:cNvSpPr/>
            <p:nvPr/>
          </p:nvSpPr>
          <p:spPr>
            <a:xfrm>
              <a:off x="4178317" y="3405968"/>
              <a:ext cx="864096" cy="93610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23" name="TextBox 7"/>
            <p:cNvSpPr txBox="1"/>
            <p:nvPr/>
          </p:nvSpPr>
          <p:spPr>
            <a:xfrm>
              <a:off x="3789030" y="4392488"/>
              <a:ext cx="1440179" cy="6811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每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3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个战锋队形成一个大队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24" name="TextBox 8"/>
            <p:cNvSpPr txBox="1"/>
            <p:nvPr/>
          </p:nvSpPr>
          <p:spPr>
            <a:xfrm>
              <a:off x="5552899" y="1382223"/>
              <a:ext cx="1196975" cy="7988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战锋队（包含了弓手和弩手）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25" name="TextBox 9"/>
            <p:cNvSpPr txBox="1"/>
            <p:nvPr/>
          </p:nvSpPr>
          <p:spPr>
            <a:xfrm rot="2311303">
              <a:off x="5281269" y="4498246"/>
              <a:ext cx="1151890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大队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26" name="TextBox 11"/>
            <p:cNvSpPr txBox="1"/>
            <p:nvPr/>
          </p:nvSpPr>
          <p:spPr>
            <a:xfrm>
              <a:off x="1988840" y="-1"/>
              <a:ext cx="108013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中军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cxnSp>
          <p:nvCxnSpPr>
            <p:cNvPr id="27" name="Straight Arrow Connector 13"/>
            <p:cNvCxnSpPr/>
            <p:nvPr/>
          </p:nvCxnSpPr>
          <p:spPr>
            <a:xfrm flipH="1">
              <a:off x="2146755" y="504056"/>
              <a:ext cx="202126" cy="594413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4"/>
            <p:cNvSpPr txBox="1"/>
            <p:nvPr/>
          </p:nvSpPr>
          <p:spPr>
            <a:xfrm rot="2048787">
              <a:off x="5365078" y="2512568"/>
              <a:ext cx="119697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奇兵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29" name="TextBox 15"/>
            <p:cNvSpPr txBox="1"/>
            <p:nvPr/>
          </p:nvSpPr>
          <p:spPr>
            <a:xfrm rot="2115564">
              <a:off x="5522538" y="3588854"/>
              <a:ext cx="792481" cy="5486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+mj-ea"/>
                  <a:ea typeface="+mj-ea"/>
                  <a:cs typeface="Times New Roman"/>
                </a:rPr>
                <a:t>骑兵</a:t>
              </a:r>
              <a:endParaRPr lang="zh-HK" dirty="0">
                <a:effectLst/>
                <a:latin typeface="+mj-ea"/>
                <a:ea typeface="+mj-ea"/>
              </a:endParaRPr>
            </a:p>
          </p:txBody>
        </p:sp>
        <p:sp>
          <p:nvSpPr>
            <p:cNvPr id="30" name="Rectangle 17"/>
            <p:cNvSpPr/>
            <p:nvPr/>
          </p:nvSpPr>
          <p:spPr>
            <a:xfrm>
              <a:off x="458726" y="3401212"/>
              <a:ext cx="2751484" cy="69569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仿绘自《战略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•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战术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•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兵器事典》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, vol. 7, 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页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54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32" name="TextBox 16"/>
          <p:cNvSpPr txBox="1"/>
          <p:nvPr/>
        </p:nvSpPr>
        <p:spPr>
          <a:xfrm>
            <a:off x="3285565" y="5269123"/>
            <a:ext cx="5493056" cy="1306511"/>
          </a:xfrm>
          <a:prstGeom prst="rect">
            <a:avLst/>
          </a:prstGeom>
          <a:solidFill>
            <a:srgbClr val="8064A2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战阵的特色是让「大队」和「奇兵」轮流与敌军作战，让他们作出牺牲的同时，消耗敌军。一轮消耗战之后，便出「左右翼骑兵」进行冲锋突击。至于「中军」，属将帅近卫精锐，若非必要，尽量保存实力。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17" name="Straight Arrow Connector 13"/>
          <p:cNvCxnSpPr/>
          <p:nvPr/>
        </p:nvCxnSpPr>
        <p:spPr>
          <a:xfrm flipH="1">
            <a:off x="7245927" y="2622822"/>
            <a:ext cx="362692" cy="1162546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9928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511" y="1418339"/>
            <a:ext cx="2593398" cy="5078313"/>
          </a:xfrm>
          <a:prstGeom prst="rect">
            <a:avLst/>
          </a:prstGeom>
          <a:solidFill>
            <a:srgbClr val="9BBB59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作战模式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-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在敌兵到达距离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150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步，弩手放箭。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-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距离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60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步，弓手放箭。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-20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步，停止射击，改持刀剑或斧头，跟在本队后排作战。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-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敌兵到达，战锋队和大队与敌兵接战，当展露疲态时，即退至驻队后排稍事休息，而奇兵和骑兵则挺前接战，驻队的弓兵支援。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-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奇兵和骑兵体力透支时，则与大队再换位置。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2972363" y="1537527"/>
            <a:ext cx="5837266" cy="4027836"/>
            <a:chOff x="228616" y="-1"/>
            <a:chExt cx="6521258" cy="5073607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616" y="-1"/>
              <a:ext cx="5832648" cy="4459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Oval 6"/>
            <p:cNvSpPr/>
            <p:nvPr/>
          </p:nvSpPr>
          <p:spPr>
            <a:xfrm>
              <a:off x="4178317" y="3405968"/>
              <a:ext cx="864096" cy="936103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" name="TextBox 7"/>
            <p:cNvSpPr txBox="1"/>
            <p:nvPr/>
          </p:nvSpPr>
          <p:spPr>
            <a:xfrm>
              <a:off x="3789030" y="4392488"/>
              <a:ext cx="1440179" cy="68111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每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3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个战锋队形成一个大队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5552899" y="1382223"/>
              <a:ext cx="1196975" cy="79886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战锋队（包含了弓手和弩手）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1" name="TextBox 9"/>
            <p:cNvSpPr txBox="1"/>
            <p:nvPr/>
          </p:nvSpPr>
          <p:spPr>
            <a:xfrm rot="2311303">
              <a:off x="5281269" y="4498246"/>
              <a:ext cx="1151890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大队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88840" y="-1"/>
              <a:ext cx="108013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中军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cxnSp>
          <p:nvCxnSpPr>
            <p:cNvPr id="13" name="Straight Arrow Connector 13"/>
            <p:cNvCxnSpPr/>
            <p:nvPr/>
          </p:nvCxnSpPr>
          <p:spPr>
            <a:xfrm flipH="1">
              <a:off x="2146755" y="504056"/>
              <a:ext cx="202126" cy="594413"/>
            </a:xfrm>
            <a:prstGeom prst="straightConnector1">
              <a:avLst/>
            </a:prstGeom>
            <a:ln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4"/>
            <p:cNvSpPr txBox="1"/>
            <p:nvPr/>
          </p:nvSpPr>
          <p:spPr>
            <a:xfrm rot="2048787">
              <a:off x="5365078" y="2512568"/>
              <a:ext cx="1196975" cy="5486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奇兵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 rot="2115564">
              <a:off x="5522538" y="3588854"/>
              <a:ext cx="792481" cy="5486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+mj-ea"/>
                  <a:ea typeface="+mj-ea"/>
                  <a:cs typeface="Times New Roman"/>
                </a:rPr>
                <a:t>骑兵</a:t>
              </a:r>
              <a:endParaRPr lang="zh-HK" dirty="0">
                <a:effectLst/>
                <a:latin typeface="+mj-ea"/>
                <a:ea typeface="+mj-ea"/>
              </a:endParaRPr>
            </a:p>
          </p:txBody>
        </p:sp>
        <p:sp>
          <p:nvSpPr>
            <p:cNvPr id="16" name="Rectangle 17"/>
            <p:cNvSpPr/>
            <p:nvPr/>
          </p:nvSpPr>
          <p:spPr>
            <a:xfrm>
              <a:off x="458726" y="3401212"/>
              <a:ext cx="2751484" cy="695692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仿绘自《战略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•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战术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•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兵器事典》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, vol. 7, </a:t>
              </a: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页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54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</p:grpSp>
      <p:cxnSp>
        <p:nvCxnSpPr>
          <p:cNvPr id="17" name="Straight Arrow Connector 13"/>
          <p:cNvCxnSpPr>
            <a:endCxn id="8" idx="0"/>
          </p:cNvCxnSpPr>
          <p:nvPr/>
        </p:nvCxnSpPr>
        <p:spPr>
          <a:xfrm flipH="1">
            <a:off x="6894526" y="3071628"/>
            <a:ext cx="477195" cy="1169830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894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08309" y="1252644"/>
            <a:ext cx="552413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V.</a:t>
            </a:r>
            <a:r>
              <a:rPr lang="zh-TW" altLang="en-US" sz="2400" b="1" dirty="0">
                <a:solidFill>
                  <a:srgbClr val="E36C0A"/>
                </a:solidFill>
                <a:latin typeface="BiauKai"/>
                <a:cs typeface="Times New Roman"/>
              </a:rPr>
              <a:t> </a:t>
            </a:r>
            <a:r>
              <a:rPr lang="zh-TW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金兵的战阵</a:t>
            </a:r>
            <a:r>
              <a:rPr lang="zh-CN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「铁浮屠」</a:t>
            </a:r>
            <a:endParaRPr lang="en-US" altLang="zh-CN" sz="2400" b="1" dirty="0">
              <a:solidFill>
                <a:srgbClr val="E36C0A"/>
              </a:solidFill>
              <a:ea typeface="BiauKa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altLang="zh-CN" sz="2400" b="1" dirty="0">
                <a:solidFill>
                  <a:srgbClr val="E36C0A"/>
                </a:solidFill>
                <a:ea typeface="BiauKai"/>
                <a:cs typeface="Times New Roman"/>
              </a:rPr>
              <a:t>     </a:t>
            </a:r>
            <a:r>
              <a:rPr lang="zh-CN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和「拐子马」</a:t>
            </a:r>
            <a:endParaRPr lang="zh-HK" altLang="zh-TW" sz="2400" kern="100" dirty="0">
              <a:cs typeface="Times New Roman"/>
            </a:endParaRPr>
          </a:p>
          <a:p>
            <a:endParaRPr kumimoji="1" lang="zh-TW" alt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5865" y="897091"/>
            <a:ext cx="4459276" cy="2794694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4075" y="3059176"/>
            <a:ext cx="4780339" cy="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25"/>
          <p:cNvSpPr txBox="1"/>
          <p:nvPr/>
        </p:nvSpPr>
        <p:spPr>
          <a:xfrm>
            <a:off x="550333" y="2348918"/>
            <a:ext cx="2738761" cy="18275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金兵以骑兵为主，但如宋军一样，必须在前面安置大量的步兵，作为前锋，冲冒矢石。这些步兵，多强拉河北汉人为之，称为「签军」。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8892" y="4542577"/>
            <a:ext cx="2181445" cy="2091405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8"/>
          <p:cNvSpPr txBox="1"/>
          <p:nvPr/>
        </p:nvSpPr>
        <p:spPr>
          <a:xfrm>
            <a:off x="683546" y="4723252"/>
            <a:ext cx="1856320" cy="12533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重装甲的禁卫军，在中军位置保护主帅，形成「铁浮屠」。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3268" y="3978038"/>
            <a:ext cx="1833981" cy="2281613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46"/>
          <p:cNvSpPr txBox="1"/>
          <p:nvPr/>
        </p:nvSpPr>
        <p:spPr>
          <a:xfrm>
            <a:off x="5212919" y="4867956"/>
            <a:ext cx="1634187" cy="1300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轻骑兵，被安置在中军的左右，形成「拐子马」。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16" name="Straight Arrow Connector 29"/>
          <p:cNvCxnSpPr/>
          <p:nvPr/>
        </p:nvCxnSpPr>
        <p:spPr>
          <a:xfrm>
            <a:off x="3280623" y="3520964"/>
            <a:ext cx="1062139" cy="0"/>
          </a:xfrm>
          <a:prstGeom prst="straightConnector1">
            <a:avLst/>
          </a:prstGeom>
          <a:ln w="28575" cmpd="sng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9"/>
          <p:cNvCxnSpPr/>
          <p:nvPr/>
        </p:nvCxnSpPr>
        <p:spPr>
          <a:xfrm rot="5400000" flipH="1" flipV="1">
            <a:off x="4286027" y="2514282"/>
            <a:ext cx="2197568" cy="1859022"/>
          </a:xfrm>
          <a:prstGeom prst="bentConnector3">
            <a:avLst>
              <a:gd name="adj1" fmla="val 24541"/>
            </a:avLst>
          </a:prstGeom>
          <a:ln w="28575" cmpd="sng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48"/>
          <p:cNvCxnSpPr/>
          <p:nvPr/>
        </p:nvCxnSpPr>
        <p:spPr>
          <a:xfrm>
            <a:off x="5439809" y="1871391"/>
            <a:ext cx="2210692" cy="2106647"/>
          </a:xfrm>
          <a:prstGeom prst="bentConnector2">
            <a:avLst/>
          </a:prstGeom>
          <a:ln w="28575" cmpd="sng">
            <a:solidFill>
              <a:srgbClr val="C0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1"/>
          <p:cNvCxnSpPr/>
          <p:nvPr/>
        </p:nvCxnSpPr>
        <p:spPr>
          <a:xfrm flipV="1">
            <a:off x="7997212" y="2535234"/>
            <a:ext cx="0" cy="1441390"/>
          </a:xfrm>
          <a:prstGeom prst="line">
            <a:avLst/>
          </a:prstGeom>
          <a:ln w="28575" cmpd="sng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744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0614" y="1284668"/>
            <a:ext cx="5570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VI.	</a:t>
            </a:r>
            <a:r>
              <a:rPr lang="zh-HK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岳云如何战胜金兵：郾城之役的真相</a:t>
            </a:r>
            <a:endParaRPr lang="zh-HK" altLang="zh-TW" sz="2400" kern="100" dirty="0">
              <a:cs typeface="Times New Roman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1003330" y="2020129"/>
            <a:ext cx="7220386" cy="3645658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1140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年郾城之役的过程史载不详，现存的资料，均应是源自岳家军的战报。首先，那并非一场庞大的战争，金兵总数只得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15,000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人；其次，宋兵怀疑金兀术在其中，但却没有确切证据显示金兀术处身在这么一场小战事里面。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在郾城之役中，岳家军的确战胜了。但战胜的关键不是岳珂所谓的以麻札刀砍马足，而是岳云所率领近卫精锐骑兵「背嵬军」，击退了金国的骑兵。也许，出战之前，元帅岳飞已是胜券在握，那是给儿子一个建立军功的好机会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在郾城大捷之后，岳家军进一步攻打朱仙镇，这时已离旧都开封不远矣。谁想到突然收到朝廷发来的十二道金牌，命令立即退兵。岳飞回南宋首都临安后，先是被解除了兵权。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1142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，朝廷更以「莫须有」罪名，迫令岳飞自尽，同时诛杀岳云。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904202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4" name="TextBox 1"/>
          <p:cNvSpPr txBox="1"/>
          <p:nvPr/>
        </p:nvSpPr>
        <p:spPr>
          <a:xfrm>
            <a:off x="441804" y="1270713"/>
            <a:ext cx="2985135" cy="461665"/>
          </a:xfrm>
          <a:prstGeom prst="rect">
            <a:avLst/>
          </a:prstGeom>
          <a:noFill/>
          <a:ln w="381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36C0A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附录：达文西的强弩</a:t>
            </a:r>
            <a:endParaRPr kumimoji="0" lang="zh-HK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15" name="Picture 2" descr="Leonardo self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9070" y="1899033"/>
            <a:ext cx="1575197" cy="2470195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3"/>
          <p:cNvSpPr txBox="1"/>
          <p:nvPr/>
        </p:nvSpPr>
        <p:spPr>
          <a:xfrm>
            <a:off x="485119" y="4478371"/>
            <a:ext cx="3893166" cy="2315245"/>
          </a:xfrm>
          <a:prstGeom prst="rect">
            <a:avLst/>
          </a:prstGeom>
          <a:solidFill>
            <a:srgbClr val="1F497D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达文西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(Leonardo da Vinci)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，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1452-1519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，意大利文艺复兴时期著名画家。最广为人知的作品是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蒙娜丽莎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和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最后晚餐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。但达文西也是一个军事工程师，为君主武器设计新式武器。他一生中设计过许多新奇古怪的机械，包括飞行器，坦克等等，其中也有机械巨弩。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18" name="Picture 4" descr="https://upload.wikimedia.org/wikipedia/commons/2/2f/Vinci%2C_Leonardo_da_-_Crossbow_sketch_-_15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6337" y="1270713"/>
            <a:ext cx="4717006" cy="3469890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5"/>
          <p:cNvSpPr txBox="1"/>
          <p:nvPr/>
        </p:nvSpPr>
        <p:spPr>
          <a:xfrm>
            <a:off x="6805835" y="4928352"/>
            <a:ext cx="2037508" cy="369332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达文西的强弩草图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235821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0315" y="1305440"/>
            <a:ext cx="7314397" cy="4175955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2"/>
          <p:cNvSpPr txBox="1"/>
          <p:nvPr/>
        </p:nvSpPr>
        <p:spPr>
          <a:xfrm>
            <a:off x="512703" y="1208241"/>
            <a:ext cx="3279509" cy="9474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意大利有博物馆（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Roma – Palazzo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della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 </a:t>
            </a:r>
            <a:r>
              <a:rPr lang="en-US" kern="1200" dirty="0" err="1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Cancelleria</a:t>
            </a: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）将达文西的巨弩草图造为实物：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cxnSp>
        <p:nvCxnSpPr>
          <p:cNvPr id="18" name="Elbow Connector 8"/>
          <p:cNvCxnSpPr/>
          <p:nvPr/>
        </p:nvCxnSpPr>
        <p:spPr>
          <a:xfrm rot="5400000">
            <a:off x="4824620" y="4546205"/>
            <a:ext cx="1577237" cy="617927"/>
          </a:xfrm>
          <a:prstGeom prst="bentConnector3">
            <a:avLst>
              <a:gd name="adj1" fmla="val 50000"/>
            </a:avLst>
          </a:prstGeom>
          <a:ln w="28575" cmpd="sng">
            <a:solidFill>
              <a:srgbClr val="C0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4"/>
          <p:cNvSpPr txBox="1"/>
          <p:nvPr/>
        </p:nvSpPr>
        <p:spPr>
          <a:xfrm>
            <a:off x="770315" y="5643785"/>
            <a:ext cx="7355844" cy="10432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HK" b="1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问题</a:t>
            </a:r>
            <a:r>
              <a:rPr lang="en-US" kern="1200" dirty="0">
                <a:solidFill>
                  <a:srgbClr val="000000"/>
                </a:solidFill>
                <a:effectLst/>
                <a:latin typeface="Times New Roman"/>
                <a:ea typeface="新細明體"/>
              </a:rPr>
              <a:t>1</a:t>
            </a: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：机械弩的设计重点，是转动左右两个轮子，将弓拉后，你能利用本页这几张图片进行操作说明吗？（提示：这两个轮子如何活动最上层的一个大木齿轮和在它前面的螺旋铁枝？）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252850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1392555" y="1917700"/>
            <a:ext cx="6358891" cy="3022600"/>
            <a:chOff x="-83178" y="25017"/>
            <a:chExt cx="6941178" cy="2971581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83178" y="25017"/>
              <a:ext cx="3456383" cy="2278945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1008" y="25017"/>
              <a:ext cx="3356992" cy="2284691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21"/>
            <p:cNvSpPr txBox="1"/>
            <p:nvPr/>
          </p:nvSpPr>
          <p:spPr>
            <a:xfrm>
              <a:off x="0" y="2447958"/>
              <a:ext cx="6858000" cy="5486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300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问题</a:t>
              </a:r>
              <a:r>
                <a:rPr lang="en-US" sz="1300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2</a:t>
              </a:r>
              <a:r>
                <a:rPr lang="zh-HK" sz="13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：就机械弩的发明为例，南宋的科技水平实不比欧洲落后，此言当否？试提出你的意见。（提示：比较南宋的年份与达文西的年代）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9" name="Oval 22"/>
          <p:cNvSpPr/>
          <p:nvPr/>
        </p:nvSpPr>
        <p:spPr>
          <a:xfrm>
            <a:off x="3526155" y="2258475"/>
            <a:ext cx="725641" cy="805687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  <p:sp>
        <p:nvSpPr>
          <p:cNvPr id="10" name="Oval 23"/>
          <p:cNvSpPr/>
          <p:nvPr/>
        </p:nvSpPr>
        <p:spPr>
          <a:xfrm>
            <a:off x="5863480" y="2624697"/>
            <a:ext cx="923543" cy="878932"/>
          </a:xfrm>
          <a:prstGeom prst="ellipse">
            <a:avLst/>
          </a:prstGeom>
          <a:noFill/>
          <a:ln w="28575" cmpd="sng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743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423424" y="1295681"/>
            <a:ext cx="3386358" cy="369332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「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达文西的巨弩</a:t>
            </a: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」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问题参考答案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969178" y="2232829"/>
            <a:ext cx="3429000" cy="2554605"/>
            <a:chOff x="0" y="0"/>
            <a:chExt cx="3567112" cy="265747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567112" cy="26574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TextBox 7"/>
            <p:cNvSpPr txBox="1"/>
            <p:nvPr/>
          </p:nvSpPr>
          <p:spPr>
            <a:xfrm>
              <a:off x="0" y="0"/>
              <a:ext cx="1727835" cy="42587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宋朝的绞车</a:t>
              </a:r>
              <a:endParaRPr lang="en-US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6" name="TextBox 9"/>
            <p:cNvSpPr txBox="1"/>
            <p:nvPr/>
          </p:nvSpPr>
          <p:spPr>
            <a:xfrm>
              <a:off x="1927401" y="114299"/>
              <a:ext cx="623650" cy="4396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sz="1600" kern="1200" dirty="0">
                  <a:solidFill>
                    <a:srgbClr val="000000"/>
                  </a:solidFill>
                  <a:effectLst/>
                  <a:latin typeface="Calibri"/>
                  <a:ea typeface="新細明體"/>
                  <a:cs typeface="Times New Roman"/>
                </a:rPr>
                <a:t>牙</a:t>
              </a:r>
              <a:endParaRPr lang="en-US" sz="16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cxnSp>
          <p:nvCxnSpPr>
            <p:cNvPr id="17" name="Straight Arrow Connector 11"/>
            <p:cNvCxnSpPr/>
            <p:nvPr/>
          </p:nvCxnSpPr>
          <p:spPr>
            <a:xfrm>
              <a:off x="2107592" y="553998"/>
              <a:ext cx="0" cy="312132"/>
            </a:xfrm>
            <a:prstGeom prst="straightConnector1">
              <a:avLst/>
            </a:prstGeom>
            <a:ln w="28575" cmpd="sng">
              <a:solidFill>
                <a:srgbClr val="FF0000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8"/>
          <p:cNvSpPr txBox="1"/>
          <p:nvPr/>
        </p:nvSpPr>
        <p:spPr>
          <a:xfrm>
            <a:off x="4606054" y="2225209"/>
            <a:ext cx="3590747" cy="2562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zh-CN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要制造巨弩，除了选取坚硬的木材，制造大型的弓床，最关键的，是想办法将弦线尽量拉后。宋朝的「绞车」，是利用人力，转动弓床两旁的木轮子，把弦线后拉，扣在「牙」（挂弦的钩），发射时，把「牙」缩下，箭矢便自然疾射而出。</a:t>
            </a:r>
            <a:endParaRPr lang="en-US" dirty="0">
              <a:effectLst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79292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3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58" name="TextBox 3"/>
          <p:cNvSpPr txBox="1"/>
          <p:nvPr/>
        </p:nvSpPr>
        <p:spPr>
          <a:xfrm>
            <a:off x="447634" y="1375441"/>
            <a:ext cx="3291226" cy="3482216"/>
          </a:xfrm>
          <a:prstGeom prst="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战争的基本资料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时间：绍兴十年（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1140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）八月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战场：河南中南部郾城县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地理：黄河南岸，平原战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双方：金（统帅元颜宗弼</a:t>
            </a:r>
            <a:endParaRPr kumimoji="0" lang="en-US" altLang="zh-HK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               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（金兀术））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vs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 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南宋</a:t>
            </a:r>
            <a:endParaRPr kumimoji="0" lang="en-US" altLang="zh-HK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HK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 </a:t>
            </a:r>
            <a:r>
              <a:rPr lang="zh-TW" altLang="en-US" dirty="0">
                <a:solidFill>
                  <a:srgbClr val="000000"/>
                </a:solidFill>
                <a:latin typeface="Times New Roman"/>
                <a:ea typeface="新細明體"/>
                <a:cs typeface="Times New Roman"/>
              </a:rPr>
              <a:t>               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（统帅岳云）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金兵骑兵总数：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15000        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元颜兀术精锐：铁浮屠（骑）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岳云精锐：背嵬兵（骑）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战果：宋胜，金兵退守开封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60" name="TextBox 3"/>
          <p:cNvSpPr txBox="1"/>
          <p:nvPr/>
        </p:nvSpPr>
        <p:spPr>
          <a:xfrm>
            <a:off x="4237444" y="3647182"/>
            <a:ext cx="2156806" cy="369332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引子：宋代的兵书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61" name="圖片 6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3727" y="924064"/>
            <a:ext cx="1823085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63" name="TextBox 2"/>
          <p:cNvSpPr txBox="1"/>
          <p:nvPr/>
        </p:nvSpPr>
        <p:spPr>
          <a:xfrm>
            <a:off x="3943122" y="4120573"/>
            <a:ext cx="4620882" cy="2525307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面对不断的战争危机，宋朝对国防和武器非常讲究。仁宗庆历四年（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1044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），在朝廷的命令下，大臣曾公亮和丁度编辑了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武经总要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，作为当代国防的参考文件。虽然随着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1126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年金朝占领首都开封，原稿失去。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1231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年，南宋人藉由一些副本进行了复原。因此，我们现时看到的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武经总要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，应是代表了两宋的武器发展。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074145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grpSp>
        <p:nvGrpSpPr>
          <p:cNvPr id="8" name="群組 7"/>
          <p:cNvGrpSpPr/>
          <p:nvPr/>
        </p:nvGrpSpPr>
        <p:grpSpPr>
          <a:xfrm>
            <a:off x="1681866" y="1012409"/>
            <a:ext cx="5486400" cy="3657600"/>
            <a:chOff x="0" y="0"/>
            <a:chExt cx="5904656" cy="3936438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904656" cy="3936438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13"/>
            <p:cNvSpPr txBox="1"/>
            <p:nvPr/>
          </p:nvSpPr>
          <p:spPr>
            <a:xfrm>
              <a:off x="4619770" y="2551313"/>
              <a:ext cx="504190" cy="7772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 b="1" kern="1200" dirty="0">
                  <a:solidFill>
                    <a:srgbClr val="FFFFFF"/>
                  </a:solidFill>
                  <a:effectLst/>
                  <a:latin typeface="Times New Roman"/>
                  <a:ea typeface="新細明體"/>
                  <a:cs typeface="Times New Roman"/>
                </a:rPr>
                <a:t>A</a:t>
              </a:r>
              <a:endParaRPr lang="en-US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1" name="TextBox 15"/>
            <p:cNvSpPr txBox="1"/>
            <p:nvPr/>
          </p:nvSpPr>
          <p:spPr>
            <a:xfrm>
              <a:off x="4700772" y="887707"/>
              <a:ext cx="504190" cy="7772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 b="1" kern="1200" dirty="0">
                  <a:solidFill>
                    <a:srgbClr val="FFFFFF"/>
                  </a:solidFill>
                  <a:effectLst/>
                  <a:latin typeface="Times New Roman"/>
                  <a:ea typeface="新細明體"/>
                  <a:cs typeface="Times New Roman"/>
                </a:rPr>
                <a:t>B</a:t>
              </a:r>
              <a:endParaRPr lang="en-US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2893920" y="964649"/>
              <a:ext cx="504190" cy="7772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3200" b="1" kern="1200" dirty="0">
                  <a:solidFill>
                    <a:srgbClr val="FFFFFF"/>
                  </a:solidFill>
                  <a:effectLst/>
                  <a:latin typeface="Times New Roman"/>
                  <a:ea typeface="新細明體"/>
                  <a:cs typeface="Times New Roman"/>
                </a:rPr>
                <a:t>C</a:t>
              </a:r>
              <a:endParaRPr lang="en-US" sz="1200" dirty="0">
                <a:effectLst/>
                <a:latin typeface="Times New Roman"/>
                <a:ea typeface="新細明體"/>
                <a:cs typeface="Times New Roman"/>
              </a:endParaRPr>
            </a:p>
          </p:txBody>
        </p:sp>
      </p:grpSp>
      <p:sp>
        <p:nvSpPr>
          <p:cNvPr id="15" name="TextBox 12"/>
          <p:cNvSpPr txBox="1"/>
          <p:nvPr/>
        </p:nvSpPr>
        <p:spPr>
          <a:xfrm>
            <a:off x="423582" y="4826622"/>
            <a:ext cx="8297984" cy="1811104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达文西的设计，原理与宋朝的绞车一致，就在这个方面，南宋的科技水平实不比欧洲落后。不过，达文西的巨弩，在设计上还是稍胜一筹。达文西的巨弩，与宋朝绞车一样，在弓床两旁有木轮子（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A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），但在弓床的上部，还多了一个木轮子（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B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）。在操作时，兵士把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A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转动，便可把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B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也转动其来，由于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B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是紧扣着连接弦线的木块（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C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），转动的时候，便可以轻易地把木块连弦线后拉。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故此，与宋朝绞车比较，达文西巨弩由于多一组的轮子，转动弦线便相对轻松。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01844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pic>
        <p:nvPicPr>
          <p:cNvPr id="53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891" y="1172717"/>
            <a:ext cx="3728720" cy="2788285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3"/>
          <p:cNvSpPr/>
          <p:nvPr/>
        </p:nvSpPr>
        <p:spPr>
          <a:xfrm>
            <a:off x="1234528" y="1642433"/>
            <a:ext cx="2163445" cy="160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55" name="TextBox 6"/>
          <p:cNvSpPr txBox="1"/>
          <p:nvPr/>
        </p:nvSpPr>
        <p:spPr>
          <a:xfrm>
            <a:off x="4466060" y="1210202"/>
            <a:ext cx="4370512" cy="26705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《武经总要》的许多军事设计，都影响着后世的发展，例如它建议在四方城的城门前加建一座半圆形的「瓮城」，便能将城门改进成双重防卫网。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zh-HK" b="1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考考你</a:t>
            </a:r>
            <a:r>
              <a:rPr lang="zh-HK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：这种设计在防守上有什么优点？</a:t>
            </a:r>
            <a:endParaRPr lang="zh-HK" dirty="0">
              <a:effectLst/>
              <a:latin typeface="Times New Roman"/>
              <a:ea typeface="新細明體"/>
            </a:endParaRPr>
          </a:p>
          <a:p>
            <a:pPr algn="just">
              <a:lnSpc>
                <a:spcPct val="110000"/>
              </a:lnSpc>
              <a:spcAft>
                <a:spcPts val="0"/>
              </a:spcAft>
            </a:pPr>
            <a:r>
              <a:rPr lang="en-US" kern="1200" dirty="0">
                <a:solidFill>
                  <a:srgbClr val="FF0000"/>
                </a:solidFill>
                <a:effectLst/>
                <a:latin typeface="新細明體"/>
                <a:ea typeface="新細明體"/>
                <a:cs typeface="Times New Roman"/>
              </a:rPr>
              <a:t> </a:t>
            </a:r>
            <a:endParaRPr lang="zh-HK" dirty="0">
              <a:effectLst/>
              <a:latin typeface="Times New Roman"/>
              <a:ea typeface="新細明體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4567874" y="2764800"/>
            <a:ext cx="4069119" cy="955666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4F81BD">
                <a:lumMod val="75000"/>
              </a:srgb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敌人攻入瓮城，便如跌进瓮缸中，进退不得，而守兵便可从四方八面的城楼上放箭歼敌。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 </a:t>
            </a:r>
            <a:endParaRPr kumimoji="0" lang="zh-HK" altLang="en-US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新細明體"/>
              <a:cs typeface="Times New Roman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51891" y="4230074"/>
            <a:ext cx="20655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II. </a:t>
            </a:r>
            <a:r>
              <a:rPr lang="zh-CN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南宋的军队</a:t>
            </a:r>
            <a:endParaRPr lang="zh-HK" altLang="zh-TW" sz="2400" kern="100" dirty="0">
              <a:cs typeface="Times New Roman"/>
            </a:endParaRPr>
          </a:p>
        </p:txBody>
      </p:sp>
      <p:sp>
        <p:nvSpPr>
          <p:cNvPr id="59" name="TextBox 6"/>
          <p:cNvSpPr txBox="1"/>
          <p:nvPr/>
        </p:nvSpPr>
        <p:spPr>
          <a:xfrm>
            <a:off x="451890" y="4788700"/>
            <a:ext cx="2159095" cy="353135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</a:rPr>
              <a:t>A.</a:t>
            </a:r>
            <a:r>
              <a:rPr kumimoji="0" lang="zh-TW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</a:rPr>
              <a:t> </a:t>
            </a: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南宋轻骑兵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60" name="圖片 5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60" y="4449152"/>
            <a:ext cx="2704339" cy="2433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61" name="TextBox 5"/>
          <p:cNvSpPr txBox="1"/>
          <p:nvPr/>
        </p:nvSpPr>
        <p:spPr>
          <a:xfrm>
            <a:off x="929817" y="6427617"/>
            <a:ext cx="2633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zh-HK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仿绘自《图说中国武器集成》页</a:t>
            </a:r>
            <a:r>
              <a:rPr lang="en-US" sz="1200" kern="1200" dirty="0">
                <a:solidFill>
                  <a:srgbClr val="000000"/>
                </a:solidFill>
                <a:effectLst/>
                <a:latin typeface="Times New Roman"/>
                <a:ea typeface="新細明體"/>
                <a:cs typeface="Times New Roman"/>
              </a:rPr>
              <a:t>57</a:t>
            </a:r>
            <a:endParaRPr lang="zh-HK" sz="1200" dirty="0">
              <a:effectLst/>
              <a:latin typeface="Times New Roman"/>
              <a:ea typeface="新細明體"/>
            </a:endParaRPr>
          </a:p>
        </p:txBody>
      </p:sp>
      <p:sp>
        <p:nvSpPr>
          <p:cNvPr id="63" name="TextBox 4"/>
          <p:cNvSpPr txBox="1"/>
          <p:nvPr/>
        </p:nvSpPr>
        <p:spPr>
          <a:xfrm>
            <a:off x="4466060" y="4119505"/>
            <a:ext cx="4272749" cy="2597898"/>
          </a:xfrm>
          <a:prstGeom prst="rect">
            <a:avLst/>
          </a:prstGeom>
          <a:solidFill>
            <a:srgbClr val="4F81BD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到了宋朝，骑兵的发展已经到达相当成熟的阶段。马镫的使用，让骑兵可以用双腿控制马匹，并将身体升高至马头之上方，拉弓射箭。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历来优良战马均产自北方，宋朝要发展骑兵并不容易。虽然如此，但面对辽金这两个边疆民族的相继压迫，朝廷还是非常重视发展骑兵的。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2788373" y="5803475"/>
            <a:ext cx="609600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675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63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508408" y="1235681"/>
            <a:ext cx="1750695" cy="369332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B.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 </a:t>
            </a:r>
            <a:r>
              <a:rPr kumimoji="0" lang="zh-HK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重甲骑兵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3320991" y="771455"/>
            <a:ext cx="5054601" cy="6032253"/>
            <a:chOff x="0" y="971600"/>
            <a:chExt cx="6857998" cy="8172400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08720" y="971600"/>
              <a:ext cx="5402345" cy="817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60650" y="1277888"/>
              <a:ext cx="1697348" cy="2555776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90092" y="6033749"/>
              <a:ext cx="1667906" cy="2592289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5580112"/>
              <a:ext cx="1588213" cy="3113584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TextBox 6"/>
          <p:cNvSpPr txBox="1"/>
          <p:nvPr/>
        </p:nvSpPr>
        <p:spPr>
          <a:xfrm>
            <a:off x="508408" y="2249226"/>
            <a:ext cx="2564385" cy="3847773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披甲的宋朝骑兵。从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武经总要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知道，宋军的护甲分铁、皮、纸三种品质。兵书没有说明原因，猜测可能是按照士兵的等级分派。纸甲虽薄，但只要上阵之前浸在水中，便可增加其柔软度，有助卸去箭的穿透力。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考考你：请尝试将不同的护甲配对在骑兵身上。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cxnSp>
        <p:nvCxnSpPr>
          <p:cNvPr id="15" name="直線接點 14"/>
          <p:cNvCxnSpPr/>
          <p:nvPr/>
        </p:nvCxnSpPr>
        <p:spPr>
          <a:xfrm flipH="1">
            <a:off x="5879158" y="1449126"/>
            <a:ext cx="1820057" cy="1558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flipH="1">
            <a:off x="6480015" y="2249226"/>
            <a:ext cx="914400" cy="4060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 flipH="1" flipV="1">
            <a:off x="6099650" y="2812697"/>
            <a:ext cx="1599565" cy="19431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 flipH="1" flipV="1">
            <a:off x="6203282" y="3779233"/>
            <a:ext cx="1066165" cy="15995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99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74" name="TextBox 2"/>
          <p:cNvSpPr txBox="1"/>
          <p:nvPr/>
        </p:nvSpPr>
        <p:spPr>
          <a:xfrm>
            <a:off x="448560" y="1926103"/>
            <a:ext cx="2890660" cy="3568178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良驹难求，为了保护战马，同时增强骑兵的攻击能力，无论宋金两国均发展马的护甲。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宋朝将「鳞甲」推广至战马上，发展成重骑兵。从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武经总要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的描述，一匹重装甲的战马，需要六幅护甲。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考考你：请配对以下六幅护甲在马身上的位置。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grpSp>
        <p:nvGrpSpPr>
          <p:cNvPr id="75" name="群組 74"/>
          <p:cNvGrpSpPr/>
          <p:nvPr/>
        </p:nvGrpSpPr>
        <p:grpSpPr>
          <a:xfrm>
            <a:off x="3528346" y="1092137"/>
            <a:ext cx="5233944" cy="5530258"/>
            <a:chOff x="0" y="0"/>
            <a:chExt cx="6592390" cy="6965505"/>
          </a:xfrm>
        </p:grpSpPr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6104" y="2880322"/>
              <a:ext cx="5184576" cy="4085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"/>
              <a:ext cx="1988840" cy="2851923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64498" y="0"/>
              <a:ext cx="1803713" cy="2808312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32249" y="1"/>
              <a:ext cx="2016224" cy="2841043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6" name="TextBox 29"/>
            <p:cNvSpPr txBox="1"/>
            <p:nvPr/>
          </p:nvSpPr>
          <p:spPr>
            <a:xfrm>
              <a:off x="4116400" y="6480403"/>
              <a:ext cx="2475990" cy="465183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zh-HK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宋重骑兵意想图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</p:grpSp>
      <p:cxnSp>
        <p:nvCxnSpPr>
          <p:cNvPr id="87" name="Elbow Connector 17"/>
          <p:cNvCxnSpPr/>
          <p:nvPr/>
        </p:nvCxnSpPr>
        <p:spPr>
          <a:xfrm>
            <a:off x="3928536" y="3207453"/>
            <a:ext cx="2629812" cy="2286828"/>
          </a:xfrm>
          <a:prstGeom prst="bentConnector3">
            <a:avLst>
              <a:gd name="adj1" fmla="val -759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Elbow Connector 7"/>
          <p:cNvCxnSpPr/>
          <p:nvPr/>
        </p:nvCxnSpPr>
        <p:spPr>
          <a:xfrm rot="16200000" flipH="1">
            <a:off x="3442570" y="3007359"/>
            <a:ext cx="2744194" cy="285849"/>
          </a:xfrm>
          <a:prstGeom prst="bentConnector3">
            <a:avLst>
              <a:gd name="adj1" fmla="val 50000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Elbow Connector 13"/>
          <p:cNvCxnSpPr/>
          <p:nvPr/>
        </p:nvCxnSpPr>
        <p:spPr>
          <a:xfrm rot="5400000">
            <a:off x="3928513" y="2978774"/>
            <a:ext cx="2915706" cy="400189"/>
          </a:xfrm>
          <a:prstGeom prst="bentConnector3">
            <a:avLst>
              <a:gd name="adj1" fmla="val 202"/>
            </a:avLst>
          </a:prstGeom>
          <a:ln w="28575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Elbow Connector 20"/>
          <p:cNvCxnSpPr/>
          <p:nvPr/>
        </p:nvCxnSpPr>
        <p:spPr>
          <a:xfrm rot="5400000">
            <a:off x="4700303" y="2149811"/>
            <a:ext cx="3258730" cy="2058114"/>
          </a:xfrm>
          <a:prstGeom prst="bentConnector3">
            <a:avLst>
              <a:gd name="adj1" fmla="val 61498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28"/>
          <p:cNvCxnSpPr/>
          <p:nvPr/>
        </p:nvCxnSpPr>
        <p:spPr>
          <a:xfrm>
            <a:off x="6558347" y="2978770"/>
            <a:ext cx="0" cy="2286828"/>
          </a:xfrm>
          <a:prstGeom prst="straightConnector1">
            <a:avLst/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Elbow Connector 23"/>
          <p:cNvCxnSpPr/>
          <p:nvPr/>
        </p:nvCxnSpPr>
        <p:spPr>
          <a:xfrm rot="5400000">
            <a:off x="5129082" y="3035957"/>
            <a:ext cx="2572682" cy="2115284"/>
          </a:xfrm>
          <a:prstGeom prst="bentConnector3">
            <a:avLst>
              <a:gd name="adj1" fmla="val 100976"/>
            </a:avLst>
          </a:prstGeom>
          <a:ln w="28575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02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37" name="TextBox 1"/>
          <p:cNvSpPr txBox="1"/>
          <p:nvPr/>
        </p:nvSpPr>
        <p:spPr>
          <a:xfrm>
            <a:off x="521017" y="1226800"/>
            <a:ext cx="1903095" cy="369332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C.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Times New Roman"/>
              </a:rPr>
              <a:t> </a:t>
            </a:r>
            <a:r>
              <a:rPr kumimoji="0" lang="zh-HK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Times New Roman"/>
              </a:rPr>
              <a:t>重甲步兵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0962" y="2843762"/>
            <a:ext cx="2565565" cy="395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7" y="1411466"/>
            <a:ext cx="3969061" cy="5385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矩形 41"/>
          <p:cNvSpPr/>
          <p:nvPr/>
        </p:nvSpPr>
        <p:spPr>
          <a:xfrm>
            <a:off x="1321345" y="5552560"/>
            <a:ext cx="448945" cy="758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2154554" y="5622933"/>
            <a:ext cx="407670" cy="758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45" name="TextBox 3"/>
          <p:cNvSpPr txBox="1"/>
          <p:nvPr/>
        </p:nvSpPr>
        <p:spPr>
          <a:xfrm>
            <a:off x="5489775" y="4820330"/>
            <a:ext cx="3474115" cy="1957411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考考你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</a:rPr>
              <a:t>：重甲步兵与重甲骑兵在披甲上有什么不同？为什么？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5621189" y="5626046"/>
            <a:ext cx="3211286" cy="1081781"/>
          </a:xfrm>
          <a:prstGeom prst="rect">
            <a:avLst/>
          </a:prstGeom>
          <a:solidFill>
            <a:sysClr val="window" lastClr="FFFFFF"/>
          </a:solidFill>
          <a:ln w="6350">
            <a:solidFill>
              <a:srgbClr val="4F81BD">
                <a:lumMod val="75000"/>
              </a:srgbClr>
            </a:solidFill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宋朝的重甲步兵，值得注意的是，膝盖以下也披甲，全身保护。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621189" y="2392105"/>
            <a:ext cx="3210880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zh-HK" dirty="0"/>
              <a:t>长盾牌在战场上被广泛利用，前线步兵将盾牌一字派列，形成防御围墙，不单抵挡弓箭，还可减轻敌方骑兵和步兵的直接冲击。</a:t>
            </a:r>
            <a:endParaRPr lang="zh-HK" altLang="en-US" dirty="0"/>
          </a:p>
        </p:txBody>
      </p:sp>
      <p:cxnSp>
        <p:nvCxnSpPr>
          <p:cNvPr id="7" name="直線接點 6"/>
          <p:cNvCxnSpPr/>
          <p:nvPr/>
        </p:nvCxnSpPr>
        <p:spPr>
          <a:xfrm>
            <a:off x="5246527" y="3366655"/>
            <a:ext cx="37466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89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2" name="TextBox 3"/>
          <p:cNvSpPr txBox="1"/>
          <p:nvPr/>
        </p:nvSpPr>
        <p:spPr>
          <a:xfrm>
            <a:off x="441089" y="1212906"/>
            <a:ext cx="1903095" cy="472440"/>
          </a:xfrm>
          <a:prstGeom prst="rect">
            <a:avLst/>
          </a:prstGeom>
          <a:gradFill flip="none" rotWithShape="1">
            <a:gsLst>
              <a:gs pos="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18780000" scaled="0"/>
            <a:tileRect/>
          </a:gra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+mn-cs"/>
              </a:rPr>
              <a:t>D.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+mn-cs"/>
              </a:rPr>
              <a:t> </a:t>
            </a:r>
            <a:r>
              <a:rPr kumimoji="0" lang="zh-HK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+mn-cs"/>
              </a:rPr>
              <a:t>轻步兵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+mn-cs"/>
              </a:rPr>
              <a:t>/</a:t>
            </a:r>
            <a:r>
              <a:rPr kumimoji="0" lang="zh-HK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+mn-cs"/>
              </a:rPr>
              <a:t>弓兵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3524705" y="1901020"/>
            <a:ext cx="5367975" cy="4627991"/>
            <a:chOff x="0" y="0"/>
            <a:chExt cx="6712711" cy="5886767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95679" y="936103"/>
              <a:ext cx="3717032" cy="460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4037838" cy="5796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TextBox 5"/>
            <p:cNvSpPr txBox="1"/>
            <p:nvPr/>
          </p:nvSpPr>
          <p:spPr>
            <a:xfrm>
              <a:off x="2995679" y="5468043"/>
              <a:ext cx="3336835" cy="418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仿绘自《图说中国武器集成》页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57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19" name="TextBox 4"/>
          <p:cNvSpPr txBox="1"/>
          <p:nvPr/>
        </p:nvSpPr>
        <p:spPr>
          <a:xfrm>
            <a:off x="436081" y="1978156"/>
            <a:ext cx="3391587" cy="4048801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古代的兵阵，不可能每个士兵均能披上昂贵的护甲。一般站在战阵最前端的士兵，都是轻步兵为主。他们不披甲，配备弓箭和刀剑。两军对阵，敌军进入射程范围内，便放箭射击；到敌军趋近的时候，便抛下弓箭，改持刀剑埋身搏击。这兵种在战争中是必须的，但死伤也最为惨重，所以一般是以非嫡系部队担任。宋金和战中，双方往往在战场附近村庄强行征集壮丁入伍，便是补充这方面的兵源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717852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11" name="TextBox 6"/>
          <p:cNvSpPr txBox="1"/>
          <p:nvPr/>
        </p:nvSpPr>
        <p:spPr>
          <a:xfrm>
            <a:off x="434340" y="1208241"/>
            <a:ext cx="1454785" cy="475615"/>
          </a:xfrm>
          <a:prstGeom prst="rect">
            <a:avLst/>
          </a:prstGeom>
          <a:gradFill flip="none" rotWithShape="1">
            <a:gsLst>
              <a:gs pos="47000">
                <a:srgbClr val="F79646">
                  <a:lumMod val="40000"/>
                  <a:lumOff val="60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38100" cap="flat" cmpd="sng" algn="ctr">
            <a:noFill/>
            <a:prstDash val="solid"/>
          </a:ln>
          <a:effectLst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+mn-cs"/>
              </a:rPr>
              <a:t>E.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BiauKai"/>
                <a:ea typeface="新細明體"/>
                <a:cs typeface="+mn-cs"/>
              </a:rPr>
              <a:t> </a:t>
            </a:r>
            <a:r>
              <a:rPr kumimoji="0" lang="zh-HK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4806"/>
                </a:solidFill>
                <a:effectLst/>
                <a:uLnTx/>
                <a:uFillTx/>
                <a:latin typeface="Times New Roman"/>
                <a:ea typeface="BiauKai"/>
                <a:cs typeface="+mn-cs"/>
              </a:rPr>
              <a:t>弩兵</a:t>
            </a:r>
            <a:endParaRPr kumimoji="0" lang="zh-HK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/>
              <a:ea typeface="新細明體"/>
              <a:cs typeface="+mn-cs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3503588" y="1270738"/>
            <a:ext cx="3562472" cy="2893599"/>
            <a:chOff x="0" y="0"/>
            <a:chExt cx="5025204" cy="3903539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386308" cy="3236443"/>
            </a:xfrm>
            <a:prstGeom prst="rect">
              <a:avLst/>
            </a:prstGeom>
            <a:noFill/>
            <a:ln w="38100" cmpd="sng">
              <a:solidFill>
                <a:schemeClr val="bg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8"/>
            <p:cNvSpPr txBox="1"/>
            <p:nvPr/>
          </p:nvSpPr>
          <p:spPr>
            <a:xfrm>
              <a:off x="1421754" y="3477084"/>
              <a:ext cx="3603450" cy="4264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仿绘自《图说中国武器集成》页</a:t>
              </a:r>
              <a:r>
                <a:rPr lang="en-US" sz="1200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</a:rPr>
                <a:t>62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22" name="TextBox 7"/>
          <p:cNvSpPr txBox="1"/>
          <p:nvPr/>
        </p:nvSpPr>
        <p:spPr>
          <a:xfrm>
            <a:off x="434340" y="1852681"/>
            <a:ext cx="2850678" cy="4048801"/>
          </a:xfrm>
          <a:prstGeom prst="rect">
            <a:avLst/>
          </a:prstGeom>
          <a:solidFill>
            <a:srgbClr val="8064A2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秦朝以来的弩兵，仍然是战场上的远距离杀手。弩的威力决定于弩的大小，弩愈大，射出的箭便愈远，穿透力也愈大。问题是一人之力，能拉动的弩不可能太大，于是宋朝便利用螺旋杠杆原理，设计出大型的机械弩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/>
                <a:ea typeface="新細明體"/>
              </a:rPr>
              <a:t>——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三弓床弩，利用数十人之力，将三张大弓合并起来，成为战场上的可怕武器，也是金兵重骑兵杀手。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4827" y="1529742"/>
            <a:ext cx="2449278" cy="281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4" name="群組 23"/>
          <p:cNvGrpSpPr/>
          <p:nvPr/>
        </p:nvGrpSpPr>
        <p:grpSpPr>
          <a:xfrm>
            <a:off x="3670479" y="4347537"/>
            <a:ext cx="3112362" cy="2354699"/>
            <a:chOff x="-510608" y="0"/>
            <a:chExt cx="6415264" cy="4267836"/>
          </a:xfrm>
        </p:grpSpPr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2048" y="0"/>
              <a:ext cx="5472608" cy="4062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6" name="TextBox 9"/>
            <p:cNvSpPr txBox="1"/>
            <p:nvPr/>
          </p:nvSpPr>
          <p:spPr>
            <a:xfrm>
              <a:off x="-510608" y="1001852"/>
              <a:ext cx="1306768" cy="181463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HK" sz="1200" kern="1200" dirty="0">
                  <a:solidFill>
                    <a:srgbClr val="000000"/>
                  </a:solidFill>
                  <a:effectLst/>
                  <a:latin typeface="Calibri"/>
                  <a:ea typeface="SimSun"/>
                  <a:cs typeface="Times New Roman"/>
                </a:rPr>
                <a:t>用来拉弓的绞车</a:t>
              </a:r>
              <a:endParaRPr lang="zh-HK" sz="1200" dirty="0">
                <a:effectLst/>
                <a:latin typeface="Times New Roman"/>
                <a:ea typeface="新細明體"/>
              </a:endParaRPr>
            </a:p>
          </p:txBody>
        </p:sp>
        <p:sp>
          <p:nvSpPr>
            <p:cNvPr id="27" name="TextBox 11"/>
            <p:cNvSpPr txBox="1"/>
            <p:nvPr/>
          </p:nvSpPr>
          <p:spPr>
            <a:xfrm>
              <a:off x="2262543" y="3440187"/>
              <a:ext cx="2838671" cy="82764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CN" b="1" kern="1200" dirty="0">
                  <a:solidFill>
                    <a:srgbClr val="000000"/>
                  </a:solidFill>
                  <a:effectLst/>
                  <a:latin typeface="Times New Roman"/>
                  <a:ea typeface="新細明體"/>
                  <a:cs typeface="Times New Roman"/>
                </a:rPr>
                <a:t>三弓床弩</a:t>
              </a:r>
              <a:endParaRPr lang="zh-HK" dirty="0">
                <a:effectLst/>
                <a:latin typeface="Times New Roman"/>
                <a:ea typeface="新細明體"/>
              </a:endParaRPr>
            </a:p>
          </p:txBody>
        </p:sp>
      </p:grpSp>
      <p:sp>
        <p:nvSpPr>
          <p:cNvPr id="29" name="文字方塊 28"/>
          <p:cNvSpPr txBox="1">
            <a:spLocks noChangeArrowheads="1"/>
          </p:cNvSpPr>
          <p:nvPr/>
        </p:nvSpPr>
        <p:spPr bwMode="auto">
          <a:xfrm>
            <a:off x="6915085" y="4826507"/>
            <a:ext cx="1913567" cy="1644040"/>
          </a:xfrm>
          <a:prstGeom prst="rect">
            <a:avLst/>
          </a:prstGeom>
          <a:solidFill>
            <a:srgbClr val="9BBB59">
              <a:lumMod val="40000"/>
              <a:lumOff val="6000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HK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想一想</a:t>
            </a:r>
            <a:r>
              <a:rPr kumimoji="0" lang="zh-HK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：请仔细观察「三弓床弩」这件武器是如何运作的。你认为它的杀伤力如何？对付哪种敌人最有效？</a:t>
            </a:r>
            <a:endParaRPr kumimoji="0" lang="zh-HK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3665454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top bar.jpg"/>
          <p:cNvPicPr>
            <a:picLocks noChangeAspect="1"/>
          </p:cNvPicPr>
          <p:nvPr/>
        </p:nvPicPr>
        <p:blipFill>
          <a:blip r:embed="rId2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38998" y="1208241"/>
            <a:ext cx="12618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400" b="1" dirty="0">
                <a:solidFill>
                  <a:srgbClr val="E36C0A"/>
                </a:solidFill>
                <a:latin typeface="BiauKai"/>
                <a:cs typeface="Times New Roman"/>
              </a:rPr>
              <a:t>III.	</a:t>
            </a:r>
            <a:r>
              <a:rPr lang="zh-CN" altLang="zh-TW" sz="2400" b="1" dirty="0">
                <a:solidFill>
                  <a:srgbClr val="E36C0A"/>
                </a:solidFill>
                <a:ea typeface="BiauKai"/>
                <a:cs typeface="Times New Roman"/>
              </a:rPr>
              <a:t>金兵</a:t>
            </a:r>
            <a:endParaRPr lang="zh-HK" altLang="zh-TW" sz="2400" kern="100" dirty="0">
              <a:cs typeface="Times New Roman"/>
            </a:endParaRPr>
          </a:p>
        </p:txBody>
      </p:sp>
      <p:pic>
        <p:nvPicPr>
          <p:cNvPr id="17" name="圖片 1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96" y="1759074"/>
            <a:ext cx="6479724" cy="428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70075" y="1759073"/>
            <a:ext cx="1455270" cy="4287579"/>
          </a:xfrm>
          <a:prstGeom prst="rect">
            <a:avLst/>
          </a:prstGeom>
          <a:solidFill>
            <a:srgbClr val="8064A2">
              <a:lumMod val="40000"/>
              <a:lumOff val="60000"/>
            </a:srgbClr>
          </a:solidFill>
        </p:spPr>
        <p:txBody>
          <a:bodyPr wrap="square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此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为非常罕有金兵所留下的图像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《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中兴瑞应图</a:t>
            </a:r>
            <a:r>
              <a:rPr kumimoji="0" lang="en-US" altLang="zh-HK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》</a:t>
            </a:r>
            <a:r>
              <a:rPr kumimoji="0" lang="zh-HK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新細明體"/>
                <a:cs typeface="Times New Roman"/>
              </a:rPr>
              <a:t>，现存天津博物馆，描绘靖康之难后，徽宗钦宗被金人掳走，高宗即位的故事。据说此画中是金国骑兵。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  <a:p>
            <a:pPr marL="0" marR="0" lvl="0" indent="0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新細明體"/>
                <a:ea typeface="新細明體"/>
              </a:rPr>
              <a:t> </a:t>
            </a:r>
            <a:endParaRPr kumimoji="0" lang="zh-HK" altLang="en-US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20877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829C2D0BC7F544BE1FEDE0EECD7245" ma:contentTypeVersion="14" ma:contentTypeDescription="Create a new document." ma:contentTypeScope="" ma:versionID="d7412338e19ab353bc3e1304ec9b2865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d6417eb18bda45ec88a4016915a232a6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9F1853F2-3E2A-419D-B569-DF9B2D9CC8E3}"/>
</file>

<file path=customXml/itemProps2.xml><?xml version="1.0" encoding="utf-8"?>
<ds:datastoreItem xmlns:ds="http://schemas.openxmlformats.org/officeDocument/2006/customXml" ds:itemID="{E72FA786-0B1E-49FF-969E-8BD5C3157F5B}"/>
</file>

<file path=customXml/itemProps3.xml><?xml version="1.0" encoding="utf-8"?>
<ds:datastoreItem xmlns:ds="http://schemas.openxmlformats.org/officeDocument/2006/customXml" ds:itemID="{26331FEC-C328-4531-8872-E08EC9E1161B}"/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3380</Words>
  <Application>Microsoft Office PowerPoint</Application>
  <PresentationFormat>如螢幕大小 (4:3)</PresentationFormat>
  <Paragraphs>144</Paragraphs>
  <Slides>20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7" baseType="lpstr">
      <vt:lpstr>BiauKai</vt:lpstr>
      <vt:lpstr>宋体</vt:lpstr>
      <vt:lpstr>新細明體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trilink 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albert lau</dc:creator>
  <cp:lastModifiedBy>NG, Lai-fan</cp:lastModifiedBy>
  <cp:revision>119</cp:revision>
  <dcterms:created xsi:type="dcterms:W3CDTF">2017-02-07T17:12:51Z</dcterms:created>
  <dcterms:modified xsi:type="dcterms:W3CDTF">2026-01-15T02:32:13Z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