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9" r:id="rId3"/>
    <p:sldId id="283" r:id="rId4"/>
    <p:sldId id="260" r:id="rId5"/>
    <p:sldId id="258" r:id="rId6"/>
    <p:sldId id="257" r:id="rId7"/>
    <p:sldId id="261" r:id="rId8"/>
    <p:sldId id="262" r:id="rId9"/>
    <p:sldId id="263" r:id="rId10"/>
    <p:sldId id="292" r:id="rId11"/>
    <p:sldId id="291" r:id="rId12"/>
    <p:sldId id="290" r:id="rId13"/>
    <p:sldId id="264" r:id="rId14"/>
    <p:sldId id="265" r:id="rId15"/>
    <p:sldId id="266" r:id="rId16"/>
    <p:sldId id="285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86" r:id="rId25"/>
    <p:sldId id="287" r:id="rId26"/>
    <p:sldId id="288" r:id="rId27"/>
    <p:sldId id="289" r:id="rId28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0" autoAdjust="0"/>
    <p:restoredTop sz="86391" autoAdjust="0"/>
  </p:normalViewPr>
  <p:slideViewPr>
    <p:cSldViewPr snapToGrid="0" snapToObjects="1">
      <p:cViewPr varScale="1">
        <p:scale>
          <a:sx n="98" d="100"/>
          <a:sy n="98" d="100"/>
        </p:scale>
        <p:origin x="208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2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46B55-62D9-0F41-BC47-304FAF785C52}" type="datetimeFigureOut">
              <a:rPr kumimoji="1" lang="zh-TW" altLang="en-US" smtClean="0"/>
              <a:t>2026/1/15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6990B-DB6A-C14B-A7FD-024B5123F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56232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DCEB3-CAC4-AA47-85D1-1DF3EB2F8EB3}" type="datetimeFigureOut">
              <a:rPr kumimoji="1" lang="zh-TW" altLang="en-US" smtClean="0"/>
              <a:t>2026/1/15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1AEF7-A788-AF4F-9728-C9724F65077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7579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1AEF7-A788-AF4F-9728-C9724F650778}" type="slidenum">
              <a:rPr kumimoji="1" lang="zh-TW" altLang="en-US" smtClean="0"/>
              <a:t>1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5475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1AEF7-A788-AF4F-9728-C9724F650778}" type="slidenum">
              <a:rPr kumimoji="1" lang="zh-TW" altLang="en-US" smtClean="0"/>
              <a:t>2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95178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A9FA-EB68-3B40-918A-FB3F6C7FF9A3}" type="datetimeFigureOut">
              <a:rPr kumimoji="1" lang="zh-TW" altLang="en-US" smtClean="0"/>
              <a:t>2026/1/15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B8CB-E1A4-D24D-AF1F-8B9417970AC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0085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A9FA-EB68-3B40-918A-FB3F6C7FF9A3}" type="datetimeFigureOut">
              <a:rPr kumimoji="1" lang="zh-TW" altLang="en-US" smtClean="0"/>
              <a:t>2026/1/15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B8CB-E1A4-D24D-AF1F-8B9417970AC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2395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A9FA-EB68-3B40-918A-FB3F6C7FF9A3}" type="datetimeFigureOut">
              <a:rPr kumimoji="1" lang="zh-TW" altLang="en-US" smtClean="0"/>
              <a:t>2026/1/15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B8CB-E1A4-D24D-AF1F-8B9417970AC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1821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A9FA-EB68-3B40-918A-FB3F6C7FF9A3}" type="datetimeFigureOut">
              <a:rPr kumimoji="1" lang="zh-TW" altLang="en-US" smtClean="0"/>
              <a:t>2026/1/15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B8CB-E1A4-D24D-AF1F-8B9417970AC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9289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A9FA-EB68-3B40-918A-FB3F6C7FF9A3}" type="datetimeFigureOut">
              <a:rPr kumimoji="1" lang="zh-TW" altLang="en-US" smtClean="0"/>
              <a:t>2026/1/15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B8CB-E1A4-D24D-AF1F-8B9417970AC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6916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A9FA-EB68-3B40-918A-FB3F6C7FF9A3}" type="datetimeFigureOut">
              <a:rPr kumimoji="1" lang="zh-TW" altLang="en-US" smtClean="0"/>
              <a:t>2026/1/15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B8CB-E1A4-D24D-AF1F-8B9417970AC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9541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A9FA-EB68-3B40-918A-FB3F6C7FF9A3}" type="datetimeFigureOut">
              <a:rPr kumimoji="1" lang="zh-TW" altLang="en-US" smtClean="0"/>
              <a:t>2026/1/15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B8CB-E1A4-D24D-AF1F-8B9417970AC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62678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A9FA-EB68-3B40-918A-FB3F6C7FF9A3}" type="datetimeFigureOut">
              <a:rPr kumimoji="1" lang="zh-TW" altLang="en-US" smtClean="0"/>
              <a:t>2026/1/15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B8CB-E1A4-D24D-AF1F-8B9417970AC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87981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A9FA-EB68-3B40-918A-FB3F6C7FF9A3}" type="datetimeFigureOut">
              <a:rPr kumimoji="1" lang="zh-TW" altLang="en-US" smtClean="0"/>
              <a:t>2026/1/15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B8CB-E1A4-D24D-AF1F-8B9417970AC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51027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A9FA-EB68-3B40-918A-FB3F6C7FF9A3}" type="datetimeFigureOut">
              <a:rPr kumimoji="1" lang="zh-TW" altLang="en-US" smtClean="0"/>
              <a:t>2026/1/15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B8CB-E1A4-D24D-AF1F-8B9417970AC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0901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A9FA-EB68-3B40-918A-FB3F6C7FF9A3}" type="datetimeFigureOut">
              <a:rPr kumimoji="1" lang="zh-TW" altLang="en-US" smtClean="0"/>
              <a:t>2026/1/15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3B8CB-E1A4-D24D-AF1F-8B9417970AC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8544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DA9FA-EB68-3B40-918A-FB3F6C7FF9A3}" type="datetimeFigureOut">
              <a:rPr kumimoji="1" lang="zh-TW" altLang="en-US" smtClean="0"/>
              <a:t>2026/1/15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3B8CB-E1A4-D24D-AF1F-8B9417970AC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6734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 descr="top bar.jpg"/>
          <p:cNvPicPr>
            <a:picLocks noChangeAspect="1"/>
          </p:cNvPicPr>
          <p:nvPr/>
        </p:nvPicPr>
        <p:blipFill>
          <a:blip r:embed="rId3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23" name="TextBox 3"/>
          <p:cNvSpPr txBox="1"/>
          <p:nvPr/>
        </p:nvSpPr>
        <p:spPr>
          <a:xfrm>
            <a:off x="440692" y="1208241"/>
            <a:ext cx="5638800" cy="646331"/>
          </a:xfrm>
          <a:prstGeom prst="rect">
            <a:avLst/>
          </a:prstGeom>
          <a:gradFill flip="none" rotWithShape="1">
            <a:gsLst>
              <a:gs pos="47000">
                <a:srgbClr val="4BACC6">
                  <a:lumMod val="20000"/>
                  <a:lumOff val="8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BiauKai"/>
                <a:cs typeface="Times New Roman"/>
              </a:rPr>
              <a:t>宁远之役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icrosoft YaHei"/>
                <a:cs typeface="Times New Roman"/>
              </a:rPr>
              <a:t>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48DD4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红夷大炮的威力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40692" y="2204216"/>
            <a:ext cx="2508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romanUcPeriod"/>
            </a:pPr>
            <a:r>
              <a:rPr lang="zh-TW" altLang="zh-TW" sz="2400" b="1" dirty="0">
                <a:solidFill>
                  <a:srgbClr val="E36C0A"/>
                </a:solidFill>
                <a:ea typeface="BiauKai"/>
                <a:cs typeface="Times New Roman"/>
              </a:rPr>
              <a:t>宁远之役背景</a:t>
            </a:r>
            <a:endParaRPr lang="en-US" altLang="zh-TW" sz="2400" kern="100" dirty="0">
              <a:cs typeface="Times New Roman"/>
            </a:endParaRPr>
          </a:p>
          <a:p>
            <a:endParaRPr kumimoji="1" lang="zh-TW" altLang="en-US" sz="2400" dirty="0"/>
          </a:p>
        </p:txBody>
      </p:sp>
      <p:sp>
        <p:nvSpPr>
          <p:cNvPr id="26" name="TextBox 1"/>
          <p:cNvSpPr txBox="1"/>
          <p:nvPr/>
        </p:nvSpPr>
        <p:spPr>
          <a:xfrm>
            <a:off x="440692" y="2728523"/>
            <a:ext cx="8280874" cy="2635072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1616</a:t>
            </a:r>
            <a:r>
              <a:rPr kumimoji="0" lang="zh-TW" alt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年，努尔哈赤建国号金（史称后金），以七大恨告天，向明开战。他随后得到连串的胜利，包括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1619</a:t>
            </a:r>
            <a:r>
              <a:rPr kumimoji="0" lang="zh-TW" alt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年的萨尔浒之役，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1621</a:t>
            </a:r>
            <a:r>
              <a:rPr kumimoji="0" lang="zh-TW" alt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年攻陷和占领明朝在山海关外的大城市辽阳、抚顺和沈阳。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1626</a:t>
            </a:r>
            <a:r>
              <a:rPr kumimoji="0" lang="zh-TW" alt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年，更进击接近山海关的宁远，当时守城明朝将领是袁崇焕。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宁远之役中，明军放弃了主动出击的战术，利用先进的西洋大炮坚守城池，击溃了后金的猛烈进攻。明军胜利，不单即时守住了明朝的边防，也改变了明和满洲政权的关系。此役后不久，努尔哈赤逝世，继任的皇太极惧于明军的实力，在一段很长的时间，不敢贸然侵明。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9226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688" y="3114674"/>
            <a:ext cx="1528142" cy="306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5804" y="3114674"/>
            <a:ext cx="2266591" cy="305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4193" y="2912189"/>
            <a:ext cx="1975042" cy="32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69737" y="3770876"/>
            <a:ext cx="2663771" cy="241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9"/>
          <p:cNvSpPr txBox="1"/>
          <p:nvPr/>
        </p:nvSpPr>
        <p:spPr>
          <a:xfrm>
            <a:off x="908819" y="6120081"/>
            <a:ext cx="357505" cy="547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kern="1200" dirty="0">
                <a:solidFill>
                  <a:srgbClr val="FF0000"/>
                </a:solidFill>
                <a:effectLst/>
                <a:latin typeface="Times New Roman"/>
                <a:ea typeface="新細明體"/>
                <a:cs typeface="Times New Roman"/>
              </a:rPr>
              <a:t>1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2" name="TextBox 9"/>
          <p:cNvSpPr txBox="1"/>
          <p:nvPr/>
        </p:nvSpPr>
        <p:spPr>
          <a:xfrm>
            <a:off x="2745489" y="6120081"/>
            <a:ext cx="357505" cy="547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kern="1200" dirty="0">
                <a:solidFill>
                  <a:srgbClr val="FF0000"/>
                </a:solidFill>
                <a:effectLst/>
                <a:latin typeface="Times New Roman"/>
                <a:ea typeface="新細明體"/>
                <a:cs typeface="Times New Roman"/>
              </a:rPr>
              <a:t>2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3" name="TextBox 9"/>
          <p:cNvSpPr txBox="1"/>
          <p:nvPr/>
        </p:nvSpPr>
        <p:spPr>
          <a:xfrm>
            <a:off x="4865533" y="6107507"/>
            <a:ext cx="357505" cy="547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kern="1200" dirty="0">
                <a:solidFill>
                  <a:srgbClr val="FF0000"/>
                </a:solidFill>
                <a:effectLst/>
                <a:latin typeface="Times New Roman"/>
                <a:ea typeface="新細明體"/>
                <a:cs typeface="Times New Roman"/>
              </a:rPr>
              <a:t>3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4" name="TextBox 9"/>
          <p:cNvSpPr txBox="1"/>
          <p:nvPr/>
        </p:nvSpPr>
        <p:spPr>
          <a:xfrm>
            <a:off x="7038054" y="6083359"/>
            <a:ext cx="357505" cy="547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kern="1200" dirty="0">
                <a:solidFill>
                  <a:srgbClr val="FF0000"/>
                </a:solidFill>
                <a:effectLst/>
                <a:latin typeface="Times New Roman"/>
                <a:ea typeface="新細明體"/>
                <a:cs typeface="Times New Roman"/>
              </a:rPr>
              <a:t>4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181666"/>
              </p:ext>
            </p:extLst>
          </p:nvPr>
        </p:nvGraphicFramePr>
        <p:xfrm>
          <a:off x="2401667" y="1208241"/>
          <a:ext cx="264261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2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300" kern="1200" dirty="0">
                          <a:effectLst/>
                        </a:rPr>
                        <a:t>操作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300" kern="1200" dirty="0">
                          <a:effectLst/>
                        </a:rPr>
                        <a:t>装火药入枪管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300" kern="1200" dirty="0">
                          <a:effectLst/>
                        </a:rPr>
                        <a:t>瞄准发射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300" kern="1200" dirty="0">
                          <a:effectLst/>
                        </a:rPr>
                        <a:t>将火药分在小容器内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300" kern="1200" dirty="0">
                          <a:effectLst/>
                        </a:rPr>
                        <a:t>用杖将火药和铅弹推进枪管内部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980233"/>
              </p:ext>
            </p:extLst>
          </p:nvPr>
        </p:nvGraphicFramePr>
        <p:xfrm>
          <a:off x="5044285" y="1208241"/>
          <a:ext cx="54987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300" kern="1200" dirty="0">
                          <a:effectLst/>
                        </a:rPr>
                        <a:t>号码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705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688" y="3114674"/>
            <a:ext cx="1528142" cy="306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5804" y="3114674"/>
            <a:ext cx="2266591" cy="305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4193" y="2912189"/>
            <a:ext cx="1975042" cy="32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69737" y="3770876"/>
            <a:ext cx="2663771" cy="241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9"/>
          <p:cNvSpPr txBox="1"/>
          <p:nvPr/>
        </p:nvSpPr>
        <p:spPr>
          <a:xfrm>
            <a:off x="908819" y="6120081"/>
            <a:ext cx="357505" cy="547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kern="1200" dirty="0">
                <a:solidFill>
                  <a:srgbClr val="FF0000"/>
                </a:solidFill>
                <a:effectLst/>
                <a:latin typeface="Times New Roman"/>
                <a:ea typeface="新細明體"/>
                <a:cs typeface="Times New Roman"/>
              </a:rPr>
              <a:t>1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2" name="TextBox 9"/>
          <p:cNvSpPr txBox="1"/>
          <p:nvPr/>
        </p:nvSpPr>
        <p:spPr>
          <a:xfrm>
            <a:off x="2745489" y="6120081"/>
            <a:ext cx="357505" cy="547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kern="1200" dirty="0">
                <a:solidFill>
                  <a:srgbClr val="FF0000"/>
                </a:solidFill>
                <a:effectLst/>
                <a:latin typeface="Times New Roman"/>
                <a:ea typeface="新細明體"/>
                <a:cs typeface="Times New Roman"/>
              </a:rPr>
              <a:t>2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3" name="TextBox 9"/>
          <p:cNvSpPr txBox="1"/>
          <p:nvPr/>
        </p:nvSpPr>
        <p:spPr>
          <a:xfrm>
            <a:off x="4865533" y="6107507"/>
            <a:ext cx="357505" cy="547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kern="1200" dirty="0">
                <a:solidFill>
                  <a:srgbClr val="FF0000"/>
                </a:solidFill>
                <a:effectLst/>
                <a:latin typeface="Times New Roman"/>
                <a:ea typeface="新細明體"/>
                <a:cs typeface="Times New Roman"/>
              </a:rPr>
              <a:t>3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4" name="TextBox 9"/>
          <p:cNvSpPr txBox="1"/>
          <p:nvPr/>
        </p:nvSpPr>
        <p:spPr>
          <a:xfrm>
            <a:off x="7038054" y="6083359"/>
            <a:ext cx="357505" cy="547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kern="1200" dirty="0">
                <a:solidFill>
                  <a:srgbClr val="FF0000"/>
                </a:solidFill>
                <a:effectLst/>
                <a:latin typeface="Times New Roman"/>
                <a:ea typeface="新細明體"/>
                <a:cs typeface="Times New Roman"/>
              </a:rPr>
              <a:t>4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144168"/>
              </p:ext>
            </p:extLst>
          </p:nvPr>
        </p:nvGraphicFramePr>
        <p:xfrm>
          <a:off x="2401667" y="1208241"/>
          <a:ext cx="264261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2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300" kern="1200" dirty="0">
                          <a:effectLst/>
                        </a:rPr>
                        <a:t>操作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300" kern="1200" dirty="0">
                          <a:effectLst/>
                        </a:rPr>
                        <a:t>装火药入枪管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300" kern="1200" dirty="0">
                          <a:effectLst/>
                        </a:rPr>
                        <a:t>瞄准发射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300" kern="1200" dirty="0">
                          <a:effectLst/>
                        </a:rPr>
                        <a:t>将火药分在小容器内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300" kern="1200" dirty="0">
                          <a:effectLst/>
                        </a:rPr>
                        <a:t>用杖将火药和铅弹推进枪管内部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388169"/>
              </p:ext>
            </p:extLst>
          </p:nvPr>
        </p:nvGraphicFramePr>
        <p:xfrm>
          <a:off x="5044285" y="1208241"/>
          <a:ext cx="54987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300" kern="1200" dirty="0">
                          <a:effectLst/>
                        </a:rPr>
                        <a:t>号码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TW" sz="1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TW" sz="1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TW" sz="1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68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635514" y="1731875"/>
            <a:ext cx="7872971" cy="1424245"/>
          </a:xfrm>
          <a:prstGeom prst="rect">
            <a:avLst/>
          </a:prstGeom>
          <a:solidFill>
            <a:srgbClr val="8064A2">
              <a:lumMod val="40000"/>
              <a:lumOff val="60000"/>
            </a:srgbClr>
          </a:solidFill>
          <a:ln w="38100" cap="flat" cmpd="sng" algn="ctr">
            <a:noFill/>
            <a:prstDash val="solid"/>
          </a:ln>
          <a:effectLst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/>
                <a:cs typeface="Times New Roman"/>
              </a:rPr>
              <a:t>想一想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/>
                <a:cs typeface="Times New Roman"/>
              </a:rPr>
              <a:t>：思考以上的图画及活动，然后回答有关问题：</a:t>
            </a:r>
            <a:endParaRPr kumimoji="0" lang="zh-HK" altLang="en-US" b="0" i="0" u="none" strike="noStrike" kern="1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新細明體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/>
              <a:buAutoNum type="arabicPeriod"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/>
                <a:cs typeface="Times New Roman"/>
              </a:rPr>
              <a:t>为什么明军需要这种施放火枪的策略？</a:t>
            </a:r>
            <a:endParaRPr kumimoji="0" lang="zh-HK" altLang="en-US" b="0" i="0" u="none" strike="noStrike" kern="1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新細明體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/>
              <a:buAutoNum type="arabicPeriod"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/>
                <a:cs typeface="Times New Roman"/>
              </a:rPr>
              <a:t>你认为哪方的武器较为先进？</a:t>
            </a:r>
            <a:endParaRPr kumimoji="0" lang="zh-HK" altLang="en-US" b="0" i="0" u="none" strike="noStrike" kern="1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新細明體"/>
              <a:cs typeface="Times New Roman"/>
            </a:endParaRPr>
          </a:p>
          <a:p>
            <a:pPr marL="0" marR="0" lvl="0" indent="0" algn="just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试从武器运作的角度，解释明军此役败于后金军队的原因。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9958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571990" y="1400644"/>
            <a:ext cx="2513617" cy="369332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明军的火炮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新細明體"/>
                <a:ea typeface="新細明體"/>
                <a:cs typeface="Times New Roman"/>
              </a:rPr>
              <a:t>-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佛郎机炮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571990" y="1894193"/>
            <a:ext cx="2513617" cy="1664041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1621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年，努尔哈赤带领后金兵，攻打辽阳城，明朝守军带备火枪火炮出城，隔着护城河开火迎战。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8357" y="1400644"/>
            <a:ext cx="5569624" cy="3522106"/>
          </a:xfrm>
          <a:prstGeom prst="rect">
            <a:avLst/>
          </a:prstGeom>
          <a:noFill/>
          <a:ln w="38100" cmpd="sng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989" y="3721950"/>
            <a:ext cx="2513617" cy="2832688"/>
          </a:xfrm>
          <a:prstGeom prst="rect">
            <a:avLst/>
          </a:prstGeom>
          <a:noFill/>
          <a:ln w="38100" cmpd="sng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33"/>
          <p:cNvSpPr txBox="1"/>
          <p:nvPr/>
        </p:nvSpPr>
        <p:spPr>
          <a:xfrm>
            <a:off x="1751881" y="3864111"/>
            <a:ext cx="892925" cy="347345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火炮兵</a:t>
            </a:r>
            <a:endParaRPr kumimoji="0" lang="zh-HK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17" name="TextBox 33"/>
          <p:cNvSpPr txBox="1"/>
          <p:nvPr/>
        </p:nvSpPr>
        <p:spPr>
          <a:xfrm>
            <a:off x="2019729" y="4370792"/>
            <a:ext cx="892925" cy="347345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火炮兵</a:t>
            </a:r>
            <a:endParaRPr kumimoji="0" lang="zh-HK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18" name="TextBox 33"/>
          <p:cNvSpPr txBox="1"/>
          <p:nvPr/>
        </p:nvSpPr>
        <p:spPr>
          <a:xfrm>
            <a:off x="2821894" y="6111000"/>
            <a:ext cx="892925" cy="347345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火炮兵</a:t>
            </a:r>
            <a:endParaRPr kumimoji="0" lang="zh-HK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20" name="TextBox 29"/>
          <p:cNvSpPr txBox="1"/>
          <p:nvPr/>
        </p:nvSpPr>
        <p:spPr>
          <a:xfrm>
            <a:off x="2644806" y="4922750"/>
            <a:ext cx="872252" cy="38481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/>
                <a:cs typeface="Times New Roman"/>
              </a:rPr>
              <a:t>火枪兵</a:t>
            </a:r>
            <a:endParaRPr kumimoji="0" lang="zh-HK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21" name="TextBox 29"/>
          <p:cNvSpPr txBox="1"/>
          <p:nvPr/>
        </p:nvSpPr>
        <p:spPr>
          <a:xfrm>
            <a:off x="2564029" y="5414967"/>
            <a:ext cx="872252" cy="38481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/>
                <a:cs typeface="Times New Roman"/>
              </a:rPr>
              <a:t>火枪兵</a:t>
            </a:r>
            <a:endParaRPr kumimoji="0" lang="zh-HK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25" name="TextBox 34"/>
          <p:cNvSpPr txBox="1"/>
          <p:nvPr/>
        </p:nvSpPr>
        <p:spPr>
          <a:xfrm>
            <a:off x="4055895" y="5109292"/>
            <a:ext cx="4782085" cy="784952"/>
          </a:xfrm>
          <a:prstGeom prst="rect">
            <a:avLst/>
          </a:prstGeom>
          <a:solidFill>
            <a:srgbClr val="4BACC6">
              <a:lumMod val="75000"/>
            </a:srgbClr>
          </a:solidFill>
          <a:ln w="25400" cap="flat" cmpd="sng" algn="ctr">
            <a:solidFill>
              <a:srgbClr val="4BACC6">
                <a:lumMod val="40000"/>
                <a:lumOff val="60000"/>
              </a:srgbClr>
            </a:solidFill>
            <a:prstDash val="solid"/>
          </a:ln>
          <a:effectLst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佛郎机炮，正德末年从葡萄牙引进，自此成为明军的主力火炮。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27" name="TextBox 34"/>
          <p:cNvSpPr txBox="1"/>
          <p:nvPr/>
        </p:nvSpPr>
        <p:spPr>
          <a:xfrm>
            <a:off x="4055894" y="5996890"/>
            <a:ext cx="4782085" cy="461455"/>
          </a:xfrm>
          <a:prstGeom prst="rect">
            <a:avLst/>
          </a:prstGeom>
          <a:solidFill>
            <a:srgbClr val="8064A2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考考你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：为什么明军要将大炮搬到城外施放？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cxnSp>
        <p:nvCxnSpPr>
          <p:cNvPr id="28" name="Elbow Connector 20"/>
          <p:cNvCxnSpPr/>
          <p:nvPr/>
        </p:nvCxnSpPr>
        <p:spPr>
          <a:xfrm rot="10800000" flipV="1">
            <a:off x="3079329" y="3864111"/>
            <a:ext cx="3280802" cy="545306"/>
          </a:xfrm>
          <a:prstGeom prst="bentConnector3">
            <a:avLst>
              <a:gd name="adj1" fmla="val 50000"/>
            </a:avLst>
          </a:prstGeom>
          <a:ln w="28575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5"/>
          <p:cNvSpPr/>
          <p:nvPr/>
        </p:nvSpPr>
        <p:spPr>
          <a:xfrm>
            <a:off x="6363208" y="2898281"/>
            <a:ext cx="1756241" cy="1931659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286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18" name="TextBox 3"/>
          <p:cNvSpPr txBox="1"/>
          <p:nvPr/>
        </p:nvSpPr>
        <p:spPr>
          <a:xfrm>
            <a:off x="509457" y="1379651"/>
            <a:ext cx="1652567" cy="369332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佛郎机炮图解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6693" y="1323770"/>
            <a:ext cx="2200330" cy="111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0744" y="2809890"/>
            <a:ext cx="4817285" cy="305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Box 7"/>
          <p:cNvSpPr txBox="1"/>
          <p:nvPr/>
        </p:nvSpPr>
        <p:spPr>
          <a:xfrm>
            <a:off x="6333537" y="1208241"/>
            <a:ext cx="2085474" cy="111459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石弹，攻城之用，若射击敌兵，可转用密集小型的散弹。</a:t>
            </a:r>
            <a:endParaRPr lang="zh-HK" dirty="0">
              <a:effectLst/>
              <a:latin typeface="Times New Roman"/>
              <a:ea typeface="新細明體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6131215" y="2172984"/>
            <a:ext cx="2287796" cy="14797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每支母炮，配备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5-9</a:t>
            </a: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门子炮，由于炮弹是预先装入子炮，因此大大缩短发射的时间间隔。</a:t>
            </a:r>
            <a:endParaRPr lang="zh-HK" dirty="0">
              <a:effectLst/>
              <a:latin typeface="Times New Roman"/>
              <a:ea typeface="新細明體"/>
            </a:endParaRPr>
          </a:p>
        </p:txBody>
      </p:sp>
      <p:cxnSp>
        <p:nvCxnSpPr>
          <p:cNvPr id="37" name="Curved Connector 9"/>
          <p:cNvCxnSpPr/>
          <p:nvPr/>
        </p:nvCxnSpPr>
        <p:spPr bwMode="auto">
          <a:xfrm rot="10800000" flipV="1">
            <a:off x="4816113" y="1536072"/>
            <a:ext cx="1517424" cy="31845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oval"/>
          </a:ln>
          <a:effectLst/>
        </p:spPr>
      </p:cxnSp>
      <p:sp>
        <p:nvSpPr>
          <p:cNvPr id="38" name="TextBox 10"/>
          <p:cNvSpPr txBox="1"/>
          <p:nvPr/>
        </p:nvSpPr>
        <p:spPr>
          <a:xfrm>
            <a:off x="6888029" y="4294124"/>
            <a:ext cx="1524623" cy="1027484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zh-HK" sz="14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装上炮车使用的佛郎机炮，须至少三名士兵进行操作。</a:t>
            </a:r>
            <a:endParaRPr lang="zh-HK" sz="1400" dirty="0">
              <a:effectLst/>
              <a:latin typeface="Times New Roman"/>
              <a:ea typeface="新細明體"/>
            </a:endParaRPr>
          </a:p>
        </p:txBody>
      </p:sp>
      <p:cxnSp>
        <p:nvCxnSpPr>
          <p:cNvPr id="39" name="Straight Arrow Connector 12"/>
          <p:cNvCxnSpPr/>
          <p:nvPr/>
        </p:nvCxnSpPr>
        <p:spPr>
          <a:xfrm flipH="1" flipV="1">
            <a:off x="5453907" y="3765252"/>
            <a:ext cx="50581" cy="2335331"/>
          </a:xfrm>
          <a:prstGeom prst="straightConnector1">
            <a:avLst/>
          </a:prstGeom>
          <a:ln w="28575" cmpd="sng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14"/>
          <p:cNvCxnSpPr/>
          <p:nvPr/>
        </p:nvCxnSpPr>
        <p:spPr>
          <a:xfrm flipV="1">
            <a:off x="3678694" y="3446798"/>
            <a:ext cx="0" cy="2653786"/>
          </a:xfrm>
          <a:prstGeom prst="straightConnector1">
            <a:avLst/>
          </a:prstGeom>
          <a:ln w="28575" cmpd="sng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5"/>
          <p:cNvSpPr txBox="1"/>
          <p:nvPr/>
        </p:nvSpPr>
        <p:spPr>
          <a:xfrm>
            <a:off x="5111353" y="6100546"/>
            <a:ext cx="685108" cy="3707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子炮</a:t>
            </a:r>
            <a:endParaRPr lang="zh-HK" sz="1600" dirty="0">
              <a:effectLst/>
              <a:latin typeface="Times New Roman"/>
              <a:ea typeface="新細明體"/>
            </a:endParaRPr>
          </a:p>
        </p:txBody>
      </p:sp>
      <p:sp>
        <p:nvSpPr>
          <p:cNvPr id="42" name="TextBox 16"/>
          <p:cNvSpPr txBox="1"/>
          <p:nvPr/>
        </p:nvSpPr>
        <p:spPr>
          <a:xfrm>
            <a:off x="3423270" y="6099038"/>
            <a:ext cx="613130" cy="3554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母炮</a:t>
            </a:r>
            <a:endParaRPr lang="zh-HK" sz="1600" dirty="0">
              <a:effectLst/>
              <a:latin typeface="Times New Roman"/>
              <a:ea typeface="新細明體"/>
            </a:endParaRPr>
          </a:p>
        </p:txBody>
      </p:sp>
      <p:sp>
        <p:nvSpPr>
          <p:cNvPr id="43" name="TextBox 17"/>
          <p:cNvSpPr txBox="1"/>
          <p:nvPr/>
        </p:nvSpPr>
        <p:spPr>
          <a:xfrm>
            <a:off x="2617920" y="1770620"/>
            <a:ext cx="637425" cy="3105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ea typeface="新細明體"/>
                <a:cs typeface="Times New Roman"/>
              </a:rPr>
              <a:t>子炮</a:t>
            </a:r>
            <a:endParaRPr lang="zh-HK" sz="1600" dirty="0">
              <a:effectLst/>
              <a:latin typeface="Times New Roman"/>
              <a:ea typeface="新細明體"/>
            </a:endParaRPr>
          </a:p>
        </p:txBody>
      </p:sp>
      <p:sp>
        <p:nvSpPr>
          <p:cNvPr id="44" name="TextBox 19"/>
          <p:cNvSpPr txBox="1"/>
          <p:nvPr/>
        </p:nvSpPr>
        <p:spPr>
          <a:xfrm>
            <a:off x="4360886" y="2491430"/>
            <a:ext cx="707381" cy="3578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火药</a:t>
            </a:r>
            <a:endParaRPr lang="zh-HK" sz="1600" dirty="0">
              <a:effectLst/>
              <a:latin typeface="Times New Roman"/>
              <a:ea typeface="新細明體"/>
            </a:endParaRPr>
          </a:p>
        </p:txBody>
      </p:sp>
      <p:cxnSp>
        <p:nvCxnSpPr>
          <p:cNvPr id="45" name="Straight Arrow Connector 22"/>
          <p:cNvCxnSpPr>
            <a:stCxn id="44" idx="0"/>
          </p:cNvCxnSpPr>
          <p:nvPr/>
        </p:nvCxnSpPr>
        <p:spPr>
          <a:xfrm flipV="1">
            <a:off x="4714577" y="2172984"/>
            <a:ext cx="100821" cy="318446"/>
          </a:xfrm>
          <a:prstGeom prst="straightConnector1">
            <a:avLst/>
          </a:prstGeom>
          <a:ln w="28575" cmpd="sng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23"/>
          <p:cNvSpPr txBox="1"/>
          <p:nvPr/>
        </p:nvSpPr>
        <p:spPr>
          <a:xfrm>
            <a:off x="5127136" y="2491430"/>
            <a:ext cx="799773" cy="3578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导火线</a:t>
            </a:r>
            <a:endParaRPr lang="zh-HK" sz="1600" dirty="0">
              <a:effectLst/>
              <a:latin typeface="Times New Roman"/>
              <a:ea typeface="新細明體"/>
            </a:endParaRPr>
          </a:p>
        </p:txBody>
      </p:sp>
      <p:cxnSp>
        <p:nvCxnSpPr>
          <p:cNvPr id="47" name="Straight Arrow Connector 25"/>
          <p:cNvCxnSpPr/>
          <p:nvPr/>
        </p:nvCxnSpPr>
        <p:spPr>
          <a:xfrm flipV="1">
            <a:off x="5453907" y="2013754"/>
            <a:ext cx="0" cy="477681"/>
          </a:xfrm>
          <a:prstGeom prst="straightConnector1">
            <a:avLst/>
          </a:prstGeom>
          <a:ln w="28575" cmpd="sng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18"/>
          <p:cNvSpPr txBox="1"/>
          <p:nvPr/>
        </p:nvSpPr>
        <p:spPr>
          <a:xfrm>
            <a:off x="5919550" y="5854642"/>
            <a:ext cx="2637228" cy="6574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本页图片仿绘自</a:t>
            </a:r>
            <a:r>
              <a:rPr lang="zh-HK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《</a:t>
            </a: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图解中国武器集成</a:t>
            </a:r>
            <a:r>
              <a:rPr lang="zh-HK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》</a:t>
            </a:r>
            <a:r>
              <a:rPr lang="zh-CN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页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</a:rPr>
              <a:t>45</a:t>
            </a:r>
            <a:endParaRPr lang="zh-HK" sz="1600" dirty="0">
              <a:effectLst/>
              <a:latin typeface="Times New Roman"/>
              <a:ea typeface="新細明體"/>
            </a:endParaRPr>
          </a:p>
        </p:txBody>
      </p:sp>
      <p:sp>
        <p:nvSpPr>
          <p:cNvPr id="50" name="TextBox 4"/>
          <p:cNvSpPr txBox="1"/>
          <p:nvPr/>
        </p:nvSpPr>
        <p:spPr>
          <a:xfrm>
            <a:off x="494735" y="4443272"/>
            <a:ext cx="1932848" cy="2027994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简单来说，佛郎机炮是「子母炮」，亦即整支炮是由「母炮」和「子炮」两部份所组成。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7992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  <p:bldP spid="38" grpId="0" animBg="1"/>
      <p:bldP spid="41" grpId="0" animBg="1"/>
      <p:bldP spid="42" grpId="0" animBg="1"/>
      <p:bldP spid="43" grpId="0" animBg="1"/>
      <p:bldP spid="44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1596390" y="1387578"/>
            <a:ext cx="5951219" cy="5183087"/>
            <a:chOff x="0" y="0"/>
            <a:chExt cx="6858000" cy="576994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3518989" cy="4176464"/>
            </a:xfrm>
            <a:prstGeom prst="rect">
              <a:avLst/>
            </a:prstGeom>
            <a:noFill/>
            <a:ln w="38100">
              <a:solidFill>
                <a:srgbClr val="92D05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95207" y="0"/>
              <a:ext cx="3262793" cy="4916588"/>
            </a:xfrm>
            <a:prstGeom prst="rect">
              <a:avLst/>
            </a:prstGeom>
            <a:noFill/>
            <a:ln w="38100">
              <a:solidFill>
                <a:srgbClr val="92D05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5"/>
            <p:cNvSpPr txBox="1"/>
            <p:nvPr/>
          </p:nvSpPr>
          <p:spPr>
            <a:xfrm>
              <a:off x="0" y="4283837"/>
              <a:ext cx="3429001" cy="148610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pPr>
                <a:lnSpc>
                  <a:spcPct val="110000"/>
                </a:lnSpc>
                <a:spcAft>
                  <a:spcPts val="0"/>
                </a:spcAft>
              </a:pPr>
              <a:r>
                <a:rPr lang="en-US" kern="1200" dirty="0">
                  <a:solidFill>
                    <a:srgbClr val="FFFFFF"/>
                  </a:solidFill>
                  <a:effectLst/>
                  <a:latin typeface="Times New Roman"/>
                  <a:ea typeface="新細明體"/>
                  <a:cs typeface="Times New Roman"/>
                </a:rPr>
                <a:t>16</a:t>
              </a:r>
              <a:r>
                <a:rPr lang="zh-HK" kern="1200" dirty="0">
                  <a:solidFill>
                    <a:srgbClr val="FFFFFF"/>
                  </a:solidFill>
                  <a:effectLst/>
                  <a:latin typeface="Times New Roman"/>
                  <a:ea typeface="新細明體"/>
                  <a:cs typeface="Times New Roman"/>
                </a:rPr>
                <a:t>世纪欧洲大航海时期，各国船舰多在甲板边缘配置佛郎机炮。（摄于澳门海事博物馆）</a:t>
              </a:r>
              <a:endParaRPr lang="zh-HK" dirty="0">
                <a:effectLst/>
                <a:latin typeface="Times New Roman"/>
                <a:ea typeface="新細明體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4894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4346" y="1711581"/>
            <a:ext cx="6611877" cy="3221666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6"/>
          <p:cNvSpPr txBox="1"/>
          <p:nvPr/>
        </p:nvSpPr>
        <p:spPr>
          <a:xfrm>
            <a:off x="1224346" y="5129480"/>
            <a:ext cx="6611877" cy="8428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zh-HK" kern="1200" dirty="0">
                <a:solidFill>
                  <a:srgbClr val="FFFFFF"/>
                </a:solidFill>
                <a:effectLst/>
                <a:latin typeface="Times New Roman"/>
                <a:ea typeface="新細明體"/>
                <a:cs typeface="Times New Roman"/>
              </a:rPr>
              <a:t>英国佛郎机母炮。这个年代的佛郎机母炮，多是用生铁粗糙打造而成。（摄于纽卡素旧城堡</a:t>
            </a:r>
            <a:r>
              <a:rPr lang="en-US" kern="1200" dirty="0">
                <a:solidFill>
                  <a:srgbClr val="FFFFFF"/>
                </a:solidFill>
                <a:effectLst/>
                <a:latin typeface="Times New Roman"/>
                <a:ea typeface="新細明體"/>
                <a:cs typeface="Times New Roman"/>
              </a:rPr>
              <a:t>The Old Castle</a:t>
            </a:r>
            <a:r>
              <a:rPr lang="zh-HK" kern="1200" dirty="0">
                <a:solidFill>
                  <a:srgbClr val="FFFFFF"/>
                </a:solidFill>
                <a:effectLst/>
                <a:latin typeface="Times New Roman"/>
                <a:ea typeface="新細明體"/>
                <a:cs typeface="Times New Roman"/>
              </a:rPr>
              <a:t>内）</a:t>
            </a:r>
            <a:endParaRPr lang="zh-HK" dirty="0">
              <a:effectLst/>
              <a:latin typeface="Times New Roman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27448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618401" y="1296036"/>
            <a:ext cx="4734184" cy="719248"/>
          </a:xfrm>
          <a:prstGeom prst="rect">
            <a:avLst/>
          </a:prstGeom>
          <a:solidFill>
            <a:srgbClr val="8064A2">
              <a:lumMod val="40000"/>
              <a:lumOff val="60000"/>
            </a:srgbClr>
          </a:solidFill>
          <a:ln w="38100" cap="flat" cmpd="sng" algn="ctr">
            <a:noFill/>
            <a:prstDash val="solid"/>
          </a:ln>
          <a:effectLst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/>
                <a:cs typeface="Times New Roman"/>
              </a:rPr>
              <a:t>想一想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/>
                <a:cs typeface="Times New Roman"/>
              </a:rPr>
              <a:t>：看过以上的简单介绍，你发觉佛郎机炮有什么缺点？</a:t>
            </a:r>
            <a:endParaRPr kumimoji="0" lang="zh-HK" altLang="en-US" b="0" i="0" u="none" strike="noStrike" kern="1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新細明體"/>
              <a:cs typeface="Times New Roman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新細明體"/>
                <a:ea typeface="新細明體"/>
              </a:rPr>
              <a:t> 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25" name="TextBox 2"/>
          <p:cNvSpPr txBox="1"/>
          <p:nvPr/>
        </p:nvSpPr>
        <p:spPr>
          <a:xfrm>
            <a:off x="618400" y="2585592"/>
            <a:ext cx="4734185" cy="2032768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嘉靖年间，明朝仿制了佛郎机炮，称「无敌大将军炮」。将炮置在城墙或炮车上，便可作陆上使用。单是嘉靖十六年（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1537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）这一年，便生产了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3900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门各种口径的无敌大将军炮。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新細明體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佛郎机炮发射石头弹，但也可装置多枚散弹，杀伤射程范围内的敌兵。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30" name="TextBox 7"/>
          <p:cNvSpPr txBox="1"/>
          <p:nvPr/>
        </p:nvSpPr>
        <p:spPr>
          <a:xfrm>
            <a:off x="618400" y="4810910"/>
            <a:ext cx="8071680" cy="1822731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然而，佛郎机炮在设计上有一个缺陷，就是火力弱，射程短。此因火炮的发射，是依靠火药的燃烧，产生气体，将炮弹推出。子母炮是二合为一，那么炮弹自子炮射出，进入母炮时，便在子炮和母炮的接连位置，产生「泄气」的问题，因而减低了威力。这大概是明军在辽阳之战中，需要将佛郎机炮移至城外，近距离对准后金兵的原因。但这样以来，炮兵便失去掩护，容易被敌兵所伤。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ea typeface="新細明體"/>
                <a:cs typeface="Times New Roman"/>
              </a:rPr>
              <a:t>1621</a:t>
            </a:r>
            <a:r>
              <a:rPr lang="zh-HK" altLang="en-US" dirty="0">
                <a:solidFill>
                  <a:srgbClr val="000000"/>
                </a:solidFill>
                <a:latin typeface="Times New Roman"/>
                <a:ea typeface="新細明體"/>
                <a:cs typeface="Times New Roman"/>
              </a:rPr>
              <a:t>年，努尔哈赤攻占辽阳，下一个目标便是宁远。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2913" y="908915"/>
            <a:ext cx="2700803" cy="3353354"/>
          </a:xfrm>
          <a:prstGeom prst="rect">
            <a:avLst/>
          </a:prstGeom>
          <a:noFill/>
          <a:ln w="38100" cmpd="sng">
            <a:solidFill>
              <a:sysClr val="window" lastClr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Rectangle 4"/>
          <p:cNvSpPr/>
          <p:nvPr/>
        </p:nvSpPr>
        <p:spPr>
          <a:xfrm>
            <a:off x="5278001" y="4285653"/>
            <a:ext cx="3412079" cy="32452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（</a:t>
            </a:r>
            <a:r>
              <a:rPr kumimoji="0" lang="en-US" altLang="zh-H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《</a:t>
            </a:r>
            <a:r>
              <a:rPr kumimoji="0" lang="zh-HK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艺海珠尘</a:t>
            </a:r>
            <a:r>
              <a:rPr kumimoji="0" lang="en-US" altLang="zh-H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》</a:t>
            </a:r>
            <a:r>
              <a:rPr kumimoji="0" lang="zh-HK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，嘉庆间吴省兰辑）</a:t>
            </a:r>
            <a:endParaRPr kumimoji="0" lang="zh-HK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33" name="TextBox 5"/>
          <p:cNvSpPr txBox="1"/>
          <p:nvPr/>
        </p:nvSpPr>
        <p:spPr>
          <a:xfrm>
            <a:off x="618401" y="2127023"/>
            <a:ext cx="4734184" cy="350282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佛郎机炮的缺点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464266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793" y="1208241"/>
            <a:ext cx="5381625" cy="2129329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3976195" y="1208241"/>
            <a:ext cx="1808201" cy="1951063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793" y="3606473"/>
            <a:ext cx="2435868" cy="288022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直線單箭頭接點 8"/>
          <p:cNvCxnSpPr/>
          <p:nvPr/>
        </p:nvCxnSpPr>
        <p:spPr>
          <a:xfrm flipH="1">
            <a:off x="2973661" y="3007738"/>
            <a:ext cx="1002534" cy="98084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4"/>
          <p:cNvSpPr txBox="1"/>
          <p:nvPr/>
        </p:nvSpPr>
        <p:spPr>
          <a:xfrm>
            <a:off x="3631362" y="3526746"/>
            <a:ext cx="5037727" cy="1794862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cap="flat">
            <a:noFill/>
          </a:ln>
          <a:effectLst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天启六年（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1626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）正月十四日，努尔哈赤陷锦州、大小凌河、松山、杏山。二十三日围宁远，袁崇焕激励将士，誓与城共存亡，后金军攻城，凿城墙高二丈者三四处，环城挖掘六七十处，袁崇焕令家人罗立发西洋巨炮，大败后金兵。（取自东莞袁崇焕纪念园壁画展览）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19" name="TextBox 6"/>
          <p:cNvSpPr txBox="1"/>
          <p:nvPr/>
        </p:nvSpPr>
        <p:spPr>
          <a:xfrm>
            <a:off x="3631361" y="5432990"/>
            <a:ext cx="5037727" cy="1053705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上文中的「西洋大炮」在当时也称为「红夷大炮」。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1626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年，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袁崇焕就是利用它们来击退努尔哈赤带领的后金兵。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013788" y="3070713"/>
            <a:ext cx="24034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zh-TW" sz="1600" dirty="0">
                <a:solidFill>
                  <a:srgbClr val="000000"/>
                </a:solidFill>
                <a:latin typeface="Times New Roman"/>
                <a:cs typeface="Times New Roman"/>
              </a:rPr>
              <a:t>摄于东莞袁崇焕纪念园</a:t>
            </a:r>
            <a:endParaRPr lang="zh-HK" altLang="zh-TW" sz="1600" dirty="0">
              <a:latin typeface="Times New Roman"/>
            </a:endParaRPr>
          </a:p>
          <a:p>
            <a:endParaRPr kumimoji="1"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0420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9" name="TextBox 1"/>
          <p:cNvSpPr txBox="1"/>
          <p:nvPr/>
        </p:nvSpPr>
        <p:spPr>
          <a:xfrm>
            <a:off x="538825" y="1377448"/>
            <a:ext cx="1161408" cy="369332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红夷大炮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24" name="TextBox 3"/>
          <p:cNvSpPr txBox="1"/>
          <p:nvPr/>
        </p:nvSpPr>
        <p:spPr>
          <a:xfrm>
            <a:off x="538825" y="1986999"/>
            <a:ext cx="7332624" cy="697114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红夷大炮在技术上最大的改进是用一支长炮管去代替子母炮，这使得火药燃烧时所产生的气体不会外泄，增加了炮弹的射程和威力。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272" y="3492112"/>
            <a:ext cx="6780107" cy="272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Straight Connector 11"/>
          <p:cNvCxnSpPr/>
          <p:nvPr/>
        </p:nvCxnSpPr>
        <p:spPr>
          <a:xfrm>
            <a:off x="5761263" y="4625805"/>
            <a:ext cx="1817243" cy="545155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3" name="TextBox 5"/>
          <p:cNvSpPr txBox="1"/>
          <p:nvPr/>
        </p:nvSpPr>
        <p:spPr>
          <a:xfrm>
            <a:off x="1148501" y="4507775"/>
            <a:ext cx="671415" cy="369332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炮口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34" name="TextBox 9"/>
          <p:cNvSpPr txBox="1"/>
          <p:nvPr/>
        </p:nvSpPr>
        <p:spPr>
          <a:xfrm>
            <a:off x="6186637" y="3492112"/>
            <a:ext cx="2117742" cy="1200329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这是火药进行燃烧的部份，为防炮管爆裂，需要金属环特别加固。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cxnSp>
        <p:nvCxnSpPr>
          <p:cNvPr id="43" name="Elbow Connector 7"/>
          <p:cNvCxnSpPr/>
          <p:nvPr/>
        </p:nvCxnSpPr>
        <p:spPr>
          <a:xfrm rot="5400000" flipH="1" flipV="1">
            <a:off x="1268226" y="4087216"/>
            <a:ext cx="647990" cy="216024"/>
          </a:xfrm>
          <a:prstGeom prst="bentConnector3">
            <a:avLst>
              <a:gd name="adj1" fmla="val 98574"/>
            </a:avLst>
          </a:prstGeom>
          <a:ln w="28575" cmpd="sng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82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3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02941" y="1323516"/>
            <a:ext cx="51595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E36C0A"/>
                </a:solidFill>
                <a:latin typeface="BiauKai"/>
                <a:cs typeface="Times New Roman"/>
              </a:rPr>
              <a:t>II.</a:t>
            </a:r>
            <a:r>
              <a:rPr lang="zh-TW" altLang="en-US" sz="2400" b="1" dirty="0">
                <a:solidFill>
                  <a:srgbClr val="E36C0A"/>
                </a:solidFill>
                <a:latin typeface="BiauKai"/>
                <a:cs typeface="Times New Roman"/>
              </a:rPr>
              <a:t> </a:t>
            </a:r>
            <a:r>
              <a:rPr lang="zh-TW" altLang="zh-TW" sz="2400" b="1" dirty="0">
                <a:solidFill>
                  <a:srgbClr val="E36C0A"/>
                </a:solidFill>
                <a:ea typeface="BiauKai"/>
                <a:cs typeface="Times New Roman"/>
              </a:rPr>
              <a:t>宁远之战的前奏及</a:t>
            </a:r>
            <a:endParaRPr lang="en-US" altLang="zh-TW" sz="2400" b="1" dirty="0">
              <a:solidFill>
                <a:srgbClr val="E36C0A"/>
              </a:solidFill>
              <a:ea typeface="BiauKai"/>
              <a:cs typeface="Times New Roman"/>
            </a:endParaRPr>
          </a:p>
          <a:p>
            <a:r>
              <a:rPr lang="en-US" altLang="zh-TW" sz="2400" b="1" dirty="0">
                <a:solidFill>
                  <a:srgbClr val="E36C0A"/>
                </a:solidFill>
                <a:ea typeface="BiauKai"/>
                <a:cs typeface="Times New Roman"/>
              </a:rPr>
              <a:t>     </a:t>
            </a:r>
            <a:r>
              <a:rPr lang="zh-TW" altLang="zh-TW" sz="2400" b="1" dirty="0">
                <a:solidFill>
                  <a:srgbClr val="E36C0A"/>
                </a:solidFill>
                <a:ea typeface="BiauKai"/>
                <a:cs typeface="Times New Roman"/>
              </a:rPr>
              <a:t>双方的作战方式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9" name="TextBox 3"/>
          <p:cNvSpPr txBox="1"/>
          <p:nvPr/>
        </p:nvSpPr>
        <p:spPr>
          <a:xfrm>
            <a:off x="503855" y="2307807"/>
            <a:ext cx="2895600" cy="571500"/>
          </a:xfrm>
          <a:prstGeom prst="rect">
            <a:avLst/>
          </a:prstGeom>
          <a:gradFill flip="none" rotWithShape="1">
            <a:gsLst>
              <a:gs pos="47000">
                <a:srgbClr val="F79646">
                  <a:lumMod val="60000"/>
                  <a:lumOff val="40000"/>
                </a:srgbClr>
              </a:gs>
              <a:gs pos="100000">
                <a:srgbClr val="FFFFFF"/>
              </a:gs>
            </a:gsLst>
            <a:lin ang="0" scaled="1"/>
            <a:tileRect/>
          </a:gra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984806"/>
                </a:solidFill>
                <a:effectLst/>
                <a:uLnTx/>
                <a:uFillTx/>
                <a:latin typeface="BiauKai"/>
                <a:ea typeface="新細明體"/>
                <a:cs typeface="Times New Roman"/>
              </a:rPr>
              <a:t>A.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984806"/>
                </a:solidFill>
                <a:effectLst/>
                <a:uLnTx/>
                <a:uFillTx/>
                <a:latin typeface="Times New Roman"/>
                <a:ea typeface="BiauKai"/>
                <a:cs typeface="Times New Roman"/>
              </a:rPr>
              <a:t>努尔哈赤进军路线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新細明體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984806"/>
                </a:solidFill>
                <a:effectLst/>
                <a:uLnTx/>
                <a:uFillTx/>
                <a:latin typeface="BiauKai"/>
                <a:ea typeface="新細明體"/>
                <a:cs typeface="Times New Roman"/>
              </a:rPr>
              <a:t> 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新細明體"/>
              <a:cs typeface="Times New Roman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0238" y="979190"/>
            <a:ext cx="5095875" cy="5634357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30"/>
          <p:cNvSpPr txBox="1"/>
          <p:nvPr/>
        </p:nvSpPr>
        <p:spPr>
          <a:xfrm>
            <a:off x="469628" y="3377151"/>
            <a:ext cx="3199288" cy="32363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rtlCol="0">
            <a:noAutofit/>
          </a:bodyPr>
          <a:lstStyle/>
          <a:p>
            <a:endParaRPr lang="zh-TW" altLang="en-US"/>
          </a:p>
        </p:txBody>
      </p:sp>
      <p:sp>
        <p:nvSpPr>
          <p:cNvPr id="12" name="TextBox 30"/>
          <p:cNvSpPr txBox="1"/>
          <p:nvPr/>
        </p:nvSpPr>
        <p:spPr>
          <a:xfrm>
            <a:off x="562746" y="3861418"/>
            <a:ext cx="2765841" cy="8663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  <a:tabLst>
                <a:tab pos="2610485" algn="l"/>
              </a:tabLst>
            </a:pPr>
            <a:r>
              <a:rPr lang="zh-HK" b="1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考考你</a:t>
            </a: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：</a:t>
            </a:r>
            <a:endParaRPr lang="en-US" dirty="0">
              <a:effectLst/>
              <a:latin typeface="Times New Roman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请将以下的地名填在</a:t>
            </a:r>
            <a:r>
              <a:rPr lang="zh-TW" alt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右</a:t>
            </a: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图的空格之内：</a:t>
            </a:r>
            <a:endParaRPr lang="en-US" dirty="0">
              <a:effectLst/>
              <a:latin typeface="Times New Roman"/>
              <a:ea typeface="新細明體"/>
              <a:cs typeface="Times New Roman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3980280" y="1549469"/>
            <a:ext cx="4609476" cy="2309490"/>
            <a:chOff x="144016" y="1115616"/>
            <a:chExt cx="5813401" cy="2612033"/>
          </a:xfrm>
        </p:grpSpPr>
        <p:sp>
          <p:nvSpPr>
            <p:cNvPr id="21" name="Rectangle 2"/>
            <p:cNvSpPr/>
            <p:nvPr/>
          </p:nvSpPr>
          <p:spPr>
            <a:xfrm>
              <a:off x="5112568" y="2267744"/>
              <a:ext cx="144016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22" name="Oval 3"/>
            <p:cNvSpPr/>
            <p:nvPr/>
          </p:nvSpPr>
          <p:spPr>
            <a:xfrm>
              <a:off x="4824536" y="169168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23" name="Oval 4"/>
            <p:cNvSpPr/>
            <p:nvPr/>
          </p:nvSpPr>
          <p:spPr>
            <a:xfrm>
              <a:off x="4248472" y="161967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24" name="Oval 5"/>
            <p:cNvSpPr/>
            <p:nvPr/>
          </p:nvSpPr>
          <p:spPr>
            <a:xfrm>
              <a:off x="3816424" y="176368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25" name="Oval 7"/>
            <p:cNvSpPr/>
            <p:nvPr/>
          </p:nvSpPr>
          <p:spPr>
            <a:xfrm>
              <a:off x="1152128" y="320384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26" name="Oval 8"/>
            <p:cNvSpPr/>
            <p:nvPr/>
          </p:nvSpPr>
          <p:spPr>
            <a:xfrm>
              <a:off x="936104" y="349188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27" name="Freeform 10"/>
            <p:cNvSpPr/>
            <p:nvPr/>
          </p:nvSpPr>
          <p:spPr>
            <a:xfrm>
              <a:off x="5012947" y="1858780"/>
              <a:ext cx="157396" cy="344774"/>
            </a:xfrm>
            <a:custGeom>
              <a:avLst/>
              <a:gdLst>
                <a:gd name="connsiteX0" fmla="*/ 134911 w 157396"/>
                <a:gd name="connsiteY0" fmla="*/ 344774 h 344774"/>
                <a:gd name="connsiteX1" fmla="*/ 134911 w 157396"/>
                <a:gd name="connsiteY1" fmla="*/ 209863 h 344774"/>
                <a:gd name="connsiteX2" fmla="*/ 0 w 157396"/>
                <a:gd name="connsiteY2" fmla="*/ 0 h 344774"/>
                <a:gd name="connsiteX3" fmla="*/ 0 w 157396"/>
                <a:gd name="connsiteY3" fmla="*/ 0 h 34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396" h="344774">
                  <a:moveTo>
                    <a:pt x="134911" y="344774"/>
                  </a:moveTo>
                  <a:cubicBezTo>
                    <a:pt x="146153" y="306049"/>
                    <a:pt x="157396" y="267325"/>
                    <a:pt x="134911" y="209863"/>
                  </a:cubicBezTo>
                  <a:cubicBezTo>
                    <a:pt x="112426" y="152401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ln w="38100" cap="sq" cmpd="dbl">
              <a:solidFill>
                <a:srgbClr val="C00000"/>
              </a:solidFill>
              <a:miter lim="800000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28" name="Freeform 11"/>
            <p:cNvSpPr/>
            <p:nvPr/>
          </p:nvSpPr>
          <p:spPr>
            <a:xfrm>
              <a:off x="4428330" y="1524000"/>
              <a:ext cx="359764" cy="64957"/>
            </a:xfrm>
            <a:custGeom>
              <a:avLst/>
              <a:gdLst>
                <a:gd name="connsiteX0" fmla="*/ 359764 w 359764"/>
                <a:gd name="connsiteY0" fmla="*/ 49967 h 64957"/>
                <a:gd name="connsiteX1" fmla="*/ 299804 w 359764"/>
                <a:gd name="connsiteY1" fmla="*/ 4997 h 64957"/>
                <a:gd name="connsiteX2" fmla="*/ 179882 w 359764"/>
                <a:gd name="connsiteY2" fmla="*/ 19987 h 64957"/>
                <a:gd name="connsiteX3" fmla="*/ 0 w 359764"/>
                <a:gd name="connsiteY3" fmla="*/ 64957 h 64957"/>
                <a:gd name="connsiteX4" fmla="*/ 0 w 359764"/>
                <a:gd name="connsiteY4" fmla="*/ 64957 h 6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764" h="64957">
                  <a:moveTo>
                    <a:pt x="359764" y="49967"/>
                  </a:moveTo>
                  <a:cubicBezTo>
                    <a:pt x="344774" y="29980"/>
                    <a:pt x="329784" y="9994"/>
                    <a:pt x="299804" y="4997"/>
                  </a:cubicBezTo>
                  <a:cubicBezTo>
                    <a:pt x="269824" y="0"/>
                    <a:pt x="229849" y="9994"/>
                    <a:pt x="179882" y="19987"/>
                  </a:cubicBezTo>
                  <a:cubicBezTo>
                    <a:pt x="129915" y="29980"/>
                    <a:pt x="0" y="64957"/>
                    <a:pt x="0" y="64957"/>
                  </a:cubicBezTo>
                  <a:lnTo>
                    <a:pt x="0" y="64957"/>
                  </a:lnTo>
                </a:path>
              </a:pathLst>
            </a:custGeom>
            <a:ln w="38100" cmpd="dbl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29" name="Freeform 13"/>
            <p:cNvSpPr/>
            <p:nvPr/>
          </p:nvSpPr>
          <p:spPr>
            <a:xfrm>
              <a:off x="3995433" y="1704109"/>
              <a:ext cx="207818" cy="69273"/>
            </a:xfrm>
            <a:custGeom>
              <a:avLst/>
              <a:gdLst>
                <a:gd name="connsiteX0" fmla="*/ 207818 w 207818"/>
                <a:gd name="connsiteY0" fmla="*/ 0 h 69273"/>
                <a:gd name="connsiteX1" fmla="*/ 69272 w 207818"/>
                <a:gd name="connsiteY1" fmla="*/ 27709 h 69273"/>
                <a:gd name="connsiteX2" fmla="*/ 0 w 207818"/>
                <a:gd name="connsiteY2" fmla="*/ 69273 h 69273"/>
                <a:gd name="connsiteX3" fmla="*/ 0 w 207818"/>
                <a:gd name="connsiteY3" fmla="*/ 69273 h 6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818" h="69273">
                  <a:moveTo>
                    <a:pt x="207818" y="0"/>
                  </a:moveTo>
                  <a:cubicBezTo>
                    <a:pt x="155863" y="8082"/>
                    <a:pt x="103908" y="16164"/>
                    <a:pt x="69272" y="27709"/>
                  </a:cubicBezTo>
                  <a:cubicBezTo>
                    <a:pt x="34636" y="39254"/>
                    <a:pt x="0" y="69273"/>
                    <a:pt x="0" y="69273"/>
                  </a:cubicBezTo>
                  <a:lnTo>
                    <a:pt x="0" y="69273"/>
                  </a:lnTo>
                </a:path>
              </a:pathLst>
            </a:custGeom>
            <a:ln w="38100" cmpd="dbl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30" name="Freeform 14"/>
            <p:cNvSpPr/>
            <p:nvPr/>
          </p:nvSpPr>
          <p:spPr>
            <a:xfrm>
              <a:off x="3468960" y="1925782"/>
              <a:ext cx="304800" cy="526473"/>
            </a:xfrm>
            <a:custGeom>
              <a:avLst/>
              <a:gdLst>
                <a:gd name="connsiteX0" fmla="*/ 304800 w 304800"/>
                <a:gd name="connsiteY0" fmla="*/ 0 h 526473"/>
                <a:gd name="connsiteX1" fmla="*/ 124691 w 304800"/>
                <a:gd name="connsiteY1" fmla="*/ 290945 h 526473"/>
                <a:gd name="connsiteX2" fmla="*/ 83127 w 304800"/>
                <a:gd name="connsiteY2" fmla="*/ 387927 h 526473"/>
                <a:gd name="connsiteX3" fmla="*/ 0 w 304800"/>
                <a:gd name="connsiteY3" fmla="*/ 526473 h 526473"/>
                <a:gd name="connsiteX4" fmla="*/ 0 w 304800"/>
                <a:gd name="connsiteY4" fmla="*/ 526473 h 526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526473">
                  <a:moveTo>
                    <a:pt x="304800" y="0"/>
                  </a:moveTo>
                  <a:cubicBezTo>
                    <a:pt x="233218" y="113145"/>
                    <a:pt x="161636" y="226291"/>
                    <a:pt x="124691" y="290945"/>
                  </a:cubicBezTo>
                  <a:cubicBezTo>
                    <a:pt x="87746" y="355599"/>
                    <a:pt x="103909" y="348672"/>
                    <a:pt x="83127" y="387927"/>
                  </a:cubicBezTo>
                  <a:cubicBezTo>
                    <a:pt x="62345" y="427182"/>
                    <a:pt x="0" y="526473"/>
                    <a:pt x="0" y="526473"/>
                  </a:cubicBezTo>
                  <a:lnTo>
                    <a:pt x="0" y="526473"/>
                  </a:lnTo>
                </a:path>
              </a:pathLst>
            </a:custGeom>
            <a:ln w="38100" cmpd="dbl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31" name="Freeform 15"/>
            <p:cNvSpPr/>
            <p:nvPr/>
          </p:nvSpPr>
          <p:spPr>
            <a:xfrm>
              <a:off x="1293796" y="2463800"/>
              <a:ext cx="1946564" cy="653473"/>
            </a:xfrm>
            <a:custGeom>
              <a:avLst/>
              <a:gdLst>
                <a:gd name="connsiteX0" fmla="*/ 2022764 w 2022764"/>
                <a:gd name="connsiteY0" fmla="*/ 85436 h 653473"/>
                <a:gd name="connsiteX1" fmla="*/ 1884219 w 2022764"/>
                <a:gd name="connsiteY1" fmla="*/ 57727 h 653473"/>
                <a:gd name="connsiteX2" fmla="*/ 1745673 w 2022764"/>
                <a:gd name="connsiteY2" fmla="*/ 16164 h 653473"/>
                <a:gd name="connsiteX3" fmla="*/ 1496291 w 2022764"/>
                <a:gd name="connsiteY3" fmla="*/ 2309 h 653473"/>
                <a:gd name="connsiteX4" fmla="*/ 1108364 w 2022764"/>
                <a:gd name="connsiteY4" fmla="*/ 30018 h 653473"/>
                <a:gd name="connsiteX5" fmla="*/ 858982 w 2022764"/>
                <a:gd name="connsiteY5" fmla="*/ 99291 h 653473"/>
                <a:gd name="connsiteX6" fmla="*/ 429491 w 2022764"/>
                <a:gd name="connsiteY6" fmla="*/ 251691 h 653473"/>
                <a:gd name="connsiteX7" fmla="*/ 69273 w 2022764"/>
                <a:gd name="connsiteY7" fmla="*/ 501073 h 653473"/>
                <a:gd name="connsiteX8" fmla="*/ 13855 w 2022764"/>
                <a:gd name="connsiteY8" fmla="*/ 653473 h 653473"/>
                <a:gd name="connsiteX9" fmla="*/ 13855 w 2022764"/>
                <a:gd name="connsiteY9" fmla="*/ 653473 h 65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2764" h="653473">
                  <a:moveTo>
                    <a:pt x="2022764" y="85436"/>
                  </a:moveTo>
                  <a:cubicBezTo>
                    <a:pt x="1976582" y="77354"/>
                    <a:pt x="1930401" y="69272"/>
                    <a:pt x="1884219" y="57727"/>
                  </a:cubicBezTo>
                  <a:cubicBezTo>
                    <a:pt x="1838037" y="46182"/>
                    <a:pt x="1810328" y="25400"/>
                    <a:pt x="1745673" y="16164"/>
                  </a:cubicBezTo>
                  <a:cubicBezTo>
                    <a:pt x="1681018" y="6928"/>
                    <a:pt x="1602509" y="0"/>
                    <a:pt x="1496291" y="2309"/>
                  </a:cubicBezTo>
                  <a:cubicBezTo>
                    <a:pt x="1390073" y="4618"/>
                    <a:pt x="1214582" y="13854"/>
                    <a:pt x="1108364" y="30018"/>
                  </a:cubicBezTo>
                  <a:cubicBezTo>
                    <a:pt x="1002146" y="46182"/>
                    <a:pt x="972128" y="62346"/>
                    <a:pt x="858982" y="99291"/>
                  </a:cubicBezTo>
                  <a:cubicBezTo>
                    <a:pt x="745837" y="136237"/>
                    <a:pt x="561109" y="184727"/>
                    <a:pt x="429491" y="251691"/>
                  </a:cubicBezTo>
                  <a:cubicBezTo>
                    <a:pt x="297873" y="318655"/>
                    <a:pt x="138546" y="434109"/>
                    <a:pt x="69273" y="501073"/>
                  </a:cubicBezTo>
                  <a:cubicBezTo>
                    <a:pt x="0" y="568037"/>
                    <a:pt x="13855" y="653473"/>
                    <a:pt x="13855" y="653473"/>
                  </a:cubicBezTo>
                  <a:lnTo>
                    <a:pt x="13855" y="653473"/>
                  </a:lnTo>
                </a:path>
              </a:pathLst>
            </a:custGeom>
            <a:ln w="38100" cmpd="dbl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32" name="TextBox 24"/>
            <p:cNvSpPr txBox="1"/>
            <p:nvPr/>
          </p:nvSpPr>
          <p:spPr>
            <a:xfrm>
              <a:off x="5112347" y="1907673"/>
              <a:ext cx="720090" cy="3200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200" dirty="0">
                  <a:solidFill>
                    <a:srgbClr val="C00000"/>
                  </a:solidFill>
                  <a:effectLst/>
                  <a:latin typeface="Times New Roman"/>
                  <a:ea typeface="新細明體"/>
                  <a:cs typeface="Times New Roman"/>
                </a:rPr>
                <a:t>1619</a:t>
              </a:r>
              <a:endParaRPr lang="en-US" sz="1200" dirty="0">
                <a:effectLst/>
                <a:latin typeface="Times New Roman"/>
                <a:ea typeface="新細明體"/>
                <a:cs typeface="Times New Roman"/>
              </a:endParaRPr>
            </a:p>
          </p:txBody>
        </p:sp>
        <p:sp>
          <p:nvSpPr>
            <p:cNvPr id="33" name="TextBox 25"/>
            <p:cNvSpPr txBox="1"/>
            <p:nvPr/>
          </p:nvSpPr>
          <p:spPr>
            <a:xfrm rot="20698575">
              <a:off x="2088142" y="2123694"/>
              <a:ext cx="1224280" cy="3200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200" dirty="0">
                  <a:solidFill>
                    <a:srgbClr val="C00000"/>
                  </a:solidFill>
                  <a:effectLst/>
                  <a:latin typeface="Times New Roman"/>
                  <a:ea typeface="新細明體"/>
                  <a:cs typeface="Times New Roman"/>
                </a:rPr>
                <a:t>1626</a:t>
              </a:r>
              <a:endParaRPr lang="en-US" sz="1200" dirty="0">
                <a:effectLst/>
                <a:latin typeface="Times New Roman"/>
                <a:ea typeface="新細明體"/>
                <a:cs typeface="Times New Roman"/>
              </a:endParaRPr>
            </a:p>
          </p:txBody>
        </p:sp>
        <p:sp>
          <p:nvSpPr>
            <p:cNvPr id="34" name="TextBox 26"/>
            <p:cNvSpPr txBox="1"/>
            <p:nvPr/>
          </p:nvSpPr>
          <p:spPr>
            <a:xfrm>
              <a:off x="3744254" y="1331620"/>
              <a:ext cx="720090" cy="3200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200" dirty="0">
                  <a:solidFill>
                    <a:srgbClr val="C00000"/>
                  </a:solidFill>
                  <a:effectLst/>
                  <a:latin typeface="Times New Roman"/>
                  <a:ea typeface="新細明體"/>
                  <a:cs typeface="Times New Roman"/>
                </a:rPr>
                <a:t>1621</a:t>
              </a:r>
              <a:endParaRPr lang="en-US" sz="1200" dirty="0">
                <a:effectLst/>
                <a:latin typeface="Times New Roman"/>
                <a:ea typeface="新細明體"/>
                <a:cs typeface="Times New Roman"/>
              </a:endParaRPr>
            </a:p>
          </p:txBody>
        </p:sp>
        <p:sp>
          <p:nvSpPr>
            <p:cNvPr id="35" name="TextBox 27"/>
            <p:cNvSpPr txBox="1"/>
            <p:nvPr/>
          </p:nvSpPr>
          <p:spPr>
            <a:xfrm>
              <a:off x="3600244" y="2051687"/>
              <a:ext cx="1223645" cy="3200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200" dirty="0">
                  <a:solidFill>
                    <a:srgbClr val="C00000"/>
                  </a:solidFill>
                  <a:effectLst/>
                  <a:latin typeface="Times New Roman"/>
                  <a:ea typeface="新細明體"/>
                  <a:cs typeface="Times New Roman"/>
                </a:rPr>
                <a:t>1621</a:t>
              </a:r>
              <a:endParaRPr lang="en-US" sz="1200" dirty="0">
                <a:effectLst/>
                <a:latin typeface="Times New Roman"/>
                <a:ea typeface="新細明體"/>
                <a:cs typeface="Times New Roman"/>
              </a:endParaRPr>
            </a:p>
          </p:txBody>
        </p:sp>
        <p:sp>
          <p:nvSpPr>
            <p:cNvPr id="36" name="TextBox 28"/>
            <p:cNvSpPr txBox="1"/>
            <p:nvPr/>
          </p:nvSpPr>
          <p:spPr>
            <a:xfrm>
              <a:off x="4688701" y="1412009"/>
              <a:ext cx="1223645" cy="3200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200" dirty="0">
                  <a:solidFill>
                    <a:srgbClr val="C00000"/>
                  </a:solidFill>
                  <a:effectLst/>
                  <a:latin typeface="Times New Roman"/>
                  <a:ea typeface="新細明體"/>
                  <a:cs typeface="Times New Roman"/>
                </a:rPr>
                <a:t>1621</a:t>
              </a:r>
              <a:endParaRPr lang="en-US" sz="1200" dirty="0">
                <a:effectLst/>
                <a:latin typeface="Times New Roman"/>
                <a:ea typeface="新細明體"/>
                <a:cs typeface="Times New Roman"/>
              </a:endParaRPr>
            </a:p>
          </p:txBody>
        </p:sp>
        <p:sp>
          <p:nvSpPr>
            <p:cNvPr id="37" name="TextBox 38"/>
            <p:cNvSpPr txBox="1"/>
            <p:nvPr/>
          </p:nvSpPr>
          <p:spPr>
            <a:xfrm>
              <a:off x="4752528" y="2483768"/>
              <a:ext cx="1008112" cy="30777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noAutofit/>
            </a:bodyPr>
            <a:lstStyle/>
            <a:p>
              <a:endParaRPr lang="zh-TW" altLang="en-US"/>
            </a:p>
          </p:txBody>
        </p:sp>
        <p:sp>
          <p:nvSpPr>
            <p:cNvPr id="38" name="TextBox 39"/>
            <p:cNvSpPr txBox="1"/>
            <p:nvPr/>
          </p:nvSpPr>
          <p:spPr>
            <a:xfrm>
              <a:off x="144016" y="3419872"/>
              <a:ext cx="720080" cy="30777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noAutofit/>
            </a:bodyPr>
            <a:lstStyle/>
            <a:p>
              <a:endParaRPr lang="zh-TW" altLang="en-US"/>
            </a:p>
          </p:txBody>
        </p:sp>
        <p:sp>
          <p:nvSpPr>
            <p:cNvPr id="39" name="TextBox 41"/>
            <p:cNvSpPr txBox="1"/>
            <p:nvPr/>
          </p:nvSpPr>
          <p:spPr>
            <a:xfrm>
              <a:off x="504056" y="2915816"/>
              <a:ext cx="648072" cy="30777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noAutofit/>
            </a:bodyPr>
            <a:lstStyle/>
            <a:p>
              <a:endParaRPr lang="zh-TW" altLang="en-US"/>
            </a:p>
          </p:txBody>
        </p:sp>
        <p:sp>
          <p:nvSpPr>
            <p:cNvPr id="40" name="TextBox 42"/>
            <p:cNvSpPr txBox="1"/>
            <p:nvPr/>
          </p:nvSpPr>
          <p:spPr>
            <a:xfrm>
              <a:off x="3168352" y="2699792"/>
              <a:ext cx="648072" cy="30777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noAutofit/>
            </a:bodyPr>
            <a:lstStyle/>
            <a:p>
              <a:endParaRPr lang="zh-TW" altLang="en-US"/>
            </a:p>
          </p:txBody>
        </p:sp>
        <p:sp>
          <p:nvSpPr>
            <p:cNvPr id="41" name="TextBox 43"/>
            <p:cNvSpPr txBox="1"/>
            <p:nvPr/>
          </p:nvSpPr>
          <p:spPr>
            <a:xfrm>
              <a:off x="5165329" y="1657851"/>
              <a:ext cx="792088" cy="30777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noAutofit/>
            </a:bodyPr>
            <a:lstStyle/>
            <a:p>
              <a:endParaRPr lang="zh-TW" altLang="en-US"/>
            </a:p>
          </p:txBody>
        </p:sp>
        <p:sp>
          <p:nvSpPr>
            <p:cNvPr id="42" name="TextBox 44"/>
            <p:cNvSpPr txBox="1"/>
            <p:nvPr/>
          </p:nvSpPr>
          <p:spPr>
            <a:xfrm>
              <a:off x="3096344" y="1547664"/>
              <a:ext cx="648072" cy="30777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noAutofit/>
            </a:bodyPr>
            <a:lstStyle/>
            <a:p>
              <a:endParaRPr lang="zh-TW" altLang="en-US"/>
            </a:p>
          </p:txBody>
        </p:sp>
        <p:sp>
          <p:nvSpPr>
            <p:cNvPr id="43" name="TextBox 45"/>
            <p:cNvSpPr txBox="1"/>
            <p:nvPr/>
          </p:nvSpPr>
          <p:spPr>
            <a:xfrm>
              <a:off x="4248472" y="1115616"/>
              <a:ext cx="648072" cy="30777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noAutofit/>
            </a:bodyPr>
            <a:lstStyle/>
            <a:p>
              <a:endParaRPr lang="zh-TW" altLang="en-US"/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679013" y="5074572"/>
            <a:ext cx="2897565" cy="1369466"/>
            <a:chOff x="144010" y="7667530"/>
            <a:chExt cx="2758724" cy="1169469"/>
          </a:xfrm>
        </p:grpSpPr>
        <p:sp>
          <p:nvSpPr>
            <p:cNvPr id="45" name="TextBox 29"/>
            <p:cNvSpPr txBox="1"/>
            <p:nvPr/>
          </p:nvSpPr>
          <p:spPr>
            <a:xfrm>
              <a:off x="144010" y="7667591"/>
              <a:ext cx="1039594" cy="34173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CN" sz="1600" kern="1200" dirty="0">
                  <a:solidFill>
                    <a:srgbClr val="000000"/>
                  </a:solidFill>
                  <a:effectLst/>
                  <a:latin typeface="Calibri"/>
                  <a:ea typeface="新細明體"/>
                  <a:cs typeface="Times New Roman"/>
                </a:rPr>
                <a:t>赫图阿拉</a:t>
              </a:r>
              <a:endParaRPr lang="en-US" sz="1600" dirty="0">
                <a:effectLst/>
                <a:latin typeface="Times New Roman"/>
                <a:ea typeface="新細明體"/>
                <a:cs typeface="Times New Roman"/>
              </a:endParaRPr>
            </a:p>
          </p:txBody>
        </p:sp>
        <p:sp>
          <p:nvSpPr>
            <p:cNvPr id="46" name="TextBox 31"/>
            <p:cNvSpPr txBox="1"/>
            <p:nvPr/>
          </p:nvSpPr>
          <p:spPr>
            <a:xfrm>
              <a:off x="144010" y="8078089"/>
              <a:ext cx="892132" cy="30435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CN" sz="1600" kern="1200" dirty="0">
                  <a:solidFill>
                    <a:srgbClr val="000000"/>
                  </a:solidFill>
                  <a:effectLst/>
                  <a:latin typeface="Calibri"/>
                  <a:ea typeface="新細明體"/>
                  <a:cs typeface="Times New Roman"/>
                </a:rPr>
                <a:t>山海关</a:t>
              </a:r>
              <a:endParaRPr lang="en-US" sz="1600" dirty="0">
                <a:effectLst/>
                <a:latin typeface="Times New Roman"/>
                <a:ea typeface="新細明體"/>
                <a:cs typeface="Times New Roman"/>
              </a:endParaRPr>
            </a:p>
          </p:txBody>
        </p:sp>
        <p:sp>
          <p:nvSpPr>
            <p:cNvPr id="47" name="TextBox 33"/>
            <p:cNvSpPr txBox="1"/>
            <p:nvPr/>
          </p:nvSpPr>
          <p:spPr>
            <a:xfrm>
              <a:off x="1300371" y="7667530"/>
              <a:ext cx="621377" cy="34179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CN" sz="1600" kern="1200" dirty="0">
                  <a:solidFill>
                    <a:srgbClr val="000000"/>
                  </a:solidFill>
                  <a:effectLst/>
                  <a:latin typeface="Calibri"/>
                  <a:ea typeface="新細明體"/>
                  <a:cs typeface="Times New Roman"/>
                </a:rPr>
                <a:t>辽阳</a:t>
              </a:r>
              <a:endParaRPr lang="en-US" sz="1600" dirty="0">
                <a:effectLst/>
                <a:latin typeface="Times New Roman"/>
                <a:ea typeface="新細明體"/>
                <a:cs typeface="Times New Roman"/>
              </a:endParaRPr>
            </a:p>
          </p:txBody>
        </p:sp>
        <p:sp>
          <p:nvSpPr>
            <p:cNvPr id="48" name="TextBox 34"/>
            <p:cNvSpPr txBox="1"/>
            <p:nvPr/>
          </p:nvSpPr>
          <p:spPr>
            <a:xfrm>
              <a:off x="2133045" y="7671107"/>
              <a:ext cx="769689" cy="33822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CN" sz="1600" kern="1200" dirty="0">
                  <a:solidFill>
                    <a:srgbClr val="000000"/>
                  </a:solidFill>
                  <a:effectLst/>
                  <a:latin typeface="Calibri"/>
                  <a:ea typeface="新細明體"/>
                  <a:cs typeface="Times New Roman"/>
                </a:rPr>
                <a:t>萨尔浒</a:t>
              </a:r>
              <a:endParaRPr lang="en-US" sz="1600" dirty="0">
                <a:effectLst/>
                <a:latin typeface="Times New Roman"/>
                <a:ea typeface="新細明體"/>
                <a:cs typeface="Times New Roman"/>
              </a:endParaRPr>
            </a:p>
          </p:txBody>
        </p:sp>
        <p:sp>
          <p:nvSpPr>
            <p:cNvPr id="49" name="TextBox 35"/>
            <p:cNvSpPr txBox="1"/>
            <p:nvPr/>
          </p:nvSpPr>
          <p:spPr>
            <a:xfrm>
              <a:off x="1147723" y="8078089"/>
              <a:ext cx="652765" cy="30440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CN" sz="1600" kern="1200" dirty="0">
                  <a:solidFill>
                    <a:srgbClr val="000000"/>
                  </a:solidFill>
                  <a:effectLst/>
                  <a:latin typeface="Calibri"/>
                  <a:ea typeface="新細明體"/>
                  <a:cs typeface="Times New Roman"/>
                </a:rPr>
                <a:t>抚顺</a:t>
              </a:r>
              <a:endParaRPr lang="en-US" sz="1600" dirty="0">
                <a:effectLst/>
                <a:latin typeface="Times New Roman"/>
                <a:ea typeface="新細明體"/>
                <a:cs typeface="Times New Roman"/>
              </a:endParaRPr>
            </a:p>
          </p:txBody>
        </p:sp>
        <p:sp>
          <p:nvSpPr>
            <p:cNvPr id="50" name="TextBox 36"/>
            <p:cNvSpPr txBox="1"/>
            <p:nvPr/>
          </p:nvSpPr>
          <p:spPr>
            <a:xfrm>
              <a:off x="2010581" y="8089988"/>
              <a:ext cx="653490" cy="303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CN" sz="1600" kern="1200" dirty="0">
                  <a:effectLst/>
                  <a:latin typeface="Calibri"/>
                  <a:ea typeface="新細明體"/>
                  <a:cs typeface="Times New Roman"/>
                </a:rPr>
                <a:t>沈阳</a:t>
              </a:r>
              <a:endParaRPr lang="en-US" sz="1600" dirty="0">
                <a:effectLst/>
                <a:latin typeface="Times New Roman"/>
                <a:ea typeface="新細明體"/>
                <a:cs typeface="Times New Roman"/>
              </a:endParaRPr>
            </a:p>
          </p:txBody>
        </p:sp>
        <p:sp>
          <p:nvSpPr>
            <p:cNvPr id="51" name="TextBox 37"/>
            <p:cNvSpPr txBox="1"/>
            <p:nvPr/>
          </p:nvSpPr>
          <p:spPr>
            <a:xfrm>
              <a:off x="155030" y="8532599"/>
              <a:ext cx="654219" cy="304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CN" sz="1600" kern="1200" dirty="0">
                  <a:solidFill>
                    <a:srgbClr val="000000"/>
                  </a:solidFill>
                  <a:effectLst/>
                  <a:latin typeface="Calibri"/>
                  <a:ea typeface="新細明體"/>
                  <a:cs typeface="Times New Roman"/>
                </a:rPr>
                <a:t>宁</a:t>
              </a:r>
              <a:r>
                <a:rPr lang="zh-TW" altLang="en-US" sz="1600" kern="1200" dirty="0">
                  <a:solidFill>
                    <a:srgbClr val="000000"/>
                  </a:solidFill>
                  <a:effectLst/>
                  <a:latin typeface="Calibri"/>
                  <a:ea typeface="新細明體"/>
                  <a:cs typeface="Times New Roman"/>
                </a:rPr>
                <a:t>远</a:t>
              </a:r>
              <a:endParaRPr lang="en-US" sz="1600" dirty="0">
                <a:effectLst/>
                <a:latin typeface="Times New Roman"/>
                <a:ea typeface="新細明體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414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3475" y="1406500"/>
            <a:ext cx="2853370" cy="4302412"/>
          </a:xfrm>
          <a:prstGeom prst="rect">
            <a:avLst/>
          </a:prstGeom>
          <a:noFill/>
          <a:ln w="28575" cmpd="sng">
            <a:solidFill>
              <a:sysClr val="window" lastClr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3"/>
          <p:cNvSpPr txBox="1"/>
          <p:nvPr/>
        </p:nvSpPr>
        <p:spPr>
          <a:xfrm>
            <a:off x="4549923" y="1483295"/>
            <a:ext cx="3466991" cy="1392683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当年装备宁远城的红夷大炮已经不存，左图在罗马圣天使城堡（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Castel Sant’ Angelo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）的早期火炮，也许是早期红夷大炮的模样。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24" name="TextBox 5"/>
          <p:cNvSpPr txBox="1"/>
          <p:nvPr/>
        </p:nvSpPr>
        <p:spPr>
          <a:xfrm>
            <a:off x="2382427" y="5815373"/>
            <a:ext cx="2193972" cy="361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摄于罗马圣天使城堡</a:t>
            </a:r>
            <a:endParaRPr kumimoji="0" lang="zh-HK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26" name="TextBox 10"/>
          <p:cNvSpPr txBox="1"/>
          <p:nvPr/>
        </p:nvSpPr>
        <p:spPr>
          <a:xfrm>
            <a:off x="4693566" y="3256981"/>
            <a:ext cx="3323349" cy="773585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炮车用木制造，后面削平，可置放准备发射的炮弹。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28" name="TextBox 15"/>
          <p:cNvSpPr txBox="1"/>
          <p:nvPr/>
        </p:nvSpPr>
        <p:spPr>
          <a:xfrm>
            <a:off x="4698803" y="4196969"/>
            <a:ext cx="3350067" cy="1948281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红夷大炮应用铁弹，这个石弹应不是属于这门大炮的。博物馆放在这儿，大概只是为着压住炮车尾端，避免火炮出现头重尾轻，炮口跌在地面的缘故吧！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cxnSp>
        <p:nvCxnSpPr>
          <p:cNvPr id="29" name="Straight Arrow Connector 8"/>
          <p:cNvCxnSpPr/>
          <p:nvPr/>
        </p:nvCxnSpPr>
        <p:spPr>
          <a:xfrm flipH="1">
            <a:off x="2167925" y="3643774"/>
            <a:ext cx="2525641" cy="835878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oval"/>
          </a:ln>
          <a:effectLst/>
        </p:spPr>
      </p:cxnSp>
      <p:cxnSp>
        <p:nvCxnSpPr>
          <p:cNvPr id="36" name="Straight Arrow Connector 12"/>
          <p:cNvCxnSpPr/>
          <p:nvPr/>
        </p:nvCxnSpPr>
        <p:spPr>
          <a:xfrm flipH="1" flipV="1">
            <a:off x="2019034" y="5094281"/>
            <a:ext cx="2680016" cy="76829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oval"/>
          </a:ln>
          <a:effectLst/>
        </p:spPr>
      </p:cxnSp>
    </p:spTree>
    <p:extLst>
      <p:ext uri="{BB962C8B-B14F-4D97-AF65-F5344CB8AC3E}">
        <p14:creationId xmlns:p14="http://schemas.microsoft.com/office/powerpoint/2010/main" val="252850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16" name="TextBox 12"/>
          <p:cNvSpPr txBox="1"/>
          <p:nvPr/>
        </p:nvSpPr>
        <p:spPr>
          <a:xfrm>
            <a:off x="482474" y="1369155"/>
            <a:ext cx="2771058" cy="369332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明朝购买红夷大炮的历史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3FFED69-FC27-4B54-BD5A-94775F137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74" y="2002208"/>
            <a:ext cx="8088914" cy="393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36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11" name="TextBox 33"/>
          <p:cNvSpPr txBox="1"/>
          <p:nvPr/>
        </p:nvSpPr>
        <p:spPr>
          <a:xfrm>
            <a:off x="584420" y="1339609"/>
            <a:ext cx="947888" cy="369332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宁远城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grpSp>
        <p:nvGrpSpPr>
          <p:cNvPr id="34" name="群組 33"/>
          <p:cNvGrpSpPr/>
          <p:nvPr/>
        </p:nvGrpSpPr>
        <p:grpSpPr>
          <a:xfrm>
            <a:off x="584420" y="1938711"/>
            <a:ext cx="4537539" cy="4537545"/>
            <a:chOff x="0" y="0"/>
            <a:chExt cx="4032448" cy="4032448"/>
          </a:xfrm>
        </p:grpSpPr>
        <p:sp>
          <p:nvSpPr>
            <p:cNvPr id="35" name="Rectangle 16"/>
            <p:cNvSpPr/>
            <p:nvPr/>
          </p:nvSpPr>
          <p:spPr>
            <a:xfrm>
              <a:off x="72008" y="72008"/>
              <a:ext cx="504056" cy="432048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sp>
          <p:nvSpPr>
            <p:cNvPr id="36" name="Rectangle 18"/>
            <p:cNvSpPr/>
            <p:nvPr/>
          </p:nvSpPr>
          <p:spPr>
            <a:xfrm>
              <a:off x="3456384" y="72008"/>
              <a:ext cx="504056" cy="432048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sp>
          <p:nvSpPr>
            <p:cNvPr id="37" name="Rectangle 19"/>
            <p:cNvSpPr/>
            <p:nvPr/>
          </p:nvSpPr>
          <p:spPr>
            <a:xfrm>
              <a:off x="144016" y="3528392"/>
              <a:ext cx="504056" cy="432048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sp>
          <p:nvSpPr>
            <p:cNvPr id="38" name="Rectangle 20"/>
            <p:cNvSpPr/>
            <p:nvPr/>
          </p:nvSpPr>
          <p:spPr>
            <a:xfrm>
              <a:off x="3456384" y="3528392"/>
              <a:ext cx="504056" cy="432048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sp>
          <p:nvSpPr>
            <p:cNvPr id="39" name="Donut 22"/>
            <p:cNvSpPr/>
            <p:nvPr/>
          </p:nvSpPr>
          <p:spPr>
            <a:xfrm>
              <a:off x="1656184" y="3456384"/>
              <a:ext cx="576064" cy="576064"/>
            </a:xfrm>
            <a:prstGeom prst="donut">
              <a:avLst/>
            </a:prstGeom>
            <a:solidFill>
              <a:srgbClr val="EEECE1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sp>
          <p:nvSpPr>
            <p:cNvPr id="40" name="Donut 23"/>
            <p:cNvSpPr/>
            <p:nvPr/>
          </p:nvSpPr>
          <p:spPr>
            <a:xfrm>
              <a:off x="0" y="1800200"/>
              <a:ext cx="576064" cy="576064"/>
            </a:xfrm>
            <a:prstGeom prst="donut">
              <a:avLst/>
            </a:prstGeom>
            <a:solidFill>
              <a:srgbClr val="EEECE1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sp>
          <p:nvSpPr>
            <p:cNvPr id="41" name="Donut 24"/>
            <p:cNvSpPr/>
            <p:nvPr/>
          </p:nvSpPr>
          <p:spPr>
            <a:xfrm>
              <a:off x="1656184" y="0"/>
              <a:ext cx="576064" cy="576064"/>
            </a:xfrm>
            <a:prstGeom prst="donut">
              <a:avLst/>
            </a:prstGeom>
            <a:solidFill>
              <a:srgbClr val="EEECE1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sp>
          <p:nvSpPr>
            <p:cNvPr id="42" name="Donut 25"/>
            <p:cNvSpPr/>
            <p:nvPr/>
          </p:nvSpPr>
          <p:spPr>
            <a:xfrm>
              <a:off x="3456384" y="1800200"/>
              <a:ext cx="576064" cy="576064"/>
            </a:xfrm>
            <a:prstGeom prst="donut">
              <a:avLst/>
            </a:prstGeom>
            <a:solidFill>
              <a:srgbClr val="EEECE1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sp>
          <p:nvSpPr>
            <p:cNvPr id="43" name="Rectangle 26"/>
            <p:cNvSpPr/>
            <p:nvPr/>
          </p:nvSpPr>
          <p:spPr>
            <a:xfrm>
              <a:off x="294043" y="251825"/>
              <a:ext cx="3456384" cy="3456384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sp>
          <p:nvSpPr>
            <p:cNvPr id="44" name="TextBox 28"/>
            <p:cNvSpPr txBox="1"/>
            <p:nvPr/>
          </p:nvSpPr>
          <p:spPr>
            <a:xfrm>
              <a:off x="1584020" y="360004"/>
              <a:ext cx="719455" cy="298917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HK" alt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新細明體"/>
                  <a:cs typeface="Times New Roman"/>
                </a:rPr>
                <a:t>朱梅</a:t>
              </a:r>
              <a:endParaRPr kumimoji="0" lang="zh-HK" altLang="en-US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新細明體"/>
              </a:endParaRPr>
            </a:p>
          </p:txBody>
        </p:sp>
        <p:sp>
          <p:nvSpPr>
            <p:cNvPr id="45" name="TextBox 29"/>
            <p:cNvSpPr txBox="1"/>
            <p:nvPr/>
          </p:nvSpPr>
          <p:spPr>
            <a:xfrm>
              <a:off x="399309" y="1728022"/>
              <a:ext cx="410275" cy="720090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HK" alt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新細明體"/>
                  <a:cs typeface="Times New Roman"/>
                </a:rPr>
                <a:t>左辅</a:t>
              </a:r>
              <a:endParaRPr kumimoji="0" lang="zh-HK" altLang="en-US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新細明體"/>
              </a:endParaRPr>
            </a:p>
          </p:txBody>
        </p:sp>
        <p:sp>
          <p:nvSpPr>
            <p:cNvPr id="46" name="TextBox 30"/>
            <p:cNvSpPr txBox="1"/>
            <p:nvPr/>
          </p:nvSpPr>
          <p:spPr>
            <a:xfrm>
              <a:off x="3207345" y="1656022"/>
              <a:ext cx="410275" cy="720090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HK" alt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新細明體"/>
                  <a:cs typeface="Times New Roman"/>
                </a:rPr>
                <a:t>满桂</a:t>
              </a:r>
              <a:endParaRPr kumimoji="0" lang="zh-HK" altLang="en-US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新細明體"/>
              </a:endParaRPr>
            </a:p>
          </p:txBody>
        </p:sp>
        <p:sp>
          <p:nvSpPr>
            <p:cNvPr id="47" name="TextBox 31"/>
            <p:cNvSpPr txBox="1"/>
            <p:nvPr/>
          </p:nvSpPr>
          <p:spPr>
            <a:xfrm>
              <a:off x="1551938" y="3256075"/>
              <a:ext cx="1007745" cy="328220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HK" alt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新細明體"/>
                  <a:cs typeface="Times New Roman"/>
                </a:rPr>
                <a:t>祖大寿</a:t>
              </a:r>
              <a:endParaRPr kumimoji="0" lang="zh-HK" altLang="en-US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新細明體"/>
              </a:endParaRPr>
            </a:p>
          </p:txBody>
        </p:sp>
        <p:sp>
          <p:nvSpPr>
            <p:cNvPr id="48" name="Rounded Rectangle 32"/>
            <p:cNvSpPr/>
            <p:nvPr/>
          </p:nvSpPr>
          <p:spPr>
            <a:xfrm>
              <a:off x="1512020" y="1800023"/>
              <a:ext cx="1080120" cy="505027"/>
            </a:xfrm>
            <a:prstGeom prst="roundRect">
              <a:avLst/>
            </a:prstGeom>
            <a:solidFill>
              <a:srgbClr val="8064A2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HK" alt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新細明體"/>
                  <a:cs typeface="Times New Roman"/>
                </a:rPr>
                <a:t>袁崇焕</a:t>
              </a:r>
              <a:endParaRPr kumimoji="0" lang="zh-HK" altLang="en-US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新細明體"/>
              </a:endParaRPr>
            </a:p>
          </p:txBody>
        </p:sp>
      </p:grpSp>
      <p:sp>
        <p:nvSpPr>
          <p:cNvPr id="50" name="TextBox 34"/>
          <p:cNvSpPr txBox="1"/>
          <p:nvPr/>
        </p:nvSpPr>
        <p:spPr>
          <a:xfrm>
            <a:off x="5258127" y="2019738"/>
            <a:ext cx="3526410" cy="226274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初建于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1430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年（宣德五年），城墙砖造，通高约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10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米，长阔皆约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800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米，是中国传统的四方城设计。有四门，建瓮城作防卫。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  <a:p>
            <a:pPr marL="0" marR="0" lvl="0" indent="0" algn="just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1626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年宁远之战中，袁崇焕是统帅，分派了朱梅、满桂、祖大寿和左辅分别镇守城门。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52" name="TextBox 35"/>
          <p:cNvSpPr txBox="1"/>
          <p:nvPr/>
        </p:nvSpPr>
        <p:spPr>
          <a:xfrm>
            <a:off x="5258127" y="4408975"/>
            <a:ext cx="3526410" cy="1001813"/>
          </a:xfrm>
          <a:prstGeom prst="rect">
            <a:avLst/>
          </a:prstGeom>
          <a:solidFill>
            <a:srgbClr val="8064A2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考考你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：四方城的防守盲点在哪？（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1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）瓮城，抑或（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2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）城角？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（答案见后页）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979292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7759" y="1355005"/>
            <a:ext cx="42300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2400" b="1" dirty="0">
                <a:solidFill>
                  <a:srgbClr val="E36C0A"/>
                </a:solidFill>
                <a:latin typeface="BiauKai"/>
                <a:cs typeface="Times New Roman"/>
              </a:rPr>
              <a:t>III.</a:t>
            </a:r>
            <a:r>
              <a:rPr lang="zh-HK" altLang="zh-TW" sz="2400" b="1" dirty="0">
                <a:solidFill>
                  <a:srgbClr val="E36C0A"/>
                </a:solidFill>
                <a:ea typeface="BiauKai"/>
                <a:cs typeface="Times New Roman"/>
              </a:rPr>
              <a:t>宁远之役（天启六年</a:t>
            </a:r>
            <a:r>
              <a:rPr lang="en-US" altLang="zh-TW" sz="2400" dirty="0">
                <a:solidFill>
                  <a:srgbClr val="E36C0A"/>
                </a:solidFill>
                <a:latin typeface="Times New Roman"/>
                <a:ea typeface="BiauKai"/>
                <a:cs typeface="Times New Roman"/>
              </a:rPr>
              <a:t>1626</a:t>
            </a:r>
            <a:r>
              <a:rPr lang="zh-HK" altLang="zh-TW" sz="2400" b="1" dirty="0">
                <a:solidFill>
                  <a:srgbClr val="E36C0A"/>
                </a:solidFill>
                <a:ea typeface="BiauKai"/>
                <a:cs typeface="Times New Roman"/>
              </a:rPr>
              <a:t>）</a:t>
            </a:r>
            <a:endParaRPr lang="en-US" altLang="zh-HK" sz="2400" b="1" dirty="0">
              <a:solidFill>
                <a:srgbClr val="E36C0A"/>
              </a:solidFill>
              <a:ea typeface="BiauKa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HK" altLang="zh-TW" sz="2400" b="1" dirty="0">
                <a:solidFill>
                  <a:srgbClr val="E36C0A"/>
                </a:solidFill>
                <a:ea typeface="BiauKai"/>
                <a:cs typeface="Times New Roman"/>
              </a:rPr>
              <a:t>的经过及结果</a:t>
            </a:r>
            <a:endParaRPr lang="zh-HK" altLang="zh-TW" sz="2400" kern="100" dirty="0">
              <a:cs typeface="Times New Roman"/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545079" y="2335037"/>
            <a:ext cx="3286141" cy="761362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wrap="square" rtlCol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rPr>
              <a:t>明（统帅袁崇焕，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rPr>
              <a:t>2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rPr>
              <a:t>万军）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  <a:p>
            <a:pPr marL="0" marR="0" lvl="0" indent="0" algn="just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rPr>
              <a:t>后金（统帅努尔哈赤，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rPr>
              <a:t>6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+mn-cs"/>
              </a:rPr>
              <a:t>万军）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  <a:cs typeface="+mn-cs"/>
            </a:endParaRPr>
          </a:p>
        </p:txBody>
      </p:sp>
      <p:sp>
        <p:nvSpPr>
          <p:cNvPr id="17" name="TextBox 5"/>
          <p:cNvSpPr txBox="1"/>
          <p:nvPr/>
        </p:nvSpPr>
        <p:spPr>
          <a:xfrm>
            <a:off x="545079" y="4453328"/>
            <a:ext cx="8312925" cy="2295773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正月十八日，袁崇焕得到情报金兵来犯，便着手开始备战。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得到红夷大炮这些远距离火炮装备，袁崇焕改变明军一向以来在城外置炮的习惯，改把所有武装力量集中在城内，进行严密防守。措施包括（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1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）尽焚城外民舍、积当；（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2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）将所有附近军兵迁入城内。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正月二十三日，后金兵接近宁远城，未想到明军配备了新式武器；在城北五里，明军突然发炮，杀敌数十，后金兵如梦初醒，赶紧移营。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正月二十四日努尔哈赤正式发动攻城，城角这个防守盲点，是主要的进攻目标。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3862" y="93479"/>
            <a:ext cx="4051172" cy="4188999"/>
          </a:xfrm>
          <a:prstGeom prst="rect">
            <a:avLst/>
          </a:prstGeom>
          <a:noFill/>
          <a:ln w="38100" cmpd="sng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1844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521685" y="1341812"/>
            <a:ext cx="2028666" cy="332740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后金兵的攻城武器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6062" y="1247348"/>
            <a:ext cx="5762625" cy="4924425"/>
          </a:xfrm>
          <a:prstGeom prst="rect">
            <a:avLst/>
          </a:prstGeom>
          <a:noFill/>
          <a:ln w="38100" cmpd="sng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6"/>
          <p:cNvSpPr txBox="1"/>
          <p:nvPr/>
        </p:nvSpPr>
        <p:spPr>
          <a:xfrm>
            <a:off x="1426301" y="4652788"/>
            <a:ext cx="1396924" cy="554355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>
            <a:solidFill>
              <a:srgbClr val="C0504D">
                <a:lumMod val="75000"/>
              </a:srgbClr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牌车：掩护士兵前进</a:t>
            </a:r>
            <a:endParaRPr kumimoji="0" lang="zh-HK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59110" y="2014622"/>
            <a:ext cx="2053621" cy="882348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>
            <a:solidFill>
              <a:srgbClr val="C0504D">
                <a:lumMod val="75000"/>
              </a:srgbClr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遮盖掩护：可保护士兵，挡住由城上射来的箭。</a:t>
            </a:r>
            <a:endParaRPr kumimoji="0" lang="zh-HK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1973605" y="5401087"/>
            <a:ext cx="839126" cy="388521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>
            <a:solidFill>
              <a:srgbClr val="C0504D">
                <a:lumMod val="75000"/>
              </a:srgbClr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弓箭手</a:t>
            </a:r>
            <a:endParaRPr kumimoji="0" lang="zh-HK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17" name="TextBox 9"/>
          <p:cNvSpPr txBox="1"/>
          <p:nvPr/>
        </p:nvSpPr>
        <p:spPr>
          <a:xfrm>
            <a:off x="521684" y="3125942"/>
            <a:ext cx="2301541" cy="1313980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>
            <a:solidFill>
              <a:srgbClr val="C0504D">
                <a:lumMod val="75000"/>
              </a:srgbClr>
            </a:solidFill>
          </a:ln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建筑攀爬土堆：据记录，后金兵利用遮盖作掩护，在遮盖下筑起土堆，企图沿土堆攀爬而上，登上城墙。</a:t>
            </a:r>
            <a:endParaRPr kumimoji="0" lang="zh-HK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新細明體"/>
                <a:ea typeface="新細明體"/>
                <a:cs typeface="Times New Roman"/>
              </a:rPr>
              <a:t> </a:t>
            </a:r>
            <a:endParaRPr kumimoji="0" lang="zh-HK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19" name="TextBox 2"/>
          <p:cNvSpPr txBox="1"/>
          <p:nvPr/>
        </p:nvSpPr>
        <p:spPr>
          <a:xfrm>
            <a:off x="521685" y="6397223"/>
            <a:ext cx="5217621" cy="361315"/>
          </a:xfrm>
          <a:prstGeom prst="rect">
            <a:avLst/>
          </a:prstGeom>
          <a:solidFill>
            <a:srgbClr val="8064A2">
              <a:lumMod val="40000"/>
              <a:lumOff val="60000"/>
            </a:srgbClr>
          </a:solidFill>
          <a:ln w="38100" cap="flat" cmpd="sng" algn="ctr">
            <a:noFill/>
            <a:prstDash val="solid"/>
          </a:ln>
          <a:effectLst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/>
                <a:cs typeface="Times New Roman"/>
              </a:rPr>
              <a:t>想一想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/>
                <a:cs typeface="Times New Roman"/>
              </a:rPr>
              <a:t>：你认为以上的装备可以抵挡红夷大炮吗？</a:t>
            </a:r>
            <a:endParaRPr kumimoji="0" lang="zh-HK" altLang="en-US" b="0" i="0" u="none" strike="noStrike" kern="1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新細明體"/>
              <a:cs typeface="Times New Roman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新細明體"/>
              </a:rPr>
              <a:t> 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cxnSp>
        <p:nvCxnSpPr>
          <p:cNvPr id="20" name="Straight Arrow Connector 8"/>
          <p:cNvCxnSpPr/>
          <p:nvPr/>
        </p:nvCxnSpPr>
        <p:spPr>
          <a:xfrm>
            <a:off x="2812731" y="2497666"/>
            <a:ext cx="2350940" cy="0"/>
          </a:xfrm>
          <a:prstGeom prst="straightConnector1">
            <a:avLst/>
          </a:prstGeom>
          <a:ln w="28575">
            <a:solidFill>
              <a:srgbClr val="FF66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8"/>
          <p:cNvCxnSpPr/>
          <p:nvPr/>
        </p:nvCxnSpPr>
        <p:spPr>
          <a:xfrm>
            <a:off x="2823225" y="3405797"/>
            <a:ext cx="5037729" cy="0"/>
          </a:xfrm>
          <a:prstGeom prst="straightConnector1">
            <a:avLst/>
          </a:prstGeom>
          <a:ln w="28575">
            <a:solidFill>
              <a:srgbClr val="FF66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8"/>
          <p:cNvCxnSpPr/>
          <p:nvPr/>
        </p:nvCxnSpPr>
        <p:spPr>
          <a:xfrm flipV="1">
            <a:off x="2812731" y="4652788"/>
            <a:ext cx="1469337" cy="390427"/>
          </a:xfrm>
          <a:prstGeom prst="straightConnector1">
            <a:avLst/>
          </a:prstGeom>
          <a:ln w="28575">
            <a:solidFill>
              <a:srgbClr val="FF66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8"/>
          <p:cNvCxnSpPr/>
          <p:nvPr/>
        </p:nvCxnSpPr>
        <p:spPr>
          <a:xfrm>
            <a:off x="2823225" y="5599518"/>
            <a:ext cx="3515915" cy="0"/>
          </a:xfrm>
          <a:prstGeom prst="straightConnector1">
            <a:avLst/>
          </a:prstGeom>
          <a:ln w="28575">
            <a:solidFill>
              <a:srgbClr val="FF66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73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7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802177" y="1376571"/>
            <a:ext cx="7681375" cy="1037571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38100">
            <a:noFill/>
          </a:ln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后金兵的攻城战，主要集中在正月二十四和二十五日。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明军就是一直躲在城内，开炮。据历史记录，每次用西洋大炮，后金兵的木制牌车等攻城器具都被轰炸至粉碎，金兵死伤无数。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8508" y="2636915"/>
            <a:ext cx="5905044" cy="34237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6"/>
          <p:cNvSpPr txBox="1"/>
          <p:nvPr/>
        </p:nvSpPr>
        <p:spPr>
          <a:xfrm>
            <a:off x="802177" y="3060115"/>
            <a:ext cx="1181428" cy="39533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城楼火炮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cxnSp>
        <p:nvCxnSpPr>
          <p:cNvPr id="10" name="Straight Arrow Connector 8"/>
          <p:cNvCxnSpPr/>
          <p:nvPr/>
        </p:nvCxnSpPr>
        <p:spPr>
          <a:xfrm>
            <a:off x="1983605" y="3257779"/>
            <a:ext cx="1278684" cy="1"/>
          </a:xfrm>
          <a:prstGeom prst="straightConnector1">
            <a:avLst/>
          </a:prstGeom>
          <a:ln w="28575" cmpd="sng">
            <a:solidFill>
              <a:schemeClr val="accent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78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8" name="TextBox 9"/>
          <p:cNvSpPr txBox="1"/>
          <p:nvPr/>
        </p:nvSpPr>
        <p:spPr>
          <a:xfrm>
            <a:off x="621067" y="1501502"/>
            <a:ext cx="2842371" cy="2917427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38100">
            <a:noFill/>
          </a:ln>
        </p:spPr>
        <p:txBody>
          <a:bodyPr wrap="square" rtlCol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战事在二十五日傍晚结束，城下尸体堆积，后金兵抢运死伤同袍，在附近村庄焚烧尸体，黄烟蔽天。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  <a:p>
            <a:pPr marL="0" marR="0" lvl="0" indent="0" algn="just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二十六日，后金兵撤退，同年努尔哈赤（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67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岁）也去世，死因不详，但明朝的说法是他在这一役也中炮受伤，因此毙命。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1162" y="1501502"/>
            <a:ext cx="4229711" cy="3788618"/>
          </a:xfrm>
          <a:prstGeom prst="rect">
            <a:avLst/>
          </a:prstGeom>
          <a:noFill/>
          <a:ln w="38100" cmpd="sng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0"/>
          <p:cNvSpPr txBox="1"/>
          <p:nvPr/>
        </p:nvSpPr>
        <p:spPr>
          <a:xfrm>
            <a:off x="3751161" y="5453207"/>
            <a:ext cx="4229711" cy="70810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后金兵或背或扶，协助受伤的同袍离开炮火连天的战场。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41306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0289" y="768801"/>
            <a:ext cx="5791200" cy="429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32"/>
          <p:cNvSpPr txBox="1"/>
          <p:nvPr/>
        </p:nvSpPr>
        <p:spPr>
          <a:xfrm>
            <a:off x="5760801" y="936989"/>
            <a:ext cx="2918783" cy="313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FFFFFF"/>
                </a:solidFill>
                <a:effectLst/>
                <a:latin typeface="Times New Roman"/>
                <a:ea typeface="新細明體"/>
                <a:cs typeface="Times New Roman"/>
              </a:rPr>
              <a:t>资料：山海关长城博物馆网页</a:t>
            </a:r>
            <a:endParaRPr lang="zh-HK" sz="1600" dirty="0">
              <a:effectLst/>
              <a:latin typeface="Times New Roman"/>
              <a:ea typeface="新細明體"/>
            </a:endParaRPr>
          </a:p>
        </p:txBody>
      </p:sp>
      <p:sp>
        <p:nvSpPr>
          <p:cNvPr id="7" name="TextBox 12"/>
          <p:cNvSpPr txBox="1"/>
          <p:nvPr/>
        </p:nvSpPr>
        <p:spPr>
          <a:xfrm>
            <a:off x="3142165" y="936989"/>
            <a:ext cx="1579245" cy="12846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FFFFFF"/>
                </a:solidFill>
                <a:effectLst/>
                <a:latin typeface="Times New Roman"/>
                <a:ea typeface="新細明體"/>
              </a:rPr>
              <a:t>构造：铜</a:t>
            </a:r>
            <a:endParaRPr lang="zh-HK" sz="1600" dirty="0">
              <a:effectLst/>
              <a:latin typeface="Times New Roman"/>
              <a:ea typeface="新細明體"/>
            </a:endParaRPr>
          </a:p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FFFFFF"/>
                </a:solidFill>
                <a:effectLst/>
                <a:latin typeface="Times New Roman"/>
                <a:ea typeface="新細明體"/>
              </a:rPr>
              <a:t>长：</a:t>
            </a:r>
            <a:r>
              <a:rPr lang="en-US" sz="1600" kern="1200" dirty="0">
                <a:solidFill>
                  <a:srgbClr val="FFFFFF"/>
                </a:solidFill>
                <a:effectLst/>
                <a:latin typeface="Times New Roman"/>
                <a:ea typeface="新細明體"/>
              </a:rPr>
              <a:t>49.5cm</a:t>
            </a:r>
            <a:endParaRPr lang="zh-HK" sz="1600" dirty="0">
              <a:effectLst/>
              <a:latin typeface="Times New Roman"/>
              <a:ea typeface="新細明體"/>
            </a:endParaRPr>
          </a:p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FFFFFF"/>
                </a:solidFill>
                <a:effectLst/>
                <a:latin typeface="Times New Roman"/>
                <a:ea typeface="新細明體"/>
              </a:rPr>
              <a:t>外径：</a:t>
            </a:r>
            <a:r>
              <a:rPr lang="en-US" sz="1600" kern="1200" dirty="0">
                <a:solidFill>
                  <a:srgbClr val="FFFFFF"/>
                </a:solidFill>
                <a:effectLst/>
                <a:latin typeface="Times New Roman"/>
                <a:ea typeface="新細明體"/>
              </a:rPr>
              <a:t>12.2cm</a:t>
            </a:r>
            <a:endParaRPr lang="zh-HK" sz="1600" dirty="0">
              <a:effectLst/>
              <a:latin typeface="Times New Roman"/>
              <a:ea typeface="新細明體"/>
            </a:endParaRPr>
          </a:p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FFFFFF"/>
                </a:solidFill>
                <a:effectLst/>
                <a:latin typeface="Times New Roman"/>
                <a:ea typeface="新細明體"/>
              </a:rPr>
              <a:t>内径：</a:t>
            </a:r>
            <a:r>
              <a:rPr lang="en-US" sz="1600" kern="1200" dirty="0">
                <a:solidFill>
                  <a:srgbClr val="FFFFFF"/>
                </a:solidFill>
                <a:effectLst/>
                <a:latin typeface="Times New Roman"/>
                <a:ea typeface="新細明體"/>
              </a:rPr>
              <a:t>4.3cm</a:t>
            </a:r>
            <a:endParaRPr lang="zh-HK" sz="1600" dirty="0">
              <a:effectLst/>
              <a:latin typeface="Times New Roman"/>
              <a:ea typeface="新細明體"/>
            </a:endParaRPr>
          </a:p>
          <a:p>
            <a:pPr>
              <a:spcAft>
                <a:spcPts val="0"/>
              </a:spcAft>
            </a:pPr>
            <a:r>
              <a:rPr lang="zh-CN" sz="1600" kern="1200" dirty="0">
                <a:solidFill>
                  <a:srgbClr val="FFFFFF"/>
                </a:solidFill>
                <a:effectLst/>
                <a:latin typeface="Times New Roman"/>
                <a:ea typeface="新細明體"/>
              </a:rPr>
              <a:t>重 </a:t>
            </a:r>
            <a:r>
              <a:rPr lang="en-US" sz="1600" kern="1200" dirty="0">
                <a:solidFill>
                  <a:srgbClr val="FFFFFF"/>
                </a:solidFill>
                <a:effectLst/>
                <a:latin typeface="Times New Roman"/>
                <a:ea typeface="新細明體"/>
              </a:rPr>
              <a:t>: 38.75kg</a:t>
            </a:r>
            <a:endParaRPr lang="zh-HK" sz="1600" dirty="0">
              <a:effectLst/>
              <a:latin typeface="Times New Roman"/>
              <a:ea typeface="新細明體"/>
            </a:endParaRPr>
          </a:p>
        </p:txBody>
      </p:sp>
      <p:cxnSp>
        <p:nvCxnSpPr>
          <p:cNvPr id="9" name="Straight Connector 9"/>
          <p:cNvCxnSpPr/>
          <p:nvPr/>
        </p:nvCxnSpPr>
        <p:spPr bwMode="auto">
          <a:xfrm flipV="1">
            <a:off x="5587477" y="3429000"/>
            <a:ext cx="1579418" cy="71529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5"/>
          <p:cNvSpPr txBox="1"/>
          <p:nvPr/>
        </p:nvSpPr>
        <p:spPr>
          <a:xfrm>
            <a:off x="244622" y="1208240"/>
            <a:ext cx="2631081" cy="2045603"/>
          </a:xfrm>
          <a:prstGeom prst="rect">
            <a:avLst/>
          </a:prstGeom>
          <a:solidFill>
            <a:srgbClr val="8064A2">
              <a:lumMod val="40000"/>
              <a:lumOff val="60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65366" y="1263639"/>
            <a:ext cx="2405384" cy="191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zh-HK" altLang="zh-TW" b="1" dirty="0">
                <a:solidFill>
                  <a:srgbClr val="000000"/>
                </a:solidFill>
                <a:latin typeface="Times New Roman"/>
                <a:cs typeface="Times New Roman"/>
              </a:rPr>
              <a:t>考考你</a:t>
            </a:r>
            <a:r>
              <a:rPr lang="zh-HK" altLang="zh-TW" dirty="0">
                <a:solidFill>
                  <a:srgbClr val="000000"/>
                </a:solidFill>
                <a:latin typeface="Times New Roman"/>
                <a:cs typeface="Times New Roman"/>
              </a:rPr>
              <a:t>：</a:t>
            </a:r>
            <a:endParaRPr lang="zh-HK" altLang="zh-TW" sz="1600" dirty="0">
              <a:latin typeface="Times New Roman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zh-HK" altLang="zh-TW" dirty="0">
                <a:solidFill>
                  <a:srgbClr val="000000"/>
                </a:solidFill>
                <a:latin typeface="Times New Roman"/>
                <a:cs typeface="Times New Roman"/>
              </a:rPr>
              <a:t>山海关长城博物馆收藏了一门明代的火炮，你能根据以下的一些提示，介绍一下这一门炮吗？</a:t>
            </a:r>
            <a:endParaRPr lang="zh-HK" altLang="zh-TW" sz="1600" dirty="0">
              <a:latin typeface="Times New Roman"/>
            </a:endParaRPr>
          </a:p>
        </p:txBody>
      </p:sp>
      <p:sp>
        <p:nvSpPr>
          <p:cNvPr id="30" name="TextBox 31"/>
          <p:cNvSpPr txBox="1"/>
          <p:nvPr/>
        </p:nvSpPr>
        <p:spPr>
          <a:xfrm>
            <a:off x="6594146" y="5529391"/>
            <a:ext cx="2227343" cy="1120362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solidFill>
              <a:srgbClr val="C0504D">
                <a:lumMod val="40000"/>
                <a:lumOff val="60000"/>
              </a:srgbClr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这儿有个直径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1.6cm</a:t>
            </a:r>
            <a:r>
              <a:rPr kumimoji="0" lang="zh-HK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的小孔，有什么用途？</a:t>
            </a:r>
            <a:endParaRPr kumimoji="0" lang="zh-HK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6680187" y="6181136"/>
            <a:ext cx="2058439" cy="342900"/>
          </a:xfrm>
          <a:prstGeom prst="rect">
            <a:avLst/>
          </a:prstGeom>
          <a:solidFill>
            <a:sysClr val="window" lastClr="FFFFFF"/>
          </a:solidFill>
          <a:ln w="6350">
            <a:solidFill>
              <a:srgbClr val="4F81BD">
                <a:lumMod val="75000"/>
              </a:srgbClr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/>
                <a:cs typeface="Times New Roman"/>
              </a:rPr>
              <a:t>引信孔</a:t>
            </a:r>
            <a:endParaRPr kumimoji="0" lang="zh-HK" altLang="en-US" sz="16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新細明體"/>
              <a:cs typeface="Times New Roman"/>
            </a:endParaRPr>
          </a:p>
        </p:txBody>
      </p:sp>
      <p:sp>
        <p:nvSpPr>
          <p:cNvPr id="34" name="TextBox 16"/>
          <p:cNvSpPr txBox="1"/>
          <p:nvPr/>
        </p:nvSpPr>
        <p:spPr>
          <a:xfrm>
            <a:off x="4255127" y="5546262"/>
            <a:ext cx="2226696" cy="1087374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solidFill>
              <a:srgbClr val="C0504D">
                <a:lumMod val="40000"/>
                <a:lumOff val="60000"/>
              </a:srgbClr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这个部份的铜料特别加厚，那是什么缘故？</a:t>
            </a:r>
            <a:endParaRPr kumimoji="0" lang="zh-HK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4349582" y="6150036"/>
            <a:ext cx="1981200" cy="342900"/>
          </a:xfrm>
          <a:prstGeom prst="rect">
            <a:avLst/>
          </a:prstGeom>
          <a:solidFill>
            <a:sysClr val="window" lastClr="FFFFFF"/>
          </a:solidFill>
          <a:ln w="6350">
            <a:solidFill>
              <a:srgbClr val="4F81BD">
                <a:lumMod val="75000"/>
              </a:srgbClr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/>
                <a:cs typeface="Times New Roman"/>
              </a:rPr>
              <a:t>火药室</a:t>
            </a:r>
            <a:endParaRPr kumimoji="0" lang="zh-HK" altLang="en-US" sz="16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新細明體"/>
              <a:cs typeface="Times New Roman"/>
            </a:endParaRPr>
          </a:p>
        </p:txBody>
      </p:sp>
      <p:cxnSp>
        <p:nvCxnSpPr>
          <p:cNvPr id="38" name="Straight Arrow Connector 15"/>
          <p:cNvCxnSpPr/>
          <p:nvPr/>
        </p:nvCxnSpPr>
        <p:spPr>
          <a:xfrm flipV="1">
            <a:off x="6217164" y="3904614"/>
            <a:ext cx="0" cy="1641648"/>
          </a:xfrm>
          <a:prstGeom prst="straightConnector1">
            <a:avLst/>
          </a:prstGeom>
          <a:ln w="28575" cmpd="sng">
            <a:solidFill>
              <a:srgbClr val="FF66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15"/>
          <p:cNvCxnSpPr/>
          <p:nvPr/>
        </p:nvCxnSpPr>
        <p:spPr>
          <a:xfrm rot="16200000" flipV="1">
            <a:off x="5593982" y="3169834"/>
            <a:ext cx="2733239" cy="1998580"/>
          </a:xfrm>
          <a:prstGeom prst="bentConnector3">
            <a:avLst>
              <a:gd name="adj1" fmla="val 84946"/>
            </a:avLst>
          </a:prstGeom>
          <a:ln w="28575" cmpd="sng">
            <a:solidFill>
              <a:srgbClr val="FF66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15"/>
          <p:cNvCxnSpPr/>
          <p:nvPr/>
        </p:nvCxnSpPr>
        <p:spPr>
          <a:xfrm rot="5400000" flipH="1" flipV="1">
            <a:off x="3449649" y="3792452"/>
            <a:ext cx="1494707" cy="1488114"/>
          </a:xfrm>
          <a:prstGeom prst="bentConnector3">
            <a:avLst>
              <a:gd name="adj1" fmla="val 50000"/>
            </a:avLst>
          </a:prstGeom>
          <a:ln w="28575" cmpd="sng">
            <a:solidFill>
              <a:srgbClr val="FF66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6"/>
          <p:cNvSpPr txBox="1"/>
          <p:nvPr/>
        </p:nvSpPr>
        <p:spPr>
          <a:xfrm>
            <a:off x="1164975" y="5283862"/>
            <a:ext cx="2424406" cy="1363153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solidFill>
              <a:srgbClr val="C0504D">
                <a:lumMod val="40000"/>
                <a:lumOff val="60000"/>
              </a:srgbClr>
            </a:solidFill>
          </a:ln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</a:rPr>
              <a:t>刻有「天启癸亥年造安边神炮」，它是外国输入还是本国制造？哪一年造？</a:t>
            </a:r>
            <a:endParaRPr kumimoji="0" lang="zh-HK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</p:txBody>
      </p:sp>
      <p:sp>
        <p:nvSpPr>
          <p:cNvPr id="56" name="文字方塊 55"/>
          <p:cNvSpPr txBox="1"/>
          <p:nvPr/>
        </p:nvSpPr>
        <p:spPr>
          <a:xfrm>
            <a:off x="1270703" y="6188737"/>
            <a:ext cx="2182240" cy="342900"/>
          </a:xfrm>
          <a:prstGeom prst="rect">
            <a:avLst/>
          </a:prstGeom>
          <a:solidFill>
            <a:sysClr val="window" lastClr="FFFFFF"/>
          </a:solidFill>
          <a:ln w="6350">
            <a:solidFill>
              <a:srgbClr val="4F81BD">
                <a:lumMod val="75000"/>
              </a:srgbClr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新細明體"/>
              </a:rPr>
              <a:t>本国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新細明體"/>
              </a:rPr>
              <a:t>1623</a:t>
            </a:r>
            <a:r>
              <a:rPr kumimoji="0" lang="zh-HK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新細明體"/>
              </a:rPr>
              <a:t>年制</a:t>
            </a:r>
            <a:endParaRPr kumimoji="0" lang="zh-HK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 </a:t>
            </a:r>
            <a:endParaRPr kumimoji="0" lang="zh-HK" altLang="en-US" sz="16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新細明體"/>
              <a:cs typeface="Times New Roman"/>
            </a:endParaRPr>
          </a:p>
        </p:txBody>
      </p:sp>
      <p:cxnSp>
        <p:nvCxnSpPr>
          <p:cNvPr id="57" name="Straight Arrow Connector 15"/>
          <p:cNvCxnSpPr/>
          <p:nvPr/>
        </p:nvCxnSpPr>
        <p:spPr>
          <a:xfrm rot="5400000" flipH="1" flipV="1">
            <a:off x="2589463" y="2569427"/>
            <a:ext cx="1081694" cy="719116"/>
          </a:xfrm>
          <a:prstGeom prst="bentConnector3">
            <a:avLst>
              <a:gd name="adj1" fmla="val 11478"/>
            </a:avLst>
          </a:prstGeom>
          <a:ln w="28575" cmpd="sng">
            <a:solidFill>
              <a:srgbClr val="FF66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13"/>
          <p:cNvSpPr txBox="1"/>
          <p:nvPr/>
        </p:nvSpPr>
        <p:spPr>
          <a:xfrm>
            <a:off x="665268" y="3469832"/>
            <a:ext cx="2210435" cy="13843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no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zh-HK" sz="1600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长炮还是短炮？能把它完全放在你在学校写字桌上吗？</a:t>
            </a:r>
            <a:endParaRPr lang="zh-HK" sz="1600" dirty="0">
              <a:effectLst/>
              <a:latin typeface="Times New Roman"/>
              <a:ea typeface="新細明體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818303" y="4413344"/>
            <a:ext cx="1963665" cy="342900"/>
          </a:xfrm>
          <a:prstGeom prst="rect">
            <a:avLst/>
          </a:prstGeom>
          <a:solidFill>
            <a:sysClr val="window" lastClr="FFFFFF"/>
          </a:solidFill>
          <a:ln w="6350">
            <a:solidFill>
              <a:srgbClr val="4F81BD">
                <a:lumMod val="75000"/>
              </a:srgbClr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短炮</a:t>
            </a:r>
            <a:endParaRPr kumimoji="0" lang="zh-HK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 </a:t>
            </a:r>
            <a:endParaRPr kumimoji="0" lang="zh-HK" altLang="en-US" sz="16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078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4" grpId="0" animBg="1"/>
      <p:bldP spid="36" grpId="0" animBg="1"/>
      <p:bldP spid="55" grpId="0" animBg="1"/>
      <p:bldP spid="56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3466" y="815121"/>
            <a:ext cx="5633085" cy="5825490"/>
          </a:xfrm>
          <a:prstGeom prst="rect">
            <a:avLst/>
          </a:prstGeom>
          <a:noFill/>
          <a:ln w="38100" cmpd="sng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2"/>
          <p:cNvSpPr/>
          <p:nvPr/>
        </p:nvSpPr>
        <p:spPr>
          <a:xfrm>
            <a:off x="6165295" y="2460986"/>
            <a:ext cx="126249" cy="1316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15" name="Oval 3"/>
          <p:cNvSpPr/>
          <p:nvPr/>
        </p:nvSpPr>
        <p:spPr>
          <a:xfrm>
            <a:off x="5912798" y="1934309"/>
            <a:ext cx="126249" cy="13166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16" name="Oval 4"/>
          <p:cNvSpPr/>
          <p:nvPr/>
        </p:nvSpPr>
        <p:spPr>
          <a:xfrm>
            <a:off x="5407803" y="1868475"/>
            <a:ext cx="126249" cy="13166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17" name="Oval 5"/>
          <p:cNvSpPr/>
          <p:nvPr/>
        </p:nvSpPr>
        <p:spPr>
          <a:xfrm>
            <a:off x="5029057" y="2000144"/>
            <a:ext cx="126249" cy="13166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18" name="Oval 6"/>
          <p:cNvSpPr/>
          <p:nvPr/>
        </p:nvSpPr>
        <p:spPr>
          <a:xfrm>
            <a:off x="4587186" y="2658490"/>
            <a:ext cx="126249" cy="13166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19" name="Oval 7"/>
          <p:cNvSpPr/>
          <p:nvPr/>
        </p:nvSpPr>
        <p:spPr>
          <a:xfrm>
            <a:off x="2693456" y="3316836"/>
            <a:ext cx="126249" cy="13166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20" name="Oval 8"/>
          <p:cNvSpPr/>
          <p:nvPr/>
        </p:nvSpPr>
        <p:spPr>
          <a:xfrm>
            <a:off x="2504083" y="3580175"/>
            <a:ext cx="126249" cy="13166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21" name="Freeform 10"/>
          <p:cNvSpPr/>
          <p:nvPr/>
        </p:nvSpPr>
        <p:spPr>
          <a:xfrm>
            <a:off x="6077964" y="2087084"/>
            <a:ext cx="137978" cy="315216"/>
          </a:xfrm>
          <a:custGeom>
            <a:avLst/>
            <a:gdLst>
              <a:gd name="connsiteX0" fmla="*/ 134911 w 157396"/>
              <a:gd name="connsiteY0" fmla="*/ 344774 h 344774"/>
              <a:gd name="connsiteX1" fmla="*/ 134911 w 157396"/>
              <a:gd name="connsiteY1" fmla="*/ 209863 h 344774"/>
              <a:gd name="connsiteX2" fmla="*/ 0 w 157396"/>
              <a:gd name="connsiteY2" fmla="*/ 0 h 344774"/>
              <a:gd name="connsiteX3" fmla="*/ 0 w 157396"/>
              <a:gd name="connsiteY3" fmla="*/ 0 h 34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396" h="344774">
                <a:moveTo>
                  <a:pt x="134911" y="344774"/>
                </a:moveTo>
                <a:cubicBezTo>
                  <a:pt x="146153" y="306049"/>
                  <a:pt x="157396" y="267325"/>
                  <a:pt x="134911" y="209863"/>
                </a:cubicBezTo>
                <a:cubicBezTo>
                  <a:pt x="112426" y="152401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38100" cap="sq" cmpd="dbl">
            <a:solidFill>
              <a:srgbClr val="C00000"/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22" name="Freeform 11"/>
          <p:cNvSpPr/>
          <p:nvPr/>
        </p:nvSpPr>
        <p:spPr>
          <a:xfrm>
            <a:off x="5565472" y="1855866"/>
            <a:ext cx="315380" cy="59388"/>
          </a:xfrm>
          <a:custGeom>
            <a:avLst/>
            <a:gdLst>
              <a:gd name="connsiteX0" fmla="*/ 359764 w 359764"/>
              <a:gd name="connsiteY0" fmla="*/ 49967 h 64957"/>
              <a:gd name="connsiteX1" fmla="*/ 299804 w 359764"/>
              <a:gd name="connsiteY1" fmla="*/ 4997 h 64957"/>
              <a:gd name="connsiteX2" fmla="*/ 179882 w 359764"/>
              <a:gd name="connsiteY2" fmla="*/ 19987 h 64957"/>
              <a:gd name="connsiteX3" fmla="*/ 0 w 359764"/>
              <a:gd name="connsiteY3" fmla="*/ 64957 h 64957"/>
              <a:gd name="connsiteX4" fmla="*/ 0 w 359764"/>
              <a:gd name="connsiteY4" fmla="*/ 64957 h 64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764" h="64957">
                <a:moveTo>
                  <a:pt x="359764" y="49967"/>
                </a:moveTo>
                <a:cubicBezTo>
                  <a:pt x="344774" y="29980"/>
                  <a:pt x="329784" y="9994"/>
                  <a:pt x="299804" y="4997"/>
                </a:cubicBezTo>
                <a:cubicBezTo>
                  <a:pt x="269824" y="0"/>
                  <a:pt x="229849" y="9994"/>
                  <a:pt x="179882" y="19987"/>
                </a:cubicBezTo>
                <a:cubicBezTo>
                  <a:pt x="129915" y="29980"/>
                  <a:pt x="0" y="64957"/>
                  <a:pt x="0" y="64957"/>
                </a:cubicBezTo>
                <a:lnTo>
                  <a:pt x="0" y="64957"/>
                </a:lnTo>
              </a:path>
            </a:pathLst>
          </a:custGeom>
          <a:ln w="38100" cmpd="dbl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23" name="Freeform 13"/>
          <p:cNvSpPr/>
          <p:nvPr/>
        </p:nvSpPr>
        <p:spPr>
          <a:xfrm>
            <a:off x="5185981" y="2020534"/>
            <a:ext cx="182179" cy="63334"/>
          </a:xfrm>
          <a:custGeom>
            <a:avLst/>
            <a:gdLst>
              <a:gd name="connsiteX0" fmla="*/ 207818 w 207818"/>
              <a:gd name="connsiteY0" fmla="*/ 0 h 69273"/>
              <a:gd name="connsiteX1" fmla="*/ 69272 w 207818"/>
              <a:gd name="connsiteY1" fmla="*/ 27709 h 69273"/>
              <a:gd name="connsiteX2" fmla="*/ 0 w 207818"/>
              <a:gd name="connsiteY2" fmla="*/ 69273 h 69273"/>
              <a:gd name="connsiteX3" fmla="*/ 0 w 207818"/>
              <a:gd name="connsiteY3" fmla="*/ 69273 h 6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818" h="69273">
                <a:moveTo>
                  <a:pt x="207818" y="0"/>
                </a:moveTo>
                <a:cubicBezTo>
                  <a:pt x="155863" y="8082"/>
                  <a:pt x="103908" y="16164"/>
                  <a:pt x="69272" y="27709"/>
                </a:cubicBezTo>
                <a:cubicBezTo>
                  <a:pt x="34636" y="39254"/>
                  <a:pt x="0" y="69273"/>
                  <a:pt x="0" y="69273"/>
                </a:cubicBezTo>
                <a:lnTo>
                  <a:pt x="0" y="69273"/>
                </a:lnTo>
              </a:path>
            </a:pathLst>
          </a:custGeom>
          <a:ln w="38100" cmpd="dbl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24" name="Freeform 14"/>
          <p:cNvSpPr/>
          <p:nvPr/>
        </p:nvSpPr>
        <p:spPr>
          <a:xfrm>
            <a:off x="4724459" y="2148341"/>
            <a:ext cx="267197" cy="481337"/>
          </a:xfrm>
          <a:custGeom>
            <a:avLst/>
            <a:gdLst>
              <a:gd name="connsiteX0" fmla="*/ 304800 w 304800"/>
              <a:gd name="connsiteY0" fmla="*/ 0 h 526473"/>
              <a:gd name="connsiteX1" fmla="*/ 124691 w 304800"/>
              <a:gd name="connsiteY1" fmla="*/ 290945 h 526473"/>
              <a:gd name="connsiteX2" fmla="*/ 83127 w 304800"/>
              <a:gd name="connsiteY2" fmla="*/ 387927 h 526473"/>
              <a:gd name="connsiteX3" fmla="*/ 0 w 304800"/>
              <a:gd name="connsiteY3" fmla="*/ 526473 h 526473"/>
              <a:gd name="connsiteX4" fmla="*/ 0 w 304800"/>
              <a:gd name="connsiteY4" fmla="*/ 526473 h 52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526473">
                <a:moveTo>
                  <a:pt x="304800" y="0"/>
                </a:moveTo>
                <a:cubicBezTo>
                  <a:pt x="233218" y="113145"/>
                  <a:pt x="161636" y="226291"/>
                  <a:pt x="124691" y="290945"/>
                </a:cubicBezTo>
                <a:cubicBezTo>
                  <a:pt x="87746" y="355599"/>
                  <a:pt x="103909" y="348672"/>
                  <a:pt x="83127" y="387927"/>
                </a:cubicBezTo>
                <a:cubicBezTo>
                  <a:pt x="62345" y="427182"/>
                  <a:pt x="0" y="526473"/>
                  <a:pt x="0" y="526473"/>
                </a:cubicBezTo>
                <a:lnTo>
                  <a:pt x="0" y="526473"/>
                </a:lnTo>
              </a:path>
            </a:pathLst>
          </a:custGeom>
          <a:ln w="38100" cmpd="dbl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25" name="Freeform 15"/>
          <p:cNvSpPr/>
          <p:nvPr/>
        </p:nvSpPr>
        <p:spPr>
          <a:xfrm>
            <a:off x="2817646" y="2640234"/>
            <a:ext cx="1706416" cy="597449"/>
          </a:xfrm>
          <a:custGeom>
            <a:avLst/>
            <a:gdLst>
              <a:gd name="connsiteX0" fmla="*/ 2022764 w 2022764"/>
              <a:gd name="connsiteY0" fmla="*/ 85436 h 653473"/>
              <a:gd name="connsiteX1" fmla="*/ 1884219 w 2022764"/>
              <a:gd name="connsiteY1" fmla="*/ 57727 h 653473"/>
              <a:gd name="connsiteX2" fmla="*/ 1745673 w 2022764"/>
              <a:gd name="connsiteY2" fmla="*/ 16164 h 653473"/>
              <a:gd name="connsiteX3" fmla="*/ 1496291 w 2022764"/>
              <a:gd name="connsiteY3" fmla="*/ 2309 h 653473"/>
              <a:gd name="connsiteX4" fmla="*/ 1108364 w 2022764"/>
              <a:gd name="connsiteY4" fmla="*/ 30018 h 653473"/>
              <a:gd name="connsiteX5" fmla="*/ 858982 w 2022764"/>
              <a:gd name="connsiteY5" fmla="*/ 99291 h 653473"/>
              <a:gd name="connsiteX6" fmla="*/ 429491 w 2022764"/>
              <a:gd name="connsiteY6" fmla="*/ 251691 h 653473"/>
              <a:gd name="connsiteX7" fmla="*/ 69273 w 2022764"/>
              <a:gd name="connsiteY7" fmla="*/ 501073 h 653473"/>
              <a:gd name="connsiteX8" fmla="*/ 13855 w 2022764"/>
              <a:gd name="connsiteY8" fmla="*/ 653473 h 653473"/>
              <a:gd name="connsiteX9" fmla="*/ 13855 w 2022764"/>
              <a:gd name="connsiteY9" fmla="*/ 653473 h 65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2764" h="653473">
                <a:moveTo>
                  <a:pt x="2022764" y="85436"/>
                </a:moveTo>
                <a:cubicBezTo>
                  <a:pt x="1976582" y="77354"/>
                  <a:pt x="1930401" y="69272"/>
                  <a:pt x="1884219" y="57727"/>
                </a:cubicBezTo>
                <a:cubicBezTo>
                  <a:pt x="1838037" y="46182"/>
                  <a:pt x="1810328" y="25400"/>
                  <a:pt x="1745673" y="16164"/>
                </a:cubicBezTo>
                <a:cubicBezTo>
                  <a:pt x="1681018" y="6928"/>
                  <a:pt x="1602509" y="0"/>
                  <a:pt x="1496291" y="2309"/>
                </a:cubicBezTo>
                <a:cubicBezTo>
                  <a:pt x="1390073" y="4618"/>
                  <a:pt x="1214582" y="13854"/>
                  <a:pt x="1108364" y="30018"/>
                </a:cubicBezTo>
                <a:cubicBezTo>
                  <a:pt x="1002146" y="46182"/>
                  <a:pt x="972128" y="62346"/>
                  <a:pt x="858982" y="99291"/>
                </a:cubicBezTo>
                <a:cubicBezTo>
                  <a:pt x="745837" y="136237"/>
                  <a:pt x="561109" y="184727"/>
                  <a:pt x="429491" y="251691"/>
                </a:cubicBezTo>
                <a:cubicBezTo>
                  <a:pt x="297873" y="318655"/>
                  <a:pt x="138546" y="434109"/>
                  <a:pt x="69273" y="501073"/>
                </a:cubicBezTo>
                <a:cubicBezTo>
                  <a:pt x="0" y="568037"/>
                  <a:pt x="13855" y="653473"/>
                  <a:pt x="13855" y="653473"/>
                </a:cubicBezTo>
                <a:lnTo>
                  <a:pt x="13855" y="653473"/>
                </a:lnTo>
              </a:path>
            </a:pathLst>
          </a:custGeom>
          <a:ln w="38100" cmpd="dbl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zh-TW" altLang="en-US"/>
          </a:p>
        </p:txBody>
      </p:sp>
      <p:sp>
        <p:nvSpPr>
          <p:cNvPr id="26" name="TextBox 17"/>
          <p:cNvSpPr txBox="1"/>
          <p:nvPr/>
        </p:nvSpPr>
        <p:spPr>
          <a:xfrm>
            <a:off x="5975736" y="2592610"/>
            <a:ext cx="1047629" cy="5016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3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赫图阿拉</a:t>
            </a:r>
            <a:endParaRPr lang="en-US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7" name="TextBox 18"/>
          <p:cNvSpPr txBox="1"/>
          <p:nvPr/>
        </p:nvSpPr>
        <p:spPr>
          <a:xfrm>
            <a:off x="5975736" y="1802615"/>
            <a:ext cx="946878" cy="5016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3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萨尔浒</a:t>
            </a:r>
            <a:endParaRPr lang="en-US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8" name="TextBox 19"/>
          <p:cNvSpPr txBox="1"/>
          <p:nvPr/>
        </p:nvSpPr>
        <p:spPr>
          <a:xfrm>
            <a:off x="5249454" y="1579852"/>
            <a:ext cx="548812" cy="3275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3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抚顺</a:t>
            </a:r>
            <a:endParaRPr lang="en-US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9" name="TextBox 20"/>
          <p:cNvSpPr txBox="1"/>
          <p:nvPr/>
        </p:nvSpPr>
        <p:spPr>
          <a:xfrm>
            <a:off x="4578256" y="1907381"/>
            <a:ext cx="587849" cy="389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3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沈阳</a:t>
            </a:r>
            <a:endParaRPr lang="en-US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0" name="TextBox 21"/>
          <p:cNvSpPr txBox="1"/>
          <p:nvPr/>
        </p:nvSpPr>
        <p:spPr>
          <a:xfrm>
            <a:off x="4397697" y="2790109"/>
            <a:ext cx="593960" cy="3681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3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辽阳</a:t>
            </a:r>
            <a:endParaRPr lang="en-US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1" name="TextBox 22"/>
          <p:cNvSpPr txBox="1"/>
          <p:nvPr/>
        </p:nvSpPr>
        <p:spPr>
          <a:xfrm>
            <a:off x="2377804" y="3053440"/>
            <a:ext cx="1388866" cy="5016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3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宁远</a:t>
            </a:r>
            <a:endParaRPr lang="en-US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2" name="TextBox 23"/>
          <p:cNvSpPr txBox="1"/>
          <p:nvPr/>
        </p:nvSpPr>
        <p:spPr>
          <a:xfrm>
            <a:off x="1876385" y="3448505"/>
            <a:ext cx="694374" cy="299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300" kern="1200" dirty="0">
                <a:solidFill>
                  <a:srgbClr val="000000"/>
                </a:solidFill>
                <a:effectLst/>
                <a:latin typeface="Calibri"/>
                <a:ea typeface="新細明體"/>
                <a:cs typeface="Times New Roman"/>
              </a:rPr>
              <a:t>山海关</a:t>
            </a:r>
            <a:endParaRPr lang="en-US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3" name="TextBox 24"/>
          <p:cNvSpPr txBox="1"/>
          <p:nvPr/>
        </p:nvSpPr>
        <p:spPr>
          <a:xfrm>
            <a:off x="6215942" y="2148341"/>
            <a:ext cx="631252" cy="2926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kern="1200" dirty="0">
                <a:solidFill>
                  <a:srgbClr val="C00000"/>
                </a:solidFill>
                <a:effectLst/>
                <a:latin typeface="Times New Roman"/>
                <a:ea typeface="新細明體"/>
                <a:cs typeface="Times New Roman"/>
              </a:rPr>
              <a:t>1619</a:t>
            </a:r>
            <a:endParaRPr lang="en-US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4" name="TextBox 25"/>
          <p:cNvSpPr txBox="1"/>
          <p:nvPr/>
        </p:nvSpPr>
        <p:spPr>
          <a:xfrm rot="20698575">
            <a:off x="3517369" y="2272953"/>
            <a:ext cx="875623" cy="2926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kern="1200" dirty="0">
                <a:solidFill>
                  <a:srgbClr val="C00000"/>
                </a:solidFill>
                <a:effectLst/>
                <a:latin typeface="Times New Roman"/>
                <a:ea typeface="新細明體"/>
                <a:cs typeface="Times New Roman"/>
              </a:rPr>
              <a:t>1626</a:t>
            </a:r>
            <a:endParaRPr lang="en-US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5" name="TextBox 26"/>
          <p:cNvSpPr txBox="1"/>
          <p:nvPr/>
        </p:nvSpPr>
        <p:spPr>
          <a:xfrm>
            <a:off x="4839547" y="1707542"/>
            <a:ext cx="662803" cy="2926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kern="1200" dirty="0">
                <a:solidFill>
                  <a:srgbClr val="C00000"/>
                </a:solidFill>
                <a:effectLst/>
                <a:latin typeface="Times New Roman"/>
                <a:ea typeface="新細明體"/>
                <a:cs typeface="Times New Roman"/>
              </a:rPr>
              <a:t>1621</a:t>
            </a:r>
            <a:endParaRPr lang="en-US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6" name="TextBox 27"/>
          <p:cNvSpPr txBox="1"/>
          <p:nvPr/>
        </p:nvSpPr>
        <p:spPr>
          <a:xfrm>
            <a:off x="4839547" y="2263445"/>
            <a:ext cx="1072684" cy="2926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kern="1200" dirty="0">
                <a:solidFill>
                  <a:srgbClr val="C00000"/>
                </a:solidFill>
                <a:effectLst/>
                <a:latin typeface="Times New Roman"/>
                <a:ea typeface="新細明體"/>
                <a:cs typeface="Times New Roman"/>
              </a:rPr>
              <a:t>1621</a:t>
            </a:r>
            <a:endParaRPr lang="en-US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7" name="TextBox 28"/>
          <p:cNvSpPr txBox="1"/>
          <p:nvPr/>
        </p:nvSpPr>
        <p:spPr>
          <a:xfrm>
            <a:off x="5855579" y="1574456"/>
            <a:ext cx="1073240" cy="2926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kern="1200" dirty="0">
                <a:solidFill>
                  <a:srgbClr val="C00000"/>
                </a:solidFill>
                <a:effectLst/>
                <a:latin typeface="Times New Roman"/>
                <a:ea typeface="新細明體"/>
                <a:cs typeface="Times New Roman"/>
              </a:rPr>
              <a:t>1621</a:t>
            </a:r>
            <a:endParaRPr lang="en-US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675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20" name="TextBox 3"/>
          <p:cNvSpPr txBox="1"/>
          <p:nvPr/>
        </p:nvSpPr>
        <p:spPr>
          <a:xfrm>
            <a:off x="437684" y="1208241"/>
            <a:ext cx="4610537" cy="552450"/>
          </a:xfrm>
          <a:prstGeom prst="rect">
            <a:avLst/>
          </a:prstGeom>
          <a:gradFill flip="none" rotWithShape="1">
            <a:gsLst>
              <a:gs pos="47000">
                <a:srgbClr val="F79646">
                  <a:lumMod val="60000"/>
                  <a:lumOff val="40000"/>
                </a:srgbClr>
              </a:gs>
              <a:gs pos="100000">
                <a:srgbClr val="FFFFFF"/>
              </a:gs>
            </a:gsLst>
            <a:lin ang="0" scaled="1"/>
            <a:tileRect/>
          </a:gra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84806"/>
                </a:solidFill>
                <a:effectLst/>
                <a:uLnTx/>
                <a:uFillTx/>
                <a:latin typeface="BiauKai"/>
                <a:ea typeface="新細明體"/>
                <a:cs typeface="Times New Roman"/>
              </a:rPr>
              <a:t>B.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84806"/>
                </a:solidFill>
                <a:effectLst/>
                <a:uLnTx/>
                <a:uFillTx/>
                <a:latin typeface="Times New Roman"/>
                <a:ea typeface="BiauKai"/>
                <a:cs typeface="Times New Roman"/>
              </a:rPr>
              <a:t>双方的作战方式及使用的武器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新細明體"/>
              <a:cs typeface="Times New Roman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0322" y="451339"/>
            <a:ext cx="2530142" cy="6201177"/>
          </a:xfrm>
          <a:prstGeom prst="rect">
            <a:avLst/>
          </a:prstGeom>
          <a:noFill/>
          <a:ln w="38100" cmpd="sng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437684" y="1890315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HK" altLang="zh-TW" dirty="0">
                <a:solidFill>
                  <a:srgbClr val="000000"/>
                </a:solidFill>
                <a:cs typeface="Times New Roman"/>
              </a:rPr>
              <a:t>先看看后金的作战方式：</a:t>
            </a:r>
            <a:endParaRPr lang="en-US" altLang="zh-TW" sz="1600" kern="100" dirty="0">
              <a:cs typeface="Times New Roman"/>
            </a:endParaRPr>
          </a:p>
        </p:txBody>
      </p:sp>
      <p:sp>
        <p:nvSpPr>
          <p:cNvPr id="22" name="TextBox 3"/>
          <p:cNvSpPr txBox="1"/>
          <p:nvPr/>
        </p:nvSpPr>
        <p:spPr>
          <a:xfrm>
            <a:off x="4498535" y="2020252"/>
            <a:ext cx="946785" cy="3519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zh-CN" sz="1300" kern="120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/>
              </a:rPr>
              <a:t>努尔哈赤</a:t>
            </a:r>
            <a:endParaRPr lang="en-US" sz="12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/>
            </a:endParaRPr>
          </a:p>
        </p:txBody>
      </p:sp>
      <p:sp>
        <p:nvSpPr>
          <p:cNvPr id="23" name="TextBox 4"/>
          <p:cNvSpPr txBox="1"/>
          <p:nvPr/>
        </p:nvSpPr>
        <p:spPr>
          <a:xfrm>
            <a:off x="514268" y="2560003"/>
            <a:ext cx="4933081" cy="14180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n-US" kern="1200" dirty="0">
                <a:solidFill>
                  <a:srgbClr val="FFFFFF"/>
                </a:solidFill>
                <a:effectLst/>
                <a:latin typeface="Times New Roman"/>
                <a:ea typeface="新細明體"/>
                <a:cs typeface="Times New Roman"/>
              </a:rPr>
              <a:t>1559</a:t>
            </a:r>
            <a:r>
              <a:rPr lang="zh-HK" kern="1200" dirty="0">
                <a:solidFill>
                  <a:srgbClr val="FFFFFF"/>
                </a:solidFill>
                <a:effectLst/>
                <a:latin typeface="Times New Roman"/>
                <a:ea typeface="新細明體"/>
                <a:cs typeface="Times New Roman"/>
              </a:rPr>
              <a:t>年出生</a:t>
            </a:r>
            <a:endParaRPr lang="en-US" dirty="0">
              <a:effectLst/>
              <a:latin typeface="Times New Roman"/>
              <a:ea typeface="新細明體"/>
              <a:cs typeface="Times New Roman"/>
            </a:endParaRPr>
          </a:p>
          <a:p>
            <a:pPr marL="448310" indent="-448310" algn="just">
              <a:lnSpc>
                <a:spcPct val="110000"/>
              </a:lnSpc>
              <a:spcAft>
                <a:spcPts val="0"/>
              </a:spcAft>
            </a:pPr>
            <a:r>
              <a:rPr lang="en-US" kern="1200" dirty="0">
                <a:solidFill>
                  <a:srgbClr val="FFFFFF"/>
                </a:solidFill>
                <a:effectLst/>
                <a:latin typeface="Times New Roman"/>
                <a:ea typeface="新細明體"/>
                <a:cs typeface="Times New Roman"/>
              </a:rPr>
              <a:t>1583</a:t>
            </a:r>
            <a:r>
              <a:rPr lang="zh-HK" kern="1200" dirty="0">
                <a:solidFill>
                  <a:srgbClr val="FFFFFF"/>
                </a:solidFill>
                <a:effectLst/>
                <a:latin typeface="Times New Roman"/>
                <a:ea typeface="新細明體"/>
                <a:cs typeface="Times New Roman"/>
              </a:rPr>
              <a:t>年建州左卫都指挥使</a:t>
            </a:r>
            <a:endParaRPr lang="en-US" dirty="0">
              <a:effectLst/>
              <a:latin typeface="Times New Roman"/>
              <a:ea typeface="新細明體"/>
              <a:cs typeface="Times New Roman"/>
            </a:endParaRPr>
          </a:p>
          <a:p>
            <a:pPr marL="448310" indent="-448310" algn="just">
              <a:lnSpc>
                <a:spcPct val="110000"/>
              </a:lnSpc>
              <a:spcAft>
                <a:spcPts val="0"/>
              </a:spcAft>
            </a:pPr>
            <a:r>
              <a:rPr lang="en-US" kern="1200" dirty="0">
                <a:solidFill>
                  <a:srgbClr val="FFFFFF"/>
                </a:solidFill>
                <a:effectLst/>
                <a:latin typeface="Times New Roman"/>
                <a:ea typeface="新細明體"/>
                <a:cs typeface="Times New Roman"/>
              </a:rPr>
              <a:t>1591</a:t>
            </a:r>
            <a:r>
              <a:rPr lang="zh-HK" kern="1200" dirty="0">
                <a:solidFill>
                  <a:srgbClr val="FFFFFF"/>
                </a:solidFill>
                <a:effectLst/>
                <a:latin typeface="Times New Roman"/>
                <a:ea typeface="新細明體"/>
                <a:cs typeface="Times New Roman"/>
              </a:rPr>
              <a:t>年统一女真各部</a:t>
            </a:r>
            <a:endParaRPr lang="en-US" dirty="0">
              <a:effectLst/>
              <a:latin typeface="Times New Roman"/>
              <a:ea typeface="新細明體"/>
              <a:cs typeface="Times New Roman"/>
            </a:endParaRPr>
          </a:p>
          <a:p>
            <a:pPr marL="448310" indent="-448310" algn="just">
              <a:lnSpc>
                <a:spcPct val="110000"/>
              </a:lnSpc>
              <a:spcAft>
                <a:spcPts val="0"/>
              </a:spcAft>
            </a:pPr>
            <a:r>
              <a:rPr lang="en-US" kern="1200" dirty="0">
                <a:solidFill>
                  <a:srgbClr val="FFFFFF"/>
                </a:solidFill>
                <a:effectLst/>
                <a:latin typeface="Times New Roman"/>
                <a:ea typeface="新細明體"/>
                <a:cs typeface="Times New Roman"/>
              </a:rPr>
              <a:t>1616</a:t>
            </a:r>
            <a:r>
              <a:rPr lang="zh-HK" kern="1200" dirty="0">
                <a:solidFill>
                  <a:srgbClr val="FFFFFF"/>
                </a:solidFill>
                <a:effectLst/>
                <a:latin typeface="Times New Roman"/>
                <a:ea typeface="新細明體"/>
                <a:cs typeface="Times New Roman"/>
              </a:rPr>
              <a:t>年建国号金，以七大恨告天，向明朝开战</a:t>
            </a:r>
            <a:endParaRPr lang="en-US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4" name="TextBox 2"/>
          <p:cNvSpPr txBox="1"/>
          <p:nvPr/>
        </p:nvSpPr>
        <p:spPr>
          <a:xfrm>
            <a:off x="514267" y="4195838"/>
            <a:ext cx="4933081" cy="1661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后金大汗努尔哈赤在位的时候没有留下画像，我们现在看到的，是</a:t>
            </a: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《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满洲实录</a:t>
            </a: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》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中的插图，据说是本于皇太极在</a:t>
            </a:r>
            <a:r>
              <a:rPr lang="en-US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1635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年称帝时所编修的</a:t>
            </a: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《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清太祖实录战迹图</a:t>
            </a: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》</a:t>
            </a:r>
            <a:r>
              <a:rPr lang="zh-CN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。由于时间接近，相信是目前最能反映努尔哈赤战争实况的画册。</a:t>
            </a:r>
            <a:endParaRPr lang="en-US" dirty="0">
              <a:effectLst/>
              <a:latin typeface="Times New Roman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4994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17" name="TextBox 3"/>
          <p:cNvSpPr txBox="1"/>
          <p:nvPr/>
        </p:nvSpPr>
        <p:spPr>
          <a:xfrm>
            <a:off x="421532" y="1316674"/>
            <a:ext cx="2706057" cy="369332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后金兵的作战方式</a:t>
            </a:r>
            <a:r>
              <a:rPr kumimoji="0" lang="en-US" altLang="zh-HK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—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骑射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  <a:cs typeface="Times New Roman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5701" y="1057927"/>
            <a:ext cx="5556226" cy="5434901"/>
          </a:xfrm>
          <a:prstGeom prst="rect">
            <a:avLst/>
          </a:prstGeom>
          <a:noFill/>
          <a:ln w="38100" cmpd="sng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矩形 20"/>
          <p:cNvSpPr/>
          <p:nvPr/>
        </p:nvSpPr>
        <p:spPr>
          <a:xfrm>
            <a:off x="4920290" y="3336402"/>
            <a:ext cx="1171575" cy="14573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7" name="TextBox 4"/>
          <p:cNvSpPr txBox="1"/>
          <p:nvPr/>
        </p:nvSpPr>
        <p:spPr>
          <a:xfrm>
            <a:off x="421532" y="1847757"/>
            <a:ext cx="2706057" cy="3274424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这是努尔哈赤当了建州左卫都指挥使后的第一场战事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-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攻打图伦城。早前，图伦城主尼堪外兰勾引明朝军队，攻打古勒寨，刚巧努尔哈赤的祖父觉昌安和父亲塔克世在城内，战争之际，被明军杀掉。努尔哈赤新任部落领袖，便展开复仇。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421532" y="5196018"/>
            <a:ext cx="2706057" cy="1532091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在这场战事中，可以看到努尔哈赤披甲、骑马、持刀、负弓，而其他士兵，无论攻守，都是使用传统的兵器。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302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539" y="1468611"/>
            <a:ext cx="5065331" cy="4438575"/>
          </a:xfrm>
          <a:prstGeom prst="rect">
            <a:avLst/>
          </a:prstGeom>
          <a:noFill/>
          <a:ln w="38100" cmpd="sng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4724" y="1466018"/>
            <a:ext cx="2894120" cy="216940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6"/>
          <p:cNvSpPr txBox="1"/>
          <p:nvPr/>
        </p:nvSpPr>
        <p:spPr>
          <a:xfrm>
            <a:off x="5824723" y="3736735"/>
            <a:ext cx="2894120" cy="2330109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女真人射箭的办法，跟欧洲人不同。欧洲人惯以中间三只手指扣弦，但女真人是以大拇指扣弦（只以食指作少许辅助）。为了保护大拇指，弓箭手或会套上指环（玉扳指）。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589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537417" y="1348162"/>
            <a:ext cx="2075903" cy="369332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明军的武器</a:t>
            </a:r>
            <a:r>
              <a:rPr kumimoji="0" lang="en-US" altLang="zh-HK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—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火枪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18" name="TextBox 3"/>
          <p:cNvSpPr txBox="1"/>
          <p:nvPr/>
        </p:nvSpPr>
        <p:spPr>
          <a:xfrm>
            <a:off x="537417" y="1925457"/>
            <a:ext cx="2075903" cy="2378013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1619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年，明朝试图派兵剿灭努尔哈赤，是为萨尔浒一役。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在这场战争中，金兵（图左）仍是骑射，但明军（图右）已经用上大量火枪。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  <a:cs typeface="Times New Roman"/>
            </a:endParaRPr>
          </a:p>
        </p:txBody>
      </p:sp>
      <p:pic>
        <p:nvPicPr>
          <p:cNvPr id="21" name="Picture 2" descr="http://upload.wikimedia.org/wikipedia/commons/4/40/Minggunbat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1049" y="1348162"/>
            <a:ext cx="5819775" cy="436245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5"/>
          <p:cNvSpPr txBox="1"/>
          <p:nvPr/>
        </p:nvSpPr>
        <p:spPr>
          <a:xfrm>
            <a:off x="3285760" y="5861562"/>
            <a:ext cx="585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HK" kern="1200" dirty="0">
                <a:solidFill>
                  <a:srgbClr val="000000"/>
                </a:solidFill>
                <a:effectLst/>
                <a:latin typeface="Times New Roman"/>
                <a:ea typeface="新細明體"/>
                <a:cs typeface="Times New Roman"/>
              </a:rPr>
              <a:t>明朝士兵分成前后二排，轮流放枪，称「连横迭放」。</a:t>
            </a:r>
            <a:endParaRPr lang="zh-HK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4" name="Oval 4"/>
          <p:cNvSpPr/>
          <p:nvPr/>
        </p:nvSpPr>
        <p:spPr>
          <a:xfrm>
            <a:off x="5586067" y="3918600"/>
            <a:ext cx="3144757" cy="1750086"/>
          </a:xfrm>
          <a:prstGeom prst="ellipse">
            <a:avLst/>
          </a:prstGeom>
          <a:noFill/>
          <a:ln w="28575" cmpd="sng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785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501427" y="1286355"/>
            <a:ext cx="946918" cy="369332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追风枪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19" name="TextBox 4"/>
          <p:cNvSpPr txBox="1"/>
          <p:nvPr/>
        </p:nvSpPr>
        <p:spPr>
          <a:xfrm>
            <a:off x="501427" y="1901190"/>
            <a:ext cx="2689134" cy="3199997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明朝的火枪或铳，亦称「追风枪」，在明人毕懋康所著的</a:t>
            </a:r>
            <a:r>
              <a:rPr kumimoji="0" lang="en-US" altLang="zh-HK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《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军器图说</a:t>
            </a:r>
            <a:r>
              <a:rPr kumimoji="0" lang="en-US" altLang="zh-HK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》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（崇祯八年）有介绍：枪长长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5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尺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2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寸，重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16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斤，铅子弹重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1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钱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5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分，每发用火药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3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钱，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40</a:t>
            </a: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步内，射穿铁牌。在战争中，可将士兵分成三排，施展运用连横迭放战术。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  <a:cs typeface="Times New Roman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2264" y="924939"/>
            <a:ext cx="4800302" cy="5236371"/>
          </a:xfrm>
          <a:prstGeom prst="rect">
            <a:avLst/>
          </a:prstGeom>
          <a:noFill/>
          <a:ln w="38100" cmpd="sng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Rectangle 7"/>
          <p:cNvSpPr/>
          <p:nvPr/>
        </p:nvSpPr>
        <p:spPr>
          <a:xfrm>
            <a:off x="7354676" y="5950569"/>
            <a:ext cx="663705" cy="405645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</p:spPr>
        <p:txBody>
          <a:bodyPr wrap="square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装铳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4" name="TextBox 6"/>
          <p:cNvSpPr txBox="1"/>
          <p:nvPr/>
        </p:nvSpPr>
        <p:spPr>
          <a:xfrm>
            <a:off x="6104308" y="5949122"/>
            <a:ext cx="644148" cy="424375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进铳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36" name="TextBox 5"/>
          <p:cNvSpPr txBox="1"/>
          <p:nvPr/>
        </p:nvSpPr>
        <p:spPr>
          <a:xfrm>
            <a:off x="4943271" y="5949122"/>
            <a:ext cx="655116" cy="405645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放铳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545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top bar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8241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446068" y="1229842"/>
            <a:ext cx="8181040" cy="1101500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考考你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新細明體"/>
                <a:cs typeface="Times New Roman"/>
              </a:rPr>
              <a:t>所谓「追风枪」，是明朝从外国引进的火绳枪。它的操作，约可分为四个环节，请为每个环节填上号码：</a:t>
            </a:r>
            <a:endParaRPr kumimoji="0" lang="zh-HK" alt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新細明體"/>
              <a:cs typeface="Times New Roman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54" y="2786574"/>
            <a:ext cx="1528142" cy="306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5805" y="2786574"/>
            <a:ext cx="2266591" cy="305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4193" y="2593484"/>
            <a:ext cx="1975042" cy="32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70323" y="3442776"/>
            <a:ext cx="2663771" cy="241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9"/>
          <p:cNvSpPr txBox="1"/>
          <p:nvPr/>
        </p:nvSpPr>
        <p:spPr>
          <a:xfrm>
            <a:off x="908819" y="5855791"/>
            <a:ext cx="357505" cy="547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kern="1200" dirty="0">
                <a:solidFill>
                  <a:srgbClr val="FF0000"/>
                </a:solidFill>
                <a:effectLst/>
                <a:latin typeface="Times New Roman"/>
                <a:ea typeface="新細明體"/>
                <a:cs typeface="Times New Roman"/>
              </a:rPr>
              <a:t>1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2" name="TextBox 9"/>
          <p:cNvSpPr txBox="1"/>
          <p:nvPr/>
        </p:nvSpPr>
        <p:spPr>
          <a:xfrm>
            <a:off x="2745490" y="5855791"/>
            <a:ext cx="357505" cy="547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kern="1200" dirty="0">
                <a:solidFill>
                  <a:srgbClr val="FF0000"/>
                </a:solidFill>
                <a:effectLst/>
                <a:latin typeface="Times New Roman"/>
                <a:ea typeface="新細明體"/>
                <a:cs typeface="Times New Roman"/>
              </a:rPr>
              <a:t>2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3" name="TextBox 9"/>
          <p:cNvSpPr txBox="1"/>
          <p:nvPr/>
        </p:nvSpPr>
        <p:spPr>
          <a:xfrm>
            <a:off x="4865534" y="5855791"/>
            <a:ext cx="357505" cy="547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kern="1200" dirty="0">
                <a:solidFill>
                  <a:srgbClr val="FF0000"/>
                </a:solidFill>
                <a:effectLst/>
                <a:latin typeface="Times New Roman"/>
                <a:ea typeface="新細明體"/>
                <a:cs typeface="Times New Roman"/>
              </a:rPr>
              <a:t>3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  <p:sp>
        <p:nvSpPr>
          <p:cNvPr id="24" name="TextBox 9"/>
          <p:cNvSpPr txBox="1"/>
          <p:nvPr/>
        </p:nvSpPr>
        <p:spPr>
          <a:xfrm>
            <a:off x="7038054" y="5846396"/>
            <a:ext cx="357505" cy="547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kern="1200" dirty="0">
                <a:solidFill>
                  <a:srgbClr val="FF0000"/>
                </a:solidFill>
                <a:effectLst/>
                <a:latin typeface="Times New Roman"/>
                <a:ea typeface="新細明體"/>
                <a:cs typeface="Times New Roman"/>
              </a:rPr>
              <a:t>4</a:t>
            </a:r>
            <a:endParaRPr lang="zh-HK" sz="1200" dirty="0">
              <a:effectLst/>
              <a:latin typeface="Times New Roman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877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829C2D0BC7F544BE1FEDE0EECD7245" ma:contentTypeVersion="14" ma:contentTypeDescription="Create a new document." ma:contentTypeScope="" ma:versionID="d7412338e19ab353bc3e1304ec9b2865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d6417eb18bda45ec88a4016915a232a6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149f1219-beaa-421d-9806-7d84e40066c1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Props1.xml><?xml version="1.0" encoding="utf-8"?>
<ds:datastoreItem xmlns:ds="http://schemas.openxmlformats.org/officeDocument/2006/customXml" ds:itemID="{B15697D1-457F-49DB-B711-ED8672D2C074}"/>
</file>

<file path=customXml/itemProps2.xml><?xml version="1.0" encoding="utf-8"?>
<ds:datastoreItem xmlns:ds="http://schemas.openxmlformats.org/officeDocument/2006/customXml" ds:itemID="{09E68B49-DA58-487D-BAB3-95DA05273F84}"/>
</file>

<file path=customXml/itemProps3.xml><?xml version="1.0" encoding="utf-8"?>
<ds:datastoreItem xmlns:ds="http://schemas.openxmlformats.org/officeDocument/2006/customXml" ds:itemID="{C6D5F2DF-5392-4854-BC24-8777E7E6FFC2}"/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2869</Words>
  <Application>Microsoft Office PowerPoint</Application>
  <PresentationFormat>如螢幕大小 (4:3)</PresentationFormat>
  <Paragraphs>183</Paragraphs>
  <Slides>27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3" baseType="lpstr">
      <vt:lpstr>BiauKai</vt:lpstr>
      <vt:lpstr>新細明體</vt:lpstr>
      <vt:lpstr>Arial</vt:lpstr>
      <vt:lpstr>Calibri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trilink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albert lau</dc:creator>
  <cp:lastModifiedBy>NG, Lai-fan</cp:lastModifiedBy>
  <cp:revision>170</cp:revision>
  <dcterms:created xsi:type="dcterms:W3CDTF">2017-02-07T17:12:51Z</dcterms:created>
  <dcterms:modified xsi:type="dcterms:W3CDTF">2026-01-15T02:35:10Z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