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98" r:id="rId2"/>
    <p:sldId id="299" r:id="rId3"/>
    <p:sldId id="300" r:id="rId4"/>
    <p:sldId id="301" r:id="rId5"/>
    <p:sldId id="302" r:id="rId6"/>
    <p:sldId id="303" r:id="rId7"/>
    <p:sldId id="304" r:id="rId8"/>
    <p:sldId id="305" r:id="rId9"/>
    <p:sldId id="306" r:id="rId10"/>
    <p:sldId id="307" r:id="rId11"/>
    <p:sldId id="308" r:id="rId12"/>
    <p:sldId id="310" r:id="rId13"/>
    <p:sldId id="309"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0" autoAdjust="0"/>
    <p:restoredTop sz="86391" autoAdjust="0"/>
  </p:normalViewPr>
  <p:slideViewPr>
    <p:cSldViewPr snapToGrid="0" snapToObjects="1">
      <p:cViewPr varScale="1">
        <p:scale>
          <a:sx n="98" d="100"/>
          <a:sy n="98" d="100"/>
        </p:scale>
        <p:origin x="2088" y="90"/>
      </p:cViewPr>
      <p:guideLst>
        <p:guide orient="horz" pos="2160"/>
        <p:guide pos="2880"/>
      </p:guideLst>
    </p:cSldViewPr>
  </p:slideViewPr>
  <p:outlineViewPr>
    <p:cViewPr>
      <p:scale>
        <a:sx n="33" d="100"/>
        <a:sy n="33" d="100"/>
      </p:scale>
      <p:origin x="32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C46B55-62D9-0F41-BC47-304FAF785C52}" type="datetimeFigureOut">
              <a:rPr kumimoji="1" lang="zh-TW" altLang="en-US" smtClean="0"/>
              <a:t>2026/1/15</a:t>
            </a:fld>
            <a:endParaRPr kumimoji="1"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6990B-DB6A-C14B-A7FD-024B5123F023}" type="slidenum">
              <a:rPr kumimoji="1" lang="zh-TW" altLang="en-US" smtClean="0"/>
              <a:t>‹#›</a:t>
            </a:fld>
            <a:endParaRPr kumimoji="1" lang="zh-TW" altLang="en-US"/>
          </a:p>
        </p:txBody>
      </p:sp>
    </p:spTree>
    <p:extLst>
      <p:ext uri="{BB962C8B-B14F-4D97-AF65-F5344CB8AC3E}">
        <p14:creationId xmlns:p14="http://schemas.microsoft.com/office/powerpoint/2010/main" val="145623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DCEB3-CAC4-AA47-85D1-1DF3EB2F8EB3}" type="datetimeFigureOut">
              <a:rPr kumimoji="1" lang="zh-TW" altLang="en-US" smtClean="0"/>
              <a:t>2026/1/15</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1AEF7-A788-AF4F-9728-C9724F650778}" type="slidenum">
              <a:rPr kumimoji="1" lang="zh-TW" altLang="en-US" smtClean="0"/>
              <a:t>‹#›</a:t>
            </a:fld>
            <a:endParaRPr kumimoji="1" lang="zh-TW" altLang="en-US"/>
          </a:p>
        </p:txBody>
      </p:sp>
    </p:spTree>
    <p:extLst>
      <p:ext uri="{BB962C8B-B14F-4D97-AF65-F5344CB8AC3E}">
        <p14:creationId xmlns:p14="http://schemas.microsoft.com/office/powerpoint/2010/main" val="2775796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11</a:t>
            </a:fld>
            <a:endParaRPr kumimoji="1" lang="zh-TW" altLang="en-US" dirty="0"/>
          </a:p>
        </p:txBody>
      </p:sp>
    </p:spTree>
    <p:extLst>
      <p:ext uri="{BB962C8B-B14F-4D97-AF65-F5344CB8AC3E}">
        <p14:creationId xmlns:p14="http://schemas.microsoft.com/office/powerpoint/2010/main" val="196301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12</a:t>
            </a:fld>
            <a:endParaRPr kumimoji="1" lang="zh-TW" altLang="en-US" dirty="0"/>
          </a:p>
        </p:txBody>
      </p:sp>
    </p:spTree>
    <p:extLst>
      <p:ext uri="{BB962C8B-B14F-4D97-AF65-F5344CB8AC3E}">
        <p14:creationId xmlns:p14="http://schemas.microsoft.com/office/powerpoint/2010/main" val="107691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28</a:t>
            </a:fld>
            <a:endParaRPr kumimoji="1" lang="zh-TW" altLang="en-US" dirty="0"/>
          </a:p>
        </p:txBody>
      </p:sp>
    </p:spTree>
    <p:extLst>
      <p:ext uri="{BB962C8B-B14F-4D97-AF65-F5344CB8AC3E}">
        <p14:creationId xmlns:p14="http://schemas.microsoft.com/office/powerpoint/2010/main" val="227502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29</a:t>
            </a:fld>
            <a:endParaRPr kumimoji="1" lang="zh-TW" altLang="en-US" dirty="0"/>
          </a:p>
        </p:txBody>
      </p:sp>
    </p:spTree>
    <p:extLst>
      <p:ext uri="{BB962C8B-B14F-4D97-AF65-F5344CB8AC3E}">
        <p14:creationId xmlns:p14="http://schemas.microsoft.com/office/powerpoint/2010/main" val="322026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31</a:t>
            </a:fld>
            <a:endParaRPr kumimoji="1" lang="zh-TW" altLang="en-US" dirty="0"/>
          </a:p>
        </p:txBody>
      </p:sp>
    </p:spTree>
    <p:extLst>
      <p:ext uri="{BB962C8B-B14F-4D97-AF65-F5344CB8AC3E}">
        <p14:creationId xmlns:p14="http://schemas.microsoft.com/office/powerpoint/2010/main" val="70661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a:t>按一下以編輯母片標題樣式</a:t>
            </a:r>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a:t>按一下以編輯母片子標題樣式</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80085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52395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71821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7928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6691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39541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6267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28798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8510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60901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2026/1/15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8544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DA9FA-EB68-3B40-918A-FB3F6C7FF9A3}" type="datetimeFigureOut">
              <a:rPr kumimoji="1" lang="zh-TW" altLang="en-US" smtClean="0"/>
              <a:t>2026/1/15</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16734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2.png"/><Relationship Id="rId7"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TextBox 3"/>
          <p:cNvSpPr txBox="1"/>
          <p:nvPr/>
        </p:nvSpPr>
        <p:spPr>
          <a:xfrm>
            <a:off x="466375" y="1239935"/>
            <a:ext cx="5638800" cy="646331"/>
          </a:xfrm>
          <a:prstGeom prst="rect">
            <a:avLst/>
          </a:prstGeom>
          <a:gradFill flip="none" rotWithShape="1">
            <a:gsLst>
              <a:gs pos="47000">
                <a:srgbClr val="4BACC6">
                  <a:lumMod val="20000"/>
                  <a:lumOff val="80000"/>
                </a:srgbClr>
              </a:gs>
              <a:gs pos="100000">
                <a:sysClr val="window" lastClr="FFFFFF"/>
              </a:gs>
            </a:gsLst>
            <a:lin ang="0" scaled="1"/>
            <a:tileRect/>
          </a:gradFill>
          <a:ln w="25400" cap="flat" cmpd="sng" algn="ctr">
            <a:solidFill>
              <a:sysClr val="window" lastClr="FFFFFF"/>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Times New Roman"/>
                <a:ea typeface="BiauKai"/>
                <a:cs typeface="+mn-cs"/>
              </a:rPr>
              <a:t>黄海海战</a:t>
            </a:r>
            <a:r>
              <a:rPr kumimoji="0" lang="zh-CN" altLang="en-US" sz="2400" b="1" i="0" u="none" strike="noStrike" kern="1200" cap="none" spc="0" normalizeH="0" baseline="0" noProof="0" dirty="0">
                <a:ln>
                  <a:noFill/>
                </a:ln>
                <a:solidFill>
                  <a:srgbClr val="000000"/>
                </a:solidFill>
                <a:effectLst/>
                <a:uLnTx/>
                <a:uFillTx/>
                <a:latin typeface="Times New Roman"/>
                <a:ea typeface="Microsoft YaHei"/>
                <a:cs typeface="+mn-cs"/>
              </a:rPr>
              <a:t>：</a:t>
            </a:r>
            <a:r>
              <a:rPr kumimoji="0" lang="zh-CN" altLang="en-US" sz="2400" b="1" i="0" u="none" strike="noStrike" kern="1200" cap="none" spc="0" normalizeH="0" baseline="0" noProof="0" dirty="0">
                <a:ln>
                  <a:noFill/>
                </a:ln>
                <a:solidFill>
                  <a:srgbClr val="548DD4"/>
                </a:solidFill>
                <a:effectLst/>
                <a:uLnTx/>
                <a:uFillTx/>
                <a:latin typeface="Times New Roman"/>
                <a:ea typeface="新細明體"/>
                <a:cs typeface="+mn-cs"/>
              </a:rPr>
              <a:t>北洋海军横阵之谜</a:t>
            </a:r>
            <a:endParaRPr kumimoji="0" lang="zh-HK" altLang="en-US" sz="1200" b="0" i="0" u="none" strike="noStrike" kern="0" cap="none" spc="0" normalizeH="0" baseline="0" noProof="0" dirty="0">
              <a:ln>
                <a:noFill/>
              </a:ln>
              <a:solidFill>
                <a:sysClr val="window" lastClr="FFFFFF"/>
              </a:solidFill>
              <a:effectLst/>
              <a:uLnTx/>
              <a:uFillTx/>
              <a:latin typeface="Times New Roman"/>
              <a:ea typeface="新細明體"/>
              <a:cs typeface="+mn-cs"/>
            </a:endParaRPr>
          </a:p>
        </p:txBody>
      </p:sp>
      <p:sp>
        <p:nvSpPr>
          <p:cNvPr id="6" name="Title 1"/>
          <p:cNvSpPr>
            <a:spLocks noGrp="1"/>
          </p:cNvSpPr>
          <p:nvPr/>
        </p:nvSpPr>
        <p:spPr bwMode="auto">
          <a:xfrm>
            <a:off x="466375" y="2085500"/>
            <a:ext cx="200152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fontAlgn="base">
              <a:spcAft>
                <a:spcPts val="0"/>
              </a:spcAft>
            </a:pPr>
            <a:r>
              <a:rPr lang="zh-HK" sz="2000" b="1" kern="1200" dirty="0">
                <a:solidFill>
                  <a:srgbClr val="000000"/>
                </a:solidFill>
                <a:effectLst/>
                <a:latin typeface="Times New Roman"/>
                <a:ea typeface="新細明體"/>
                <a:cs typeface="Times New Roman"/>
              </a:rPr>
              <a:t>战局形势</a:t>
            </a:r>
            <a:endParaRPr lang="zh-HK" sz="1200" dirty="0">
              <a:effectLst/>
              <a:latin typeface="Times New Roman"/>
              <a:ea typeface="新細明體"/>
            </a:endParaRP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2214260" y="1928597"/>
            <a:ext cx="6825148" cy="4780260"/>
          </a:xfrm>
          <a:prstGeom prst="rect">
            <a:avLst/>
          </a:prstGeom>
          <a:noFill/>
          <a:ln>
            <a:noFill/>
          </a:ln>
          <a:effectLst>
            <a:outerShdw blurRad="50800" dist="38100" dir="2700000" algn="tl" rotWithShape="0">
              <a:prstClr val="black">
                <a:alpha val="40000"/>
              </a:prstClr>
            </a:outerShdw>
          </a:effectLst>
          <a:extLst>
            <a:ext uri="{FAA26D3D-D897-4be2-8F04-BA451C77F1D7}">
              <ma14:placeholderFlag xmlns="" xmlns:ma14="http://schemas.microsoft.com/office/mac/drawingml/2011/main"/>
            </a:ext>
          </a:extLst>
        </p:spPr>
      </p:pic>
      <p:cxnSp>
        <p:nvCxnSpPr>
          <p:cNvPr id="9" name="Straight Arrow Connector 6"/>
          <p:cNvCxnSpPr/>
          <p:nvPr/>
        </p:nvCxnSpPr>
        <p:spPr>
          <a:xfrm flipV="1">
            <a:off x="6476562" y="4328720"/>
            <a:ext cx="298337" cy="2105995"/>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8"/>
          <p:cNvCxnSpPr/>
          <p:nvPr/>
        </p:nvCxnSpPr>
        <p:spPr>
          <a:xfrm flipV="1">
            <a:off x="4935565" y="3101203"/>
            <a:ext cx="915969" cy="43531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3"/>
          <p:cNvCxnSpPr/>
          <p:nvPr/>
        </p:nvCxnSpPr>
        <p:spPr>
          <a:xfrm flipV="1">
            <a:off x="5992073" y="3148264"/>
            <a:ext cx="93693" cy="971294"/>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6"/>
          <p:cNvCxnSpPr/>
          <p:nvPr/>
        </p:nvCxnSpPr>
        <p:spPr>
          <a:xfrm flipH="1" flipV="1">
            <a:off x="6085766" y="4131323"/>
            <a:ext cx="539965" cy="197397"/>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20"/>
          <p:cNvCxnSpPr/>
          <p:nvPr/>
        </p:nvCxnSpPr>
        <p:spPr>
          <a:xfrm flipH="1" flipV="1">
            <a:off x="6476562" y="2702489"/>
            <a:ext cx="298337" cy="47061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23"/>
          <p:cNvCxnSpPr/>
          <p:nvPr/>
        </p:nvCxnSpPr>
        <p:spPr>
          <a:xfrm flipV="1">
            <a:off x="7279114" y="4022821"/>
            <a:ext cx="76433" cy="305899"/>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25"/>
          <p:cNvCxnSpPr/>
          <p:nvPr/>
        </p:nvCxnSpPr>
        <p:spPr>
          <a:xfrm flipH="1" flipV="1">
            <a:off x="6914205" y="3281605"/>
            <a:ext cx="251491" cy="54251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28"/>
          <p:cNvCxnSpPr/>
          <p:nvPr/>
        </p:nvCxnSpPr>
        <p:spPr>
          <a:xfrm>
            <a:off x="5463202" y="2246255"/>
            <a:ext cx="528871" cy="299363"/>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Explosion 1 31"/>
          <p:cNvSpPr/>
          <p:nvPr/>
        </p:nvSpPr>
        <p:spPr>
          <a:xfrm>
            <a:off x="5842904" y="2765238"/>
            <a:ext cx="299570" cy="347731"/>
          </a:xfrm>
          <a:prstGeom prst="irregularSeal1">
            <a:avLst/>
          </a:prstGeom>
        </p:spPr>
        <p:style>
          <a:lnRef idx="3">
            <a:schemeClr val="lt1"/>
          </a:lnRef>
          <a:fillRef idx="1">
            <a:schemeClr val="accent2"/>
          </a:fillRef>
          <a:effectRef idx="1">
            <a:schemeClr val="accent2"/>
          </a:effectRef>
          <a:fontRef idx="minor">
            <a:schemeClr val="lt1"/>
          </a:fontRef>
        </p:style>
        <p:txBody>
          <a:bodyPr anchor="ctr"/>
          <a:lstStyle/>
          <a:p>
            <a:endParaRPr lang="zh-TW" altLang="en-US"/>
          </a:p>
        </p:txBody>
      </p:sp>
      <p:sp>
        <p:nvSpPr>
          <p:cNvPr id="18" name="文字方塊 17"/>
          <p:cNvSpPr txBox="1">
            <a:spLocks noChangeArrowheads="1"/>
          </p:cNvSpPr>
          <p:nvPr/>
        </p:nvSpPr>
        <p:spPr bwMode="auto">
          <a:xfrm>
            <a:off x="3945739" y="2822906"/>
            <a:ext cx="1517463" cy="3416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zh-TW" sz="1600" b="1" kern="100" dirty="0">
                <a:solidFill>
                  <a:srgbClr val="0000FF"/>
                </a:solidFill>
                <a:effectLst/>
                <a:latin typeface="Calibri"/>
                <a:ea typeface="新細明體"/>
                <a:cs typeface="Times New Roman"/>
              </a:rPr>
              <a:t>清军进攻路线</a:t>
            </a:r>
            <a:endParaRPr lang="zh-HK" sz="1600" kern="100" dirty="0">
              <a:effectLst/>
              <a:latin typeface="Calibri"/>
              <a:ea typeface="新細明體"/>
              <a:cs typeface="Times New Roman"/>
            </a:endParaRPr>
          </a:p>
        </p:txBody>
      </p:sp>
      <p:sp>
        <p:nvSpPr>
          <p:cNvPr id="19" name="文字方塊 18"/>
          <p:cNvSpPr txBox="1">
            <a:spLocks noChangeArrowheads="1"/>
          </p:cNvSpPr>
          <p:nvPr/>
        </p:nvSpPr>
        <p:spPr bwMode="auto">
          <a:xfrm>
            <a:off x="4935565" y="6092377"/>
            <a:ext cx="1434022" cy="3584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zh-TW" sz="1600" b="1" kern="100" dirty="0">
                <a:solidFill>
                  <a:srgbClr val="0000FF"/>
                </a:solidFill>
                <a:effectLst/>
                <a:latin typeface="Calibri"/>
                <a:ea typeface="新細明體"/>
                <a:cs typeface="Times New Roman"/>
              </a:rPr>
              <a:t>日军进攻路线</a:t>
            </a:r>
            <a:endParaRPr lang="zh-HK" sz="1600" kern="100" dirty="0">
              <a:effectLst/>
              <a:latin typeface="Calibri"/>
              <a:ea typeface="新細明體"/>
              <a:cs typeface="Times New Roman"/>
            </a:endParaRPr>
          </a:p>
        </p:txBody>
      </p:sp>
    </p:spTree>
    <p:extLst>
      <p:ext uri="{BB962C8B-B14F-4D97-AF65-F5344CB8AC3E}">
        <p14:creationId xmlns:p14="http://schemas.microsoft.com/office/powerpoint/2010/main" val="6409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515365" y="1983370"/>
            <a:ext cx="6039170" cy="1574364"/>
          </a:xfrm>
          <a:prstGeom prst="rect">
            <a:avLst/>
          </a:prstGeom>
          <a:solidFill>
            <a:srgbClr val="8064A2">
              <a:lumMod val="40000"/>
              <a:lumOff val="60000"/>
            </a:srgbClr>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TW" altLang="en-US" b="1" i="0" u="none" strike="noStrike" kern="100" cap="none" spc="0" normalizeH="0" baseline="0" noProof="0" dirty="0">
                <a:ln>
                  <a:noFill/>
                </a:ln>
                <a:solidFill>
                  <a:srgbClr val="000000"/>
                </a:solidFill>
                <a:effectLst/>
                <a:uLnTx/>
                <a:uFillTx/>
                <a:latin typeface="Calibri"/>
                <a:ea typeface="新細明體"/>
                <a:cs typeface="Times New Roman"/>
              </a:rPr>
              <a:t>想一想</a:t>
            </a:r>
            <a:r>
              <a:rPr kumimoji="0" lang="zh-TW" altLang="en-US" b="0" i="0" u="none" strike="noStrike" kern="100" cap="none" spc="0" normalizeH="0" baseline="0" noProof="0" dirty="0">
                <a:ln>
                  <a:noFill/>
                </a:ln>
                <a:solidFill>
                  <a:srgbClr val="000000"/>
                </a:solidFill>
                <a:effectLst/>
                <a:uLnTx/>
                <a:uFillTx/>
                <a:latin typeface="Calibri"/>
                <a:ea typeface="新細明體"/>
                <a:cs typeface="Times New Roman"/>
              </a:rPr>
              <a:t>：观察及比较、中日两国的统帅、将领及海军士兵服装，你认为两国在军事现代化上有什么差别？</a:t>
            </a:r>
            <a:endParaRPr kumimoji="0" lang="zh-HK" altLang="en-US" b="0" i="0" u="none" strike="noStrike" kern="100" cap="none" spc="0" normalizeH="0" baseline="0" noProof="0" dirty="0">
              <a:ln>
                <a:noFill/>
              </a:ln>
              <a:solidFill>
                <a:sysClr val="windowText" lastClr="000000"/>
              </a:solidFill>
              <a:effectLst/>
              <a:uLnTx/>
              <a:uFillTx/>
              <a:latin typeface="Calibri"/>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00" cap="none" spc="0" normalizeH="0" baseline="0" noProof="0" dirty="0">
                <a:ln>
                  <a:noFill/>
                </a:ln>
                <a:solidFill>
                  <a:srgbClr val="000000"/>
                </a:solidFill>
                <a:effectLst/>
                <a:uLnTx/>
                <a:uFillTx/>
                <a:latin typeface="Calibri"/>
                <a:ea typeface="新細明體"/>
                <a:cs typeface="Times New Roman"/>
              </a:rPr>
              <a:t> </a:t>
            </a:r>
            <a:endParaRPr kumimoji="0" lang="zh-HK" altLang="en-US" b="0" i="0" u="none" strike="noStrike" kern="100" cap="none" spc="0" normalizeH="0" baseline="0" noProof="0" dirty="0">
              <a:ln>
                <a:noFill/>
              </a:ln>
              <a:solidFill>
                <a:sysClr val="windowText" lastClr="000000"/>
              </a:solidFill>
              <a:effectLst/>
              <a:uLnTx/>
              <a:uFillTx/>
              <a:latin typeface="Calibri"/>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zh-TW" altLang="en-US" b="0" i="0" u="none" strike="noStrike" kern="100" cap="none" spc="0" normalizeH="0" baseline="0" noProof="0" dirty="0">
                <a:ln>
                  <a:noFill/>
                </a:ln>
                <a:solidFill>
                  <a:srgbClr val="000000"/>
                </a:solidFill>
                <a:effectLst/>
                <a:uLnTx/>
                <a:uFillTx/>
                <a:latin typeface="Calibri"/>
                <a:ea typeface="新細明體"/>
                <a:cs typeface="Times New Roman"/>
              </a:rPr>
              <a:t>提示：中国还是日本的军事现代化程度较彻底？何以见得？</a:t>
            </a:r>
            <a:endParaRPr kumimoji="0" lang="zh-HK" altLang="en-US"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pic>
        <p:nvPicPr>
          <p:cNvPr id="6" name="圖片 5"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Tree>
    <p:extLst>
      <p:ext uri="{BB962C8B-B14F-4D97-AF65-F5344CB8AC3E}">
        <p14:creationId xmlns:p14="http://schemas.microsoft.com/office/powerpoint/2010/main" val="426182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矩形 6"/>
          <p:cNvSpPr/>
          <p:nvPr/>
        </p:nvSpPr>
        <p:spPr>
          <a:xfrm>
            <a:off x="471931" y="1208241"/>
            <a:ext cx="4352474" cy="461665"/>
          </a:xfrm>
          <a:prstGeom prst="rect">
            <a:avLst/>
          </a:prstGeom>
        </p:spPr>
        <p:txBody>
          <a:bodyPr wrap="none">
            <a:spAutoFit/>
          </a:bodyPr>
          <a:lstStyle/>
          <a:p>
            <a:r>
              <a:rPr lang="en-US" altLang="zh-TW" sz="2400" b="1" dirty="0">
                <a:solidFill>
                  <a:srgbClr val="E36C0A"/>
                </a:solidFill>
                <a:latin typeface="BiauKai"/>
                <a:cs typeface="Times New Roman"/>
              </a:rPr>
              <a:t>IV.	</a:t>
            </a:r>
            <a:r>
              <a:rPr lang="zh-TW" altLang="zh-TW" sz="2400" b="1" dirty="0">
                <a:solidFill>
                  <a:srgbClr val="E36C0A"/>
                </a:solidFill>
                <a:ea typeface="BiauKai"/>
                <a:cs typeface="Times New Roman"/>
              </a:rPr>
              <a:t>中、日双方舰队实力的比</a:t>
            </a:r>
            <a:r>
              <a:rPr lang="zh-TW" altLang="en-US" sz="2400" b="1" dirty="0">
                <a:solidFill>
                  <a:srgbClr val="E36C0A"/>
                </a:solidFill>
                <a:ea typeface="BiauKai"/>
                <a:cs typeface="Times New Roman"/>
              </a:rPr>
              <a:t>较</a:t>
            </a:r>
            <a:endParaRPr lang="zh-TW" altLang="en-US" sz="2400" dirty="0"/>
          </a:p>
        </p:txBody>
      </p:sp>
      <p:sp>
        <p:nvSpPr>
          <p:cNvPr id="8" name="TextBox 1"/>
          <p:cNvSpPr txBox="1"/>
          <p:nvPr/>
        </p:nvSpPr>
        <p:spPr>
          <a:xfrm>
            <a:off x="471931" y="1759396"/>
            <a:ext cx="2028697" cy="457200"/>
          </a:xfrm>
          <a:prstGeom prst="rect">
            <a:avLst/>
          </a:prstGeom>
          <a:noFill/>
        </p:spPr>
        <p:txBody>
          <a:bodyPr wrap="square" rtlCol="0">
            <a:noAutofit/>
          </a:bodyPr>
          <a:lstStyle/>
          <a:p>
            <a:pPr>
              <a:spcAft>
                <a:spcPts val="0"/>
              </a:spcAft>
            </a:pPr>
            <a:r>
              <a:rPr lang="zh-CN" kern="1200" dirty="0">
                <a:solidFill>
                  <a:srgbClr val="000000"/>
                </a:solidFill>
                <a:effectLst/>
                <a:latin typeface="Times New Roman"/>
                <a:ea typeface="新細明體"/>
                <a:cs typeface="Times New Roman"/>
              </a:rPr>
              <a:t>北洋海军船舰一览</a:t>
            </a:r>
            <a:endParaRPr lang="zh-HK" dirty="0">
              <a:effectLst/>
              <a:latin typeface="Times New Roman"/>
              <a:ea typeface="新細明體"/>
            </a:endParaRPr>
          </a:p>
        </p:txBody>
      </p:sp>
      <p:pic>
        <p:nvPicPr>
          <p:cNvPr id="3" name="圖片 2">
            <a:extLst>
              <a:ext uri="{FF2B5EF4-FFF2-40B4-BE49-F238E27FC236}">
                <a16:creationId xmlns:a16="http://schemas.microsoft.com/office/drawing/2014/main" id="{57BE6F8C-4A81-4599-B064-35ADB49651A4}"/>
              </a:ext>
            </a:extLst>
          </p:cNvPr>
          <p:cNvPicPr>
            <a:picLocks noChangeAspect="1"/>
          </p:cNvPicPr>
          <p:nvPr/>
        </p:nvPicPr>
        <p:blipFill>
          <a:blip r:embed="rId4"/>
          <a:stretch>
            <a:fillRect/>
          </a:stretch>
        </p:blipFill>
        <p:spPr>
          <a:xfrm>
            <a:off x="2520083" y="1837217"/>
            <a:ext cx="6225238" cy="4612221"/>
          </a:xfrm>
          <a:prstGeom prst="rect">
            <a:avLst/>
          </a:prstGeom>
        </p:spPr>
      </p:pic>
    </p:spTree>
    <p:extLst>
      <p:ext uri="{BB962C8B-B14F-4D97-AF65-F5344CB8AC3E}">
        <p14:creationId xmlns:p14="http://schemas.microsoft.com/office/powerpoint/2010/main" val="188002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15"/>
          <p:cNvSpPr txBox="1"/>
          <p:nvPr/>
        </p:nvSpPr>
        <p:spPr>
          <a:xfrm>
            <a:off x="1574963" y="6081409"/>
            <a:ext cx="6077260" cy="369332"/>
          </a:xfrm>
          <a:prstGeom prst="rect">
            <a:avLst/>
          </a:prstGeom>
          <a:solidFill>
            <a:schemeClr val="accent4">
              <a:lumMod val="40000"/>
              <a:lumOff val="60000"/>
            </a:schemeClr>
          </a:solidFill>
          <a:ln>
            <a:noFill/>
          </a:ln>
        </p:spPr>
        <p:txBody>
          <a:bodyPr wrap="square" rtlCol="0">
            <a:spAutoFit/>
          </a:bodyPr>
          <a:lstStyle/>
          <a:p>
            <a:pPr>
              <a:spcAft>
                <a:spcPts val="0"/>
              </a:spcAft>
            </a:pPr>
            <a:r>
              <a:rPr lang="zh-TW" b="1" kern="1200" dirty="0">
                <a:solidFill>
                  <a:srgbClr val="000000"/>
                </a:solidFill>
                <a:effectLst/>
                <a:latin typeface="Calibri"/>
                <a:ea typeface="新細明體"/>
                <a:cs typeface="Times New Roman"/>
              </a:rPr>
              <a:t>考考你</a:t>
            </a:r>
            <a:r>
              <a:rPr lang="zh-CN" kern="1200" dirty="0">
                <a:solidFill>
                  <a:srgbClr val="000000"/>
                </a:solidFill>
                <a:effectLst/>
                <a:latin typeface="Calibri"/>
                <a:ea typeface="新細明體"/>
                <a:cs typeface="Times New Roman"/>
              </a:rPr>
              <a:t>：北洋船舰中，最具战斗力是</a:t>
            </a:r>
            <a:r>
              <a:rPr lang="zh-TW" kern="1200" dirty="0">
                <a:solidFill>
                  <a:srgbClr val="000000"/>
                </a:solidFill>
                <a:effectLst/>
                <a:latin typeface="Calibri"/>
                <a:ea typeface="新細明體"/>
                <a:cs typeface="Times New Roman"/>
              </a:rPr>
              <a:t>哪些</a:t>
            </a:r>
            <a:r>
              <a:rPr lang="zh-CN" kern="1200" dirty="0">
                <a:solidFill>
                  <a:srgbClr val="000000"/>
                </a:solidFill>
                <a:effectLst/>
                <a:latin typeface="Calibri"/>
                <a:ea typeface="新細明體"/>
                <a:cs typeface="Times New Roman"/>
              </a:rPr>
              <a:t>船舰？</a:t>
            </a:r>
            <a:r>
              <a:rPr lang="zh-TW" kern="1200" dirty="0">
                <a:solidFill>
                  <a:srgbClr val="000000"/>
                </a:solidFill>
                <a:effectLst/>
                <a:latin typeface="Calibri"/>
                <a:ea typeface="新細明體"/>
                <a:cs typeface="Times New Roman"/>
              </a:rPr>
              <a:t>何以见得</a:t>
            </a:r>
            <a:r>
              <a:rPr lang="zh-CN" kern="1200" dirty="0">
                <a:solidFill>
                  <a:srgbClr val="000000"/>
                </a:solidFill>
                <a:effectLst/>
                <a:latin typeface="Calibri"/>
                <a:ea typeface="新細明體"/>
                <a:cs typeface="Times New Roman"/>
              </a:rPr>
              <a:t>？</a:t>
            </a:r>
            <a:endParaRPr lang="zh-HK" dirty="0">
              <a:effectLst/>
              <a:latin typeface="Times New Roman"/>
              <a:ea typeface="新細明體"/>
            </a:endParaRPr>
          </a:p>
        </p:txBody>
      </p:sp>
      <p:pic>
        <p:nvPicPr>
          <p:cNvPr id="3" name="圖片 2">
            <a:extLst>
              <a:ext uri="{FF2B5EF4-FFF2-40B4-BE49-F238E27FC236}">
                <a16:creationId xmlns:a16="http://schemas.microsoft.com/office/drawing/2014/main" id="{9FCE50FD-4391-4D36-BB27-561AD2560096}"/>
              </a:ext>
            </a:extLst>
          </p:cNvPr>
          <p:cNvPicPr>
            <a:picLocks noChangeAspect="1"/>
          </p:cNvPicPr>
          <p:nvPr/>
        </p:nvPicPr>
        <p:blipFill>
          <a:blip r:embed="rId4"/>
          <a:stretch>
            <a:fillRect/>
          </a:stretch>
        </p:blipFill>
        <p:spPr>
          <a:xfrm>
            <a:off x="1001031" y="1828308"/>
            <a:ext cx="6651192" cy="4175916"/>
          </a:xfrm>
          <a:prstGeom prst="rect">
            <a:avLst/>
          </a:prstGeom>
        </p:spPr>
      </p:pic>
      <p:pic>
        <p:nvPicPr>
          <p:cNvPr id="8" name="圖片 7">
            <a:extLst>
              <a:ext uri="{FF2B5EF4-FFF2-40B4-BE49-F238E27FC236}">
                <a16:creationId xmlns:a16="http://schemas.microsoft.com/office/drawing/2014/main" id="{62EED176-BEBA-4949-84D3-FAE4279285D8}"/>
              </a:ext>
            </a:extLst>
          </p:cNvPr>
          <p:cNvPicPr>
            <a:picLocks noChangeAspect="1"/>
          </p:cNvPicPr>
          <p:nvPr/>
        </p:nvPicPr>
        <p:blipFill>
          <a:blip r:embed="rId5"/>
          <a:stretch>
            <a:fillRect/>
          </a:stretch>
        </p:blipFill>
        <p:spPr>
          <a:xfrm>
            <a:off x="1001031" y="1105813"/>
            <a:ext cx="6564132" cy="722495"/>
          </a:xfrm>
          <a:prstGeom prst="rect">
            <a:avLst/>
          </a:prstGeom>
        </p:spPr>
      </p:pic>
    </p:spTree>
    <p:extLst>
      <p:ext uri="{BB962C8B-B14F-4D97-AF65-F5344CB8AC3E}">
        <p14:creationId xmlns:p14="http://schemas.microsoft.com/office/powerpoint/2010/main" val="41311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3"/>
          <p:cNvSpPr txBox="1"/>
          <p:nvPr/>
        </p:nvSpPr>
        <p:spPr>
          <a:xfrm>
            <a:off x="604332" y="1208241"/>
            <a:ext cx="1178473" cy="369332"/>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名词解释</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3" name="圖片 2">
            <a:extLst>
              <a:ext uri="{FF2B5EF4-FFF2-40B4-BE49-F238E27FC236}">
                <a16:creationId xmlns:a16="http://schemas.microsoft.com/office/drawing/2014/main" id="{BC05190C-75A8-4BFE-BDD5-425E5242D7DF}"/>
              </a:ext>
            </a:extLst>
          </p:cNvPr>
          <p:cNvPicPr>
            <a:picLocks noChangeAspect="1"/>
          </p:cNvPicPr>
          <p:nvPr/>
        </p:nvPicPr>
        <p:blipFill>
          <a:blip r:embed="rId3"/>
          <a:stretch>
            <a:fillRect/>
          </a:stretch>
        </p:blipFill>
        <p:spPr>
          <a:xfrm>
            <a:off x="526511" y="1860822"/>
            <a:ext cx="7819839" cy="3136355"/>
          </a:xfrm>
          <a:prstGeom prst="rect">
            <a:avLst/>
          </a:prstGeom>
        </p:spPr>
      </p:pic>
    </p:spTree>
    <p:extLst>
      <p:ext uri="{BB962C8B-B14F-4D97-AF65-F5344CB8AC3E}">
        <p14:creationId xmlns:p14="http://schemas.microsoft.com/office/powerpoint/2010/main" val="266803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6"/>
          <p:cNvSpPr txBox="1"/>
          <p:nvPr/>
        </p:nvSpPr>
        <p:spPr>
          <a:xfrm>
            <a:off x="5267010" y="5935999"/>
            <a:ext cx="2651315" cy="307777"/>
          </a:xfrm>
          <a:prstGeom prst="rect">
            <a:avLst/>
          </a:prstGeom>
          <a:noFill/>
        </p:spPr>
        <p:txBody>
          <a:bodyPr wrap="square" rtlCol="0">
            <a:spAutoFit/>
          </a:bodyPr>
          <a:lstStyle/>
          <a:p>
            <a:pPr>
              <a:spcAft>
                <a:spcPts val="0"/>
              </a:spcAft>
            </a:pPr>
            <a:r>
              <a:rPr lang="zh-CN" sz="1400" kern="1200" dirty="0">
                <a:solidFill>
                  <a:srgbClr val="000000"/>
                </a:solidFill>
                <a:effectLst/>
                <a:latin typeface="Times New Roman"/>
                <a:ea typeface="新細明體"/>
                <a:cs typeface="Times New Roman"/>
              </a:rPr>
              <a:t>（参考：维基百科：巡洋舰） </a:t>
            </a:r>
            <a:endParaRPr lang="zh-HK" sz="1400" dirty="0">
              <a:effectLst/>
              <a:latin typeface="Times New Roman"/>
              <a:ea typeface="新細明體"/>
            </a:endParaRPr>
          </a:p>
        </p:txBody>
      </p:sp>
      <p:pic>
        <p:nvPicPr>
          <p:cNvPr id="3" name="圖片 2">
            <a:extLst>
              <a:ext uri="{FF2B5EF4-FFF2-40B4-BE49-F238E27FC236}">
                <a16:creationId xmlns:a16="http://schemas.microsoft.com/office/drawing/2014/main" id="{C3F17495-D3E4-4BFE-96D2-187416745730}"/>
              </a:ext>
            </a:extLst>
          </p:cNvPr>
          <p:cNvPicPr>
            <a:picLocks noChangeAspect="1"/>
          </p:cNvPicPr>
          <p:nvPr/>
        </p:nvPicPr>
        <p:blipFill>
          <a:blip r:embed="rId3"/>
          <a:stretch>
            <a:fillRect/>
          </a:stretch>
        </p:blipFill>
        <p:spPr>
          <a:xfrm>
            <a:off x="651753" y="1357248"/>
            <a:ext cx="7068536" cy="4429743"/>
          </a:xfrm>
          <a:prstGeom prst="rect">
            <a:avLst/>
          </a:prstGeom>
        </p:spPr>
      </p:pic>
    </p:spTree>
    <p:extLst>
      <p:ext uri="{BB962C8B-B14F-4D97-AF65-F5344CB8AC3E}">
        <p14:creationId xmlns:p14="http://schemas.microsoft.com/office/powerpoint/2010/main" val="207613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13" name="群組 12"/>
          <p:cNvGrpSpPr/>
          <p:nvPr/>
        </p:nvGrpSpPr>
        <p:grpSpPr>
          <a:xfrm>
            <a:off x="390752" y="513987"/>
            <a:ext cx="4314262" cy="572135"/>
            <a:chOff x="-450513" y="1"/>
            <a:chExt cx="4480719" cy="682752"/>
          </a:xfrm>
        </p:grpSpPr>
        <p:sp>
          <p:nvSpPr>
            <p:cNvPr id="14" name="TextBox 2"/>
            <p:cNvSpPr txBox="1"/>
            <p:nvPr/>
          </p:nvSpPr>
          <p:spPr>
            <a:xfrm>
              <a:off x="-450513" y="1"/>
              <a:ext cx="3520696" cy="682752"/>
            </a:xfrm>
            <a:prstGeom prst="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FFFF"/>
                  </a:solidFill>
                  <a:effectLst/>
                  <a:uLnTx/>
                  <a:uFillTx/>
                  <a:latin typeface="Times New Roman"/>
                  <a:ea typeface="新細明體"/>
                  <a:cs typeface="Times New Roman"/>
                </a:rPr>
                <a:t>北洋旗舰定远号的规格</a:t>
              </a:r>
              <a:endParaRPr kumimoji="0" lang="zh-HK" altLang="en-US" sz="2400" b="0" i="0" u="none" strike="noStrike" kern="0" cap="none" spc="0" normalizeH="0" baseline="0" noProof="0" dirty="0">
                <a:ln>
                  <a:noFill/>
                </a:ln>
                <a:solidFill>
                  <a:sysClr val="window" lastClr="FFFFFF"/>
                </a:solidFill>
                <a:effectLst/>
                <a:uLnTx/>
                <a:uFillTx/>
                <a:latin typeface="Times New Roman"/>
                <a:ea typeface="新細明體"/>
              </a:endParaRPr>
            </a:p>
          </p:txBody>
        </p:sp>
        <p:pic>
          <p:nvPicPr>
            <p:cNvPr id="15" name="Picture 7"/>
            <p:cNvPicPr>
              <a:picLocks noChangeAspect="1" noChangeArrowheads="1"/>
            </p:cNvPicPr>
            <p:nvPr/>
          </p:nvPicPr>
          <p:blipFill>
            <a:blip r:embed="rId3" cstate="print"/>
            <a:srcRect/>
            <a:stretch>
              <a:fillRect/>
            </a:stretch>
          </p:blipFill>
          <p:spPr bwMode="auto">
            <a:xfrm>
              <a:off x="3006878" y="1"/>
              <a:ext cx="1023328" cy="682360"/>
            </a:xfrm>
            <a:prstGeom prst="rect">
              <a:avLst/>
            </a:prstGeom>
            <a:noFill/>
            <a:ln w="9525">
              <a:noFill/>
              <a:miter lim="800000"/>
              <a:headEnd/>
              <a:tailEnd/>
            </a:ln>
            <a:effectLst/>
          </p:spPr>
        </p:pic>
      </p:grpSp>
      <p:sp>
        <p:nvSpPr>
          <p:cNvPr id="17" name="TextBox 17"/>
          <p:cNvSpPr txBox="1"/>
          <p:nvPr/>
        </p:nvSpPr>
        <p:spPr>
          <a:xfrm>
            <a:off x="390752" y="1393864"/>
            <a:ext cx="2596871" cy="1943546"/>
          </a:xfrm>
          <a:prstGeom prst="rect">
            <a:avLst/>
          </a:prstGeom>
          <a:solidFill>
            <a:srgbClr val="1F497D">
              <a:lumMod val="40000"/>
              <a:lumOff val="60000"/>
            </a:srgbClr>
          </a:solidFill>
        </p:spPr>
        <p:txBody>
          <a:bodyPr wrap="square" rtlCol="0">
            <a:no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SimSun"/>
                <a:ea typeface="新細明體"/>
                <a:cs typeface="Times New Roman"/>
              </a:rPr>
              <a:t>所谓「旗舰」，便是司令官所在的战舰。在无线电通讯还没有发展的年代，司令官是以桅杆上挂上不同旗帜，指挥友舰。</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grpSp>
        <p:nvGrpSpPr>
          <p:cNvPr id="18" name="群組 17"/>
          <p:cNvGrpSpPr/>
          <p:nvPr/>
        </p:nvGrpSpPr>
        <p:grpSpPr>
          <a:xfrm>
            <a:off x="3331725" y="1315908"/>
            <a:ext cx="5646527" cy="4398581"/>
            <a:chOff x="0" y="0"/>
            <a:chExt cx="7051858" cy="5132577"/>
          </a:xfrm>
        </p:grpSpPr>
        <p:pic>
          <p:nvPicPr>
            <p:cNvPr id="19" name="Picture 2"/>
            <p:cNvPicPr>
              <a:picLocks noChangeAspect="1" noChangeArrowheads="1"/>
            </p:cNvPicPr>
            <p:nvPr/>
          </p:nvPicPr>
          <p:blipFill>
            <a:blip r:embed="rId4" cstate="print"/>
            <a:srcRect/>
            <a:stretch>
              <a:fillRect/>
            </a:stretch>
          </p:blipFill>
          <p:spPr bwMode="auto">
            <a:xfrm>
              <a:off x="0" y="0"/>
              <a:ext cx="6336704" cy="3999444"/>
            </a:xfrm>
            <a:prstGeom prst="rect">
              <a:avLst/>
            </a:prstGeom>
            <a:noFill/>
            <a:ln w="57150">
              <a:solidFill>
                <a:srgbClr val="0070C0"/>
              </a:solidFill>
              <a:miter lim="800000"/>
              <a:headEnd/>
              <a:tailEnd/>
            </a:ln>
            <a:effectLst>
              <a:outerShdw blurRad="50800" dist="38100" dir="2700000" algn="tl" rotWithShape="0">
                <a:prstClr val="black">
                  <a:alpha val="40000"/>
                </a:prstClr>
              </a:outerShdw>
            </a:effectLst>
          </p:spPr>
        </p:pic>
        <p:pic>
          <p:nvPicPr>
            <p:cNvPr id="20" name="Picture 12"/>
            <p:cNvPicPr>
              <a:picLocks noChangeAspect="1" noChangeArrowheads="1"/>
            </p:cNvPicPr>
            <p:nvPr/>
          </p:nvPicPr>
          <p:blipFill>
            <a:blip r:embed="rId5" cstate="print"/>
            <a:srcRect/>
            <a:stretch>
              <a:fillRect/>
            </a:stretch>
          </p:blipFill>
          <p:spPr bwMode="auto">
            <a:xfrm>
              <a:off x="3159119" y="4188880"/>
              <a:ext cx="3892739" cy="943697"/>
            </a:xfrm>
            <a:prstGeom prst="rect">
              <a:avLst/>
            </a:prstGeom>
            <a:noFill/>
            <a:ln w="9525">
              <a:noFill/>
              <a:miter lim="800000"/>
              <a:headEnd/>
              <a:tailEnd/>
            </a:ln>
            <a:effectLst/>
          </p:spPr>
        </p:pic>
        <p:sp>
          <p:nvSpPr>
            <p:cNvPr id="24" name="TextBox 29"/>
            <p:cNvSpPr txBox="1"/>
            <p:nvPr/>
          </p:nvSpPr>
          <p:spPr>
            <a:xfrm>
              <a:off x="142340" y="3528026"/>
              <a:ext cx="1080135" cy="548639"/>
            </a:xfrm>
            <a:prstGeom prst="rect">
              <a:avLst/>
            </a:prstGeom>
            <a:noFill/>
          </p:spPr>
          <p:txBody>
            <a:bodyPr wrap="square" rtlCol="0">
              <a:noAutofit/>
            </a:bodyPr>
            <a:lstStyle/>
            <a:p>
              <a:pPr>
                <a:spcAft>
                  <a:spcPts val="0"/>
                </a:spcAft>
              </a:pPr>
              <a:r>
                <a:rPr lang="zh-CN" sz="2000" b="1" kern="1200" dirty="0">
                  <a:solidFill>
                    <a:srgbClr val="FFC000"/>
                  </a:solidFill>
                  <a:effectLst/>
                  <a:latin typeface="Calibri"/>
                  <a:ea typeface="新細明體"/>
                  <a:cs typeface="Times New Roman"/>
                </a:rPr>
                <a:t>冲角</a:t>
              </a:r>
              <a:endParaRPr lang="zh-HK" sz="2000" dirty="0">
                <a:effectLst/>
                <a:latin typeface="Times New Roman"/>
                <a:ea typeface="新細明體"/>
              </a:endParaRPr>
            </a:p>
          </p:txBody>
        </p:sp>
        <p:sp>
          <p:nvSpPr>
            <p:cNvPr id="28" name="TextBox 34"/>
            <p:cNvSpPr txBox="1"/>
            <p:nvPr/>
          </p:nvSpPr>
          <p:spPr>
            <a:xfrm>
              <a:off x="5100180" y="642668"/>
              <a:ext cx="1340485" cy="548640"/>
            </a:xfrm>
            <a:prstGeom prst="rect">
              <a:avLst/>
            </a:prstGeom>
            <a:noFill/>
          </p:spPr>
          <p:txBody>
            <a:bodyPr wrap="square" rtlCol="0">
              <a:noAutofit/>
            </a:bodyPr>
            <a:lstStyle/>
            <a:p>
              <a:pPr>
                <a:spcAft>
                  <a:spcPts val="0"/>
                </a:spcAft>
              </a:pPr>
              <a:r>
                <a:rPr lang="zh-CN" sz="2000" b="1" kern="1200" dirty="0">
                  <a:solidFill>
                    <a:srgbClr val="FFC000"/>
                  </a:solidFill>
                  <a:effectLst/>
                  <a:latin typeface="Calibri"/>
                  <a:ea typeface="新細明體"/>
                  <a:cs typeface="Times New Roman"/>
                </a:rPr>
                <a:t>双联炮</a:t>
              </a:r>
              <a:endParaRPr lang="zh-HK" sz="2000" dirty="0">
                <a:effectLst/>
                <a:latin typeface="Times New Roman"/>
                <a:ea typeface="新細明體"/>
              </a:endParaRPr>
            </a:p>
          </p:txBody>
        </p:sp>
        <p:sp>
          <p:nvSpPr>
            <p:cNvPr id="30" name="TextBox 37"/>
            <p:cNvSpPr txBox="1"/>
            <p:nvPr/>
          </p:nvSpPr>
          <p:spPr>
            <a:xfrm>
              <a:off x="72003" y="792006"/>
              <a:ext cx="1152525" cy="548640"/>
            </a:xfrm>
            <a:prstGeom prst="rect">
              <a:avLst/>
            </a:prstGeom>
            <a:noFill/>
          </p:spPr>
          <p:txBody>
            <a:bodyPr wrap="square" rtlCol="0">
              <a:noAutofit/>
            </a:bodyPr>
            <a:lstStyle/>
            <a:p>
              <a:pPr>
                <a:spcAft>
                  <a:spcPts val="0"/>
                </a:spcAft>
              </a:pPr>
              <a:r>
                <a:rPr lang="zh-CN" sz="2000" kern="1200" dirty="0">
                  <a:solidFill>
                    <a:srgbClr val="FFC000"/>
                  </a:solidFill>
                  <a:effectLst/>
                  <a:latin typeface="Calibri"/>
                  <a:ea typeface="新細明體"/>
                  <a:cs typeface="Times New Roman"/>
                </a:rPr>
                <a:t>飞桥</a:t>
              </a:r>
              <a:endParaRPr lang="zh-HK" sz="2000" dirty="0">
                <a:effectLst/>
                <a:latin typeface="Times New Roman"/>
                <a:ea typeface="新細明體"/>
              </a:endParaRPr>
            </a:p>
          </p:txBody>
        </p:sp>
      </p:grpSp>
      <p:sp>
        <p:nvSpPr>
          <p:cNvPr id="32" name="TextBox 26"/>
          <p:cNvSpPr txBox="1"/>
          <p:nvPr/>
        </p:nvSpPr>
        <p:spPr>
          <a:xfrm>
            <a:off x="390752" y="3515199"/>
            <a:ext cx="1497882" cy="2462213"/>
          </a:xfrm>
          <a:prstGeom prst="rect">
            <a:avLst/>
          </a:prstGeom>
          <a:solidFill>
            <a:srgbClr val="EEECE1">
              <a:lumMod val="7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70C0"/>
                </a:solidFill>
                <a:effectLst/>
                <a:uLnTx/>
                <a:uFillTx/>
                <a:latin typeface="Times New Roman"/>
                <a:ea typeface="新細明體"/>
              </a:rPr>
              <a:t>定远</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舰种：铁甲</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出产：德国</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服役：</a:t>
            </a:r>
            <a:r>
              <a:rPr kumimoji="0" lang="en-US" sz="1400" b="0" i="0" u="none" strike="noStrike" kern="1200" cap="none" spc="0" normalizeH="0" baseline="0" noProof="0" dirty="0">
                <a:ln>
                  <a:noFill/>
                </a:ln>
                <a:solidFill>
                  <a:srgbClr val="000000"/>
                </a:solidFill>
                <a:effectLst/>
                <a:uLnTx/>
                <a:uFillTx/>
                <a:latin typeface="Times New Roman"/>
                <a:ea typeface="新細明體"/>
              </a:rPr>
              <a:t>1885</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年</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排水量：</a:t>
            </a:r>
            <a:r>
              <a:rPr kumimoji="0" lang="en-US" sz="1400" b="0" i="0" u="none" strike="noStrike" kern="1200" cap="none" spc="0" normalizeH="0" baseline="0" noProof="0" dirty="0">
                <a:ln>
                  <a:noFill/>
                </a:ln>
                <a:solidFill>
                  <a:srgbClr val="000000"/>
                </a:solidFill>
                <a:effectLst/>
                <a:uLnTx/>
                <a:uFillTx/>
                <a:latin typeface="Times New Roman"/>
                <a:ea typeface="新細明體"/>
              </a:rPr>
              <a:t>7,335</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吨</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全长：</a:t>
            </a:r>
            <a:r>
              <a:rPr kumimoji="0" lang="en-US" sz="1400" b="0" i="0" u="none" strike="noStrike" kern="1200" cap="none" spc="0" normalizeH="0" baseline="0" noProof="0" dirty="0">
                <a:ln>
                  <a:noFill/>
                </a:ln>
                <a:solidFill>
                  <a:srgbClr val="000000"/>
                </a:solidFill>
                <a:effectLst/>
                <a:uLnTx/>
                <a:uFillTx/>
                <a:latin typeface="Times New Roman"/>
                <a:ea typeface="新細明體"/>
              </a:rPr>
              <a:t>94.5m</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马力：</a:t>
            </a:r>
            <a:r>
              <a:rPr kumimoji="0" lang="en-US" sz="1400" b="0" i="0" u="none" strike="noStrike" kern="1200" cap="none" spc="0" normalizeH="0" baseline="0" noProof="0" dirty="0">
                <a:ln>
                  <a:noFill/>
                </a:ln>
                <a:solidFill>
                  <a:srgbClr val="000000"/>
                </a:solidFill>
                <a:effectLst/>
                <a:uLnTx/>
                <a:uFillTx/>
                <a:latin typeface="Times New Roman"/>
                <a:ea typeface="新細明體"/>
              </a:rPr>
              <a:t>6,200</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匹</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航速：</a:t>
            </a:r>
            <a:r>
              <a:rPr kumimoji="0" lang="en-US" sz="1400" b="0" i="0" u="none" strike="noStrike" kern="1200" cap="none" spc="0" normalizeH="0" baseline="0" noProof="0" dirty="0">
                <a:ln>
                  <a:noFill/>
                </a:ln>
                <a:solidFill>
                  <a:srgbClr val="000000"/>
                </a:solidFill>
                <a:effectLst/>
                <a:uLnTx/>
                <a:uFillTx/>
                <a:latin typeface="Times New Roman"/>
                <a:ea typeface="新細明體"/>
              </a:rPr>
              <a:t>14.5</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节</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兵员：</a:t>
            </a:r>
            <a:r>
              <a:rPr kumimoji="0" lang="en-US" sz="1400" b="0" i="0" u="none" strike="noStrike" kern="1200" cap="none" spc="0" normalizeH="0" baseline="0" noProof="0" dirty="0">
                <a:ln>
                  <a:noFill/>
                </a:ln>
                <a:solidFill>
                  <a:srgbClr val="000000"/>
                </a:solidFill>
                <a:effectLst/>
                <a:uLnTx/>
                <a:uFillTx/>
                <a:latin typeface="Times New Roman"/>
                <a:ea typeface="新細明體"/>
              </a:rPr>
              <a:t>363</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名</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新細明體"/>
              </a:rPr>
              <a:t>30.5cm</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炮</a:t>
            </a:r>
            <a:r>
              <a:rPr kumimoji="0" lang="en-US" sz="1400" b="0" i="0" u="none" strike="noStrike" kern="1200" cap="none" spc="0" normalizeH="0" baseline="0" noProof="0" dirty="0">
                <a:ln>
                  <a:noFill/>
                </a:ln>
                <a:solidFill>
                  <a:srgbClr val="000000"/>
                </a:solidFill>
                <a:effectLst/>
                <a:uLnTx/>
                <a:uFillTx/>
                <a:latin typeface="Times New Roman"/>
                <a:ea typeface="新細明體"/>
              </a:rPr>
              <a:t>4</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门 </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新細明體"/>
              </a:rPr>
              <a:t>15cm</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炮</a:t>
            </a:r>
            <a:r>
              <a:rPr kumimoji="0" lang="en-US" sz="1400" b="0" i="0" u="none" strike="noStrike" kern="1200" cap="none" spc="0" normalizeH="0" baseline="0" noProof="0" dirty="0">
                <a:ln>
                  <a:noFill/>
                </a:ln>
                <a:solidFill>
                  <a:srgbClr val="000000"/>
                </a:solidFill>
                <a:effectLst/>
                <a:uLnTx/>
                <a:uFillTx/>
                <a:latin typeface="Times New Roman"/>
                <a:ea typeface="新細明體"/>
              </a:rPr>
              <a:t>2</a:t>
            </a:r>
            <a:r>
              <a:rPr kumimoji="0" lang="zh-CN" altLang="en-US" sz="1400" b="0" i="0" u="none" strike="noStrike" kern="1200" cap="none" spc="0" normalizeH="0" baseline="0" noProof="0" dirty="0">
                <a:ln>
                  <a:noFill/>
                </a:ln>
                <a:solidFill>
                  <a:srgbClr val="000000"/>
                </a:solidFill>
                <a:effectLst/>
                <a:uLnTx/>
                <a:uFillTx/>
                <a:latin typeface="Times New Roman"/>
                <a:ea typeface="新細明體"/>
              </a:rPr>
              <a:t>门</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33" name="Rectangle 27"/>
          <p:cNvSpPr/>
          <p:nvPr/>
        </p:nvSpPr>
        <p:spPr>
          <a:xfrm>
            <a:off x="1994462" y="4905748"/>
            <a:ext cx="3956363" cy="1874297"/>
          </a:xfrm>
          <a:prstGeom prst="rect">
            <a:avLst/>
          </a:prstGeom>
          <a:solidFill>
            <a:schemeClr val="accent4">
              <a:lumMod val="40000"/>
              <a:lumOff val="60000"/>
            </a:schemeClr>
          </a:solidFill>
        </p:spPr>
        <p:txBody>
          <a:bodyPr wrap="square">
            <a:noAutofit/>
          </a:bodyPr>
          <a:lstStyle/>
          <a:p>
            <a:pPr>
              <a:spcAft>
                <a:spcPts val="0"/>
              </a:spcAft>
            </a:pPr>
            <a:r>
              <a:rPr lang="zh-CN" sz="1400" kern="1200" dirty="0">
                <a:solidFill>
                  <a:srgbClr val="000000"/>
                </a:solidFill>
                <a:effectLst/>
                <a:latin typeface="Times New Roman"/>
                <a:ea typeface="新細明體"/>
              </a:rPr>
              <a:t>战斗力</a:t>
            </a:r>
            <a:endParaRPr lang="zh-HK" sz="1400" dirty="0">
              <a:effectLst/>
              <a:latin typeface="Times New Roman"/>
              <a:ea typeface="新細明體"/>
            </a:endParaRPr>
          </a:p>
          <a:p>
            <a:pPr algn="just">
              <a:spcAft>
                <a:spcPts val="0"/>
              </a:spcAft>
            </a:pPr>
            <a:r>
              <a:rPr lang="zh-CN" sz="1400" kern="1200" dirty="0">
                <a:solidFill>
                  <a:srgbClr val="000000"/>
                </a:solidFill>
                <a:effectLst/>
                <a:latin typeface="Times New Roman"/>
                <a:ea typeface="新細明體"/>
              </a:rPr>
              <a:t>定远号长</a:t>
            </a:r>
            <a:r>
              <a:rPr lang="en-US" sz="1400" kern="1200" dirty="0">
                <a:solidFill>
                  <a:srgbClr val="000000"/>
                </a:solidFill>
                <a:effectLst/>
                <a:latin typeface="Times New Roman"/>
                <a:ea typeface="新細明體"/>
              </a:rPr>
              <a:t>94.5m</a:t>
            </a:r>
            <a:r>
              <a:rPr lang="zh-CN" sz="1400" kern="1200" dirty="0">
                <a:solidFill>
                  <a:srgbClr val="000000"/>
                </a:solidFill>
                <a:effectLst/>
                <a:latin typeface="Times New Roman"/>
                <a:ea typeface="新細明體"/>
              </a:rPr>
              <a:t>，是黄海海战的巨无霸，拥有「不沉舰」的称号。舰船的前后端各装有</a:t>
            </a:r>
            <a:r>
              <a:rPr lang="en-US" sz="1400" kern="1200" dirty="0">
                <a:solidFill>
                  <a:srgbClr val="000000"/>
                </a:solidFill>
                <a:effectLst/>
                <a:latin typeface="Times New Roman"/>
                <a:ea typeface="新細明體"/>
              </a:rPr>
              <a:t>15cm</a:t>
            </a:r>
            <a:r>
              <a:rPr lang="zh-CN" sz="1400" kern="1200" dirty="0">
                <a:solidFill>
                  <a:srgbClr val="000000"/>
                </a:solidFill>
                <a:effectLst/>
                <a:latin typeface="Times New Roman"/>
                <a:ea typeface="新細明體"/>
              </a:rPr>
              <a:t>炮一座，但最强火力是两座</a:t>
            </a:r>
            <a:r>
              <a:rPr lang="en-US" sz="1400" kern="1200" dirty="0">
                <a:solidFill>
                  <a:srgbClr val="000000"/>
                </a:solidFill>
                <a:effectLst/>
                <a:latin typeface="Times New Roman"/>
                <a:ea typeface="新細明體"/>
              </a:rPr>
              <a:t>30.5cm</a:t>
            </a:r>
            <a:r>
              <a:rPr lang="zh-CN" sz="1400" kern="1200" dirty="0">
                <a:solidFill>
                  <a:srgbClr val="000000"/>
                </a:solidFill>
                <a:effectLst/>
                <a:latin typeface="Times New Roman"/>
                <a:ea typeface="新細明體"/>
              </a:rPr>
              <a:t>双联炮，保护船舰的左右两边。若敌人在前方或后方，两座双联炮可以转前或后协作攻击，形成强大的火力网。船头的「冲角」设计，可以将体型较小的敌舰拦腰撞断。</a:t>
            </a:r>
            <a:endParaRPr lang="zh-HK" sz="1400" dirty="0">
              <a:effectLst/>
              <a:latin typeface="Times New Roman"/>
              <a:ea typeface="新細明體"/>
            </a:endParaRPr>
          </a:p>
        </p:txBody>
      </p:sp>
      <p:sp>
        <p:nvSpPr>
          <p:cNvPr id="34" name="TextBox 31"/>
          <p:cNvSpPr txBox="1"/>
          <p:nvPr/>
        </p:nvSpPr>
        <p:spPr>
          <a:xfrm>
            <a:off x="4852708" y="593019"/>
            <a:ext cx="2382057" cy="1885151"/>
          </a:xfrm>
          <a:prstGeom prst="rect">
            <a:avLst/>
          </a:prstGeom>
          <a:solidFill>
            <a:schemeClr val="bg2"/>
          </a:solidFill>
        </p:spPr>
        <p:txBody>
          <a:bodyPr wrap="square" rtlCol="0">
            <a:noAutofit/>
          </a:bodyPr>
          <a:lstStyle/>
          <a:p>
            <a:pPr algn="just">
              <a:lnSpc>
                <a:spcPct val="110000"/>
              </a:lnSpc>
              <a:spcAft>
                <a:spcPts val="0"/>
              </a:spcAft>
            </a:pPr>
            <a:r>
              <a:rPr lang="zh-CN" sz="1300" kern="1200" dirty="0">
                <a:solidFill>
                  <a:srgbClr val="000000"/>
                </a:solidFill>
                <a:effectLst/>
                <a:latin typeface="Times New Roman"/>
                <a:ea typeface="新細明體"/>
                <a:cs typeface="Times New Roman"/>
              </a:rPr>
              <a:t>定远的设计，为人所诟病的地方，是作为指挥台的「飞桥」。它阻止了双联炮一起拨去左面或右面，减弱了船舰两边的攻击力。另外，它是露天的，欠缺保护，黄海海战开始之际，定远的飞桥已经中弹被毁，提督大人丁汝昌摔下晕倒</a:t>
            </a:r>
            <a:r>
              <a:rPr lang="en-US" sz="1300" kern="1200" dirty="0">
                <a:solidFill>
                  <a:srgbClr val="000000"/>
                </a:solidFill>
                <a:effectLst/>
                <a:latin typeface="新細明體"/>
                <a:ea typeface="新細明體"/>
                <a:cs typeface="Times New Roman"/>
              </a:rPr>
              <a:t>……</a:t>
            </a:r>
            <a:endParaRPr lang="zh-HK" sz="1200" dirty="0">
              <a:effectLst/>
              <a:latin typeface="Times New Roman"/>
              <a:ea typeface="新細明體"/>
            </a:endParaRPr>
          </a:p>
        </p:txBody>
      </p:sp>
      <p:cxnSp>
        <p:nvCxnSpPr>
          <p:cNvPr id="36" name="Curved Connector 33"/>
          <p:cNvCxnSpPr/>
          <p:nvPr/>
        </p:nvCxnSpPr>
        <p:spPr>
          <a:xfrm rot="10800000" flipV="1">
            <a:off x="5648516" y="2353299"/>
            <a:ext cx="2654659" cy="1431022"/>
          </a:xfrm>
          <a:prstGeom prst="curved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24"/>
          <p:cNvCxnSpPr/>
          <p:nvPr/>
        </p:nvCxnSpPr>
        <p:spPr>
          <a:xfrm>
            <a:off x="5128618" y="3663569"/>
            <a:ext cx="2027025" cy="1359593"/>
          </a:xfrm>
          <a:prstGeom prst="bentConnector3">
            <a:avLst>
              <a:gd name="adj1" fmla="val 50000"/>
            </a:avLst>
          </a:prstGeom>
          <a:ln w="38100" cmpd="sng">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38" name="Curved Connector 35"/>
          <p:cNvCxnSpPr/>
          <p:nvPr/>
        </p:nvCxnSpPr>
        <p:spPr>
          <a:xfrm>
            <a:off x="3674877" y="2447252"/>
            <a:ext cx="1701493" cy="1122933"/>
          </a:xfrm>
          <a:prstGeom prst="curved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22"/>
          <p:cNvCxnSpPr/>
          <p:nvPr/>
        </p:nvCxnSpPr>
        <p:spPr>
          <a:xfrm>
            <a:off x="5680448" y="3973917"/>
            <a:ext cx="1835419" cy="1385226"/>
          </a:xfrm>
          <a:prstGeom prst="bentConnector3">
            <a:avLst>
              <a:gd name="adj1" fmla="val 99232"/>
            </a:avLst>
          </a:prstGeom>
          <a:ln w="38100" cmpd="sng">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0" name="Oval 28"/>
          <p:cNvSpPr/>
          <p:nvPr/>
        </p:nvSpPr>
        <p:spPr>
          <a:xfrm>
            <a:off x="3504699" y="3784321"/>
            <a:ext cx="518921" cy="617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Tree>
    <p:extLst>
      <p:ext uri="{BB962C8B-B14F-4D97-AF65-F5344CB8AC3E}">
        <p14:creationId xmlns:p14="http://schemas.microsoft.com/office/powerpoint/2010/main" val="17561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5" name="群組 4"/>
          <p:cNvGrpSpPr/>
          <p:nvPr/>
        </p:nvGrpSpPr>
        <p:grpSpPr>
          <a:xfrm>
            <a:off x="928035" y="1990717"/>
            <a:ext cx="6729568" cy="3305050"/>
            <a:chOff x="-161051" y="0"/>
            <a:chExt cx="7019051" cy="3191673"/>
          </a:xfrm>
        </p:grpSpPr>
        <p:pic>
          <p:nvPicPr>
            <p:cNvPr id="6" name="Picture 5" descr="https://upload.wikimedia.org/wikipedia/zh/9/95/%E8%87%B4%E8%BF%9C%E5%8F%B7.JPG"/>
            <p:cNvPicPr>
              <a:picLocks noChangeAspect="1" noChangeArrowheads="1"/>
            </p:cNvPicPr>
            <p:nvPr/>
          </p:nvPicPr>
          <p:blipFill>
            <a:blip r:embed="rId3" cstate="print"/>
            <a:srcRect/>
            <a:stretch>
              <a:fillRect/>
            </a:stretch>
          </p:blipFill>
          <p:spPr bwMode="auto">
            <a:xfrm>
              <a:off x="0" y="0"/>
              <a:ext cx="6858000" cy="3191673"/>
            </a:xfrm>
            <a:prstGeom prst="rect">
              <a:avLst/>
            </a:prstGeom>
            <a:noFill/>
            <a:ln w="38100" cmpd="sng">
              <a:solidFill>
                <a:schemeClr val="accent6">
                  <a:lumMod val="75000"/>
                </a:schemeClr>
              </a:solidFill>
            </a:ln>
            <a:effectLst>
              <a:outerShdw blurRad="50800" dist="38100" dir="2700000" algn="tl" rotWithShape="0">
                <a:prstClr val="black">
                  <a:alpha val="40000"/>
                </a:prstClr>
              </a:outerShdw>
            </a:effectLst>
          </p:spPr>
        </p:pic>
        <p:sp>
          <p:nvSpPr>
            <p:cNvPr id="7" name="TextBox 4"/>
            <p:cNvSpPr txBox="1"/>
            <p:nvPr/>
          </p:nvSpPr>
          <p:spPr>
            <a:xfrm>
              <a:off x="-161051" y="0"/>
              <a:ext cx="1179203" cy="539524"/>
            </a:xfrm>
            <a:prstGeom prst="rect">
              <a:avLst/>
            </a:prstGeom>
          </p:spPr>
          <p:style>
            <a:lnRef idx="3">
              <a:schemeClr val="lt1"/>
            </a:lnRef>
            <a:fillRef idx="1">
              <a:schemeClr val="accent3"/>
            </a:fillRef>
            <a:effectRef idx="1">
              <a:schemeClr val="accent3"/>
            </a:effectRef>
            <a:fontRef idx="minor">
              <a:schemeClr val="lt1"/>
            </a:fontRef>
          </p:style>
          <p:txBody>
            <a:bodyPr wrap="square" rtlCol="0">
              <a:noAutofit/>
            </a:bodyPr>
            <a:lstStyle/>
            <a:p>
              <a:pPr>
                <a:spcAft>
                  <a:spcPts val="0"/>
                </a:spcAft>
              </a:pPr>
              <a:r>
                <a:rPr lang="zh-CN" kern="1200" dirty="0">
                  <a:solidFill>
                    <a:srgbClr val="FFFFFF"/>
                  </a:solidFill>
                  <a:effectLst/>
                  <a:latin typeface="+mn-ea"/>
                  <a:cs typeface="Times New Roman"/>
                </a:rPr>
                <a:t>致远号</a:t>
              </a:r>
              <a:endParaRPr lang="zh-HK" dirty="0">
                <a:effectLst/>
                <a:latin typeface="+mn-ea"/>
              </a:endParaRPr>
            </a:p>
          </p:txBody>
        </p:sp>
        <p:pic>
          <p:nvPicPr>
            <p:cNvPr id="8" name="Picture 2"/>
            <p:cNvPicPr>
              <a:picLocks noChangeAspect="1" noChangeArrowheads="1"/>
            </p:cNvPicPr>
            <p:nvPr/>
          </p:nvPicPr>
          <p:blipFill>
            <a:blip r:embed="rId4" cstate="print"/>
            <a:srcRect/>
            <a:stretch>
              <a:fillRect/>
            </a:stretch>
          </p:blipFill>
          <p:spPr bwMode="auto">
            <a:xfrm>
              <a:off x="0" y="539552"/>
              <a:ext cx="1323975" cy="552450"/>
            </a:xfrm>
            <a:prstGeom prst="rect">
              <a:avLst/>
            </a:prstGeom>
            <a:noFill/>
            <a:ln w="9525">
              <a:noFill/>
              <a:miter lim="800000"/>
              <a:headEnd/>
              <a:tailEnd/>
            </a:ln>
            <a:effectLst/>
          </p:spPr>
        </p:pic>
        <p:pic>
          <p:nvPicPr>
            <p:cNvPr id="10" name="Picture 7"/>
            <p:cNvPicPr>
              <a:picLocks noChangeAspect="1" noChangeArrowheads="1"/>
            </p:cNvPicPr>
            <p:nvPr/>
          </p:nvPicPr>
          <p:blipFill>
            <a:blip r:embed="rId5" cstate="print"/>
            <a:srcRect/>
            <a:stretch>
              <a:fillRect/>
            </a:stretch>
          </p:blipFill>
          <p:spPr bwMode="auto">
            <a:xfrm>
              <a:off x="1018152" y="37486"/>
              <a:ext cx="752470" cy="502035"/>
            </a:xfrm>
            <a:prstGeom prst="rect">
              <a:avLst/>
            </a:prstGeom>
            <a:noFill/>
            <a:ln w="9525">
              <a:noFill/>
              <a:miter lim="800000"/>
              <a:headEnd/>
              <a:tailEnd/>
            </a:ln>
            <a:effectLst/>
          </p:spPr>
        </p:pic>
      </p:grpSp>
      <p:sp>
        <p:nvSpPr>
          <p:cNvPr id="11" name="TextBox 20"/>
          <p:cNvSpPr txBox="1"/>
          <p:nvPr/>
        </p:nvSpPr>
        <p:spPr>
          <a:xfrm>
            <a:off x="3673115" y="1608372"/>
            <a:ext cx="4899003" cy="962469"/>
          </a:xfrm>
          <a:prstGeom prst="rect">
            <a:avLst/>
          </a:prstGeom>
          <a:solidFill>
            <a:schemeClr val="accent2">
              <a:lumMod val="40000"/>
              <a:lumOff val="60000"/>
            </a:schemeClr>
          </a:solidFill>
        </p:spPr>
        <p:txBody>
          <a:bodyPr wrap="square" rtlCol="0">
            <a:noAutofit/>
          </a:bodyPr>
          <a:lstStyle/>
          <a:p>
            <a:pPr>
              <a:spcAft>
                <a:spcPts val="0"/>
              </a:spcAft>
            </a:pPr>
            <a:r>
              <a:rPr lang="zh-CN" kern="1200" dirty="0">
                <a:solidFill>
                  <a:srgbClr val="000000"/>
                </a:solidFill>
                <a:effectLst/>
                <a:latin typeface="Times New Roman"/>
                <a:ea typeface="新細明體"/>
              </a:rPr>
              <a:t>英制防护巡洋舰，特点是速度快</a:t>
            </a:r>
            <a:r>
              <a:rPr lang="en-US" kern="1200" dirty="0">
                <a:solidFill>
                  <a:srgbClr val="000000"/>
                </a:solidFill>
                <a:effectLst/>
                <a:latin typeface="Times New Roman"/>
                <a:ea typeface="新細明體"/>
              </a:rPr>
              <a:t>(18</a:t>
            </a:r>
            <a:r>
              <a:rPr lang="zh-CN" kern="1200" dirty="0">
                <a:solidFill>
                  <a:srgbClr val="000000"/>
                </a:solidFill>
                <a:effectLst/>
                <a:latin typeface="Times New Roman"/>
                <a:ea typeface="新細明體"/>
              </a:rPr>
              <a:t>节</a:t>
            </a:r>
            <a:r>
              <a:rPr lang="en-US" kern="1200" dirty="0">
                <a:solidFill>
                  <a:srgbClr val="000000"/>
                </a:solidFill>
                <a:effectLst/>
                <a:latin typeface="Times New Roman"/>
                <a:ea typeface="新細明體"/>
              </a:rPr>
              <a:t>)</a:t>
            </a:r>
            <a:r>
              <a:rPr lang="zh-CN" kern="1200" dirty="0">
                <a:solidFill>
                  <a:srgbClr val="000000"/>
                </a:solidFill>
                <a:effectLst/>
                <a:latin typeface="Times New Roman"/>
                <a:ea typeface="新細明體"/>
              </a:rPr>
              <a:t>，主炮</a:t>
            </a:r>
            <a:r>
              <a:rPr lang="en-US" kern="1200" dirty="0">
                <a:solidFill>
                  <a:srgbClr val="000000"/>
                </a:solidFill>
                <a:effectLst/>
                <a:latin typeface="Times New Roman"/>
                <a:ea typeface="新細明體"/>
              </a:rPr>
              <a:t>3</a:t>
            </a:r>
            <a:r>
              <a:rPr lang="zh-CN" kern="1200" dirty="0">
                <a:solidFill>
                  <a:srgbClr val="000000"/>
                </a:solidFill>
                <a:effectLst/>
                <a:latin typeface="Times New Roman"/>
                <a:ea typeface="新細明體"/>
              </a:rPr>
              <a:t>门，前</a:t>
            </a:r>
            <a:r>
              <a:rPr lang="en-US" kern="1200" dirty="0">
                <a:solidFill>
                  <a:srgbClr val="000000"/>
                </a:solidFill>
                <a:effectLst/>
                <a:latin typeface="Times New Roman"/>
                <a:ea typeface="新細明體"/>
              </a:rPr>
              <a:t>2</a:t>
            </a:r>
            <a:r>
              <a:rPr lang="zh-CN" kern="1200" dirty="0">
                <a:solidFill>
                  <a:srgbClr val="000000"/>
                </a:solidFill>
                <a:effectLst/>
                <a:latin typeface="Times New Roman"/>
                <a:ea typeface="新細明體"/>
              </a:rPr>
              <a:t>后</a:t>
            </a:r>
            <a:r>
              <a:rPr lang="en-US" kern="1200" dirty="0">
                <a:solidFill>
                  <a:srgbClr val="000000"/>
                </a:solidFill>
                <a:effectLst/>
                <a:latin typeface="Times New Roman"/>
                <a:ea typeface="新細明體"/>
              </a:rPr>
              <a:t>1</a:t>
            </a:r>
            <a:r>
              <a:rPr lang="zh-CN" kern="1200" dirty="0">
                <a:solidFill>
                  <a:srgbClr val="000000"/>
                </a:solidFill>
                <a:effectLst/>
                <a:latin typeface="Times New Roman"/>
                <a:ea typeface="新細明體"/>
              </a:rPr>
              <a:t>，均各</a:t>
            </a:r>
            <a:r>
              <a:rPr lang="en-US" kern="1200" dirty="0">
                <a:solidFill>
                  <a:srgbClr val="000000"/>
                </a:solidFill>
                <a:effectLst/>
                <a:latin typeface="Times New Roman"/>
                <a:ea typeface="新細明體"/>
              </a:rPr>
              <a:t>21cm</a:t>
            </a:r>
            <a:r>
              <a:rPr lang="zh-CN" kern="1200" dirty="0">
                <a:solidFill>
                  <a:srgbClr val="000000"/>
                </a:solidFill>
                <a:effectLst/>
                <a:latin typeface="Times New Roman"/>
                <a:ea typeface="新細明體"/>
              </a:rPr>
              <a:t>；副炮</a:t>
            </a:r>
            <a:r>
              <a:rPr lang="en-US" kern="1200" dirty="0">
                <a:solidFill>
                  <a:srgbClr val="000000"/>
                </a:solidFill>
                <a:effectLst/>
                <a:latin typeface="Times New Roman"/>
                <a:ea typeface="新細明體"/>
              </a:rPr>
              <a:t>2</a:t>
            </a:r>
            <a:r>
              <a:rPr lang="zh-TW" kern="1200" dirty="0">
                <a:solidFill>
                  <a:srgbClr val="000000"/>
                </a:solidFill>
                <a:effectLst/>
                <a:latin typeface="Times New Roman"/>
                <a:ea typeface="新細明體"/>
              </a:rPr>
              <a:t>门</a:t>
            </a:r>
            <a:r>
              <a:rPr lang="zh-CN" kern="1200" dirty="0">
                <a:solidFill>
                  <a:srgbClr val="000000"/>
                </a:solidFill>
                <a:effectLst/>
                <a:latin typeface="Times New Roman"/>
                <a:ea typeface="新細明體"/>
              </a:rPr>
              <a:t>分别在两舷，各</a:t>
            </a:r>
            <a:r>
              <a:rPr lang="en-US" kern="1200" dirty="0">
                <a:solidFill>
                  <a:srgbClr val="000000"/>
                </a:solidFill>
                <a:effectLst/>
                <a:latin typeface="Times New Roman"/>
                <a:ea typeface="新細明體"/>
              </a:rPr>
              <a:t>15cm</a:t>
            </a:r>
            <a:r>
              <a:rPr lang="zh-CN" kern="1200" dirty="0">
                <a:solidFill>
                  <a:srgbClr val="000000"/>
                </a:solidFill>
                <a:effectLst/>
                <a:latin typeface="Times New Roman"/>
                <a:ea typeface="新細明體"/>
              </a:rPr>
              <a:t>。全舰编制</a:t>
            </a:r>
            <a:r>
              <a:rPr lang="en-US" kern="1200" dirty="0">
                <a:solidFill>
                  <a:srgbClr val="000000"/>
                </a:solidFill>
                <a:effectLst/>
                <a:latin typeface="Times New Roman"/>
                <a:ea typeface="新細明體"/>
              </a:rPr>
              <a:t>204-260</a:t>
            </a:r>
            <a:r>
              <a:rPr lang="zh-CN" kern="1200" dirty="0">
                <a:solidFill>
                  <a:srgbClr val="000000"/>
                </a:solidFill>
                <a:effectLst/>
                <a:latin typeface="Times New Roman"/>
                <a:ea typeface="新細明體"/>
              </a:rPr>
              <a:t>人。</a:t>
            </a:r>
            <a:endParaRPr lang="zh-HK" dirty="0">
              <a:effectLst/>
              <a:latin typeface="Times New Roman"/>
              <a:ea typeface="新細明體"/>
            </a:endParaRPr>
          </a:p>
        </p:txBody>
      </p:sp>
    </p:spTree>
    <p:extLst>
      <p:ext uri="{BB962C8B-B14F-4D97-AF65-F5344CB8AC3E}">
        <p14:creationId xmlns:p14="http://schemas.microsoft.com/office/powerpoint/2010/main" val="341484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5" name="圖片 4" descr="C:\From Chu computer\Chinese History\2014-2015 teacher training\War History\resouces pack\final on 11 jan 2016\北洋水師制服.jpg"/>
          <p:cNvPicPr/>
          <p:nvPr/>
        </p:nvPicPr>
        <p:blipFill>
          <a:blip r:embed="rId3">
            <a:extLst>
              <a:ext uri="{28A0092B-C50C-407E-A947-70E740481C1C}">
                <a14:useLocalDpi xmlns:a14="http://schemas.microsoft.com/office/drawing/2010/main" val="0"/>
              </a:ext>
            </a:extLst>
          </a:blip>
          <a:srcRect/>
          <a:stretch>
            <a:fillRect/>
          </a:stretch>
        </p:blipFill>
        <p:spPr bwMode="auto">
          <a:xfrm>
            <a:off x="502592" y="1388659"/>
            <a:ext cx="5221313" cy="3593800"/>
          </a:xfrm>
          <a:prstGeom prst="rect">
            <a:avLst/>
          </a:prstGeom>
          <a:noFill/>
          <a:ln w="28575" cmpd="sng">
            <a:solidFill>
              <a:schemeClr val="accent6">
                <a:lumMod val="75000"/>
              </a:schemeClr>
            </a:solidFill>
          </a:ln>
          <a:effectLst>
            <a:outerShdw blurRad="50800" dist="38100" dir="2700000" algn="tl" rotWithShape="0">
              <a:prstClr val="black">
                <a:alpha val="40000"/>
              </a:prstClr>
            </a:outerShdw>
          </a:effectLst>
          <a:extLst>
            <a:ext uri="{FAA26D3D-D897-4be2-8F04-BA451C77F1D7}">
              <ma14:placeholderFlag xmlns="" xmlns:ma14="http://schemas.microsoft.com/office/mac/drawingml/2011/main"/>
            </a:ext>
          </a:extLst>
        </p:spPr>
      </p:pic>
      <p:sp>
        <p:nvSpPr>
          <p:cNvPr id="10" name="TextBox 7"/>
          <p:cNvSpPr txBox="1"/>
          <p:nvPr/>
        </p:nvSpPr>
        <p:spPr>
          <a:xfrm>
            <a:off x="5941451" y="3733955"/>
            <a:ext cx="2777194" cy="1248504"/>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每一艘战舰均设有多名军官，负责不同的岗位，其中最高级的称为「管带」，是整艘战舰的舰长。</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1" name="TextBox 12"/>
          <p:cNvSpPr txBox="1"/>
          <p:nvPr/>
        </p:nvSpPr>
        <p:spPr>
          <a:xfrm>
            <a:off x="5941451" y="2254044"/>
            <a:ext cx="2777194" cy="1224692"/>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rPr>
              <a:t>琅威理 </a:t>
            </a:r>
            <a:r>
              <a:rPr kumimoji="0" lang="en-US" b="0" i="0" u="none" strike="noStrike" kern="1200" cap="none" spc="0" normalizeH="0" baseline="0" noProof="0" dirty="0">
                <a:ln>
                  <a:noFill/>
                </a:ln>
                <a:solidFill>
                  <a:srgbClr val="000000"/>
                </a:solidFill>
                <a:effectLst/>
                <a:uLnTx/>
                <a:uFillTx/>
                <a:latin typeface="Times New Roman"/>
                <a:ea typeface="新細明體"/>
              </a:rPr>
              <a:t>(William Metcalfe Lang 1843-1906)</a:t>
            </a:r>
            <a:r>
              <a:rPr kumimoji="0" lang="zh-CN" altLang="en-US" b="0" i="0" u="none" strike="noStrike" kern="1200" cap="none" spc="0" normalizeH="0" baseline="0" noProof="0" dirty="0">
                <a:ln>
                  <a:noFill/>
                </a:ln>
                <a:solidFill>
                  <a:srgbClr val="000000"/>
                </a:solidFill>
                <a:effectLst/>
                <a:uLnTx/>
                <a:uFillTx/>
                <a:latin typeface="Times New Roman"/>
                <a:ea typeface="新細明體"/>
              </a:rPr>
              <a:t>，英国人，担任清朝北洋海军副提督，但在</a:t>
            </a:r>
            <a:r>
              <a:rPr kumimoji="0" lang="en-US" b="0" i="0" u="none" strike="noStrike" kern="1200" cap="none" spc="0" normalizeH="0" baseline="0" noProof="0" dirty="0">
                <a:ln>
                  <a:noFill/>
                </a:ln>
                <a:solidFill>
                  <a:srgbClr val="000000"/>
                </a:solidFill>
                <a:effectLst/>
                <a:uLnTx/>
                <a:uFillTx/>
                <a:latin typeface="Times New Roman"/>
                <a:ea typeface="新細明體"/>
              </a:rPr>
              <a:t>1890</a:t>
            </a:r>
            <a:r>
              <a:rPr kumimoji="0" lang="zh-CN" altLang="en-US" b="0" i="0" u="none" strike="noStrike" kern="1200" cap="none" spc="0" normalizeH="0" baseline="0" noProof="0" dirty="0">
                <a:ln>
                  <a:noFill/>
                </a:ln>
                <a:solidFill>
                  <a:srgbClr val="000000"/>
                </a:solidFill>
                <a:effectLst/>
                <a:uLnTx/>
                <a:uFillTx/>
                <a:latin typeface="Times New Roman"/>
                <a:ea typeface="新細明體"/>
              </a:rPr>
              <a:t>年离任。</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3" name="TextBox 19"/>
          <p:cNvSpPr txBox="1"/>
          <p:nvPr/>
        </p:nvSpPr>
        <p:spPr>
          <a:xfrm>
            <a:off x="2955055" y="5285028"/>
            <a:ext cx="5763590" cy="1366391"/>
          </a:xfrm>
          <a:prstGeom prst="rect">
            <a:avLst/>
          </a:prstGeom>
          <a:solidFill>
            <a:srgbClr val="EEECE1"/>
          </a:solidFill>
          <a:ln>
            <a:solidFill>
              <a:sysClr val="windowText" lastClr="000000"/>
            </a:solidFill>
            <a:prstDash val="sysDash"/>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rPr>
              <a:t>他是致远号的管带，你知道他的名字吗？</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rPr>
              <a:t>提示：广东番禺人，福建马尾船政学堂毕业。黄海海战中，指挥致远号，企图撞沉日军的吉野号，却反被日军鱼雷击沉，全船官兵只得</a:t>
            </a:r>
            <a:r>
              <a:rPr kumimoji="0" lang="en-US" b="0" i="0" u="none" strike="noStrike" kern="1200" cap="none" spc="0" normalizeH="0" baseline="0" noProof="0" dirty="0">
                <a:ln>
                  <a:noFill/>
                </a:ln>
                <a:solidFill>
                  <a:srgbClr val="000000"/>
                </a:solidFill>
                <a:effectLst/>
                <a:uLnTx/>
                <a:uFillTx/>
                <a:latin typeface="Times New Roman"/>
                <a:ea typeface="新細明體"/>
              </a:rPr>
              <a:t>7</a:t>
            </a:r>
            <a:r>
              <a:rPr kumimoji="0" lang="zh-CN" altLang="en-US" b="0" i="0" u="none" strike="noStrike" kern="1200" cap="none" spc="0" normalizeH="0" baseline="0" noProof="0" dirty="0">
                <a:ln>
                  <a:noFill/>
                </a:ln>
                <a:solidFill>
                  <a:srgbClr val="000000"/>
                </a:solidFill>
                <a:effectLst/>
                <a:uLnTx/>
                <a:uFillTx/>
                <a:latin typeface="Times New Roman"/>
                <a:ea typeface="新細明體"/>
              </a:rPr>
              <a:t>人生存，他也壮烈牺牲。</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100" cap="none" spc="0" normalizeH="0" baseline="0" noProof="0" dirty="0">
                <a:ln>
                  <a:noFill/>
                </a:ln>
                <a:solidFill>
                  <a:sysClr val="windowText" lastClr="000000"/>
                </a:solidFill>
                <a:effectLst/>
                <a:uLnTx/>
                <a:uFillTx/>
                <a:latin typeface="Calibri"/>
                <a:ea typeface="新細明體"/>
                <a:cs typeface="Times New Roman"/>
              </a:rPr>
              <a:t> </a:t>
            </a:r>
            <a:endParaRPr kumimoji="0" lang="zh-HK" altLang="en-US"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cxnSp>
        <p:nvCxnSpPr>
          <p:cNvPr id="15" name="Straight Connector 14"/>
          <p:cNvCxnSpPr/>
          <p:nvPr/>
        </p:nvCxnSpPr>
        <p:spPr>
          <a:xfrm>
            <a:off x="3663758" y="2755648"/>
            <a:ext cx="2277693" cy="0"/>
          </a:xfrm>
          <a:prstGeom prst="line">
            <a:avLst/>
          </a:prstGeom>
          <a:ln w="38100" cmpd="sng">
            <a:solidFill>
              <a:srgbClr val="C00000"/>
            </a:solidFill>
            <a:headEnd type="oval"/>
          </a:ln>
        </p:spPr>
        <p:style>
          <a:lnRef idx="1">
            <a:schemeClr val="accent1"/>
          </a:lnRef>
          <a:fillRef idx="0">
            <a:schemeClr val="accent1"/>
          </a:fillRef>
          <a:effectRef idx="0">
            <a:schemeClr val="accent1"/>
          </a:effectRef>
          <a:fontRef idx="minor">
            <a:schemeClr val="tx1"/>
          </a:fontRef>
        </p:style>
      </p:cxnSp>
      <p:cxnSp>
        <p:nvCxnSpPr>
          <p:cNvPr id="19" name="Straight Connector 14"/>
          <p:cNvCxnSpPr/>
          <p:nvPr/>
        </p:nvCxnSpPr>
        <p:spPr>
          <a:xfrm>
            <a:off x="3061855" y="4647563"/>
            <a:ext cx="0" cy="637465"/>
          </a:xfrm>
          <a:prstGeom prst="line">
            <a:avLst/>
          </a:prstGeom>
          <a:ln w="38100" cmpd="sng">
            <a:solidFill>
              <a:srgbClr val="C00000"/>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3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81F56712-D5DD-40D2-817C-0770729B953B}"/>
              </a:ext>
            </a:extLst>
          </p:cNvPr>
          <p:cNvPicPr>
            <a:picLocks noChangeAspect="1"/>
          </p:cNvPicPr>
          <p:nvPr/>
        </p:nvPicPr>
        <p:blipFill>
          <a:blip r:embed="rId2"/>
          <a:stretch>
            <a:fillRect/>
          </a:stretch>
        </p:blipFill>
        <p:spPr>
          <a:xfrm>
            <a:off x="834860" y="2013608"/>
            <a:ext cx="7201905" cy="4601217"/>
          </a:xfrm>
          <a:prstGeom prst="rect">
            <a:avLst/>
          </a:prstGeom>
        </p:spPr>
      </p:pic>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文字方塊 4"/>
          <p:cNvSpPr txBox="1"/>
          <p:nvPr/>
        </p:nvSpPr>
        <p:spPr>
          <a:xfrm>
            <a:off x="423333" y="1131455"/>
            <a:ext cx="2031325" cy="646331"/>
          </a:xfrm>
          <a:prstGeom prst="rect">
            <a:avLst/>
          </a:prstGeom>
          <a:noFill/>
        </p:spPr>
        <p:txBody>
          <a:bodyPr wrap="none" rtlCol="0">
            <a:spAutoFit/>
          </a:bodyPr>
          <a:lstStyle/>
          <a:p>
            <a:r>
              <a:rPr lang="zh-CN" altLang="zh-TW" dirty="0"/>
              <a:t>日本海军船舰一览</a:t>
            </a:r>
            <a:endParaRPr lang="zh-HK" altLang="zh-TW" dirty="0"/>
          </a:p>
          <a:p>
            <a:endParaRPr kumimoji="1" lang="zh-TW" altLang="en-US" dirty="0"/>
          </a:p>
        </p:txBody>
      </p:sp>
      <p:sp>
        <p:nvSpPr>
          <p:cNvPr id="6" name="TextBox 21"/>
          <p:cNvSpPr txBox="1"/>
          <p:nvPr/>
        </p:nvSpPr>
        <p:spPr>
          <a:xfrm>
            <a:off x="423333" y="1611553"/>
            <a:ext cx="3803920" cy="571500"/>
          </a:xfrm>
          <a:prstGeom prst="rect">
            <a:avLst/>
          </a:prstGeom>
          <a:noFill/>
        </p:spPr>
        <p:txBody>
          <a:bodyPr wrap="square" rtlCol="0">
            <a:noAutofit/>
          </a:bodyPr>
          <a:lstStyle/>
          <a:p>
            <a:pPr>
              <a:spcAft>
                <a:spcPts val="0"/>
              </a:spcAft>
            </a:pPr>
            <a:r>
              <a:rPr lang="zh-CN" kern="1200" dirty="0">
                <a:solidFill>
                  <a:srgbClr val="000000"/>
                </a:solidFill>
                <a:effectLst/>
                <a:latin typeface="Calibri"/>
                <a:ea typeface="新細明體"/>
                <a:cs typeface="Times New Roman"/>
              </a:rPr>
              <a:t>明治初期，日本海军军舰不分类型</a:t>
            </a:r>
            <a:endParaRPr lang="zh-HK" dirty="0">
              <a:effectLst/>
              <a:latin typeface="Times New Roman"/>
              <a:ea typeface="新細明體"/>
            </a:endParaRPr>
          </a:p>
        </p:txBody>
      </p:sp>
      <p:cxnSp>
        <p:nvCxnSpPr>
          <p:cNvPr id="11" name="Straight Connector 26"/>
          <p:cNvCxnSpPr/>
          <p:nvPr/>
        </p:nvCxnSpPr>
        <p:spPr>
          <a:xfrm>
            <a:off x="7104993" y="1822690"/>
            <a:ext cx="0" cy="794385"/>
          </a:xfrm>
          <a:prstGeom prst="line">
            <a:avLst/>
          </a:prstGeom>
          <a:ln w="28575">
            <a:solidFill>
              <a:srgbClr val="0070C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TextBox 27"/>
          <p:cNvSpPr txBox="1"/>
          <p:nvPr/>
        </p:nvSpPr>
        <p:spPr>
          <a:xfrm>
            <a:off x="5481727" y="703794"/>
            <a:ext cx="3072977" cy="1171603"/>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密密麻麻的速射炮，形成了可怕的攻击力。除了鱼雷艇，还可以对大型敌舰进行攻击。这正是黄海海战中日本海军的策略。</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2" name="橢圓 1"/>
          <p:cNvSpPr/>
          <p:nvPr/>
        </p:nvSpPr>
        <p:spPr>
          <a:xfrm>
            <a:off x="6779172" y="2617075"/>
            <a:ext cx="651642" cy="38888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6463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3" name="圖片 2">
            <a:extLst>
              <a:ext uri="{FF2B5EF4-FFF2-40B4-BE49-F238E27FC236}">
                <a16:creationId xmlns:a16="http://schemas.microsoft.com/office/drawing/2014/main" id="{55BA6E19-66F9-427B-A39D-2A401213A119}"/>
              </a:ext>
            </a:extLst>
          </p:cNvPr>
          <p:cNvPicPr>
            <a:picLocks noChangeAspect="1"/>
          </p:cNvPicPr>
          <p:nvPr/>
        </p:nvPicPr>
        <p:blipFill>
          <a:blip r:embed="rId3"/>
          <a:stretch>
            <a:fillRect/>
          </a:stretch>
        </p:blipFill>
        <p:spPr>
          <a:xfrm>
            <a:off x="947231" y="1500325"/>
            <a:ext cx="7249537" cy="5277587"/>
          </a:xfrm>
          <a:prstGeom prst="rect">
            <a:avLst/>
          </a:prstGeom>
        </p:spPr>
      </p:pic>
      <p:pic>
        <p:nvPicPr>
          <p:cNvPr id="7" name="圖片 6">
            <a:extLst>
              <a:ext uri="{FF2B5EF4-FFF2-40B4-BE49-F238E27FC236}">
                <a16:creationId xmlns:a16="http://schemas.microsoft.com/office/drawing/2014/main" id="{7AD0E101-A1E6-45B2-BBD2-485CF2F63FB3}"/>
              </a:ext>
            </a:extLst>
          </p:cNvPr>
          <p:cNvPicPr>
            <a:picLocks noChangeAspect="1"/>
          </p:cNvPicPr>
          <p:nvPr/>
        </p:nvPicPr>
        <p:blipFill rotWithShape="1">
          <a:blip r:embed="rId4"/>
          <a:srcRect b="87949"/>
          <a:stretch/>
        </p:blipFill>
        <p:spPr>
          <a:xfrm>
            <a:off x="994863" y="945831"/>
            <a:ext cx="7201905" cy="554494"/>
          </a:xfrm>
          <a:prstGeom prst="rect">
            <a:avLst/>
          </a:prstGeom>
        </p:spPr>
      </p:pic>
    </p:spTree>
    <p:extLst>
      <p:ext uri="{BB962C8B-B14F-4D97-AF65-F5344CB8AC3E}">
        <p14:creationId xmlns:p14="http://schemas.microsoft.com/office/powerpoint/2010/main" val="54684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 name="矩形 1"/>
          <p:cNvSpPr/>
          <p:nvPr/>
        </p:nvSpPr>
        <p:spPr>
          <a:xfrm>
            <a:off x="491389" y="1306713"/>
            <a:ext cx="4224233" cy="461665"/>
          </a:xfrm>
          <a:prstGeom prst="rect">
            <a:avLst/>
          </a:prstGeom>
        </p:spPr>
        <p:txBody>
          <a:bodyPr wrap="none">
            <a:spAutoFit/>
          </a:bodyPr>
          <a:lstStyle/>
          <a:p>
            <a:pPr marL="342900" lvl="0" indent="-342900">
              <a:spcAft>
                <a:spcPts val="0"/>
              </a:spcAft>
              <a:buFont typeface="+mj-lt"/>
              <a:buAutoNum type="romanUcPeriod"/>
            </a:pPr>
            <a:r>
              <a:rPr lang="zh-TW" altLang="zh-TW" sz="2400" b="1" dirty="0">
                <a:solidFill>
                  <a:srgbClr val="E36C0A"/>
                </a:solidFill>
                <a:latin typeface="Times New Roman"/>
                <a:ea typeface="BiauKai"/>
              </a:rPr>
              <a:t>黄海海战前两国交锋的情形</a:t>
            </a:r>
            <a:endParaRPr lang="zh-HK" altLang="zh-TW" sz="2400" dirty="0">
              <a:latin typeface="Times New Roman"/>
            </a:endParaRPr>
          </a:p>
        </p:txBody>
      </p:sp>
      <p:sp>
        <p:nvSpPr>
          <p:cNvPr id="3" name="矩形 2"/>
          <p:cNvSpPr/>
          <p:nvPr/>
        </p:nvSpPr>
        <p:spPr>
          <a:xfrm>
            <a:off x="893945" y="1804270"/>
            <a:ext cx="7246717" cy="2077492"/>
          </a:xfrm>
          <a:prstGeom prst="rect">
            <a:avLst/>
          </a:prstGeom>
        </p:spPr>
        <p:txBody>
          <a:bodyPr wrap="square">
            <a:spAutoFit/>
          </a:bodyPr>
          <a:lstStyle/>
          <a:p>
            <a:pPr algn="just">
              <a:lnSpc>
                <a:spcPct val="120000"/>
              </a:lnSpc>
              <a:spcAft>
                <a:spcPts val="0"/>
              </a:spcAft>
            </a:pPr>
            <a:r>
              <a:rPr lang="en-US" altLang="zh-TW" kern="100" dirty="0">
                <a:latin typeface="Times New Roman"/>
                <a:cs typeface="Times New Roman"/>
              </a:rPr>
              <a:t>1894</a:t>
            </a:r>
            <a:r>
              <a:rPr lang="zh-TW" altLang="zh-TW" kern="100" dirty="0">
                <a:cs typeface="Times New Roman"/>
              </a:rPr>
              <a:t>年</a:t>
            </a:r>
            <a:r>
              <a:rPr lang="en-US" altLang="zh-TW" kern="100" dirty="0">
                <a:latin typeface="Times New Roman"/>
                <a:cs typeface="Times New Roman"/>
              </a:rPr>
              <a:t>7</a:t>
            </a:r>
            <a:r>
              <a:rPr lang="zh-TW" altLang="zh-TW" kern="100" dirty="0">
                <a:cs typeface="Times New Roman"/>
              </a:rPr>
              <a:t>月</a:t>
            </a:r>
            <a:r>
              <a:rPr lang="en-US" altLang="zh-TW" kern="100" dirty="0">
                <a:latin typeface="Times New Roman"/>
                <a:cs typeface="Times New Roman"/>
              </a:rPr>
              <a:t>25</a:t>
            </a:r>
            <a:r>
              <a:rPr lang="zh-TW" altLang="zh-TW" kern="100" dirty="0">
                <a:cs typeface="Times New Roman"/>
              </a:rPr>
              <a:t>日，清北洋水师中的济远号和广乙号在丰岛海域遭到日本海军的突袭，其中广乙号伤重自焚，济远号则败走。日海军追截途中，遇上并击沉北洋运兵船高升号，船上官兵</a:t>
            </a:r>
            <a:r>
              <a:rPr lang="en-US" altLang="zh-TW" kern="100" dirty="0">
                <a:latin typeface="Times New Roman"/>
                <a:cs typeface="Times New Roman"/>
              </a:rPr>
              <a:t>700</a:t>
            </a:r>
            <a:r>
              <a:rPr lang="zh-TW" altLang="zh-TW" kern="100" dirty="0">
                <a:cs typeface="Times New Roman"/>
              </a:rPr>
              <a:t>多人多数遇害。史称丰岛海战。</a:t>
            </a:r>
            <a:r>
              <a:rPr lang="en-US" altLang="zh-TW" kern="100" dirty="0">
                <a:latin typeface="Times New Roman"/>
                <a:cs typeface="Times New Roman"/>
              </a:rPr>
              <a:t>9</a:t>
            </a:r>
            <a:r>
              <a:rPr lang="zh-TW" altLang="zh-TW" kern="100" dirty="0">
                <a:cs typeface="Times New Roman"/>
              </a:rPr>
              <a:t>月</a:t>
            </a:r>
            <a:r>
              <a:rPr lang="en-US" altLang="zh-TW" kern="100" dirty="0">
                <a:latin typeface="Times New Roman"/>
                <a:cs typeface="Times New Roman"/>
              </a:rPr>
              <a:t>17</a:t>
            </a:r>
            <a:r>
              <a:rPr lang="zh-TW" altLang="zh-TW" kern="100" dirty="0">
                <a:cs typeface="Times New Roman"/>
              </a:rPr>
              <a:t>日，中日双方海军精锐尽出，决战于黄海大东沟，史称「大东沟海战」，或「黄海海战」，这亦是中日甲午战争其中一场最重要的战事。</a:t>
            </a:r>
            <a:endParaRPr lang="zh-HK" altLang="zh-TW" kern="100" dirty="0">
              <a:cs typeface="Times New Roman"/>
            </a:endParaRPr>
          </a:p>
        </p:txBody>
      </p:sp>
    </p:spTree>
    <p:extLst>
      <p:ext uri="{BB962C8B-B14F-4D97-AF65-F5344CB8AC3E}">
        <p14:creationId xmlns:p14="http://schemas.microsoft.com/office/powerpoint/2010/main" val="94570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9" name="TextBox 5"/>
          <p:cNvSpPr txBox="1"/>
          <p:nvPr/>
        </p:nvSpPr>
        <p:spPr>
          <a:xfrm>
            <a:off x="455706" y="1220978"/>
            <a:ext cx="2271059" cy="830997"/>
          </a:xfrm>
          <a:prstGeom prst="rect">
            <a:avLst/>
          </a:prstGeom>
          <a:solidFill>
            <a:srgbClr val="C0504D">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Calibri"/>
                <a:ea typeface="新細明體"/>
                <a:cs typeface="Times New Roman"/>
              </a:rPr>
              <a:t>日本旗舰松岛号的规格</a:t>
            </a:r>
            <a:endParaRPr kumimoji="0" lang="zh-HK" altLang="en-US" sz="24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0" name="圖片 9"/>
          <p:cNvPicPr/>
          <p:nvPr/>
        </p:nvPicPr>
        <p:blipFill>
          <a:blip r:embed="rId3">
            <a:extLst>
              <a:ext uri="{28A0092B-C50C-407E-A947-70E740481C1C}">
                <a14:useLocalDpi xmlns:a14="http://schemas.microsoft.com/office/drawing/2010/main" val="0"/>
              </a:ext>
            </a:extLst>
          </a:blip>
          <a:srcRect/>
          <a:stretch>
            <a:fillRect/>
          </a:stretch>
        </p:blipFill>
        <p:spPr bwMode="auto">
          <a:xfrm>
            <a:off x="1903898" y="1695043"/>
            <a:ext cx="678461" cy="468015"/>
          </a:xfrm>
          <a:prstGeom prst="rect">
            <a:avLst/>
          </a:prstGeom>
          <a:noFill/>
          <a:ln>
            <a:noFill/>
          </a:ln>
          <a:extLst>
            <a:ext uri="{FAA26D3D-D897-4be2-8F04-BA451C77F1D7}">
              <ma14:placeholderFlag xmlns="" xmlns:ma14="http://schemas.microsoft.com/office/mac/drawingml/2011/main"/>
            </a:ext>
          </a:extLst>
        </p:spPr>
      </p:pic>
      <p:pic>
        <p:nvPicPr>
          <p:cNvPr id="13" name="Picture 3"/>
          <p:cNvPicPr>
            <a:picLocks noChangeAspect="1" noChangeArrowheads="1"/>
          </p:cNvPicPr>
          <p:nvPr/>
        </p:nvPicPr>
        <p:blipFill>
          <a:blip r:embed="rId4" cstate="print"/>
          <a:srcRect/>
          <a:stretch>
            <a:fillRect/>
          </a:stretch>
        </p:blipFill>
        <p:spPr bwMode="auto">
          <a:xfrm>
            <a:off x="2841355" y="245074"/>
            <a:ext cx="5791200" cy="4230370"/>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4" name="TextBox 7"/>
          <p:cNvSpPr txBox="1"/>
          <p:nvPr/>
        </p:nvSpPr>
        <p:spPr>
          <a:xfrm>
            <a:off x="2841355" y="245077"/>
            <a:ext cx="1618855" cy="2352913"/>
          </a:xfrm>
          <a:prstGeom prst="rect">
            <a:avLst/>
          </a:prstGeom>
          <a:solidFill>
            <a:schemeClr val="accent4">
              <a:lumMod val="40000"/>
              <a:lumOff val="60000"/>
            </a:schemeClr>
          </a:solidFill>
        </p:spPr>
        <p:txBody>
          <a:bodyPr wrap="square" rtlCol="0">
            <a:noAutofit/>
          </a:bodyPr>
          <a:lstStyle/>
          <a:p>
            <a:pPr>
              <a:spcAft>
                <a:spcPts val="0"/>
              </a:spcAft>
            </a:pPr>
            <a:r>
              <a:rPr lang="zh-CN" sz="1400" kern="1200" dirty="0">
                <a:solidFill>
                  <a:srgbClr val="000000"/>
                </a:solidFill>
                <a:effectLst/>
                <a:latin typeface="Times New Roman"/>
                <a:ea typeface="新細明體"/>
              </a:rPr>
              <a:t>舰种：海防</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出产：法国</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服役：</a:t>
            </a:r>
            <a:r>
              <a:rPr lang="en-US" sz="1400" kern="1200" dirty="0">
                <a:solidFill>
                  <a:srgbClr val="000000"/>
                </a:solidFill>
                <a:effectLst/>
                <a:latin typeface="Times New Roman"/>
                <a:ea typeface="新細明體"/>
              </a:rPr>
              <a:t>1892</a:t>
            </a:r>
            <a:r>
              <a:rPr lang="zh-CN" sz="1400" kern="1200" dirty="0">
                <a:solidFill>
                  <a:srgbClr val="000000"/>
                </a:solidFill>
                <a:effectLst/>
                <a:latin typeface="Times New Roman"/>
                <a:ea typeface="新細明體"/>
              </a:rPr>
              <a:t>年</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排水量：</a:t>
            </a:r>
            <a:r>
              <a:rPr lang="en-US" sz="1400" kern="1200" dirty="0">
                <a:solidFill>
                  <a:srgbClr val="000000"/>
                </a:solidFill>
                <a:effectLst/>
                <a:latin typeface="Times New Roman"/>
                <a:ea typeface="新細明體"/>
              </a:rPr>
              <a:t>4,278</a:t>
            </a:r>
            <a:r>
              <a:rPr lang="zh-CN" sz="1400" kern="1200" dirty="0">
                <a:solidFill>
                  <a:srgbClr val="000000"/>
                </a:solidFill>
                <a:effectLst/>
                <a:latin typeface="Times New Roman"/>
                <a:ea typeface="新細明體"/>
              </a:rPr>
              <a:t>吨</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全长：</a:t>
            </a:r>
            <a:r>
              <a:rPr lang="en-US" sz="1400" kern="1200" dirty="0">
                <a:solidFill>
                  <a:srgbClr val="000000"/>
                </a:solidFill>
                <a:effectLst/>
                <a:latin typeface="Times New Roman"/>
                <a:ea typeface="新細明體"/>
              </a:rPr>
              <a:t>89.9m</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马力：</a:t>
            </a:r>
            <a:r>
              <a:rPr lang="en-US" sz="1400" kern="1200" dirty="0">
                <a:solidFill>
                  <a:srgbClr val="000000"/>
                </a:solidFill>
                <a:effectLst/>
                <a:latin typeface="Times New Roman"/>
                <a:ea typeface="新細明體"/>
              </a:rPr>
              <a:t>5,400</a:t>
            </a:r>
            <a:r>
              <a:rPr lang="zh-CN" sz="1400" kern="1200" dirty="0">
                <a:solidFill>
                  <a:srgbClr val="000000"/>
                </a:solidFill>
                <a:effectLst/>
                <a:latin typeface="Times New Roman"/>
                <a:ea typeface="新細明體"/>
              </a:rPr>
              <a:t>匹</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航速：</a:t>
            </a:r>
            <a:r>
              <a:rPr lang="en-US" sz="1400" kern="1200" dirty="0">
                <a:solidFill>
                  <a:srgbClr val="000000"/>
                </a:solidFill>
                <a:effectLst/>
                <a:latin typeface="Times New Roman"/>
                <a:ea typeface="新細明體"/>
              </a:rPr>
              <a:t>16</a:t>
            </a:r>
            <a:r>
              <a:rPr lang="zh-CN" sz="1400" kern="1200" dirty="0">
                <a:solidFill>
                  <a:srgbClr val="000000"/>
                </a:solidFill>
                <a:effectLst/>
                <a:latin typeface="Times New Roman"/>
                <a:ea typeface="新細明體"/>
              </a:rPr>
              <a:t>节</a:t>
            </a:r>
            <a:endParaRPr lang="zh-HK" sz="1400" dirty="0">
              <a:effectLst/>
              <a:latin typeface="Times New Roman"/>
              <a:ea typeface="新細明體"/>
            </a:endParaRPr>
          </a:p>
          <a:p>
            <a:pPr>
              <a:spcAft>
                <a:spcPts val="0"/>
              </a:spcAft>
            </a:pPr>
            <a:r>
              <a:rPr lang="zh-CN" sz="1400" kern="1200" dirty="0">
                <a:solidFill>
                  <a:srgbClr val="000000"/>
                </a:solidFill>
                <a:effectLst/>
                <a:latin typeface="Times New Roman"/>
                <a:ea typeface="新細明體"/>
              </a:rPr>
              <a:t>兵员：</a:t>
            </a:r>
            <a:r>
              <a:rPr lang="en-US" sz="1400" kern="1200" dirty="0">
                <a:solidFill>
                  <a:srgbClr val="000000"/>
                </a:solidFill>
                <a:effectLst/>
                <a:latin typeface="Times New Roman"/>
                <a:ea typeface="新細明體"/>
              </a:rPr>
              <a:t>360</a:t>
            </a:r>
            <a:r>
              <a:rPr lang="zh-CN" sz="1400" kern="1200" dirty="0">
                <a:solidFill>
                  <a:srgbClr val="000000"/>
                </a:solidFill>
                <a:effectLst/>
                <a:latin typeface="Times New Roman"/>
                <a:ea typeface="新細明體"/>
              </a:rPr>
              <a:t>名</a:t>
            </a:r>
            <a:endParaRPr lang="zh-HK" sz="1400" dirty="0">
              <a:effectLst/>
              <a:latin typeface="Times New Roman"/>
              <a:ea typeface="新細明體"/>
            </a:endParaRPr>
          </a:p>
          <a:p>
            <a:pPr>
              <a:spcAft>
                <a:spcPts val="0"/>
              </a:spcAft>
            </a:pPr>
            <a:r>
              <a:rPr lang="en-US" sz="1400" kern="1200" dirty="0">
                <a:solidFill>
                  <a:srgbClr val="000000"/>
                </a:solidFill>
                <a:effectLst/>
                <a:latin typeface="Times New Roman"/>
                <a:ea typeface="新細明體"/>
              </a:rPr>
              <a:t>32cm</a:t>
            </a:r>
            <a:r>
              <a:rPr lang="zh-CN" sz="1400" kern="1200" dirty="0">
                <a:solidFill>
                  <a:srgbClr val="000000"/>
                </a:solidFill>
                <a:effectLst/>
                <a:latin typeface="Times New Roman"/>
                <a:ea typeface="新細明體"/>
              </a:rPr>
              <a:t>炮</a:t>
            </a:r>
            <a:r>
              <a:rPr lang="en-US" sz="1400" kern="1200" dirty="0">
                <a:solidFill>
                  <a:srgbClr val="000000"/>
                </a:solidFill>
                <a:effectLst/>
                <a:latin typeface="Times New Roman"/>
                <a:ea typeface="新細明體"/>
              </a:rPr>
              <a:t>1</a:t>
            </a:r>
            <a:r>
              <a:rPr lang="zh-CN" sz="1400" kern="1200" dirty="0">
                <a:solidFill>
                  <a:srgbClr val="000000"/>
                </a:solidFill>
                <a:effectLst/>
                <a:latin typeface="Times New Roman"/>
                <a:ea typeface="新細明體"/>
              </a:rPr>
              <a:t>门 </a:t>
            </a:r>
            <a:endParaRPr lang="zh-HK" sz="1400" dirty="0">
              <a:effectLst/>
              <a:latin typeface="Times New Roman"/>
              <a:ea typeface="新細明體"/>
            </a:endParaRPr>
          </a:p>
          <a:p>
            <a:pPr>
              <a:spcAft>
                <a:spcPts val="0"/>
              </a:spcAft>
            </a:pPr>
            <a:r>
              <a:rPr lang="en-US" sz="1400" kern="1200" dirty="0">
                <a:solidFill>
                  <a:srgbClr val="000000"/>
                </a:solidFill>
                <a:effectLst/>
                <a:latin typeface="Times New Roman"/>
                <a:ea typeface="新細明體"/>
              </a:rPr>
              <a:t>12cm</a:t>
            </a:r>
            <a:r>
              <a:rPr lang="zh-CN" sz="1400" kern="1200" dirty="0">
                <a:solidFill>
                  <a:srgbClr val="000000"/>
                </a:solidFill>
                <a:effectLst/>
                <a:latin typeface="Times New Roman"/>
                <a:ea typeface="新細明體"/>
              </a:rPr>
              <a:t>速射炮</a:t>
            </a:r>
            <a:r>
              <a:rPr lang="en-US" sz="1400" kern="1200" dirty="0">
                <a:solidFill>
                  <a:srgbClr val="000000"/>
                </a:solidFill>
                <a:effectLst/>
                <a:latin typeface="Times New Roman"/>
                <a:ea typeface="新細明體"/>
              </a:rPr>
              <a:t>12</a:t>
            </a:r>
            <a:r>
              <a:rPr lang="zh-CN" sz="1400" kern="1200" dirty="0">
                <a:solidFill>
                  <a:srgbClr val="000000"/>
                </a:solidFill>
                <a:effectLst/>
                <a:latin typeface="Times New Roman"/>
                <a:ea typeface="新細明體"/>
              </a:rPr>
              <a:t>门</a:t>
            </a:r>
            <a:endParaRPr lang="zh-HK" sz="1400" dirty="0">
              <a:effectLst/>
              <a:latin typeface="Times New Roman"/>
              <a:ea typeface="新細明體"/>
            </a:endParaRPr>
          </a:p>
        </p:txBody>
      </p:sp>
      <p:sp>
        <p:nvSpPr>
          <p:cNvPr id="15" name="TextBox 8"/>
          <p:cNvSpPr txBox="1"/>
          <p:nvPr/>
        </p:nvSpPr>
        <p:spPr>
          <a:xfrm>
            <a:off x="6892283" y="1419360"/>
            <a:ext cx="794936" cy="342603"/>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主炮</a:t>
            </a:r>
            <a:endParaRPr lang="zh-HK" sz="1600" dirty="0">
              <a:effectLst/>
              <a:latin typeface="Times New Roman"/>
              <a:ea typeface="新細明體"/>
            </a:endParaRPr>
          </a:p>
        </p:txBody>
      </p:sp>
      <p:cxnSp>
        <p:nvCxnSpPr>
          <p:cNvPr id="16" name="Straight Connector 10"/>
          <p:cNvCxnSpPr/>
          <p:nvPr/>
        </p:nvCxnSpPr>
        <p:spPr>
          <a:xfrm>
            <a:off x="7134496" y="1781593"/>
            <a:ext cx="0" cy="909350"/>
          </a:xfrm>
          <a:prstGeom prst="line">
            <a:avLst/>
          </a:prstGeom>
          <a:ln w="28575" cmpd="sng">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4"/>
          <p:cNvSpPr txBox="1"/>
          <p:nvPr/>
        </p:nvSpPr>
        <p:spPr>
          <a:xfrm>
            <a:off x="2841355" y="3549304"/>
            <a:ext cx="3319893" cy="310893"/>
          </a:xfrm>
          <a:prstGeom prst="rect">
            <a:avLst/>
          </a:prstGeom>
          <a:solidFill>
            <a:schemeClr val="bg2">
              <a:lumMod val="75000"/>
            </a:schemeClr>
          </a:solidFill>
        </p:spPr>
        <p:txBody>
          <a:bodyPr wrap="square" rtlCol="0">
            <a:noAutofit/>
          </a:bodyPr>
          <a:lstStyle/>
          <a:p>
            <a:pPr>
              <a:spcAft>
                <a:spcPts val="0"/>
              </a:spcAft>
            </a:pPr>
            <a:r>
              <a:rPr lang="zh-CN" sz="1400" kern="1200" dirty="0">
                <a:solidFill>
                  <a:srgbClr val="000000"/>
                </a:solidFill>
                <a:effectLst/>
                <a:latin typeface="Calibri"/>
                <a:ea typeface="新細明體"/>
                <a:cs typeface="Times New Roman"/>
              </a:rPr>
              <a:t>（图片：维基百科：松岛号防护巡洋舰）</a:t>
            </a:r>
            <a:endParaRPr lang="zh-HK" sz="1400" dirty="0">
              <a:effectLst/>
              <a:latin typeface="Times New Roman"/>
              <a:ea typeface="新細明體"/>
            </a:endParaRPr>
          </a:p>
        </p:txBody>
      </p:sp>
      <p:sp>
        <p:nvSpPr>
          <p:cNvPr id="20" name="TextBox 11"/>
          <p:cNvSpPr txBox="1"/>
          <p:nvPr/>
        </p:nvSpPr>
        <p:spPr>
          <a:xfrm>
            <a:off x="664882" y="4610991"/>
            <a:ext cx="2136542" cy="2031325"/>
          </a:xfrm>
          <a:prstGeom prst="rect">
            <a:avLst/>
          </a:prstGeom>
          <a:solidFill>
            <a:schemeClr val="accent3">
              <a:lumMod val="40000"/>
              <a:lumOff val="60000"/>
            </a:schemeClr>
          </a:solidFill>
        </p:spPr>
        <p:txBody>
          <a:bodyPr wrap="square" rtlCol="0">
            <a:spAutoFit/>
          </a:bodyPr>
          <a:lstStyle/>
          <a:p>
            <a:pPr>
              <a:spcAft>
                <a:spcPts val="0"/>
              </a:spcAft>
            </a:pPr>
            <a:r>
              <a:rPr lang="zh-CN" kern="1200" dirty="0">
                <a:solidFill>
                  <a:srgbClr val="000000"/>
                </a:solidFill>
                <a:effectLst/>
                <a:latin typeface="Times New Roman"/>
                <a:ea typeface="新細明體"/>
              </a:rPr>
              <a:t>松岛号拥有整个黄海海战中最大的炮，直径达</a:t>
            </a:r>
            <a:r>
              <a:rPr lang="en-US" kern="1200" dirty="0">
                <a:solidFill>
                  <a:srgbClr val="000000"/>
                </a:solidFill>
                <a:effectLst/>
                <a:latin typeface="Times New Roman"/>
                <a:ea typeface="新細明體"/>
              </a:rPr>
              <a:t>32cm</a:t>
            </a:r>
            <a:r>
              <a:rPr lang="zh-CN" kern="1200" dirty="0">
                <a:solidFill>
                  <a:srgbClr val="000000"/>
                </a:solidFill>
                <a:effectLst/>
                <a:latin typeface="Times New Roman"/>
                <a:ea typeface="新細明體"/>
              </a:rPr>
              <a:t>，安装在船尾。由于炮大，每次开炮，整艘舰只都会发生剧烈摇晃。</a:t>
            </a:r>
            <a:endParaRPr lang="zh-HK" dirty="0">
              <a:effectLst/>
              <a:latin typeface="Times New Roman"/>
              <a:ea typeface="新細明體"/>
            </a:endParaRPr>
          </a:p>
        </p:txBody>
      </p:sp>
      <p:pic>
        <p:nvPicPr>
          <p:cNvPr id="21" name="Picture 5"/>
          <p:cNvPicPr>
            <a:picLocks noChangeAspect="1" noChangeArrowheads="1"/>
          </p:cNvPicPr>
          <p:nvPr/>
        </p:nvPicPr>
        <p:blipFill>
          <a:blip r:embed="rId5" cstate="print"/>
          <a:srcRect/>
          <a:stretch>
            <a:fillRect/>
          </a:stretch>
        </p:blipFill>
        <p:spPr bwMode="auto">
          <a:xfrm>
            <a:off x="2841355" y="4615510"/>
            <a:ext cx="3964351" cy="2026805"/>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504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7" name="Picture 6"/>
          <p:cNvPicPr>
            <a:picLocks noChangeAspect="1" noChangeArrowheads="1"/>
          </p:cNvPicPr>
          <p:nvPr/>
        </p:nvPicPr>
        <p:blipFill>
          <a:blip r:embed="rId3" cstate="print"/>
          <a:srcRect/>
          <a:stretch>
            <a:fillRect/>
          </a:stretch>
        </p:blipFill>
        <p:spPr bwMode="auto">
          <a:xfrm>
            <a:off x="589473" y="1646338"/>
            <a:ext cx="3762385" cy="2698734"/>
          </a:xfrm>
          <a:prstGeom prst="rect">
            <a:avLst/>
          </a:prstGeom>
          <a:noFill/>
          <a:ln w="38100" cmpd="sng">
            <a:solidFill>
              <a:schemeClr val="accent1">
                <a:lumMod val="50000"/>
              </a:schemeClr>
            </a:solidFill>
            <a:miter lim="800000"/>
            <a:headEnd/>
            <a:tailEnd/>
          </a:ln>
          <a:effectLst>
            <a:outerShdw blurRad="50800" dist="38100" dir="2700000" algn="tl" rotWithShape="0">
              <a:prstClr val="black">
                <a:alpha val="40000"/>
              </a:prstClr>
            </a:outerShdw>
          </a:effectLst>
        </p:spPr>
      </p:pic>
      <p:sp>
        <p:nvSpPr>
          <p:cNvPr id="11" name="TextBox 13"/>
          <p:cNvSpPr txBox="1"/>
          <p:nvPr/>
        </p:nvSpPr>
        <p:spPr>
          <a:xfrm>
            <a:off x="4582235" y="1646338"/>
            <a:ext cx="3680236" cy="1915909"/>
          </a:xfrm>
          <a:prstGeom prst="rect">
            <a:avLst/>
          </a:prstGeom>
          <a:solidFill>
            <a:srgbClr val="4BACC6">
              <a:lumMod val="40000"/>
              <a:lumOff val="6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松岛号在左右二舷位置，配置了大量的速射炮。速射炮的威力虽不及一般主炮，但可进行近距离的快速射击。（一般主炮往往需要数分钟才能射出一炮，同一时间，速射炮已经可以发射七次。）</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3" name="TextBox 12"/>
          <p:cNvSpPr txBox="1"/>
          <p:nvPr/>
        </p:nvSpPr>
        <p:spPr>
          <a:xfrm>
            <a:off x="4582235" y="4135887"/>
            <a:ext cx="3680236" cy="307777"/>
          </a:xfrm>
          <a:prstGeom prst="rect">
            <a:avLst/>
          </a:prstGeom>
          <a:solidFill>
            <a:srgbClr val="EEECE1">
              <a:lumMod val="7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a:ea typeface="新細明體"/>
                <a:cs typeface="Times New Roman"/>
              </a:rPr>
              <a:t>（图片：维基百科：松岛号防护巡洋舰）</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endParaRPr>
          </a:p>
        </p:txBody>
      </p:sp>
    </p:spTree>
    <p:extLst>
      <p:ext uri="{BB962C8B-B14F-4D97-AF65-F5344CB8AC3E}">
        <p14:creationId xmlns:p14="http://schemas.microsoft.com/office/powerpoint/2010/main" val="1834356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s://upload.wikimedia.org/wikipedia/commons/thumb/e/e6/Bombardment_of_foutcheou.jpg/800px-Bombardment_of_foutcheou.jpg"/>
          <p:cNvPicPr>
            <a:picLocks noChangeAspect="1" noChangeArrowheads="1"/>
          </p:cNvPicPr>
          <p:nvPr/>
        </p:nvPicPr>
        <p:blipFill>
          <a:blip r:embed="rId2" cstate="print"/>
          <a:srcRect/>
          <a:stretch>
            <a:fillRect/>
          </a:stretch>
        </p:blipFill>
        <p:spPr bwMode="auto">
          <a:xfrm>
            <a:off x="662024" y="1785470"/>
            <a:ext cx="3936331" cy="4497295"/>
          </a:xfrm>
          <a:prstGeom prst="rect">
            <a:avLst/>
          </a:prstGeom>
          <a:noFill/>
          <a:ln w="38100" cmpd="sng">
            <a:solidFill>
              <a:schemeClr val="tx2">
                <a:lumMod val="75000"/>
              </a:schemeClr>
            </a:solidFill>
          </a:ln>
          <a:effectLst>
            <a:outerShdw blurRad="50800" dist="38100" dir="2700000" algn="tl" rotWithShape="0">
              <a:prstClr val="black">
                <a:alpha val="40000"/>
              </a:prstClr>
            </a:outerShdw>
          </a:effectLst>
        </p:spPr>
      </p:pic>
      <p:pic>
        <p:nvPicPr>
          <p:cNvPr id="5" name="圖片 4"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1"/>
          <p:cNvSpPr txBox="1"/>
          <p:nvPr/>
        </p:nvSpPr>
        <p:spPr>
          <a:xfrm>
            <a:off x="662024" y="1208241"/>
            <a:ext cx="3125564" cy="369332"/>
          </a:xfrm>
          <a:prstGeom prst="rect">
            <a:avLst/>
          </a:prstGeom>
          <a:solidFill>
            <a:schemeClr val="accent2">
              <a:lumMod val="40000"/>
              <a:lumOff val="60000"/>
            </a:schemeClr>
          </a:solidFill>
        </p:spPr>
        <p:txBody>
          <a:bodyPr wrap="square" rtlCol="0">
            <a:spAutoFit/>
          </a:bodyPr>
          <a:lstStyle/>
          <a:p>
            <a:pPr>
              <a:spcAft>
                <a:spcPts val="0"/>
              </a:spcAft>
            </a:pPr>
            <a:r>
              <a:rPr lang="zh-CN" kern="1200" dirty="0">
                <a:solidFill>
                  <a:srgbClr val="000000"/>
                </a:solidFill>
                <a:effectLst/>
                <a:latin typeface="Times New Roman"/>
                <a:ea typeface="新細明體"/>
                <a:cs typeface="Times New Roman"/>
              </a:rPr>
              <a:t>日本海军的秘密武器</a:t>
            </a:r>
            <a:r>
              <a:rPr lang="en-US" kern="1200" dirty="0">
                <a:solidFill>
                  <a:srgbClr val="000000"/>
                </a:solidFill>
                <a:effectLst/>
                <a:latin typeface="新細明體"/>
                <a:ea typeface="新細明體"/>
                <a:cs typeface="Times New Roman"/>
              </a:rPr>
              <a:t>-</a:t>
            </a:r>
            <a:r>
              <a:rPr lang="zh-CN" kern="1200" dirty="0">
                <a:solidFill>
                  <a:srgbClr val="000000"/>
                </a:solidFill>
                <a:effectLst/>
                <a:latin typeface="Times New Roman"/>
                <a:ea typeface="新細明體"/>
                <a:cs typeface="Times New Roman"/>
              </a:rPr>
              <a:t>速射炮</a:t>
            </a:r>
            <a:endParaRPr lang="zh-HK" dirty="0">
              <a:effectLst/>
              <a:latin typeface="Times New Roman"/>
              <a:ea typeface="新細明體"/>
              <a:cs typeface="Times New Roman"/>
            </a:endParaRPr>
          </a:p>
        </p:txBody>
      </p:sp>
      <p:sp>
        <p:nvSpPr>
          <p:cNvPr id="7" name="TextBox 15"/>
          <p:cNvSpPr txBox="1"/>
          <p:nvPr/>
        </p:nvSpPr>
        <p:spPr>
          <a:xfrm>
            <a:off x="4788703" y="1785470"/>
            <a:ext cx="4019121" cy="2220608"/>
          </a:xfrm>
          <a:prstGeom prst="rect">
            <a:avLst/>
          </a:prstGeom>
          <a:solidFill>
            <a:schemeClr val="accent2">
              <a:lumMod val="20000"/>
              <a:lumOff val="80000"/>
            </a:schemeClr>
          </a:solidFill>
          <a:ln w="28575">
            <a:noFill/>
          </a:ln>
        </p:spPr>
        <p:txBody>
          <a:bodyPr wrap="square" rtlCol="0">
            <a:spAutoFit/>
          </a:bodyPr>
          <a:lstStyle/>
          <a:p>
            <a:pPr algn="just">
              <a:lnSpc>
                <a:spcPct val="110000"/>
              </a:lnSpc>
              <a:spcAft>
                <a:spcPts val="0"/>
              </a:spcAft>
            </a:pPr>
            <a:r>
              <a:rPr lang="zh-CN" kern="1200" dirty="0">
                <a:solidFill>
                  <a:srgbClr val="000000"/>
                </a:solidFill>
                <a:effectLst/>
                <a:latin typeface="Times New Roman"/>
                <a:ea typeface="新細明體"/>
                <a:cs typeface="Times New Roman"/>
              </a:rPr>
              <a:t>速射炮，是从对付鱼雷产生出来的小型武器。</a:t>
            </a:r>
            <a:r>
              <a:rPr lang="en-US" kern="1200" dirty="0">
                <a:solidFill>
                  <a:srgbClr val="000000"/>
                </a:solidFill>
                <a:effectLst/>
                <a:latin typeface="Times New Roman"/>
                <a:ea typeface="新細明體"/>
                <a:cs typeface="Times New Roman"/>
              </a:rPr>
              <a:t>1880</a:t>
            </a:r>
            <a:r>
              <a:rPr lang="zh-CN" kern="1200" dirty="0">
                <a:solidFill>
                  <a:srgbClr val="000000"/>
                </a:solidFill>
                <a:effectLst/>
                <a:latin typeface="Times New Roman"/>
                <a:ea typeface="新細明體"/>
                <a:cs typeface="Times New Roman"/>
              </a:rPr>
              <a:t>年代，承载鱼雷的小艇，成为大型战舰的克星。</a:t>
            </a:r>
            <a:endParaRPr lang="zh-HK" dirty="0">
              <a:effectLst/>
              <a:latin typeface="Times New Roman"/>
              <a:ea typeface="新細明體"/>
              <a:cs typeface="Times New Roman"/>
            </a:endParaRPr>
          </a:p>
          <a:p>
            <a:pPr algn="just">
              <a:lnSpc>
                <a:spcPct val="110000"/>
              </a:lnSpc>
              <a:spcAft>
                <a:spcPts val="0"/>
              </a:spcAft>
            </a:pPr>
            <a:r>
              <a:rPr lang="zh-CN" kern="1200" dirty="0">
                <a:solidFill>
                  <a:srgbClr val="000000"/>
                </a:solidFill>
                <a:effectLst/>
                <a:latin typeface="Times New Roman"/>
                <a:ea typeface="新細明體"/>
                <a:cs typeface="Times New Roman"/>
              </a:rPr>
              <a:t>图左是</a:t>
            </a:r>
            <a:r>
              <a:rPr lang="en-US" kern="1200" dirty="0">
                <a:solidFill>
                  <a:srgbClr val="000000"/>
                </a:solidFill>
                <a:effectLst/>
                <a:latin typeface="Times New Roman"/>
                <a:ea typeface="新細明體"/>
                <a:cs typeface="Times New Roman"/>
              </a:rPr>
              <a:t>1884</a:t>
            </a:r>
            <a:r>
              <a:rPr lang="zh-CN" kern="1200" dirty="0">
                <a:solidFill>
                  <a:srgbClr val="000000"/>
                </a:solidFill>
                <a:effectLst/>
                <a:latin typeface="Times New Roman"/>
                <a:ea typeface="新細明體"/>
                <a:cs typeface="Times New Roman"/>
              </a:rPr>
              <a:t>年马尾战争中一艘清朝船舰正受到法国鱼雷艇的攻击，随后中弹沉没。（参考</a:t>
            </a:r>
            <a:r>
              <a:rPr lang="en-US" kern="1200" dirty="0">
                <a:solidFill>
                  <a:srgbClr val="000000"/>
                </a:solidFill>
                <a:effectLst/>
                <a:latin typeface="Times New Roman"/>
                <a:ea typeface="新細明體"/>
                <a:cs typeface="Times New Roman"/>
              </a:rPr>
              <a:t>Wikipedia: Battle of Fuzhou</a:t>
            </a:r>
            <a:r>
              <a:rPr lang="zh-CN" kern="1200" dirty="0">
                <a:solidFill>
                  <a:srgbClr val="000000"/>
                </a:solidFill>
                <a:effectLst/>
                <a:latin typeface="Times New Roman"/>
                <a:ea typeface="新細明體"/>
                <a:cs typeface="Times New Roman"/>
              </a:rPr>
              <a:t>）</a:t>
            </a:r>
            <a:endParaRPr lang="zh-HK" dirty="0">
              <a:effectLst/>
              <a:latin typeface="Times New Roman"/>
              <a:ea typeface="新細明體"/>
              <a:cs typeface="Times New Roman"/>
            </a:endParaRPr>
          </a:p>
        </p:txBody>
      </p:sp>
      <p:pic>
        <p:nvPicPr>
          <p:cNvPr id="9" name="Picture 5"/>
          <p:cNvPicPr>
            <a:picLocks noChangeAspect="1" noChangeArrowheads="1"/>
          </p:cNvPicPr>
          <p:nvPr/>
        </p:nvPicPr>
        <p:blipFill>
          <a:blip r:embed="rId4" cstate="print"/>
          <a:srcRect/>
          <a:stretch>
            <a:fillRect/>
          </a:stretch>
        </p:blipFill>
        <p:spPr bwMode="auto">
          <a:xfrm>
            <a:off x="4788703" y="4103587"/>
            <a:ext cx="2935041" cy="475657"/>
          </a:xfrm>
          <a:prstGeom prst="rect">
            <a:avLst/>
          </a:prstGeom>
          <a:noFill/>
          <a:ln w="9525">
            <a:noFill/>
            <a:miter lim="800000"/>
            <a:headEnd/>
            <a:tailEnd/>
          </a:ln>
          <a:effectLst/>
        </p:spPr>
      </p:pic>
      <p:sp>
        <p:nvSpPr>
          <p:cNvPr id="10" name="TextBox 17"/>
          <p:cNvSpPr txBox="1"/>
          <p:nvPr/>
        </p:nvSpPr>
        <p:spPr>
          <a:xfrm>
            <a:off x="7723744" y="4050289"/>
            <a:ext cx="430887" cy="528955"/>
          </a:xfrm>
          <a:prstGeom prst="rect">
            <a:avLst/>
          </a:prstGeom>
          <a:noFill/>
        </p:spPr>
        <p:txBody>
          <a:bodyPr vert="eaVert" wrap="square" rtlCol="0">
            <a:spAutoFit/>
          </a:bodyPr>
          <a:lstStyle/>
          <a:p>
            <a:pPr>
              <a:spcAft>
                <a:spcPts val="0"/>
              </a:spcAft>
            </a:pPr>
            <a:r>
              <a:rPr lang="zh-CN" sz="1600" kern="1200" dirty="0">
                <a:solidFill>
                  <a:srgbClr val="000000"/>
                </a:solidFill>
                <a:effectLst/>
                <a:latin typeface="Calibri"/>
                <a:ea typeface="新細明體"/>
                <a:cs typeface="Times New Roman"/>
              </a:rPr>
              <a:t>鱼雷</a:t>
            </a:r>
            <a:endParaRPr lang="zh-HK" sz="1600" dirty="0">
              <a:effectLst/>
              <a:latin typeface="Times New Roman"/>
              <a:ea typeface="新細明體"/>
              <a:cs typeface="Times New Roman"/>
            </a:endParaRPr>
          </a:p>
        </p:txBody>
      </p:sp>
      <p:sp>
        <p:nvSpPr>
          <p:cNvPr id="12" name="TextBox 16"/>
          <p:cNvSpPr txBox="1"/>
          <p:nvPr/>
        </p:nvSpPr>
        <p:spPr>
          <a:xfrm>
            <a:off x="4788703" y="4706802"/>
            <a:ext cx="4019121" cy="1306511"/>
          </a:xfrm>
          <a:prstGeom prst="rect">
            <a:avLst/>
          </a:prstGeom>
          <a:solidFill>
            <a:srgbClr val="C0504D">
              <a:lumMod val="20000"/>
              <a:lumOff val="80000"/>
            </a:srgbClr>
          </a:solidFill>
          <a:ln w="28575">
            <a:noFill/>
          </a:ln>
        </p:spPr>
        <p:txBody>
          <a:bodyPr wrap="square" rtlCol="0">
            <a:spAutoFit/>
          </a:bodyP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鱼雷是大型战舰的克星。不过这个年代的鱼雷，还未发展导航设备，因此多由小艇承载着，驶至船舰的附近，利用简单的机械，吊放在水中发射。</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4" name="橢圓 13"/>
          <p:cNvSpPr/>
          <p:nvPr/>
        </p:nvSpPr>
        <p:spPr>
          <a:xfrm>
            <a:off x="2055682" y="5096155"/>
            <a:ext cx="1267460" cy="669925"/>
          </a:xfrm>
          <a:prstGeom prst="ellipse">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3" name="直線單箭頭接點 2"/>
          <p:cNvCxnSpPr/>
          <p:nvPr/>
        </p:nvCxnSpPr>
        <p:spPr>
          <a:xfrm flipV="1">
            <a:off x="3323142" y="3216167"/>
            <a:ext cx="1465561" cy="214389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7" name="Picture 2" descr="QF 4.7 inch gun deck mounting.jpg"/>
          <p:cNvPicPr>
            <a:picLocks noChangeAspect="1" noChangeArrowheads="1"/>
          </p:cNvPicPr>
          <p:nvPr/>
        </p:nvPicPr>
        <p:blipFill>
          <a:blip r:embed="rId3" cstate="print"/>
          <a:srcRect/>
          <a:stretch>
            <a:fillRect/>
          </a:stretch>
        </p:blipFill>
        <p:spPr bwMode="auto">
          <a:xfrm>
            <a:off x="4501114" y="914975"/>
            <a:ext cx="3556433" cy="2614015"/>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8" name="TextBox 3"/>
          <p:cNvSpPr txBox="1"/>
          <p:nvPr/>
        </p:nvSpPr>
        <p:spPr>
          <a:xfrm>
            <a:off x="4658891" y="3380074"/>
            <a:ext cx="3506461" cy="377821"/>
          </a:xfrm>
          <a:prstGeom prst="rect">
            <a:avLst/>
          </a:prstGeom>
          <a:solidFill>
            <a:schemeClr val="bg2">
              <a:lumMod val="75000"/>
            </a:schemeClr>
          </a:solidFill>
        </p:spPr>
        <p:txBody>
          <a:bodyPr wrap="square" rtlCol="0">
            <a:noAutofit/>
          </a:bodyPr>
          <a:lstStyle/>
          <a:p>
            <a:pPr>
              <a:spcAft>
                <a:spcPts val="0"/>
              </a:spcAft>
            </a:pPr>
            <a:r>
              <a:rPr lang="zh-CN" sz="1400" kern="1200" dirty="0">
                <a:solidFill>
                  <a:srgbClr val="000000"/>
                </a:solidFill>
                <a:effectLst/>
                <a:latin typeface="Times New Roman"/>
                <a:ea typeface="新細明體"/>
                <a:cs typeface="Times New Roman"/>
              </a:rPr>
              <a:t>参考：</a:t>
            </a:r>
            <a:r>
              <a:rPr lang="en-US" sz="1400" kern="1200" dirty="0">
                <a:solidFill>
                  <a:srgbClr val="000000"/>
                </a:solidFill>
                <a:effectLst/>
                <a:latin typeface="Times New Roman"/>
                <a:ea typeface="新細明體"/>
                <a:cs typeface="Times New Roman"/>
              </a:rPr>
              <a:t> Wikipedia: QF 4.7-inch Gun Mk I-IV</a:t>
            </a:r>
            <a:endParaRPr lang="zh-HK" sz="1400" dirty="0">
              <a:effectLst/>
              <a:latin typeface="Times New Roman"/>
              <a:ea typeface="新細明體"/>
              <a:cs typeface="Times New Roman"/>
            </a:endParaRPr>
          </a:p>
        </p:txBody>
      </p:sp>
      <p:pic>
        <p:nvPicPr>
          <p:cNvPr id="9" name="Picture 2"/>
          <p:cNvPicPr>
            <a:picLocks noChangeAspect="1" noChangeArrowheads="1"/>
          </p:cNvPicPr>
          <p:nvPr/>
        </p:nvPicPr>
        <p:blipFill>
          <a:blip r:embed="rId4" cstate="print"/>
          <a:srcRect/>
          <a:stretch>
            <a:fillRect/>
          </a:stretch>
        </p:blipFill>
        <p:spPr bwMode="auto">
          <a:xfrm>
            <a:off x="737641" y="829968"/>
            <a:ext cx="3602896" cy="5057415"/>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0" name="TextBox 18"/>
          <p:cNvSpPr txBox="1"/>
          <p:nvPr/>
        </p:nvSpPr>
        <p:spPr>
          <a:xfrm>
            <a:off x="4658891" y="3858630"/>
            <a:ext cx="3398525" cy="1804076"/>
          </a:xfrm>
          <a:prstGeom prst="rect">
            <a:avLst/>
          </a:prstGeom>
          <a:solidFill>
            <a:schemeClr val="accent2">
              <a:lumMod val="20000"/>
              <a:lumOff val="80000"/>
            </a:schemeClr>
          </a:solidFill>
          <a:ln w="38100">
            <a:noFill/>
          </a:ln>
        </p:spPr>
        <p:txBody>
          <a:bodyPr wrap="square" rtlCol="0">
            <a:noAutofit/>
          </a:bodyPr>
          <a:lstStyle/>
          <a:p>
            <a:pPr algn="just">
              <a:spcAft>
                <a:spcPts val="0"/>
              </a:spcAft>
            </a:pPr>
            <a:r>
              <a:rPr lang="zh-CN" kern="1200" dirty="0">
                <a:solidFill>
                  <a:srgbClr val="000000"/>
                </a:solidFill>
                <a:effectLst/>
                <a:latin typeface="Calibri"/>
                <a:ea typeface="新細明體"/>
                <a:cs typeface="Times New Roman"/>
              </a:rPr>
              <a:t>为了保护船舰，新型战舰多在船舰两侧配备轻型火炮，攻击附近的鱼雷艇。由于火炮轻型，每枚炮弹只有数磅重量，人手操作简易，炮击速度增加，便形成所谓「速射炮」。</a:t>
            </a:r>
            <a:endParaRPr lang="zh-HK" dirty="0">
              <a:effectLst/>
              <a:latin typeface="Times New Roman"/>
              <a:ea typeface="新細明體"/>
              <a:cs typeface="Times New Roman"/>
            </a:endParaRPr>
          </a:p>
        </p:txBody>
      </p:sp>
      <p:sp>
        <p:nvSpPr>
          <p:cNvPr id="11" name="TextBox 19"/>
          <p:cNvSpPr txBox="1"/>
          <p:nvPr/>
        </p:nvSpPr>
        <p:spPr>
          <a:xfrm>
            <a:off x="737641" y="829968"/>
            <a:ext cx="1809830" cy="2105973"/>
          </a:xfrm>
          <a:prstGeom prst="rect">
            <a:avLst/>
          </a:prstGeom>
          <a:solidFill>
            <a:schemeClr val="accent3">
              <a:lumMod val="40000"/>
              <a:lumOff val="60000"/>
            </a:schemeClr>
          </a:solidFill>
        </p:spPr>
        <p:txBody>
          <a:bodyPr wrap="square" rtlCol="0">
            <a:noAutofit/>
          </a:bodyPr>
          <a:lstStyle/>
          <a:p>
            <a:pPr>
              <a:spcAft>
                <a:spcPts val="0"/>
              </a:spcAft>
            </a:pPr>
            <a:r>
              <a:rPr lang="zh-CN" kern="1200" dirty="0">
                <a:solidFill>
                  <a:srgbClr val="000000"/>
                </a:solidFill>
                <a:effectLst/>
                <a:latin typeface="Times New Roman"/>
                <a:ea typeface="新細明體"/>
                <a:cs typeface="Times New Roman"/>
              </a:rPr>
              <a:t>黄海海战中，日本海军船舰均普遍装备了</a:t>
            </a:r>
            <a:r>
              <a:rPr lang="en-US" kern="1200" dirty="0">
                <a:solidFill>
                  <a:srgbClr val="000000"/>
                </a:solidFill>
                <a:effectLst/>
                <a:latin typeface="Times New Roman"/>
                <a:ea typeface="新細明體"/>
                <a:cs typeface="Times New Roman"/>
              </a:rPr>
              <a:t>4.7</a:t>
            </a:r>
            <a:r>
              <a:rPr lang="zh-CN" kern="1200" dirty="0">
                <a:solidFill>
                  <a:srgbClr val="000000"/>
                </a:solidFill>
                <a:effectLst/>
                <a:latin typeface="Times New Roman"/>
                <a:ea typeface="新細明體"/>
                <a:cs typeface="Times New Roman"/>
              </a:rPr>
              <a:t>英吋口径的速射炮。图中是松岛号，你能找到它的速射炮吗？</a:t>
            </a:r>
            <a:endParaRPr lang="zh-HK" dirty="0">
              <a:effectLst/>
              <a:latin typeface="Times New Roman"/>
              <a:ea typeface="新細明體"/>
              <a:cs typeface="Times New Roman"/>
            </a:endParaRPr>
          </a:p>
        </p:txBody>
      </p:sp>
      <p:sp>
        <p:nvSpPr>
          <p:cNvPr id="12" name="TextBox 20"/>
          <p:cNvSpPr txBox="1"/>
          <p:nvPr/>
        </p:nvSpPr>
        <p:spPr>
          <a:xfrm>
            <a:off x="4421813" y="829968"/>
            <a:ext cx="1738991" cy="377853"/>
          </a:xfrm>
          <a:prstGeom prst="rect">
            <a:avLst/>
          </a:prstGeom>
          <a:solidFill>
            <a:schemeClr val="accent5">
              <a:lumMod val="40000"/>
              <a:lumOff val="60000"/>
            </a:schemeClr>
          </a:solidFill>
        </p:spPr>
        <p:txBody>
          <a:bodyPr wrap="square" rtlCol="0">
            <a:noAutofit/>
          </a:bodyPr>
          <a:lstStyle/>
          <a:p>
            <a:pPr>
              <a:spcAft>
                <a:spcPts val="0"/>
              </a:spcAft>
            </a:pPr>
            <a:r>
              <a:rPr lang="en-US" sz="1600" kern="1200" dirty="0">
                <a:solidFill>
                  <a:srgbClr val="000000"/>
                </a:solidFill>
                <a:effectLst/>
                <a:latin typeface="Calibri"/>
                <a:ea typeface="新細明體"/>
                <a:cs typeface="Times New Roman"/>
              </a:rPr>
              <a:t>4.7</a:t>
            </a:r>
            <a:r>
              <a:rPr lang="zh-CN" sz="1600" kern="1200" dirty="0">
                <a:solidFill>
                  <a:srgbClr val="000000"/>
                </a:solidFill>
                <a:effectLst/>
                <a:latin typeface="Calibri"/>
                <a:ea typeface="新細明體"/>
                <a:cs typeface="Times New Roman"/>
              </a:rPr>
              <a:t>吋口径速射炮</a:t>
            </a:r>
            <a:endParaRPr lang="zh-HK" sz="1600" dirty="0">
              <a:effectLst/>
              <a:latin typeface="Times New Roman"/>
              <a:ea typeface="新細明體"/>
              <a:cs typeface="Times New Roman"/>
            </a:endParaRPr>
          </a:p>
        </p:txBody>
      </p:sp>
      <p:sp>
        <p:nvSpPr>
          <p:cNvPr id="13" name="TextBox 21"/>
          <p:cNvSpPr txBox="1"/>
          <p:nvPr/>
        </p:nvSpPr>
        <p:spPr>
          <a:xfrm>
            <a:off x="737641" y="5419673"/>
            <a:ext cx="3386124" cy="377821"/>
          </a:xfrm>
          <a:prstGeom prst="rect">
            <a:avLst/>
          </a:prstGeom>
          <a:solidFill>
            <a:schemeClr val="bg2">
              <a:lumMod val="75000"/>
            </a:schemeClr>
          </a:solidFill>
        </p:spPr>
        <p:txBody>
          <a:bodyPr wrap="square" rtlCol="0">
            <a:noAutofit/>
          </a:bodyPr>
          <a:lstStyle/>
          <a:p>
            <a:pPr>
              <a:spcAft>
                <a:spcPts val="0"/>
              </a:spcAft>
            </a:pPr>
            <a:r>
              <a:rPr lang="zh-CN" sz="1400" kern="1200" dirty="0">
                <a:solidFill>
                  <a:srgbClr val="000000"/>
                </a:solidFill>
                <a:effectLst/>
                <a:latin typeface="Calibri"/>
                <a:ea typeface="新細明體"/>
                <a:cs typeface="Times New Roman"/>
              </a:rPr>
              <a:t>（参考：维基百科：松岛号防护巡洋舰）</a:t>
            </a:r>
            <a:endParaRPr lang="zh-HK" sz="1400" dirty="0">
              <a:effectLst/>
              <a:latin typeface="Times New Roman"/>
              <a:ea typeface="新細明體"/>
              <a:cs typeface="Times New Roman"/>
            </a:endParaRPr>
          </a:p>
        </p:txBody>
      </p:sp>
      <p:sp>
        <p:nvSpPr>
          <p:cNvPr id="15" name="文字方塊 14"/>
          <p:cNvSpPr txBox="1">
            <a:spLocks noChangeArrowheads="1"/>
          </p:cNvSpPr>
          <p:nvPr/>
        </p:nvSpPr>
        <p:spPr bwMode="auto">
          <a:xfrm>
            <a:off x="737640" y="6050951"/>
            <a:ext cx="7427711" cy="739813"/>
          </a:xfrm>
          <a:prstGeom prst="rect">
            <a:avLst/>
          </a:prstGeom>
          <a:solidFill>
            <a:schemeClr val="accent4">
              <a:lumMod val="40000"/>
              <a:lumOff val="60000"/>
            </a:schemeClr>
          </a:solidFill>
          <a:ln w="9525">
            <a:noFill/>
            <a:miter lim="800000"/>
            <a:headEnd/>
            <a:tailEnd/>
          </a:ln>
        </p:spPr>
        <p:txBody>
          <a:bodyPr rot="0" vert="horz" wrap="square" lIns="91440" tIns="45720" rIns="91440" bIns="45720" anchor="t" anchorCtr="0">
            <a:noAutofit/>
          </a:bodyPr>
          <a:lstStyle/>
          <a:p>
            <a:pPr>
              <a:lnSpc>
                <a:spcPct val="110000"/>
              </a:lnSpc>
              <a:spcAft>
                <a:spcPts val="0"/>
              </a:spcAft>
            </a:pPr>
            <a:r>
              <a:rPr lang="zh-TW" b="1" kern="100" dirty="0">
                <a:solidFill>
                  <a:srgbClr val="000000"/>
                </a:solidFill>
                <a:effectLst/>
                <a:latin typeface="Calibri"/>
                <a:ea typeface="新細明體"/>
                <a:cs typeface="Times New Roman"/>
              </a:rPr>
              <a:t>想一想</a:t>
            </a:r>
            <a:r>
              <a:rPr lang="zh-TW" kern="100" dirty="0">
                <a:solidFill>
                  <a:srgbClr val="000000"/>
                </a:solidFill>
                <a:effectLst/>
                <a:latin typeface="Calibri"/>
                <a:ea typeface="新細明體"/>
                <a:cs typeface="Times New Roman"/>
              </a:rPr>
              <a:t>：中、日两国的舰队各有什么特点？在什么的情况下作战才能发挥其威力？若你是北洋舰队的指挥将领，你会怎样排阵？</a:t>
            </a:r>
            <a:endParaRPr lang="zh-HK" kern="100" dirty="0">
              <a:effectLst/>
              <a:latin typeface="Calibri"/>
              <a:ea typeface="新細明體"/>
              <a:cs typeface="Times New Roman"/>
            </a:endParaRPr>
          </a:p>
        </p:txBody>
      </p:sp>
      <p:sp>
        <p:nvSpPr>
          <p:cNvPr id="14" name="矩形 13"/>
          <p:cNvSpPr/>
          <p:nvPr/>
        </p:nvSpPr>
        <p:spPr>
          <a:xfrm>
            <a:off x="2414701" y="3858630"/>
            <a:ext cx="1709063" cy="613523"/>
          </a:xfrm>
          <a:prstGeom prst="rect">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428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502378" y="1088712"/>
            <a:ext cx="3755857" cy="461665"/>
          </a:xfrm>
          <a:prstGeom prst="rect">
            <a:avLst/>
          </a:prstGeom>
        </p:spPr>
        <p:txBody>
          <a:bodyPr wrap="square">
            <a:spAutoFit/>
          </a:bodyPr>
          <a:lstStyle/>
          <a:p>
            <a:pPr>
              <a:spcAft>
                <a:spcPts val="0"/>
              </a:spcAft>
            </a:pPr>
            <a:r>
              <a:rPr lang="en-US" altLang="zh-TW" sz="2400" b="1" dirty="0">
                <a:solidFill>
                  <a:srgbClr val="E36C0A"/>
                </a:solidFill>
                <a:latin typeface="BiauKai"/>
                <a:cs typeface="Times New Roman"/>
              </a:rPr>
              <a:t>V. </a:t>
            </a:r>
            <a:r>
              <a:rPr lang="zh-TW" altLang="zh-TW" sz="2400" b="1" kern="100" dirty="0">
                <a:solidFill>
                  <a:srgbClr val="E36C0A"/>
                </a:solidFill>
                <a:ea typeface="BiauKai"/>
                <a:cs typeface="Times New Roman"/>
              </a:rPr>
              <a:t>两方战阵的对垒及结果</a:t>
            </a:r>
            <a:endParaRPr lang="zh-HK" altLang="zh-TW" sz="2400" kern="100" dirty="0">
              <a:cs typeface="Times New Roman"/>
            </a:endParaRPr>
          </a:p>
        </p:txBody>
      </p:sp>
      <p:sp>
        <p:nvSpPr>
          <p:cNvPr id="6" name="文字方塊 5"/>
          <p:cNvSpPr txBox="1"/>
          <p:nvPr/>
        </p:nvSpPr>
        <p:spPr>
          <a:xfrm>
            <a:off x="522936" y="1599166"/>
            <a:ext cx="1120820" cy="646331"/>
          </a:xfrm>
          <a:prstGeom prst="rect">
            <a:avLst/>
          </a:prstGeom>
          <a:noFill/>
        </p:spPr>
        <p:txBody>
          <a:bodyPr wrap="none" rtlCol="0">
            <a:spAutoFit/>
          </a:bodyPr>
          <a:lstStyle/>
          <a:p>
            <a:pPr>
              <a:spcAft>
                <a:spcPts val="0"/>
              </a:spcAft>
            </a:pPr>
            <a:r>
              <a:rPr lang="zh-CN" altLang="zh-TW" b="1" dirty="0">
                <a:solidFill>
                  <a:srgbClr val="000000"/>
                </a:solidFill>
                <a:latin typeface="Times New Roman"/>
                <a:ea typeface="新細明體"/>
                <a:cs typeface="Times New Roman"/>
              </a:rPr>
              <a:t>北洋战阵</a:t>
            </a:r>
            <a:endParaRPr lang="zh-HK" altLang="zh-TW" dirty="0">
              <a:latin typeface="Times New Roman"/>
              <a:cs typeface="Times New Roman"/>
            </a:endParaRPr>
          </a:p>
          <a:p>
            <a:endParaRPr kumimoji="1" lang="zh-TW" altLang="en-US" dirty="0"/>
          </a:p>
        </p:txBody>
      </p:sp>
      <p:sp>
        <p:nvSpPr>
          <p:cNvPr id="10" name="TextBox 34"/>
          <p:cNvSpPr txBox="1"/>
          <p:nvPr/>
        </p:nvSpPr>
        <p:spPr>
          <a:xfrm>
            <a:off x="675491" y="2095425"/>
            <a:ext cx="3425862" cy="982457"/>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uLnTx/>
                <a:uFillTx/>
                <a:latin typeface="Calibri"/>
                <a:ea typeface="新細明體"/>
                <a:cs typeface="Times New Roman"/>
              </a:rPr>
              <a:t>由于北洋舰队各舰的主要火力多在前端，因此最佳阵式是横阵，亦即一字排开，舰首向前。</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2" name="TextBox 36"/>
          <p:cNvSpPr txBox="1"/>
          <p:nvPr/>
        </p:nvSpPr>
        <p:spPr>
          <a:xfrm>
            <a:off x="675491" y="3264712"/>
            <a:ext cx="4986728" cy="747597"/>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uLnTx/>
                <a:uFillTx/>
                <a:latin typeface="Calibri"/>
                <a:ea typeface="新細明體"/>
                <a:cs typeface="Times New Roman"/>
              </a:rPr>
              <a:t>北洋的横阵还有一个好处，就是各舰大小不一，横阵对行驶速度有很大差异的船舰易于呼应。</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5" name="TextBox 39"/>
          <p:cNvSpPr txBox="1"/>
          <p:nvPr/>
        </p:nvSpPr>
        <p:spPr>
          <a:xfrm>
            <a:off x="675491" y="4216122"/>
            <a:ext cx="4986728" cy="1574278"/>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uLnTx/>
                <a:uFillTx/>
                <a:latin typeface="Calibri"/>
                <a:ea typeface="新細明體"/>
                <a:cs typeface="Times New Roman"/>
              </a:rPr>
              <a:t>横阵的破绽在侧翼，在无计可施的情况下，安排了攻击力较强的济远号守在左侧。至于右侧，扬威和超勇是易被击沉的战舰，因此安排了平远和广丙，再加上两艘鱼雷艇组成一个小队，置于右方海面，与本队成犄角之势，互相保护。</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grpSp>
        <p:nvGrpSpPr>
          <p:cNvPr id="16" name="群組 15"/>
          <p:cNvGrpSpPr/>
          <p:nvPr/>
        </p:nvGrpSpPr>
        <p:grpSpPr>
          <a:xfrm>
            <a:off x="6403579" y="1888849"/>
            <a:ext cx="2412021" cy="4840450"/>
            <a:chOff x="4032448" y="2699792"/>
            <a:chExt cx="2738110" cy="5229162"/>
          </a:xfrm>
        </p:grpSpPr>
        <p:pic>
          <p:nvPicPr>
            <p:cNvPr id="17" name="Picture 12"/>
            <p:cNvPicPr>
              <a:picLocks noChangeAspect="1" noChangeArrowheads="1"/>
            </p:cNvPicPr>
            <p:nvPr/>
          </p:nvPicPr>
          <p:blipFill>
            <a:blip r:embed="rId3" cstate="print"/>
            <a:srcRect/>
            <a:stretch>
              <a:fillRect/>
            </a:stretch>
          </p:blipFill>
          <p:spPr bwMode="auto">
            <a:xfrm>
              <a:off x="4032448" y="4860032"/>
              <a:ext cx="1885950" cy="457200"/>
            </a:xfrm>
            <a:prstGeom prst="rect">
              <a:avLst/>
            </a:prstGeom>
            <a:noFill/>
            <a:ln w="9525">
              <a:noFill/>
              <a:miter lim="800000"/>
              <a:headEnd/>
              <a:tailEnd/>
            </a:ln>
            <a:effectLst/>
          </p:spPr>
        </p:pic>
        <p:pic>
          <p:nvPicPr>
            <p:cNvPr id="18" name="Picture 12"/>
            <p:cNvPicPr>
              <a:picLocks noChangeAspect="1" noChangeArrowheads="1"/>
            </p:cNvPicPr>
            <p:nvPr/>
          </p:nvPicPr>
          <p:blipFill>
            <a:blip r:embed="rId3" cstate="print"/>
            <a:srcRect/>
            <a:stretch>
              <a:fillRect/>
            </a:stretch>
          </p:blipFill>
          <p:spPr bwMode="auto">
            <a:xfrm>
              <a:off x="4032448" y="5364088"/>
              <a:ext cx="1885950" cy="457200"/>
            </a:xfrm>
            <a:prstGeom prst="rect">
              <a:avLst/>
            </a:prstGeom>
            <a:noFill/>
            <a:ln w="9525">
              <a:noFill/>
              <a:miter lim="800000"/>
              <a:headEnd/>
              <a:tailEnd/>
            </a:ln>
            <a:effectLst/>
          </p:spPr>
        </p:pic>
        <p:pic>
          <p:nvPicPr>
            <p:cNvPr id="19" name="Picture 17"/>
            <p:cNvPicPr>
              <a:picLocks noChangeAspect="1" noChangeArrowheads="1"/>
            </p:cNvPicPr>
            <p:nvPr/>
          </p:nvPicPr>
          <p:blipFill>
            <a:blip r:embed="rId4" cstate="print"/>
            <a:srcRect/>
            <a:stretch>
              <a:fillRect/>
            </a:stretch>
          </p:blipFill>
          <p:spPr bwMode="auto">
            <a:xfrm>
              <a:off x="4608512" y="5796136"/>
              <a:ext cx="1314450" cy="542925"/>
            </a:xfrm>
            <a:prstGeom prst="rect">
              <a:avLst/>
            </a:prstGeom>
            <a:noFill/>
            <a:ln w="9525">
              <a:noFill/>
              <a:miter lim="800000"/>
              <a:headEnd/>
              <a:tailEnd/>
            </a:ln>
            <a:effectLst/>
          </p:spPr>
        </p:pic>
        <p:pic>
          <p:nvPicPr>
            <p:cNvPr id="20" name="Picture 17"/>
            <p:cNvPicPr>
              <a:picLocks noChangeAspect="1" noChangeArrowheads="1"/>
            </p:cNvPicPr>
            <p:nvPr/>
          </p:nvPicPr>
          <p:blipFill>
            <a:blip r:embed="rId4" cstate="print"/>
            <a:srcRect/>
            <a:stretch>
              <a:fillRect/>
            </a:stretch>
          </p:blipFill>
          <p:spPr bwMode="auto">
            <a:xfrm>
              <a:off x="4608512" y="6300192"/>
              <a:ext cx="1314450" cy="542925"/>
            </a:xfrm>
            <a:prstGeom prst="rect">
              <a:avLst/>
            </a:prstGeom>
            <a:noFill/>
            <a:ln w="9525">
              <a:noFill/>
              <a:miter lim="800000"/>
              <a:headEnd/>
              <a:tailEnd/>
            </a:ln>
            <a:effectLst/>
          </p:spPr>
        </p:pic>
        <p:pic>
          <p:nvPicPr>
            <p:cNvPr id="21" name="Picture 22"/>
            <p:cNvPicPr>
              <a:picLocks noChangeAspect="1" noChangeArrowheads="1"/>
            </p:cNvPicPr>
            <p:nvPr/>
          </p:nvPicPr>
          <p:blipFill>
            <a:blip r:embed="rId5" cstate="print"/>
            <a:srcRect/>
            <a:stretch>
              <a:fillRect/>
            </a:stretch>
          </p:blipFill>
          <p:spPr bwMode="auto">
            <a:xfrm>
              <a:off x="4752528" y="6732240"/>
              <a:ext cx="1181100" cy="609600"/>
            </a:xfrm>
            <a:prstGeom prst="rect">
              <a:avLst/>
            </a:prstGeom>
            <a:noFill/>
            <a:ln w="9525">
              <a:noFill/>
              <a:miter lim="800000"/>
              <a:headEnd/>
              <a:tailEnd/>
            </a:ln>
            <a:effectLst/>
          </p:spPr>
        </p:pic>
        <p:pic>
          <p:nvPicPr>
            <p:cNvPr id="22" name="Picture 16"/>
            <p:cNvPicPr>
              <a:picLocks noChangeAspect="1" noChangeArrowheads="1"/>
            </p:cNvPicPr>
            <p:nvPr/>
          </p:nvPicPr>
          <p:blipFill>
            <a:blip r:embed="rId6" cstate="print"/>
            <a:srcRect/>
            <a:stretch>
              <a:fillRect/>
            </a:stretch>
          </p:blipFill>
          <p:spPr bwMode="auto">
            <a:xfrm>
              <a:off x="4464496" y="7380312"/>
              <a:ext cx="1428750" cy="371475"/>
            </a:xfrm>
            <a:prstGeom prst="rect">
              <a:avLst/>
            </a:prstGeom>
            <a:noFill/>
            <a:ln w="9525">
              <a:noFill/>
              <a:miter lim="800000"/>
              <a:headEnd/>
              <a:tailEnd/>
            </a:ln>
            <a:effectLst/>
          </p:spPr>
        </p:pic>
        <p:pic>
          <p:nvPicPr>
            <p:cNvPr id="23" name="Picture 13"/>
            <p:cNvPicPr>
              <a:picLocks noChangeAspect="1" noChangeArrowheads="1"/>
            </p:cNvPicPr>
            <p:nvPr/>
          </p:nvPicPr>
          <p:blipFill>
            <a:blip r:embed="rId7" cstate="print"/>
            <a:srcRect/>
            <a:stretch>
              <a:fillRect/>
            </a:stretch>
          </p:blipFill>
          <p:spPr bwMode="auto">
            <a:xfrm>
              <a:off x="4824536" y="4355976"/>
              <a:ext cx="1114425" cy="533400"/>
            </a:xfrm>
            <a:prstGeom prst="rect">
              <a:avLst/>
            </a:prstGeom>
            <a:noFill/>
            <a:ln w="9525">
              <a:noFill/>
              <a:miter lim="800000"/>
              <a:headEnd/>
              <a:tailEnd/>
            </a:ln>
            <a:effectLst/>
          </p:spPr>
        </p:pic>
        <p:pic>
          <p:nvPicPr>
            <p:cNvPr id="24" name="Picture 14"/>
            <p:cNvPicPr>
              <a:picLocks noChangeAspect="1" noChangeArrowheads="1"/>
            </p:cNvPicPr>
            <p:nvPr/>
          </p:nvPicPr>
          <p:blipFill>
            <a:blip r:embed="rId7" cstate="print"/>
            <a:srcRect/>
            <a:stretch>
              <a:fillRect/>
            </a:stretch>
          </p:blipFill>
          <p:spPr bwMode="auto">
            <a:xfrm>
              <a:off x="4824536" y="3779912"/>
              <a:ext cx="1114425" cy="533400"/>
            </a:xfrm>
            <a:prstGeom prst="rect">
              <a:avLst/>
            </a:prstGeom>
            <a:noFill/>
            <a:ln w="9525">
              <a:noFill/>
              <a:miter lim="800000"/>
              <a:headEnd/>
              <a:tailEnd/>
            </a:ln>
            <a:effectLst/>
          </p:spPr>
        </p:pic>
        <p:pic>
          <p:nvPicPr>
            <p:cNvPr id="25" name="Picture 18"/>
            <p:cNvPicPr>
              <a:picLocks noChangeAspect="1" noChangeArrowheads="1"/>
            </p:cNvPicPr>
            <p:nvPr/>
          </p:nvPicPr>
          <p:blipFill>
            <a:blip r:embed="rId8" cstate="print"/>
            <a:srcRect/>
            <a:stretch>
              <a:fillRect/>
            </a:stretch>
          </p:blipFill>
          <p:spPr bwMode="auto">
            <a:xfrm>
              <a:off x="4896544" y="3275856"/>
              <a:ext cx="1028700" cy="523875"/>
            </a:xfrm>
            <a:prstGeom prst="rect">
              <a:avLst/>
            </a:prstGeom>
            <a:noFill/>
            <a:ln w="9525">
              <a:noFill/>
              <a:miter lim="800000"/>
              <a:headEnd/>
              <a:tailEnd/>
            </a:ln>
            <a:effectLst/>
          </p:spPr>
        </p:pic>
        <p:pic>
          <p:nvPicPr>
            <p:cNvPr id="26" name="Picture 19"/>
            <p:cNvPicPr>
              <a:picLocks noChangeAspect="1" noChangeArrowheads="1"/>
            </p:cNvPicPr>
            <p:nvPr/>
          </p:nvPicPr>
          <p:blipFill>
            <a:blip r:embed="rId8" cstate="print"/>
            <a:srcRect/>
            <a:stretch>
              <a:fillRect/>
            </a:stretch>
          </p:blipFill>
          <p:spPr bwMode="auto">
            <a:xfrm>
              <a:off x="4896544" y="2699792"/>
              <a:ext cx="1028700" cy="523875"/>
            </a:xfrm>
            <a:prstGeom prst="rect">
              <a:avLst/>
            </a:prstGeom>
            <a:noFill/>
            <a:ln w="9525">
              <a:noFill/>
              <a:miter lim="800000"/>
              <a:headEnd/>
              <a:tailEnd/>
            </a:ln>
            <a:effectLst/>
          </p:spPr>
        </p:pic>
        <p:sp>
          <p:nvSpPr>
            <p:cNvPr id="31" name="TextBox 16"/>
            <p:cNvSpPr txBox="1"/>
            <p:nvPr/>
          </p:nvSpPr>
          <p:spPr>
            <a:xfrm>
              <a:off x="5887053" y="7380312"/>
              <a:ext cx="864235" cy="548642"/>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济远</a:t>
              </a:r>
              <a:endParaRPr lang="zh-HK" sz="1600" dirty="0">
                <a:effectLst/>
                <a:latin typeface="Times New Roman"/>
                <a:ea typeface="新細明體"/>
                <a:cs typeface="Times New Roman"/>
              </a:endParaRPr>
            </a:p>
          </p:txBody>
        </p:sp>
        <p:sp>
          <p:nvSpPr>
            <p:cNvPr id="32" name="TextBox 17"/>
            <p:cNvSpPr txBox="1"/>
            <p:nvPr/>
          </p:nvSpPr>
          <p:spPr>
            <a:xfrm>
              <a:off x="5933628" y="6859918"/>
              <a:ext cx="836930"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广甲</a:t>
              </a:r>
              <a:endParaRPr lang="zh-HK" sz="1600" dirty="0">
                <a:effectLst/>
                <a:latin typeface="Times New Roman"/>
                <a:ea typeface="新細明體"/>
                <a:cs typeface="Times New Roman"/>
              </a:endParaRPr>
            </a:p>
          </p:txBody>
        </p:sp>
        <p:sp>
          <p:nvSpPr>
            <p:cNvPr id="33" name="TextBox 18"/>
            <p:cNvSpPr txBox="1"/>
            <p:nvPr/>
          </p:nvSpPr>
          <p:spPr>
            <a:xfrm>
              <a:off x="5942219" y="6366014"/>
              <a:ext cx="735839" cy="548642"/>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致远</a:t>
              </a:r>
              <a:endParaRPr lang="zh-HK" sz="1600" dirty="0">
                <a:effectLst/>
                <a:latin typeface="Times New Roman"/>
                <a:ea typeface="新細明體"/>
                <a:cs typeface="Times New Roman"/>
              </a:endParaRPr>
            </a:p>
          </p:txBody>
        </p:sp>
        <p:sp>
          <p:nvSpPr>
            <p:cNvPr id="34" name="TextBox 19"/>
            <p:cNvSpPr txBox="1"/>
            <p:nvPr/>
          </p:nvSpPr>
          <p:spPr>
            <a:xfrm>
              <a:off x="5904130" y="5872110"/>
              <a:ext cx="836930"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靖远</a:t>
              </a:r>
              <a:endParaRPr lang="zh-HK" sz="1600" dirty="0">
                <a:effectLst/>
                <a:latin typeface="Times New Roman"/>
                <a:ea typeface="新細明體"/>
                <a:cs typeface="Times New Roman"/>
              </a:endParaRPr>
            </a:p>
          </p:txBody>
        </p:sp>
        <p:sp>
          <p:nvSpPr>
            <p:cNvPr id="35" name="TextBox 20"/>
            <p:cNvSpPr txBox="1"/>
            <p:nvPr/>
          </p:nvSpPr>
          <p:spPr>
            <a:xfrm>
              <a:off x="5930480" y="5432943"/>
              <a:ext cx="764540" cy="548642"/>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定远</a:t>
              </a:r>
              <a:endParaRPr lang="zh-HK" sz="1600" dirty="0">
                <a:effectLst/>
                <a:latin typeface="Times New Roman"/>
                <a:ea typeface="新細明體"/>
                <a:cs typeface="Times New Roman"/>
              </a:endParaRPr>
            </a:p>
          </p:txBody>
        </p:sp>
        <p:sp>
          <p:nvSpPr>
            <p:cNvPr id="36" name="TextBox 21"/>
            <p:cNvSpPr txBox="1"/>
            <p:nvPr/>
          </p:nvSpPr>
          <p:spPr>
            <a:xfrm>
              <a:off x="5925244" y="4884303"/>
              <a:ext cx="754355"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镇远</a:t>
              </a:r>
              <a:endParaRPr lang="zh-HK" sz="1600" dirty="0">
                <a:effectLst/>
                <a:latin typeface="Times New Roman"/>
                <a:ea typeface="新細明體"/>
                <a:cs typeface="Times New Roman"/>
              </a:endParaRPr>
            </a:p>
          </p:txBody>
        </p:sp>
        <p:sp>
          <p:nvSpPr>
            <p:cNvPr id="37" name="TextBox 22"/>
            <p:cNvSpPr txBox="1"/>
            <p:nvPr/>
          </p:nvSpPr>
          <p:spPr>
            <a:xfrm>
              <a:off x="5918396" y="4445135"/>
              <a:ext cx="836867"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来远</a:t>
              </a:r>
              <a:endParaRPr lang="zh-HK" sz="1600" dirty="0">
                <a:effectLst/>
                <a:latin typeface="Times New Roman"/>
                <a:ea typeface="新細明體"/>
                <a:cs typeface="Times New Roman"/>
              </a:endParaRPr>
            </a:p>
          </p:txBody>
        </p:sp>
        <p:sp>
          <p:nvSpPr>
            <p:cNvPr id="38" name="TextBox 23"/>
            <p:cNvSpPr txBox="1"/>
            <p:nvPr/>
          </p:nvSpPr>
          <p:spPr>
            <a:xfrm>
              <a:off x="5904131" y="3896495"/>
              <a:ext cx="791845"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经远</a:t>
              </a:r>
              <a:endParaRPr lang="zh-HK" sz="1600" dirty="0">
                <a:effectLst/>
                <a:latin typeface="Times New Roman"/>
                <a:ea typeface="新細明體"/>
                <a:cs typeface="Times New Roman"/>
              </a:endParaRPr>
            </a:p>
          </p:txBody>
        </p:sp>
        <p:sp>
          <p:nvSpPr>
            <p:cNvPr id="39" name="TextBox 24"/>
            <p:cNvSpPr txBox="1"/>
            <p:nvPr/>
          </p:nvSpPr>
          <p:spPr>
            <a:xfrm>
              <a:off x="5938961" y="3333851"/>
              <a:ext cx="711122"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超勇</a:t>
              </a:r>
              <a:endParaRPr lang="zh-HK" sz="1600" dirty="0">
                <a:effectLst/>
                <a:latin typeface="Times New Roman"/>
                <a:ea typeface="新細明體"/>
                <a:cs typeface="Times New Roman"/>
              </a:endParaRPr>
            </a:p>
          </p:txBody>
        </p:sp>
        <p:sp>
          <p:nvSpPr>
            <p:cNvPr id="40" name="TextBox 25"/>
            <p:cNvSpPr txBox="1"/>
            <p:nvPr/>
          </p:nvSpPr>
          <p:spPr>
            <a:xfrm>
              <a:off x="5897031" y="2785211"/>
              <a:ext cx="753052" cy="548640"/>
            </a:xfrm>
            <a:prstGeom prst="rect">
              <a:avLst/>
            </a:prstGeom>
            <a:noFill/>
          </p:spPr>
          <p:txBody>
            <a:bodyPr wrap="square" rtlCol="0">
              <a:noAutofit/>
            </a:bodyPr>
            <a:lstStyle/>
            <a:p>
              <a:r>
                <a:rPr lang="zh-CN" altLang="zh-TW" sz="1600" dirty="0"/>
                <a:t>杨威</a:t>
              </a:r>
              <a:endParaRPr lang="zh-HK" altLang="zh-TW" sz="1600" dirty="0"/>
            </a:p>
          </p:txBody>
        </p:sp>
      </p:grpSp>
      <p:grpSp>
        <p:nvGrpSpPr>
          <p:cNvPr id="45" name="群組 44"/>
          <p:cNvGrpSpPr/>
          <p:nvPr/>
        </p:nvGrpSpPr>
        <p:grpSpPr>
          <a:xfrm>
            <a:off x="4719816" y="1108699"/>
            <a:ext cx="2135247" cy="1626618"/>
            <a:chOff x="2519719" y="154439"/>
            <a:chExt cx="2423619" cy="1757588"/>
          </a:xfrm>
        </p:grpSpPr>
        <p:pic>
          <p:nvPicPr>
            <p:cNvPr id="46" name="Picture 15"/>
            <p:cNvPicPr>
              <a:picLocks noChangeAspect="1" noChangeArrowheads="1"/>
            </p:cNvPicPr>
            <p:nvPr/>
          </p:nvPicPr>
          <p:blipFill>
            <a:blip r:embed="rId9" cstate="print"/>
            <a:srcRect/>
            <a:stretch>
              <a:fillRect/>
            </a:stretch>
          </p:blipFill>
          <p:spPr bwMode="auto">
            <a:xfrm rot="19318451">
              <a:off x="3264023" y="1369102"/>
              <a:ext cx="1143000" cy="542925"/>
            </a:xfrm>
            <a:prstGeom prst="rect">
              <a:avLst/>
            </a:prstGeom>
            <a:noFill/>
            <a:ln w="9525">
              <a:noFill/>
              <a:miter lim="800000"/>
              <a:headEnd/>
              <a:tailEnd/>
            </a:ln>
            <a:effectLst/>
          </p:spPr>
        </p:pic>
        <p:pic>
          <p:nvPicPr>
            <p:cNvPr id="47" name="Picture 21"/>
            <p:cNvPicPr>
              <a:picLocks noChangeAspect="1" noChangeArrowheads="1"/>
            </p:cNvPicPr>
            <p:nvPr/>
          </p:nvPicPr>
          <p:blipFill>
            <a:blip r:embed="rId10" cstate="print"/>
            <a:srcRect/>
            <a:stretch>
              <a:fillRect/>
            </a:stretch>
          </p:blipFill>
          <p:spPr bwMode="auto">
            <a:xfrm rot="19204645">
              <a:off x="2910481" y="1052388"/>
              <a:ext cx="1104900" cy="495300"/>
            </a:xfrm>
            <a:prstGeom prst="rect">
              <a:avLst/>
            </a:prstGeom>
            <a:noFill/>
            <a:ln w="9525">
              <a:noFill/>
              <a:miter lim="800000"/>
              <a:headEnd/>
              <a:tailEnd/>
            </a:ln>
            <a:effectLst/>
          </p:spPr>
        </p:pic>
        <p:sp>
          <p:nvSpPr>
            <p:cNvPr id="48" name="Flowchart: Delay 14"/>
            <p:cNvSpPr/>
            <p:nvPr/>
          </p:nvSpPr>
          <p:spPr>
            <a:xfrm rot="8315498">
              <a:off x="2735741" y="1063101"/>
              <a:ext cx="576064" cy="216024"/>
            </a:xfrm>
            <a:prstGeom prst="flowChartDelay">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600"/>
            </a:p>
          </p:txBody>
        </p:sp>
        <p:sp>
          <p:nvSpPr>
            <p:cNvPr id="49" name="Flowchart: Delay 15"/>
            <p:cNvSpPr/>
            <p:nvPr/>
          </p:nvSpPr>
          <p:spPr>
            <a:xfrm rot="8315498">
              <a:off x="2519719" y="775069"/>
              <a:ext cx="576064" cy="216024"/>
            </a:xfrm>
            <a:prstGeom prst="flowChartDelay">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600"/>
            </a:p>
          </p:txBody>
        </p:sp>
        <p:sp>
          <p:nvSpPr>
            <p:cNvPr id="50" name="TextBox 26"/>
            <p:cNvSpPr txBox="1"/>
            <p:nvPr/>
          </p:nvSpPr>
          <p:spPr>
            <a:xfrm rot="19039539">
              <a:off x="4201642" y="887807"/>
              <a:ext cx="741696"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平远</a:t>
              </a:r>
              <a:endParaRPr lang="zh-HK" sz="1600" dirty="0">
                <a:effectLst/>
                <a:latin typeface="Times New Roman"/>
                <a:ea typeface="新細明體"/>
                <a:cs typeface="Times New Roman"/>
              </a:endParaRPr>
            </a:p>
          </p:txBody>
        </p:sp>
        <p:sp>
          <p:nvSpPr>
            <p:cNvPr id="51" name="TextBox 27"/>
            <p:cNvSpPr txBox="1"/>
            <p:nvPr/>
          </p:nvSpPr>
          <p:spPr>
            <a:xfrm rot="18917456">
              <a:off x="3813965" y="425884"/>
              <a:ext cx="892175"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广丙</a:t>
              </a:r>
              <a:endParaRPr lang="zh-HK" sz="1600" dirty="0">
                <a:effectLst/>
                <a:latin typeface="Times New Roman"/>
                <a:ea typeface="新細明體"/>
                <a:cs typeface="Times New Roman"/>
              </a:endParaRPr>
            </a:p>
          </p:txBody>
        </p:sp>
        <p:sp>
          <p:nvSpPr>
            <p:cNvPr id="52" name="TextBox 28"/>
            <p:cNvSpPr txBox="1"/>
            <p:nvPr/>
          </p:nvSpPr>
          <p:spPr>
            <a:xfrm rot="19116033">
              <a:off x="3128488" y="423463"/>
              <a:ext cx="1052357"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鱼雷艇</a:t>
              </a:r>
              <a:endParaRPr lang="zh-HK" sz="1600" dirty="0">
                <a:effectLst/>
                <a:latin typeface="Times New Roman"/>
                <a:ea typeface="新細明體"/>
                <a:cs typeface="Times New Roman"/>
              </a:endParaRPr>
            </a:p>
          </p:txBody>
        </p:sp>
        <p:sp>
          <p:nvSpPr>
            <p:cNvPr id="53" name="TextBox 31"/>
            <p:cNvSpPr txBox="1"/>
            <p:nvPr/>
          </p:nvSpPr>
          <p:spPr>
            <a:xfrm rot="19116033">
              <a:off x="2935589" y="154439"/>
              <a:ext cx="974033" cy="548641"/>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鱼雷艇</a:t>
              </a:r>
              <a:endParaRPr lang="zh-HK" sz="1600" dirty="0">
                <a:effectLst/>
                <a:latin typeface="Times New Roman"/>
                <a:ea typeface="新細明體"/>
                <a:cs typeface="Times New Roman"/>
              </a:endParaRPr>
            </a:p>
          </p:txBody>
        </p:sp>
      </p:grpSp>
      <p:sp>
        <p:nvSpPr>
          <p:cNvPr id="55" name="文字方塊 54"/>
          <p:cNvSpPr txBox="1">
            <a:spLocks noChangeArrowheads="1"/>
          </p:cNvSpPr>
          <p:nvPr/>
        </p:nvSpPr>
        <p:spPr bwMode="auto">
          <a:xfrm>
            <a:off x="675491" y="6061215"/>
            <a:ext cx="5457862" cy="372745"/>
          </a:xfrm>
          <a:prstGeom prst="rect">
            <a:avLst/>
          </a:prstGeom>
          <a:solidFill>
            <a:srgbClr val="8064A2">
              <a:lumMod val="40000"/>
              <a:lumOff val="60000"/>
            </a:srgbClr>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0" u="none" strike="noStrike" kern="100" cap="none" spc="0" normalizeH="0" baseline="0" noProof="0" dirty="0">
                <a:ln>
                  <a:noFill/>
                </a:ln>
                <a:solidFill>
                  <a:srgbClr val="000000"/>
                </a:solidFill>
                <a:effectLst/>
                <a:uLnTx/>
                <a:uFillTx/>
                <a:latin typeface="Calibri"/>
                <a:ea typeface="新細明體"/>
                <a:cs typeface="Times New Roman"/>
              </a:rPr>
              <a:t>想一想</a:t>
            </a:r>
            <a:r>
              <a:rPr kumimoji="0" lang="zh-TW" altLang="en-US" b="0" i="0" u="none" strike="noStrike" kern="100" cap="none" spc="0" normalizeH="0" baseline="0" noProof="0" dirty="0">
                <a:ln>
                  <a:noFill/>
                </a:ln>
                <a:solidFill>
                  <a:srgbClr val="000000"/>
                </a:solidFill>
                <a:effectLst/>
                <a:uLnTx/>
                <a:uFillTx/>
                <a:latin typeface="Calibri"/>
                <a:ea typeface="新細明體"/>
                <a:cs typeface="Times New Roman"/>
              </a:rPr>
              <a:t>：若你是日本海军的将领，你又会怎样排阵？</a:t>
            </a:r>
            <a:endParaRPr kumimoji="0" lang="zh-HK" altLang="en-US"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spTree>
    <p:extLst>
      <p:ext uri="{BB962C8B-B14F-4D97-AF65-F5344CB8AC3E}">
        <p14:creationId xmlns:p14="http://schemas.microsoft.com/office/powerpoint/2010/main" val="15390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arn(inVertical)">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Rectangle 6"/>
          <p:cNvSpPr/>
          <p:nvPr/>
        </p:nvSpPr>
        <p:spPr>
          <a:xfrm>
            <a:off x="495168" y="714039"/>
            <a:ext cx="2864485" cy="574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noAutofit/>
          </a:bodyPr>
          <a:lstStyle/>
          <a:p>
            <a:pPr>
              <a:spcAft>
                <a:spcPts val="0"/>
              </a:spcAft>
            </a:pPr>
            <a:r>
              <a:rPr lang="zh-CN" sz="2400" kern="1200" dirty="0">
                <a:solidFill>
                  <a:srgbClr val="FFFFFF"/>
                </a:solidFill>
                <a:effectLst/>
                <a:latin typeface="Times New Roman"/>
                <a:ea typeface="新細明體"/>
                <a:cs typeface="Times New Roman"/>
              </a:rPr>
              <a:t>日军战阵</a:t>
            </a:r>
            <a:r>
              <a:rPr lang="zh-CN" sz="1800" kern="1200" dirty="0">
                <a:solidFill>
                  <a:srgbClr val="FFFFFF"/>
                </a:solidFill>
                <a:effectLst/>
                <a:latin typeface="Times New Roman"/>
                <a:ea typeface="新細明體"/>
                <a:cs typeface="Times New Roman"/>
              </a:rPr>
              <a:t>：第一游击队</a:t>
            </a:r>
            <a:endParaRPr lang="zh-HK" sz="1200" dirty="0">
              <a:effectLst/>
              <a:latin typeface="Times New Roman"/>
              <a:ea typeface="新細明體"/>
              <a:cs typeface="Times New Roman"/>
            </a:endParaRPr>
          </a:p>
        </p:txBody>
      </p:sp>
      <p:sp>
        <p:nvSpPr>
          <p:cNvPr id="9" name="TextBox 19"/>
          <p:cNvSpPr txBox="1"/>
          <p:nvPr/>
        </p:nvSpPr>
        <p:spPr>
          <a:xfrm>
            <a:off x="196345" y="1515183"/>
            <a:ext cx="3606183" cy="1136850"/>
          </a:xfrm>
          <a:prstGeom prst="rect">
            <a:avLst/>
          </a:prstGeom>
          <a:solidFill>
            <a:srgbClr val="4F81BD"/>
          </a:solidFill>
          <a:ln w="38100" cap="flat" cmpd="sng" algn="ctr">
            <a:noFill/>
            <a:prstDash val="solid"/>
          </a:ln>
          <a:effectLst/>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Calibri"/>
                <a:ea typeface="新細明體"/>
                <a:cs typeface="Times New Roman"/>
              </a:rPr>
              <a:t>相较北洋舰队，日本舰队无论在船前炮和船舷炮均出色，因此它可以考虑横阵或单纵阵迎击北洋。经过讨论，决定采取了单纵阵。</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4" name="TextBox 21"/>
          <p:cNvSpPr txBox="1"/>
          <p:nvPr/>
        </p:nvSpPr>
        <p:spPr>
          <a:xfrm>
            <a:off x="6595950" y="2652033"/>
            <a:ext cx="2338873" cy="1316579"/>
          </a:xfrm>
          <a:prstGeom prst="rect">
            <a:avLst/>
          </a:prstGeom>
          <a:solidFill>
            <a:srgbClr val="4F81BD"/>
          </a:solidFill>
          <a:ln w="38100" cap="flat" cmpd="sng" algn="ctr">
            <a:noFill/>
            <a:prstDash val="solid"/>
          </a:ln>
          <a:effectLst/>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Calibri"/>
                <a:ea typeface="新細明體"/>
                <a:cs typeface="Times New Roman"/>
              </a:rPr>
              <a:t>日军选了四艘速度最快的战舰，作为第一游击队，作用是高速前行，从右侧攻击北洋舰只，与本队进行夹击。</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pic>
        <p:nvPicPr>
          <p:cNvPr id="17" name="Picture 2"/>
          <p:cNvPicPr>
            <a:picLocks noChangeAspect="1" noChangeArrowheads="1"/>
          </p:cNvPicPr>
          <p:nvPr/>
        </p:nvPicPr>
        <p:blipFill>
          <a:blip r:embed="rId3" cstate="print"/>
          <a:srcRect/>
          <a:stretch>
            <a:fillRect/>
          </a:stretch>
        </p:blipFill>
        <p:spPr bwMode="auto">
          <a:xfrm>
            <a:off x="1210235" y="4082974"/>
            <a:ext cx="5005294" cy="2596757"/>
          </a:xfrm>
          <a:prstGeom prst="rect">
            <a:avLst/>
          </a:prstGeom>
          <a:noFill/>
          <a:ln w="57150">
            <a:solidFill>
              <a:schemeClr val="accent2">
                <a:lumMod val="75000"/>
              </a:schemeClr>
            </a:solidFill>
            <a:miter lim="800000"/>
            <a:headEnd/>
            <a:tailEnd/>
          </a:ln>
          <a:effectLst>
            <a:outerShdw blurRad="50800" dist="38100" dir="2700000" algn="tl" rotWithShape="0">
              <a:prstClr val="black">
                <a:alpha val="40000"/>
              </a:prstClr>
            </a:outerShdw>
          </a:effectLst>
        </p:spPr>
      </p:pic>
      <p:sp>
        <p:nvSpPr>
          <p:cNvPr id="18" name="TextBox 29"/>
          <p:cNvSpPr txBox="1"/>
          <p:nvPr/>
        </p:nvSpPr>
        <p:spPr>
          <a:xfrm>
            <a:off x="6215529" y="4109307"/>
            <a:ext cx="2719294" cy="2558490"/>
          </a:xfrm>
          <a:prstGeom prst="rect">
            <a:avLst/>
          </a:prstGeom>
          <a:solidFill>
            <a:srgbClr val="4F81BD"/>
          </a:solidFill>
          <a:ln w="38100" cap="flat" cmpd="sng" algn="ctr">
            <a:noFill/>
            <a:prstDash val="solid"/>
          </a:ln>
          <a:effectLst/>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Times New Roman"/>
                <a:ea typeface="新細明體"/>
                <a:cs typeface="Times New Roman"/>
              </a:rPr>
              <a:t>虽说不是本队，事实上这四艘战舰的作战能力，在黄海海战中，已是顶尖的炮舰。其中英国制造的吉野号（</a:t>
            </a:r>
            <a:r>
              <a:rPr kumimoji="0" lang="en-US" sz="1600" b="0" i="0" u="none" strike="noStrike" kern="1200" cap="none" spc="0" normalizeH="0" baseline="0" noProof="0" dirty="0">
                <a:ln>
                  <a:noFill/>
                </a:ln>
                <a:solidFill>
                  <a:srgbClr val="FFFFFF"/>
                </a:solidFill>
                <a:effectLst/>
                <a:uLnTx/>
                <a:uFillTx/>
                <a:latin typeface="Times New Roman"/>
                <a:ea typeface="新細明體"/>
                <a:cs typeface="Times New Roman"/>
              </a:rPr>
              <a:t>1893</a:t>
            </a:r>
            <a:r>
              <a:rPr kumimoji="0" lang="zh-CN" altLang="en-US" sz="1600" b="0" i="0" u="none" strike="noStrike" kern="1200" cap="none" spc="0" normalizeH="0" baseline="0" noProof="0" dirty="0">
                <a:ln>
                  <a:noFill/>
                </a:ln>
                <a:solidFill>
                  <a:srgbClr val="FFFFFF"/>
                </a:solidFill>
                <a:effectLst/>
                <a:uLnTx/>
                <a:uFillTx/>
                <a:latin typeface="Times New Roman"/>
                <a:ea typeface="新細明體"/>
                <a:cs typeface="Times New Roman"/>
              </a:rPr>
              <a:t>年服役），是当时世界上最快（</a:t>
            </a:r>
            <a:r>
              <a:rPr kumimoji="0" lang="en-US" sz="1600" b="0" i="0" u="none" strike="noStrike" kern="1200" cap="none" spc="0" normalizeH="0" baseline="0" noProof="0" dirty="0">
                <a:ln>
                  <a:noFill/>
                </a:ln>
                <a:solidFill>
                  <a:srgbClr val="FFFFFF"/>
                </a:solidFill>
                <a:effectLst/>
                <a:uLnTx/>
                <a:uFillTx/>
                <a:latin typeface="Times New Roman"/>
                <a:ea typeface="新細明體"/>
                <a:cs typeface="Times New Roman"/>
              </a:rPr>
              <a:t>23</a:t>
            </a:r>
            <a:r>
              <a:rPr kumimoji="0" lang="zh-CN" altLang="en-US" sz="1600" b="0" i="0" u="none" strike="noStrike" kern="1200" cap="none" spc="0" normalizeH="0" baseline="0" noProof="0" dirty="0">
                <a:ln>
                  <a:noFill/>
                </a:ln>
                <a:solidFill>
                  <a:srgbClr val="FFFFFF"/>
                </a:solidFill>
                <a:effectLst/>
                <a:uLnTx/>
                <a:uFillTx/>
                <a:latin typeface="Times New Roman"/>
                <a:ea typeface="新細明體"/>
                <a:cs typeface="Times New Roman"/>
              </a:rPr>
              <a:t>节），也是日本舰队最先进的战舰。在黄海海战中，第一游击队的司令官坪井航三便是在吉野号上进行指挥的。</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9" name="TextBox 20"/>
          <p:cNvSpPr txBox="1"/>
          <p:nvPr/>
        </p:nvSpPr>
        <p:spPr>
          <a:xfrm>
            <a:off x="196345" y="2779825"/>
            <a:ext cx="2926081" cy="1643530"/>
          </a:xfrm>
          <a:prstGeom prst="rect">
            <a:avLst/>
          </a:prstGeom>
          <a:solidFill>
            <a:srgbClr val="4F81BD"/>
          </a:solidFill>
          <a:ln w="38100" cap="flat" cmpd="sng" algn="ctr">
            <a:noFill/>
            <a:prstDash val="solid"/>
          </a:ln>
          <a:effectLst/>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Calibri"/>
                <a:ea typeface="新細明體"/>
                <a:cs typeface="Times New Roman"/>
              </a:rPr>
              <a:t>单纵阵并不容易，战船首尾相随行驶，却要避免碰撞，稍有炮火扰乱，或士气不足，便会乱了阵势。因此日军为了黄海战役，曾反复进行了多次的演练。</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grpSp>
        <p:nvGrpSpPr>
          <p:cNvPr id="20" name="群組 19"/>
          <p:cNvGrpSpPr/>
          <p:nvPr/>
        </p:nvGrpSpPr>
        <p:grpSpPr>
          <a:xfrm>
            <a:off x="3359653" y="252860"/>
            <a:ext cx="4883812" cy="4309852"/>
            <a:chOff x="883315" y="9236"/>
            <a:chExt cx="5889718" cy="4724932"/>
          </a:xfrm>
        </p:grpSpPr>
        <p:sp>
          <p:nvSpPr>
            <p:cNvPr id="21" name="TextBox 8"/>
            <p:cNvSpPr txBox="1"/>
            <p:nvPr/>
          </p:nvSpPr>
          <p:spPr>
            <a:xfrm rot="2230688">
              <a:off x="5135921" y="815378"/>
              <a:ext cx="640079" cy="72009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吉野</a:t>
              </a:r>
              <a:endParaRPr lang="zh-HK" sz="1600" dirty="0">
                <a:effectLst/>
                <a:latin typeface="Times New Roman"/>
                <a:ea typeface="新細明體"/>
                <a:cs typeface="Times New Roman"/>
              </a:endParaRPr>
            </a:p>
          </p:txBody>
        </p:sp>
        <p:sp>
          <p:nvSpPr>
            <p:cNvPr id="22" name="TextBox 9"/>
            <p:cNvSpPr txBox="1"/>
            <p:nvPr/>
          </p:nvSpPr>
          <p:spPr>
            <a:xfrm rot="2379309">
              <a:off x="4268879" y="1683855"/>
              <a:ext cx="640079" cy="93599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高千穗</a:t>
              </a:r>
              <a:endParaRPr lang="zh-HK" sz="1600" dirty="0">
                <a:effectLst/>
                <a:latin typeface="Times New Roman"/>
                <a:ea typeface="新細明體"/>
                <a:cs typeface="Times New Roman"/>
              </a:endParaRPr>
            </a:p>
          </p:txBody>
        </p:sp>
        <p:sp>
          <p:nvSpPr>
            <p:cNvPr id="23" name="TextBox 10"/>
            <p:cNvSpPr txBox="1"/>
            <p:nvPr/>
          </p:nvSpPr>
          <p:spPr>
            <a:xfrm rot="2350332">
              <a:off x="3131113" y="2686892"/>
              <a:ext cx="640079" cy="1368425"/>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秋津洲</a:t>
              </a:r>
              <a:endParaRPr lang="zh-HK" sz="1600" dirty="0">
                <a:effectLst/>
                <a:latin typeface="Times New Roman"/>
                <a:ea typeface="新細明體"/>
                <a:cs typeface="Times New Roman"/>
              </a:endParaRPr>
            </a:p>
          </p:txBody>
        </p:sp>
        <p:sp>
          <p:nvSpPr>
            <p:cNvPr id="24" name="TextBox 11"/>
            <p:cNvSpPr txBox="1"/>
            <p:nvPr/>
          </p:nvSpPr>
          <p:spPr>
            <a:xfrm rot="2402422">
              <a:off x="1417938" y="3293988"/>
              <a:ext cx="640079" cy="144018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浪速</a:t>
              </a:r>
              <a:endParaRPr lang="zh-HK" sz="1600" dirty="0">
                <a:effectLst/>
                <a:latin typeface="Times New Roman"/>
                <a:ea typeface="新細明體"/>
                <a:cs typeface="Times New Roman"/>
              </a:endParaRPr>
            </a:p>
          </p:txBody>
        </p:sp>
        <p:sp>
          <p:nvSpPr>
            <p:cNvPr id="25" name="TextBox 12"/>
            <p:cNvSpPr txBox="1"/>
            <p:nvPr/>
          </p:nvSpPr>
          <p:spPr>
            <a:xfrm>
              <a:off x="5880465" y="1019234"/>
              <a:ext cx="892568" cy="391702"/>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a:ea typeface="新細明體"/>
                  <a:cs typeface="Times New Roman"/>
                </a:rPr>
                <a:t>23</a:t>
              </a:r>
              <a:r>
                <a:rPr lang="zh-CN" sz="1600" kern="1200" dirty="0">
                  <a:solidFill>
                    <a:srgbClr val="000000"/>
                  </a:solidFill>
                  <a:effectLst/>
                  <a:latin typeface="Times New Roman"/>
                  <a:ea typeface="新細明體"/>
                  <a:cs typeface="Times New Roman"/>
                </a:rPr>
                <a:t>节</a:t>
              </a:r>
              <a:endParaRPr lang="zh-HK" sz="1600" dirty="0">
                <a:effectLst/>
                <a:latin typeface="Times New Roman"/>
                <a:ea typeface="新細明體"/>
                <a:cs typeface="Times New Roman"/>
              </a:endParaRPr>
            </a:p>
          </p:txBody>
        </p:sp>
        <p:sp>
          <p:nvSpPr>
            <p:cNvPr id="26" name="TextBox 13"/>
            <p:cNvSpPr txBox="1"/>
            <p:nvPr/>
          </p:nvSpPr>
          <p:spPr>
            <a:xfrm>
              <a:off x="4961630" y="1937564"/>
              <a:ext cx="796191" cy="548640"/>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a:ea typeface="新細明體"/>
                  <a:cs typeface="Times New Roman"/>
                </a:rPr>
                <a:t>18</a:t>
              </a:r>
              <a:r>
                <a:rPr lang="zh-CN" sz="1600" kern="1200" dirty="0">
                  <a:solidFill>
                    <a:srgbClr val="000000"/>
                  </a:solidFill>
                  <a:effectLst/>
                  <a:latin typeface="Times New Roman"/>
                  <a:ea typeface="新細明體"/>
                  <a:cs typeface="Times New Roman"/>
                </a:rPr>
                <a:t>节</a:t>
              </a:r>
              <a:endParaRPr lang="zh-HK" sz="1600" dirty="0">
                <a:effectLst/>
                <a:latin typeface="Times New Roman"/>
                <a:ea typeface="新細明體"/>
                <a:cs typeface="Times New Roman"/>
              </a:endParaRPr>
            </a:p>
          </p:txBody>
        </p:sp>
        <p:sp>
          <p:nvSpPr>
            <p:cNvPr id="27" name="TextBox 14"/>
            <p:cNvSpPr txBox="1"/>
            <p:nvPr/>
          </p:nvSpPr>
          <p:spPr>
            <a:xfrm>
              <a:off x="883315" y="3410376"/>
              <a:ext cx="1140752" cy="672474"/>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a:ea typeface="新細明體"/>
                  <a:cs typeface="Times New Roman"/>
                </a:rPr>
                <a:t>18</a:t>
              </a:r>
              <a:r>
                <a:rPr lang="zh-CN" sz="1600" kern="1200" dirty="0">
                  <a:solidFill>
                    <a:srgbClr val="000000"/>
                  </a:solidFill>
                  <a:effectLst/>
                  <a:latin typeface="Times New Roman"/>
                  <a:ea typeface="新細明體"/>
                  <a:cs typeface="Times New Roman"/>
                </a:rPr>
                <a:t>节</a:t>
              </a:r>
              <a:endParaRPr lang="en-US" altLang="zh-CN" sz="1600" kern="1200" dirty="0">
                <a:solidFill>
                  <a:srgbClr val="000000"/>
                </a:solidFill>
                <a:effectLst/>
                <a:latin typeface="Times New Roman"/>
                <a:ea typeface="新細明體"/>
                <a:cs typeface="Times New Roman"/>
              </a:endParaRPr>
            </a:p>
            <a:p>
              <a:pPr>
                <a:spcAft>
                  <a:spcPts val="0"/>
                </a:spcAft>
              </a:pPr>
              <a:r>
                <a:rPr lang="zh-CN" sz="1600" kern="1200" dirty="0">
                  <a:solidFill>
                    <a:srgbClr val="000000"/>
                  </a:solidFill>
                  <a:effectLst/>
                  <a:latin typeface="Times New Roman"/>
                  <a:ea typeface="新細明體"/>
                  <a:cs typeface="Times New Roman"/>
                </a:rPr>
                <a:t>（速度）</a:t>
              </a:r>
              <a:endParaRPr lang="zh-HK" sz="1600" dirty="0">
                <a:effectLst/>
                <a:latin typeface="Times New Roman"/>
                <a:ea typeface="新細明體"/>
                <a:cs typeface="Times New Roman"/>
              </a:endParaRPr>
            </a:p>
          </p:txBody>
        </p:sp>
        <p:sp>
          <p:nvSpPr>
            <p:cNvPr id="28" name="TextBox 15"/>
            <p:cNvSpPr txBox="1"/>
            <p:nvPr/>
          </p:nvSpPr>
          <p:spPr>
            <a:xfrm>
              <a:off x="3861048" y="3131840"/>
              <a:ext cx="1008380" cy="548640"/>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a:ea typeface="新細明體"/>
                  <a:cs typeface="Times New Roman"/>
                </a:rPr>
                <a:t>19</a:t>
              </a:r>
              <a:r>
                <a:rPr lang="zh-CN" sz="1600" kern="1200" dirty="0">
                  <a:solidFill>
                    <a:srgbClr val="000000"/>
                  </a:solidFill>
                  <a:effectLst/>
                  <a:latin typeface="Times New Roman"/>
                  <a:ea typeface="新細明體"/>
                  <a:cs typeface="Times New Roman"/>
                </a:rPr>
                <a:t>节</a:t>
              </a:r>
              <a:endParaRPr lang="zh-HK" sz="1600" dirty="0">
                <a:effectLst/>
                <a:latin typeface="Times New Roman"/>
                <a:ea typeface="新細明體"/>
                <a:cs typeface="Times New Roman"/>
              </a:endParaRPr>
            </a:p>
          </p:txBody>
        </p:sp>
        <p:pic>
          <p:nvPicPr>
            <p:cNvPr id="29" name="Picture 23"/>
            <p:cNvPicPr>
              <a:picLocks noChangeAspect="1" noChangeArrowheads="1"/>
            </p:cNvPicPr>
            <p:nvPr/>
          </p:nvPicPr>
          <p:blipFill>
            <a:blip r:embed="rId4" cstate="print"/>
            <a:srcRect/>
            <a:stretch>
              <a:fillRect/>
            </a:stretch>
          </p:blipFill>
          <p:spPr bwMode="auto">
            <a:xfrm rot="7844032">
              <a:off x="4613777" y="471199"/>
              <a:ext cx="1514475" cy="590550"/>
            </a:xfrm>
            <a:prstGeom prst="rect">
              <a:avLst/>
            </a:prstGeom>
            <a:noFill/>
            <a:ln w="9525">
              <a:noFill/>
              <a:miter lim="800000"/>
              <a:headEnd/>
              <a:tailEnd/>
            </a:ln>
            <a:effectLst/>
          </p:spPr>
        </p:pic>
        <p:pic>
          <p:nvPicPr>
            <p:cNvPr id="30" name="Picture 7"/>
            <p:cNvPicPr>
              <a:picLocks noChangeAspect="1" noChangeArrowheads="1"/>
            </p:cNvPicPr>
            <p:nvPr/>
          </p:nvPicPr>
          <p:blipFill>
            <a:blip r:embed="rId5" cstate="print"/>
            <a:srcRect/>
            <a:stretch>
              <a:fillRect/>
            </a:stretch>
          </p:blipFill>
          <p:spPr bwMode="auto">
            <a:xfrm rot="8021043">
              <a:off x="3708598" y="1530060"/>
              <a:ext cx="1390650" cy="571500"/>
            </a:xfrm>
            <a:prstGeom prst="rect">
              <a:avLst/>
            </a:prstGeom>
            <a:noFill/>
            <a:ln w="9525">
              <a:noFill/>
              <a:miter lim="800000"/>
              <a:headEnd/>
              <a:tailEnd/>
            </a:ln>
            <a:effectLst/>
          </p:spPr>
        </p:pic>
        <p:pic>
          <p:nvPicPr>
            <p:cNvPr id="31" name="Picture 10"/>
            <p:cNvPicPr>
              <a:picLocks noChangeAspect="1" noChangeArrowheads="1"/>
            </p:cNvPicPr>
            <p:nvPr/>
          </p:nvPicPr>
          <p:blipFill>
            <a:blip r:embed="rId6" cstate="print"/>
            <a:srcRect/>
            <a:stretch>
              <a:fillRect/>
            </a:stretch>
          </p:blipFill>
          <p:spPr bwMode="auto">
            <a:xfrm rot="8083260">
              <a:off x="2758457" y="2604839"/>
              <a:ext cx="1362075" cy="504825"/>
            </a:xfrm>
            <a:prstGeom prst="rect">
              <a:avLst/>
            </a:prstGeom>
            <a:noFill/>
            <a:ln w="9525">
              <a:noFill/>
              <a:miter lim="800000"/>
              <a:headEnd/>
              <a:tailEnd/>
            </a:ln>
            <a:effectLst/>
          </p:spPr>
        </p:pic>
        <p:pic>
          <p:nvPicPr>
            <p:cNvPr id="32" name="Picture 8"/>
            <p:cNvPicPr>
              <a:picLocks noChangeAspect="1" noChangeArrowheads="1"/>
            </p:cNvPicPr>
            <p:nvPr/>
          </p:nvPicPr>
          <p:blipFill>
            <a:blip r:embed="rId7" cstate="print"/>
            <a:srcRect/>
            <a:stretch>
              <a:fillRect/>
            </a:stretch>
          </p:blipFill>
          <p:spPr bwMode="auto">
            <a:xfrm rot="7970022">
              <a:off x="1771130" y="3677995"/>
              <a:ext cx="1371600" cy="561975"/>
            </a:xfrm>
            <a:prstGeom prst="rect">
              <a:avLst/>
            </a:prstGeom>
            <a:noFill/>
            <a:ln w="9525">
              <a:noFill/>
              <a:miter lim="800000"/>
              <a:headEnd/>
              <a:tailEnd/>
            </a:ln>
            <a:effectLst/>
          </p:spPr>
        </p:pic>
      </p:grpSp>
    </p:spTree>
    <p:extLst>
      <p:ext uri="{BB962C8B-B14F-4D97-AF65-F5344CB8AC3E}">
        <p14:creationId xmlns:p14="http://schemas.microsoft.com/office/powerpoint/2010/main" val="16724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6" name="群組 5"/>
          <p:cNvGrpSpPr/>
          <p:nvPr/>
        </p:nvGrpSpPr>
        <p:grpSpPr>
          <a:xfrm rot="702173">
            <a:off x="1048719" y="896737"/>
            <a:ext cx="4859057" cy="6171597"/>
            <a:chOff x="-63445" y="186909"/>
            <a:chExt cx="6628084" cy="7099974"/>
          </a:xfrm>
        </p:grpSpPr>
        <p:sp>
          <p:nvSpPr>
            <p:cNvPr id="8" name="TextBox 11"/>
            <p:cNvSpPr txBox="1"/>
            <p:nvPr/>
          </p:nvSpPr>
          <p:spPr>
            <a:xfrm rot="1803102">
              <a:off x="5924560" y="826677"/>
              <a:ext cx="640079" cy="61595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松岛</a:t>
              </a:r>
              <a:endParaRPr lang="zh-HK" sz="1600" dirty="0">
                <a:effectLst/>
                <a:latin typeface="Times New Roman"/>
                <a:ea typeface="新細明體"/>
                <a:cs typeface="Times New Roman"/>
              </a:endParaRPr>
            </a:p>
          </p:txBody>
        </p:sp>
        <p:sp>
          <p:nvSpPr>
            <p:cNvPr id="9" name="TextBox 12"/>
            <p:cNvSpPr txBox="1"/>
            <p:nvPr/>
          </p:nvSpPr>
          <p:spPr>
            <a:xfrm rot="2100489">
              <a:off x="5050229" y="1990661"/>
              <a:ext cx="640079" cy="85852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千代田</a:t>
              </a:r>
              <a:endParaRPr lang="zh-HK" sz="1600" dirty="0">
                <a:effectLst/>
                <a:latin typeface="Times New Roman"/>
                <a:ea typeface="新細明體"/>
                <a:cs typeface="Times New Roman"/>
              </a:endParaRPr>
            </a:p>
          </p:txBody>
        </p:sp>
        <p:sp>
          <p:nvSpPr>
            <p:cNvPr id="10" name="TextBox 13"/>
            <p:cNvSpPr txBox="1"/>
            <p:nvPr/>
          </p:nvSpPr>
          <p:spPr>
            <a:xfrm rot="2240501">
              <a:off x="4089011" y="3292078"/>
              <a:ext cx="640079" cy="69215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严岛</a:t>
              </a:r>
              <a:endParaRPr lang="zh-HK" sz="1600" dirty="0">
                <a:effectLst/>
                <a:latin typeface="Times New Roman"/>
                <a:ea typeface="新細明體"/>
                <a:cs typeface="Times New Roman"/>
              </a:endParaRPr>
            </a:p>
          </p:txBody>
        </p:sp>
        <p:sp>
          <p:nvSpPr>
            <p:cNvPr id="11" name="TextBox 14"/>
            <p:cNvSpPr txBox="1"/>
            <p:nvPr/>
          </p:nvSpPr>
          <p:spPr>
            <a:xfrm rot="2041070">
              <a:off x="3100487" y="4392688"/>
              <a:ext cx="640079" cy="593091"/>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桥立</a:t>
              </a:r>
              <a:endParaRPr lang="zh-HK" sz="1600" dirty="0">
                <a:effectLst/>
                <a:latin typeface="Times New Roman"/>
                <a:ea typeface="新細明體"/>
                <a:cs typeface="Times New Roman"/>
              </a:endParaRPr>
            </a:p>
          </p:txBody>
        </p:sp>
        <p:sp>
          <p:nvSpPr>
            <p:cNvPr id="12" name="TextBox 15"/>
            <p:cNvSpPr txBox="1"/>
            <p:nvPr/>
          </p:nvSpPr>
          <p:spPr>
            <a:xfrm rot="2340633">
              <a:off x="2087971" y="5586240"/>
              <a:ext cx="640079" cy="706755"/>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比叡</a:t>
              </a:r>
              <a:endParaRPr lang="zh-HK" sz="1600" dirty="0">
                <a:effectLst/>
                <a:latin typeface="Times New Roman"/>
                <a:ea typeface="新細明體"/>
                <a:cs typeface="Times New Roman"/>
              </a:endParaRPr>
            </a:p>
          </p:txBody>
        </p:sp>
        <p:sp>
          <p:nvSpPr>
            <p:cNvPr id="13" name="TextBox 16"/>
            <p:cNvSpPr txBox="1"/>
            <p:nvPr/>
          </p:nvSpPr>
          <p:spPr>
            <a:xfrm rot="2098381">
              <a:off x="1121351" y="6586479"/>
              <a:ext cx="640079" cy="700404"/>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扶桑</a:t>
              </a:r>
              <a:endParaRPr lang="zh-HK" sz="1600" dirty="0">
                <a:effectLst/>
                <a:latin typeface="Times New Roman"/>
                <a:ea typeface="新細明體"/>
                <a:cs typeface="Times New Roman"/>
              </a:endParaRPr>
            </a:p>
          </p:txBody>
        </p:sp>
        <p:sp>
          <p:nvSpPr>
            <p:cNvPr id="14" name="TextBox 17"/>
            <p:cNvSpPr txBox="1"/>
            <p:nvPr/>
          </p:nvSpPr>
          <p:spPr>
            <a:xfrm rot="2378667">
              <a:off x="977056" y="4425404"/>
              <a:ext cx="640079" cy="90932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西京丸</a:t>
              </a:r>
              <a:endParaRPr lang="zh-HK" sz="1600" dirty="0">
                <a:effectLst/>
                <a:latin typeface="Times New Roman"/>
                <a:ea typeface="新細明體"/>
                <a:cs typeface="Times New Roman"/>
              </a:endParaRPr>
            </a:p>
          </p:txBody>
        </p:sp>
        <p:sp>
          <p:nvSpPr>
            <p:cNvPr id="15" name="TextBox 18"/>
            <p:cNvSpPr txBox="1"/>
            <p:nvPr/>
          </p:nvSpPr>
          <p:spPr>
            <a:xfrm rot="2351256">
              <a:off x="-63445" y="5495996"/>
              <a:ext cx="640079" cy="798830"/>
            </a:xfrm>
            <a:prstGeom prst="rect">
              <a:avLst/>
            </a:prstGeom>
            <a:noFill/>
          </p:spPr>
          <p:txBody>
            <a:bodyPr vert="eaVert" wrap="square" rtlCol="0">
              <a:noAutofit/>
            </a:bodyPr>
            <a:lstStyle/>
            <a:p>
              <a:pPr>
                <a:spcAft>
                  <a:spcPts val="0"/>
                </a:spcAft>
              </a:pPr>
              <a:r>
                <a:rPr lang="zh-CN" sz="1600" kern="1200" dirty="0">
                  <a:solidFill>
                    <a:srgbClr val="000000"/>
                  </a:solidFill>
                  <a:effectLst/>
                  <a:latin typeface="Calibri"/>
                  <a:ea typeface="新細明體"/>
                  <a:cs typeface="Times New Roman"/>
                </a:rPr>
                <a:t>赤城</a:t>
              </a:r>
              <a:endParaRPr lang="zh-HK" sz="1600" dirty="0">
                <a:effectLst/>
                <a:latin typeface="Times New Roman"/>
                <a:ea typeface="新細明體"/>
                <a:cs typeface="Times New Roman"/>
              </a:endParaRPr>
            </a:p>
          </p:txBody>
        </p:sp>
        <p:pic>
          <p:nvPicPr>
            <p:cNvPr id="26" name="Picture 30"/>
            <p:cNvPicPr>
              <a:picLocks noChangeAspect="1" noChangeArrowheads="1"/>
            </p:cNvPicPr>
            <p:nvPr/>
          </p:nvPicPr>
          <p:blipFill>
            <a:blip r:embed="rId3" cstate="print"/>
            <a:srcRect/>
            <a:stretch>
              <a:fillRect/>
            </a:stretch>
          </p:blipFill>
          <p:spPr bwMode="auto">
            <a:xfrm rot="7354316">
              <a:off x="5229864" y="682209"/>
              <a:ext cx="1438275" cy="447675"/>
            </a:xfrm>
            <a:prstGeom prst="rect">
              <a:avLst/>
            </a:prstGeom>
            <a:noFill/>
            <a:ln w="9525">
              <a:noFill/>
              <a:miter lim="800000"/>
              <a:headEnd/>
              <a:tailEnd/>
            </a:ln>
            <a:effectLst/>
          </p:spPr>
        </p:pic>
        <p:pic>
          <p:nvPicPr>
            <p:cNvPr id="27" name="Picture 11"/>
            <p:cNvPicPr>
              <a:picLocks noChangeAspect="1" noChangeArrowheads="1"/>
            </p:cNvPicPr>
            <p:nvPr/>
          </p:nvPicPr>
          <p:blipFill>
            <a:blip r:embed="rId4" cstate="print"/>
            <a:srcRect/>
            <a:stretch>
              <a:fillRect/>
            </a:stretch>
          </p:blipFill>
          <p:spPr bwMode="auto">
            <a:xfrm rot="7377342">
              <a:off x="4499813" y="1835024"/>
              <a:ext cx="1190625" cy="552450"/>
            </a:xfrm>
            <a:prstGeom prst="rect">
              <a:avLst/>
            </a:prstGeom>
            <a:noFill/>
            <a:ln w="9525">
              <a:noFill/>
              <a:miter lim="800000"/>
              <a:headEnd/>
              <a:tailEnd/>
            </a:ln>
            <a:effectLst/>
          </p:spPr>
        </p:pic>
        <p:pic>
          <p:nvPicPr>
            <p:cNvPr id="28" name="Picture 3"/>
            <p:cNvPicPr>
              <a:picLocks noChangeAspect="1" noChangeArrowheads="1"/>
            </p:cNvPicPr>
            <p:nvPr/>
          </p:nvPicPr>
          <p:blipFill>
            <a:blip r:embed="rId5" cstate="print"/>
            <a:srcRect/>
            <a:stretch>
              <a:fillRect/>
            </a:stretch>
          </p:blipFill>
          <p:spPr bwMode="auto">
            <a:xfrm rot="7417680">
              <a:off x="3504275" y="3004433"/>
              <a:ext cx="1381125" cy="514350"/>
            </a:xfrm>
            <a:prstGeom prst="rect">
              <a:avLst/>
            </a:prstGeom>
            <a:noFill/>
            <a:ln w="9525">
              <a:noFill/>
              <a:miter lim="800000"/>
              <a:headEnd/>
              <a:tailEnd/>
            </a:ln>
            <a:effectLst/>
          </p:spPr>
        </p:pic>
        <p:pic>
          <p:nvPicPr>
            <p:cNvPr id="29" name="Picture 4"/>
            <p:cNvPicPr>
              <a:picLocks noChangeAspect="1" noChangeArrowheads="1"/>
            </p:cNvPicPr>
            <p:nvPr/>
          </p:nvPicPr>
          <p:blipFill>
            <a:blip r:embed="rId6" cstate="print"/>
            <a:srcRect/>
            <a:stretch>
              <a:fillRect/>
            </a:stretch>
          </p:blipFill>
          <p:spPr bwMode="auto">
            <a:xfrm rot="7653144">
              <a:off x="2535762" y="4149324"/>
              <a:ext cx="1371601" cy="476250"/>
            </a:xfrm>
            <a:prstGeom prst="rect">
              <a:avLst/>
            </a:prstGeom>
            <a:noFill/>
            <a:ln w="9525">
              <a:noFill/>
              <a:miter lim="800000"/>
              <a:headEnd/>
              <a:tailEnd/>
            </a:ln>
            <a:effectLst/>
          </p:spPr>
        </p:pic>
        <p:pic>
          <p:nvPicPr>
            <p:cNvPr id="30" name="Picture 12"/>
            <p:cNvPicPr>
              <a:picLocks noChangeAspect="1" noChangeArrowheads="1"/>
            </p:cNvPicPr>
            <p:nvPr/>
          </p:nvPicPr>
          <p:blipFill>
            <a:blip r:embed="rId7" cstate="print"/>
            <a:srcRect/>
            <a:stretch>
              <a:fillRect/>
            </a:stretch>
          </p:blipFill>
          <p:spPr bwMode="auto">
            <a:xfrm rot="7722073">
              <a:off x="1688809" y="5345190"/>
              <a:ext cx="1190625" cy="495299"/>
            </a:xfrm>
            <a:prstGeom prst="rect">
              <a:avLst/>
            </a:prstGeom>
            <a:noFill/>
            <a:ln w="9525">
              <a:noFill/>
              <a:miter lim="800000"/>
              <a:headEnd/>
              <a:tailEnd/>
            </a:ln>
            <a:effectLst/>
          </p:spPr>
        </p:pic>
        <p:pic>
          <p:nvPicPr>
            <p:cNvPr id="31" name="Picture 9"/>
            <p:cNvPicPr>
              <a:picLocks noChangeAspect="1" noChangeArrowheads="1"/>
            </p:cNvPicPr>
            <p:nvPr/>
          </p:nvPicPr>
          <p:blipFill>
            <a:blip r:embed="rId8" cstate="print"/>
            <a:srcRect/>
            <a:stretch>
              <a:fillRect/>
            </a:stretch>
          </p:blipFill>
          <p:spPr bwMode="auto">
            <a:xfrm rot="7828543">
              <a:off x="741851" y="6247397"/>
              <a:ext cx="1209674" cy="504825"/>
            </a:xfrm>
            <a:prstGeom prst="rect">
              <a:avLst/>
            </a:prstGeom>
            <a:noFill/>
            <a:ln w="9525">
              <a:noFill/>
              <a:miter lim="800000"/>
              <a:headEnd/>
              <a:tailEnd/>
            </a:ln>
            <a:effectLst/>
          </p:spPr>
        </p:pic>
        <p:pic>
          <p:nvPicPr>
            <p:cNvPr id="32" name="Picture 13"/>
            <p:cNvPicPr>
              <a:picLocks noChangeAspect="1" noChangeArrowheads="1"/>
            </p:cNvPicPr>
            <p:nvPr/>
          </p:nvPicPr>
          <p:blipFill>
            <a:blip r:embed="rId9" cstate="print"/>
            <a:srcRect/>
            <a:stretch>
              <a:fillRect/>
            </a:stretch>
          </p:blipFill>
          <p:spPr bwMode="auto">
            <a:xfrm rot="7683376">
              <a:off x="149183" y="5899612"/>
              <a:ext cx="942976" cy="323849"/>
            </a:xfrm>
            <a:prstGeom prst="rect">
              <a:avLst/>
            </a:prstGeom>
            <a:noFill/>
            <a:ln w="9525">
              <a:noFill/>
              <a:miter lim="800000"/>
              <a:headEnd/>
              <a:tailEnd/>
            </a:ln>
            <a:effectLst/>
          </p:spPr>
        </p:pic>
        <p:pic>
          <p:nvPicPr>
            <p:cNvPr id="33" name="Picture 6"/>
            <p:cNvPicPr>
              <a:picLocks noChangeAspect="1" noChangeArrowheads="1"/>
            </p:cNvPicPr>
            <p:nvPr/>
          </p:nvPicPr>
          <p:blipFill>
            <a:blip r:embed="rId10" cstate="print"/>
            <a:srcRect/>
            <a:stretch>
              <a:fillRect/>
            </a:stretch>
          </p:blipFill>
          <p:spPr bwMode="auto">
            <a:xfrm rot="7949769">
              <a:off x="979671" y="4870706"/>
              <a:ext cx="1381125" cy="409575"/>
            </a:xfrm>
            <a:prstGeom prst="rect">
              <a:avLst/>
            </a:prstGeom>
            <a:noFill/>
            <a:ln w="9525">
              <a:noFill/>
              <a:miter lim="800000"/>
              <a:headEnd/>
              <a:tailEnd/>
            </a:ln>
            <a:effectLst/>
          </p:spPr>
        </p:pic>
      </p:grpSp>
      <p:sp>
        <p:nvSpPr>
          <p:cNvPr id="35" name="Rectangle 1"/>
          <p:cNvSpPr/>
          <p:nvPr/>
        </p:nvSpPr>
        <p:spPr>
          <a:xfrm>
            <a:off x="390273" y="692411"/>
            <a:ext cx="2113710" cy="5282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noAutofit/>
          </a:bodyPr>
          <a:lstStyle/>
          <a:p>
            <a:pPr>
              <a:spcAft>
                <a:spcPts val="0"/>
              </a:spcAft>
            </a:pPr>
            <a:r>
              <a:rPr lang="zh-CN" sz="2400" kern="1200" dirty="0">
                <a:solidFill>
                  <a:srgbClr val="FFFFFF"/>
                </a:solidFill>
                <a:effectLst/>
                <a:latin typeface="Times New Roman"/>
                <a:ea typeface="新細明體"/>
                <a:cs typeface="Times New Roman"/>
              </a:rPr>
              <a:t>日军战阵</a:t>
            </a:r>
            <a:r>
              <a:rPr lang="zh-CN" sz="1800" kern="1200" dirty="0">
                <a:solidFill>
                  <a:srgbClr val="FFFFFF"/>
                </a:solidFill>
                <a:effectLst/>
                <a:latin typeface="Times New Roman"/>
                <a:ea typeface="新細明體"/>
                <a:cs typeface="Times New Roman"/>
              </a:rPr>
              <a:t>：本队</a:t>
            </a:r>
            <a:endParaRPr lang="zh-HK" sz="1200" dirty="0">
              <a:effectLst/>
              <a:latin typeface="Times New Roman"/>
              <a:ea typeface="新細明體"/>
              <a:cs typeface="Times New Roman"/>
            </a:endParaRPr>
          </a:p>
        </p:txBody>
      </p:sp>
      <p:sp>
        <p:nvSpPr>
          <p:cNvPr id="36" name="TextBox 38"/>
          <p:cNvSpPr txBox="1"/>
          <p:nvPr/>
        </p:nvSpPr>
        <p:spPr>
          <a:xfrm>
            <a:off x="6439647" y="3239625"/>
            <a:ext cx="2611938" cy="3551139"/>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oAutofit/>
          </a:bodyPr>
          <a:lstStyle/>
          <a:p>
            <a:pPr>
              <a:spcAft>
                <a:spcPts val="0"/>
              </a:spcAft>
            </a:pPr>
            <a:r>
              <a:rPr lang="zh-CN" sz="1600" kern="1200" dirty="0">
                <a:solidFill>
                  <a:srgbClr val="000000"/>
                </a:solidFill>
                <a:effectLst/>
                <a:ea typeface="新細明體"/>
                <a:cs typeface="Times New Roman"/>
              </a:rPr>
              <a:t>单纵阵，倚仗的是船舰两舷的速射炮。那个年代，各国均追求大型船舰，再配以巨大火炮，如定远、镇远，因此，日军以速射炮对敌，是非常创新的战法，在世界海战史上也属首次。</a:t>
            </a:r>
            <a:endParaRPr lang="zh-HK" sz="1600" dirty="0">
              <a:effectLst/>
              <a:latin typeface="Times New Roman"/>
              <a:ea typeface="新細明體"/>
              <a:cs typeface="Times New Roman"/>
            </a:endParaRPr>
          </a:p>
          <a:p>
            <a:pPr>
              <a:spcAft>
                <a:spcPts val="0"/>
              </a:spcAft>
            </a:pPr>
            <a:r>
              <a:rPr lang="zh-CN" sz="1600" kern="1200" dirty="0">
                <a:solidFill>
                  <a:srgbClr val="000000"/>
                </a:solidFill>
                <a:effectLst/>
                <a:ea typeface="新細明體"/>
                <a:cs typeface="Times New Roman"/>
              </a:rPr>
              <a:t>速射炮火力不能摧毁整艘战舰，但足以杀伤船上官兵水手，造成恐慌，再使用重型大炮将之击沉，这便是日军在黄海海战中的致胜之术。</a:t>
            </a:r>
            <a:endParaRPr lang="zh-HK" sz="1600" dirty="0">
              <a:effectLst/>
              <a:latin typeface="Times New Roman"/>
              <a:ea typeface="新細明體"/>
              <a:cs typeface="Times New Roman"/>
            </a:endParaRPr>
          </a:p>
        </p:txBody>
      </p:sp>
      <p:sp>
        <p:nvSpPr>
          <p:cNvPr id="37" name="TextBox 25"/>
          <p:cNvSpPr txBox="1"/>
          <p:nvPr/>
        </p:nvSpPr>
        <p:spPr>
          <a:xfrm>
            <a:off x="6709377" y="2195126"/>
            <a:ext cx="2342209" cy="925631"/>
          </a:xfrm>
          <a:prstGeom prst="rect">
            <a:avLst/>
          </a:prstGeom>
          <a:ln>
            <a:noFill/>
          </a:ln>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spcAft>
                <a:spcPts val="0"/>
              </a:spcAft>
            </a:pPr>
            <a:r>
              <a:rPr lang="zh-CN" sz="1600" kern="1200" dirty="0">
                <a:solidFill>
                  <a:srgbClr val="FFFFFF"/>
                </a:solidFill>
                <a:effectLst/>
                <a:ea typeface="新細明體"/>
                <a:cs typeface="Times New Roman"/>
              </a:rPr>
              <a:t>战斗群中，也有两艘战舰比较弱：比叡和扶桑。它们只能跟在后面。</a:t>
            </a:r>
            <a:endParaRPr lang="zh-HK" sz="1600" dirty="0">
              <a:effectLst/>
              <a:latin typeface="Times New Roman"/>
              <a:ea typeface="新細明體"/>
              <a:cs typeface="Times New Roman"/>
            </a:endParaRPr>
          </a:p>
        </p:txBody>
      </p:sp>
      <p:grpSp>
        <p:nvGrpSpPr>
          <p:cNvPr id="5" name="群組 4"/>
          <p:cNvGrpSpPr/>
          <p:nvPr/>
        </p:nvGrpSpPr>
        <p:grpSpPr>
          <a:xfrm>
            <a:off x="2980117" y="5110338"/>
            <a:ext cx="2100090" cy="711711"/>
            <a:chOff x="3260481" y="4911819"/>
            <a:chExt cx="2100090" cy="711711"/>
          </a:xfrm>
        </p:grpSpPr>
        <p:sp>
          <p:nvSpPr>
            <p:cNvPr id="38" name="Left Arrow Callout 26"/>
            <p:cNvSpPr/>
            <p:nvPr/>
          </p:nvSpPr>
          <p:spPr>
            <a:xfrm>
              <a:off x="3260481" y="4911819"/>
              <a:ext cx="2029710" cy="711711"/>
            </a:xfrm>
            <a:prstGeom prst="lef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9" name="TextBox 27"/>
            <p:cNvSpPr txBox="1"/>
            <p:nvPr/>
          </p:nvSpPr>
          <p:spPr>
            <a:xfrm>
              <a:off x="4016018" y="4969501"/>
              <a:ext cx="1344553" cy="566223"/>
            </a:xfrm>
            <a:prstGeom prst="rect">
              <a:avLst/>
            </a:prstGeom>
            <a:noFill/>
          </p:spPr>
          <p:txBody>
            <a:bodyPr wrap="square" rtlCol="0">
              <a:noAutofit/>
            </a:bodyPr>
            <a:lstStyle/>
            <a:p>
              <a:pPr>
                <a:spcAft>
                  <a:spcPts val="0"/>
                </a:spcAft>
              </a:pPr>
              <a:r>
                <a:rPr lang="zh-CN" sz="1600" kern="1200" dirty="0">
                  <a:solidFill>
                    <a:srgbClr val="000000"/>
                  </a:solidFill>
                  <a:effectLst/>
                  <a:latin typeface="Calibri"/>
                  <a:ea typeface="新細明體"/>
                  <a:cs typeface="Times New Roman"/>
                </a:rPr>
                <a:t>有三根桅杆的旧形舰艇</a:t>
              </a:r>
              <a:endParaRPr lang="zh-HK" sz="1600" dirty="0">
                <a:effectLst/>
                <a:latin typeface="Times New Roman"/>
                <a:ea typeface="新細明體"/>
                <a:cs typeface="Times New Roman"/>
              </a:endParaRPr>
            </a:p>
          </p:txBody>
        </p:sp>
      </p:grpSp>
      <p:grpSp>
        <p:nvGrpSpPr>
          <p:cNvPr id="7" name="群組 6"/>
          <p:cNvGrpSpPr/>
          <p:nvPr/>
        </p:nvGrpSpPr>
        <p:grpSpPr>
          <a:xfrm>
            <a:off x="1907463" y="5947383"/>
            <a:ext cx="2780831" cy="910617"/>
            <a:chOff x="2036382" y="5862921"/>
            <a:chExt cx="2780831" cy="910617"/>
          </a:xfrm>
        </p:grpSpPr>
        <p:sp>
          <p:nvSpPr>
            <p:cNvPr id="40" name="Left Arrow Callout 28"/>
            <p:cNvSpPr/>
            <p:nvPr/>
          </p:nvSpPr>
          <p:spPr>
            <a:xfrm>
              <a:off x="2036382" y="5862921"/>
              <a:ext cx="2780831" cy="910617"/>
            </a:xfrm>
            <a:prstGeom prst="lef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1" name="TextBox 29"/>
            <p:cNvSpPr txBox="1"/>
            <p:nvPr/>
          </p:nvSpPr>
          <p:spPr>
            <a:xfrm>
              <a:off x="3141576" y="5888264"/>
              <a:ext cx="1624134" cy="792206"/>
            </a:xfrm>
            <a:prstGeom prst="rect">
              <a:avLst/>
            </a:prstGeom>
            <a:noFill/>
          </p:spPr>
          <p:txBody>
            <a:bodyPr wrap="square" rtlCol="0">
              <a:noAutofit/>
            </a:bodyPr>
            <a:lstStyle/>
            <a:p>
              <a:pPr>
                <a:spcAft>
                  <a:spcPts val="0"/>
                </a:spcAft>
              </a:pPr>
              <a:r>
                <a:rPr lang="zh-CN" sz="1600" kern="1200" dirty="0">
                  <a:solidFill>
                    <a:srgbClr val="000000"/>
                  </a:solidFill>
                  <a:effectLst/>
                  <a:latin typeface="Calibri"/>
                  <a:ea typeface="新細明體"/>
                  <a:cs typeface="Times New Roman"/>
                </a:rPr>
                <a:t>花了三年时间刚改装成装甲舰的旧型舰艇</a:t>
              </a:r>
              <a:endParaRPr lang="zh-HK" sz="1600" dirty="0">
                <a:effectLst/>
                <a:latin typeface="Times New Roman"/>
                <a:ea typeface="新細明體"/>
                <a:cs typeface="Times New Roman"/>
              </a:endParaRPr>
            </a:p>
          </p:txBody>
        </p:sp>
      </p:grpSp>
      <p:grpSp>
        <p:nvGrpSpPr>
          <p:cNvPr id="2" name="群組 1"/>
          <p:cNvGrpSpPr/>
          <p:nvPr/>
        </p:nvGrpSpPr>
        <p:grpSpPr>
          <a:xfrm>
            <a:off x="86486" y="3205079"/>
            <a:ext cx="1330654" cy="2164868"/>
            <a:chOff x="567560" y="2706297"/>
            <a:chExt cx="1330654" cy="2164868"/>
          </a:xfrm>
        </p:grpSpPr>
        <p:sp>
          <p:nvSpPr>
            <p:cNvPr id="42" name="Down Arrow Callout 21"/>
            <p:cNvSpPr/>
            <p:nvPr/>
          </p:nvSpPr>
          <p:spPr>
            <a:xfrm>
              <a:off x="567560" y="2706297"/>
              <a:ext cx="1330654" cy="2164868"/>
            </a:xfrm>
            <a:prstGeom prst="down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64" name="TextBox 24"/>
            <p:cNvSpPr txBox="1"/>
            <p:nvPr/>
          </p:nvSpPr>
          <p:spPr>
            <a:xfrm>
              <a:off x="643940" y="2757640"/>
              <a:ext cx="1254274" cy="1312265"/>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a:ea typeface="新細明體"/>
                  <a:cs typeface="Times New Roman"/>
                </a:rPr>
                <a:t>600</a:t>
              </a:r>
              <a:r>
                <a:rPr lang="zh-CN" sz="1600" kern="1200" dirty="0">
                  <a:solidFill>
                    <a:srgbClr val="000000"/>
                  </a:solidFill>
                  <a:effectLst/>
                  <a:latin typeface="Times New Roman"/>
                  <a:ea typeface="新細明體"/>
                  <a:cs typeface="Times New Roman"/>
                </a:rPr>
                <a:t>吨左右，不能战斗，只为侦查浅滩而跟来的小炮艇。</a:t>
              </a:r>
              <a:endParaRPr lang="zh-HK" sz="1600" dirty="0">
                <a:effectLst/>
                <a:latin typeface="Times New Roman"/>
                <a:ea typeface="新細明體"/>
                <a:cs typeface="Times New Roman"/>
              </a:endParaRPr>
            </a:p>
          </p:txBody>
        </p:sp>
      </p:grpSp>
      <p:grpSp>
        <p:nvGrpSpPr>
          <p:cNvPr id="3" name="群組 2"/>
          <p:cNvGrpSpPr/>
          <p:nvPr/>
        </p:nvGrpSpPr>
        <p:grpSpPr>
          <a:xfrm>
            <a:off x="1584606" y="1974496"/>
            <a:ext cx="1611830" cy="2495972"/>
            <a:chOff x="2091882" y="1750601"/>
            <a:chExt cx="1611830" cy="2495972"/>
          </a:xfrm>
        </p:grpSpPr>
        <p:sp>
          <p:nvSpPr>
            <p:cNvPr id="65" name="Down Arrow Callout 22"/>
            <p:cNvSpPr/>
            <p:nvPr/>
          </p:nvSpPr>
          <p:spPr>
            <a:xfrm>
              <a:off x="2091882" y="1750601"/>
              <a:ext cx="1611830" cy="2495972"/>
            </a:xfrm>
            <a:prstGeom prst="down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66" name="TextBox 23"/>
            <p:cNvSpPr txBox="1"/>
            <p:nvPr/>
          </p:nvSpPr>
          <p:spPr>
            <a:xfrm>
              <a:off x="2225693" y="1803538"/>
              <a:ext cx="1359527" cy="1626131"/>
            </a:xfrm>
            <a:prstGeom prst="rect">
              <a:avLst/>
            </a:prstGeom>
            <a:noFill/>
          </p:spPr>
          <p:txBody>
            <a:bodyPr wrap="square" rtlCol="0">
              <a:noAutofit/>
            </a:bodyPr>
            <a:lstStyle/>
            <a:p>
              <a:pPr algn="just">
                <a:spcAft>
                  <a:spcPts val="0"/>
                </a:spcAft>
              </a:pPr>
              <a:r>
                <a:rPr lang="zh-CN" sz="1600" kern="1200" dirty="0">
                  <a:solidFill>
                    <a:srgbClr val="000000"/>
                  </a:solidFill>
                  <a:effectLst/>
                  <a:latin typeface="Calibri"/>
                  <a:ea typeface="新細明體"/>
                  <a:cs typeface="Times New Roman"/>
                </a:rPr>
                <a:t>商船改装的所谓辅助巡洋舰。当日任务是载着军令部长桦山资纪观战。</a:t>
              </a:r>
              <a:endParaRPr lang="zh-HK" sz="1600" dirty="0">
                <a:effectLst/>
                <a:latin typeface="Times New Roman"/>
                <a:ea typeface="新細明體"/>
                <a:cs typeface="Times New Roman"/>
              </a:endParaRPr>
            </a:p>
          </p:txBody>
        </p:sp>
      </p:grpSp>
      <p:sp>
        <p:nvSpPr>
          <p:cNvPr id="67" name="TextBox 20"/>
          <p:cNvSpPr txBox="1"/>
          <p:nvPr/>
        </p:nvSpPr>
        <p:spPr>
          <a:xfrm>
            <a:off x="2682422" y="589454"/>
            <a:ext cx="3385610" cy="939539"/>
          </a:xfrm>
          <a:prstGeom prst="rect">
            <a:avLst/>
          </a:prstGeom>
          <a:ln>
            <a:noFill/>
          </a:ln>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spcAft>
                <a:spcPts val="0"/>
              </a:spcAft>
            </a:pPr>
            <a:r>
              <a:rPr lang="zh-CN" sz="1600" kern="1200" dirty="0">
                <a:solidFill>
                  <a:srgbClr val="FFFFFF"/>
                </a:solidFill>
                <a:effectLst/>
                <a:ea typeface="新細明體"/>
                <a:cs typeface="Times New Roman"/>
              </a:rPr>
              <a:t>值得注意，在本队中有两艘较弱的战舰：西京丸和赤城。基本上不能战斗，因此安排在较安全的位置。</a:t>
            </a:r>
            <a:endParaRPr lang="zh-HK" sz="1600" dirty="0">
              <a:effectLst/>
              <a:latin typeface="Times New Roman"/>
              <a:ea typeface="新細明體"/>
              <a:cs typeface="Times New Roman"/>
            </a:endParaRPr>
          </a:p>
        </p:txBody>
      </p:sp>
    </p:spTree>
    <p:extLst>
      <p:ext uri="{BB962C8B-B14F-4D97-AF65-F5344CB8AC3E}">
        <p14:creationId xmlns:p14="http://schemas.microsoft.com/office/powerpoint/2010/main" val="42578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inVertic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3"/>
          <p:cNvSpPr txBox="1"/>
          <p:nvPr/>
        </p:nvSpPr>
        <p:spPr>
          <a:xfrm>
            <a:off x="443100" y="1291867"/>
            <a:ext cx="2014724" cy="365366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新細明體"/>
                <a:cs typeface="Times New Roman"/>
              </a:rPr>
              <a:t>1894</a:t>
            </a:r>
            <a:r>
              <a:rPr kumimoji="0" lang="zh-HK" altLang="en-US" sz="1400" b="0" i="0" u="none" strike="noStrike" kern="1200" cap="none" spc="0" normalizeH="0" baseline="0" noProof="0" dirty="0">
                <a:ln>
                  <a:noFill/>
                </a:ln>
                <a:solidFill>
                  <a:srgbClr val="000000"/>
                </a:solidFill>
                <a:effectLst/>
                <a:uLnTx/>
                <a:uFillTx/>
                <a:latin typeface="Times New Roman"/>
                <a:ea typeface="新細明體"/>
                <a:cs typeface="Times New Roman"/>
              </a:rPr>
              <a:t>年的黄海海战，是中日甲午战争的关键战役。甲午战败，对清朝政局影响极大，包括康有为的公车上书，光绪皇帝的戊戌维新，以及从此引伸出来的戊戌政变和慈禧太后重掌政权等等。黄海之役中，清朝北洋水师惨败于日本海军，从此失去了黄海的制海权。究竟是北洋水师质素，战舰装备，还是战阵出了问题？</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imes New Roman"/>
                <a:ea typeface="新細明體"/>
                <a:cs typeface="Times New Roman"/>
              </a:rPr>
              <a:t> </a:t>
            </a:r>
            <a:endParaRPr kumimoji="0" lang="zh-HK" altLang="en-US" sz="14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9" name="TextBox 82"/>
          <p:cNvSpPr txBox="1"/>
          <p:nvPr/>
        </p:nvSpPr>
        <p:spPr>
          <a:xfrm>
            <a:off x="443100" y="6028443"/>
            <a:ext cx="2243970" cy="710884"/>
          </a:xfrm>
          <a:prstGeom prst="rect">
            <a:avLst/>
          </a:prstGeom>
          <a:noFill/>
        </p:spPr>
        <p:txBody>
          <a:bodyPr wrap="square" rtlCol="0">
            <a:noAutofit/>
          </a:bodyPr>
          <a:lstStyle/>
          <a:p>
            <a:pPr>
              <a:spcAft>
                <a:spcPts val="0"/>
              </a:spcAft>
            </a:pPr>
            <a:r>
              <a:rPr lang="zh-CN" sz="1200" kern="1200" dirty="0">
                <a:solidFill>
                  <a:srgbClr val="000000"/>
                </a:solidFill>
                <a:effectLst/>
                <a:latin typeface="Times New Roman"/>
                <a:ea typeface="新細明體"/>
                <a:cs typeface="Times New Roman"/>
              </a:rPr>
              <a:t>注：仿绘自</a:t>
            </a:r>
            <a:r>
              <a:rPr lang="zh-HK" sz="1200" kern="1200" dirty="0">
                <a:solidFill>
                  <a:srgbClr val="000000"/>
                </a:solidFill>
                <a:effectLst/>
                <a:latin typeface="Times New Roman"/>
                <a:ea typeface="新細明體"/>
                <a:cs typeface="Times New Roman"/>
              </a:rPr>
              <a:t>《</a:t>
            </a:r>
            <a:r>
              <a:rPr lang="zh-CN" sz="1200" kern="1200" dirty="0">
                <a:solidFill>
                  <a:srgbClr val="000000"/>
                </a:solidFill>
                <a:effectLst/>
                <a:latin typeface="Times New Roman"/>
                <a:ea typeface="新細明體"/>
                <a:cs typeface="Times New Roman"/>
              </a:rPr>
              <a:t>历史人</a:t>
            </a:r>
            <a:r>
              <a:rPr lang="zh-HK" sz="1200" kern="1200" dirty="0">
                <a:solidFill>
                  <a:srgbClr val="000000"/>
                </a:solidFill>
                <a:effectLst/>
                <a:latin typeface="Times New Roman"/>
                <a:ea typeface="新細明體"/>
                <a:cs typeface="Times New Roman"/>
              </a:rPr>
              <a:t>》</a:t>
            </a:r>
            <a:r>
              <a:rPr lang="zh-CN" sz="1200" kern="1200" dirty="0">
                <a:solidFill>
                  <a:srgbClr val="000000"/>
                </a:solidFill>
                <a:effectLst/>
                <a:latin typeface="Times New Roman"/>
                <a:ea typeface="新細明體"/>
                <a:cs typeface="Times New Roman"/>
              </a:rPr>
              <a:t>第</a:t>
            </a:r>
            <a:r>
              <a:rPr lang="en-US" sz="1200" kern="1200" dirty="0">
                <a:solidFill>
                  <a:srgbClr val="000000"/>
                </a:solidFill>
                <a:effectLst/>
                <a:latin typeface="Times New Roman"/>
                <a:ea typeface="新細明體"/>
                <a:cs typeface="Times New Roman"/>
              </a:rPr>
              <a:t>16</a:t>
            </a:r>
            <a:r>
              <a:rPr lang="zh-CN" sz="1200" kern="1200" dirty="0">
                <a:solidFill>
                  <a:srgbClr val="000000"/>
                </a:solidFill>
                <a:effectLst/>
                <a:latin typeface="Times New Roman"/>
                <a:ea typeface="新細明體"/>
                <a:cs typeface="Times New Roman"/>
              </a:rPr>
              <a:t>期（</a:t>
            </a:r>
            <a:r>
              <a:rPr lang="en-US" sz="1200" kern="1200" dirty="0">
                <a:solidFill>
                  <a:srgbClr val="000000"/>
                </a:solidFill>
                <a:effectLst/>
                <a:latin typeface="Times New Roman"/>
                <a:ea typeface="新細明體"/>
                <a:cs typeface="Times New Roman"/>
              </a:rPr>
              <a:t>2012.1</a:t>
            </a:r>
            <a:r>
              <a:rPr lang="zh-CN" sz="1200" kern="1200" dirty="0">
                <a:solidFill>
                  <a:srgbClr val="000000"/>
                </a:solidFill>
                <a:effectLst/>
                <a:latin typeface="Times New Roman"/>
                <a:ea typeface="新細明體"/>
                <a:cs typeface="Times New Roman"/>
              </a:rPr>
              <a:t>）页</a:t>
            </a:r>
            <a:r>
              <a:rPr lang="en-US" sz="1200" kern="1200" dirty="0">
                <a:solidFill>
                  <a:srgbClr val="000000"/>
                </a:solidFill>
                <a:effectLst/>
                <a:latin typeface="Times New Roman"/>
                <a:ea typeface="新細明體"/>
                <a:cs typeface="Times New Roman"/>
              </a:rPr>
              <a:t>25</a:t>
            </a:r>
            <a:r>
              <a:rPr lang="zh-CN" sz="1200" kern="1200" dirty="0">
                <a:solidFill>
                  <a:srgbClr val="000000"/>
                </a:solidFill>
                <a:effectLst/>
                <a:latin typeface="Times New Roman"/>
                <a:ea typeface="新細明體"/>
                <a:cs typeface="Times New Roman"/>
              </a:rPr>
              <a:t>之「黄海海战</a:t>
            </a:r>
            <a:r>
              <a:rPr lang="ja-JP" sz="1200" kern="1200" dirty="0">
                <a:solidFill>
                  <a:srgbClr val="000000"/>
                </a:solidFill>
                <a:effectLst/>
                <a:latin typeface="Times New Roman"/>
                <a:ea typeface="新細明體"/>
                <a:cs typeface="Times New Roman"/>
              </a:rPr>
              <a:t>までの</a:t>
            </a:r>
            <a:r>
              <a:rPr lang="zh-CN" sz="1200" kern="1200" dirty="0">
                <a:solidFill>
                  <a:srgbClr val="000000"/>
                </a:solidFill>
                <a:effectLst/>
                <a:latin typeface="Times New Roman"/>
                <a:ea typeface="新細明體"/>
                <a:cs typeface="Times New Roman"/>
              </a:rPr>
              <a:t>両舰队</a:t>
            </a:r>
            <a:r>
              <a:rPr lang="ja-JP" sz="1200" kern="1200" dirty="0">
                <a:solidFill>
                  <a:srgbClr val="000000"/>
                </a:solidFill>
                <a:effectLst/>
                <a:latin typeface="Times New Roman"/>
                <a:ea typeface="新細明體"/>
                <a:cs typeface="Times New Roman"/>
              </a:rPr>
              <a:t>の</a:t>
            </a:r>
            <a:r>
              <a:rPr lang="zh-CN" sz="1200" kern="1200" dirty="0">
                <a:solidFill>
                  <a:srgbClr val="000000"/>
                </a:solidFill>
                <a:effectLst/>
                <a:latin typeface="Times New Roman"/>
                <a:ea typeface="新細明體"/>
                <a:cs typeface="Times New Roman"/>
              </a:rPr>
              <a:t>行动」图</a:t>
            </a:r>
            <a:endParaRPr lang="zh-HK" sz="1200" dirty="0">
              <a:effectLst/>
              <a:latin typeface="Times New Roman"/>
              <a:ea typeface="新細明體"/>
              <a:cs typeface="Times New Roman"/>
            </a:endParaRPr>
          </a:p>
        </p:txBody>
      </p:sp>
      <p:pic>
        <p:nvPicPr>
          <p:cNvPr id="11" name="Picture 3"/>
          <p:cNvPicPr>
            <a:picLocks noChangeAspect="1" noChangeArrowheads="1"/>
          </p:cNvPicPr>
          <p:nvPr/>
        </p:nvPicPr>
        <p:blipFill>
          <a:blip r:embed="rId3" cstate="print"/>
          <a:srcRect/>
          <a:stretch>
            <a:fillRect/>
          </a:stretch>
        </p:blipFill>
        <p:spPr bwMode="auto">
          <a:xfrm>
            <a:off x="2814210" y="696900"/>
            <a:ext cx="6107114" cy="5929588"/>
          </a:xfrm>
          <a:prstGeom prst="rect">
            <a:avLst/>
          </a:prstGeom>
          <a:solidFill>
            <a:srgbClr val="C00000"/>
          </a:solidFill>
          <a:ln w="38100">
            <a:solidFill>
              <a:schemeClr val="accent4"/>
            </a:solidFill>
            <a:miter lim="800000"/>
            <a:headEnd/>
            <a:tailEnd/>
          </a:ln>
          <a:effectLst>
            <a:outerShdw blurRad="50800" dist="38100" dir="2700000" algn="tl" rotWithShape="0">
              <a:prstClr val="black">
                <a:alpha val="40000"/>
              </a:prstClr>
            </a:outerShdw>
          </a:effectLst>
        </p:spPr>
      </p:pic>
      <p:sp>
        <p:nvSpPr>
          <p:cNvPr id="13" name="TextBox 5"/>
          <p:cNvSpPr txBox="1"/>
          <p:nvPr/>
        </p:nvSpPr>
        <p:spPr>
          <a:xfrm>
            <a:off x="2814210" y="696900"/>
            <a:ext cx="1256494" cy="401276"/>
          </a:xfrm>
          <a:prstGeom prst="rect">
            <a:avLst/>
          </a:prstGeom>
        </p:spPr>
        <p:style>
          <a:lnRef idx="3">
            <a:schemeClr val="lt1"/>
          </a:lnRef>
          <a:fillRef idx="1">
            <a:schemeClr val="accent4"/>
          </a:fillRef>
          <a:effectRef idx="1">
            <a:schemeClr val="accent4"/>
          </a:effectRef>
          <a:fontRef idx="minor">
            <a:schemeClr val="lt1"/>
          </a:fontRef>
        </p:style>
        <p:txBody>
          <a:bodyPr wrap="square" rtlCol="0">
            <a:noAutofit/>
          </a:bodyPr>
          <a:lstStyle/>
          <a:p>
            <a:pPr>
              <a:spcAft>
                <a:spcPts val="0"/>
              </a:spcAft>
            </a:pPr>
            <a:r>
              <a:rPr lang="zh-CN" sz="1400" kern="1200" dirty="0">
                <a:solidFill>
                  <a:srgbClr val="FFFFFF"/>
                </a:solidFill>
                <a:effectLst/>
                <a:latin typeface="Times New Roman"/>
                <a:ea typeface="新細明體"/>
                <a:cs typeface="Times New Roman"/>
              </a:rPr>
              <a:t>黄海海战图</a:t>
            </a:r>
            <a:endParaRPr lang="zh-HK" sz="1200" dirty="0">
              <a:effectLst/>
              <a:latin typeface="Times New Roman"/>
              <a:ea typeface="新細明體"/>
              <a:cs typeface="Times New Roman"/>
            </a:endParaRPr>
          </a:p>
        </p:txBody>
      </p:sp>
      <p:sp>
        <p:nvSpPr>
          <p:cNvPr id="14" name="Oval 7"/>
          <p:cNvSpPr/>
          <p:nvPr/>
        </p:nvSpPr>
        <p:spPr>
          <a:xfrm>
            <a:off x="7984606" y="3712079"/>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5" name="Oval 8"/>
          <p:cNvSpPr/>
          <p:nvPr/>
        </p:nvSpPr>
        <p:spPr>
          <a:xfrm>
            <a:off x="5547546" y="2439003"/>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6" name="Oval 9"/>
          <p:cNvSpPr/>
          <p:nvPr/>
        </p:nvSpPr>
        <p:spPr>
          <a:xfrm>
            <a:off x="4329016" y="5722198"/>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7" name="TextBox 10"/>
          <p:cNvSpPr txBox="1"/>
          <p:nvPr/>
        </p:nvSpPr>
        <p:spPr>
          <a:xfrm>
            <a:off x="7856340" y="3843857"/>
            <a:ext cx="601752" cy="510514"/>
          </a:xfrm>
          <a:prstGeom prst="rect">
            <a:avLst/>
          </a:prstGeom>
          <a:noFill/>
        </p:spPr>
        <p:txBody>
          <a:bodyPr wrap="square" rtlCol="0">
            <a:noAutofit/>
          </a:bodyPr>
          <a:lstStyle/>
          <a:p>
            <a:pPr>
              <a:spcAft>
                <a:spcPts val="0"/>
              </a:spcAft>
            </a:pPr>
            <a:r>
              <a:rPr lang="zh-CN" sz="1300" kern="1200" dirty="0">
                <a:solidFill>
                  <a:srgbClr val="000000"/>
                </a:solidFill>
                <a:effectLst/>
                <a:latin typeface="Times New Roman"/>
                <a:ea typeface="新細明體"/>
                <a:cs typeface="Times New Roman"/>
              </a:rPr>
              <a:t>平壤</a:t>
            </a:r>
            <a:endParaRPr lang="zh-HK" sz="1200" dirty="0">
              <a:effectLst/>
              <a:latin typeface="Times New Roman"/>
              <a:ea typeface="新細明體"/>
              <a:cs typeface="Times New Roman"/>
            </a:endParaRPr>
          </a:p>
        </p:txBody>
      </p:sp>
      <p:sp>
        <p:nvSpPr>
          <p:cNvPr id="18" name="TextBox 11"/>
          <p:cNvSpPr txBox="1"/>
          <p:nvPr/>
        </p:nvSpPr>
        <p:spPr>
          <a:xfrm>
            <a:off x="4871588" y="2243712"/>
            <a:ext cx="760107" cy="510514"/>
          </a:xfrm>
          <a:prstGeom prst="rect">
            <a:avLst/>
          </a:prstGeom>
          <a:noFill/>
        </p:spPr>
        <p:txBody>
          <a:bodyPr wrap="square" rtlCol="0">
            <a:noAutofit/>
          </a:bodyPr>
          <a:lstStyle/>
          <a:p>
            <a:pPr>
              <a:spcAft>
                <a:spcPts val="0"/>
              </a:spcAft>
            </a:pPr>
            <a:r>
              <a:rPr lang="zh-CN" sz="1300" kern="1200" dirty="0">
                <a:solidFill>
                  <a:srgbClr val="000000"/>
                </a:solidFill>
                <a:effectLst/>
                <a:latin typeface="Times New Roman"/>
                <a:ea typeface="新細明體"/>
                <a:cs typeface="Times New Roman"/>
              </a:rPr>
              <a:t>大孤山</a:t>
            </a:r>
            <a:endParaRPr lang="zh-HK" sz="1200" dirty="0">
              <a:effectLst/>
              <a:latin typeface="Times New Roman"/>
              <a:ea typeface="新細明體"/>
              <a:cs typeface="Times New Roman"/>
            </a:endParaRPr>
          </a:p>
        </p:txBody>
      </p:sp>
      <p:sp>
        <p:nvSpPr>
          <p:cNvPr id="19" name="Oval 12"/>
          <p:cNvSpPr/>
          <p:nvPr/>
        </p:nvSpPr>
        <p:spPr>
          <a:xfrm>
            <a:off x="7215008" y="4717138"/>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0" name="TextBox 13"/>
          <p:cNvSpPr txBox="1"/>
          <p:nvPr/>
        </p:nvSpPr>
        <p:spPr>
          <a:xfrm>
            <a:off x="7462364" y="4643929"/>
            <a:ext cx="581391" cy="510514"/>
          </a:xfrm>
          <a:prstGeom prst="rect">
            <a:avLst/>
          </a:prstGeom>
          <a:noFill/>
        </p:spPr>
        <p:txBody>
          <a:bodyPr wrap="square" rtlCol="0">
            <a:noAutofit/>
          </a:bodyPr>
          <a:lstStyle/>
          <a:p>
            <a:pPr>
              <a:spcAft>
                <a:spcPts val="0"/>
              </a:spcAft>
            </a:pPr>
            <a:r>
              <a:rPr lang="zh-CN" sz="1300" kern="1200" dirty="0">
                <a:solidFill>
                  <a:srgbClr val="000000"/>
                </a:solidFill>
                <a:effectLst/>
                <a:latin typeface="Times New Roman"/>
                <a:ea typeface="新細明體"/>
                <a:cs typeface="Times New Roman"/>
              </a:rPr>
              <a:t>长渊</a:t>
            </a:r>
            <a:endParaRPr lang="zh-HK" sz="1200" dirty="0">
              <a:effectLst/>
              <a:latin typeface="Times New Roman"/>
              <a:ea typeface="新細明體"/>
              <a:cs typeface="Times New Roman"/>
            </a:endParaRPr>
          </a:p>
        </p:txBody>
      </p:sp>
      <p:sp>
        <p:nvSpPr>
          <p:cNvPr id="21" name="TextBox 14"/>
          <p:cNvSpPr txBox="1"/>
          <p:nvPr/>
        </p:nvSpPr>
        <p:spPr>
          <a:xfrm>
            <a:off x="3119006" y="5154443"/>
            <a:ext cx="845145" cy="510514"/>
          </a:xfrm>
          <a:prstGeom prst="rect">
            <a:avLst/>
          </a:prstGeom>
          <a:noFill/>
        </p:spPr>
        <p:txBody>
          <a:bodyPr wrap="square" rtlCol="0">
            <a:noAutofit/>
          </a:bodyPr>
          <a:lstStyle/>
          <a:p>
            <a:pPr>
              <a:spcAft>
                <a:spcPts val="0"/>
              </a:spcAft>
            </a:pPr>
            <a:r>
              <a:rPr lang="zh-CN" sz="1300" kern="1200" dirty="0">
                <a:solidFill>
                  <a:srgbClr val="000000"/>
                </a:solidFill>
                <a:effectLst/>
                <a:latin typeface="Times New Roman"/>
                <a:ea typeface="新細明體"/>
                <a:cs typeface="Times New Roman"/>
              </a:rPr>
              <a:t>刘公岛</a:t>
            </a:r>
            <a:endParaRPr lang="zh-HK" sz="1200" dirty="0">
              <a:effectLst/>
              <a:latin typeface="Times New Roman"/>
              <a:ea typeface="新細明體"/>
              <a:cs typeface="Times New Roman"/>
            </a:endParaRPr>
          </a:p>
        </p:txBody>
      </p:sp>
      <p:sp>
        <p:nvSpPr>
          <p:cNvPr id="22" name="TextBox 16"/>
          <p:cNvSpPr txBox="1"/>
          <p:nvPr/>
        </p:nvSpPr>
        <p:spPr>
          <a:xfrm rot="3247111">
            <a:off x="6893987" y="1690683"/>
            <a:ext cx="595599" cy="782164"/>
          </a:xfrm>
          <a:prstGeom prst="rect">
            <a:avLst/>
          </a:prstGeom>
          <a:noFill/>
        </p:spPr>
        <p:txBody>
          <a:bodyPr vert="eaVert" wrap="square" rtlCol="0">
            <a:noAutofit/>
          </a:bodyPr>
          <a:lstStyle/>
          <a:p>
            <a:pPr>
              <a:spcAft>
                <a:spcPts val="0"/>
              </a:spcAft>
            </a:pPr>
            <a:r>
              <a:rPr lang="zh-CN" sz="1500" kern="1200" dirty="0">
                <a:solidFill>
                  <a:srgbClr val="000000"/>
                </a:solidFill>
                <a:effectLst/>
                <a:latin typeface="Calibri"/>
                <a:ea typeface="新細明體"/>
                <a:cs typeface="Times New Roman"/>
              </a:rPr>
              <a:t>鸭绿江</a:t>
            </a:r>
            <a:endParaRPr lang="zh-HK" sz="1200" dirty="0">
              <a:effectLst/>
              <a:latin typeface="Times New Roman"/>
              <a:ea typeface="新細明體"/>
              <a:cs typeface="Times New Roman"/>
            </a:endParaRPr>
          </a:p>
        </p:txBody>
      </p:sp>
      <p:grpSp>
        <p:nvGrpSpPr>
          <p:cNvPr id="5" name="群組 4"/>
          <p:cNvGrpSpPr/>
          <p:nvPr/>
        </p:nvGrpSpPr>
        <p:grpSpPr>
          <a:xfrm>
            <a:off x="5880373" y="4445521"/>
            <a:ext cx="1089425" cy="381061"/>
            <a:chOff x="5880373" y="4445521"/>
            <a:chExt cx="1089425" cy="381061"/>
          </a:xfrm>
        </p:grpSpPr>
        <p:sp>
          <p:nvSpPr>
            <p:cNvPr id="28" name="Flowchart: Delay 48"/>
            <p:cNvSpPr/>
            <p:nvPr/>
          </p:nvSpPr>
          <p:spPr>
            <a:xfrm rot="11926322">
              <a:off x="6259034" y="4600954"/>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9" name="Flowchart: Delay 49"/>
            <p:cNvSpPr/>
            <p:nvPr/>
          </p:nvSpPr>
          <p:spPr>
            <a:xfrm rot="11732674">
              <a:off x="6649132" y="4692574"/>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0" name="Flowchart: Delay 50"/>
            <p:cNvSpPr/>
            <p:nvPr/>
          </p:nvSpPr>
          <p:spPr>
            <a:xfrm rot="12269132">
              <a:off x="5880373" y="4445521"/>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39" name="Freeform 75"/>
          <p:cNvSpPr/>
          <p:nvPr/>
        </p:nvSpPr>
        <p:spPr>
          <a:xfrm>
            <a:off x="4418332" y="3601475"/>
            <a:ext cx="1122886" cy="567237"/>
          </a:xfrm>
          <a:custGeom>
            <a:avLst/>
            <a:gdLst>
              <a:gd name="connsiteX0" fmla="*/ 1260764 w 1260764"/>
              <a:gd name="connsiteY0" fmla="*/ 0 h 609600"/>
              <a:gd name="connsiteX1" fmla="*/ 1233054 w 1260764"/>
              <a:gd name="connsiteY1" fmla="*/ 83127 h 609600"/>
              <a:gd name="connsiteX2" fmla="*/ 1219200 w 1260764"/>
              <a:gd name="connsiteY2" fmla="*/ 124691 h 609600"/>
              <a:gd name="connsiteX3" fmla="*/ 1219200 w 1260764"/>
              <a:gd name="connsiteY3" fmla="*/ 457200 h 609600"/>
              <a:gd name="connsiteX4" fmla="*/ 1136073 w 1260764"/>
              <a:gd name="connsiteY4" fmla="*/ 484909 h 609600"/>
              <a:gd name="connsiteX5" fmla="*/ 942109 w 1260764"/>
              <a:gd name="connsiteY5" fmla="*/ 540327 h 609600"/>
              <a:gd name="connsiteX6" fmla="*/ 900545 w 1260764"/>
              <a:gd name="connsiteY6" fmla="*/ 568036 h 609600"/>
              <a:gd name="connsiteX7" fmla="*/ 762000 w 1260764"/>
              <a:gd name="connsiteY7" fmla="*/ 609600 h 609600"/>
              <a:gd name="connsiteX8" fmla="*/ 471054 w 1260764"/>
              <a:gd name="connsiteY8" fmla="*/ 595745 h 609600"/>
              <a:gd name="connsiteX9" fmla="*/ 401782 w 1260764"/>
              <a:gd name="connsiteY9" fmla="*/ 581891 h 609600"/>
              <a:gd name="connsiteX10" fmla="*/ 318654 w 1260764"/>
              <a:gd name="connsiteY10" fmla="*/ 554182 h 609600"/>
              <a:gd name="connsiteX11" fmla="*/ 83127 w 1260764"/>
              <a:gd name="connsiteY11" fmla="*/ 568036 h 609600"/>
              <a:gd name="connsiteX12" fmla="*/ 0 w 1260764"/>
              <a:gd name="connsiteY12" fmla="*/ 59574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764" h="609600">
                <a:moveTo>
                  <a:pt x="1260764" y="0"/>
                </a:moveTo>
                <a:lnTo>
                  <a:pt x="1233054" y="83127"/>
                </a:lnTo>
                <a:lnTo>
                  <a:pt x="1219200" y="124691"/>
                </a:lnTo>
                <a:cubicBezTo>
                  <a:pt x="1222942" y="173340"/>
                  <a:pt x="1250386" y="399283"/>
                  <a:pt x="1219200" y="457200"/>
                </a:cubicBezTo>
                <a:cubicBezTo>
                  <a:pt x="1205353" y="482917"/>
                  <a:pt x="1136073" y="484909"/>
                  <a:pt x="1136073" y="484909"/>
                </a:cubicBezTo>
                <a:cubicBezTo>
                  <a:pt x="1023285" y="569499"/>
                  <a:pt x="1144310" y="493666"/>
                  <a:pt x="942109" y="540327"/>
                </a:cubicBezTo>
                <a:cubicBezTo>
                  <a:pt x="925884" y="544071"/>
                  <a:pt x="915761" y="561273"/>
                  <a:pt x="900545" y="568036"/>
                </a:cubicBezTo>
                <a:cubicBezTo>
                  <a:pt x="857180" y="587309"/>
                  <a:pt x="808056" y="598086"/>
                  <a:pt x="762000" y="609600"/>
                </a:cubicBezTo>
                <a:cubicBezTo>
                  <a:pt x="665018" y="604982"/>
                  <a:pt x="567860" y="603192"/>
                  <a:pt x="471054" y="595745"/>
                </a:cubicBezTo>
                <a:cubicBezTo>
                  <a:pt x="447575" y="593939"/>
                  <a:pt x="424500" y="588087"/>
                  <a:pt x="401782" y="581891"/>
                </a:cubicBezTo>
                <a:cubicBezTo>
                  <a:pt x="373603" y="574206"/>
                  <a:pt x="318654" y="554182"/>
                  <a:pt x="318654" y="554182"/>
                </a:cubicBezTo>
                <a:cubicBezTo>
                  <a:pt x="240145" y="558800"/>
                  <a:pt x="161111" y="557864"/>
                  <a:pt x="83127" y="568036"/>
                </a:cubicBezTo>
                <a:cubicBezTo>
                  <a:pt x="54164" y="571814"/>
                  <a:pt x="0" y="595745"/>
                  <a:pt x="0" y="595745"/>
                </a:cubicBezTo>
              </a:path>
            </a:pathLst>
          </a:cu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grpSp>
        <p:nvGrpSpPr>
          <p:cNvPr id="3" name="群組 2"/>
          <p:cNvGrpSpPr/>
          <p:nvPr/>
        </p:nvGrpSpPr>
        <p:grpSpPr>
          <a:xfrm>
            <a:off x="6772098" y="5996967"/>
            <a:ext cx="1218478" cy="596284"/>
            <a:chOff x="6772098" y="5996967"/>
            <a:chExt cx="1218478" cy="596284"/>
          </a:xfrm>
        </p:grpSpPr>
        <p:grpSp>
          <p:nvGrpSpPr>
            <p:cNvPr id="2" name="群組 1"/>
            <p:cNvGrpSpPr/>
            <p:nvPr/>
          </p:nvGrpSpPr>
          <p:grpSpPr>
            <a:xfrm>
              <a:off x="6772098" y="6209049"/>
              <a:ext cx="1084241" cy="384202"/>
              <a:chOff x="6772098" y="6209049"/>
              <a:chExt cx="1084241" cy="384202"/>
            </a:xfrm>
          </p:grpSpPr>
          <p:sp>
            <p:nvSpPr>
              <p:cNvPr id="25" name="Flowchart: Delay 19"/>
              <p:cNvSpPr/>
              <p:nvPr/>
            </p:nvSpPr>
            <p:spPr>
              <a:xfrm rot="12814941">
                <a:off x="6772098" y="6209049"/>
                <a:ext cx="320665"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6" name="Flowchart: Delay 20"/>
              <p:cNvSpPr/>
              <p:nvPr/>
            </p:nvSpPr>
            <p:spPr>
              <a:xfrm rot="11638900">
                <a:off x="7161621" y="6363723"/>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7" name="Flowchart: Delay 21"/>
              <p:cNvSpPr/>
              <p:nvPr/>
            </p:nvSpPr>
            <p:spPr>
              <a:xfrm rot="11048481">
                <a:off x="7535673" y="6459243"/>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40" name="TextBox 76"/>
            <p:cNvSpPr txBox="1"/>
            <p:nvPr/>
          </p:nvSpPr>
          <p:spPr>
            <a:xfrm rot="1022243">
              <a:off x="6952054" y="5996967"/>
              <a:ext cx="1038522" cy="518556"/>
            </a:xfrm>
            <a:prstGeom prst="rect">
              <a:avLst/>
            </a:prstGeom>
            <a:noFill/>
          </p:spPr>
          <p:txBody>
            <a:bodyPr wrap="square" rtlCol="0">
              <a:noAutofit/>
            </a:bodyPr>
            <a:lstStyle/>
            <a:p>
              <a:pPr>
                <a:spcAft>
                  <a:spcPts val="0"/>
                </a:spcAft>
              </a:pPr>
              <a:r>
                <a:rPr lang="zh-CN" sz="1300" b="1" kern="1200" dirty="0">
                  <a:solidFill>
                    <a:srgbClr val="000000"/>
                  </a:solidFill>
                  <a:effectLst/>
                  <a:latin typeface="Times New Roman"/>
                  <a:ea typeface="新細明體"/>
                  <a:cs typeface="Times New Roman"/>
                </a:rPr>
                <a:t>日本舰队</a:t>
              </a:r>
              <a:endParaRPr lang="zh-HK" sz="1200" dirty="0">
                <a:effectLst/>
                <a:latin typeface="Times New Roman"/>
                <a:ea typeface="新細明體"/>
                <a:cs typeface="Times New Roman"/>
              </a:endParaRPr>
            </a:p>
          </p:txBody>
        </p:sp>
      </p:grpSp>
      <p:grpSp>
        <p:nvGrpSpPr>
          <p:cNvPr id="6" name="群組 5"/>
          <p:cNvGrpSpPr/>
          <p:nvPr/>
        </p:nvGrpSpPr>
        <p:grpSpPr>
          <a:xfrm>
            <a:off x="5744828" y="2658380"/>
            <a:ext cx="1232122" cy="763553"/>
            <a:chOff x="5744828" y="2658380"/>
            <a:chExt cx="1232122" cy="763553"/>
          </a:xfrm>
        </p:grpSpPr>
        <p:sp>
          <p:nvSpPr>
            <p:cNvPr id="24" name="Flowchart: Delay 18"/>
            <p:cNvSpPr/>
            <p:nvPr/>
          </p:nvSpPr>
          <p:spPr>
            <a:xfrm rot="8477240">
              <a:off x="5744828" y="3132083"/>
              <a:ext cx="320666" cy="134008"/>
            </a:xfrm>
            <a:prstGeom prst="flowChartDelay">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1" name="Flowchart: Delay 51"/>
            <p:cNvSpPr/>
            <p:nvPr/>
          </p:nvSpPr>
          <p:spPr>
            <a:xfrm rot="7949387">
              <a:off x="5984559" y="2878670"/>
              <a:ext cx="335020" cy="128266"/>
            </a:xfrm>
            <a:prstGeom prst="flowChartDelay">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2" name="Flowchart: Delay 52"/>
            <p:cNvSpPr/>
            <p:nvPr/>
          </p:nvSpPr>
          <p:spPr>
            <a:xfrm rot="8650482">
              <a:off x="6260214" y="2658380"/>
              <a:ext cx="320666" cy="134008"/>
            </a:xfrm>
            <a:prstGeom prst="flowChartDelay">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1" name="TextBox 77"/>
            <p:cNvSpPr txBox="1"/>
            <p:nvPr/>
          </p:nvSpPr>
          <p:spPr>
            <a:xfrm rot="19026278">
              <a:off x="5978652" y="2911419"/>
              <a:ext cx="998298" cy="510514"/>
            </a:xfrm>
            <a:prstGeom prst="rect">
              <a:avLst/>
            </a:prstGeom>
            <a:noFill/>
          </p:spPr>
          <p:txBody>
            <a:bodyPr wrap="square" rtlCol="0">
              <a:noAutofit/>
            </a:bodyPr>
            <a:lstStyle/>
            <a:p>
              <a:pPr>
                <a:spcAft>
                  <a:spcPts val="0"/>
                </a:spcAft>
              </a:pPr>
              <a:r>
                <a:rPr lang="zh-CN" sz="1300" b="1" kern="1200" dirty="0">
                  <a:solidFill>
                    <a:srgbClr val="000000"/>
                  </a:solidFill>
                  <a:effectLst/>
                  <a:latin typeface="Times New Roman"/>
                  <a:ea typeface="新細明體"/>
                  <a:cs typeface="Times New Roman"/>
                </a:rPr>
                <a:t>北洋舰队</a:t>
              </a:r>
              <a:endParaRPr lang="zh-HK" sz="1200" dirty="0">
                <a:effectLst/>
                <a:latin typeface="Times New Roman"/>
                <a:ea typeface="新細明體"/>
                <a:cs typeface="Times New Roman"/>
              </a:endParaRPr>
            </a:p>
          </p:txBody>
        </p:sp>
      </p:grpSp>
      <p:grpSp>
        <p:nvGrpSpPr>
          <p:cNvPr id="23" name="群組 22"/>
          <p:cNvGrpSpPr/>
          <p:nvPr/>
        </p:nvGrpSpPr>
        <p:grpSpPr>
          <a:xfrm>
            <a:off x="5481183" y="3729562"/>
            <a:ext cx="1321327" cy="510514"/>
            <a:chOff x="5481183" y="3729562"/>
            <a:chExt cx="1321327" cy="510514"/>
          </a:xfrm>
        </p:grpSpPr>
        <p:sp>
          <p:nvSpPr>
            <p:cNvPr id="42" name="TextBox 78"/>
            <p:cNvSpPr txBox="1"/>
            <p:nvPr/>
          </p:nvSpPr>
          <p:spPr>
            <a:xfrm>
              <a:off x="5868212" y="3729562"/>
              <a:ext cx="934298" cy="510514"/>
            </a:xfrm>
            <a:prstGeom prst="rect">
              <a:avLst/>
            </a:prstGeom>
            <a:noFill/>
          </p:spPr>
          <p:txBody>
            <a:bodyPr wrap="square" rtlCol="0">
              <a:noAutofit/>
            </a:bodyPr>
            <a:lstStyle/>
            <a:p>
              <a:pPr>
                <a:spcAft>
                  <a:spcPts val="0"/>
                </a:spcAft>
              </a:pPr>
              <a:r>
                <a:rPr lang="en-US" sz="1300" kern="1200" dirty="0">
                  <a:solidFill>
                    <a:srgbClr val="000000"/>
                  </a:solidFill>
                  <a:effectLst/>
                  <a:latin typeface="Times New Roman"/>
                  <a:ea typeface="新細明體"/>
                  <a:cs typeface="Times New Roman"/>
                </a:rPr>
                <a:t>9</a:t>
              </a:r>
              <a:r>
                <a:rPr lang="zh-CN" sz="1300" kern="1200" dirty="0">
                  <a:solidFill>
                    <a:srgbClr val="000000"/>
                  </a:solidFill>
                  <a:effectLst/>
                  <a:latin typeface="Times New Roman"/>
                  <a:ea typeface="新細明體"/>
                  <a:cs typeface="Times New Roman"/>
                </a:rPr>
                <a:t>月</a:t>
              </a:r>
              <a:r>
                <a:rPr lang="en-US" sz="1300" kern="1200" dirty="0">
                  <a:solidFill>
                    <a:srgbClr val="000000"/>
                  </a:solidFill>
                  <a:effectLst/>
                  <a:latin typeface="Times New Roman"/>
                  <a:ea typeface="新細明體"/>
                  <a:cs typeface="Times New Roman"/>
                </a:rPr>
                <a:t>17</a:t>
              </a:r>
              <a:r>
                <a:rPr lang="zh-CN" sz="1300" kern="1200" dirty="0">
                  <a:solidFill>
                    <a:srgbClr val="000000"/>
                  </a:solidFill>
                  <a:effectLst/>
                  <a:latin typeface="Times New Roman"/>
                  <a:ea typeface="新細明體"/>
                  <a:cs typeface="Times New Roman"/>
                </a:rPr>
                <a:t>日</a:t>
              </a:r>
              <a:endParaRPr lang="zh-HK" sz="1200" dirty="0">
                <a:effectLst/>
                <a:latin typeface="Times New Roman"/>
                <a:ea typeface="新細明體"/>
                <a:cs typeface="Times New Roman"/>
              </a:endParaRPr>
            </a:p>
          </p:txBody>
        </p:sp>
        <p:sp>
          <p:nvSpPr>
            <p:cNvPr id="43" name="TextBox 79"/>
            <p:cNvSpPr txBox="1"/>
            <p:nvPr/>
          </p:nvSpPr>
          <p:spPr>
            <a:xfrm>
              <a:off x="5481183" y="3729562"/>
              <a:ext cx="641340" cy="510514"/>
            </a:xfrm>
            <a:prstGeom prst="rect">
              <a:avLst/>
            </a:prstGeom>
            <a:noFill/>
          </p:spPr>
          <p:txBody>
            <a:bodyPr wrap="square" rtlCol="0">
              <a:noAutofit/>
            </a:bodyPr>
            <a:lstStyle/>
            <a:p>
              <a:pPr>
                <a:spcAft>
                  <a:spcPts val="0"/>
                </a:spcAft>
              </a:pPr>
              <a:r>
                <a:rPr lang="zh-CN" sz="1300" kern="1200" dirty="0">
                  <a:solidFill>
                    <a:srgbClr val="000000"/>
                  </a:solidFill>
                  <a:effectLst/>
                  <a:latin typeface="Times New Roman"/>
                  <a:ea typeface="新細明體"/>
                  <a:cs typeface="Times New Roman"/>
                </a:rPr>
                <a:t>战场</a:t>
              </a:r>
              <a:endParaRPr lang="zh-HK" sz="1200" dirty="0">
                <a:effectLst/>
                <a:latin typeface="Times New Roman"/>
                <a:ea typeface="新細明體"/>
                <a:cs typeface="Times New Roman"/>
              </a:endParaRPr>
            </a:p>
          </p:txBody>
        </p:sp>
      </p:grpSp>
      <p:sp>
        <p:nvSpPr>
          <p:cNvPr id="44" name="TextBox 81"/>
          <p:cNvSpPr txBox="1"/>
          <p:nvPr/>
        </p:nvSpPr>
        <p:spPr>
          <a:xfrm>
            <a:off x="6976358" y="4415339"/>
            <a:ext cx="1324198" cy="281922"/>
          </a:xfrm>
          <a:prstGeom prst="rect">
            <a:avLst/>
          </a:prstGeom>
          <a:noFill/>
        </p:spPr>
        <p:txBody>
          <a:bodyPr wrap="square" rtlCol="0">
            <a:noAutofit/>
          </a:bodyPr>
          <a:lstStyle/>
          <a:p>
            <a:pPr>
              <a:spcAft>
                <a:spcPts val="0"/>
              </a:spcAft>
            </a:pPr>
            <a:r>
              <a:rPr lang="en-US" sz="1300" kern="1200" dirty="0">
                <a:solidFill>
                  <a:srgbClr val="000000"/>
                </a:solidFill>
                <a:effectLst/>
                <a:latin typeface="Times New Roman"/>
                <a:ea typeface="新細明體"/>
                <a:cs typeface="Times New Roman"/>
              </a:rPr>
              <a:t>9</a:t>
            </a:r>
            <a:r>
              <a:rPr lang="zh-CN" sz="1300" kern="1200" dirty="0">
                <a:solidFill>
                  <a:srgbClr val="000000"/>
                </a:solidFill>
                <a:effectLst/>
                <a:latin typeface="Times New Roman"/>
                <a:ea typeface="新細明體"/>
                <a:cs typeface="Times New Roman"/>
              </a:rPr>
              <a:t>月</a:t>
            </a:r>
            <a:r>
              <a:rPr lang="en-US" sz="1300" kern="1200" dirty="0">
                <a:solidFill>
                  <a:srgbClr val="000000"/>
                </a:solidFill>
                <a:effectLst/>
                <a:latin typeface="Times New Roman"/>
                <a:ea typeface="新細明體"/>
                <a:cs typeface="Times New Roman"/>
              </a:rPr>
              <a:t>16</a:t>
            </a:r>
            <a:r>
              <a:rPr lang="zh-CN" sz="1300" kern="1200" dirty="0">
                <a:solidFill>
                  <a:srgbClr val="000000"/>
                </a:solidFill>
                <a:effectLst/>
                <a:latin typeface="Times New Roman"/>
                <a:ea typeface="新細明體"/>
                <a:cs typeface="Times New Roman"/>
              </a:rPr>
              <a:t>日出发</a:t>
            </a:r>
            <a:endParaRPr lang="zh-HK" sz="1200" dirty="0">
              <a:effectLst/>
              <a:latin typeface="Times New Roman"/>
              <a:ea typeface="新細明體"/>
              <a:cs typeface="Times New Roman"/>
            </a:endParaRPr>
          </a:p>
        </p:txBody>
      </p:sp>
      <p:sp>
        <p:nvSpPr>
          <p:cNvPr id="45" name="Oval 83"/>
          <p:cNvSpPr/>
          <p:nvPr/>
        </p:nvSpPr>
        <p:spPr>
          <a:xfrm>
            <a:off x="3302886" y="4047100"/>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6" name="TextBox 84"/>
          <p:cNvSpPr txBox="1"/>
          <p:nvPr/>
        </p:nvSpPr>
        <p:spPr>
          <a:xfrm>
            <a:off x="3042808" y="3615266"/>
            <a:ext cx="769722" cy="510514"/>
          </a:xfrm>
          <a:prstGeom prst="rect">
            <a:avLst/>
          </a:prstGeom>
          <a:noFill/>
        </p:spPr>
        <p:txBody>
          <a:bodyPr wrap="square" rtlCol="0">
            <a:noAutofit/>
          </a:bodyPr>
          <a:lstStyle/>
          <a:p>
            <a:pPr>
              <a:spcAft>
                <a:spcPts val="0"/>
              </a:spcAft>
            </a:pPr>
            <a:r>
              <a:rPr lang="zh-CN" sz="1400" kern="1200" dirty="0">
                <a:solidFill>
                  <a:srgbClr val="000000"/>
                </a:solidFill>
                <a:effectLst/>
                <a:latin typeface="Times New Roman"/>
                <a:ea typeface="新細明體"/>
                <a:cs typeface="Times New Roman"/>
              </a:rPr>
              <a:t>旅顺</a:t>
            </a:r>
            <a:endParaRPr lang="zh-HK" sz="1200" dirty="0">
              <a:effectLst/>
              <a:latin typeface="Times New Roman"/>
              <a:ea typeface="新細明體"/>
              <a:cs typeface="Times New Roman"/>
            </a:endParaRPr>
          </a:p>
        </p:txBody>
      </p:sp>
      <p:grpSp>
        <p:nvGrpSpPr>
          <p:cNvPr id="8" name="群組 7"/>
          <p:cNvGrpSpPr/>
          <p:nvPr/>
        </p:nvGrpSpPr>
        <p:grpSpPr>
          <a:xfrm>
            <a:off x="3149834" y="4164573"/>
            <a:ext cx="1339236" cy="804453"/>
            <a:chOff x="3149834" y="4164573"/>
            <a:chExt cx="1339236" cy="804453"/>
          </a:xfrm>
        </p:grpSpPr>
        <p:sp>
          <p:nvSpPr>
            <p:cNvPr id="33" name="Flowchart: Delay 53"/>
            <p:cNvSpPr/>
            <p:nvPr/>
          </p:nvSpPr>
          <p:spPr>
            <a:xfrm rot="11929543">
              <a:off x="3443270" y="4164573"/>
              <a:ext cx="320666" cy="13400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4" name="Flowchart: Delay 54"/>
            <p:cNvSpPr/>
            <p:nvPr/>
          </p:nvSpPr>
          <p:spPr>
            <a:xfrm rot="8501232">
              <a:off x="4077714" y="4270525"/>
              <a:ext cx="320666" cy="13400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5" name="Flowchart: Delay 55"/>
            <p:cNvSpPr/>
            <p:nvPr/>
          </p:nvSpPr>
          <p:spPr>
            <a:xfrm rot="11522030">
              <a:off x="3761665" y="4281562"/>
              <a:ext cx="320666" cy="13400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7" name="TextBox 85"/>
            <p:cNvSpPr txBox="1"/>
            <p:nvPr/>
          </p:nvSpPr>
          <p:spPr>
            <a:xfrm rot="1115984">
              <a:off x="3149834" y="4458512"/>
              <a:ext cx="1339236" cy="510514"/>
            </a:xfrm>
            <a:prstGeom prst="rect">
              <a:avLst/>
            </a:prstGeom>
            <a:noFill/>
          </p:spPr>
          <p:txBody>
            <a:bodyPr wrap="square" rtlCol="0">
              <a:noAutofit/>
            </a:bodyPr>
            <a:lstStyle/>
            <a:p>
              <a:pPr>
                <a:spcAft>
                  <a:spcPts val="0"/>
                </a:spcAft>
              </a:pPr>
              <a:r>
                <a:rPr lang="en-US" sz="1300" kern="1200" dirty="0">
                  <a:solidFill>
                    <a:srgbClr val="000000"/>
                  </a:solidFill>
                  <a:effectLst/>
                  <a:latin typeface="Times New Roman"/>
                  <a:ea typeface="新細明體"/>
                  <a:cs typeface="Times New Roman"/>
                </a:rPr>
                <a:t>9</a:t>
              </a:r>
              <a:r>
                <a:rPr lang="zh-CN" sz="1300" kern="1200" dirty="0">
                  <a:solidFill>
                    <a:srgbClr val="000000"/>
                  </a:solidFill>
                  <a:effectLst/>
                  <a:latin typeface="Times New Roman"/>
                  <a:ea typeface="新細明體"/>
                  <a:cs typeface="Times New Roman"/>
                </a:rPr>
                <a:t>月</a:t>
              </a:r>
              <a:r>
                <a:rPr lang="en-US" sz="1300" kern="1200" dirty="0">
                  <a:solidFill>
                    <a:srgbClr val="000000"/>
                  </a:solidFill>
                  <a:effectLst/>
                  <a:latin typeface="Times New Roman"/>
                  <a:ea typeface="新細明體"/>
                  <a:cs typeface="Times New Roman"/>
                </a:rPr>
                <a:t>18</a:t>
              </a:r>
              <a:r>
                <a:rPr lang="zh-CN" sz="1300" kern="1200" dirty="0">
                  <a:solidFill>
                    <a:srgbClr val="000000"/>
                  </a:solidFill>
                  <a:effectLst/>
                  <a:latin typeface="Times New Roman"/>
                  <a:ea typeface="新細明體"/>
                  <a:cs typeface="Times New Roman"/>
                </a:rPr>
                <a:t>日残部返回旅顺</a:t>
              </a:r>
              <a:endParaRPr lang="zh-HK" sz="1200" dirty="0">
                <a:effectLst/>
                <a:latin typeface="Times New Roman"/>
                <a:ea typeface="新細明體"/>
                <a:cs typeface="Times New Roman"/>
              </a:endParaRPr>
            </a:p>
          </p:txBody>
        </p:sp>
      </p:grpSp>
      <p:sp>
        <p:nvSpPr>
          <p:cNvPr id="83" name="Freeform 67"/>
          <p:cNvSpPr/>
          <p:nvPr/>
        </p:nvSpPr>
        <p:spPr>
          <a:xfrm>
            <a:off x="6370623" y="5071311"/>
            <a:ext cx="444223" cy="1060235"/>
          </a:xfrm>
          <a:custGeom>
            <a:avLst/>
            <a:gdLst>
              <a:gd name="connsiteX0" fmla="*/ 387927 w 498764"/>
              <a:gd name="connsiteY0" fmla="*/ 1139376 h 1139376"/>
              <a:gd name="connsiteX1" fmla="*/ 346364 w 498764"/>
              <a:gd name="connsiteY1" fmla="*/ 1111667 h 1139376"/>
              <a:gd name="connsiteX2" fmla="*/ 290946 w 498764"/>
              <a:gd name="connsiteY2" fmla="*/ 1097813 h 1139376"/>
              <a:gd name="connsiteX3" fmla="*/ 180109 w 498764"/>
              <a:gd name="connsiteY3" fmla="*/ 973122 h 1139376"/>
              <a:gd name="connsiteX4" fmla="*/ 166255 w 498764"/>
              <a:gd name="connsiteY4" fmla="*/ 931558 h 1139376"/>
              <a:gd name="connsiteX5" fmla="*/ 110837 w 498764"/>
              <a:gd name="connsiteY5" fmla="*/ 848431 h 1139376"/>
              <a:gd name="connsiteX6" fmla="*/ 69273 w 498764"/>
              <a:gd name="connsiteY6" fmla="*/ 765304 h 1139376"/>
              <a:gd name="connsiteX7" fmla="*/ 27709 w 498764"/>
              <a:gd name="connsiteY7" fmla="*/ 682176 h 1139376"/>
              <a:gd name="connsiteX8" fmla="*/ 13855 w 498764"/>
              <a:gd name="connsiteY8" fmla="*/ 626758 h 1139376"/>
              <a:gd name="connsiteX9" fmla="*/ 0 w 498764"/>
              <a:gd name="connsiteY9" fmla="*/ 585194 h 1139376"/>
              <a:gd name="connsiteX10" fmla="*/ 13855 w 498764"/>
              <a:gd name="connsiteY10" fmla="*/ 252685 h 1139376"/>
              <a:gd name="connsiteX11" fmla="*/ 83127 w 498764"/>
              <a:gd name="connsiteY11" fmla="*/ 100285 h 1139376"/>
              <a:gd name="connsiteX12" fmla="*/ 124691 w 498764"/>
              <a:gd name="connsiteY12" fmla="*/ 86431 h 1139376"/>
              <a:gd name="connsiteX13" fmla="*/ 304800 w 498764"/>
              <a:gd name="connsiteY13" fmla="*/ 44867 h 1139376"/>
              <a:gd name="connsiteX14" fmla="*/ 443346 w 498764"/>
              <a:gd name="connsiteY14" fmla="*/ 3304 h 1139376"/>
              <a:gd name="connsiteX15" fmla="*/ 498764 w 498764"/>
              <a:gd name="connsiteY15" fmla="*/ 3304 h 11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8764" h="1139376">
                <a:moveTo>
                  <a:pt x="387927" y="1139376"/>
                </a:moveTo>
                <a:cubicBezTo>
                  <a:pt x="374073" y="1130140"/>
                  <a:pt x="361669" y="1118226"/>
                  <a:pt x="346364" y="1111667"/>
                </a:cubicBezTo>
                <a:cubicBezTo>
                  <a:pt x="328862" y="1104166"/>
                  <a:pt x="306545" y="1108732"/>
                  <a:pt x="290946" y="1097813"/>
                </a:cubicBezTo>
                <a:cubicBezTo>
                  <a:pt x="231633" y="1056294"/>
                  <a:pt x="214433" y="1024607"/>
                  <a:pt x="180109" y="973122"/>
                </a:cubicBezTo>
                <a:cubicBezTo>
                  <a:pt x="175491" y="959267"/>
                  <a:pt x="173347" y="944324"/>
                  <a:pt x="166255" y="931558"/>
                </a:cubicBezTo>
                <a:cubicBezTo>
                  <a:pt x="150082" y="902447"/>
                  <a:pt x="121368" y="880024"/>
                  <a:pt x="110837" y="848431"/>
                </a:cubicBezTo>
                <a:cubicBezTo>
                  <a:pt x="76012" y="743958"/>
                  <a:pt x="122989" y="872734"/>
                  <a:pt x="69273" y="765304"/>
                </a:cubicBezTo>
                <a:cubicBezTo>
                  <a:pt x="11910" y="650579"/>
                  <a:pt x="107122" y="801297"/>
                  <a:pt x="27709" y="682176"/>
                </a:cubicBezTo>
                <a:cubicBezTo>
                  <a:pt x="23091" y="663703"/>
                  <a:pt x="19086" y="645067"/>
                  <a:pt x="13855" y="626758"/>
                </a:cubicBezTo>
                <a:cubicBezTo>
                  <a:pt x="9843" y="612716"/>
                  <a:pt x="0" y="599798"/>
                  <a:pt x="0" y="585194"/>
                </a:cubicBezTo>
                <a:cubicBezTo>
                  <a:pt x="0" y="474261"/>
                  <a:pt x="6223" y="363355"/>
                  <a:pt x="13855" y="252685"/>
                </a:cubicBezTo>
                <a:cubicBezTo>
                  <a:pt x="16582" y="213137"/>
                  <a:pt x="39619" y="114787"/>
                  <a:pt x="83127" y="100285"/>
                </a:cubicBezTo>
                <a:cubicBezTo>
                  <a:pt x="96982" y="95667"/>
                  <a:pt x="110649" y="90443"/>
                  <a:pt x="124691" y="86431"/>
                </a:cubicBezTo>
                <a:cubicBezTo>
                  <a:pt x="174554" y="72185"/>
                  <a:pt x="266306" y="54490"/>
                  <a:pt x="304800" y="44867"/>
                </a:cubicBezTo>
                <a:cubicBezTo>
                  <a:pt x="394546" y="22431"/>
                  <a:pt x="294828" y="30307"/>
                  <a:pt x="443346" y="3304"/>
                </a:cubicBezTo>
                <a:cubicBezTo>
                  <a:pt x="461521" y="0"/>
                  <a:pt x="480291" y="3304"/>
                  <a:pt x="498764" y="3304"/>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grpSp>
        <p:nvGrpSpPr>
          <p:cNvPr id="10" name="群組 9"/>
          <p:cNvGrpSpPr/>
          <p:nvPr/>
        </p:nvGrpSpPr>
        <p:grpSpPr>
          <a:xfrm>
            <a:off x="5098827" y="3377059"/>
            <a:ext cx="770182" cy="1044161"/>
            <a:chOff x="5098827" y="3377059"/>
            <a:chExt cx="770182" cy="1044161"/>
          </a:xfrm>
        </p:grpSpPr>
        <p:sp>
          <p:nvSpPr>
            <p:cNvPr id="84" name="Freeform 73"/>
            <p:cNvSpPr/>
            <p:nvPr/>
          </p:nvSpPr>
          <p:spPr>
            <a:xfrm>
              <a:off x="5098827" y="3524125"/>
              <a:ext cx="770182" cy="897095"/>
            </a:xfrm>
            <a:custGeom>
              <a:avLst/>
              <a:gdLst>
                <a:gd name="connsiteX0" fmla="*/ 843075 w 864752"/>
                <a:gd name="connsiteY0" fmla="*/ 955963 h 964092"/>
                <a:gd name="connsiteX1" fmla="*/ 732239 w 864752"/>
                <a:gd name="connsiteY1" fmla="*/ 914400 h 964092"/>
                <a:gd name="connsiteX2" fmla="*/ 690675 w 864752"/>
                <a:gd name="connsiteY2" fmla="*/ 900545 h 964092"/>
                <a:gd name="connsiteX3" fmla="*/ 649112 w 864752"/>
                <a:gd name="connsiteY3" fmla="*/ 872836 h 964092"/>
                <a:gd name="connsiteX4" fmla="*/ 565984 w 864752"/>
                <a:gd name="connsiteY4" fmla="*/ 845127 h 964092"/>
                <a:gd name="connsiteX5" fmla="*/ 510566 w 864752"/>
                <a:gd name="connsiteY5" fmla="*/ 775854 h 964092"/>
                <a:gd name="connsiteX6" fmla="*/ 427439 w 864752"/>
                <a:gd name="connsiteY6" fmla="*/ 706582 h 964092"/>
                <a:gd name="connsiteX7" fmla="*/ 385875 w 864752"/>
                <a:gd name="connsiteY7" fmla="*/ 692727 h 964092"/>
                <a:gd name="connsiteX8" fmla="*/ 344312 w 864752"/>
                <a:gd name="connsiteY8" fmla="*/ 665018 h 964092"/>
                <a:gd name="connsiteX9" fmla="*/ 191912 w 864752"/>
                <a:gd name="connsiteY9" fmla="*/ 581891 h 964092"/>
                <a:gd name="connsiteX10" fmla="*/ 164202 w 864752"/>
                <a:gd name="connsiteY10" fmla="*/ 554182 h 964092"/>
                <a:gd name="connsiteX11" fmla="*/ 150348 w 864752"/>
                <a:gd name="connsiteY11" fmla="*/ 512618 h 964092"/>
                <a:gd name="connsiteX12" fmla="*/ 94930 w 864752"/>
                <a:gd name="connsiteY12" fmla="*/ 429491 h 964092"/>
                <a:gd name="connsiteX13" fmla="*/ 39512 w 864752"/>
                <a:gd name="connsiteY13" fmla="*/ 346363 h 964092"/>
                <a:gd name="connsiteX14" fmla="*/ 25657 w 864752"/>
                <a:gd name="connsiteY14" fmla="*/ 138545 h 964092"/>
                <a:gd name="connsiteX15" fmla="*/ 67221 w 864752"/>
                <a:gd name="connsiteY15" fmla="*/ 69272 h 964092"/>
                <a:gd name="connsiteX16" fmla="*/ 164202 w 864752"/>
                <a:gd name="connsiteY16" fmla="*/ 27709 h 964092"/>
                <a:gd name="connsiteX17" fmla="*/ 219621 w 864752"/>
                <a:gd name="connsiteY17" fmla="*/ 13854 h 964092"/>
                <a:gd name="connsiteX18" fmla="*/ 302748 w 864752"/>
                <a:gd name="connsiteY18" fmla="*/ 0 h 96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4752" h="964092">
                  <a:moveTo>
                    <a:pt x="843075" y="955963"/>
                  </a:moveTo>
                  <a:cubicBezTo>
                    <a:pt x="748746" y="924521"/>
                    <a:pt x="864752" y="964092"/>
                    <a:pt x="732239" y="914400"/>
                  </a:cubicBezTo>
                  <a:cubicBezTo>
                    <a:pt x="718565" y="909272"/>
                    <a:pt x="703737" y="907076"/>
                    <a:pt x="690675" y="900545"/>
                  </a:cubicBezTo>
                  <a:cubicBezTo>
                    <a:pt x="675782" y="893098"/>
                    <a:pt x="664328" y="879599"/>
                    <a:pt x="649112" y="872836"/>
                  </a:cubicBezTo>
                  <a:cubicBezTo>
                    <a:pt x="622421" y="860973"/>
                    <a:pt x="565984" y="845127"/>
                    <a:pt x="565984" y="845127"/>
                  </a:cubicBezTo>
                  <a:cubicBezTo>
                    <a:pt x="543241" y="776895"/>
                    <a:pt x="568413" y="824059"/>
                    <a:pt x="510566" y="775854"/>
                  </a:cubicBezTo>
                  <a:cubicBezTo>
                    <a:pt x="464606" y="737555"/>
                    <a:pt x="479034" y="732380"/>
                    <a:pt x="427439" y="706582"/>
                  </a:cubicBezTo>
                  <a:cubicBezTo>
                    <a:pt x="414377" y="700051"/>
                    <a:pt x="398937" y="699258"/>
                    <a:pt x="385875" y="692727"/>
                  </a:cubicBezTo>
                  <a:cubicBezTo>
                    <a:pt x="370982" y="685280"/>
                    <a:pt x="358930" y="672991"/>
                    <a:pt x="344312" y="665018"/>
                  </a:cubicBezTo>
                  <a:cubicBezTo>
                    <a:pt x="294788" y="638005"/>
                    <a:pt x="237125" y="618061"/>
                    <a:pt x="191912" y="581891"/>
                  </a:cubicBezTo>
                  <a:cubicBezTo>
                    <a:pt x="181712" y="573731"/>
                    <a:pt x="173439" y="563418"/>
                    <a:pt x="164202" y="554182"/>
                  </a:cubicBezTo>
                  <a:cubicBezTo>
                    <a:pt x="159584" y="540327"/>
                    <a:pt x="157440" y="525384"/>
                    <a:pt x="150348" y="512618"/>
                  </a:cubicBezTo>
                  <a:cubicBezTo>
                    <a:pt x="134175" y="483507"/>
                    <a:pt x="105461" y="461084"/>
                    <a:pt x="94930" y="429491"/>
                  </a:cubicBezTo>
                  <a:cubicBezTo>
                    <a:pt x="74879" y="369339"/>
                    <a:pt x="91402" y="398254"/>
                    <a:pt x="39512" y="346363"/>
                  </a:cubicBezTo>
                  <a:cubicBezTo>
                    <a:pt x="12315" y="210384"/>
                    <a:pt x="0" y="241171"/>
                    <a:pt x="25657" y="138545"/>
                  </a:cubicBezTo>
                  <a:cubicBezTo>
                    <a:pt x="33994" y="105198"/>
                    <a:pt x="37816" y="88876"/>
                    <a:pt x="67221" y="69272"/>
                  </a:cubicBezTo>
                  <a:cubicBezTo>
                    <a:pt x="94931" y="50799"/>
                    <a:pt x="131874" y="36945"/>
                    <a:pt x="164202" y="27709"/>
                  </a:cubicBezTo>
                  <a:cubicBezTo>
                    <a:pt x="182511" y="22478"/>
                    <a:pt x="200949" y="17588"/>
                    <a:pt x="219621" y="13854"/>
                  </a:cubicBezTo>
                  <a:cubicBezTo>
                    <a:pt x="247167" y="8345"/>
                    <a:pt x="302748" y="0"/>
                    <a:pt x="302748"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85" name="Chevron 74"/>
            <p:cNvSpPr/>
            <p:nvPr/>
          </p:nvSpPr>
          <p:spPr>
            <a:xfrm>
              <a:off x="5226880" y="3377059"/>
              <a:ext cx="192399" cy="26801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86" name="Explosion 2 17"/>
          <p:cNvSpPr/>
          <p:nvPr/>
        </p:nvSpPr>
        <p:spPr>
          <a:xfrm>
            <a:off x="5419280" y="3243051"/>
            <a:ext cx="384799" cy="335020"/>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Tree>
    <p:extLst>
      <p:ext uri="{BB962C8B-B14F-4D97-AF65-F5344CB8AC3E}">
        <p14:creationId xmlns:p14="http://schemas.microsoft.com/office/powerpoint/2010/main" val="41826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down)">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cBhvr>
                                        <p:cTn id="42" dur="500" fill="hold"/>
                                        <p:tgtEl>
                                          <p:spTgt spid="86"/>
                                        </p:tgtEl>
                                        <p:attrNameLst>
                                          <p:attrName>ppt_w</p:attrName>
                                        </p:attrNameLst>
                                      </p:cBhvr>
                                      <p:tavLst>
                                        <p:tav tm="0">
                                          <p:val>
                                            <p:fltVal val="0"/>
                                          </p:val>
                                        </p:tav>
                                        <p:tav tm="100000">
                                          <p:val>
                                            <p:strVal val="#ppt_w"/>
                                          </p:val>
                                        </p:tav>
                                      </p:tavLst>
                                    </p:anim>
                                    <p:anim calcmode="lin" valueType="num">
                                      <p:cBhvr>
                                        <p:cTn id="43" dur="500" fill="hold"/>
                                        <p:tgtEl>
                                          <p:spTgt spid="86"/>
                                        </p:tgtEl>
                                        <p:attrNameLst>
                                          <p:attrName>ppt_h</p:attrName>
                                        </p:attrNameLst>
                                      </p:cBhvr>
                                      <p:tavLst>
                                        <p:tav tm="0">
                                          <p:val>
                                            <p:fltVal val="0"/>
                                          </p:val>
                                        </p:tav>
                                        <p:tav tm="100000">
                                          <p:val>
                                            <p:strVal val="#ppt_h"/>
                                          </p:val>
                                        </p:tav>
                                      </p:tavLst>
                                    </p:anim>
                                    <p:animEffect transition="in" filter="fade">
                                      <p:cBhvr>
                                        <p:cTn id="44" dur="500"/>
                                        <p:tgtEl>
                                          <p:spTgt spid="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up)">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4" grpId="0"/>
      <p:bldP spid="83" grpId="0" animBg="1"/>
      <p:bldP spid="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TextBox 4"/>
          <p:cNvSpPr txBox="1"/>
          <p:nvPr/>
        </p:nvSpPr>
        <p:spPr>
          <a:xfrm>
            <a:off x="324084" y="314315"/>
            <a:ext cx="4754768" cy="383126"/>
          </a:xfrm>
          <a:prstGeom prst="rect">
            <a:avLst/>
          </a:prstGeom>
          <a:solidFill>
            <a:srgbClr val="92D050"/>
          </a:solidFill>
          <a:ln w="38100">
            <a:noFill/>
          </a:ln>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黄海海战作战图：日本舰队单纵阵</a:t>
            </a:r>
            <a:r>
              <a:rPr lang="en-US" sz="1600" kern="1200" dirty="0">
                <a:solidFill>
                  <a:srgbClr val="000000"/>
                </a:solidFill>
                <a:effectLst/>
                <a:latin typeface="Times New Roman"/>
                <a:ea typeface="新細明體"/>
                <a:cs typeface="Times New Roman"/>
              </a:rPr>
              <a:t>vs</a:t>
            </a:r>
            <a:r>
              <a:rPr lang="zh-CN" sz="1600" kern="1200" dirty="0">
                <a:solidFill>
                  <a:srgbClr val="000000"/>
                </a:solidFill>
                <a:effectLst/>
                <a:latin typeface="Times New Roman"/>
                <a:ea typeface="新細明體"/>
                <a:cs typeface="Times New Roman"/>
              </a:rPr>
              <a:t>北洋水师横阵 </a:t>
            </a:r>
            <a:endParaRPr lang="zh-HK" sz="1600" dirty="0">
              <a:effectLst/>
              <a:latin typeface="Times New Roman"/>
              <a:ea typeface="新細明體"/>
              <a:cs typeface="Times New Roman"/>
            </a:endParaRPr>
          </a:p>
        </p:txBody>
      </p:sp>
      <p:sp>
        <p:nvSpPr>
          <p:cNvPr id="7" name="Rectangle 2"/>
          <p:cNvSpPr/>
          <p:nvPr/>
        </p:nvSpPr>
        <p:spPr>
          <a:xfrm>
            <a:off x="302139" y="1040357"/>
            <a:ext cx="8447159" cy="590266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0" name="TextBox 81"/>
          <p:cNvSpPr txBox="1"/>
          <p:nvPr/>
        </p:nvSpPr>
        <p:spPr>
          <a:xfrm>
            <a:off x="219092" y="5914736"/>
            <a:ext cx="4098907" cy="757349"/>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Calibri"/>
                <a:ea typeface="新細明體"/>
                <a:cs typeface="Times New Roman"/>
              </a:rPr>
              <a:t>并排而出，是为「横阵」，由于船舰速度不一，因此所谓「横阵」，也有快慢之别。</a:t>
            </a:r>
            <a:endParaRPr kumimoji="0" lang="zh-HK" altLang="en-US" sz="14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Calibri"/>
                <a:ea typeface="新細明體"/>
                <a:cs typeface="Times New Roman"/>
              </a:rPr>
              <a:t>在横阵的处置上，两艘船舰为一组，互相照应。</a:t>
            </a:r>
            <a:endParaRPr kumimoji="0" lang="zh-HK" altLang="en-US" sz="14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2" name="TextBox 91"/>
          <p:cNvSpPr txBox="1"/>
          <p:nvPr/>
        </p:nvSpPr>
        <p:spPr>
          <a:xfrm>
            <a:off x="4977364" y="5771575"/>
            <a:ext cx="4031708" cy="1051972"/>
          </a:xfrm>
          <a:prstGeom prst="rect">
            <a:avLst/>
          </a:prstGeom>
          <a:solidFill>
            <a:srgbClr val="9BBB59">
              <a:lumMod val="60000"/>
              <a:lumOff val="40000"/>
            </a:srgbClr>
          </a:solidFill>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rgbClr val="000000"/>
                </a:solidFill>
                <a:effectLst/>
                <a:uLnTx/>
                <a:uFillTx/>
                <a:latin typeface="Calibri"/>
                <a:ea typeface="新細明體"/>
                <a:cs typeface="Times New Roman"/>
              </a:rPr>
              <a:t>问题</a:t>
            </a:r>
            <a:r>
              <a:rPr kumimoji="0" lang="zh-TW" altLang="en-US" sz="1600" b="0" i="0" u="none" strike="noStrike" kern="1200" cap="none" spc="0" normalizeH="0" baseline="0" noProof="0" dirty="0">
                <a:ln>
                  <a:noFill/>
                </a:ln>
                <a:solidFill>
                  <a:srgbClr val="000000"/>
                </a:solidFill>
                <a:effectLst/>
                <a:uLnTx/>
                <a:uFillTx/>
                <a:latin typeface="Calibri"/>
                <a:ea typeface="新細明體"/>
                <a:cs typeface="Times New Roman"/>
              </a:rPr>
              <a:t>：北洋水师将平远、广丙，以及两艘鱼雷艇置放于这个位置，有何作用？</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4" name="文字方塊 13"/>
          <p:cNvSpPr txBox="1"/>
          <p:nvPr/>
        </p:nvSpPr>
        <p:spPr>
          <a:xfrm>
            <a:off x="5066553" y="6401109"/>
            <a:ext cx="3853330" cy="352986"/>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100" cap="none" spc="0" normalizeH="0" baseline="0" noProof="0" dirty="0">
                <a:ln>
                  <a:noFill/>
                </a:ln>
                <a:solidFill>
                  <a:srgbClr val="FF0000"/>
                </a:solidFill>
                <a:effectLst/>
                <a:uLnTx/>
                <a:uFillTx/>
                <a:latin typeface="Calibri"/>
                <a:ea typeface="新細明體"/>
                <a:cs typeface="Times New Roman"/>
              </a:rPr>
              <a:t>可与与本队成犄角之势，互相保护。</a:t>
            </a:r>
            <a:endParaRPr kumimoji="0" lang="zh-HK" altLang="en-US" sz="1600"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sp>
        <p:nvSpPr>
          <p:cNvPr id="16" name="TextBox 61"/>
          <p:cNvSpPr txBox="1"/>
          <p:nvPr/>
        </p:nvSpPr>
        <p:spPr>
          <a:xfrm>
            <a:off x="532148" y="1015343"/>
            <a:ext cx="2013585" cy="516890"/>
          </a:xfrm>
          <a:prstGeom prst="rect">
            <a:avLst/>
          </a:prstGeom>
          <a:noFill/>
        </p:spPr>
        <p:txBody>
          <a:bodyPr wrap="square" rtlCol="0">
            <a:noAutofit/>
          </a:bodyPr>
          <a:lstStyle/>
          <a:p>
            <a:pPr>
              <a:spcAft>
                <a:spcPts val="0"/>
              </a:spcAft>
            </a:pPr>
            <a:r>
              <a:rPr lang="zh-CN" sz="1600" kern="1200" dirty="0">
                <a:solidFill>
                  <a:srgbClr val="000000"/>
                </a:solidFill>
                <a:effectLst/>
                <a:latin typeface="Times New Roman"/>
                <a:ea typeface="新細明體"/>
                <a:cs typeface="Times New Roman"/>
              </a:rPr>
              <a:t>图</a:t>
            </a:r>
            <a:r>
              <a:rPr lang="en-US" sz="1600" kern="1200" dirty="0">
                <a:solidFill>
                  <a:srgbClr val="000000"/>
                </a:solidFill>
                <a:effectLst/>
                <a:latin typeface="Times New Roman"/>
                <a:ea typeface="新細明體"/>
                <a:cs typeface="Times New Roman"/>
              </a:rPr>
              <a:t>4</a:t>
            </a:r>
            <a:r>
              <a:rPr lang="zh-CN" sz="1600" kern="1200" dirty="0">
                <a:solidFill>
                  <a:srgbClr val="000000"/>
                </a:solidFill>
                <a:effectLst/>
                <a:latin typeface="Times New Roman"/>
                <a:ea typeface="新細明體"/>
                <a:cs typeface="Times New Roman"/>
              </a:rPr>
              <a:t>之</a:t>
            </a:r>
            <a:r>
              <a:rPr lang="en-US" sz="1600" kern="1200" dirty="0">
                <a:solidFill>
                  <a:srgbClr val="000000"/>
                </a:solidFill>
                <a:effectLst/>
                <a:latin typeface="Times New Roman"/>
                <a:ea typeface="新細明體"/>
                <a:cs typeface="Times New Roman"/>
              </a:rPr>
              <a:t>1 : </a:t>
            </a:r>
            <a:r>
              <a:rPr lang="zh-CN" sz="1600" kern="1200" dirty="0">
                <a:solidFill>
                  <a:srgbClr val="000000"/>
                </a:solidFill>
                <a:effectLst/>
                <a:latin typeface="Times New Roman"/>
                <a:ea typeface="新細明體"/>
                <a:cs typeface="Times New Roman"/>
              </a:rPr>
              <a:t>开首阵式</a:t>
            </a:r>
            <a:endParaRPr lang="zh-HK" sz="1600" dirty="0">
              <a:effectLst/>
              <a:latin typeface="Times New Roman"/>
              <a:ea typeface="新細明體"/>
              <a:cs typeface="Times New Roman"/>
            </a:endParaRPr>
          </a:p>
        </p:txBody>
      </p:sp>
      <p:sp>
        <p:nvSpPr>
          <p:cNvPr id="24" name="TextBox 92"/>
          <p:cNvSpPr txBox="1"/>
          <p:nvPr/>
        </p:nvSpPr>
        <p:spPr>
          <a:xfrm>
            <a:off x="219092" y="2455303"/>
            <a:ext cx="2100729" cy="2180179"/>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问题：</a:t>
            </a:r>
            <a:r>
              <a:rPr kumimoji="0" lang="zh-CN" altLang="en-US" sz="1600" b="0" i="0" u="none" strike="noStrike" kern="1200" cap="none" spc="0" normalizeH="0" baseline="0" noProof="0" dirty="0">
                <a:ln>
                  <a:noFill/>
                </a:ln>
                <a:solidFill>
                  <a:srgbClr val="000000"/>
                </a:solidFill>
                <a:effectLst/>
                <a:uLnTx/>
                <a:uFillTx/>
                <a:latin typeface="Times New Roman"/>
                <a:ea typeface="Calibri"/>
                <a:cs typeface="Times New Roman"/>
              </a:rPr>
              <a:t> </a:t>
            </a:r>
            <a:r>
              <a:rPr kumimoji="0" lang="zh-TW" altLang="en-US" sz="1600" b="0" i="0" u="none" strike="noStrike" kern="1200" cap="none" spc="0" normalizeH="0" baseline="0" noProof="0" dirty="0">
                <a:ln>
                  <a:noFill/>
                </a:ln>
                <a:solidFill>
                  <a:srgbClr val="000000"/>
                </a:solidFill>
                <a:effectLst/>
                <a:uLnTx/>
                <a:uFillTx/>
                <a:latin typeface="Calibri"/>
                <a:ea typeface="新細明體"/>
                <a:cs typeface="Times New Roman"/>
              </a:rPr>
              <a:t>「单纵阵」</a:t>
            </a: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是</a:t>
            </a:r>
            <a:r>
              <a:rPr kumimoji="0" lang="zh-TW" altLang="en-US" sz="1600" b="0" i="0" u="none" strike="noStrike" kern="1200" cap="none" spc="0" normalizeH="0" baseline="0" noProof="0" dirty="0">
                <a:ln>
                  <a:noFill/>
                </a:ln>
                <a:solidFill>
                  <a:srgbClr val="000000"/>
                </a:solidFill>
                <a:effectLst/>
                <a:uLnTx/>
                <a:uFillTx/>
                <a:latin typeface="Calibri"/>
                <a:ea typeface="新細明體"/>
                <a:cs typeface="Times New Roman"/>
              </a:rPr>
              <a:t>一个很</a:t>
            </a: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讲求高度配合的阵式，原因为何？</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（提示：速度）</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rPr>
              <a:t> </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29" name="文字方塊 28"/>
          <p:cNvSpPr txBox="1"/>
          <p:nvPr/>
        </p:nvSpPr>
        <p:spPr>
          <a:xfrm>
            <a:off x="327619" y="3684850"/>
            <a:ext cx="1895084" cy="831103"/>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rgbClr val="FF0000"/>
                </a:solidFill>
                <a:effectLst/>
                <a:uLnTx/>
                <a:uFillTx/>
                <a:latin typeface="Times New Roman"/>
                <a:ea typeface="新細明體"/>
                <a:cs typeface="Times New Roman"/>
              </a:rPr>
              <a:t>各船速度不一，如不能互相协调，便不能维持阵式。</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sysClr val="windowText" lastClr="000000"/>
                </a:solidFill>
                <a:effectLst/>
                <a:uLnTx/>
                <a:uFillTx/>
                <a:latin typeface="Times New Roman"/>
                <a:ea typeface="新細明體"/>
                <a:cs typeface="Times New Roman"/>
              </a:rPr>
              <a:t> </a:t>
            </a:r>
            <a:endParaRPr kumimoji="0" lang="zh-HK" altLang="en-US" sz="1600" b="0" i="0" u="none" strike="noStrike" kern="100" cap="none" spc="0" normalizeH="0" baseline="0" noProof="0" dirty="0">
              <a:ln>
                <a:noFill/>
              </a:ln>
              <a:solidFill>
                <a:sysClr val="windowText" lastClr="000000"/>
              </a:solidFill>
              <a:effectLst/>
              <a:uLnTx/>
              <a:uFillTx/>
              <a:latin typeface="Calibri"/>
              <a:ea typeface="新細明體"/>
              <a:cs typeface="Times New Roman"/>
            </a:endParaRPr>
          </a:p>
        </p:txBody>
      </p:sp>
      <p:grpSp>
        <p:nvGrpSpPr>
          <p:cNvPr id="6" name="群組 5"/>
          <p:cNvGrpSpPr/>
          <p:nvPr/>
        </p:nvGrpSpPr>
        <p:grpSpPr>
          <a:xfrm>
            <a:off x="2136773" y="1098982"/>
            <a:ext cx="3129586" cy="2242502"/>
            <a:chOff x="2135747" y="1234024"/>
            <a:chExt cx="3129586" cy="2242502"/>
          </a:xfrm>
        </p:grpSpPr>
        <p:grpSp>
          <p:nvGrpSpPr>
            <p:cNvPr id="3" name="群組 2"/>
            <p:cNvGrpSpPr/>
            <p:nvPr/>
          </p:nvGrpSpPr>
          <p:grpSpPr>
            <a:xfrm rot="20856122">
              <a:off x="2135747" y="1234024"/>
              <a:ext cx="3129586" cy="1732439"/>
              <a:chOff x="2997401" y="2572067"/>
              <a:chExt cx="3129586" cy="1732439"/>
            </a:xfrm>
          </p:grpSpPr>
          <p:sp>
            <p:nvSpPr>
              <p:cNvPr id="40" name="Oval 84"/>
              <p:cNvSpPr/>
              <p:nvPr/>
            </p:nvSpPr>
            <p:spPr>
              <a:xfrm rot="1309891">
                <a:off x="2997401" y="2716833"/>
                <a:ext cx="3129586" cy="1516798"/>
              </a:xfrm>
              <a:prstGeom prst="ellipse">
                <a:avLst/>
              </a:prstGeom>
              <a:noFill/>
              <a:ln w="25400" cap="flat" cmpd="sng" algn="ctr">
                <a:solidFill>
                  <a:sysClr val="windowText" lastClr="000000"/>
                </a:solidFill>
                <a:prstDash val="sysDash"/>
              </a:ln>
              <a:effectLst/>
            </p:spPr>
            <p:txBody>
              <a:bodyPr rtlCol="0" anchor="ctr"/>
              <a:lstStyle/>
              <a:p>
                <a:endParaRPr lang="zh-TW" altLang="en-US"/>
              </a:p>
            </p:txBody>
          </p:sp>
          <p:grpSp>
            <p:nvGrpSpPr>
              <p:cNvPr id="59" name="群組 58"/>
              <p:cNvGrpSpPr/>
              <p:nvPr/>
            </p:nvGrpSpPr>
            <p:grpSpPr>
              <a:xfrm>
                <a:off x="3287719" y="2572067"/>
                <a:ext cx="2698097" cy="1732439"/>
                <a:chOff x="-49846" y="0"/>
                <a:chExt cx="2698361" cy="1732477"/>
              </a:xfrm>
            </p:grpSpPr>
            <p:sp>
              <p:nvSpPr>
                <p:cNvPr id="60" name="Flowchart: Delay 13"/>
                <p:cNvSpPr/>
                <p:nvPr/>
              </p:nvSpPr>
              <p:spPr>
                <a:xfrm rot="982211">
                  <a:off x="350520" y="26606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1" name="Flowchart: Delay 14"/>
                <p:cNvSpPr/>
                <p:nvPr/>
              </p:nvSpPr>
              <p:spPr>
                <a:xfrm rot="982211">
                  <a:off x="722630" y="43497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2" name="Flowchart: Delay 15"/>
                <p:cNvSpPr/>
                <p:nvPr/>
              </p:nvSpPr>
              <p:spPr>
                <a:xfrm rot="982211">
                  <a:off x="176298" y="548451"/>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3" name="Flowchart: Delay 16"/>
                <p:cNvSpPr/>
                <p:nvPr/>
              </p:nvSpPr>
              <p:spPr>
                <a:xfrm rot="982211">
                  <a:off x="591333" y="70675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4" name="Flowchart: Delay 17"/>
                <p:cNvSpPr/>
                <p:nvPr/>
              </p:nvSpPr>
              <p:spPr>
                <a:xfrm rot="982211">
                  <a:off x="969645" y="84264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5" name="Flowchart: Delay 18"/>
                <p:cNvSpPr/>
                <p:nvPr/>
              </p:nvSpPr>
              <p:spPr>
                <a:xfrm rot="982211">
                  <a:off x="1362265" y="985372"/>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6" name="Flowchart: Delay 19"/>
                <p:cNvSpPr/>
                <p:nvPr/>
              </p:nvSpPr>
              <p:spPr>
                <a:xfrm rot="982211">
                  <a:off x="1762357" y="1151146"/>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7" name="Flowchart: Delay 20"/>
                <p:cNvSpPr/>
                <p:nvPr/>
              </p:nvSpPr>
              <p:spPr>
                <a:xfrm rot="982211">
                  <a:off x="2170556" y="1287036"/>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68" name="TextBox 62"/>
                <p:cNvSpPr txBox="1"/>
                <p:nvPr/>
              </p:nvSpPr>
              <p:spPr>
                <a:xfrm rot="1146110">
                  <a:off x="370205" y="0"/>
                  <a:ext cx="515210"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赤城</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69" name="TextBox 63"/>
                <p:cNvSpPr txBox="1"/>
                <p:nvPr/>
              </p:nvSpPr>
              <p:spPr>
                <a:xfrm rot="997450">
                  <a:off x="740262" y="192514"/>
                  <a:ext cx="756285" cy="301625"/>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西京丸</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0" name="TextBox 65"/>
                <p:cNvSpPr txBox="1"/>
                <p:nvPr/>
              </p:nvSpPr>
              <p:spPr>
                <a:xfrm rot="1077275">
                  <a:off x="-49846" y="663867"/>
                  <a:ext cx="540735"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扶桑</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1" name="TextBox 68"/>
                <p:cNvSpPr txBox="1"/>
                <p:nvPr/>
              </p:nvSpPr>
              <p:spPr>
                <a:xfrm rot="1088784">
                  <a:off x="365125" y="788035"/>
                  <a:ext cx="535972"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比叡</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2" name="TextBox 72"/>
                <p:cNvSpPr txBox="1"/>
                <p:nvPr/>
              </p:nvSpPr>
              <p:spPr>
                <a:xfrm rot="1116216">
                  <a:off x="766107" y="970687"/>
                  <a:ext cx="603160"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桥立</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3" name="TextBox 73"/>
                <p:cNvSpPr txBox="1"/>
                <p:nvPr/>
              </p:nvSpPr>
              <p:spPr>
                <a:xfrm rot="969295">
                  <a:off x="1147255" y="1111210"/>
                  <a:ext cx="516296"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严岛</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4" name="TextBox 74"/>
                <p:cNvSpPr txBox="1"/>
                <p:nvPr/>
              </p:nvSpPr>
              <p:spPr>
                <a:xfrm rot="1153745">
                  <a:off x="1491319" y="1274068"/>
                  <a:ext cx="681145"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千代田</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5" name="TextBox 75"/>
                <p:cNvSpPr txBox="1"/>
                <p:nvPr/>
              </p:nvSpPr>
              <p:spPr>
                <a:xfrm rot="997807">
                  <a:off x="2023170" y="1430813"/>
                  <a:ext cx="625345"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松岛</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76" name="Line Callout 2 88"/>
                <p:cNvSpPr/>
                <p:nvPr/>
              </p:nvSpPr>
              <p:spPr>
                <a:xfrm>
                  <a:off x="2282951" y="1106061"/>
                  <a:ext cx="123465" cy="135747"/>
                </a:xfrm>
                <a:prstGeom prst="borderCallout2">
                  <a:avLst>
                    <a:gd name="adj1" fmla="val 18750"/>
                    <a:gd name="adj2" fmla="val -8333"/>
                    <a:gd name="adj3" fmla="val 66133"/>
                    <a:gd name="adj4" fmla="val -26144"/>
                    <a:gd name="adj5" fmla="val 112500"/>
                    <a:gd name="adj6" fmla="val -46667"/>
                  </a:avLst>
                </a:prstGeom>
                <a:solidFill>
                  <a:srgbClr val="C00000"/>
                </a:solidFill>
                <a:ln w="25400"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grpSp>
        </p:grpSp>
        <p:sp>
          <p:nvSpPr>
            <p:cNvPr id="77" name="TextBox 85"/>
            <p:cNvSpPr txBox="1"/>
            <p:nvPr/>
          </p:nvSpPr>
          <p:spPr>
            <a:xfrm rot="556166">
              <a:off x="3270517" y="2959636"/>
              <a:ext cx="836295" cy="516890"/>
            </a:xfrm>
            <a:prstGeom prst="rect">
              <a:avLst/>
            </a:prstGeom>
            <a:noFill/>
          </p:spPr>
          <p:txBody>
            <a:bodyPr wrap="square" rtlCol="0">
              <a:noAutofit/>
            </a:bodyPr>
            <a:lstStyle/>
            <a:p>
              <a:pPr>
                <a:spcAft>
                  <a:spcPts val="0"/>
                </a:spcAft>
              </a:pPr>
              <a:r>
                <a:rPr lang="zh-CN" sz="1400" kern="1200" dirty="0">
                  <a:solidFill>
                    <a:srgbClr val="000000"/>
                  </a:solidFill>
                  <a:effectLst/>
                  <a:latin typeface="Cambria"/>
                  <a:ea typeface="新細明體"/>
                  <a:cs typeface="Times New Roman"/>
                </a:rPr>
                <a:t>本队</a:t>
              </a:r>
              <a:endParaRPr lang="zh-HK" sz="1400" dirty="0">
                <a:effectLst/>
                <a:latin typeface="Times New Roman"/>
                <a:ea typeface="新細明體"/>
                <a:cs typeface="Times New Roman"/>
              </a:endParaRPr>
            </a:p>
            <a:p>
              <a:pPr>
                <a:spcAft>
                  <a:spcPts val="0"/>
                </a:spcAft>
              </a:pPr>
              <a:r>
                <a:rPr lang="en-US" sz="1400" dirty="0">
                  <a:effectLst/>
                  <a:latin typeface="Times New Roman"/>
                  <a:ea typeface="新細明體"/>
                  <a:cs typeface="Times New Roman"/>
                </a:rPr>
                <a:t> </a:t>
              </a:r>
              <a:endParaRPr lang="zh-HK" sz="1400" dirty="0">
                <a:effectLst/>
                <a:latin typeface="Times New Roman"/>
                <a:ea typeface="新細明體"/>
                <a:cs typeface="Times New Roman"/>
              </a:endParaRPr>
            </a:p>
          </p:txBody>
        </p:sp>
      </p:grpSp>
      <p:grpSp>
        <p:nvGrpSpPr>
          <p:cNvPr id="8" name="群組 7"/>
          <p:cNvGrpSpPr/>
          <p:nvPr/>
        </p:nvGrpSpPr>
        <p:grpSpPr>
          <a:xfrm>
            <a:off x="5343589" y="1714297"/>
            <a:ext cx="2290712" cy="1758340"/>
            <a:chOff x="5567925" y="2045498"/>
            <a:chExt cx="2290712" cy="1758340"/>
          </a:xfrm>
        </p:grpSpPr>
        <p:grpSp>
          <p:nvGrpSpPr>
            <p:cNvPr id="2" name="群組 1"/>
            <p:cNvGrpSpPr/>
            <p:nvPr/>
          </p:nvGrpSpPr>
          <p:grpSpPr>
            <a:xfrm rot="20856122">
              <a:off x="5567925" y="2045498"/>
              <a:ext cx="2290712" cy="1177290"/>
              <a:chOff x="3404161" y="2817653"/>
              <a:chExt cx="2290712" cy="1177290"/>
            </a:xfrm>
          </p:grpSpPr>
          <p:sp>
            <p:nvSpPr>
              <p:cNvPr id="15" name="Oval 82"/>
              <p:cNvSpPr/>
              <p:nvPr/>
            </p:nvSpPr>
            <p:spPr>
              <a:xfrm rot="1639044">
                <a:off x="3404161" y="2817653"/>
                <a:ext cx="2247776" cy="1177290"/>
              </a:xfrm>
              <a:prstGeom prst="ellipse">
                <a:avLst/>
              </a:prstGeom>
              <a:noFill/>
              <a:ln w="19050" cap="flat" cmpd="sng" algn="ctr">
                <a:solidFill>
                  <a:sysClr val="windowText" lastClr="000000"/>
                </a:solidFill>
                <a:prstDash val="sysDash"/>
              </a:ln>
              <a:effectLst/>
            </p:spPr>
            <p:txBody>
              <a:bodyPr rtlCol="0" anchor="ctr"/>
              <a:lstStyle/>
              <a:p>
                <a:endParaRPr lang="zh-TW" altLang="en-US"/>
              </a:p>
            </p:txBody>
          </p:sp>
          <p:grpSp>
            <p:nvGrpSpPr>
              <p:cNvPr id="31" name="群組 30"/>
              <p:cNvGrpSpPr/>
              <p:nvPr/>
            </p:nvGrpSpPr>
            <p:grpSpPr>
              <a:xfrm>
                <a:off x="3538441" y="2962763"/>
                <a:ext cx="2156432" cy="958692"/>
                <a:chOff x="-127745" y="-43987"/>
                <a:chExt cx="2156651" cy="959249"/>
              </a:xfrm>
            </p:grpSpPr>
            <p:sp>
              <p:nvSpPr>
                <p:cNvPr id="32" name="Flowchart: Delay 21"/>
                <p:cNvSpPr/>
                <p:nvPr/>
              </p:nvSpPr>
              <p:spPr>
                <a:xfrm rot="982211">
                  <a:off x="8277" y="264883"/>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33" name="Flowchart: Delay 22"/>
                <p:cNvSpPr/>
                <p:nvPr/>
              </p:nvSpPr>
              <p:spPr>
                <a:xfrm rot="982211">
                  <a:off x="476250" y="438150"/>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34" name="Flowchart: Delay 23"/>
                <p:cNvSpPr/>
                <p:nvPr/>
              </p:nvSpPr>
              <p:spPr>
                <a:xfrm rot="982211">
                  <a:off x="995318" y="634706"/>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35" name="Flowchart: Delay 24"/>
                <p:cNvSpPr/>
                <p:nvPr/>
              </p:nvSpPr>
              <p:spPr>
                <a:xfrm rot="982211">
                  <a:off x="1433732" y="77951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36" name="TextBox 76"/>
                <p:cNvSpPr txBox="1"/>
                <p:nvPr/>
              </p:nvSpPr>
              <p:spPr>
                <a:xfrm rot="1149118">
                  <a:off x="-127745" y="-43987"/>
                  <a:ext cx="630748"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浪速</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37" name="TextBox 77"/>
                <p:cNvSpPr txBox="1"/>
                <p:nvPr/>
              </p:nvSpPr>
              <p:spPr>
                <a:xfrm rot="1072141">
                  <a:off x="305423" y="138777"/>
                  <a:ext cx="737814" cy="340958"/>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秋津洲</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38" name="TextBox 78"/>
                <p:cNvSpPr txBox="1"/>
                <p:nvPr/>
              </p:nvSpPr>
              <p:spPr>
                <a:xfrm rot="1291682">
                  <a:off x="844538" y="336057"/>
                  <a:ext cx="756739" cy="317419"/>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高千穗</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39" name="TextBox 79"/>
                <p:cNvSpPr txBox="1"/>
                <p:nvPr/>
              </p:nvSpPr>
              <p:spPr>
                <a:xfrm rot="1341231">
                  <a:off x="1418491" y="540122"/>
                  <a:ext cx="610415"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mbria"/>
                      <a:ea typeface="新細明體"/>
                      <a:cs typeface="Times New Roman"/>
                    </a:rPr>
                    <a:t>吉野</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grpSp>
        </p:grpSp>
        <p:sp>
          <p:nvSpPr>
            <p:cNvPr id="79" name="TextBox 83"/>
            <p:cNvSpPr txBox="1"/>
            <p:nvPr/>
          </p:nvSpPr>
          <p:spPr>
            <a:xfrm rot="483648">
              <a:off x="6031188" y="3286948"/>
              <a:ext cx="1357630" cy="516890"/>
            </a:xfrm>
            <a:prstGeom prst="rect">
              <a:avLst/>
            </a:prstGeom>
            <a:noFill/>
          </p:spPr>
          <p:txBody>
            <a:bodyPr wrap="square" rtlCol="0">
              <a:noAutofit/>
            </a:bodyPr>
            <a:lstStyle/>
            <a:p>
              <a:pPr>
                <a:spcAft>
                  <a:spcPts val="0"/>
                </a:spcAft>
              </a:pPr>
              <a:r>
                <a:rPr lang="zh-CN" sz="1400" kern="1200" dirty="0">
                  <a:solidFill>
                    <a:srgbClr val="000000"/>
                  </a:solidFill>
                  <a:effectLst/>
                  <a:latin typeface="Calibri"/>
                  <a:ea typeface="新細明體"/>
                  <a:cs typeface="Times New Roman"/>
                </a:rPr>
                <a:t>第一游击队</a:t>
              </a:r>
              <a:endParaRPr lang="zh-HK" sz="1400" dirty="0">
                <a:effectLst/>
                <a:latin typeface="Times New Roman"/>
                <a:ea typeface="新細明體"/>
                <a:cs typeface="Times New Roman"/>
              </a:endParaRPr>
            </a:p>
          </p:txBody>
        </p:sp>
      </p:grpSp>
      <p:grpSp>
        <p:nvGrpSpPr>
          <p:cNvPr id="80" name="群組 79"/>
          <p:cNvGrpSpPr/>
          <p:nvPr/>
        </p:nvGrpSpPr>
        <p:grpSpPr>
          <a:xfrm>
            <a:off x="2408312" y="3754119"/>
            <a:ext cx="3300111" cy="1960246"/>
            <a:chOff x="0" y="0"/>
            <a:chExt cx="3300242" cy="1960669"/>
          </a:xfrm>
        </p:grpSpPr>
        <p:sp>
          <p:nvSpPr>
            <p:cNvPr id="81" name="Flowchart: Delay 27"/>
            <p:cNvSpPr/>
            <p:nvPr/>
          </p:nvSpPr>
          <p:spPr>
            <a:xfrm rot="16200000">
              <a:off x="-13335" y="10229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2" name="Flowchart: Delay 28"/>
            <p:cNvSpPr/>
            <p:nvPr/>
          </p:nvSpPr>
          <p:spPr>
            <a:xfrm rot="16200000">
              <a:off x="215265" y="1136650"/>
              <a:ext cx="339090" cy="12319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3" name="Flowchart: Delay 29"/>
            <p:cNvSpPr/>
            <p:nvPr/>
          </p:nvSpPr>
          <p:spPr>
            <a:xfrm rot="16200000">
              <a:off x="59563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4" name="Flowchart: Delay 30"/>
            <p:cNvSpPr/>
            <p:nvPr/>
          </p:nvSpPr>
          <p:spPr>
            <a:xfrm rot="16200000">
              <a:off x="813435" y="10229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5" name="Flowchart: Delay 31"/>
            <p:cNvSpPr/>
            <p:nvPr/>
          </p:nvSpPr>
          <p:spPr>
            <a:xfrm rot="16200000">
              <a:off x="1205230" y="679450"/>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6" name="Flowchart: Delay 32"/>
            <p:cNvSpPr/>
            <p:nvPr/>
          </p:nvSpPr>
          <p:spPr>
            <a:xfrm rot="16200000">
              <a:off x="151003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7" name="Flowchart: Delay 33"/>
            <p:cNvSpPr/>
            <p:nvPr/>
          </p:nvSpPr>
          <p:spPr>
            <a:xfrm rot="16200000">
              <a:off x="1920240" y="679450"/>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8" name="Flowchart: Delay 34"/>
            <p:cNvSpPr/>
            <p:nvPr/>
          </p:nvSpPr>
          <p:spPr>
            <a:xfrm rot="16200000">
              <a:off x="222504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9" name="Flowchart: Delay 35"/>
            <p:cNvSpPr/>
            <p:nvPr/>
          </p:nvSpPr>
          <p:spPr>
            <a:xfrm rot="16200000">
              <a:off x="265303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90" name="Flowchart: Delay 36"/>
            <p:cNvSpPr/>
            <p:nvPr/>
          </p:nvSpPr>
          <p:spPr>
            <a:xfrm rot="16200000">
              <a:off x="291084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cxnSp>
          <p:nvCxnSpPr>
            <p:cNvPr id="91" name="Straight Connector 69"/>
            <p:cNvCxnSpPr/>
            <p:nvPr/>
          </p:nvCxnSpPr>
          <p:spPr>
            <a:xfrm flipV="1">
              <a:off x="180975" y="2286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70"/>
            <p:cNvCxnSpPr/>
            <p:nvPr/>
          </p:nvCxnSpPr>
          <p:spPr>
            <a:xfrm flipV="1">
              <a:off x="398780" y="4572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38"/>
            <p:cNvCxnSpPr/>
            <p:nvPr/>
          </p:nvCxnSpPr>
          <p:spPr>
            <a:xfrm flipV="1">
              <a:off x="779780" y="1143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Connector 40"/>
            <p:cNvCxnSpPr/>
            <p:nvPr/>
          </p:nvCxnSpPr>
          <p:spPr>
            <a:xfrm flipV="1">
              <a:off x="983615" y="3429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Connector 41"/>
            <p:cNvCxnSpPr/>
            <p:nvPr/>
          </p:nvCxnSpPr>
          <p:spPr>
            <a:xfrm flipV="1">
              <a:off x="1389380" y="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42"/>
            <p:cNvCxnSpPr/>
            <p:nvPr/>
          </p:nvCxnSpPr>
          <p:spPr>
            <a:xfrm flipV="1">
              <a:off x="1694180" y="95885"/>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Connector 43"/>
            <p:cNvCxnSpPr/>
            <p:nvPr/>
          </p:nvCxnSpPr>
          <p:spPr>
            <a:xfrm flipV="1">
              <a:off x="2075180" y="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44"/>
            <p:cNvCxnSpPr/>
            <p:nvPr/>
          </p:nvCxnSpPr>
          <p:spPr>
            <a:xfrm flipV="1">
              <a:off x="2379980" y="95885"/>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45"/>
            <p:cNvCxnSpPr/>
            <p:nvPr/>
          </p:nvCxnSpPr>
          <p:spPr>
            <a:xfrm flipV="1">
              <a:off x="2835275" y="1143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46"/>
            <p:cNvCxnSpPr/>
            <p:nvPr/>
          </p:nvCxnSpPr>
          <p:spPr>
            <a:xfrm flipV="1">
              <a:off x="3082290" y="1143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TextBox 47"/>
            <p:cNvSpPr txBox="1"/>
            <p:nvPr/>
          </p:nvSpPr>
          <p:spPr>
            <a:xfrm>
              <a:off x="0" y="1257299"/>
              <a:ext cx="293168" cy="607628"/>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济远</a:t>
              </a:r>
              <a:endParaRPr lang="zh-HK" sz="1300" dirty="0">
                <a:effectLst/>
                <a:latin typeface="Times New Roman"/>
                <a:ea typeface="新細明體"/>
                <a:cs typeface="Times New Roman"/>
              </a:endParaRPr>
            </a:p>
          </p:txBody>
        </p:sp>
        <p:sp>
          <p:nvSpPr>
            <p:cNvPr id="102" name="TextBox 48"/>
            <p:cNvSpPr txBox="1"/>
            <p:nvPr/>
          </p:nvSpPr>
          <p:spPr>
            <a:xfrm>
              <a:off x="170815" y="1485900"/>
              <a:ext cx="430604" cy="47476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广甲</a:t>
              </a:r>
              <a:endParaRPr lang="zh-HK" sz="1300" dirty="0">
                <a:effectLst/>
                <a:latin typeface="Times New Roman"/>
                <a:ea typeface="新細明體"/>
                <a:cs typeface="Times New Roman"/>
              </a:endParaRPr>
            </a:p>
          </p:txBody>
        </p:sp>
        <p:sp>
          <p:nvSpPr>
            <p:cNvPr id="103" name="TextBox 49"/>
            <p:cNvSpPr txBox="1"/>
            <p:nvPr/>
          </p:nvSpPr>
          <p:spPr>
            <a:xfrm>
              <a:off x="551180" y="1257300"/>
              <a:ext cx="417377" cy="556791"/>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致远</a:t>
              </a:r>
              <a:endParaRPr lang="zh-HK" sz="1300" dirty="0">
                <a:effectLst/>
                <a:latin typeface="Times New Roman"/>
                <a:ea typeface="新細明體"/>
                <a:cs typeface="Times New Roman"/>
              </a:endParaRPr>
            </a:p>
          </p:txBody>
        </p:sp>
        <p:sp>
          <p:nvSpPr>
            <p:cNvPr id="104" name="TextBox 50"/>
            <p:cNvSpPr txBox="1"/>
            <p:nvPr/>
          </p:nvSpPr>
          <p:spPr>
            <a:xfrm>
              <a:off x="855980" y="1371600"/>
              <a:ext cx="370691" cy="493328"/>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靖远</a:t>
              </a:r>
              <a:endParaRPr lang="zh-HK" sz="1300" dirty="0">
                <a:effectLst/>
                <a:latin typeface="Times New Roman"/>
                <a:ea typeface="新細明體"/>
                <a:cs typeface="Times New Roman"/>
              </a:endParaRPr>
            </a:p>
          </p:txBody>
        </p:sp>
        <p:sp>
          <p:nvSpPr>
            <p:cNvPr id="105" name="TextBox 51"/>
            <p:cNvSpPr txBox="1"/>
            <p:nvPr/>
          </p:nvSpPr>
          <p:spPr>
            <a:xfrm>
              <a:off x="1368425" y="1108075"/>
              <a:ext cx="554724" cy="491532"/>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镇远</a:t>
              </a:r>
              <a:endParaRPr lang="zh-HK" sz="1300" dirty="0">
                <a:effectLst/>
                <a:latin typeface="Times New Roman"/>
                <a:ea typeface="新細明體"/>
                <a:cs typeface="Times New Roman"/>
              </a:endParaRPr>
            </a:p>
          </p:txBody>
        </p:sp>
        <p:sp>
          <p:nvSpPr>
            <p:cNvPr id="106" name="TextBox 52"/>
            <p:cNvSpPr txBox="1"/>
            <p:nvPr/>
          </p:nvSpPr>
          <p:spPr>
            <a:xfrm>
              <a:off x="1871345" y="1028700"/>
              <a:ext cx="432572" cy="54361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来远</a:t>
              </a:r>
              <a:endParaRPr lang="zh-HK" sz="1300" dirty="0">
                <a:effectLst/>
                <a:latin typeface="Times New Roman"/>
                <a:ea typeface="新細明體"/>
                <a:cs typeface="Times New Roman"/>
              </a:endParaRPr>
            </a:p>
          </p:txBody>
        </p:sp>
        <p:sp>
          <p:nvSpPr>
            <p:cNvPr id="107" name="TextBox 53"/>
            <p:cNvSpPr txBox="1"/>
            <p:nvPr/>
          </p:nvSpPr>
          <p:spPr>
            <a:xfrm>
              <a:off x="2182495" y="1143000"/>
              <a:ext cx="426484" cy="559185"/>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经远</a:t>
              </a:r>
              <a:endParaRPr lang="zh-HK" sz="1300" dirty="0">
                <a:effectLst/>
                <a:latin typeface="Times New Roman"/>
                <a:ea typeface="新細明體"/>
                <a:cs typeface="Times New Roman"/>
              </a:endParaRPr>
            </a:p>
          </p:txBody>
        </p:sp>
        <p:sp>
          <p:nvSpPr>
            <p:cNvPr id="108" name="TextBox 54"/>
            <p:cNvSpPr txBox="1"/>
            <p:nvPr/>
          </p:nvSpPr>
          <p:spPr>
            <a:xfrm>
              <a:off x="2571223" y="1143000"/>
              <a:ext cx="456702" cy="475367"/>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超勇</a:t>
              </a:r>
              <a:endParaRPr lang="zh-HK" sz="1300" dirty="0">
                <a:effectLst/>
                <a:latin typeface="Times New Roman"/>
                <a:ea typeface="新細明體"/>
                <a:cs typeface="Times New Roman"/>
              </a:endParaRPr>
            </a:p>
          </p:txBody>
        </p:sp>
        <p:sp>
          <p:nvSpPr>
            <p:cNvPr id="109" name="TextBox 55"/>
            <p:cNvSpPr txBox="1"/>
            <p:nvPr/>
          </p:nvSpPr>
          <p:spPr>
            <a:xfrm>
              <a:off x="2977553" y="1143000"/>
              <a:ext cx="322689" cy="508895"/>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扬威</a:t>
              </a:r>
              <a:endParaRPr lang="zh-HK" sz="1300" dirty="0">
                <a:effectLst/>
                <a:latin typeface="Times New Roman"/>
                <a:ea typeface="新細明體"/>
                <a:cs typeface="Times New Roman"/>
              </a:endParaRPr>
            </a:p>
          </p:txBody>
        </p:sp>
        <p:sp>
          <p:nvSpPr>
            <p:cNvPr id="110" name="Line Callout 2 89"/>
            <p:cNvSpPr/>
            <p:nvPr/>
          </p:nvSpPr>
          <p:spPr>
            <a:xfrm>
              <a:off x="1465580" y="435610"/>
              <a:ext cx="123471" cy="135783"/>
            </a:xfrm>
            <a:prstGeom prst="borderCallout2">
              <a:avLst>
                <a:gd name="adj1" fmla="val 18750"/>
                <a:gd name="adj2" fmla="val -8333"/>
                <a:gd name="adj3" fmla="val 66133"/>
                <a:gd name="adj4" fmla="val -26144"/>
                <a:gd name="adj5" fmla="val 112500"/>
                <a:gd name="adj6" fmla="val -46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11" name="TextBox 90"/>
            <p:cNvSpPr txBox="1"/>
            <p:nvPr/>
          </p:nvSpPr>
          <p:spPr>
            <a:xfrm>
              <a:off x="1236980" y="1028700"/>
              <a:ext cx="370762" cy="475367"/>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定远</a:t>
              </a:r>
              <a:endParaRPr lang="zh-HK" sz="1300" dirty="0">
                <a:effectLst/>
                <a:latin typeface="Times New Roman"/>
                <a:ea typeface="新細明體"/>
                <a:cs typeface="Times New Roman"/>
              </a:endParaRPr>
            </a:p>
          </p:txBody>
        </p:sp>
      </p:grpSp>
      <p:grpSp>
        <p:nvGrpSpPr>
          <p:cNvPr id="121" name="群組 120"/>
          <p:cNvGrpSpPr/>
          <p:nvPr/>
        </p:nvGrpSpPr>
        <p:grpSpPr>
          <a:xfrm>
            <a:off x="7494486" y="4054704"/>
            <a:ext cx="958214" cy="1586863"/>
            <a:chOff x="0" y="0"/>
            <a:chExt cx="958581" cy="1587376"/>
          </a:xfrm>
        </p:grpSpPr>
        <p:sp>
          <p:nvSpPr>
            <p:cNvPr id="122" name="Flowchart: Delay 25"/>
            <p:cNvSpPr/>
            <p:nvPr/>
          </p:nvSpPr>
          <p:spPr>
            <a:xfrm rot="12602624">
              <a:off x="29137" y="1099258"/>
              <a:ext cx="308674" cy="135783"/>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3" name="Flowchart: Delay 26"/>
            <p:cNvSpPr/>
            <p:nvPr/>
          </p:nvSpPr>
          <p:spPr>
            <a:xfrm rot="12602624">
              <a:off x="112957" y="756358"/>
              <a:ext cx="308674" cy="135783"/>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4" name="Flowchart: Delay 37"/>
            <p:cNvSpPr/>
            <p:nvPr/>
          </p:nvSpPr>
          <p:spPr>
            <a:xfrm rot="11950788">
              <a:off x="582857" y="650313"/>
              <a:ext cx="202503" cy="122258"/>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5" name="Flowchart: Delay 39"/>
            <p:cNvSpPr/>
            <p:nvPr/>
          </p:nvSpPr>
          <p:spPr>
            <a:xfrm rot="11950788">
              <a:off x="571427" y="307413"/>
              <a:ext cx="202503" cy="122258"/>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6" name="TextBox 56"/>
            <p:cNvSpPr txBox="1"/>
            <p:nvPr/>
          </p:nvSpPr>
          <p:spPr>
            <a:xfrm rot="18019618">
              <a:off x="456175" y="1084970"/>
              <a:ext cx="387957" cy="616855"/>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平远</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27" name="TextBox 57"/>
            <p:cNvSpPr txBox="1"/>
            <p:nvPr/>
          </p:nvSpPr>
          <p:spPr>
            <a:xfrm rot="18109911">
              <a:off x="471732" y="807158"/>
              <a:ext cx="387957" cy="526156"/>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广丙</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28" name="TextBox 58"/>
            <p:cNvSpPr txBox="1"/>
            <p:nvPr/>
          </p:nvSpPr>
          <p:spPr>
            <a:xfrm rot="17784366">
              <a:off x="105337" y="240103"/>
              <a:ext cx="387957" cy="590681"/>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鱼雷艇</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29" name="TextBox 59"/>
            <p:cNvSpPr txBox="1"/>
            <p:nvPr/>
          </p:nvSpPr>
          <p:spPr>
            <a:xfrm rot="17784366">
              <a:off x="104067" y="-104067"/>
              <a:ext cx="387957" cy="596092"/>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鱼雷艇</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grpSp>
      <p:sp>
        <p:nvSpPr>
          <p:cNvPr id="130" name="TextBox 86"/>
          <p:cNvSpPr txBox="1"/>
          <p:nvPr/>
        </p:nvSpPr>
        <p:spPr>
          <a:xfrm rot="691103">
            <a:off x="4843718" y="1153470"/>
            <a:ext cx="2364422" cy="626434"/>
          </a:xfrm>
          <a:prstGeom prst="rect">
            <a:avLst/>
          </a:prstGeom>
          <a:solidFill>
            <a:srgbClr val="F7964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前后相接，呈一直线向前行驶，是为</a:t>
            </a:r>
            <a:r>
              <a:rPr kumimoji="0" lang="zh-TW" altLang="en-US" sz="1600" b="0" i="0" u="none" strike="noStrike" kern="1200" cap="none" spc="0" normalizeH="0" baseline="0" noProof="0" dirty="0">
                <a:ln>
                  <a:noFill/>
                </a:ln>
                <a:solidFill>
                  <a:srgbClr val="000000"/>
                </a:solidFill>
                <a:effectLst/>
                <a:uLnTx/>
                <a:uFillTx/>
                <a:latin typeface="Calibri"/>
                <a:ea typeface="新細明體"/>
                <a:cs typeface="Times New Roman"/>
              </a:rPr>
              <a:t>「单纵阵」</a:t>
            </a:r>
            <a:endParaRPr kumimoji="0" lang="zh-HK" altLang="en-US" sz="1600"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31" name="TextBox 60"/>
          <p:cNvSpPr txBox="1"/>
          <p:nvPr/>
        </p:nvSpPr>
        <p:spPr>
          <a:xfrm>
            <a:off x="5169226" y="321619"/>
            <a:ext cx="2114867" cy="602092"/>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时间：</a:t>
            </a:r>
            <a:r>
              <a:rPr kumimoji="0" lang="en-US" sz="1600" b="0" i="0" u="none" strike="noStrike" kern="1200" cap="none" spc="0" normalizeH="0" baseline="0" noProof="0" dirty="0">
                <a:ln>
                  <a:noFill/>
                </a:ln>
                <a:solidFill>
                  <a:srgbClr val="000000"/>
                </a:solidFill>
                <a:effectLst/>
                <a:uLnTx/>
                <a:uFillTx/>
                <a:latin typeface="Times New Roman"/>
                <a:ea typeface="新細明體"/>
                <a:cs typeface="Times New Roman"/>
              </a:rPr>
              <a:t>1894</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Times New Roman"/>
              </a:rPr>
              <a:t>年</a:t>
            </a:r>
            <a:r>
              <a:rPr kumimoji="0" lang="en-US" sz="1600" b="0" i="0" u="none" strike="noStrike" kern="1200" cap="none" spc="0" normalizeH="0" baseline="0" noProof="0" dirty="0">
                <a:ln>
                  <a:noFill/>
                </a:ln>
                <a:solidFill>
                  <a:srgbClr val="000000"/>
                </a:solidFill>
                <a:effectLst/>
                <a:uLnTx/>
                <a:uFillTx/>
                <a:latin typeface="Times New Roman"/>
                <a:ea typeface="新細明體"/>
                <a:cs typeface="Times New Roman"/>
              </a:rPr>
              <a:t>9</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Times New Roman"/>
              </a:rPr>
              <a:t>月</a:t>
            </a:r>
            <a:r>
              <a:rPr kumimoji="0" lang="en-US" sz="1600" b="0" i="0" u="none" strike="noStrike" kern="1200" cap="none" spc="0" normalizeH="0" baseline="0" noProof="0" dirty="0">
                <a:ln>
                  <a:noFill/>
                </a:ln>
                <a:solidFill>
                  <a:srgbClr val="000000"/>
                </a:solidFill>
                <a:effectLst/>
                <a:uLnTx/>
                <a:uFillTx/>
                <a:latin typeface="Times New Roman"/>
                <a:ea typeface="新細明體"/>
                <a:cs typeface="Times New Roman"/>
              </a:rPr>
              <a:t>17</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Times New Roman"/>
              </a:rPr>
              <a:t>日</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Calibri"/>
                <a:ea typeface="新細明體"/>
                <a:cs typeface="Times New Roman"/>
              </a:rPr>
              <a:t>地点：黄海</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33" name="Arc 67"/>
          <p:cNvSpPr/>
          <p:nvPr/>
        </p:nvSpPr>
        <p:spPr>
          <a:xfrm>
            <a:off x="7204893" y="2569197"/>
            <a:ext cx="778510" cy="1289685"/>
          </a:xfrm>
          <a:prstGeom prst="arc">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34" name="Freeform 66"/>
          <p:cNvSpPr/>
          <p:nvPr/>
        </p:nvSpPr>
        <p:spPr>
          <a:xfrm rot="20895855">
            <a:off x="3530493" y="1670833"/>
            <a:ext cx="537683" cy="239463"/>
          </a:xfrm>
          <a:custGeom>
            <a:avLst/>
            <a:gdLst>
              <a:gd name="connsiteX0" fmla="*/ 0 w 627158"/>
              <a:gd name="connsiteY0" fmla="*/ 0 h 253982"/>
              <a:gd name="connsiteX1" fmla="*/ 112541 w 627158"/>
              <a:gd name="connsiteY1" fmla="*/ 14067 h 253982"/>
              <a:gd name="connsiteX2" fmla="*/ 211015 w 627158"/>
              <a:gd name="connsiteY2" fmla="*/ 42203 h 253982"/>
              <a:gd name="connsiteX3" fmla="*/ 267286 w 627158"/>
              <a:gd name="connsiteY3" fmla="*/ 56270 h 253982"/>
              <a:gd name="connsiteX4" fmla="*/ 295421 w 627158"/>
              <a:gd name="connsiteY4" fmla="*/ 84406 h 253982"/>
              <a:gd name="connsiteX5" fmla="*/ 379827 w 627158"/>
              <a:gd name="connsiteY5" fmla="*/ 112541 h 253982"/>
              <a:gd name="connsiteX6" fmla="*/ 422030 w 627158"/>
              <a:gd name="connsiteY6" fmla="*/ 126609 h 253982"/>
              <a:gd name="connsiteX7" fmla="*/ 464233 w 627158"/>
              <a:gd name="connsiteY7" fmla="*/ 154744 h 253982"/>
              <a:gd name="connsiteX8" fmla="*/ 520504 w 627158"/>
              <a:gd name="connsiteY8" fmla="*/ 182880 h 253982"/>
              <a:gd name="connsiteX9" fmla="*/ 576775 w 627158"/>
              <a:gd name="connsiteY9" fmla="*/ 225083 h 25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158" h="253982">
                <a:moveTo>
                  <a:pt x="0" y="0"/>
                </a:moveTo>
                <a:cubicBezTo>
                  <a:pt x="37514" y="4689"/>
                  <a:pt x="75250" y="7852"/>
                  <a:pt x="112541" y="14067"/>
                </a:cubicBezTo>
                <a:cubicBezTo>
                  <a:pt x="165319" y="22863"/>
                  <a:pt x="164183" y="28823"/>
                  <a:pt x="211015" y="42203"/>
                </a:cubicBezTo>
                <a:cubicBezTo>
                  <a:pt x="229605" y="47514"/>
                  <a:pt x="248529" y="51581"/>
                  <a:pt x="267286" y="56270"/>
                </a:cubicBezTo>
                <a:cubicBezTo>
                  <a:pt x="276664" y="65649"/>
                  <a:pt x="283558" y="78474"/>
                  <a:pt x="295421" y="84406"/>
                </a:cubicBezTo>
                <a:cubicBezTo>
                  <a:pt x="321947" y="97669"/>
                  <a:pt x="351692" y="103163"/>
                  <a:pt x="379827" y="112541"/>
                </a:cubicBezTo>
                <a:cubicBezTo>
                  <a:pt x="393895" y="117230"/>
                  <a:pt x="409692" y="118384"/>
                  <a:pt x="422030" y="126609"/>
                </a:cubicBezTo>
                <a:cubicBezTo>
                  <a:pt x="436098" y="135987"/>
                  <a:pt x="449553" y="146356"/>
                  <a:pt x="464233" y="154744"/>
                </a:cubicBezTo>
                <a:cubicBezTo>
                  <a:pt x="482441" y="165149"/>
                  <a:pt x="503055" y="171247"/>
                  <a:pt x="520504" y="182880"/>
                </a:cubicBezTo>
                <a:cubicBezTo>
                  <a:pt x="627158" y="253982"/>
                  <a:pt x="480566" y="176977"/>
                  <a:pt x="576775" y="225083"/>
                </a:cubicBezTo>
              </a:path>
            </a:pathLst>
          </a:cu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Tree>
    <p:extLst>
      <p:ext uri="{BB962C8B-B14F-4D97-AF65-F5344CB8AC3E}">
        <p14:creationId xmlns:p14="http://schemas.microsoft.com/office/powerpoint/2010/main" val="41660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barn(inVertical)">
                                      <p:cBhvr>
                                        <p:cTn id="25" dur="500"/>
                                        <p:tgtEl>
                                          <p:spTgt spid="1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down)">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wipe(down)">
                                      <p:cBhvr>
                                        <p:cTn id="45" dur="500"/>
                                        <p:tgtEl>
                                          <p:spTgt spid="1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4" grpId="0" animBg="1"/>
      <p:bldP spid="29" grpId="0" animBg="1"/>
      <p:bldP spid="130" grpId="0" animBg="1"/>
      <p:bldP spid="133" grpId="0" animBg="1"/>
      <p:bldP spid="1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Rectangle 2"/>
          <p:cNvSpPr/>
          <p:nvPr/>
        </p:nvSpPr>
        <p:spPr>
          <a:xfrm>
            <a:off x="343647" y="270567"/>
            <a:ext cx="8431131" cy="65949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8" name="TextBox 61"/>
          <p:cNvSpPr txBox="1"/>
          <p:nvPr/>
        </p:nvSpPr>
        <p:spPr>
          <a:xfrm>
            <a:off x="474313" y="1520301"/>
            <a:ext cx="2596100" cy="1503582"/>
          </a:xfrm>
          <a:prstGeom prst="rect">
            <a:avLst/>
          </a:prstGeom>
          <a:noFill/>
        </p:spPr>
        <p:txBody>
          <a:bodyPr wrap="square" rtlCol="0">
            <a:noAutofit/>
          </a:bodyPr>
          <a:lstStyle/>
          <a:p>
            <a:pPr algn="just">
              <a:spcAft>
                <a:spcPts val="0"/>
              </a:spcAft>
            </a:pPr>
            <a:r>
              <a:rPr lang="zh-CN" sz="1600" kern="1200" dirty="0">
                <a:solidFill>
                  <a:srgbClr val="000000"/>
                </a:solidFill>
                <a:effectLst/>
                <a:latin typeface="Times New Roman"/>
                <a:ea typeface="新細明體"/>
                <a:cs typeface="Times New Roman"/>
              </a:rPr>
              <a:t>图</a:t>
            </a:r>
            <a:r>
              <a:rPr lang="en-US" sz="1600" kern="1200" dirty="0">
                <a:solidFill>
                  <a:srgbClr val="000000"/>
                </a:solidFill>
                <a:effectLst/>
                <a:latin typeface="Times New Roman"/>
                <a:ea typeface="新細明體"/>
                <a:cs typeface="Times New Roman"/>
              </a:rPr>
              <a:t>4</a:t>
            </a:r>
            <a:r>
              <a:rPr lang="zh-CN" sz="1600" kern="1200" dirty="0">
                <a:solidFill>
                  <a:srgbClr val="000000"/>
                </a:solidFill>
                <a:effectLst/>
                <a:latin typeface="Times New Roman"/>
                <a:ea typeface="新細明體"/>
                <a:cs typeface="Times New Roman"/>
              </a:rPr>
              <a:t>之</a:t>
            </a:r>
            <a:r>
              <a:rPr lang="en-US" sz="1600" kern="1200" dirty="0">
                <a:solidFill>
                  <a:srgbClr val="000000"/>
                </a:solidFill>
                <a:effectLst/>
                <a:latin typeface="Times New Roman"/>
                <a:ea typeface="新細明體"/>
                <a:cs typeface="Times New Roman"/>
              </a:rPr>
              <a:t>2: </a:t>
            </a:r>
            <a:r>
              <a:rPr lang="zh-CN" sz="1600" kern="1200" dirty="0">
                <a:solidFill>
                  <a:srgbClr val="000000"/>
                </a:solidFill>
                <a:effectLst/>
                <a:latin typeface="Times New Roman"/>
                <a:ea typeface="新細明體"/>
                <a:cs typeface="Times New Roman"/>
              </a:rPr>
              <a:t>开始交火，北洋海军中较弱的超勇号和扬威号率先中弹起火，立即调头驶离现场。超勇随后重伤沉没。</a:t>
            </a:r>
            <a:endParaRPr lang="zh-HK" sz="1600" dirty="0">
              <a:effectLst/>
              <a:latin typeface="Times New Roman"/>
              <a:ea typeface="新細明體"/>
              <a:cs typeface="Times New Roman"/>
            </a:endParaRPr>
          </a:p>
        </p:txBody>
      </p:sp>
      <p:sp>
        <p:nvSpPr>
          <p:cNvPr id="9" name="TextBox 4"/>
          <p:cNvSpPr txBox="1"/>
          <p:nvPr/>
        </p:nvSpPr>
        <p:spPr>
          <a:xfrm>
            <a:off x="343647" y="270567"/>
            <a:ext cx="2659529" cy="1051728"/>
          </a:xfrm>
          <a:prstGeom prst="rect">
            <a:avLst/>
          </a:prstGeom>
          <a:solidFill>
            <a:srgbClr val="92D050"/>
          </a:solidFill>
          <a:ln w="38100">
            <a:noFill/>
          </a:ln>
        </p:spPr>
        <p:txBody>
          <a:bodyPr wrap="square" rtlCol="0">
            <a:noAutofit/>
          </a:bodyPr>
          <a:lstStyle/>
          <a:p>
            <a:pPr>
              <a:lnSpc>
                <a:spcPct val="110000"/>
              </a:lnSpc>
              <a:spcAft>
                <a:spcPts val="0"/>
              </a:spcAft>
            </a:pPr>
            <a:r>
              <a:rPr lang="zh-CN" kern="1200" dirty="0">
                <a:solidFill>
                  <a:srgbClr val="000000"/>
                </a:solidFill>
                <a:effectLst/>
                <a:latin typeface="Times New Roman"/>
                <a:ea typeface="新細明體"/>
                <a:cs typeface="Times New Roman"/>
              </a:rPr>
              <a:t>黄海海战作战图：日本舰队单纵阵</a:t>
            </a:r>
            <a:r>
              <a:rPr lang="en-US" kern="1200" dirty="0">
                <a:solidFill>
                  <a:srgbClr val="000000"/>
                </a:solidFill>
                <a:effectLst/>
                <a:latin typeface="Times New Roman"/>
                <a:ea typeface="新細明體"/>
                <a:cs typeface="Times New Roman"/>
              </a:rPr>
              <a:t>vs</a:t>
            </a:r>
            <a:r>
              <a:rPr lang="zh-CN" kern="1200" dirty="0">
                <a:solidFill>
                  <a:srgbClr val="000000"/>
                </a:solidFill>
                <a:effectLst/>
                <a:latin typeface="Times New Roman"/>
                <a:ea typeface="新細明體"/>
                <a:cs typeface="Times New Roman"/>
              </a:rPr>
              <a:t>北洋水师横阵 </a:t>
            </a:r>
            <a:endParaRPr lang="zh-HK" dirty="0">
              <a:effectLst/>
              <a:latin typeface="Times New Roman"/>
              <a:ea typeface="新細明體"/>
              <a:cs typeface="Times New Roman"/>
            </a:endParaRPr>
          </a:p>
        </p:txBody>
      </p:sp>
      <p:pic>
        <p:nvPicPr>
          <p:cNvPr id="10" name="Picture 2"/>
          <p:cNvPicPr>
            <a:picLocks noChangeAspect="1" noChangeArrowheads="1"/>
          </p:cNvPicPr>
          <p:nvPr/>
        </p:nvPicPr>
        <p:blipFill>
          <a:blip r:embed="rId4" cstate="print"/>
          <a:srcRect/>
          <a:stretch>
            <a:fillRect/>
          </a:stretch>
        </p:blipFill>
        <p:spPr bwMode="auto">
          <a:xfrm>
            <a:off x="6236825" y="5597686"/>
            <a:ext cx="1678725" cy="1162734"/>
          </a:xfrm>
          <a:prstGeom prst="rect">
            <a:avLst/>
          </a:prstGeom>
          <a:noFill/>
          <a:ln w="38100">
            <a:solidFill>
              <a:srgbClr val="7030A0"/>
            </a:solid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3119741" y="5569829"/>
            <a:ext cx="1829317" cy="1039381"/>
          </a:xfrm>
          <a:prstGeom prst="rect">
            <a:avLst/>
          </a:prstGeom>
          <a:noFill/>
          <a:ln w="38100">
            <a:solidFill>
              <a:srgbClr val="7030A0"/>
            </a:solidFill>
            <a:miter lim="800000"/>
            <a:headEnd/>
            <a:tailEnd/>
          </a:ln>
          <a:effectLst/>
        </p:spPr>
      </p:pic>
      <p:sp>
        <p:nvSpPr>
          <p:cNvPr id="13" name="TextBox 69"/>
          <p:cNvSpPr txBox="1"/>
          <p:nvPr/>
        </p:nvSpPr>
        <p:spPr>
          <a:xfrm>
            <a:off x="567765" y="2975968"/>
            <a:ext cx="2435411" cy="655926"/>
          </a:xfrm>
          <a:prstGeom prst="rect">
            <a:avLst/>
          </a:prstGeom>
          <a:noFill/>
          <a:ln>
            <a:solidFill>
              <a:sysClr val="windowText" lastClr="000000"/>
            </a:solidFill>
            <a:prstDash val="solid"/>
          </a:ln>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Times New Roman"/>
              </a:rPr>
              <a:t>比睿受到炮火重伤，并堕入北洋水师阵内。</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41" name="Arc 64"/>
          <p:cNvSpPr/>
          <p:nvPr/>
        </p:nvSpPr>
        <p:spPr>
          <a:xfrm rot="500285">
            <a:off x="4296106" y="2781435"/>
            <a:ext cx="388029" cy="1484481"/>
          </a:xfrm>
          <a:prstGeom prst="arc">
            <a:avLst>
              <a:gd name="adj1" fmla="val 16785372"/>
              <a:gd name="adj2" fmla="val 2322125"/>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grpSp>
        <p:nvGrpSpPr>
          <p:cNvPr id="78" name="群組 77"/>
          <p:cNvGrpSpPr/>
          <p:nvPr/>
        </p:nvGrpSpPr>
        <p:grpSpPr>
          <a:xfrm>
            <a:off x="7502595" y="3717957"/>
            <a:ext cx="1170723" cy="2041091"/>
            <a:chOff x="7644544" y="4502412"/>
            <a:chExt cx="1170723" cy="2041091"/>
          </a:xfrm>
        </p:grpSpPr>
        <p:sp>
          <p:nvSpPr>
            <p:cNvPr id="27" name="Flowchart: Delay 25"/>
            <p:cNvSpPr/>
            <p:nvPr/>
          </p:nvSpPr>
          <p:spPr>
            <a:xfrm rot="10800000">
              <a:off x="7912928" y="5897398"/>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8" name="Flowchart: Delay 26"/>
            <p:cNvSpPr/>
            <p:nvPr/>
          </p:nvSpPr>
          <p:spPr>
            <a:xfrm rot="12602624">
              <a:off x="7919924" y="5131080"/>
              <a:ext cx="296553"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9" name="Flowchart: Delay 37"/>
            <p:cNvSpPr/>
            <p:nvPr/>
          </p:nvSpPr>
          <p:spPr>
            <a:xfrm rot="11950788">
              <a:off x="8103006" y="5584730"/>
              <a:ext cx="194552" cy="1248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0" name="Flowchart: Delay 39"/>
            <p:cNvSpPr/>
            <p:nvPr/>
          </p:nvSpPr>
          <p:spPr>
            <a:xfrm rot="11950788">
              <a:off x="8162315" y="4822320"/>
              <a:ext cx="194552" cy="1248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50" name="TextBox 56"/>
            <p:cNvSpPr txBox="1"/>
            <p:nvPr/>
          </p:nvSpPr>
          <p:spPr>
            <a:xfrm rot="18019618">
              <a:off x="8215437" y="6048914"/>
              <a:ext cx="396062" cy="593116"/>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平远</a:t>
              </a:r>
              <a:endParaRPr lang="zh-HK" sz="1300" dirty="0">
                <a:effectLst/>
                <a:latin typeface="Times New Roman"/>
                <a:ea typeface="新細明體"/>
                <a:cs typeface="Times New Roman"/>
              </a:endParaRPr>
            </a:p>
          </p:txBody>
        </p:sp>
        <p:sp>
          <p:nvSpPr>
            <p:cNvPr id="51" name="TextBox 57"/>
            <p:cNvSpPr txBox="1"/>
            <p:nvPr/>
          </p:nvSpPr>
          <p:spPr>
            <a:xfrm rot="18109911">
              <a:off x="8305201" y="5086956"/>
              <a:ext cx="396062" cy="624070"/>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广丙</a:t>
              </a:r>
              <a:endParaRPr lang="zh-HK" sz="1300" dirty="0">
                <a:effectLst/>
                <a:latin typeface="Times New Roman"/>
                <a:ea typeface="新細明體"/>
                <a:cs typeface="Times New Roman"/>
              </a:endParaRPr>
            </a:p>
          </p:txBody>
        </p:sp>
        <p:sp>
          <p:nvSpPr>
            <p:cNvPr id="52" name="TextBox 58"/>
            <p:cNvSpPr txBox="1"/>
            <p:nvPr/>
          </p:nvSpPr>
          <p:spPr>
            <a:xfrm rot="17784366">
              <a:off x="7818649" y="5379690"/>
              <a:ext cx="396062" cy="744272"/>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鱼雷艇</a:t>
              </a:r>
              <a:endParaRPr lang="zh-HK" sz="1300" dirty="0">
                <a:effectLst/>
                <a:latin typeface="Times New Roman"/>
                <a:ea typeface="新細明體"/>
                <a:cs typeface="Times New Roman"/>
              </a:endParaRPr>
            </a:p>
          </p:txBody>
        </p:sp>
        <p:sp>
          <p:nvSpPr>
            <p:cNvPr id="53" name="TextBox 59"/>
            <p:cNvSpPr txBox="1"/>
            <p:nvPr/>
          </p:nvSpPr>
          <p:spPr>
            <a:xfrm rot="17784366">
              <a:off x="8218212" y="4324918"/>
              <a:ext cx="396062" cy="75104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鱼雷艇</a:t>
              </a:r>
              <a:endParaRPr lang="zh-HK" sz="1300" dirty="0">
                <a:effectLst/>
                <a:latin typeface="Times New Roman"/>
                <a:ea typeface="新細明體"/>
                <a:cs typeface="Times New Roman"/>
              </a:endParaRPr>
            </a:p>
          </p:txBody>
        </p:sp>
      </p:grpSp>
      <p:grpSp>
        <p:nvGrpSpPr>
          <p:cNvPr id="83" name="群組 82"/>
          <p:cNvGrpSpPr/>
          <p:nvPr/>
        </p:nvGrpSpPr>
        <p:grpSpPr>
          <a:xfrm>
            <a:off x="3270695" y="298572"/>
            <a:ext cx="776296" cy="1074958"/>
            <a:chOff x="3365847" y="735092"/>
            <a:chExt cx="776296" cy="1074958"/>
          </a:xfrm>
        </p:grpSpPr>
        <p:sp>
          <p:nvSpPr>
            <p:cNvPr id="15" name="Flowchart: Delay 13"/>
            <p:cNvSpPr/>
            <p:nvPr/>
          </p:nvSpPr>
          <p:spPr>
            <a:xfrm rot="982211">
              <a:off x="3532883" y="988148"/>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7" name="Flowchart: Delay 15"/>
            <p:cNvSpPr/>
            <p:nvPr/>
          </p:nvSpPr>
          <p:spPr>
            <a:xfrm rot="982211">
              <a:off x="3416013" y="1299656"/>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54" name="TextBox 62"/>
            <p:cNvSpPr txBox="1"/>
            <p:nvPr/>
          </p:nvSpPr>
          <p:spPr>
            <a:xfrm rot="1146110">
              <a:off x="3549027" y="735092"/>
              <a:ext cx="593116"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赤城</a:t>
              </a:r>
              <a:endParaRPr lang="zh-HK" sz="1300" dirty="0">
                <a:effectLst/>
                <a:latin typeface="Times New Roman"/>
                <a:ea typeface="新細明體"/>
                <a:cs typeface="Times New Roman"/>
              </a:endParaRPr>
            </a:p>
          </p:txBody>
        </p:sp>
        <p:sp>
          <p:nvSpPr>
            <p:cNvPr id="56" name="TextBox 65"/>
            <p:cNvSpPr txBox="1"/>
            <p:nvPr/>
          </p:nvSpPr>
          <p:spPr>
            <a:xfrm rot="1077275">
              <a:off x="3365847" y="1502001"/>
              <a:ext cx="652219"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扶桑</a:t>
              </a:r>
              <a:endParaRPr lang="zh-HK" sz="1300" dirty="0">
                <a:effectLst/>
                <a:latin typeface="Times New Roman"/>
                <a:ea typeface="新細明體"/>
                <a:cs typeface="Times New Roman"/>
              </a:endParaRPr>
            </a:p>
          </p:txBody>
        </p:sp>
      </p:grpSp>
      <p:grpSp>
        <p:nvGrpSpPr>
          <p:cNvPr id="76" name="群組 75"/>
          <p:cNvGrpSpPr/>
          <p:nvPr/>
        </p:nvGrpSpPr>
        <p:grpSpPr>
          <a:xfrm>
            <a:off x="6983585" y="2789693"/>
            <a:ext cx="817441" cy="2156705"/>
            <a:chOff x="7125534" y="3574148"/>
            <a:chExt cx="817441" cy="2156705"/>
          </a:xfrm>
        </p:grpSpPr>
        <p:sp>
          <p:nvSpPr>
            <p:cNvPr id="23" name="Flowchart: Delay 21"/>
            <p:cNvSpPr/>
            <p:nvPr/>
          </p:nvSpPr>
          <p:spPr>
            <a:xfrm rot="17838779">
              <a:off x="7326591" y="5400057"/>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4" name="Flowchart: Delay 22"/>
            <p:cNvSpPr/>
            <p:nvPr/>
          </p:nvSpPr>
          <p:spPr>
            <a:xfrm rot="17164623">
              <a:off x="7504255" y="4969187"/>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5" name="Flowchart: Delay 23"/>
            <p:cNvSpPr/>
            <p:nvPr/>
          </p:nvSpPr>
          <p:spPr>
            <a:xfrm rot="16906028">
              <a:off x="7630762" y="4431000"/>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6" name="Flowchart: Delay 24"/>
            <p:cNvSpPr/>
            <p:nvPr/>
          </p:nvSpPr>
          <p:spPr>
            <a:xfrm rot="16558296">
              <a:off x="7710389" y="3927533"/>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62" name="TextBox 76"/>
            <p:cNvSpPr txBox="1"/>
            <p:nvPr/>
          </p:nvSpPr>
          <p:spPr>
            <a:xfrm rot="17824278">
              <a:off x="7012461" y="5254722"/>
              <a:ext cx="589204" cy="363057"/>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浪速</a:t>
              </a:r>
              <a:endParaRPr lang="zh-HK" sz="1300" dirty="0">
                <a:effectLst/>
                <a:latin typeface="Times New Roman"/>
                <a:ea typeface="新細明體"/>
                <a:cs typeface="Times New Roman"/>
              </a:endParaRPr>
            </a:p>
          </p:txBody>
        </p:sp>
        <p:sp>
          <p:nvSpPr>
            <p:cNvPr id="63" name="TextBox 77"/>
            <p:cNvSpPr txBox="1"/>
            <p:nvPr/>
          </p:nvSpPr>
          <p:spPr>
            <a:xfrm rot="17253574">
              <a:off x="7081664" y="4816177"/>
              <a:ext cx="756675" cy="263608"/>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秋津洲</a:t>
              </a:r>
              <a:endParaRPr lang="zh-HK" sz="1300" dirty="0">
                <a:effectLst/>
                <a:latin typeface="Times New Roman"/>
                <a:ea typeface="新細明體"/>
                <a:cs typeface="Times New Roman"/>
              </a:endParaRPr>
            </a:p>
          </p:txBody>
        </p:sp>
        <p:sp>
          <p:nvSpPr>
            <p:cNvPr id="64" name="TextBox 78"/>
            <p:cNvSpPr txBox="1"/>
            <p:nvPr/>
          </p:nvSpPr>
          <p:spPr>
            <a:xfrm rot="16911533">
              <a:off x="7203851" y="4260971"/>
              <a:ext cx="746896" cy="263606"/>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高千穗</a:t>
              </a:r>
              <a:endParaRPr lang="zh-HK" sz="1300" dirty="0">
                <a:effectLst/>
                <a:latin typeface="Times New Roman"/>
                <a:ea typeface="新細明體"/>
                <a:cs typeface="Times New Roman"/>
              </a:endParaRPr>
            </a:p>
          </p:txBody>
        </p:sp>
        <p:sp>
          <p:nvSpPr>
            <p:cNvPr id="65" name="TextBox 79"/>
            <p:cNvSpPr txBox="1"/>
            <p:nvPr/>
          </p:nvSpPr>
          <p:spPr>
            <a:xfrm rot="16898767">
              <a:off x="7407924" y="3706531"/>
              <a:ext cx="593482" cy="328716"/>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吉野</a:t>
              </a:r>
              <a:endParaRPr lang="zh-HK" sz="1300" dirty="0">
                <a:effectLst/>
                <a:latin typeface="Times New Roman"/>
                <a:ea typeface="新細明體"/>
                <a:cs typeface="Times New Roman"/>
              </a:endParaRPr>
            </a:p>
          </p:txBody>
        </p:sp>
      </p:grpSp>
      <p:grpSp>
        <p:nvGrpSpPr>
          <p:cNvPr id="2" name="群組 1"/>
          <p:cNvGrpSpPr/>
          <p:nvPr/>
        </p:nvGrpSpPr>
        <p:grpSpPr>
          <a:xfrm>
            <a:off x="4558124" y="2424842"/>
            <a:ext cx="556477" cy="900920"/>
            <a:chOff x="4558124" y="2424842"/>
            <a:chExt cx="556477" cy="900920"/>
          </a:xfrm>
        </p:grpSpPr>
        <p:sp>
          <p:nvSpPr>
            <p:cNvPr id="18" name="Flowchart: Delay 16"/>
            <p:cNvSpPr/>
            <p:nvPr/>
          </p:nvSpPr>
          <p:spPr>
            <a:xfrm rot="4138803">
              <a:off x="4444160" y="2606459"/>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57" name="TextBox 68"/>
            <p:cNvSpPr txBox="1"/>
            <p:nvPr/>
          </p:nvSpPr>
          <p:spPr>
            <a:xfrm rot="3824319">
              <a:off x="4513026" y="2724186"/>
              <a:ext cx="900920" cy="302231"/>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比叡</a:t>
              </a:r>
              <a:endParaRPr lang="zh-HK" sz="1300" dirty="0">
                <a:effectLst/>
                <a:latin typeface="Times New Roman"/>
                <a:ea typeface="新細明體"/>
                <a:cs typeface="Times New Roman"/>
              </a:endParaRPr>
            </a:p>
          </p:txBody>
        </p:sp>
      </p:grpSp>
      <p:grpSp>
        <p:nvGrpSpPr>
          <p:cNvPr id="84" name="群組 83"/>
          <p:cNvGrpSpPr/>
          <p:nvPr/>
        </p:nvGrpSpPr>
        <p:grpSpPr>
          <a:xfrm>
            <a:off x="4998607" y="2274977"/>
            <a:ext cx="1923567" cy="1740516"/>
            <a:chOff x="4998607" y="2274977"/>
            <a:chExt cx="1923567" cy="1740516"/>
          </a:xfrm>
        </p:grpSpPr>
        <p:sp>
          <p:nvSpPr>
            <p:cNvPr id="55" name="TextBox 63"/>
            <p:cNvSpPr txBox="1"/>
            <p:nvPr/>
          </p:nvSpPr>
          <p:spPr>
            <a:xfrm rot="2503757">
              <a:off x="5912085" y="2374041"/>
              <a:ext cx="948777"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西京丸</a:t>
              </a:r>
              <a:endParaRPr lang="zh-HK" sz="1300" dirty="0">
                <a:effectLst/>
                <a:latin typeface="Times New Roman"/>
                <a:ea typeface="新細明體"/>
                <a:cs typeface="Times New Roman"/>
              </a:endParaRPr>
            </a:p>
          </p:txBody>
        </p:sp>
        <p:sp>
          <p:nvSpPr>
            <p:cNvPr id="22" name="Flowchart: Delay 20"/>
            <p:cNvSpPr/>
            <p:nvPr/>
          </p:nvSpPr>
          <p:spPr>
            <a:xfrm rot="2814083">
              <a:off x="6273916" y="3505530"/>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6" name="Flowchart: Delay 14"/>
            <p:cNvSpPr/>
            <p:nvPr/>
          </p:nvSpPr>
          <p:spPr>
            <a:xfrm rot="2632735">
              <a:off x="5943050" y="2455880"/>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9" name="Flowchart: Delay 17"/>
            <p:cNvSpPr/>
            <p:nvPr/>
          </p:nvSpPr>
          <p:spPr>
            <a:xfrm rot="2984226">
              <a:off x="5366363" y="2388941"/>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0" name="Flowchart: Delay 18"/>
            <p:cNvSpPr/>
            <p:nvPr/>
          </p:nvSpPr>
          <p:spPr>
            <a:xfrm rot="2816711">
              <a:off x="5666394" y="2732403"/>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1" name="Flowchart: Delay 19"/>
            <p:cNvSpPr/>
            <p:nvPr/>
          </p:nvSpPr>
          <p:spPr>
            <a:xfrm rot="2584186">
              <a:off x="5992201" y="3063984"/>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58" name="TextBox 72"/>
            <p:cNvSpPr txBox="1"/>
            <p:nvPr/>
          </p:nvSpPr>
          <p:spPr>
            <a:xfrm rot="2678870">
              <a:off x="4998607" y="2617235"/>
              <a:ext cx="1067504"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桥立</a:t>
              </a:r>
              <a:endParaRPr lang="zh-HK" sz="1300" dirty="0">
                <a:effectLst/>
                <a:latin typeface="Times New Roman"/>
                <a:ea typeface="新細明體"/>
                <a:cs typeface="Times New Roman"/>
              </a:endParaRPr>
            </a:p>
          </p:txBody>
        </p:sp>
        <p:sp>
          <p:nvSpPr>
            <p:cNvPr id="59" name="TextBox 73"/>
            <p:cNvSpPr txBox="1"/>
            <p:nvPr/>
          </p:nvSpPr>
          <p:spPr>
            <a:xfrm rot="2524006">
              <a:off x="5288816" y="2913085"/>
              <a:ext cx="1007879"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严岛</a:t>
              </a:r>
              <a:endParaRPr lang="zh-HK" sz="1300" dirty="0">
                <a:effectLst/>
                <a:latin typeface="Times New Roman"/>
                <a:ea typeface="新細明體"/>
                <a:cs typeface="Times New Roman"/>
              </a:endParaRPr>
            </a:p>
          </p:txBody>
        </p:sp>
        <p:sp>
          <p:nvSpPr>
            <p:cNvPr id="60" name="TextBox 74"/>
            <p:cNvSpPr txBox="1"/>
            <p:nvPr/>
          </p:nvSpPr>
          <p:spPr>
            <a:xfrm rot="2640398">
              <a:off x="5679450" y="3127486"/>
              <a:ext cx="698866"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千代田</a:t>
              </a:r>
              <a:endParaRPr lang="zh-HK" sz="1300" dirty="0">
                <a:effectLst/>
                <a:latin typeface="Times New Roman"/>
                <a:ea typeface="新細明體"/>
                <a:cs typeface="Times New Roman"/>
              </a:endParaRPr>
            </a:p>
          </p:txBody>
        </p:sp>
        <p:sp>
          <p:nvSpPr>
            <p:cNvPr id="61" name="TextBox 75"/>
            <p:cNvSpPr txBox="1"/>
            <p:nvPr/>
          </p:nvSpPr>
          <p:spPr>
            <a:xfrm rot="2322581">
              <a:off x="6092125" y="3707444"/>
              <a:ext cx="830049" cy="308049"/>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松岛</a:t>
              </a:r>
              <a:endParaRPr lang="zh-HK" sz="1300" dirty="0">
                <a:effectLst/>
                <a:latin typeface="Times New Roman"/>
                <a:ea typeface="新細明體"/>
                <a:cs typeface="Times New Roman"/>
              </a:endParaRPr>
            </a:p>
          </p:txBody>
        </p:sp>
        <p:sp>
          <p:nvSpPr>
            <p:cNvPr id="66" name="Line Callout 2 88"/>
            <p:cNvSpPr/>
            <p:nvPr/>
          </p:nvSpPr>
          <p:spPr>
            <a:xfrm>
              <a:off x="6584763" y="3518813"/>
              <a:ext cx="118622" cy="138620"/>
            </a:xfrm>
            <a:prstGeom prst="borderCallout2">
              <a:avLst>
                <a:gd name="adj1" fmla="val 18750"/>
                <a:gd name="adj2" fmla="val -8333"/>
                <a:gd name="adj3" fmla="val 66133"/>
                <a:gd name="adj4" fmla="val -26144"/>
                <a:gd name="adj5" fmla="val 112500"/>
                <a:gd name="adj6" fmla="val -46667"/>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grpSp>
      <p:grpSp>
        <p:nvGrpSpPr>
          <p:cNvPr id="14" name="群組 13"/>
          <p:cNvGrpSpPr/>
          <p:nvPr/>
        </p:nvGrpSpPr>
        <p:grpSpPr>
          <a:xfrm>
            <a:off x="5074417" y="5138028"/>
            <a:ext cx="1558304" cy="547712"/>
            <a:chOff x="5074417" y="5138028"/>
            <a:chExt cx="1558304" cy="547712"/>
          </a:xfrm>
        </p:grpSpPr>
        <p:sp>
          <p:nvSpPr>
            <p:cNvPr id="37" name="Flowchart: Delay 35"/>
            <p:cNvSpPr/>
            <p:nvPr/>
          </p:nvSpPr>
          <p:spPr>
            <a:xfrm rot="8894463">
              <a:off x="5074417" y="5457103"/>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8" name="Flowchart: Delay 36"/>
            <p:cNvSpPr/>
            <p:nvPr/>
          </p:nvSpPr>
          <p:spPr>
            <a:xfrm rot="9691977">
              <a:off x="5704312" y="5547120"/>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8" name="TextBox 54"/>
            <p:cNvSpPr txBox="1"/>
            <p:nvPr/>
          </p:nvSpPr>
          <p:spPr>
            <a:xfrm rot="15115992">
              <a:off x="5482720" y="5009688"/>
              <a:ext cx="396062" cy="652742"/>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超勇</a:t>
              </a:r>
              <a:endParaRPr lang="zh-HK" sz="1300" dirty="0">
                <a:effectLst/>
                <a:latin typeface="Times New Roman"/>
                <a:ea typeface="新細明體"/>
                <a:cs typeface="Times New Roman"/>
              </a:endParaRPr>
            </a:p>
          </p:txBody>
        </p:sp>
        <p:sp>
          <p:nvSpPr>
            <p:cNvPr id="49" name="TextBox 55"/>
            <p:cNvSpPr txBox="1"/>
            <p:nvPr/>
          </p:nvSpPr>
          <p:spPr>
            <a:xfrm rot="14710445">
              <a:off x="6108581" y="5037122"/>
              <a:ext cx="396062" cy="65221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扬威</a:t>
              </a:r>
              <a:endParaRPr lang="zh-HK" sz="1300" dirty="0">
                <a:effectLst/>
                <a:latin typeface="Times New Roman"/>
                <a:ea typeface="新細明體"/>
                <a:cs typeface="Times New Roman"/>
              </a:endParaRPr>
            </a:p>
          </p:txBody>
        </p:sp>
      </p:grpSp>
      <p:grpSp>
        <p:nvGrpSpPr>
          <p:cNvPr id="85" name="群組 84"/>
          <p:cNvGrpSpPr/>
          <p:nvPr/>
        </p:nvGrpSpPr>
        <p:grpSpPr>
          <a:xfrm>
            <a:off x="3141202" y="3380194"/>
            <a:ext cx="2940015" cy="1934846"/>
            <a:chOff x="3141202" y="3380194"/>
            <a:chExt cx="2940015" cy="1934846"/>
          </a:xfrm>
        </p:grpSpPr>
        <p:sp>
          <p:nvSpPr>
            <p:cNvPr id="68" name="TextBox 90"/>
            <p:cNvSpPr txBox="1"/>
            <p:nvPr/>
          </p:nvSpPr>
          <p:spPr>
            <a:xfrm rot="1761767">
              <a:off x="4362283" y="4025374"/>
              <a:ext cx="445314" cy="48529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定远</a:t>
              </a:r>
              <a:endParaRPr lang="zh-HK" sz="1300" dirty="0">
                <a:effectLst/>
                <a:latin typeface="Times New Roman"/>
                <a:ea typeface="新細明體"/>
                <a:cs typeface="Times New Roman"/>
              </a:endParaRPr>
            </a:p>
          </p:txBody>
        </p:sp>
        <p:grpSp>
          <p:nvGrpSpPr>
            <p:cNvPr id="12" name="群組 11"/>
            <p:cNvGrpSpPr/>
            <p:nvPr/>
          </p:nvGrpSpPr>
          <p:grpSpPr>
            <a:xfrm>
              <a:off x="3141202" y="3380194"/>
              <a:ext cx="2940015" cy="1934846"/>
              <a:chOff x="3141202" y="3380194"/>
              <a:chExt cx="2940015" cy="1934846"/>
            </a:xfrm>
          </p:grpSpPr>
          <p:sp>
            <p:nvSpPr>
              <p:cNvPr id="29" name="Flowchart: Delay 27"/>
              <p:cNvSpPr/>
              <p:nvPr/>
            </p:nvSpPr>
            <p:spPr>
              <a:xfrm rot="14573279">
                <a:off x="3032520" y="3714634"/>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0" name="Flowchart: Delay 28"/>
              <p:cNvSpPr/>
              <p:nvPr/>
            </p:nvSpPr>
            <p:spPr>
              <a:xfrm rot="16200000">
                <a:off x="3445949" y="3494158"/>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1" name="Flowchart: Delay 29"/>
              <p:cNvSpPr/>
              <p:nvPr/>
            </p:nvSpPr>
            <p:spPr>
              <a:xfrm rot="16200000">
                <a:off x="3801813" y="3771398"/>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2" name="Flowchart: Delay 30"/>
              <p:cNvSpPr/>
              <p:nvPr/>
            </p:nvSpPr>
            <p:spPr>
              <a:xfrm rot="17245845">
                <a:off x="4140060" y="3576273"/>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3" name="Flowchart: Delay 31"/>
              <p:cNvSpPr/>
              <p:nvPr/>
            </p:nvSpPr>
            <p:spPr>
              <a:xfrm rot="18585988">
                <a:off x="4713291" y="3844956"/>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4" name="Flowchart: Delay 32"/>
              <p:cNvSpPr/>
              <p:nvPr/>
            </p:nvSpPr>
            <p:spPr>
              <a:xfrm rot="18562988">
                <a:off x="5009333" y="4191887"/>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5" name="Flowchart: Delay 33"/>
              <p:cNvSpPr/>
              <p:nvPr/>
            </p:nvSpPr>
            <p:spPr>
              <a:xfrm rot="19390676">
                <a:off x="5439302" y="4256661"/>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6" name="Flowchart: Delay 34"/>
              <p:cNvSpPr/>
              <p:nvPr/>
            </p:nvSpPr>
            <p:spPr>
              <a:xfrm rot="16491200">
                <a:off x="5771402" y="4469740"/>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2" name="TextBox 48"/>
              <p:cNvSpPr txBox="1"/>
              <p:nvPr/>
            </p:nvSpPr>
            <p:spPr>
              <a:xfrm>
                <a:off x="3377377" y="3726604"/>
                <a:ext cx="462044" cy="48529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广甲</a:t>
                </a:r>
                <a:endParaRPr lang="zh-HK" sz="1300" dirty="0">
                  <a:effectLst/>
                  <a:latin typeface="Times New Roman"/>
                  <a:ea typeface="新細明體"/>
                  <a:cs typeface="Times New Roman"/>
                </a:endParaRPr>
              </a:p>
            </p:txBody>
          </p:sp>
          <p:sp>
            <p:nvSpPr>
              <p:cNvPr id="43" name="TextBox 49"/>
              <p:cNvSpPr txBox="1"/>
              <p:nvPr/>
            </p:nvSpPr>
            <p:spPr>
              <a:xfrm>
                <a:off x="3700950" y="4003836"/>
                <a:ext cx="434991" cy="762176"/>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致远</a:t>
                </a:r>
                <a:endParaRPr lang="zh-HK" sz="1300" dirty="0">
                  <a:effectLst/>
                  <a:latin typeface="Times New Roman"/>
                  <a:ea typeface="新細明體"/>
                  <a:cs typeface="Times New Roman"/>
                </a:endParaRPr>
              </a:p>
            </p:txBody>
          </p:sp>
          <p:sp>
            <p:nvSpPr>
              <p:cNvPr id="44" name="TextBox 50"/>
              <p:cNvSpPr txBox="1"/>
              <p:nvPr/>
            </p:nvSpPr>
            <p:spPr>
              <a:xfrm rot="515285">
                <a:off x="3979800" y="3824417"/>
                <a:ext cx="413612" cy="1039664"/>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靖远</a:t>
                </a:r>
                <a:endParaRPr lang="zh-HK" sz="1300" dirty="0">
                  <a:effectLst/>
                  <a:latin typeface="Times New Roman"/>
                  <a:ea typeface="新細明體"/>
                  <a:cs typeface="Times New Roman"/>
                </a:endParaRPr>
              </a:p>
            </p:txBody>
          </p:sp>
          <p:sp>
            <p:nvSpPr>
              <p:cNvPr id="45" name="TextBox 51"/>
              <p:cNvSpPr txBox="1"/>
              <p:nvPr/>
            </p:nvSpPr>
            <p:spPr>
              <a:xfrm rot="1831190">
                <a:off x="4561851" y="4315944"/>
                <a:ext cx="400091" cy="900920"/>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镇远</a:t>
                </a:r>
                <a:endParaRPr lang="zh-HK" sz="1300" dirty="0">
                  <a:effectLst/>
                  <a:latin typeface="Times New Roman"/>
                  <a:ea typeface="新細明體"/>
                  <a:cs typeface="Times New Roman"/>
                </a:endParaRPr>
              </a:p>
            </p:txBody>
          </p:sp>
          <p:sp>
            <p:nvSpPr>
              <p:cNvPr id="46" name="TextBox 52"/>
              <p:cNvSpPr txBox="1"/>
              <p:nvPr/>
            </p:nvSpPr>
            <p:spPr>
              <a:xfrm rot="2404041">
                <a:off x="4983267" y="4333372"/>
                <a:ext cx="383431" cy="762787"/>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来远</a:t>
                </a:r>
                <a:endParaRPr lang="zh-HK" sz="1300" dirty="0">
                  <a:effectLst/>
                  <a:latin typeface="Times New Roman"/>
                  <a:ea typeface="新細明體"/>
                  <a:cs typeface="Times New Roman"/>
                </a:endParaRPr>
              </a:p>
            </p:txBody>
          </p:sp>
          <p:sp>
            <p:nvSpPr>
              <p:cNvPr id="47" name="TextBox 53"/>
              <p:cNvSpPr txBox="1"/>
              <p:nvPr/>
            </p:nvSpPr>
            <p:spPr>
              <a:xfrm rot="360489">
                <a:off x="5606157" y="4714986"/>
                <a:ext cx="475060" cy="600054"/>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经远</a:t>
                </a:r>
                <a:endParaRPr lang="zh-HK" sz="1300" dirty="0">
                  <a:effectLst/>
                  <a:latin typeface="Times New Roman"/>
                  <a:ea typeface="新細明體"/>
                  <a:cs typeface="Times New Roman"/>
                </a:endParaRPr>
              </a:p>
            </p:txBody>
          </p:sp>
          <p:sp>
            <p:nvSpPr>
              <p:cNvPr id="67" name="Line Callout 2 89"/>
              <p:cNvSpPr/>
              <p:nvPr/>
            </p:nvSpPr>
            <p:spPr>
              <a:xfrm>
                <a:off x="5042683" y="3657433"/>
                <a:ext cx="118622" cy="138620"/>
              </a:xfrm>
              <a:prstGeom prst="borderCallout2">
                <a:avLst>
                  <a:gd name="adj1" fmla="val 18750"/>
                  <a:gd name="adj2" fmla="val -8333"/>
                  <a:gd name="adj3" fmla="val 66133"/>
                  <a:gd name="adj4" fmla="val -26144"/>
                  <a:gd name="adj5" fmla="val 112500"/>
                  <a:gd name="adj6" fmla="val -46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69" name="TextBox 93"/>
              <p:cNvSpPr txBox="1"/>
              <p:nvPr/>
            </p:nvSpPr>
            <p:spPr>
              <a:xfrm rot="20480952">
                <a:off x="3141202" y="3934210"/>
                <a:ext cx="396556" cy="48529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济远</a:t>
                </a:r>
                <a:endParaRPr lang="zh-HK" sz="1300" dirty="0">
                  <a:effectLst/>
                  <a:latin typeface="Times New Roman"/>
                  <a:ea typeface="新細明體"/>
                  <a:cs typeface="Times New Roman"/>
                </a:endParaRPr>
              </a:p>
            </p:txBody>
          </p:sp>
        </p:grpSp>
      </p:grpSp>
      <p:sp>
        <p:nvSpPr>
          <p:cNvPr id="70" name="Arc 103"/>
          <p:cNvSpPr/>
          <p:nvPr/>
        </p:nvSpPr>
        <p:spPr>
          <a:xfrm rot="696998">
            <a:off x="6186155" y="3698815"/>
            <a:ext cx="592269" cy="1665140"/>
          </a:xfrm>
          <a:prstGeom prst="arc">
            <a:avLst>
              <a:gd name="adj1" fmla="val 16785372"/>
              <a:gd name="adj2" fmla="val 4518720"/>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cxnSp>
        <p:nvCxnSpPr>
          <p:cNvPr id="71" name="Straight Arrow Connector 106"/>
          <p:cNvCxnSpPr/>
          <p:nvPr/>
        </p:nvCxnSpPr>
        <p:spPr>
          <a:xfrm>
            <a:off x="3784642" y="678490"/>
            <a:ext cx="711730" cy="27724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Freeform 129"/>
          <p:cNvSpPr/>
          <p:nvPr/>
        </p:nvSpPr>
        <p:spPr>
          <a:xfrm>
            <a:off x="3633871" y="1005266"/>
            <a:ext cx="1793472" cy="1281321"/>
          </a:xfrm>
          <a:custGeom>
            <a:avLst/>
            <a:gdLst>
              <a:gd name="connsiteX0" fmla="*/ 0 w 2183641"/>
              <a:gd name="connsiteY0" fmla="*/ 0 h 1665027"/>
              <a:gd name="connsiteX1" fmla="*/ 928047 w 2183641"/>
              <a:gd name="connsiteY1" fmla="*/ 300251 h 1665027"/>
              <a:gd name="connsiteX2" fmla="*/ 1610435 w 2183641"/>
              <a:gd name="connsiteY2" fmla="*/ 846161 h 1665027"/>
              <a:gd name="connsiteX3" fmla="*/ 2183641 w 2183641"/>
              <a:gd name="connsiteY3" fmla="*/ 1665027 h 1665027"/>
              <a:gd name="connsiteX4" fmla="*/ 2183641 w 2183641"/>
              <a:gd name="connsiteY4" fmla="*/ 1665027 h 166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641" h="1665027">
                <a:moveTo>
                  <a:pt x="0" y="0"/>
                </a:moveTo>
                <a:cubicBezTo>
                  <a:pt x="329820" y="79612"/>
                  <a:pt x="659641" y="159224"/>
                  <a:pt x="928047" y="300251"/>
                </a:cubicBezTo>
                <a:cubicBezTo>
                  <a:pt x="1196453" y="441278"/>
                  <a:pt x="1401169" y="618698"/>
                  <a:pt x="1610435" y="846161"/>
                </a:cubicBezTo>
                <a:cubicBezTo>
                  <a:pt x="1819701" y="1073624"/>
                  <a:pt x="2183641" y="1665027"/>
                  <a:pt x="2183641" y="1665027"/>
                </a:cubicBezTo>
                <a:lnTo>
                  <a:pt x="2183641" y="1665027"/>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sp>
        <p:nvSpPr>
          <p:cNvPr id="73" name="Freeform 131"/>
          <p:cNvSpPr/>
          <p:nvPr/>
        </p:nvSpPr>
        <p:spPr>
          <a:xfrm>
            <a:off x="4271906" y="1208241"/>
            <a:ext cx="303769" cy="1274510"/>
          </a:xfrm>
          <a:custGeom>
            <a:avLst/>
            <a:gdLst>
              <a:gd name="connsiteX0" fmla="*/ 0 w 354842"/>
              <a:gd name="connsiteY0" fmla="*/ 0 h 1528549"/>
              <a:gd name="connsiteX1" fmla="*/ 177421 w 354842"/>
              <a:gd name="connsiteY1" fmla="*/ 436729 h 1528549"/>
              <a:gd name="connsiteX2" fmla="*/ 354842 w 354842"/>
              <a:gd name="connsiteY2" fmla="*/ 1528549 h 1528549"/>
              <a:gd name="connsiteX3" fmla="*/ 354842 w 354842"/>
              <a:gd name="connsiteY3" fmla="*/ 1528549 h 1528549"/>
            </a:gdLst>
            <a:ahLst/>
            <a:cxnLst>
              <a:cxn ang="0">
                <a:pos x="connsiteX0" y="connsiteY0"/>
              </a:cxn>
              <a:cxn ang="0">
                <a:pos x="connsiteX1" y="connsiteY1"/>
              </a:cxn>
              <a:cxn ang="0">
                <a:pos x="connsiteX2" y="connsiteY2"/>
              </a:cxn>
              <a:cxn ang="0">
                <a:pos x="connsiteX3" y="connsiteY3"/>
              </a:cxn>
            </a:cxnLst>
            <a:rect l="l" t="t" r="r" b="b"/>
            <a:pathLst>
              <a:path w="354842" h="1528549">
                <a:moveTo>
                  <a:pt x="0" y="0"/>
                </a:moveTo>
                <a:cubicBezTo>
                  <a:pt x="59140" y="90985"/>
                  <a:pt x="118281" y="181971"/>
                  <a:pt x="177421" y="436729"/>
                </a:cubicBezTo>
                <a:cubicBezTo>
                  <a:pt x="236561" y="691487"/>
                  <a:pt x="354842" y="1528549"/>
                  <a:pt x="354842" y="1528549"/>
                </a:cubicBezTo>
                <a:lnTo>
                  <a:pt x="354842" y="1528549"/>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sp>
        <p:nvSpPr>
          <p:cNvPr id="74" name="Freeform 137"/>
          <p:cNvSpPr/>
          <p:nvPr/>
        </p:nvSpPr>
        <p:spPr>
          <a:xfrm>
            <a:off x="6717760" y="4558841"/>
            <a:ext cx="578924" cy="908601"/>
          </a:xfrm>
          <a:custGeom>
            <a:avLst/>
            <a:gdLst>
              <a:gd name="connsiteX0" fmla="*/ 116006 w 702860"/>
              <a:gd name="connsiteY0" fmla="*/ 0 h 943970"/>
              <a:gd name="connsiteX1" fmla="*/ 6824 w 702860"/>
              <a:gd name="connsiteY1" fmla="*/ 655093 h 943970"/>
              <a:gd name="connsiteX2" fmla="*/ 156949 w 702860"/>
              <a:gd name="connsiteY2" fmla="*/ 900753 h 943970"/>
              <a:gd name="connsiteX3" fmla="*/ 416257 w 702860"/>
              <a:gd name="connsiteY3" fmla="*/ 859809 h 943970"/>
              <a:gd name="connsiteX4" fmla="*/ 702860 w 702860"/>
              <a:gd name="connsiteY4" fmla="*/ 395785 h 943970"/>
              <a:gd name="connsiteX5" fmla="*/ 702860 w 702860"/>
              <a:gd name="connsiteY5" fmla="*/ 395785 h 94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60" h="943970">
                <a:moveTo>
                  <a:pt x="116006" y="0"/>
                </a:moveTo>
                <a:cubicBezTo>
                  <a:pt x="58003" y="252484"/>
                  <a:pt x="0" y="504968"/>
                  <a:pt x="6824" y="655093"/>
                </a:cubicBezTo>
                <a:cubicBezTo>
                  <a:pt x="13648" y="805218"/>
                  <a:pt x="88710" y="866634"/>
                  <a:pt x="156949" y="900753"/>
                </a:cubicBezTo>
                <a:cubicBezTo>
                  <a:pt x="225188" y="934872"/>
                  <a:pt x="325272" y="943970"/>
                  <a:pt x="416257" y="859809"/>
                </a:cubicBezTo>
                <a:cubicBezTo>
                  <a:pt x="507242" y="775648"/>
                  <a:pt x="702860" y="395785"/>
                  <a:pt x="702860" y="395785"/>
                </a:cubicBezTo>
                <a:lnTo>
                  <a:pt x="702860" y="395785"/>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sp>
        <p:nvSpPr>
          <p:cNvPr id="75" name="Freeform 144"/>
          <p:cNvSpPr/>
          <p:nvPr/>
        </p:nvSpPr>
        <p:spPr>
          <a:xfrm>
            <a:off x="6958237" y="672400"/>
            <a:ext cx="775646" cy="2259461"/>
          </a:xfrm>
          <a:custGeom>
            <a:avLst/>
            <a:gdLst>
              <a:gd name="connsiteX0" fmla="*/ 941696 w 941696"/>
              <a:gd name="connsiteY0" fmla="*/ 2347415 h 2347415"/>
              <a:gd name="connsiteX1" fmla="*/ 846162 w 941696"/>
              <a:gd name="connsiteY1" fmla="*/ 1733266 h 2347415"/>
              <a:gd name="connsiteX2" fmla="*/ 627797 w 941696"/>
              <a:gd name="connsiteY2" fmla="*/ 1105469 h 2347415"/>
              <a:gd name="connsiteX3" fmla="*/ 0 w 941696"/>
              <a:gd name="connsiteY3" fmla="*/ 0 h 2347415"/>
              <a:gd name="connsiteX4" fmla="*/ 0 w 941696"/>
              <a:gd name="connsiteY4" fmla="*/ 0 h 234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6" h="2347415">
                <a:moveTo>
                  <a:pt x="941696" y="2347415"/>
                </a:moveTo>
                <a:cubicBezTo>
                  <a:pt x="920087" y="2143836"/>
                  <a:pt x="898479" y="1940257"/>
                  <a:pt x="846162" y="1733266"/>
                </a:cubicBezTo>
                <a:cubicBezTo>
                  <a:pt x="793845" y="1526275"/>
                  <a:pt x="768824" y="1394347"/>
                  <a:pt x="627797" y="1105469"/>
                </a:cubicBezTo>
                <a:cubicBezTo>
                  <a:pt x="486770" y="816591"/>
                  <a:pt x="0" y="0"/>
                  <a:pt x="0" y="0"/>
                </a:cubicBezTo>
                <a:lnTo>
                  <a:pt x="0"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p>
        </p:txBody>
      </p:sp>
    </p:spTree>
    <p:extLst>
      <p:ext uri="{BB962C8B-B14F-4D97-AF65-F5344CB8AC3E}">
        <p14:creationId xmlns:p14="http://schemas.microsoft.com/office/powerpoint/2010/main" val="4570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up)">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up)">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up)">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wipe(down)">
                                      <p:cBhvr>
                                        <p:cTn id="63" dur="500"/>
                                        <p:tgtEl>
                                          <p:spTgt spid="8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wipe(down)">
                                      <p:cBhvr>
                                        <p:cTn id="73" dur="500"/>
                                        <p:tgtEl>
                                          <p:spTgt spid="7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down)">
                                      <p:cBhvr>
                                        <p:cTn id="78" dur="500"/>
                                        <p:tgtEl>
                                          <p:spTgt spid="7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down)">
                                      <p:cBhvr>
                                        <p:cTn id="83" dur="500"/>
                                        <p:tgtEl>
                                          <p:spTgt spid="7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down)">
                                      <p:cBhvr>
                                        <p:cTn id="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41" grpId="0" animBg="1"/>
      <p:bldP spid="70" grpId="0" animBg="1"/>
      <p:bldP spid="72" grpId="0" animBg="1"/>
      <p:bldP spid="73" grpId="0" animBg="1"/>
      <p:bldP spid="74" grpId="0" animBg="1"/>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 name="矩形 1"/>
          <p:cNvSpPr/>
          <p:nvPr/>
        </p:nvSpPr>
        <p:spPr>
          <a:xfrm>
            <a:off x="436792" y="1220492"/>
            <a:ext cx="2390188" cy="461665"/>
          </a:xfrm>
          <a:prstGeom prst="rect">
            <a:avLst/>
          </a:prstGeom>
        </p:spPr>
        <p:txBody>
          <a:bodyPr wrap="none">
            <a:spAutoFit/>
          </a:bodyPr>
          <a:lstStyle/>
          <a:p>
            <a:pPr>
              <a:spcAft>
                <a:spcPts val="0"/>
              </a:spcAft>
            </a:pPr>
            <a:r>
              <a:rPr lang="en-US" altLang="zh-TW" sz="2400" b="1" dirty="0">
                <a:solidFill>
                  <a:srgbClr val="E36C0A"/>
                </a:solidFill>
                <a:latin typeface="BiauKai"/>
                <a:cs typeface="Times New Roman"/>
              </a:rPr>
              <a:t>II. </a:t>
            </a:r>
            <a:r>
              <a:rPr lang="zh-CN" altLang="zh-TW" sz="2400" b="1" dirty="0">
                <a:solidFill>
                  <a:srgbClr val="E36C0A"/>
                </a:solidFill>
                <a:ea typeface="BiauKai"/>
                <a:cs typeface="Times New Roman"/>
              </a:rPr>
              <a:t>黄海海战</a:t>
            </a:r>
            <a:r>
              <a:rPr lang="zh-TW" altLang="zh-TW" sz="2400" b="1" dirty="0">
                <a:solidFill>
                  <a:srgbClr val="E36C0A"/>
                </a:solidFill>
                <a:ea typeface="BiauKai"/>
                <a:cs typeface="Times New Roman"/>
              </a:rPr>
              <a:t>概览</a:t>
            </a:r>
            <a:endParaRPr lang="zh-HK" altLang="zh-TW" sz="2400" kern="100" dirty="0">
              <a:cs typeface="Times New Roman"/>
            </a:endParaRPr>
          </a:p>
        </p:txBody>
      </p:sp>
      <p:sp>
        <p:nvSpPr>
          <p:cNvPr id="6" name="TextBox 1"/>
          <p:cNvSpPr txBox="1"/>
          <p:nvPr/>
        </p:nvSpPr>
        <p:spPr>
          <a:xfrm>
            <a:off x="509087" y="1701805"/>
            <a:ext cx="2317893" cy="1171603"/>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黄海海战资料</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日期：</a:t>
            </a:r>
            <a:r>
              <a:rPr kumimoji="0" lang="en-US" sz="1600" b="0" i="0" u="none" strike="noStrike" kern="1200" cap="none" spc="0" normalizeH="0" baseline="0" noProof="0" dirty="0">
                <a:ln>
                  <a:noFill/>
                </a:ln>
                <a:solidFill>
                  <a:srgbClr val="000000"/>
                </a:solidFill>
                <a:effectLst/>
                <a:uLnTx/>
                <a:uFillTx/>
                <a:latin typeface="Times New Roman"/>
                <a:ea typeface="新細明體"/>
              </a:rPr>
              <a:t>1894</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年</a:t>
            </a:r>
            <a:r>
              <a:rPr kumimoji="0" lang="en-US" sz="1600" b="0" i="0" u="none" strike="noStrike" kern="1200" cap="none" spc="0" normalizeH="0" baseline="0" noProof="0" dirty="0">
                <a:ln>
                  <a:noFill/>
                </a:ln>
                <a:solidFill>
                  <a:srgbClr val="000000"/>
                </a:solidFill>
                <a:effectLst/>
                <a:uLnTx/>
                <a:uFillTx/>
                <a:latin typeface="Times New Roman"/>
                <a:ea typeface="新細明體"/>
              </a:rPr>
              <a:t>9</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月</a:t>
            </a:r>
            <a:r>
              <a:rPr kumimoji="0" lang="en-US" sz="1600" b="0" i="0" u="none" strike="noStrike" kern="1200" cap="none" spc="0" normalizeH="0" baseline="0" noProof="0" dirty="0">
                <a:ln>
                  <a:noFill/>
                </a:ln>
                <a:solidFill>
                  <a:srgbClr val="000000"/>
                </a:solidFill>
                <a:effectLst/>
                <a:uLnTx/>
                <a:uFillTx/>
                <a:latin typeface="Times New Roman"/>
                <a:ea typeface="新細明體"/>
              </a:rPr>
              <a:t>17</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日</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地点：黄海</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战果：日军大胜</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7" name="TextBox 31"/>
          <p:cNvSpPr txBox="1"/>
          <p:nvPr/>
        </p:nvSpPr>
        <p:spPr>
          <a:xfrm>
            <a:off x="509087" y="5923033"/>
            <a:ext cx="2317893" cy="799706"/>
          </a:xfrm>
          <a:prstGeom prst="rect">
            <a:avLst/>
          </a:prstGeom>
          <a:noFill/>
        </p:spPr>
        <p:txBody>
          <a:bodyPr wrap="square" rtlCol="0">
            <a:spAutoFit/>
          </a:bodyPr>
          <a:lstStyle/>
          <a:p>
            <a:pPr>
              <a:lnSpc>
                <a:spcPct val="110000"/>
              </a:lnSpc>
              <a:spcAft>
                <a:spcPts val="0"/>
              </a:spcAft>
            </a:pPr>
            <a:r>
              <a:rPr lang="zh-CN" sz="1400" kern="1200" dirty="0">
                <a:solidFill>
                  <a:srgbClr val="000000"/>
                </a:solidFill>
                <a:effectLst/>
                <a:latin typeface="Times New Roman"/>
                <a:ea typeface="新細明體"/>
              </a:rPr>
              <a:t>资料来源：</a:t>
            </a:r>
            <a:r>
              <a:rPr lang="zh-HK" sz="1400" kern="1200" dirty="0">
                <a:solidFill>
                  <a:srgbClr val="000000"/>
                </a:solidFill>
                <a:effectLst/>
                <a:latin typeface="Times New Roman"/>
                <a:ea typeface="新細明體"/>
              </a:rPr>
              <a:t>《</a:t>
            </a:r>
            <a:r>
              <a:rPr lang="zh-CN" sz="1400" kern="1200" dirty="0">
                <a:solidFill>
                  <a:srgbClr val="000000"/>
                </a:solidFill>
                <a:effectLst/>
                <a:latin typeface="Times New Roman"/>
                <a:ea typeface="新細明體"/>
              </a:rPr>
              <a:t>维基百科</a:t>
            </a:r>
            <a:r>
              <a:rPr lang="zh-HK" sz="1400" kern="1200" dirty="0">
                <a:solidFill>
                  <a:srgbClr val="000000"/>
                </a:solidFill>
                <a:effectLst/>
                <a:latin typeface="Times New Roman"/>
                <a:ea typeface="新細明體"/>
              </a:rPr>
              <a:t>》</a:t>
            </a:r>
            <a:r>
              <a:rPr lang="zh-CN" sz="1400" kern="1200" dirty="0">
                <a:solidFill>
                  <a:srgbClr val="000000"/>
                </a:solidFill>
                <a:effectLst/>
                <a:latin typeface="Times New Roman"/>
                <a:ea typeface="新細明體"/>
              </a:rPr>
              <a:t>之「黄海海战」，</a:t>
            </a:r>
            <a:r>
              <a:rPr lang="en-US" sz="1400" kern="1200" dirty="0">
                <a:solidFill>
                  <a:srgbClr val="000000"/>
                </a:solidFill>
                <a:effectLst/>
                <a:latin typeface="Times New Roman"/>
                <a:ea typeface="新細明體"/>
              </a:rPr>
              <a:t>”Battle of the Yalu River”.</a:t>
            </a:r>
            <a:endParaRPr lang="zh-HK" sz="1400" dirty="0">
              <a:effectLst/>
              <a:latin typeface="Times New Roman"/>
              <a:ea typeface="新細明體"/>
            </a:endParaRPr>
          </a:p>
        </p:txBody>
      </p:sp>
      <p:pic>
        <p:nvPicPr>
          <p:cNvPr id="8" name="圖片 7">
            <a:extLst>
              <a:ext uri="{FF2B5EF4-FFF2-40B4-BE49-F238E27FC236}">
                <a16:creationId xmlns:a16="http://schemas.microsoft.com/office/drawing/2014/main" id="{C793EEFC-C021-4923-98A9-61BB39746643}"/>
              </a:ext>
            </a:extLst>
          </p:cNvPr>
          <p:cNvPicPr>
            <a:picLocks noChangeAspect="1"/>
          </p:cNvPicPr>
          <p:nvPr/>
        </p:nvPicPr>
        <p:blipFill>
          <a:blip r:embed="rId3"/>
          <a:stretch>
            <a:fillRect/>
          </a:stretch>
        </p:blipFill>
        <p:spPr>
          <a:xfrm>
            <a:off x="3406818" y="924127"/>
            <a:ext cx="5488433" cy="5798611"/>
          </a:xfrm>
          <a:prstGeom prst="rect">
            <a:avLst/>
          </a:prstGeom>
        </p:spPr>
      </p:pic>
    </p:spTree>
    <p:extLst>
      <p:ext uri="{BB962C8B-B14F-4D97-AF65-F5344CB8AC3E}">
        <p14:creationId xmlns:p14="http://schemas.microsoft.com/office/powerpoint/2010/main" val="2175713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Rectangle 2"/>
          <p:cNvSpPr/>
          <p:nvPr/>
        </p:nvSpPr>
        <p:spPr>
          <a:xfrm>
            <a:off x="343647" y="671457"/>
            <a:ext cx="8431131" cy="61940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6" name="TextBox 4"/>
          <p:cNvSpPr txBox="1"/>
          <p:nvPr/>
        </p:nvSpPr>
        <p:spPr>
          <a:xfrm>
            <a:off x="343646" y="284332"/>
            <a:ext cx="8431131" cy="387125"/>
          </a:xfrm>
          <a:prstGeom prst="rect">
            <a:avLst/>
          </a:prstGeom>
          <a:solidFill>
            <a:srgbClr val="92D050"/>
          </a:solidFill>
          <a:ln w="38100">
            <a:noFill/>
          </a:ln>
        </p:spPr>
        <p:txBody>
          <a:bodyPr wrap="square" rtlCol="0">
            <a:noAutofit/>
          </a:bodyPr>
          <a:lstStyle/>
          <a:p>
            <a:pPr>
              <a:spcAft>
                <a:spcPts val="0"/>
              </a:spcAft>
            </a:pPr>
            <a:r>
              <a:rPr lang="zh-CN" kern="1200" dirty="0">
                <a:solidFill>
                  <a:srgbClr val="000000"/>
                </a:solidFill>
                <a:effectLst/>
                <a:latin typeface="Times New Roman"/>
                <a:ea typeface="新細明體"/>
                <a:cs typeface="Times New Roman"/>
              </a:rPr>
              <a:t>黄海海战作战图：日本舰队单纵阵</a:t>
            </a:r>
            <a:r>
              <a:rPr lang="en-US" kern="1200" dirty="0">
                <a:solidFill>
                  <a:srgbClr val="000000"/>
                </a:solidFill>
                <a:effectLst/>
                <a:latin typeface="Times New Roman"/>
                <a:ea typeface="新細明體"/>
                <a:cs typeface="Times New Roman"/>
              </a:rPr>
              <a:t>vs</a:t>
            </a:r>
            <a:r>
              <a:rPr lang="zh-CN" kern="1200" dirty="0">
                <a:solidFill>
                  <a:srgbClr val="000000"/>
                </a:solidFill>
                <a:effectLst/>
                <a:latin typeface="Times New Roman"/>
                <a:ea typeface="新細明體"/>
                <a:cs typeface="Times New Roman"/>
              </a:rPr>
              <a:t>北洋水师横阵 </a:t>
            </a:r>
            <a:endParaRPr lang="zh-HK" dirty="0">
              <a:effectLst/>
              <a:latin typeface="Times New Roman"/>
              <a:ea typeface="新細明體"/>
              <a:cs typeface="Times New Roman"/>
            </a:endParaRPr>
          </a:p>
        </p:txBody>
      </p:sp>
      <p:sp>
        <p:nvSpPr>
          <p:cNvPr id="8" name="TextBox 61"/>
          <p:cNvSpPr txBox="1"/>
          <p:nvPr/>
        </p:nvSpPr>
        <p:spPr>
          <a:xfrm>
            <a:off x="4929760" y="5204811"/>
            <a:ext cx="3481293" cy="1464701"/>
          </a:xfrm>
          <a:prstGeom prst="rect">
            <a:avLst/>
          </a:prstGeom>
          <a:noFill/>
        </p:spPr>
        <p:txBody>
          <a:bodyPr wrap="square" rtlCol="0">
            <a:noAutofit/>
          </a:bodyPr>
          <a:lstStyle/>
          <a:p>
            <a:pPr algn="just">
              <a:spcAft>
                <a:spcPts val="0"/>
              </a:spcAft>
            </a:pPr>
            <a:r>
              <a:rPr lang="zh-CN" kern="1200" dirty="0">
                <a:solidFill>
                  <a:srgbClr val="000000"/>
                </a:solidFill>
                <a:effectLst/>
                <a:latin typeface="Times New Roman"/>
                <a:ea typeface="新細明體"/>
                <a:cs typeface="Times New Roman"/>
              </a:rPr>
              <a:t>图</a:t>
            </a:r>
            <a:r>
              <a:rPr lang="en-US" kern="1200" dirty="0">
                <a:solidFill>
                  <a:srgbClr val="000000"/>
                </a:solidFill>
                <a:effectLst/>
                <a:latin typeface="Times New Roman"/>
                <a:ea typeface="新細明體"/>
                <a:cs typeface="Times New Roman"/>
              </a:rPr>
              <a:t>4</a:t>
            </a:r>
            <a:r>
              <a:rPr lang="zh-CN" kern="1200" dirty="0">
                <a:solidFill>
                  <a:srgbClr val="000000"/>
                </a:solidFill>
                <a:effectLst/>
                <a:latin typeface="Times New Roman"/>
                <a:ea typeface="新細明體"/>
                <a:cs typeface="Times New Roman"/>
              </a:rPr>
              <a:t>之</a:t>
            </a:r>
            <a:r>
              <a:rPr lang="en-US" kern="1200" dirty="0">
                <a:solidFill>
                  <a:srgbClr val="000000"/>
                </a:solidFill>
                <a:effectLst/>
                <a:latin typeface="Times New Roman"/>
                <a:ea typeface="新細明體"/>
                <a:cs typeface="Times New Roman"/>
              </a:rPr>
              <a:t>3:</a:t>
            </a:r>
            <a:r>
              <a:rPr lang="zh-TW" kern="1200" dirty="0">
                <a:solidFill>
                  <a:srgbClr val="000000"/>
                </a:solidFill>
                <a:effectLst/>
                <a:latin typeface="Times New Roman"/>
                <a:ea typeface="新細明體"/>
                <a:cs typeface="Times New Roman"/>
              </a:rPr>
              <a:t>北洋水师多艘舰只受伤，舰队已不成队形。日方第一游击队追击逃</a:t>
            </a:r>
            <a:r>
              <a:rPr lang="zh-CN" kern="1200" dirty="0">
                <a:solidFill>
                  <a:srgbClr val="000000"/>
                </a:solidFill>
                <a:effectLst/>
                <a:latin typeface="Times New Roman"/>
                <a:ea typeface="新細明體"/>
                <a:cs typeface="Times New Roman"/>
              </a:rPr>
              <a:t>走</a:t>
            </a:r>
            <a:r>
              <a:rPr lang="zh-TW" kern="1200" dirty="0">
                <a:solidFill>
                  <a:srgbClr val="000000"/>
                </a:solidFill>
                <a:effectLst/>
                <a:latin typeface="Times New Roman"/>
                <a:ea typeface="新細明體"/>
                <a:cs typeface="Times New Roman"/>
              </a:rPr>
              <a:t>的北洋水师舰只，本队则围攻负隅顽抗的定远和镇远两艘铁甲舰。</a:t>
            </a:r>
            <a:endParaRPr lang="zh-HK" dirty="0">
              <a:effectLst/>
              <a:latin typeface="Times New Roman"/>
              <a:ea typeface="新細明體"/>
              <a:cs typeface="Times New Roman"/>
            </a:endParaRPr>
          </a:p>
        </p:txBody>
      </p:sp>
      <p:sp>
        <p:nvSpPr>
          <p:cNvPr id="10" name="TextBox 101"/>
          <p:cNvSpPr txBox="1"/>
          <p:nvPr/>
        </p:nvSpPr>
        <p:spPr>
          <a:xfrm>
            <a:off x="6266293" y="1297217"/>
            <a:ext cx="1719934" cy="960381"/>
          </a:xfrm>
          <a:prstGeom prst="rect">
            <a:avLst/>
          </a:prstGeom>
          <a:noFill/>
          <a:ln w="3175">
            <a:solidFill>
              <a:sysClr val="windowText" lastClr="000000"/>
            </a:solidFill>
          </a:ln>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cs typeface="Times New Roman"/>
              </a:rPr>
              <a:t>济远突然逃离战场，广甲和来远跟随。</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2" name="TextBox 92"/>
          <p:cNvSpPr txBox="1"/>
          <p:nvPr/>
        </p:nvSpPr>
        <p:spPr>
          <a:xfrm>
            <a:off x="2817398" y="919154"/>
            <a:ext cx="1874109" cy="742073"/>
          </a:xfrm>
          <a:prstGeom prst="rect">
            <a:avLst/>
          </a:prstGeom>
          <a:noFill/>
          <a:ln w="3175">
            <a:solidFill>
              <a:sysClr val="windowText" lastClr="000000"/>
            </a:solidFill>
            <a:prstDash val="solid"/>
          </a:ln>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cs typeface="Times New Roman"/>
              </a:rPr>
              <a:t>落后的致远号很快遭重创击沉。</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cxnSp>
        <p:nvCxnSpPr>
          <p:cNvPr id="13" name="Straight Connector 99"/>
          <p:cNvCxnSpPr/>
          <p:nvPr/>
        </p:nvCxnSpPr>
        <p:spPr>
          <a:xfrm>
            <a:off x="3990676" y="1661227"/>
            <a:ext cx="0" cy="1099575"/>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789780" y="1393490"/>
            <a:ext cx="2139502" cy="1340862"/>
            <a:chOff x="-22416" y="0"/>
            <a:chExt cx="2139709" cy="1341220"/>
          </a:xfrm>
        </p:grpSpPr>
        <p:sp>
          <p:nvSpPr>
            <p:cNvPr id="44" name="Flowchart: Delay 13"/>
            <p:cNvSpPr/>
            <p:nvPr/>
          </p:nvSpPr>
          <p:spPr>
            <a:xfrm rot="982211">
              <a:off x="154749" y="0"/>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5" name="Flowchart: Delay 14"/>
            <p:cNvSpPr/>
            <p:nvPr/>
          </p:nvSpPr>
          <p:spPr>
            <a:xfrm rot="1633504">
              <a:off x="1553015" y="670066"/>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6" name="Flowchart: Delay 15"/>
            <p:cNvSpPr/>
            <p:nvPr/>
          </p:nvSpPr>
          <p:spPr>
            <a:xfrm rot="1771217">
              <a:off x="610870" y="163195"/>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7" name="Flowchart: Delay 16"/>
            <p:cNvSpPr/>
            <p:nvPr/>
          </p:nvSpPr>
          <p:spPr>
            <a:xfrm rot="1454640">
              <a:off x="1048955" y="437609"/>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48" name="TextBox 76"/>
            <p:cNvSpPr txBox="1"/>
            <p:nvPr/>
          </p:nvSpPr>
          <p:spPr>
            <a:xfrm rot="515917">
              <a:off x="-22416" y="94615"/>
              <a:ext cx="525105"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浪速</a:t>
              </a:r>
              <a:endParaRPr lang="zh-HK" sz="1300" dirty="0">
                <a:effectLst/>
                <a:latin typeface="Times New Roman"/>
                <a:ea typeface="新細明體"/>
                <a:cs typeface="Times New Roman"/>
              </a:endParaRPr>
            </a:p>
          </p:txBody>
        </p:sp>
        <p:sp>
          <p:nvSpPr>
            <p:cNvPr id="49" name="TextBox 77"/>
            <p:cNvSpPr txBox="1"/>
            <p:nvPr/>
          </p:nvSpPr>
          <p:spPr>
            <a:xfrm rot="1692385">
              <a:off x="313690" y="272415"/>
              <a:ext cx="673114"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秋津洲</a:t>
              </a:r>
              <a:endParaRPr lang="zh-HK" sz="1300" dirty="0">
                <a:effectLst/>
                <a:latin typeface="Times New Roman"/>
                <a:ea typeface="新細明體"/>
                <a:cs typeface="Times New Roman"/>
              </a:endParaRPr>
            </a:p>
          </p:txBody>
        </p:sp>
        <p:sp>
          <p:nvSpPr>
            <p:cNvPr id="50" name="TextBox 78"/>
            <p:cNvSpPr txBox="1"/>
            <p:nvPr/>
          </p:nvSpPr>
          <p:spPr>
            <a:xfrm rot="1200670">
              <a:off x="814771" y="563872"/>
              <a:ext cx="723726"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高千穗</a:t>
              </a:r>
              <a:endParaRPr lang="zh-HK" sz="1300" dirty="0">
                <a:effectLst/>
                <a:latin typeface="Times New Roman"/>
                <a:ea typeface="新細明體"/>
                <a:cs typeface="Times New Roman"/>
              </a:endParaRPr>
            </a:p>
          </p:txBody>
        </p:sp>
        <p:sp>
          <p:nvSpPr>
            <p:cNvPr id="51" name="TextBox 79"/>
            <p:cNvSpPr txBox="1"/>
            <p:nvPr/>
          </p:nvSpPr>
          <p:spPr>
            <a:xfrm rot="2059121">
              <a:off x="1283989" y="842398"/>
              <a:ext cx="833304"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吉野</a:t>
              </a:r>
              <a:endParaRPr lang="zh-HK" sz="1300" dirty="0">
                <a:effectLst/>
                <a:latin typeface="Times New Roman"/>
                <a:ea typeface="新細明體"/>
                <a:cs typeface="Times New Roman"/>
              </a:endParaRPr>
            </a:p>
          </p:txBody>
        </p:sp>
      </p:grpSp>
      <p:grpSp>
        <p:nvGrpSpPr>
          <p:cNvPr id="15" name="群組 14"/>
          <p:cNvGrpSpPr/>
          <p:nvPr/>
        </p:nvGrpSpPr>
        <p:grpSpPr>
          <a:xfrm>
            <a:off x="348118" y="4974441"/>
            <a:ext cx="1987548" cy="1891030"/>
            <a:chOff x="0" y="0"/>
            <a:chExt cx="1987772" cy="1891427"/>
          </a:xfrm>
        </p:grpSpPr>
        <p:sp>
          <p:nvSpPr>
            <p:cNvPr id="33" name="Flowchart: Delay 17"/>
            <p:cNvSpPr/>
            <p:nvPr/>
          </p:nvSpPr>
          <p:spPr>
            <a:xfrm rot="2984226">
              <a:off x="304482" y="101968"/>
              <a:ext cx="327347" cy="12341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4" name="Flowchart: Delay 18"/>
            <p:cNvSpPr/>
            <p:nvPr/>
          </p:nvSpPr>
          <p:spPr>
            <a:xfrm rot="2816711">
              <a:off x="616902" y="425183"/>
              <a:ext cx="327347" cy="12341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5" name="Flowchart: Delay 19"/>
            <p:cNvSpPr/>
            <p:nvPr/>
          </p:nvSpPr>
          <p:spPr>
            <a:xfrm rot="2584186">
              <a:off x="939165" y="744270"/>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6" name="Flowchart: Delay 20"/>
            <p:cNvSpPr/>
            <p:nvPr/>
          </p:nvSpPr>
          <p:spPr>
            <a:xfrm rot="2128365">
              <a:off x="1551940" y="1272590"/>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7" name="Flowchart: Delay 24"/>
            <p:cNvSpPr/>
            <p:nvPr/>
          </p:nvSpPr>
          <p:spPr>
            <a:xfrm rot="2374893">
              <a:off x="1250950" y="1001445"/>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38" name="TextBox 65"/>
            <p:cNvSpPr txBox="1"/>
            <p:nvPr/>
          </p:nvSpPr>
          <p:spPr>
            <a:xfrm rot="2337575">
              <a:off x="0" y="155625"/>
              <a:ext cx="678555"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扶桑</a:t>
              </a:r>
              <a:endParaRPr lang="zh-HK" sz="1300" dirty="0">
                <a:effectLst/>
                <a:latin typeface="Times New Roman"/>
                <a:ea typeface="新細明體"/>
                <a:cs typeface="Times New Roman"/>
              </a:endParaRPr>
            </a:p>
          </p:txBody>
        </p:sp>
        <p:sp>
          <p:nvSpPr>
            <p:cNvPr id="39" name="TextBox 72"/>
            <p:cNvSpPr txBox="1"/>
            <p:nvPr/>
          </p:nvSpPr>
          <p:spPr>
            <a:xfrm rot="2678870">
              <a:off x="329565" y="436930"/>
              <a:ext cx="521840"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桥立</a:t>
              </a:r>
              <a:endParaRPr lang="zh-HK" sz="1300" dirty="0">
                <a:effectLst/>
                <a:latin typeface="Times New Roman"/>
                <a:ea typeface="新細明體"/>
                <a:cs typeface="Times New Roman"/>
              </a:endParaRPr>
            </a:p>
          </p:txBody>
        </p:sp>
        <p:sp>
          <p:nvSpPr>
            <p:cNvPr id="40" name="TextBox 73"/>
            <p:cNvSpPr txBox="1"/>
            <p:nvPr/>
          </p:nvSpPr>
          <p:spPr>
            <a:xfrm rot="2524006">
              <a:off x="674370" y="757605"/>
              <a:ext cx="515854"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严岛</a:t>
              </a:r>
              <a:endParaRPr lang="zh-HK" sz="1300" dirty="0">
                <a:effectLst/>
                <a:latin typeface="Times New Roman"/>
                <a:ea typeface="新細明體"/>
                <a:cs typeface="Times New Roman"/>
              </a:endParaRPr>
            </a:p>
          </p:txBody>
        </p:sp>
        <p:sp>
          <p:nvSpPr>
            <p:cNvPr id="41" name="TextBox 74"/>
            <p:cNvSpPr txBox="1"/>
            <p:nvPr/>
          </p:nvSpPr>
          <p:spPr>
            <a:xfrm rot="2640398">
              <a:off x="914400" y="1104950"/>
              <a:ext cx="740588"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千代田</a:t>
              </a:r>
              <a:endParaRPr lang="zh-HK" sz="1300" dirty="0">
                <a:effectLst/>
                <a:latin typeface="Times New Roman"/>
                <a:ea typeface="新細明體"/>
                <a:cs typeface="Times New Roman"/>
              </a:endParaRPr>
            </a:p>
          </p:txBody>
        </p:sp>
        <p:sp>
          <p:nvSpPr>
            <p:cNvPr id="42" name="TextBox 75"/>
            <p:cNvSpPr txBox="1"/>
            <p:nvPr/>
          </p:nvSpPr>
          <p:spPr>
            <a:xfrm rot="2322581">
              <a:off x="1330960" y="1392605"/>
              <a:ext cx="555577" cy="498822"/>
            </a:xfrm>
            <a:prstGeom prst="rect">
              <a:avLst/>
            </a:prstGeom>
            <a:noFill/>
          </p:spPr>
          <p:txBody>
            <a:bodyPr wrap="square" rtlCol="0">
              <a:noAutofit/>
            </a:bodyPr>
            <a:lstStyle/>
            <a:p>
              <a:pPr>
                <a:spcAft>
                  <a:spcPts val="0"/>
                </a:spcAft>
              </a:pPr>
              <a:r>
                <a:rPr lang="zh-CN" sz="1300" kern="1200" dirty="0">
                  <a:solidFill>
                    <a:srgbClr val="000000"/>
                  </a:solidFill>
                  <a:effectLst/>
                  <a:latin typeface="Calibri"/>
                  <a:ea typeface="新細明體"/>
                  <a:cs typeface="Times New Roman"/>
                </a:rPr>
                <a:t>松岛</a:t>
              </a:r>
              <a:endParaRPr lang="zh-HK" sz="1300" dirty="0">
                <a:effectLst/>
                <a:latin typeface="Times New Roman"/>
                <a:ea typeface="新細明體"/>
                <a:cs typeface="Times New Roman"/>
              </a:endParaRPr>
            </a:p>
          </p:txBody>
        </p:sp>
        <p:sp>
          <p:nvSpPr>
            <p:cNvPr id="43" name="Line Callout 2 88"/>
            <p:cNvSpPr/>
            <p:nvPr/>
          </p:nvSpPr>
          <p:spPr>
            <a:xfrm>
              <a:off x="1864360" y="1174165"/>
              <a:ext cx="123412" cy="130939"/>
            </a:xfrm>
            <a:prstGeom prst="borderCallout2">
              <a:avLst>
                <a:gd name="adj1" fmla="val 18750"/>
                <a:gd name="adj2" fmla="val -8333"/>
                <a:gd name="adj3" fmla="val 66133"/>
                <a:gd name="adj4" fmla="val -26144"/>
                <a:gd name="adj5" fmla="val 112500"/>
                <a:gd name="adj6" fmla="val -46667"/>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grpSp>
      <p:grpSp>
        <p:nvGrpSpPr>
          <p:cNvPr id="16" name="群組 15"/>
          <p:cNvGrpSpPr/>
          <p:nvPr/>
        </p:nvGrpSpPr>
        <p:grpSpPr>
          <a:xfrm>
            <a:off x="3570470" y="917077"/>
            <a:ext cx="2843529" cy="3338195"/>
            <a:chOff x="0" y="0"/>
            <a:chExt cx="2844157" cy="3338195"/>
          </a:xfrm>
        </p:grpSpPr>
        <p:sp>
          <p:nvSpPr>
            <p:cNvPr id="17" name="Flowchart: Delay 25"/>
            <p:cNvSpPr/>
            <p:nvPr/>
          </p:nvSpPr>
          <p:spPr>
            <a:xfrm rot="365651">
              <a:off x="1631307" y="2863850"/>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8" name="Flowchart: Delay 26"/>
            <p:cNvSpPr/>
            <p:nvPr/>
          </p:nvSpPr>
          <p:spPr>
            <a:xfrm rot="19818574">
              <a:off x="1133467" y="2449830"/>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19" name="Flowchart: Delay 30"/>
            <p:cNvSpPr/>
            <p:nvPr/>
          </p:nvSpPr>
          <p:spPr>
            <a:xfrm rot="19599761">
              <a:off x="2369812" y="2222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0" name="Flowchart: Delay 32"/>
            <p:cNvSpPr/>
            <p:nvPr/>
          </p:nvSpPr>
          <p:spPr>
            <a:xfrm rot="19310454">
              <a:off x="1859272" y="128968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1" name="Flowchart: Delay 33"/>
            <p:cNvSpPr/>
            <p:nvPr/>
          </p:nvSpPr>
          <p:spPr>
            <a:xfrm rot="16969808">
              <a:off x="1798629" y="251778"/>
              <a:ext cx="327347" cy="1234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2" name="Flowchart: Delay 34"/>
            <p:cNvSpPr/>
            <p:nvPr/>
          </p:nvSpPr>
          <p:spPr>
            <a:xfrm rot="15994428">
              <a:off x="1497004" y="645478"/>
              <a:ext cx="327347" cy="1234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3" name="Flowchart: Delay 35"/>
            <p:cNvSpPr/>
            <p:nvPr/>
          </p:nvSpPr>
          <p:spPr>
            <a:xfrm rot="19642314">
              <a:off x="1316347" y="180022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4" name="Flowchart: Delay 36"/>
            <p:cNvSpPr/>
            <p:nvPr/>
          </p:nvSpPr>
          <p:spPr>
            <a:xfrm rot="19704924">
              <a:off x="457827" y="211391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p>
          </p:txBody>
        </p:sp>
        <p:sp>
          <p:nvSpPr>
            <p:cNvPr id="25" name="TextBox 48"/>
            <p:cNvSpPr txBox="1"/>
            <p:nvPr/>
          </p:nvSpPr>
          <p:spPr>
            <a:xfrm rot="2304093">
              <a:off x="1995797" y="1295400"/>
              <a:ext cx="375285" cy="457835"/>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广甲</a:t>
              </a:r>
              <a:endParaRPr lang="zh-HK" sz="1300" dirty="0">
                <a:effectLst/>
                <a:latin typeface="Times New Roman"/>
                <a:ea typeface="新細明體"/>
                <a:cs typeface="Times New Roman"/>
              </a:endParaRPr>
            </a:p>
          </p:txBody>
        </p:sp>
        <p:sp>
          <p:nvSpPr>
            <p:cNvPr id="26" name="TextBox 49"/>
            <p:cNvSpPr txBox="1"/>
            <p:nvPr/>
          </p:nvSpPr>
          <p:spPr>
            <a:xfrm rot="3651011">
              <a:off x="48570" y="1634172"/>
              <a:ext cx="581959" cy="679100"/>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致远</a:t>
              </a:r>
              <a:endParaRPr lang="zh-HK" sz="1300" dirty="0">
                <a:effectLst/>
                <a:latin typeface="Times New Roman"/>
                <a:ea typeface="新細明體"/>
                <a:cs typeface="Times New Roman"/>
              </a:endParaRPr>
            </a:p>
          </p:txBody>
        </p:sp>
        <p:sp>
          <p:nvSpPr>
            <p:cNvPr id="27" name="TextBox 50"/>
            <p:cNvSpPr txBox="1"/>
            <p:nvPr/>
          </p:nvSpPr>
          <p:spPr>
            <a:xfrm rot="5572112">
              <a:off x="1510339" y="2838133"/>
              <a:ext cx="422275" cy="577850"/>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靖远</a:t>
              </a:r>
              <a:endParaRPr lang="zh-HK" sz="1300" dirty="0">
                <a:effectLst/>
                <a:latin typeface="Times New Roman"/>
                <a:ea typeface="新細明體"/>
                <a:cs typeface="Times New Roman"/>
              </a:endParaRPr>
            </a:p>
          </p:txBody>
        </p:sp>
        <p:sp>
          <p:nvSpPr>
            <p:cNvPr id="28" name="TextBox 52"/>
            <p:cNvSpPr txBox="1"/>
            <p:nvPr/>
          </p:nvSpPr>
          <p:spPr>
            <a:xfrm rot="3506010">
              <a:off x="1377625" y="1813877"/>
              <a:ext cx="410210" cy="507365"/>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来远</a:t>
              </a:r>
              <a:endParaRPr lang="zh-HK" sz="1300" dirty="0">
                <a:effectLst/>
                <a:latin typeface="Times New Roman"/>
                <a:ea typeface="新細明體"/>
                <a:cs typeface="Times New Roman"/>
              </a:endParaRPr>
            </a:p>
          </p:txBody>
        </p:sp>
        <p:sp>
          <p:nvSpPr>
            <p:cNvPr id="29" name="TextBox 53"/>
            <p:cNvSpPr txBox="1"/>
            <p:nvPr/>
          </p:nvSpPr>
          <p:spPr>
            <a:xfrm rot="3108989">
              <a:off x="543235" y="2451417"/>
              <a:ext cx="581959" cy="489735"/>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经远</a:t>
              </a:r>
              <a:endParaRPr lang="zh-HK" sz="1300" dirty="0">
                <a:effectLst/>
                <a:latin typeface="Times New Roman"/>
                <a:ea typeface="新細明體"/>
                <a:cs typeface="Times New Roman"/>
              </a:endParaRPr>
            </a:p>
          </p:txBody>
        </p:sp>
        <p:sp>
          <p:nvSpPr>
            <p:cNvPr id="30" name="TextBox 56"/>
            <p:cNvSpPr txBox="1"/>
            <p:nvPr/>
          </p:nvSpPr>
          <p:spPr>
            <a:xfrm rot="1558399">
              <a:off x="1431282" y="0"/>
              <a:ext cx="548503" cy="453789"/>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平远</a:t>
              </a:r>
              <a:endParaRPr lang="zh-HK" sz="1300" dirty="0">
                <a:effectLst/>
                <a:latin typeface="Times New Roman"/>
                <a:ea typeface="新細明體"/>
                <a:cs typeface="Times New Roman"/>
              </a:endParaRPr>
            </a:p>
          </p:txBody>
        </p:sp>
        <p:sp>
          <p:nvSpPr>
            <p:cNvPr id="31" name="TextBox 93"/>
            <p:cNvSpPr txBox="1"/>
            <p:nvPr/>
          </p:nvSpPr>
          <p:spPr>
            <a:xfrm rot="3020730">
              <a:off x="2451092" y="60325"/>
              <a:ext cx="354330" cy="431800"/>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济远</a:t>
              </a:r>
              <a:endParaRPr lang="zh-HK" sz="1300" dirty="0">
                <a:effectLst/>
                <a:latin typeface="Times New Roman"/>
                <a:ea typeface="新細明體"/>
                <a:cs typeface="Times New Roman"/>
              </a:endParaRPr>
            </a:p>
          </p:txBody>
        </p:sp>
        <p:sp>
          <p:nvSpPr>
            <p:cNvPr id="32" name="TextBox 70"/>
            <p:cNvSpPr txBox="1"/>
            <p:nvPr/>
          </p:nvSpPr>
          <p:spPr>
            <a:xfrm rot="357729">
              <a:off x="1071237" y="466725"/>
              <a:ext cx="548503" cy="654704"/>
            </a:xfrm>
            <a:prstGeom prst="rect">
              <a:avLst/>
            </a:prstGeom>
            <a:noFill/>
          </p:spPr>
          <p:txBody>
            <a:bodyPr vert="eaVert" wrap="square" rtlCol="0">
              <a:noAutofit/>
            </a:bodyPr>
            <a:lstStyle/>
            <a:p>
              <a:pPr>
                <a:spcAft>
                  <a:spcPts val="0"/>
                </a:spcAft>
              </a:pPr>
              <a:r>
                <a:rPr lang="zh-CN" sz="1300" kern="1200" dirty="0">
                  <a:solidFill>
                    <a:srgbClr val="000000"/>
                  </a:solidFill>
                  <a:effectLst/>
                  <a:latin typeface="Calibri"/>
                  <a:ea typeface="新細明體"/>
                  <a:cs typeface="Times New Roman"/>
                </a:rPr>
                <a:t>广丙</a:t>
              </a:r>
              <a:endParaRPr lang="zh-HK" sz="1300" dirty="0">
                <a:effectLst/>
                <a:latin typeface="Times New Roman"/>
                <a:ea typeface="新細明體"/>
                <a:cs typeface="Times New Roman"/>
              </a:endParaRPr>
            </a:p>
          </p:txBody>
        </p:sp>
      </p:grpSp>
      <p:grpSp>
        <p:nvGrpSpPr>
          <p:cNvPr id="58" name="群組 57"/>
          <p:cNvGrpSpPr/>
          <p:nvPr/>
        </p:nvGrpSpPr>
        <p:grpSpPr>
          <a:xfrm>
            <a:off x="1203244" y="2962635"/>
            <a:ext cx="802005" cy="1340485"/>
            <a:chOff x="0" y="0"/>
            <a:chExt cx="802005" cy="1340485"/>
          </a:xfrm>
        </p:grpSpPr>
        <p:sp>
          <p:nvSpPr>
            <p:cNvPr id="59" name="Flowchart: Delay 27"/>
            <p:cNvSpPr/>
            <p:nvPr/>
          </p:nvSpPr>
          <p:spPr>
            <a:xfrm rot="20626765">
              <a:off x="353695" y="0"/>
              <a:ext cx="308529" cy="130939"/>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60" name="Flowchart: Delay 31"/>
            <p:cNvSpPr/>
            <p:nvPr/>
          </p:nvSpPr>
          <p:spPr>
            <a:xfrm rot="20167850">
              <a:off x="107315" y="868680"/>
              <a:ext cx="308529" cy="130939"/>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61" name="TextBox 51"/>
            <p:cNvSpPr txBox="1"/>
            <p:nvPr/>
          </p:nvSpPr>
          <p:spPr>
            <a:xfrm rot="4004863">
              <a:off x="205423" y="-96203"/>
              <a:ext cx="391160" cy="802005"/>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镇远</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62" name="Line Callout 2 89"/>
            <p:cNvSpPr/>
            <p:nvPr/>
          </p:nvSpPr>
          <p:spPr>
            <a:xfrm>
              <a:off x="466090" y="677545"/>
              <a:ext cx="123412" cy="130939"/>
            </a:xfrm>
            <a:prstGeom prst="borderCallout2">
              <a:avLst>
                <a:gd name="adj1" fmla="val 18750"/>
                <a:gd name="adj2" fmla="val -8333"/>
                <a:gd name="adj3" fmla="val 66133"/>
                <a:gd name="adj4" fmla="val -26144"/>
                <a:gd name="adj5" fmla="val 112500"/>
                <a:gd name="adj6" fmla="val -46667"/>
              </a:avLst>
            </a:prstGeom>
            <a:solidFill>
              <a:srgbClr val="1F497D">
                <a:lumMod val="40000"/>
                <a:lumOff val="60000"/>
              </a:srgbClr>
            </a:solidFill>
            <a:ln w="25400"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63" name="TextBox 90"/>
            <p:cNvSpPr txBox="1"/>
            <p:nvPr/>
          </p:nvSpPr>
          <p:spPr>
            <a:xfrm rot="3660819">
              <a:off x="141923" y="886142"/>
              <a:ext cx="361950" cy="546735"/>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rgbClr val="000000"/>
                  </a:solidFill>
                  <a:effectLst/>
                  <a:uLnTx/>
                  <a:uFillTx/>
                  <a:latin typeface="Calibri"/>
                  <a:ea typeface="新細明體"/>
                  <a:cs typeface="Times New Roman"/>
                </a:rPr>
                <a:t>定远</a:t>
              </a:r>
              <a:endParaRPr kumimoji="0" lang="zh-HK" altLang="en-US" sz="13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grpSp>
      <p:sp>
        <p:nvSpPr>
          <p:cNvPr id="64" name="Freeform 83"/>
          <p:cNvSpPr/>
          <p:nvPr/>
        </p:nvSpPr>
        <p:spPr>
          <a:xfrm>
            <a:off x="525003" y="698426"/>
            <a:ext cx="431800" cy="711835"/>
          </a:xfrm>
          <a:custGeom>
            <a:avLst/>
            <a:gdLst>
              <a:gd name="connsiteX0" fmla="*/ 110196 w 532227"/>
              <a:gd name="connsiteY0" fmla="*/ 0 h 858129"/>
              <a:gd name="connsiteX1" fmla="*/ 11723 w 532227"/>
              <a:gd name="connsiteY1" fmla="*/ 211015 h 858129"/>
              <a:gd name="connsiteX2" fmla="*/ 39858 w 532227"/>
              <a:gd name="connsiteY2" fmla="*/ 365760 h 858129"/>
              <a:gd name="connsiteX3" fmla="*/ 194603 w 532227"/>
              <a:gd name="connsiteY3" fmla="*/ 590843 h 858129"/>
              <a:gd name="connsiteX4" fmla="*/ 419686 w 532227"/>
              <a:gd name="connsiteY4" fmla="*/ 815926 h 858129"/>
              <a:gd name="connsiteX5" fmla="*/ 518160 w 532227"/>
              <a:gd name="connsiteY5" fmla="*/ 844062 h 858129"/>
              <a:gd name="connsiteX6" fmla="*/ 504092 w 532227"/>
              <a:gd name="connsiteY6"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227" h="858129">
                <a:moveTo>
                  <a:pt x="110196" y="0"/>
                </a:moveTo>
                <a:cubicBezTo>
                  <a:pt x="66821" y="75027"/>
                  <a:pt x="23446" y="150055"/>
                  <a:pt x="11723" y="211015"/>
                </a:cubicBezTo>
                <a:cubicBezTo>
                  <a:pt x="0" y="271975"/>
                  <a:pt x="9378" y="302455"/>
                  <a:pt x="39858" y="365760"/>
                </a:cubicBezTo>
                <a:cubicBezTo>
                  <a:pt x="70338" y="429065"/>
                  <a:pt x="131298" y="515815"/>
                  <a:pt x="194603" y="590843"/>
                </a:cubicBezTo>
                <a:cubicBezTo>
                  <a:pt x="257908" y="665871"/>
                  <a:pt x="365760" y="773723"/>
                  <a:pt x="419686" y="815926"/>
                </a:cubicBezTo>
                <a:cubicBezTo>
                  <a:pt x="473612" y="858129"/>
                  <a:pt x="504093" y="837028"/>
                  <a:pt x="518160" y="844062"/>
                </a:cubicBezTo>
                <a:cubicBezTo>
                  <a:pt x="532227" y="851096"/>
                  <a:pt x="518159" y="854612"/>
                  <a:pt x="504092" y="858129"/>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65" name="Freeform 84"/>
          <p:cNvSpPr/>
          <p:nvPr/>
        </p:nvSpPr>
        <p:spPr>
          <a:xfrm>
            <a:off x="2686413" y="2216045"/>
            <a:ext cx="1243115" cy="255270"/>
          </a:xfrm>
          <a:custGeom>
            <a:avLst/>
            <a:gdLst>
              <a:gd name="connsiteX0" fmla="*/ 0 w 1069145"/>
              <a:gd name="connsiteY0" fmla="*/ 0 h 281354"/>
              <a:gd name="connsiteX1" fmla="*/ 239151 w 1069145"/>
              <a:gd name="connsiteY1" fmla="*/ 126609 h 281354"/>
              <a:gd name="connsiteX2" fmla="*/ 1069145 w 1069145"/>
              <a:gd name="connsiteY2" fmla="*/ 281354 h 281354"/>
              <a:gd name="connsiteX3" fmla="*/ 1069145 w 1069145"/>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069145" h="281354">
                <a:moveTo>
                  <a:pt x="0" y="0"/>
                </a:moveTo>
                <a:cubicBezTo>
                  <a:pt x="30480" y="39858"/>
                  <a:pt x="60960" y="79717"/>
                  <a:pt x="239151" y="126609"/>
                </a:cubicBezTo>
                <a:cubicBezTo>
                  <a:pt x="417342" y="173501"/>
                  <a:pt x="1069145" y="281354"/>
                  <a:pt x="1069145" y="281354"/>
                </a:cubicBezTo>
                <a:lnTo>
                  <a:pt x="1069145" y="281354"/>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cxnSp>
        <p:nvCxnSpPr>
          <p:cNvPr id="66" name="Straight Arrow Connector 86"/>
          <p:cNvCxnSpPr/>
          <p:nvPr/>
        </p:nvCxnSpPr>
        <p:spPr>
          <a:xfrm flipV="1">
            <a:off x="6396486" y="788344"/>
            <a:ext cx="370205" cy="2616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82"/>
          <p:cNvSpPr/>
          <p:nvPr/>
        </p:nvSpPr>
        <p:spPr>
          <a:xfrm rot="21274200">
            <a:off x="2268122" y="3875724"/>
            <a:ext cx="608330" cy="2780629"/>
          </a:xfrm>
          <a:custGeom>
            <a:avLst/>
            <a:gdLst>
              <a:gd name="connsiteX0" fmla="*/ 0 w 710419"/>
              <a:gd name="connsiteY0" fmla="*/ 1659988 h 1821766"/>
              <a:gd name="connsiteX1" fmla="*/ 182880 w 710419"/>
              <a:gd name="connsiteY1" fmla="*/ 1758462 h 1821766"/>
              <a:gd name="connsiteX2" fmla="*/ 351693 w 710419"/>
              <a:gd name="connsiteY2" fmla="*/ 1814733 h 1821766"/>
              <a:gd name="connsiteX3" fmla="*/ 604911 w 710419"/>
              <a:gd name="connsiteY3" fmla="*/ 1744394 h 1821766"/>
              <a:gd name="connsiteX4" fmla="*/ 703385 w 710419"/>
              <a:gd name="connsiteY4" fmla="*/ 1350499 h 1821766"/>
              <a:gd name="connsiteX5" fmla="*/ 562708 w 710419"/>
              <a:gd name="connsiteY5" fmla="*/ 815926 h 1821766"/>
              <a:gd name="connsiteX6" fmla="*/ 239151 w 710419"/>
              <a:gd name="connsiteY6" fmla="*/ 0 h 1821766"/>
              <a:gd name="connsiteX7" fmla="*/ 239151 w 710419"/>
              <a:gd name="connsiteY7" fmla="*/ 0 h 182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419" h="1821766">
                <a:moveTo>
                  <a:pt x="0" y="1659988"/>
                </a:moveTo>
                <a:cubicBezTo>
                  <a:pt x="62132" y="1696329"/>
                  <a:pt x="124265" y="1732671"/>
                  <a:pt x="182880" y="1758462"/>
                </a:cubicBezTo>
                <a:cubicBezTo>
                  <a:pt x="241496" y="1784253"/>
                  <a:pt x="281355" y="1817078"/>
                  <a:pt x="351693" y="1814733"/>
                </a:cubicBezTo>
                <a:cubicBezTo>
                  <a:pt x="422031" y="1812388"/>
                  <a:pt x="546296" y="1821766"/>
                  <a:pt x="604911" y="1744394"/>
                </a:cubicBezTo>
                <a:cubicBezTo>
                  <a:pt x="663526" y="1667022"/>
                  <a:pt x="710419" y="1505244"/>
                  <a:pt x="703385" y="1350499"/>
                </a:cubicBezTo>
                <a:cubicBezTo>
                  <a:pt x="696351" y="1195754"/>
                  <a:pt x="640080" y="1041009"/>
                  <a:pt x="562708" y="815926"/>
                </a:cubicBezTo>
                <a:cubicBezTo>
                  <a:pt x="485336" y="590843"/>
                  <a:pt x="239151" y="0"/>
                  <a:pt x="239151" y="0"/>
                </a:cubicBezTo>
                <a:lnTo>
                  <a:pt x="239151"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Tree>
    <p:extLst>
      <p:ext uri="{BB962C8B-B14F-4D97-AF65-F5344CB8AC3E}">
        <p14:creationId xmlns:p14="http://schemas.microsoft.com/office/powerpoint/2010/main" val="1439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up)">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down)">
                                      <p:cBhvr>
                                        <p:cTn id="52" dur="500"/>
                                        <p:tgtEl>
                                          <p:spTgt spid="6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64" grpId="0" animBg="1"/>
      <p:bldP spid="65" grpId="0" animBg="1"/>
      <p:bldP spid="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Rectangle 2"/>
          <p:cNvSpPr/>
          <p:nvPr/>
        </p:nvSpPr>
        <p:spPr>
          <a:xfrm>
            <a:off x="356434" y="688503"/>
            <a:ext cx="8431131" cy="61940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6" name="TextBox 4"/>
          <p:cNvSpPr txBox="1"/>
          <p:nvPr/>
        </p:nvSpPr>
        <p:spPr>
          <a:xfrm>
            <a:off x="343646" y="280148"/>
            <a:ext cx="8431131" cy="391309"/>
          </a:xfrm>
          <a:prstGeom prst="rect">
            <a:avLst/>
          </a:prstGeom>
          <a:solidFill>
            <a:srgbClr val="92D050"/>
          </a:solidFill>
          <a:ln w="38100">
            <a:noFill/>
          </a:ln>
        </p:spPr>
        <p:txBody>
          <a:bodyPr wrap="square" rtlCol="0">
            <a:noAutofit/>
          </a:bodyPr>
          <a:lstStyle/>
          <a:p>
            <a:pPr>
              <a:spcAft>
                <a:spcPts val="0"/>
              </a:spcAft>
            </a:pPr>
            <a:r>
              <a:rPr lang="zh-CN" kern="1200" dirty="0">
                <a:solidFill>
                  <a:srgbClr val="000000"/>
                </a:solidFill>
                <a:effectLst/>
                <a:latin typeface="Times New Roman"/>
                <a:ea typeface="新細明體"/>
                <a:cs typeface="Times New Roman"/>
              </a:rPr>
              <a:t>黄海海战作战图：日本舰队单纵阵</a:t>
            </a:r>
            <a:r>
              <a:rPr lang="en-US" kern="1200" dirty="0">
                <a:solidFill>
                  <a:srgbClr val="000000"/>
                </a:solidFill>
                <a:effectLst/>
                <a:latin typeface="Times New Roman"/>
                <a:ea typeface="新細明體"/>
                <a:cs typeface="Times New Roman"/>
              </a:rPr>
              <a:t>vs</a:t>
            </a:r>
            <a:r>
              <a:rPr lang="zh-CN" kern="1200" dirty="0">
                <a:solidFill>
                  <a:srgbClr val="000000"/>
                </a:solidFill>
                <a:effectLst/>
                <a:latin typeface="Times New Roman"/>
                <a:ea typeface="新細明體"/>
                <a:cs typeface="Times New Roman"/>
              </a:rPr>
              <a:t>北洋水师横阵 </a:t>
            </a:r>
            <a:endParaRPr lang="zh-HK" dirty="0">
              <a:effectLst/>
              <a:latin typeface="Times New Roman"/>
              <a:ea typeface="新細明體"/>
              <a:cs typeface="Times New Roman"/>
            </a:endParaRPr>
          </a:p>
        </p:txBody>
      </p:sp>
      <p:sp>
        <p:nvSpPr>
          <p:cNvPr id="9" name="TextBox 92"/>
          <p:cNvSpPr txBox="1"/>
          <p:nvPr/>
        </p:nvSpPr>
        <p:spPr>
          <a:xfrm>
            <a:off x="6120396" y="4723719"/>
            <a:ext cx="1476599" cy="691234"/>
          </a:xfrm>
          <a:prstGeom prst="rect">
            <a:avLst/>
          </a:prstGeom>
          <a:noFill/>
          <a:ln>
            <a:solidFill>
              <a:sysClr val="windowText" lastClr="000000"/>
            </a:solidFill>
            <a:prstDash val="solid"/>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Times New Roman"/>
                <a:ea typeface="新細明體"/>
                <a:cs typeface="Times New Roman"/>
              </a:rPr>
              <a:t>经远号很快遭重创击沉。</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10" name="TextBox 61"/>
          <p:cNvSpPr txBox="1"/>
          <p:nvPr/>
        </p:nvSpPr>
        <p:spPr>
          <a:xfrm>
            <a:off x="4564529" y="5615864"/>
            <a:ext cx="4101353" cy="1145018"/>
          </a:xfrm>
          <a:prstGeom prst="rect">
            <a:avLst/>
          </a:prstGeom>
          <a:noFill/>
        </p:spPr>
        <p:txBody>
          <a:bodyPr wrap="square" rtlCol="0">
            <a:noAutofit/>
          </a:bodyPr>
          <a:lstStyle/>
          <a:p>
            <a:pPr algn="just">
              <a:lnSpc>
                <a:spcPct val="110000"/>
              </a:lnSpc>
              <a:spcAft>
                <a:spcPts val="0"/>
              </a:spcAft>
            </a:pPr>
            <a:r>
              <a:rPr lang="zh-CN" kern="1200" dirty="0">
                <a:solidFill>
                  <a:srgbClr val="000000"/>
                </a:solidFill>
                <a:effectLst/>
                <a:latin typeface="Times New Roman"/>
                <a:ea typeface="新細明體"/>
                <a:cs typeface="Times New Roman"/>
              </a:rPr>
              <a:t>图</a:t>
            </a:r>
            <a:r>
              <a:rPr lang="en-US" kern="1200" dirty="0">
                <a:solidFill>
                  <a:srgbClr val="000000"/>
                </a:solidFill>
                <a:effectLst/>
                <a:latin typeface="Times New Roman"/>
                <a:ea typeface="新細明體"/>
                <a:cs typeface="Times New Roman"/>
              </a:rPr>
              <a:t>4</a:t>
            </a:r>
            <a:r>
              <a:rPr lang="zh-CN" kern="1200" dirty="0">
                <a:solidFill>
                  <a:srgbClr val="000000"/>
                </a:solidFill>
                <a:effectLst/>
                <a:latin typeface="Times New Roman"/>
                <a:ea typeface="新細明體"/>
                <a:cs typeface="Times New Roman"/>
              </a:rPr>
              <a:t>之</a:t>
            </a:r>
            <a:r>
              <a:rPr lang="en-US" kern="1200" dirty="0">
                <a:solidFill>
                  <a:srgbClr val="000000"/>
                </a:solidFill>
                <a:effectLst/>
                <a:latin typeface="Times New Roman"/>
                <a:ea typeface="新細明體"/>
                <a:cs typeface="Times New Roman"/>
              </a:rPr>
              <a:t>4:</a:t>
            </a:r>
            <a:r>
              <a:rPr lang="zh-TW" kern="1200" dirty="0">
                <a:solidFill>
                  <a:srgbClr val="000000"/>
                </a:solidFill>
                <a:effectLst/>
                <a:latin typeface="Times New Roman"/>
                <a:ea typeface="新細明體"/>
                <a:cs typeface="Times New Roman"/>
              </a:rPr>
              <a:t>北洋水师的经远最终战沉。日方本队围攻定远和镇远两舰多时，无法击沉，双方各自退出战场。</a:t>
            </a:r>
            <a:endParaRPr lang="zh-HK" dirty="0">
              <a:effectLst/>
              <a:latin typeface="Times New Roman"/>
              <a:ea typeface="新細明體"/>
              <a:cs typeface="Times New Roman"/>
            </a:endParaRPr>
          </a:p>
        </p:txBody>
      </p:sp>
      <p:sp>
        <p:nvSpPr>
          <p:cNvPr id="11" name="Freeform 58"/>
          <p:cNvSpPr/>
          <p:nvPr/>
        </p:nvSpPr>
        <p:spPr>
          <a:xfrm>
            <a:off x="6083209" y="2716491"/>
            <a:ext cx="208034" cy="797489"/>
          </a:xfrm>
          <a:custGeom>
            <a:avLst/>
            <a:gdLst>
              <a:gd name="connsiteX0" fmla="*/ 0 w 248771"/>
              <a:gd name="connsiteY0" fmla="*/ 860612 h 860612"/>
              <a:gd name="connsiteX1" fmla="*/ 147917 w 248771"/>
              <a:gd name="connsiteY1" fmla="*/ 618565 h 860612"/>
              <a:gd name="connsiteX2" fmla="*/ 174811 w 248771"/>
              <a:gd name="connsiteY2" fmla="*/ 564776 h 860612"/>
              <a:gd name="connsiteX3" fmla="*/ 201705 w 248771"/>
              <a:gd name="connsiteY3" fmla="*/ 457200 h 860612"/>
              <a:gd name="connsiteX4" fmla="*/ 242047 w 248771"/>
              <a:gd name="connsiteY4" fmla="*/ 242047 h 860612"/>
              <a:gd name="connsiteX5" fmla="*/ 242047 w 248771"/>
              <a:gd name="connsiteY5" fmla="*/ 0 h 860612"/>
              <a:gd name="connsiteX6" fmla="*/ 242047 w 248771"/>
              <a:gd name="connsiteY6" fmla="*/ 0 h 86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771" h="860612">
                <a:moveTo>
                  <a:pt x="0" y="860612"/>
                </a:moveTo>
                <a:cubicBezTo>
                  <a:pt x="59391" y="764241"/>
                  <a:pt x="118782" y="667871"/>
                  <a:pt x="147917" y="618565"/>
                </a:cubicBezTo>
                <a:cubicBezTo>
                  <a:pt x="177052" y="569259"/>
                  <a:pt x="165846" y="591670"/>
                  <a:pt x="174811" y="564776"/>
                </a:cubicBezTo>
                <a:cubicBezTo>
                  <a:pt x="183776" y="537882"/>
                  <a:pt x="190499" y="510988"/>
                  <a:pt x="201705" y="457200"/>
                </a:cubicBezTo>
                <a:cubicBezTo>
                  <a:pt x="212911" y="403412"/>
                  <a:pt x="235323" y="318247"/>
                  <a:pt x="242047" y="242047"/>
                </a:cubicBezTo>
                <a:cubicBezTo>
                  <a:pt x="248771" y="165847"/>
                  <a:pt x="242047" y="0"/>
                  <a:pt x="242047" y="0"/>
                </a:cubicBezTo>
                <a:lnTo>
                  <a:pt x="242047"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2" name="Freeform 59"/>
          <p:cNvSpPr/>
          <p:nvPr/>
        </p:nvSpPr>
        <p:spPr>
          <a:xfrm>
            <a:off x="1958360" y="853235"/>
            <a:ext cx="745923" cy="1505268"/>
          </a:xfrm>
          <a:custGeom>
            <a:avLst/>
            <a:gdLst>
              <a:gd name="connsiteX0" fmla="*/ 17930 w 891989"/>
              <a:gd name="connsiteY0" fmla="*/ 2326341 h 2326341"/>
              <a:gd name="connsiteX1" fmla="*/ 58271 w 891989"/>
              <a:gd name="connsiteY1" fmla="*/ 2097741 h 2326341"/>
              <a:gd name="connsiteX2" fmla="*/ 367554 w 891989"/>
              <a:gd name="connsiteY2" fmla="*/ 1371600 h 2326341"/>
              <a:gd name="connsiteX3" fmla="*/ 717177 w 891989"/>
              <a:gd name="connsiteY3" fmla="*/ 806824 h 2326341"/>
              <a:gd name="connsiteX4" fmla="*/ 891989 w 891989"/>
              <a:gd name="connsiteY4" fmla="*/ 0 h 2326341"/>
              <a:gd name="connsiteX5" fmla="*/ 891989 w 891989"/>
              <a:gd name="connsiteY5" fmla="*/ 0 h 23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989" h="2326341">
                <a:moveTo>
                  <a:pt x="17930" y="2326341"/>
                </a:moveTo>
                <a:cubicBezTo>
                  <a:pt x="8965" y="2291603"/>
                  <a:pt x="0" y="2256865"/>
                  <a:pt x="58271" y="2097741"/>
                </a:cubicBezTo>
                <a:cubicBezTo>
                  <a:pt x="116542" y="1938618"/>
                  <a:pt x="257736" y="1586753"/>
                  <a:pt x="367554" y="1371600"/>
                </a:cubicBezTo>
                <a:cubicBezTo>
                  <a:pt x="477372" y="1156447"/>
                  <a:pt x="629771" y="1035424"/>
                  <a:pt x="717177" y="806824"/>
                </a:cubicBezTo>
                <a:cubicBezTo>
                  <a:pt x="804583" y="578224"/>
                  <a:pt x="891989" y="0"/>
                  <a:pt x="891989" y="0"/>
                </a:cubicBezTo>
                <a:lnTo>
                  <a:pt x="891989"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3" name="Freeform 60"/>
          <p:cNvSpPr/>
          <p:nvPr/>
        </p:nvSpPr>
        <p:spPr>
          <a:xfrm>
            <a:off x="2159761" y="872332"/>
            <a:ext cx="767550" cy="2242904"/>
          </a:xfrm>
          <a:custGeom>
            <a:avLst/>
            <a:gdLst>
              <a:gd name="connsiteX0" fmla="*/ 0 w 898712"/>
              <a:gd name="connsiteY0" fmla="*/ 3348318 h 3348318"/>
              <a:gd name="connsiteX1" fmla="*/ 94130 w 898712"/>
              <a:gd name="connsiteY1" fmla="*/ 3025588 h 3348318"/>
              <a:gd name="connsiteX2" fmla="*/ 174812 w 898712"/>
              <a:gd name="connsiteY2" fmla="*/ 2689412 h 3348318"/>
              <a:gd name="connsiteX3" fmla="*/ 591671 w 898712"/>
              <a:gd name="connsiteY3" fmla="*/ 2164976 h 3348318"/>
              <a:gd name="connsiteX4" fmla="*/ 820271 w 898712"/>
              <a:gd name="connsiteY4" fmla="*/ 1667435 h 3348318"/>
              <a:gd name="connsiteX5" fmla="*/ 820271 w 898712"/>
              <a:gd name="connsiteY5" fmla="*/ 1169894 h 3348318"/>
              <a:gd name="connsiteX6" fmla="*/ 887506 w 898712"/>
              <a:gd name="connsiteY6" fmla="*/ 430306 h 3348318"/>
              <a:gd name="connsiteX7" fmla="*/ 887506 w 898712"/>
              <a:gd name="connsiteY7" fmla="*/ 0 h 3348318"/>
              <a:gd name="connsiteX8" fmla="*/ 887506 w 898712"/>
              <a:gd name="connsiteY8" fmla="*/ 0 h 334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712" h="3348318">
                <a:moveTo>
                  <a:pt x="0" y="3348318"/>
                </a:moveTo>
                <a:cubicBezTo>
                  <a:pt x="32497" y="3241862"/>
                  <a:pt x="64995" y="3135406"/>
                  <a:pt x="94130" y="3025588"/>
                </a:cubicBezTo>
                <a:cubicBezTo>
                  <a:pt x="123265" y="2915770"/>
                  <a:pt x="91889" y="2832847"/>
                  <a:pt x="174812" y="2689412"/>
                </a:cubicBezTo>
                <a:cubicBezTo>
                  <a:pt x="257735" y="2545977"/>
                  <a:pt x="484095" y="2335305"/>
                  <a:pt x="591671" y="2164976"/>
                </a:cubicBezTo>
                <a:cubicBezTo>
                  <a:pt x="699247" y="1994647"/>
                  <a:pt x="782171" y="1833282"/>
                  <a:pt x="820271" y="1667435"/>
                </a:cubicBezTo>
                <a:cubicBezTo>
                  <a:pt x="858371" y="1501588"/>
                  <a:pt x="809065" y="1376082"/>
                  <a:pt x="820271" y="1169894"/>
                </a:cubicBezTo>
                <a:cubicBezTo>
                  <a:pt x="831477" y="963706"/>
                  <a:pt x="876300" y="625288"/>
                  <a:pt x="887506" y="430306"/>
                </a:cubicBezTo>
                <a:cubicBezTo>
                  <a:pt x="898712" y="235324"/>
                  <a:pt x="887506" y="0"/>
                  <a:pt x="887506" y="0"/>
                </a:cubicBezTo>
                <a:lnTo>
                  <a:pt x="887506"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4" name="Freeform 64"/>
          <p:cNvSpPr/>
          <p:nvPr/>
        </p:nvSpPr>
        <p:spPr>
          <a:xfrm rot="179102">
            <a:off x="2321823" y="1624534"/>
            <a:ext cx="1067429" cy="2898622"/>
          </a:xfrm>
          <a:custGeom>
            <a:avLst/>
            <a:gdLst>
              <a:gd name="connsiteX0" fmla="*/ 441512 w 1086970"/>
              <a:gd name="connsiteY0" fmla="*/ 3671047 h 3671047"/>
              <a:gd name="connsiteX1" fmla="*/ 589429 w 1086970"/>
              <a:gd name="connsiteY1" fmla="*/ 3079376 h 3671047"/>
              <a:gd name="connsiteX2" fmla="*/ 925606 w 1086970"/>
              <a:gd name="connsiteY2" fmla="*/ 2474258 h 3671047"/>
              <a:gd name="connsiteX3" fmla="*/ 1073523 w 1086970"/>
              <a:gd name="connsiteY3" fmla="*/ 1479176 h 3671047"/>
              <a:gd name="connsiteX4" fmla="*/ 844923 w 1086970"/>
              <a:gd name="connsiteY4" fmla="*/ 914400 h 3671047"/>
              <a:gd name="connsiteX5" fmla="*/ 132229 w 1086970"/>
              <a:gd name="connsiteY5" fmla="*/ 228600 h 3671047"/>
              <a:gd name="connsiteX6" fmla="*/ 51547 w 1086970"/>
              <a:gd name="connsiteY6" fmla="*/ 0 h 3671047"/>
              <a:gd name="connsiteX7" fmla="*/ 51547 w 1086970"/>
              <a:gd name="connsiteY7" fmla="*/ 0 h 367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6970" h="3671047">
                <a:moveTo>
                  <a:pt x="441512" y="3671047"/>
                </a:moveTo>
                <a:cubicBezTo>
                  <a:pt x="475129" y="3474944"/>
                  <a:pt x="508747" y="3278841"/>
                  <a:pt x="589429" y="3079376"/>
                </a:cubicBezTo>
                <a:cubicBezTo>
                  <a:pt x="670111" y="2879911"/>
                  <a:pt x="844924" y="2740958"/>
                  <a:pt x="925606" y="2474258"/>
                </a:cubicBezTo>
                <a:cubicBezTo>
                  <a:pt x="1006288" y="2207558"/>
                  <a:pt x="1086970" y="1739152"/>
                  <a:pt x="1073523" y="1479176"/>
                </a:cubicBezTo>
                <a:cubicBezTo>
                  <a:pt x="1060076" y="1219200"/>
                  <a:pt x="1001805" y="1122829"/>
                  <a:pt x="844923" y="914400"/>
                </a:cubicBezTo>
                <a:cubicBezTo>
                  <a:pt x="688041" y="705971"/>
                  <a:pt x="264458" y="381000"/>
                  <a:pt x="132229" y="228600"/>
                </a:cubicBezTo>
                <a:cubicBezTo>
                  <a:pt x="0" y="76200"/>
                  <a:pt x="51547" y="0"/>
                  <a:pt x="51547" y="0"/>
                </a:cubicBezTo>
                <a:lnTo>
                  <a:pt x="51547"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5" name="Freeform 66"/>
          <p:cNvSpPr/>
          <p:nvPr/>
        </p:nvSpPr>
        <p:spPr>
          <a:xfrm>
            <a:off x="2862936" y="6095736"/>
            <a:ext cx="720154" cy="1001568"/>
          </a:xfrm>
          <a:custGeom>
            <a:avLst/>
            <a:gdLst>
              <a:gd name="connsiteX0" fmla="*/ 1062318 w 1084730"/>
              <a:gd name="connsiteY0" fmla="*/ 1721224 h 1721224"/>
              <a:gd name="connsiteX1" fmla="*/ 1035424 w 1084730"/>
              <a:gd name="connsiteY1" fmla="*/ 1506071 h 1721224"/>
              <a:gd name="connsiteX2" fmla="*/ 766483 w 1084730"/>
              <a:gd name="connsiteY2" fmla="*/ 927847 h 1721224"/>
              <a:gd name="connsiteX3" fmla="*/ 282388 w 1084730"/>
              <a:gd name="connsiteY3" fmla="*/ 282388 h 1721224"/>
              <a:gd name="connsiteX4" fmla="*/ 0 w 1084730"/>
              <a:gd name="connsiteY4" fmla="*/ 0 h 1721224"/>
              <a:gd name="connsiteX5" fmla="*/ 0 w 1084730"/>
              <a:gd name="connsiteY5" fmla="*/ 0 h 172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730" h="1721224">
                <a:moveTo>
                  <a:pt x="1062318" y="1721224"/>
                </a:moveTo>
                <a:cubicBezTo>
                  <a:pt x="1073524" y="1679762"/>
                  <a:pt x="1084730" y="1638300"/>
                  <a:pt x="1035424" y="1506071"/>
                </a:cubicBezTo>
                <a:cubicBezTo>
                  <a:pt x="986118" y="1373842"/>
                  <a:pt x="891989" y="1131794"/>
                  <a:pt x="766483" y="927847"/>
                </a:cubicBezTo>
                <a:cubicBezTo>
                  <a:pt x="640977" y="723900"/>
                  <a:pt x="410135" y="437029"/>
                  <a:pt x="282388" y="282388"/>
                </a:cubicBezTo>
                <a:cubicBezTo>
                  <a:pt x="154641" y="127747"/>
                  <a:pt x="0" y="0"/>
                  <a:pt x="0" y="0"/>
                </a:cubicBezTo>
                <a:lnTo>
                  <a:pt x="0" y="0"/>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6" name="Freeform 67"/>
          <p:cNvSpPr/>
          <p:nvPr/>
        </p:nvSpPr>
        <p:spPr>
          <a:xfrm>
            <a:off x="2656593" y="4986733"/>
            <a:ext cx="76841" cy="647960"/>
          </a:xfrm>
          <a:custGeom>
            <a:avLst/>
            <a:gdLst>
              <a:gd name="connsiteX0" fmla="*/ 91888 w 91888"/>
              <a:gd name="connsiteY0" fmla="*/ 699247 h 699247"/>
              <a:gd name="connsiteX1" fmla="*/ 11206 w 91888"/>
              <a:gd name="connsiteY1" fmla="*/ 443753 h 699247"/>
              <a:gd name="connsiteX2" fmla="*/ 24653 w 91888"/>
              <a:gd name="connsiteY2" fmla="*/ 0 h 699247"/>
              <a:gd name="connsiteX3" fmla="*/ 24653 w 91888"/>
              <a:gd name="connsiteY3" fmla="*/ 0 h 699247"/>
            </a:gdLst>
            <a:ahLst/>
            <a:cxnLst>
              <a:cxn ang="0">
                <a:pos x="connsiteX0" y="connsiteY0"/>
              </a:cxn>
              <a:cxn ang="0">
                <a:pos x="connsiteX1" y="connsiteY1"/>
              </a:cxn>
              <a:cxn ang="0">
                <a:pos x="connsiteX2" y="connsiteY2"/>
              </a:cxn>
              <a:cxn ang="0">
                <a:pos x="connsiteX3" y="connsiteY3"/>
              </a:cxn>
            </a:cxnLst>
            <a:rect l="l" t="t" r="r" b="b"/>
            <a:pathLst>
              <a:path w="91888" h="699247">
                <a:moveTo>
                  <a:pt x="91888" y="699247"/>
                </a:moveTo>
                <a:cubicBezTo>
                  <a:pt x="57150" y="629770"/>
                  <a:pt x="22412" y="560294"/>
                  <a:pt x="11206" y="443753"/>
                </a:cubicBezTo>
                <a:cubicBezTo>
                  <a:pt x="0" y="327212"/>
                  <a:pt x="24653" y="0"/>
                  <a:pt x="24653" y="0"/>
                </a:cubicBezTo>
                <a:lnTo>
                  <a:pt x="24653" y="0"/>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sp>
        <p:nvSpPr>
          <p:cNvPr id="17" name="Freeform 68"/>
          <p:cNvSpPr/>
          <p:nvPr/>
        </p:nvSpPr>
        <p:spPr>
          <a:xfrm>
            <a:off x="2081221" y="4986733"/>
            <a:ext cx="607233" cy="735185"/>
          </a:xfrm>
          <a:custGeom>
            <a:avLst/>
            <a:gdLst>
              <a:gd name="connsiteX0" fmla="*/ 726141 w 726141"/>
              <a:gd name="connsiteY0" fmla="*/ 685800 h 685800"/>
              <a:gd name="connsiteX1" fmla="*/ 578223 w 726141"/>
              <a:gd name="connsiteY1" fmla="*/ 510989 h 685800"/>
              <a:gd name="connsiteX2" fmla="*/ 201706 w 726141"/>
              <a:gd name="connsiteY2" fmla="*/ 121024 h 685800"/>
              <a:gd name="connsiteX3" fmla="*/ 0 w 726141"/>
              <a:gd name="connsiteY3" fmla="*/ 0 h 685800"/>
              <a:gd name="connsiteX4" fmla="*/ 0 w 726141"/>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41" h="685800">
                <a:moveTo>
                  <a:pt x="726141" y="685800"/>
                </a:moveTo>
                <a:cubicBezTo>
                  <a:pt x="695885" y="645459"/>
                  <a:pt x="665629" y="605118"/>
                  <a:pt x="578223" y="510989"/>
                </a:cubicBezTo>
                <a:cubicBezTo>
                  <a:pt x="490817" y="416860"/>
                  <a:pt x="298077" y="206189"/>
                  <a:pt x="201706" y="121024"/>
                </a:cubicBezTo>
                <a:cubicBezTo>
                  <a:pt x="105335" y="35859"/>
                  <a:pt x="0" y="0"/>
                  <a:pt x="0" y="0"/>
                </a:cubicBezTo>
                <a:lnTo>
                  <a:pt x="0" y="0"/>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p>
        </p:txBody>
      </p:sp>
      <p:grpSp>
        <p:nvGrpSpPr>
          <p:cNvPr id="52" name="群組 51"/>
          <p:cNvGrpSpPr/>
          <p:nvPr/>
        </p:nvGrpSpPr>
        <p:grpSpPr>
          <a:xfrm>
            <a:off x="5722499" y="825317"/>
            <a:ext cx="1032190" cy="770379"/>
            <a:chOff x="5722499" y="825317"/>
            <a:chExt cx="1032190" cy="770379"/>
          </a:xfrm>
        </p:grpSpPr>
        <p:sp>
          <p:nvSpPr>
            <p:cNvPr id="30" name="Flowchart: Delay 30"/>
            <p:cNvSpPr/>
            <p:nvPr/>
          </p:nvSpPr>
          <p:spPr>
            <a:xfrm rot="19921583">
              <a:off x="6208554" y="1109831"/>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2" name="Flowchart: Delay 33"/>
            <p:cNvSpPr/>
            <p:nvPr/>
          </p:nvSpPr>
          <p:spPr>
            <a:xfrm rot="19049490">
              <a:off x="5722499" y="825317"/>
              <a:ext cx="333610" cy="12042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3" name="TextBox 50"/>
            <p:cNvSpPr txBox="1"/>
            <p:nvPr/>
          </p:nvSpPr>
          <p:spPr>
            <a:xfrm rot="2926050">
              <a:off x="6271782" y="1112790"/>
              <a:ext cx="340359" cy="625454"/>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靖远</a:t>
              </a:r>
              <a:endParaRPr lang="zh-HK" sz="1200" dirty="0">
                <a:effectLst/>
                <a:latin typeface="Times New Roman"/>
                <a:ea typeface="新細明體"/>
                <a:cs typeface="Times New Roman"/>
              </a:endParaRPr>
            </a:p>
          </p:txBody>
        </p:sp>
        <p:sp>
          <p:nvSpPr>
            <p:cNvPr id="35" name="TextBox 52"/>
            <p:cNvSpPr txBox="1"/>
            <p:nvPr/>
          </p:nvSpPr>
          <p:spPr>
            <a:xfrm rot="3075947">
              <a:off x="5838775" y="837261"/>
              <a:ext cx="318926" cy="495418"/>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来远</a:t>
              </a:r>
              <a:endParaRPr lang="zh-HK" sz="1200" dirty="0">
                <a:effectLst/>
                <a:latin typeface="Times New Roman"/>
                <a:ea typeface="新細明體"/>
                <a:cs typeface="Times New Roman"/>
              </a:endParaRPr>
            </a:p>
          </p:txBody>
        </p:sp>
      </p:grpSp>
      <p:grpSp>
        <p:nvGrpSpPr>
          <p:cNvPr id="55" name="群組 54"/>
          <p:cNvGrpSpPr/>
          <p:nvPr/>
        </p:nvGrpSpPr>
        <p:grpSpPr>
          <a:xfrm>
            <a:off x="5460137" y="4733462"/>
            <a:ext cx="593093" cy="643162"/>
            <a:chOff x="5460137" y="4733462"/>
            <a:chExt cx="593093" cy="643162"/>
          </a:xfrm>
        </p:grpSpPr>
        <p:sp>
          <p:nvSpPr>
            <p:cNvPr id="28" name="Flowchart: Delay 26"/>
            <p:cNvSpPr/>
            <p:nvPr/>
          </p:nvSpPr>
          <p:spPr>
            <a:xfrm rot="21245589">
              <a:off x="5667493" y="4733462"/>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6" name="TextBox 53"/>
            <p:cNvSpPr txBox="1"/>
            <p:nvPr/>
          </p:nvSpPr>
          <p:spPr>
            <a:xfrm rot="21126845">
              <a:off x="5460137" y="4898728"/>
              <a:ext cx="593093" cy="477896"/>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经远</a:t>
              </a:r>
              <a:endParaRPr lang="zh-HK" sz="1200" dirty="0">
                <a:effectLst/>
                <a:latin typeface="Times New Roman"/>
                <a:ea typeface="新細明體"/>
                <a:cs typeface="Times New Roman"/>
              </a:endParaRPr>
            </a:p>
          </p:txBody>
        </p:sp>
      </p:grpSp>
      <p:grpSp>
        <p:nvGrpSpPr>
          <p:cNvPr id="7" name="群組 6"/>
          <p:cNvGrpSpPr/>
          <p:nvPr/>
        </p:nvGrpSpPr>
        <p:grpSpPr>
          <a:xfrm>
            <a:off x="2308425" y="5726423"/>
            <a:ext cx="523976" cy="766095"/>
            <a:chOff x="2308425" y="5726423"/>
            <a:chExt cx="523976" cy="766095"/>
          </a:xfrm>
        </p:grpSpPr>
        <p:sp>
          <p:nvSpPr>
            <p:cNvPr id="23" name="Flowchart: Delay 17"/>
            <p:cNvSpPr/>
            <p:nvPr/>
          </p:nvSpPr>
          <p:spPr>
            <a:xfrm rot="14948267">
              <a:off x="2605382" y="5833014"/>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7" name="TextBox 65"/>
            <p:cNvSpPr txBox="1"/>
            <p:nvPr/>
          </p:nvSpPr>
          <p:spPr>
            <a:xfrm rot="4199055">
              <a:off x="2170956" y="5896270"/>
              <a:ext cx="733717" cy="458780"/>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扶桑</a:t>
              </a:r>
              <a:endParaRPr lang="zh-HK" sz="1200" dirty="0">
                <a:effectLst/>
                <a:latin typeface="Times New Roman"/>
                <a:ea typeface="新細明體"/>
                <a:cs typeface="Times New Roman"/>
              </a:endParaRPr>
            </a:p>
          </p:txBody>
        </p:sp>
      </p:grpSp>
      <p:grpSp>
        <p:nvGrpSpPr>
          <p:cNvPr id="3" name="群組 2"/>
          <p:cNvGrpSpPr/>
          <p:nvPr/>
        </p:nvGrpSpPr>
        <p:grpSpPr>
          <a:xfrm>
            <a:off x="1559093" y="4643479"/>
            <a:ext cx="508364" cy="675768"/>
            <a:chOff x="1559093" y="4643479"/>
            <a:chExt cx="508364" cy="675768"/>
          </a:xfrm>
        </p:grpSpPr>
        <p:sp>
          <p:nvSpPr>
            <p:cNvPr id="24" name="Flowchart: Delay 18"/>
            <p:cNvSpPr/>
            <p:nvPr/>
          </p:nvSpPr>
          <p:spPr>
            <a:xfrm rot="14231776">
              <a:off x="1821946" y="4750070"/>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9" name="TextBox 73"/>
            <p:cNvSpPr txBox="1"/>
            <p:nvPr/>
          </p:nvSpPr>
          <p:spPr>
            <a:xfrm rot="2845828">
              <a:off x="1511133" y="4762924"/>
              <a:ext cx="604283" cy="508364"/>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严岛</a:t>
              </a:r>
              <a:endParaRPr lang="zh-HK" sz="1200" dirty="0">
                <a:effectLst/>
                <a:latin typeface="Times New Roman"/>
                <a:ea typeface="新細明體"/>
                <a:cs typeface="Times New Roman"/>
              </a:endParaRPr>
            </a:p>
          </p:txBody>
        </p:sp>
      </p:grpSp>
      <p:grpSp>
        <p:nvGrpSpPr>
          <p:cNvPr id="49" name="群組 48"/>
          <p:cNvGrpSpPr/>
          <p:nvPr/>
        </p:nvGrpSpPr>
        <p:grpSpPr>
          <a:xfrm>
            <a:off x="1632012" y="3025159"/>
            <a:ext cx="511983" cy="977642"/>
            <a:chOff x="1632012" y="3025159"/>
            <a:chExt cx="511983" cy="977642"/>
          </a:xfrm>
        </p:grpSpPr>
        <p:sp>
          <p:nvSpPr>
            <p:cNvPr id="27" name="Flowchart: Delay 24"/>
            <p:cNvSpPr/>
            <p:nvPr/>
          </p:nvSpPr>
          <p:spPr>
            <a:xfrm rot="17512401">
              <a:off x="1916976" y="3288578"/>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0" name="TextBox 74"/>
            <p:cNvSpPr txBox="1"/>
            <p:nvPr/>
          </p:nvSpPr>
          <p:spPr>
            <a:xfrm rot="870575">
              <a:off x="1632012" y="3025159"/>
              <a:ext cx="319656" cy="977642"/>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千代田</a:t>
              </a:r>
              <a:endParaRPr lang="zh-HK" sz="1200" dirty="0">
                <a:effectLst/>
                <a:latin typeface="Times New Roman"/>
                <a:ea typeface="新細明體"/>
                <a:cs typeface="Times New Roman"/>
              </a:endParaRPr>
            </a:p>
          </p:txBody>
        </p:sp>
      </p:grpSp>
      <p:grpSp>
        <p:nvGrpSpPr>
          <p:cNvPr id="54" name="群組 53"/>
          <p:cNvGrpSpPr/>
          <p:nvPr/>
        </p:nvGrpSpPr>
        <p:grpSpPr>
          <a:xfrm>
            <a:off x="4367903" y="3399953"/>
            <a:ext cx="1719279" cy="1372071"/>
            <a:chOff x="4367903" y="3399953"/>
            <a:chExt cx="1719279" cy="1372071"/>
          </a:xfrm>
        </p:grpSpPr>
        <p:sp>
          <p:nvSpPr>
            <p:cNvPr id="22" name="Flowchart: Delay 16"/>
            <p:cNvSpPr/>
            <p:nvPr/>
          </p:nvSpPr>
          <p:spPr>
            <a:xfrm rot="19210207">
              <a:off x="5406021" y="4004670"/>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4" name="TextBox 78"/>
            <p:cNvSpPr txBox="1"/>
            <p:nvPr/>
          </p:nvSpPr>
          <p:spPr>
            <a:xfrm rot="19682815">
              <a:off x="5094132" y="3715295"/>
              <a:ext cx="705036" cy="275913"/>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高千穗</a:t>
              </a:r>
              <a:endParaRPr lang="zh-HK" sz="1200" dirty="0">
                <a:effectLst/>
                <a:latin typeface="Times New Roman"/>
                <a:ea typeface="新細明體"/>
                <a:cs typeface="Times New Roman"/>
              </a:endParaRPr>
            </a:p>
          </p:txBody>
        </p:sp>
        <p:sp>
          <p:nvSpPr>
            <p:cNvPr id="19" name="Flowchart: Delay 13"/>
            <p:cNvSpPr/>
            <p:nvPr/>
          </p:nvSpPr>
          <p:spPr>
            <a:xfrm rot="19533641">
              <a:off x="4639281" y="4638580"/>
              <a:ext cx="301070" cy="133444"/>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0" name="Flowchart: Delay 14"/>
            <p:cNvSpPr/>
            <p:nvPr/>
          </p:nvSpPr>
          <p:spPr>
            <a:xfrm rot="19080708">
              <a:off x="5740441" y="3636514"/>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1" name="Flowchart: Delay 15"/>
            <p:cNvSpPr/>
            <p:nvPr/>
          </p:nvSpPr>
          <p:spPr>
            <a:xfrm rot="19524973">
              <a:off x="5022550" y="4317991"/>
              <a:ext cx="301070" cy="133444"/>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2" name="TextBox 76"/>
            <p:cNvSpPr txBox="1"/>
            <p:nvPr/>
          </p:nvSpPr>
          <p:spPr>
            <a:xfrm rot="19367606">
              <a:off x="4367903" y="4362625"/>
              <a:ext cx="511880" cy="270400"/>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浪速</a:t>
              </a:r>
              <a:endParaRPr lang="zh-HK" sz="1200" dirty="0">
                <a:effectLst/>
                <a:latin typeface="Times New Roman"/>
                <a:ea typeface="新細明體"/>
                <a:cs typeface="Times New Roman"/>
              </a:endParaRPr>
            </a:p>
          </p:txBody>
        </p:sp>
        <p:sp>
          <p:nvSpPr>
            <p:cNvPr id="43" name="TextBox 77"/>
            <p:cNvSpPr txBox="1"/>
            <p:nvPr/>
          </p:nvSpPr>
          <p:spPr>
            <a:xfrm rot="19654574">
              <a:off x="4689995" y="4073960"/>
              <a:ext cx="726933" cy="322814"/>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秋津洲</a:t>
              </a:r>
              <a:endParaRPr lang="zh-HK" sz="1200" dirty="0">
                <a:effectLst/>
                <a:latin typeface="Times New Roman"/>
                <a:ea typeface="新細明體"/>
                <a:cs typeface="Times New Roman"/>
              </a:endParaRPr>
            </a:p>
          </p:txBody>
        </p:sp>
        <p:sp>
          <p:nvSpPr>
            <p:cNvPr id="45" name="TextBox 79"/>
            <p:cNvSpPr txBox="1"/>
            <p:nvPr/>
          </p:nvSpPr>
          <p:spPr>
            <a:xfrm rot="19092835">
              <a:off x="5516448" y="3399953"/>
              <a:ext cx="570734" cy="290566"/>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吉野</a:t>
              </a:r>
              <a:endParaRPr lang="zh-HK" sz="1200" dirty="0">
                <a:effectLst/>
                <a:latin typeface="Times New Roman"/>
                <a:ea typeface="新細明體"/>
                <a:cs typeface="Times New Roman"/>
              </a:endParaRPr>
            </a:p>
          </p:txBody>
        </p:sp>
      </p:grpSp>
      <p:grpSp>
        <p:nvGrpSpPr>
          <p:cNvPr id="50" name="群組 49"/>
          <p:cNvGrpSpPr/>
          <p:nvPr/>
        </p:nvGrpSpPr>
        <p:grpSpPr>
          <a:xfrm>
            <a:off x="1294133" y="2243998"/>
            <a:ext cx="835121" cy="581292"/>
            <a:chOff x="1294133" y="2243998"/>
            <a:chExt cx="835121" cy="581292"/>
          </a:xfrm>
        </p:grpSpPr>
        <p:sp>
          <p:nvSpPr>
            <p:cNvPr id="26" name="Flowchart: Delay 20"/>
            <p:cNvSpPr/>
            <p:nvPr/>
          </p:nvSpPr>
          <p:spPr>
            <a:xfrm rot="18042577">
              <a:off x="1697824" y="2598271"/>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1" name="TextBox 75"/>
            <p:cNvSpPr txBox="1"/>
            <p:nvPr/>
          </p:nvSpPr>
          <p:spPr>
            <a:xfrm rot="1250181">
              <a:off x="1294133" y="2243998"/>
              <a:ext cx="600742" cy="458780"/>
            </a:xfrm>
            <a:prstGeom prst="rect">
              <a:avLst/>
            </a:prstGeom>
            <a:noFill/>
          </p:spPr>
          <p:txBody>
            <a:bodyPr wrap="square" rtlCol="0">
              <a:noAutofit/>
            </a:bodyPr>
            <a:lstStyle/>
            <a:p>
              <a:pPr>
                <a:spcAft>
                  <a:spcPts val="0"/>
                </a:spcAft>
              </a:pPr>
              <a:r>
                <a:rPr lang="zh-CN" sz="1400" kern="1200" dirty="0">
                  <a:solidFill>
                    <a:srgbClr val="000000"/>
                  </a:solidFill>
                  <a:effectLst/>
                  <a:latin typeface="Calibri"/>
                  <a:ea typeface="新細明體"/>
                  <a:cs typeface="Times New Roman"/>
                </a:rPr>
                <a:t>松岛</a:t>
              </a:r>
              <a:endParaRPr lang="zh-HK" sz="1400" dirty="0">
                <a:effectLst/>
                <a:latin typeface="Times New Roman"/>
                <a:ea typeface="新細明體"/>
                <a:cs typeface="Times New Roman"/>
              </a:endParaRPr>
            </a:p>
          </p:txBody>
        </p:sp>
        <p:sp>
          <p:nvSpPr>
            <p:cNvPr id="46" name="Line Callout 2 88"/>
            <p:cNvSpPr/>
            <p:nvPr/>
          </p:nvSpPr>
          <p:spPr>
            <a:xfrm rot="321822">
              <a:off x="2008826" y="2363840"/>
              <a:ext cx="120428" cy="133444"/>
            </a:xfrm>
            <a:prstGeom prst="borderCallout2">
              <a:avLst>
                <a:gd name="adj1" fmla="val 18750"/>
                <a:gd name="adj2" fmla="val -8333"/>
                <a:gd name="adj3" fmla="val 66133"/>
                <a:gd name="adj4" fmla="val -26144"/>
                <a:gd name="adj5" fmla="val 112500"/>
                <a:gd name="adj6" fmla="val -46667"/>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grpSp>
        <p:nvGrpSpPr>
          <p:cNvPr id="51" name="群組 50"/>
          <p:cNvGrpSpPr/>
          <p:nvPr/>
        </p:nvGrpSpPr>
        <p:grpSpPr>
          <a:xfrm>
            <a:off x="3494411" y="1296450"/>
            <a:ext cx="671174" cy="1587058"/>
            <a:chOff x="3494411" y="1296450"/>
            <a:chExt cx="671174" cy="1587058"/>
          </a:xfrm>
        </p:grpSpPr>
        <p:sp>
          <p:nvSpPr>
            <p:cNvPr id="29" name="Flowchart: Delay 27"/>
            <p:cNvSpPr/>
            <p:nvPr/>
          </p:nvSpPr>
          <p:spPr>
            <a:xfrm rot="20948587">
              <a:off x="3592964" y="1296450"/>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1" name="Flowchart: Delay 31"/>
            <p:cNvSpPr/>
            <p:nvPr/>
          </p:nvSpPr>
          <p:spPr>
            <a:xfrm rot="21577036">
              <a:off x="3718539" y="2284143"/>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4" name="TextBox 51"/>
            <p:cNvSpPr txBox="1"/>
            <p:nvPr/>
          </p:nvSpPr>
          <p:spPr>
            <a:xfrm rot="20946922">
              <a:off x="3624859" y="1456866"/>
              <a:ext cx="372458" cy="470993"/>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镇远</a:t>
              </a:r>
              <a:endParaRPr lang="zh-HK" sz="1200" dirty="0">
                <a:effectLst/>
                <a:latin typeface="Times New Roman"/>
                <a:ea typeface="新細明體"/>
                <a:cs typeface="Times New Roman"/>
              </a:endParaRPr>
            </a:p>
          </p:txBody>
        </p:sp>
        <p:sp>
          <p:nvSpPr>
            <p:cNvPr id="47" name="Line Callout 2 89"/>
            <p:cNvSpPr/>
            <p:nvPr/>
          </p:nvSpPr>
          <p:spPr>
            <a:xfrm rot="321822">
              <a:off x="4045157" y="2157496"/>
              <a:ext cx="120428" cy="133444"/>
            </a:xfrm>
            <a:prstGeom prst="borderCallout2">
              <a:avLst>
                <a:gd name="adj1" fmla="val 18750"/>
                <a:gd name="adj2" fmla="val -8333"/>
                <a:gd name="adj3" fmla="val 66133"/>
                <a:gd name="adj4" fmla="val -26144"/>
                <a:gd name="adj5" fmla="val 112500"/>
                <a:gd name="adj6" fmla="val -46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48" name="TextBox 90"/>
            <p:cNvSpPr txBox="1"/>
            <p:nvPr/>
          </p:nvSpPr>
          <p:spPr>
            <a:xfrm rot="21059485">
              <a:off x="3494411" y="2462429"/>
              <a:ext cx="593093" cy="421079"/>
            </a:xfrm>
            <a:prstGeom prst="rect">
              <a:avLst/>
            </a:prstGeom>
            <a:noFill/>
          </p:spPr>
          <p:txBody>
            <a:bodyPr vert="eaVert" wrap="square" rtlCol="0">
              <a:noAutofit/>
            </a:bodyPr>
            <a:lstStyle/>
            <a:p>
              <a:pPr>
                <a:spcAft>
                  <a:spcPts val="0"/>
                </a:spcAft>
              </a:pPr>
              <a:r>
                <a:rPr lang="zh-CN" sz="1200" kern="1200" dirty="0">
                  <a:solidFill>
                    <a:srgbClr val="000000"/>
                  </a:solidFill>
                  <a:effectLst/>
                  <a:latin typeface="Calibri"/>
                  <a:ea typeface="新細明體"/>
                  <a:cs typeface="Times New Roman"/>
                </a:rPr>
                <a:t>定远</a:t>
              </a:r>
              <a:endParaRPr lang="zh-HK" sz="1200" dirty="0">
                <a:effectLst/>
                <a:latin typeface="Times New Roman"/>
                <a:ea typeface="新細明體"/>
                <a:cs typeface="Times New Roman"/>
              </a:endParaRPr>
            </a:p>
          </p:txBody>
        </p:sp>
      </p:grpSp>
      <p:grpSp>
        <p:nvGrpSpPr>
          <p:cNvPr id="8" name="群組 7"/>
          <p:cNvGrpSpPr/>
          <p:nvPr/>
        </p:nvGrpSpPr>
        <p:grpSpPr>
          <a:xfrm>
            <a:off x="2624276" y="4473957"/>
            <a:ext cx="472975" cy="564262"/>
            <a:chOff x="2624276" y="4473957"/>
            <a:chExt cx="472975" cy="564262"/>
          </a:xfrm>
        </p:grpSpPr>
        <p:sp>
          <p:nvSpPr>
            <p:cNvPr id="25" name="Flowchart: Delay 19"/>
            <p:cNvSpPr/>
            <p:nvPr/>
          </p:nvSpPr>
          <p:spPr>
            <a:xfrm rot="15807450">
              <a:off x="2517685" y="4685887"/>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8" name="TextBox 72"/>
            <p:cNvSpPr txBox="1"/>
            <p:nvPr/>
          </p:nvSpPr>
          <p:spPr>
            <a:xfrm rot="4824034">
              <a:off x="2645628" y="4586596"/>
              <a:ext cx="564262" cy="338984"/>
            </a:xfrm>
            <a:prstGeom prst="rect">
              <a:avLst/>
            </a:prstGeom>
            <a:noFill/>
          </p:spPr>
          <p:txBody>
            <a:bodyPr wrap="square" rtlCol="0">
              <a:noAutofit/>
            </a:bodyPr>
            <a:lstStyle/>
            <a:p>
              <a:pPr>
                <a:spcAft>
                  <a:spcPts val="0"/>
                </a:spcAft>
              </a:pPr>
              <a:r>
                <a:rPr lang="zh-CN" sz="1200" kern="1200" dirty="0">
                  <a:solidFill>
                    <a:srgbClr val="000000"/>
                  </a:solidFill>
                  <a:effectLst/>
                  <a:latin typeface="Calibri"/>
                  <a:ea typeface="新細明體"/>
                  <a:cs typeface="Times New Roman"/>
                </a:rPr>
                <a:t>桥立</a:t>
              </a:r>
              <a:endParaRPr lang="zh-HK" sz="1200" dirty="0">
                <a:effectLst/>
                <a:latin typeface="Times New Roman"/>
                <a:ea typeface="新細明體"/>
                <a:cs typeface="Times New Roman"/>
              </a:endParaRPr>
            </a:p>
          </p:txBody>
        </p:sp>
      </p:grpSp>
    </p:spTree>
    <p:extLst>
      <p:ext uri="{BB962C8B-B14F-4D97-AF65-F5344CB8AC3E}">
        <p14:creationId xmlns:p14="http://schemas.microsoft.com/office/powerpoint/2010/main" val="5366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left)">
                                      <p:cBhvr>
                                        <p:cTn id="60" dur="500"/>
                                        <p:tgtEl>
                                          <p:spTgt spid="5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left)">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down)">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barn(inVertical)">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arn(inVertical)">
                                      <p:cBhvr>
                                        <p:cTn id="9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3"/>
          <p:cNvSpPr txBox="1"/>
          <p:nvPr/>
        </p:nvSpPr>
        <p:spPr>
          <a:xfrm>
            <a:off x="487923" y="901946"/>
            <a:ext cx="8163018" cy="726641"/>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rgbClr val="000000"/>
                </a:solidFill>
                <a:effectLst/>
                <a:uLnTx/>
                <a:uFillTx/>
                <a:latin typeface="Times New Roman"/>
                <a:ea typeface="新細明體"/>
                <a:cs typeface="Times New Roman"/>
              </a:rPr>
              <a:t>想一想</a:t>
            </a:r>
            <a:r>
              <a:rPr kumimoji="0" lang="zh-CN" altLang="en-US" b="0" i="0" u="none" strike="noStrike" kern="1200" cap="none" spc="0" normalizeH="0" baseline="0" noProof="0" dirty="0">
                <a:ln>
                  <a:noFill/>
                </a:ln>
                <a:solidFill>
                  <a:srgbClr val="000000"/>
                </a:solidFill>
                <a:effectLst/>
                <a:uLnTx/>
                <a:uFillTx/>
                <a:latin typeface="Times New Roman"/>
                <a:ea typeface="新細明體"/>
                <a:cs typeface="Times New Roman"/>
              </a:rPr>
              <a:t>：了解过黄海海战的经过，你认为清朝北洋水师惨败究竟是水师质素，战舰装备，还是战阵出了问题呢？</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8" name="TextBox 3"/>
          <p:cNvSpPr txBox="1"/>
          <p:nvPr/>
        </p:nvSpPr>
        <p:spPr>
          <a:xfrm>
            <a:off x="487922" y="1761129"/>
            <a:ext cx="1686019" cy="369332"/>
          </a:xfrm>
          <a:prstGeom prst="rect">
            <a:avLst/>
          </a:prstGeom>
          <a:solidFill>
            <a:srgbClr val="9BBB59"/>
          </a:solidFill>
          <a:ln w="381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uLnTx/>
                <a:uFillTx/>
                <a:latin typeface="+mj-ea"/>
                <a:ea typeface="+mj-ea"/>
                <a:cs typeface="Times New Roman"/>
              </a:rPr>
              <a:t>不沉舰的结局</a:t>
            </a:r>
            <a:endParaRPr kumimoji="0" lang="zh-HK" altLang="en-US" b="0" i="0" u="none" strike="noStrike" kern="0" cap="none" spc="0" normalizeH="0" baseline="0" noProof="0" dirty="0">
              <a:ln>
                <a:noFill/>
              </a:ln>
              <a:solidFill>
                <a:sysClr val="window" lastClr="FFFFFF"/>
              </a:solidFill>
              <a:effectLst/>
              <a:uLnTx/>
              <a:uFillTx/>
              <a:latin typeface="+mj-ea"/>
              <a:ea typeface="+mj-ea"/>
              <a:cs typeface="Times New Roman"/>
            </a:endParaRPr>
          </a:p>
        </p:txBody>
      </p:sp>
      <p:pic>
        <p:nvPicPr>
          <p:cNvPr id="9" name="Picture 2" descr="D:\images\pic\A028.jpg"/>
          <p:cNvPicPr>
            <a:picLocks noChangeAspect="1" noChangeArrowheads="1"/>
          </p:cNvPicPr>
          <p:nvPr/>
        </p:nvPicPr>
        <p:blipFill>
          <a:blip r:embed="rId3" cstate="print"/>
          <a:srcRect/>
          <a:stretch>
            <a:fillRect/>
          </a:stretch>
        </p:blipFill>
        <p:spPr bwMode="auto">
          <a:xfrm>
            <a:off x="3414059" y="1761129"/>
            <a:ext cx="5184588" cy="3965172"/>
          </a:xfrm>
          <a:prstGeom prst="rect">
            <a:avLst/>
          </a:prstGeom>
          <a:noFill/>
          <a:ln w="38100" cmpd="sng">
            <a:solidFill>
              <a:srgbClr val="C00000"/>
            </a:solidFill>
          </a:ln>
          <a:effectLst>
            <a:outerShdw blurRad="50800" dist="38100" dir="2700000" algn="tl" rotWithShape="0">
              <a:prstClr val="black">
                <a:alpha val="40000"/>
              </a:prstClr>
            </a:outerShdw>
          </a:effectLst>
        </p:spPr>
      </p:pic>
      <p:sp>
        <p:nvSpPr>
          <p:cNvPr id="11" name="TextBox 2"/>
          <p:cNvSpPr txBox="1"/>
          <p:nvPr/>
        </p:nvSpPr>
        <p:spPr>
          <a:xfrm>
            <a:off x="487922" y="2514600"/>
            <a:ext cx="2672137" cy="2886636"/>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TW" altLang="en-US" b="0" i="0" u="none" strike="noStrike" kern="1200" cap="none" spc="0" normalizeH="0" baseline="0" noProof="0" dirty="0">
                <a:ln>
                  <a:noFill/>
                </a:ln>
                <a:solidFill>
                  <a:srgbClr val="FFFFFF"/>
                </a:solidFill>
                <a:effectLst/>
                <a:uLnTx/>
                <a:uFillTx/>
                <a:latin typeface="Times New Roman"/>
                <a:ea typeface="新細明體"/>
                <a:cs typeface="Times New Roman"/>
              </a:rPr>
              <a:t>载于</a:t>
            </a:r>
            <a:r>
              <a:rPr kumimoji="0" lang="en-US" b="0" i="0" u="none" strike="noStrike" kern="1200" cap="none" spc="0" normalizeH="0" baseline="0" noProof="0" dirty="0">
                <a:ln>
                  <a:noFill/>
                </a:ln>
                <a:solidFill>
                  <a:srgbClr val="FFFFFF"/>
                </a:solidFill>
                <a:effectLst/>
                <a:uLnTx/>
                <a:uFillTx/>
                <a:latin typeface="Times New Roman"/>
                <a:ea typeface="新細明體"/>
                <a:cs typeface="Times New Roman"/>
              </a:rPr>
              <a:t>1894</a:t>
            </a:r>
            <a:r>
              <a:rPr kumimoji="0" lang="zh-TW" altLang="en-US" b="0" i="0" u="none" strike="noStrike" kern="1200" cap="none" spc="0" normalizeH="0" baseline="0" noProof="0" dirty="0">
                <a:ln>
                  <a:noFill/>
                </a:ln>
                <a:solidFill>
                  <a:srgbClr val="FFFFFF"/>
                </a:solidFill>
                <a:effectLst/>
                <a:uLnTx/>
                <a:uFillTx/>
                <a:latin typeface="Times New Roman"/>
                <a:ea typeface="新細明體"/>
                <a:cs typeface="Times New Roman"/>
              </a:rPr>
              <a:t>年</a:t>
            </a:r>
            <a:r>
              <a:rPr kumimoji="0" lang="en-US" b="0" i="0" u="none" strike="noStrike" kern="1200" cap="none" spc="0" normalizeH="0" baseline="0" noProof="0" dirty="0">
                <a:ln>
                  <a:noFill/>
                </a:ln>
                <a:solidFill>
                  <a:srgbClr val="FFFFFF"/>
                </a:solidFill>
                <a:effectLst/>
                <a:uLnTx/>
                <a:uFillTx/>
                <a:latin typeface="Times New Roman"/>
                <a:ea typeface="新細明體"/>
                <a:cs typeface="Times New Roman"/>
              </a:rPr>
              <a:t>11</a:t>
            </a:r>
            <a:r>
              <a:rPr kumimoji="0" lang="zh-TW" altLang="en-US" b="0" i="0" u="none" strike="noStrike" kern="1200" cap="none" spc="0" normalizeH="0" baseline="0" noProof="0" dirty="0">
                <a:ln>
                  <a:noFill/>
                </a:ln>
                <a:solidFill>
                  <a:srgbClr val="FFFFFF"/>
                </a:solidFill>
                <a:effectLst/>
                <a:uLnTx/>
                <a:uFillTx/>
                <a:latin typeface="Times New Roman"/>
                <a:ea typeface="新細明體"/>
                <a:cs typeface="Times New Roman"/>
              </a:rPr>
              <a:t>月</a:t>
            </a:r>
            <a:r>
              <a:rPr kumimoji="0" lang="en-US" b="0" i="0" u="none" strike="noStrike" kern="1200" cap="none" spc="0" normalizeH="0" baseline="0" noProof="0" dirty="0">
                <a:ln>
                  <a:noFill/>
                </a:ln>
                <a:solidFill>
                  <a:srgbClr val="FFFFFF"/>
                </a:solidFill>
                <a:effectLst/>
                <a:uLnTx/>
                <a:uFillTx/>
                <a:latin typeface="Times New Roman"/>
                <a:ea typeface="新細明體"/>
                <a:cs typeface="Times New Roman"/>
              </a:rPr>
              <a:t>24</a:t>
            </a:r>
            <a:r>
              <a:rPr kumimoji="0" lang="zh-TW" altLang="en-US" b="0" i="0" u="none" strike="noStrike" kern="1200" cap="none" spc="0" normalizeH="0" baseline="0" noProof="0" dirty="0">
                <a:ln>
                  <a:noFill/>
                </a:ln>
                <a:solidFill>
                  <a:srgbClr val="FFFFFF"/>
                </a:solidFill>
                <a:effectLst/>
                <a:uLnTx/>
                <a:uFillTx/>
                <a:latin typeface="Times New Roman"/>
                <a:ea typeface="新細明體"/>
                <a:cs typeface="Times New Roman"/>
              </a:rPr>
              <a:t>日</a:t>
            </a:r>
            <a:r>
              <a:rPr kumimoji="0" lang="en-US" altLang="zh-HK" b="0" i="0" u="none" strike="noStrike" kern="1200" cap="none" spc="0" normalizeH="0" baseline="0" noProof="0" dirty="0">
                <a:ln>
                  <a:noFill/>
                </a:ln>
                <a:solidFill>
                  <a:srgbClr val="FFFFFF"/>
                </a:solidFill>
                <a:effectLst/>
                <a:uLnTx/>
                <a:uFillTx/>
                <a:latin typeface="Times New Roman"/>
                <a:ea typeface="新細明體"/>
                <a:cs typeface="Times New Roman"/>
              </a:rPr>
              <a:t>《</a:t>
            </a:r>
            <a:r>
              <a:rPr kumimoji="0" lang="zh-TW" altLang="en-US" b="0" i="0" u="none" strike="noStrike" kern="1200" cap="none" spc="0" normalizeH="0" baseline="0" noProof="0" dirty="0">
                <a:ln>
                  <a:noFill/>
                </a:ln>
                <a:solidFill>
                  <a:srgbClr val="FFFFFF"/>
                </a:solidFill>
                <a:effectLst/>
                <a:uLnTx/>
                <a:uFillTx/>
                <a:latin typeface="Times New Roman"/>
                <a:ea typeface="新細明體"/>
                <a:cs typeface="Times New Roman"/>
              </a:rPr>
              <a:t>伦敦新闻画报</a:t>
            </a:r>
            <a:r>
              <a:rPr kumimoji="0" lang="en-US" altLang="zh-HK" b="0" i="0" u="none" strike="noStrike" kern="1200" cap="none" spc="0" normalizeH="0" baseline="0" noProof="0" dirty="0">
                <a:ln>
                  <a:noFill/>
                </a:ln>
                <a:solidFill>
                  <a:srgbClr val="FFFFFF"/>
                </a:solidFill>
                <a:effectLst/>
                <a:uLnTx/>
                <a:uFillTx/>
                <a:latin typeface="Times New Roman"/>
                <a:ea typeface="新細明體"/>
                <a:cs typeface="Times New Roman"/>
              </a:rPr>
              <a:t>》</a:t>
            </a:r>
            <a:r>
              <a:rPr kumimoji="0" lang="zh-TW" altLang="en-US" b="0" i="0" u="none" strike="noStrike" kern="1200" cap="none" spc="0" normalizeH="0" baseline="0" noProof="0" dirty="0">
                <a:ln>
                  <a:noFill/>
                </a:ln>
                <a:solidFill>
                  <a:srgbClr val="FFFFFF"/>
                </a:solidFill>
                <a:effectLst/>
                <a:uLnTx/>
                <a:uFillTx/>
                <a:latin typeface="Times New Roman"/>
                <a:ea typeface="新細明體"/>
                <a:cs typeface="Times New Roman"/>
              </a:rPr>
              <a:t>的丝网印刷水彩画。</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zh-TW" altLang="en-US" b="0" i="0" u="none" strike="noStrike" kern="1200" cap="none" spc="0" normalizeH="0" baseline="0" noProof="0" dirty="0">
                <a:ln>
                  <a:noFill/>
                </a:ln>
                <a:solidFill>
                  <a:srgbClr val="FFFFFF"/>
                </a:solidFill>
                <a:effectLst/>
                <a:uLnTx/>
                <a:uFillTx/>
                <a:latin typeface="Times New Roman"/>
                <a:ea typeface="新細明體"/>
                <a:cs typeface="Times New Roman"/>
              </a:rPr>
              <a:t>作为北洋海军的主力，刚经历海战的「镇远号」铁甲舰正在旅顺港维修，从烟囱和船体上的弹痕可见与日本海军战斗的激烈程度。</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
        <p:nvSpPr>
          <p:cNvPr id="13" name="TextBox 4"/>
          <p:cNvSpPr txBox="1"/>
          <p:nvPr/>
        </p:nvSpPr>
        <p:spPr>
          <a:xfrm>
            <a:off x="487922" y="5867811"/>
            <a:ext cx="8163019" cy="990189"/>
          </a:xfrm>
          <a:prstGeom prst="rect">
            <a:avLst/>
          </a:prstGeom>
          <a:solidFill>
            <a:srgbClr val="9BBB59">
              <a:lumMod val="20000"/>
              <a:lumOff val="80000"/>
            </a:srgbClr>
          </a:solidFill>
          <a:ln w="38100"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定远和镇远是同一规格的巨型铁甲战舰，拥有「不沉舰」的外号。在黄海海战中，它的确没有被击沉，但船身伤痕累累。镇远舰此时的模样，堪称是清朝的写照。</a:t>
            </a:r>
            <a:endParaRPr kumimoji="0" lang="zh-HK" altLang="en-US" b="0" i="0" u="none" strike="noStrike" kern="0" cap="none" spc="0" normalizeH="0" baseline="0" noProof="0" dirty="0">
              <a:ln>
                <a:noFill/>
              </a:ln>
              <a:solidFill>
                <a:sysClr val="window" lastClr="FFFFFF"/>
              </a:solidFill>
              <a:effectLst/>
              <a:uLnTx/>
              <a:uFillTx/>
              <a:latin typeface="Times New Roman"/>
              <a:ea typeface="新細明體"/>
              <a:cs typeface="Times New Roman"/>
            </a:endParaRPr>
          </a:p>
        </p:txBody>
      </p:sp>
    </p:spTree>
    <p:extLst>
      <p:ext uri="{BB962C8B-B14F-4D97-AF65-F5344CB8AC3E}">
        <p14:creationId xmlns:p14="http://schemas.microsoft.com/office/powerpoint/2010/main" val="92598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394956" y="1208241"/>
            <a:ext cx="1215397" cy="461665"/>
          </a:xfrm>
          <a:prstGeom prst="rect">
            <a:avLst/>
          </a:prstGeom>
        </p:spPr>
        <p:txBody>
          <a:bodyPr wrap="none">
            <a:spAutoFit/>
          </a:bodyPr>
          <a:lstStyle/>
          <a:p>
            <a:r>
              <a:rPr lang="en-US" altLang="zh-TW" sz="2400" b="1" kern="100" dirty="0">
                <a:solidFill>
                  <a:srgbClr val="E36C0A"/>
                </a:solidFill>
                <a:latin typeface="BiauKai"/>
                <a:cs typeface="Times New Roman"/>
              </a:rPr>
              <a:t>VI. </a:t>
            </a:r>
            <a:r>
              <a:rPr lang="zh-TW" altLang="zh-TW" sz="2400" b="1" kern="100" dirty="0">
                <a:solidFill>
                  <a:srgbClr val="E36C0A"/>
                </a:solidFill>
                <a:ea typeface="BiauKai"/>
                <a:cs typeface="Times New Roman"/>
              </a:rPr>
              <a:t>附录</a:t>
            </a:r>
            <a:endParaRPr lang="zh-HK" altLang="zh-TW" sz="2400" kern="100" dirty="0">
              <a:cs typeface="Times New Roman"/>
            </a:endParaRPr>
          </a:p>
        </p:txBody>
      </p:sp>
      <p:sp>
        <p:nvSpPr>
          <p:cNvPr id="7" name="TextBox 2"/>
          <p:cNvSpPr txBox="1"/>
          <p:nvPr/>
        </p:nvSpPr>
        <p:spPr>
          <a:xfrm>
            <a:off x="464074" y="1803997"/>
            <a:ext cx="2636220" cy="3104334"/>
          </a:xfrm>
          <a:prstGeom prst="rect">
            <a:avLst/>
          </a:prstGeom>
          <a:solidFill>
            <a:srgbClr val="4F81BD">
              <a:lumMod val="20000"/>
              <a:lumOff val="80000"/>
            </a:srgbClr>
          </a:solidFill>
          <a:ln>
            <a:noFill/>
          </a:ln>
        </p:spPr>
        <p:txBody>
          <a:bodyPr wrap="square" rtlCol="0">
            <a:no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ysClr val="windowText" lastClr="000000"/>
                </a:solidFill>
                <a:effectLst/>
                <a:uLnTx/>
                <a:uFillTx/>
                <a:latin typeface="Times New Roman"/>
                <a:ea typeface="新細明體"/>
                <a:cs typeface="Times New Roman"/>
              </a:rPr>
              <a:t>考察活动</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1 </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这是一支速射炮，你知道</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它</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在</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香港哪</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里？</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2 </a:t>
            </a:r>
            <a:r>
              <a:rPr kumimoji="0" lang="zh-HK"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请</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利用现场的资料介绍，找</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出</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炮弹重量的数字</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3 </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请在</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现场观察，</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并利用</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简短的文字和照片，介绍速射炮</a:t>
            </a:r>
            <a:r>
              <a:rPr kumimoji="0" lang="zh-TW"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如何</a:t>
            </a:r>
            <a:r>
              <a:rPr kumimoji="0" lang="zh-CN" alt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操作。</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pic>
        <p:nvPicPr>
          <p:cNvPr id="8" name="Picture 2"/>
          <p:cNvPicPr/>
          <p:nvPr/>
        </p:nvPicPr>
        <p:blipFill>
          <a:blip r:embed="rId3" cstate="print"/>
          <a:srcRect/>
          <a:stretch>
            <a:fillRect/>
          </a:stretch>
        </p:blipFill>
        <p:spPr bwMode="auto">
          <a:xfrm>
            <a:off x="3325308" y="1803997"/>
            <a:ext cx="5242560" cy="3931920"/>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24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398862" y="1274147"/>
            <a:ext cx="4025096" cy="461665"/>
          </a:xfrm>
          <a:prstGeom prst="rect">
            <a:avLst/>
          </a:prstGeom>
        </p:spPr>
        <p:txBody>
          <a:bodyPr wrap="none">
            <a:spAutoFit/>
          </a:bodyPr>
          <a:lstStyle/>
          <a:p>
            <a:pPr>
              <a:spcAft>
                <a:spcPts val="0"/>
              </a:spcAft>
            </a:pPr>
            <a:r>
              <a:rPr lang="en-US" altLang="zh-TW" sz="2400" b="1" dirty="0">
                <a:solidFill>
                  <a:srgbClr val="E36C0A"/>
                </a:solidFill>
                <a:latin typeface="BiauKai"/>
                <a:cs typeface="Times New Roman"/>
              </a:rPr>
              <a:t>III. </a:t>
            </a:r>
            <a:r>
              <a:rPr lang="zh-TW" altLang="zh-TW" sz="2400" b="1" kern="100" dirty="0">
                <a:solidFill>
                  <a:srgbClr val="E36C0A"/>
                </a:solidFill>
                <a:ea typeface="BiauKai"/>
                <a:cs typeface="Times New Roman"/>
              </a:rPr>
              <a:t>中、日双方的统帅及将领</a:t>
            </a:r>
            <a:endParaRPr lang="zh-HK" altLang="zh-TW" sz="2400" kern="100" dirty="0">
              <a:cs typeface="Times New Roman"/>
            </a:endParaRPr>
          </a:p>
        </p:txBody>
      </p:sp>
      <p:sp>
        <p:nvSpPr>
          <p:cNvPr id="7" name="TextBox 3"/>
          <p:cNvSpPr txBox="1"/>
          <p:nvPr/>
        </p:nvSpPr>
        <p:spPr>
          <a:xfrm>
            <a:off x="480964" y="1850173"/>
            <a:ext cx="1181100" cy="552450"/>
          </a:xfrm>
          <a:prstGeom prst="rect">
            <a:avLst/>
          </a:prstGeom>
          <a:gradFill flip="none" rotWithShape="1">
            <a:gsLst>
              <a:gs pos="47000">
                <a:srgbClr val="F79646">
                  <a:lumMod val="60000"/>
                  <a:lumOff val="40000"/>
                </a:srgbClr>
              </a:gs>
              <a:gs pos="100000">
                <a:srgbClr val="FFFFFF"/>
              </a:gs>
            </a:gsLst>
            <a:lin ang="0" scaled="1"/>
            <a:tileRect/>
          </a:gradFill>
          <a:ln w="25400" cap="flat" cmpd="sng" algn="ctr">
            <a:solidFill>
              <a:sysClr val="window" lastClr="FFFFFF"/>
            </a:solid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84806"/>
                </a:solidFill>
                <a:effectLst/>
                <a:uLnTx/>
                <a:uFillTx/>
                <a:latin typeface="BiauKai"/>
                <a:ea typeface="新細明體"/>
                <a:cs typeface="Times New Roman"/>
              </a:rPr>
              <a:t>A. </a:t>
            </a:r>
            <a:r>
              <a:rPr kumimoji="0" lang="zh-CN" altLang="en-US" sz="2000" b="1" i="0" u="none" strike="noStrike" kern="1200" cap="none" spc="0" normalizeH="0" baseline="0" noProof="0" dirty="0">
                <a:ln>
                  <a:noFill/>
                </a:ln>
                <a:solidFill>
                  <a:srgbClr val="984806"/>
                </a:solidFill>
                <a:effectLst/>
                <a:uLnTx/>
                <a:uFillTx/>
                <a:latin typeface="Times New Roman"/>
                <a:ea typeface="BiauKai"/>
                <a:cs typeface="Times New Roman"/>
              </a:rPr>
              <a:t>中方</a:t>
            </a:r>
            <a:endParaRPr kumimoji="0" lang="zh-HK" altLang="en-US" sz="2000" b="0" i="0" u="none" strike="noStrike" kern="0" cap="none" spc="0" normalizeH="0" baseline="0" noProof="0" dirty="0">
              <a:ln>
                <a:noFill/>
              </a:ln>
              <a:solidFill>
                <a:sysClr val="window" lastClr="FFFFFF"/>
              </a:solidFill>
              <a:effectLst/>
              <a:uLnTx/>
              <a:uFillTx/>
              <a:latin typeface="Times New Roman"/>
              <a:ea typeface="新細明體"/>
            </a:endParaRPr>
          </a:p>
        </p:txBody>
      </p:sp>
      <p:pic>
        <p:nvPicPr>
          <p:cNvPr id="8" name="圖片 7" descr="C:\From Chu computer\Chinese History\2011-2012 teacher training\HSU Chung Mao\中國近代史圖檔\04-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876" y="1381840"/>
            <a:ext cx="4025946" cy="5266495"/>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9" name="Rectangle 4"/>
          <p:cNvSpPr>
            <a:spLocks noChangeArrowheads="1"/>
          </p:cNvSpPr>
          <p:nvPr/>
        </p:nvSpPr>
        <p:spPr bwMode="auto">
          <a:xfrm>
            <a:off x="7658715" y="6244093"/>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Aft>
                <a:spcPts val="0"/>
              </a:spcAft>
            </a:pPr>
            <a:r>
              <a:rPr lang="zh-HK" sz="2000" kern="1200" dirty="0">
                <a:solidFill>
                  <a:srgbClr val="FFFFFF"/>
                </a:solidFill>
                <a:effectLst/>
                <a:latin typeface="Times New Roman"/>
                <a:ea typeface="新細明體"/>
                <a:cs typeface="Times New Roman"/>
              </a:rPr>
              <a:t>李鸿章</a:t>
            </a:r>
            <a:endParaRPr lang="zh-HK" sz="2000" dirty="0">
              <a:effectLst/>
              <a:latin typeface="Times New Roman"/>
              <a:ea typeface="新細明體"/>
            </a:endParaRPr>
          </a:p>
        </p:txBody>
      </p:sp>
      <p:sp>
        <p:nvSpPr>
          <p:cNvPr id="10" name="文字方塊 9"/>
          <p:cNvSpPr txBox="1"/>
          <p:nvPr/>
        </p:nvSpPr>
        <p:spPr>
          <a:xfrm>
            <a:off x="480964" y="2588924"/>
            <a:ext cx="3942994" cy="2220608"/>
          </a:xfrm>
          <a:prstGeom prst="rect">
            <a:avLst/>
          </a:prstGeom>
          <a:noFill/>
        </p:spPr>
        <p:txBody>
          <a:bodyPr wrap="square" rtlCol="0">
            <a:spAutoFit/>
          </a:bodyPr>
          <a:lstStyle/>
          <a:p>
            <a:pPr marL="342900" lvl="0" indent="-342900" fontAlgn="base">
              <a:lnSpc>
                <a:spcPct val="110000"/>
              </a:lnSpc>
              <a:spcAft>
                <a:spcPts val="0"/>
              </a:spcAft>
              <a:buFont typeface="Arial"/>
              <a:buChar char="•"/>
              <a:tabLst>
                <a:tab pos="457200" algn="l"/>
              </a:tabLst>
            </a:pPr>
            <a:r>
              <a:rPr lang="zh-HK" altLang="zh-TW" dirty="0">
                <a:solidFill>
                  <a:srgbClr val="000000"/>
                </a:solidFill>
                <a:latin typeface="Times New Roman"/>
                <a:cs typeface="Times New Roman"/>
              </a:rPr>
              <a:t>满清</a:t>
            </a:r>
            <a:endParaRPr lang="zh-HK" altLang="zh-TW" sz="1600" dirty="0">
              <a:latin typeface="Times New Roman"/>
              <a:cs typeface="Times New Roman"/>
            </a:endParaRPr>
          </a:p>
          <a:p>
            <a:pPr marL="742950" lvl="1" indent="-285750" fontAlgn="base">
              <a:lnSpc>
                <a:spcPct val="110000"/>
              </a:lnSpc>
              <a:spcAft>
                <a:spcPts val="0"/>
              </a:spcAft>
              <a:buFont typeface="Arial"/>
              <a:buChar char="–"/>
              <a:tabLst>
                <a:tab pos="914400" algn="l"/>
              </a:tabLst>
            </a:pPr>
            <a:r>
              <a:rPr lang="zh-TW" altLang="zh-TW" dirty="0">
                <a:solidFill>
                  <a:srgbClr val="000000"/>
                </a:solidFill>
                <a:latin typeface="Times New Roman"/>
                <a:cs typeface="Times New Roman"/>
              </a:rPr>
              <a:t>中央政府无统一指导战争的机构</a:t>
            </a:r>
            <a:endParaRPr lang="zh-HK" altLang="zh-TW" sz="1600" dirty="0">
              <a:latin typeface="Times New Roman"/>
              <a:cs typeface="Times New Roman"/>
            </a:endParaRPr>
          </a:p>
          <a:p>
            <a:pPr marL="742950" lvl="1" indent="-285750" fontAlgn="base">
              <a:lnSpc>
                <a:spcPct val="110000"/>
              </a:lnSpc>
              <a:spcAft>
                <a:spcPts val="0"/>
              </a:spcAft>
              <a:buFont typeface="Arial"/>
              <a:buChar char="–"/>
              <a:tabLst>
                <a:tab pos="914400" algn="l"/>
              </a:tabLst>
            </a:pPr>
            <a:r>
              <a:rPr lang="zh-HK" altLang="zh-TW" dirty="0">
                <a:solidFill>
                  <a:srgbClr val="000000"/>
                </a:solidFill>
                <a:latin typeface="Times New Roman"/>
                <a:cs typeface="Times New Roman"/>
              </a:rPr>
              <a:t>李鸿章</a:t>
            </a:r>
            <a:r>
              <a:rPr lang="zh-TW" altLang="zh-TW" dirty="0">
                <a:solidFill>
                  <a:srgbClr val="000000"/>
                </a:solidFill>
                <a:latin typeface="Times New Roman"/>
                <a:cs typeface="Times New Roman"/>
              </a:rPr>
              <a:t>（直隶总督兼北洋大臣）</a:t>
            </a:r>
            <a:endParaRPr lang="zh-HK" altLang="zh-TW" sz="1600" dirty="0">
              <a:latin typeface="Times New Roman"/>
              <a:cs typeface="Times New Roman"/>
            </a:endParaRPr>
          </a:p>
          <a:p>
            <a:pPr marL="742950" lvl="1" indent="-285750" fontAlgn="base">
              <a:lnSpc>
                <a:spcPct val="110000"/>
              </a:lnSpc>
              <a:spcAft>
                <a:spcPts val="0"/>
              </a:spcAft>
              <a:buFont typeface="Arial"/>
              <a:buChar char="–"/>
              <a:tabLst>
                <a:tab pos="914400" algn="l"/>
              </a:tabLst>
            </a:pPr>
            <a:r>
              <a:rPr lang="zh-TW" altLang="zh-TW" dirty="0">
                <a:solidFill>
                  <a:srgbClr val="000000"/>
                </a:solidFill>
                <a:latin typeface="Times New Roman"/>
                <a:cs typeface="Times New Roman"/>
              </a:rPr>
              <a:t>不能控制全国兵力，只能以淮军和北洋舰队为主力接战</a:t>
            </a:r>
            <a:endParaRPr lang="zh-HK" altLang="zh-TW" sz="1600" dirty="0">
              <a:latin typeface="Times New Roman"/>
              <a:cs typeface="Times New Roman"/>
            </a:endParaRPr>
          </a:p>
          <a:p>
            <a:pPr>
              <a:lnSpc>
                <a:spcPct val="110000"/>
              </a:lnSpc>
            </a:pPr>
            <a:endParaRPr kumimoji="1" lang="zh-TW" altLang="en-US" dirty="0"/>
          </a:p>
        </p:txBody>
      </p:sp>
    </p:spTree>
    <p:extLst>
      <p:ext uri="{BB962C8B-B14F-4D97-AF65-F5344CB8AC3E}">
        <p14:creationId xmlns:p14="http://schemas.microsoft.com/office/powerpoint/2010/main" val="331436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8" name="群組 7"/>
          <p:cNvGrpSpPr/>
          <p:nvPr/>
        </p:nvGrpSpPr>
        <p:grpSpPr>
          <a:xfrm>
            <a:off x="399796" y="797244"/>
            <a:ext cx="2548255" cy="480060"/>
            <a:chOff x="0" y="0"/>
            <a:chExt cx="2548879" cy="480445"/>
          </a:xfrm>
        </p:grpSpPr>
        <p:sp>
          <p:nvSpPr>
            <p:cNvPr id="9" name="TextBox 3"/>
            <p:cNvSpPr txBox="1"/>
            <p:nvPr/>
          </p:nvSpPr>
          <p:spPr>
            <a:xfrm>
              <a:off x="0" y="0"/>
              <a:ext cx="1801495" cy="480445"/>
            </a:xfrm>
            <a:prstGeom prst="rect">
              <a:avLst/>
            </a:prstGeom>
            <a:solidFill>
              <a:srgbClr val="9BBB59"/>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a:ea typeface="新細明體"/>
                  <a:cs typeface="Times New Roman"/>
                </a:rPr>
                <a:t>北洋海军将领</a:t>
              </a:r>
              <a:endParaRPr kumimoji="0" lang="zh-HK" altLang="en-US" sz="12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0" name="Picture 7"/>
            <p:cNvPicPr>
              <a:picLocks noChangeAspect="1" noChangeArrowheads="1"/>
            </p:cNvPicPr>
            <p:nvPr/>
          </p:nvPicPr>
          <p:blipFill>
            <a:blip r:embed="rId3" cstate="print"/>
            <a:srcRect/>
            <a:stretch>
              <a:fillRect/>
            </a:stretch>
          </p:blipFill>
          <p:spPr bwMode="auto">
            <a:xfrm>
              <a:off x="1828800" y="1"/>
              <a:ext cx="720079" cy="480444"/>
            </a:xfrm>
            <a:prstGeom prst="rect">
              <a:avLst/>
            </a:prstGeom>
            <a:noFill/>
            <a:ln w="9525">
              <a:noFill/>
              <a:miter lim="800000"/>
              <a:headEnd/>
              <a:tailEnd/>
            </a:ln>
            <a:effectLst/>
          </p:spPr>
        </p:pic>
      </p:grpSp>
      <p:pic>
        <p:nvPicPr>
          <p:cNvPr id="12" name="Picture 4" descr="Di Ruchang.jpg"/>
          <p:cNvPicPr/>
          <p:nvPr/>
        </p:nvPicPr>
        <p:blipFill>
          <a:blip r:embed="rId4" cstate="print"/>
          <a:srcRect/>
          <a:stretch>
            <a:fillRect/>
          </a:stretch>
        </p:blipFill>
        <p:spPr bwMode="auto">
          <a:xfrm>
            <a:off x="7506596" y="1337140"/>
            <a:ext cx="1439545" cy="2282190"/>
          </a:xfrm>
          <a:prstGeom prst="rect">
            <a:avLst/>
          </a:prstGeom>
          <a:noFill/>
          <a:ln w="28575">
            <a:solidFill>
              <a:srgbClr val="7030A0"/>
            </a:solidFill>
          </a:ln>
          <a:effectLst>
            <a:outerShdw blurRad="50800" dist="38100" dir="2700000" algn="tl" rotWithShape="0">
              <a:prstClr val="black">
                <a:alpha val="40000"/>
              </a:prstClr>
            </a:outerShdw>
          </a:effectLst>
        </p:spPr>
      </p:pic>
      <p:sp>
        <p:nvSpPr>
          <p:cNvPr id="15" name="TextBox 4"/>
          <p:cNvSpPr txBox="1"/>
          <p:nvPr/>
        </p:nvSpPr>
        <p:spPr>
          <a:xfrm>
            <a:off x="399796" y="1337142"/>
            <a:ext cx="7039743" cy="2282188"/>
          </a:xfrm>
          <a:prstGeom prst="rect">
            <a:avLst/>
          </a:prstGeom>
          <a:solidFill>
            <a:srgbClr val="4BACC6">
              <a:lumMod val="20000"/>
              <a:lumOff val="80000"/>
            </a:srgbClr>
          </a:solidFill>
          <a:ln>
            <a:noFill/>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Times New Roman"/>
                <a:ea typeface="新細明體"/>
              </a:rPr>
              <a:t>丁汝昌</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•1836</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生，安徽人。</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淮军系统，早年任马队军官。</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•1882</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年朝鲜爆发壬午兵变，丁汝昌率北洋水师开赴朝鲜，擒大院君李罡应，获朝廷奖赏。</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•1888</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年北洋舰队正式建军，出任提督。</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黄海海战，在旗舰「定远号」飞桥上进行指挥，开战不久，被日军炮火所伤。</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•1895</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年</a:t>
            </a:r>
            <a:r>
              <a:rPr kumimoji="0" lang="en-US" sz="1600" b="0" i="0" u="none" strike="noStrike" kern="1200" cap="none" spc="0" normalizeH="0" baseline="0" noProof="0" dirty="0">
                <a:ln>
                  <a:noFill/>
                </a:ln>
                <a:solidFill>
                  <a:srgbClr val="000000"/>
                </a:solidFill>
                <a:effectLst/>
                <a:uLnTx/>
                <a:uFillTx/>
                <a:latin typeface="Times New Roman"/>
                <a:ea typeface="新細明體"/>
              </a:rPr>
              <a:t>2</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月</a:t>
            </a:r>
            <a:r>
              <a:rPr kumimoji="0" lang="en-US" sz="1600" b="0" i="0" u="none" strike="noStrike" kern="1200" cap="none" spc="0" normalizeH="0" baseline="0" noProof="0" dirty="0">
                <a:ln>
                  <a:noFill/>
                </a:ln>
                <a:solidFill>
                  <a:srgbClr val="000000"/>
                </a:solidFill>
                <a:effectLst/>
                <a:uLnTx/>
                <a:uFillTx/>
                <a:latin typeface="Times New Roman"/>
                <a:ea typeface="新細明體"/>
              </a:rPr>
              <a:t>11</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日向日本联合舰队递交投降书后吞鸦片自杀。</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6" name="Picture 6" descr="Liubuqian.jpg"/>
          <p:cNvPicPr/>
          <p:nvPr/>
        </p:nvPicPr>
        <p:blipFill>
          <a:blip r:embed="rId5" cstate="print"/>
          <a:srcRect/>
          <a:stretch>
            <a:fillRect/>
          </a:stretch>
        </p:blipFill>
        <p:spPr bwMode="auto">
          <a:xfrm>
            <a:off x="432360" y="3737507"/>
            <a:ext cx="1715239" cy="2378212"/>
          </a:xfrm>
          <a:prstGeom prst="rect">
            <a:avLst/>
          </a:prstGeom>
          <a:noFill/>
          <a:ln w="28575">
            <a:solidFill>
              <a:srgbClr val="002060"/>
            </a:solidFill>
          </a:ln>
          <a:effectLst>
            <a:outerShdw blurRad="50800" dist="38100" dir="2700000" algn="tl" rotWithShape="0">
              <a:prstClr val="black">
                <a:alpha val="40000"/>
              </a:prstClr>
            </a:outerShdw>
          </a:effectLst>
        </p:spPr>
      </p:pic>
      <p:sp>
        <p:nvSpPr>
          <p:cNvPr id="17" name="TextBox 6"/>
          <p:cNvSpPr txBox="1"/>
          <p:nvPr/>
        </p:nvSpPr>
        <p:spPr>
          <a:xfrm>
            <a:off x="2287526" y="3708883"/>
            <a:ext cx="6658615" cy="2383373"/>
          </a:xfrm>
          <a:prstGeom prst="rect">
            <a:avLst/>
          </a:prstGeom>
          <a:solidFill>
            <a:schemeClr val="accent3">
              <a:lumMod val="20000"/>
              <a:lumOff val="80000"/>
            </a:schemeClr>
          </a:solidFill>
          <a:ln>
            <a:noFill/>
          </a:ln>
        </p:spPr>
        <p:txBody>
          <a:bodyPr wrap="square" rtlCol="0">
            <a:noAutofit/>
          </a:bodyPr>
          <a:lstStyle/>
          <a:p>
            <a:pPr>
              <a:spcAft>
                <a:spcPts val="0"/>
              </a:spcAft>
            </a:pPr>
            <a:r>
              <a:rPr lang="zh-CN" sz="1600" b="1" kern="1200" dirty="0">
                <a:solidFill>
                  <a:srgbClr val="000000"/>
                </a:solidFill>
                <a:effectLst/>
                <a:latin typeface="Times New Roman"/>
                <a:ea typeface="新細明體"/>
              </a:rPr>
              <a:t>刘步蟾</a:t>
            </a:r>
            <a:endParaRPr lang="zh-HK" sz="1600" dirty="0">
              <a:effectLst/>
              <a:latin typeface="Times New Roman"/>
              <a:ea typeface="新細明體"/>
            </a:endParaRPr>
          </a:p>
          <a:p>
            <a:pPr>
              <a:spcAft>
                <a:spcPts val="0"/>
              </a:spcAft>
            </a:pPr>
            <a:r>
              <a:rPr lang="en-US" sz="1600" kern="1200" dirty="0">
                <a:solidFill>
                  <a:srgbClr val="000000"/>
                </a:solidFill>
                <a:effectLst/>
                <a:latin typeface="Times New Roman"/>
                <a:ea typeface="新細明體"/>
              </a:rPr>
              <a:t>•1852</a:t>
            </a:r>
            <a:r>
              <a:rPr lang="zh-CN" sz="1600" kern="1200" dirty="0">
                <a:solidFill>
                  <a:srgbClr val="000000"/>
                </a:solidFill>
                <a:effectLst/>
                <a:latin typeface="Times New Roman"/>
                <a:ea typeface="新細明體"/>
              </a:rPr>
              <a:t>生，福建人。</a:t>
            </a:r>
            <a:endParaRPr lang="zh-HK" sz="1600" dirty="0">
              <a:effectLst/>
              <a:latin typeface="Times New Roman"/>
              <a:ea typeface="新細明體"/>
            </a:endParaRPr>
          </a:p>
          <a:p>
            <a:pPr>
              <a:spcAft>
                <a:spcPts val="0"/>
              </a:spcAft>
            </a:pPr>
            <a:r>
              <a:rPr lang="en-US" sz="1600" kern="1200" dirty="0">
                <a:solidFill>
                  <a:srgbClr val="000000"/>
                </a:solidFill>
                <a:effectLst/>
                <a:latin typeface="Times New Roman"/>
                <a:ea typeface="新細明體"/>
              </a:rPr>
              <a:t>•1872</a:t>
            </a:r>
            <a:r>
              <a:rPr lang="zh-CN" sz="1600" kern="1200" dirty="0">
                <a:solidFill>
                  <a:srgbClr val="000000"/>
                </a:solidFill>
                <a:effectLst/>
                <a:latin typeface="Times New Roman"/>
                <a:ea typeface="新細明體"/>
              </a:rPr>
              <a:t>年福州船政学堂第一名毕业。</a:t>
            </a:r>
            <a:endParaRPr lang="zh-HK" sz="1600" dirty="0">
              <a:effectLst/>
              <a:latin typeface="Times New Roman"/>
              <a:ea typeface="新細明體"/>
            </a:endParaRPr>
          </a:p>
          <a:p>
            <a:pPr>
              <a:spcAft>
                <a:spcPts val="0"/>
              </a:spcAft>
            </a:pPr>
            <a:r>
              <a:rPr lang="en-US" sz="1600" kern="1200" dirty="0">
                <a:solidFill>
                  <a:srgbClr val="000000"/>
                </a:solidFill>
                <a:effectLst/>
                <a:latin typeface="Times New Roman"/>
                <a:ea typeface="新細明體"/>
              </a:rPr>
              <a:t>•1876</a:t>
            </a:r>
            <a:r>
              <a:rPr lang="zh-CN" sz="1600" kern="1200" dirty="0">
                <a:solidFill>
                  <a:srgbClr val="000000"/>
                </a:solidFill>
                <a:effectLst/>
                <a:latin typeface="Times New Roman"/>
                <a:ea typeface="新細明體"/>
              </a:rPr>
              <a:t>年被派往英国皇家海军地中海舰队旗舰实习，任见习大副。</a:t>
            </a:r>
            <a:endParaRPr lang="zh-HK" sz="1600" dirty="0">
              <a:effectLst/>
              <a:latin typeface="Times New Roman"/>
              <a:ea typeface="新細明體"/>
            </a:endParaRPr>
          </a:p>
          <a:p>
            <a:pPr>
              <a:spcAft>
                <a:spcPts val="0"/>
              </a:spcAft>
            </a:pPr>
            <a:r>
              <a:rPr lang="en-US" sz="1600" kern="1200" dirty="0">
                <a:solidFill>
                  <a:srgbClr val="000000"/>
                </a:solidFill>
                <a:effectLst/>
                <a:latin typeface="Times New Roman"/>
                <a:ea typeface="新細明體"/>
              </a:rPr>
              <a:t>•1878</a:t>
            </a:r>
            <a:r>
              <a:rPr lang="zh-CN" sz="1600" kern="1200" dirty="0">
                <a:solidFill>
                  <a:srgbClr val="000000"/>
                </a:solidFill>
                <a:effectLst/>
                <a:latin typeface="Times New Roman"/>
                <a:ea typeface="新細明體"/>
              </a:rPr>
              <a:t>年回国，即任北洋水师镇北号管带。</a:t>
            </a:r>
            <a:endParaRPr lang="zh-HK" sz="1600" dirty="0">
              <a:effectLst/>
              <a:latin typeface="Times New Roman"/>
              <a:ea typeface="新細明體"/>
            </a:endParaRPr>
          </a:p>
          <a:p>
            <a:pPr>
              <a:spcAft>
                <a:spcPts val="0"/>
              </a:spcAft>
            </a:pPr>
            <a:r>
              <a:rPr lang="en-US" sz="1600" kern="1200" dirty="0">
                <a:solidFill>
                  <a:srgbClr val="000000"/>
                </a:solidFill>
                <a:effectLst/>
                <a:latin typeface="Times New Roman"/>
                <a:ea typeface="新細明體"/>
              </a:rPr>
              <a:t>•1885</a:t>
            </a:r>
            <a:r>
              <a:rPr lang="zh-CN" sz="1600" kern="1200" dirty="0">
                <a:solidFill>
                  <a:srgbClr val="000000"/>
                </a:solidFill>
                <a:effectLst/>
                <a:latin typeface="Times New Roman"/>
                <a:ea typeface="新細明體"/>
              </a:rPr>
              <a:t>年北洋水师添置定远号，任管带。</a:t>
            </a:r>
            <a:endParaRPr lang="zh-HK" sz="1600" dirty="0">
              <a:effectLst/>
              <a:latin typeface="Times New Roman"/>
              <a:ea typeface="新細明體"/>
            </a:endParaRPr>
          </a:p>
          <a:p>
            <a:pPr>
              <a:spcAft>
                <a:spcPts val="0"/>
              </a:spcAft>
            </a:pPr>
            <a:r>
              <a:rPr lang="en-US" sz="1600" kern="1200" dirty="0">
                <a:solidFill>
                  <a:srgbClr val="000000"/>
                </a:solidFill>
                <a:effectLst/>
                <a:latin typeface="Times New Roman"/>
                <a:ea typeface="新細明體"/>
              </a:rPr>
              <a:t>•</a:t>
            </a:r>
            <a:r>
              <a:rPr lang="zh-CN" sz="1600" kern="1200" dirty="0">
                <a:solidFill>
                  <a:srgbClr val="000000"/>
                </a:solidFill>
                <a:effectLst/>
                <a:latin typeface="Times New Roman"/>
                <a:ea typeface="新細明體"/>
              </a:rPr>
              <a:t>黄海海战，丁汝昌重伤，刘成为舰队的实际指挥。</a:t>
            </a:r>
            <a:endParaRPr lang="zh-HK" sz="1600" dirty="0">
              <a:effectLst/>
              <a:latin typeface="Times New Roman"/>
              <a:ea typeface="新細明體"/>
            </a:endParaRPr>
          </a:p>
          <a:p>
            <a:pPr>
              <a:spcAft>
                <a:spcPts val="0"/>
              </a:spcAft>
            </a:pPr>
            <a:r>
              <a:rPr lang="en-US" sz="1600" kern="1200" dirty="0">
                <a:solidFill>
                  <a:srgbClr val="000000"/>
                </a:solidFill>
                <a:effectLst/>
                <a:latin typeface="Times New Roman"/>
                <a:ea typeface="新細明體"/>
              </a:rPr>
              <a:t>•1895</a:t>
            </a:r>
            <a:r>
              <a:rPr lang="zh-CN" sz="1600" kern="1200" dirty="0">
                <a:solidFill>
                  <a:srgbClr val="000000"/>
                </a:solidFill>
                <a:effectLst/>
                <a:latin typeface="Times New Roman"/>
                <a:ea typeface="新細明體"/>
              </a:rPr>
              <a:t>年</a:t>
            </a:r>
            <a:r>
              <a:rPr lang="en-US" sz="1600" kern="1200" dirty="0">
                <a:solidFill>
                  <a:srgbClr val="000000"/>
                </a:solidFill>
                <a:effectLst/>
                <a:latin typeface="Times New Roman"/>
                <a:ea typeface="新細明體"/>
              </a:rPr>
              <a:t>2</a:t>
            </a:r>
            <a:r>
              <a:rPr lang="zh-CN" sz="1600" kern="1200" dirty="0">
                <a:solidFill>
                  <a:srgbClr val="000000"/>
                </a:solidFill>
                <a:effectLst/>
                <a:latin typeface="Times New Roman"/>
                <a:ea typeface="新細明體"/>
              </a:rPr>
              <a:t>月</a:t>
            </a:r>
            <a:r>
              <a:rPr lang="en-US" sz="1600" kern="1200" dirty="0">
                <a:solidFill>
                  <a:srgbClr val="000000"/>
                </a:solidFill>
                <a:effectLst/>
                <a:latin typeface="Times New Roman"/>
                <a:ea typeface="新細明體"/>
              </a:rPr>
              <a:t>4</a:t>
            </a:r>
            <a:r>
              <a:rPr lang="zh-CN" sz="1600" kern="1200" dirty="0">
                <a:solidFill>
                  <a:srgbClr val="000000"/>
                </a:solidFill>
                <a:effectLst/>
                <a:latin typeface="Times New Roman"/>
                <a:ea typeface="新細明體"/>
              </a:rPr>
              <a:t>日，日军突袭威海卫，刘步蟾为免定远落下日军手上，自沉定远号，当天晚上，吞食鸦片自尽。</a:t>
            </a:r>
            <a:endParaRPr lang="zh-HK" sz="1600" dirty="0">
              <a:effectLst/>
              <a:latin typeface="Times New Roman"/>
              <a:ea typeface="新細明體"/>
            </a:endParaRPr>
          </a:p>
        </p:txBody>
      </p:sp>
      <p:sp>
        <p:nvSpPr>
          <p:cNvPr id="20" name="TextBox 7"/>
          <p:cNvSpPr txBox="1"/>
          <p:nvPr/>
        </p:nvSpPr>
        <p:spPr>
          <a:xfrm>
            <a:off x="399796" y="6213032"/>
            <a:ext cx="8546345"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spcAft>
                <a:spcPts val="0"/>
              </a:spcAft>
            </a:pPr>
            <a:r>
              <a:rPr lang="zh-CN" kern="1200" dirty="0">
                <a:solidFill>
                  <a:srgbClr val="FFFFFF"/>
                </a:solidFill>
                <a:effectLst/>
                <a:ea typeface="新細明體"/>
                <a:cs typeface="Times New Roman"/>
              </a:rPr>
              <a:t>传闻刘步蟾对于并没有受过正规海军训练的上司丁汝昌很有意见。不过这种恩怨，并没有影响他们在战斗中的表现。</a:t>
            </a:r>
            <a:endParaRPr lang="zh-HK" dirty="0">
              <a:effectLst/>
              <a:latin typeface="Times New Roman"/>
              <a:ea typeface="新細明體"/>
            </a:endParaRPr>
          </a:p>
        </p:txBody>
      </p:sp>
    </p:spTree>
    <p:extLst>
      <p:ext uri="{BB962C8B-B14F-4D97-AF65-F5344CB8AC3E}">
        <p14:creationId xmlns:p14="http://schemas.microsoft.com/office/powerpoint/2010/main" val="219080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8" name="群組 7"/>
          <p:cNvGrpSpPr/>
          <p:nvPr/>
        </p:nvGrpSpPr>
        <p:grpSpPr>
          <a:xfrm>
            <a:off x="457327" y="1308338"/>
            <a:ext cx="2514600" cy="480060"/>
            <a:chOff x="0" y="0"/>
            <a:chExt cx="2514600" cy="480445"/>
          </a:xfrm>
        </p:grpSpPr>
        <p:sp>
          <p:nvSpPr>
            <p:cNvPr id="9" name="TextBox 3"/>
            <p:cNvSpPr txBox="1"/>
            <p:nvPr/>
          </p:nvSpPr>
          <p:spPr>
            <a:xfrm>
              <a:off x="0" y="0"/>
              <a:ext cx="1811020" cy="480445"/>
            </a:xfrm>
            <a:prstGeom prst="rect">
              <a:avLst/>
            </a:prstGeom>
            <a:solidFill>
              <a:srgbClr val="9BBB59"/>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a:ea typeface="新細明體"/>
                  <a:cs typeface="Times New Roman"/>
                </a:rPr>
                <a:t>北洋海军</a:t>
              </a:r>
              <a:r>
                <a:rPr kumimoji="0" lang="zh-TW" altLang="en-US" sz="2000" b="0" i="0" u="none" strike="noStrike" kern="1200" cap="none" spc="0" normalizeH="0" baseline="0" noProof="0" dirty="0">
                  <a:ln>
                    <a:noFill/>
                  </a:ln>
                  <a:solidFill>
                    <a:srgbClr val="000000"/>
                  </a:solidFill>
                  <a:effectLst/>
                  <a:uLnTx/>
                  <a:uFillTx/>
                  <a:latin typeface="Calibri"/>
                  <a:ea typeface="新細明體"/>
                  <a:cs typeface="Times New Roman"/>
                </a:rPr>
                <a:t>军服</a:t>
              </a:r>
              <a:endParaRPr kumimoji="0" lang="zh-HK" altLang="en-US" sz="12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0" name="Picture 7"/>
            <p:cNvPicPr>
              <a:picLocks noChangeAspect="1" noChangeArrowheads="1"/>
            </p:cNvPicPr>
            <p:nvPr/>
          </p:nvPicPr>
          <p:blipFill>
            <a:blip r:embed="rId3" cstate="print"/>
            <a:srcRect/>
            <a:stretch>
              <a:fillRect/>
            </a:stretch>
          </p:blipFill>
          <p:spPr bwMode="auto">
            <a:xfrm>
              <a:off x="1794521" y="1"/>
              <a:ext cx="720079" cy="480444"/>
            </a:xfrm>
            <a:prstGeom prst="rect">
              <a:avLst/>
            </a:prstGeom>
            <a:noFill/>
            <a:ln w="9525">
              <a:noFill/>
              <a:miter lim="800000"/>
              <a:headEnd/>
              <a:tailEnd/>
            </a:ln>
            <a:effectLst/>
          </p:spPr>
        </p:pic>
      </p:grpSp>
      <p:pic>
        <p:nvPicPr>
          <p:cNvPr id="11" name="圖片 10" descr="http://bift.sres.bjedu.cn/static/resource/2013/1C0954C9CD/A783CF6C83/DCC0CC0F04/E53826E48E/BCAD2CEA99620C0.jpg"/>
          <p:cNvPicPr/>
          <p:nvPr/>
        </p:nvPicPr>
        <p:blipFill>
          <a:blip r:embed="rId4">
            <a:extLst>
              <a:ext uri="{28A0092B-C50C-407E-A947-70E740481C1C}">
                <a14:useLocalDpi xmlns:a14="http://schemas.microsoft.com/office/drawing/2010/main" val="0"/>
              </a:ext>
            </a:extLst>
          </a:blip>
          <a:srcRect/>
          <a:stretch>
            <a:fillRect/>
          </a:stretch>
        </p:blipFill>
        <p:spPr bwMode="auto">
          <a:xfrm>
            <a:off x="457327" y="2045653"/>
            <a:ext cx="5274310" cy="2766695"/>
          </a:xfrm>
          <a:prstGeom prst="rect">
            <a:avLst/>
          </a:prstGeom>
          <a:noFill/>
          <a:ln w="38100" cmpd="sng">
            <a:solidFill>
              <a:schemeClr val="accent6">
                <a:lumMod val="50000"/>
              </a:schemeClr>
            </a:solidFill>
          </a:ln>
          <a:effectLst>
            <a:outerShdw blurRad="50800" dist="38100" dir="2700000" algn="tl" rotWithShape="0">
              <a:prstClr val="black">
                <a:alpha val="40000"/>
              </a:prstClr>
            </a:outerShdw>
          </a:effectLst>
          <a:extLst>
            <a:ext uri="{FAA26D3D-D897-4be2-8F04-BA451C77F1D7}">
              <ma14:placeholderFlag xmlns="" xmlns:ma14="http://schemas.microsoft.com/office/mac/drawingml/2011/main"/>
            </a:ext>
          </a:extLst>
        </p:spPr>
      </p:pic>
      <p:sp>
        <p:nvSpPr>
          <p:cNvPr id="22" name="TextBox 13"/>
          <p:cNvSpPr txBox="1"/>
          <p:nvPr/>
        </p:nvSpPr>
        <p:spPr>
          <a:xfrm>
            <a:off x="457327" y="5080848"/>
            <a:ext cx="1794521" cy="1611273"/>
          </a:xfrm>
          <a:prstGeom prst="rect">
            <a:avLst/>
          </a:prstGeom>
          <a:solidFill>
            <a:srgbClr val="8064A2">
              <a:lumMod val="20000"/>
              <a:lumOff val="8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mn-ea"/>
                <a:cs typeface="Times New Roman"/>
              </a:rPr>
              <a:t>舰队士兵制服</a:t>
            </a:r>
            <a:endParaRPr kumimoji="0" lang="zh-HK" altLang="en-US" sz="1600" b="1"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头巾（黑色）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长袖上衣（蓝色）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腰布（白色）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长裤（蓝色）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靴子（黑色）</a:t>
            </a:r>
            <a:endParaRPr kumimoji="0" lang="zh-HK" altLang="en-US" sz="1600" b="0" i="0" u="none" strike="noStrike" kern="0" cap="none" spc="0" normalizeH="0" baseline="0" noProof="0" dirty="0">
              <a:ln>
                <a:noFill/>
              </a:ln>
              <a:solidFill>
                <a:sysClr val="windowText" lastClr="000000"/>
              </a:solidFill>
              <a:effectLst/>
              <a:uLnTx/>
              <a:uFillTx/>
              <a:latin typeface="+mn-ea"/>
            </a:endParaRPr>
          </a:p>
        </p:txBody>
      </p:sp>
      <p:sp>
        <p:nvSpPr>
          <p:cNvPr id="25" name="TextBox 20"/>
          <p:cNvSpPr txBox="1"/>
          <p:nvPr/>
        </p:nvSpPr>
        <p:spPr>
          <a:xfrm>
            <a:off x="2438399" y="5084608"/>
            <a:ext cx="3293238" cy="1607514"/>
          </a:xfrm>
          <a:prstGeom prst="rect">
            <a:avLst/>
          </a:prstGeom>
          <a:solidFill>
            <a:srgbClr val="C0504D">
              <a:lumMod val="20000"/>
              <a:lumOff val="80000"/>
            </a:srgbClr>
          </a:solidFill>
          <a:ln w="19050">
            <a:solidFill>
              <a:srgbClr val="F79646">
                <a:lumMod val="75000"/>
              </a:srgbClr>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mn-ea"/>
                <a:cs typeface="Times New Roman"/>
              </a:rPr>
              <a:t>舰队官兵制服</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官帽（黑色）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长袖上衣（蓝色），袖口有金色线纹，以表示官阶。</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长裤（蓝色）</a:t>
            </a:r>
            <a:endParaRPr kumimoji="0" lang="zh-HK" altLang="en-US" sz="1600" b="0" i="0" u="none" strike="noStrike" kern="0" cap="none" spc="0" normalizeH="0" baseline="0" noProof="0" dirty="0">
              <a:ln>
                <a:noFill/>
              </a:ln>
              <a:solidFill>
                <a:sysClr val="windowText" lastClr="000000"/>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ea"/>
                <a:cs typeface="Times New Roman"/>
              </a:rPr>
              <a:t>-</a:t>
            </a:r>
            <a:r>
              <a:rPr kumimoji="0" lang="zh-CN" altLang="en-US" sz="1600" b="0" i="0" u="none" strike="noStrike" kern="1200" cap="none" spc="0" normalizeH="0" baseline="0" noProof="0" dirty="0">
                <a:ln>
                  <a:noFill/>
                </a:ln>
                <a:solidFill>
                  <a:srgbClr val="000000"/>
                </a:solidFill>
                <a:effectLst/>
                <a:uLnTx/>
                <a:uFillTx/>
                <a:latin typeface="+mn-ea"/>
                <a:cs typeface="Times New Roman"/>
              </a:rPr>
              <a:t>靴子（黑色）</a:t>
            </a:r>
            <a:endParaRPr kumimoji="0" lang="zh-HK" altLang="en-US" sz="1600" b="0" i="0" u="none" strike="noStrike" kern="0" cap="none" spc="0" normalizeH="0" baseline="0" noProof="0" dirty="0">
              <a:ln>
                <a:noFill/>
              </a:ln>
              <a:solidFill>
                <a:sysClr val="windowText" lastClr="000000"/>
              </a:solidFill>
              <a:effectLst/>
              <a:uLnTx/>
              <a:uFillTx/>
              <a:latin typeface="+mn-ea"/>
            </a:endParaRPr>
          </a:p>
        </p:txBody>
      </p:sp>
      <p:cxnSp>
        <p:nvCxnSpPr>
          <p:cNvPr id="26" name="Elbow Connector 15"/>
          <p:cNvCxnSpPr/>
          <p:nvPr/>
        </p:nvCxnSpPr>
        <p:spPr>
          <a:xfrm>
            <a:off x="974181" y="4812348"/>
            <a:ext cx="0" cy="26850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9" name="Elbow Connector 15"/>
          <p:cNvCxnSpPr/>
          <p:nvPr/>
        </p:nvCxnSpPr>
        <p:spPr>
          <a:xfrm>
            <a:off x="5292080" y="4812348"/>
            <a:ext cx="0" cy="268500"/>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30" name="TextBox 23"/>
          <p:cNvSpPr txBox="1"/>
          <p:nvPr/>
        </p:nvSpPr>
        <p:spPr>
          <a:xfrm>
            <a:off x="6081075" y="2045652"/>
            <a:ext cx="2857913" cy="2525307"/>
          </a:xfrm>
          <a:prstGeom prst="rect">
            <a:avLst/>
          </a:prstGeom>
          <a:solidFill>
            <a:schemeClr val="accent4">
              <a:lumMod val="40000"/>
              <a:lumOff val="60000"/>
            </a:schemeClr>
          </a:solidFill>
          <a:ln w="28575">
            <a:noFill/>
            <a:prstDash val="sysDot"/>
          </a:ln>
        </p:spPr>
        <p:txBody>
          <a:bodyPr wrap="square" rtlCol="0">
            <a:spAutoFit/>
          </a:bodyPr>
          <a:lstStyle/>
          <a:p>
            <a:pPr>
              <a:lnSpc>
                <a:spcPct val="110000"/>
              </a:lnSpc>
              <a:spcAft>
                <a:spcPts val="0"/>
              </a:spcAft>
            </a:pPr>
            <a:r>
              <a:rPr lang="zh-TW" b="1" kern="1200" dirty="0">
                <a:effectLst/>
                <a:latin typeface="Calibri"/>
                <a:ea typeface="新細明體"/>
                <a:cs typeface="Times New Roman"/>
              </a:rPr>
              <a:t>想一想</a:t>
            </a:r>
            <a:r>
              <a:rPr lang="zh-CN" kern="1200" dirty="0">
                <a:effectLst/>
                <a:latin typeface="Calibri"/>
                <a:ea typeface="新細明體"/>
                <a:cs typeface="Times New Roman"/>
              </a:rPr>
              <a:t>：</a:t>
            </a:r>
            <a:endParaRPr lang="zh-HK" dirty="0">
              <a:effectLst/>
              <a:latin typeface="Times New Roman"/>
              <a:ea typeface="新細明體"/>
            </a:endParaRPr>
          </a:p>
          <a:p>
            <a:pPr>
              <a:lnSpc>
                <a:spcPct val="110000"/>
              </a:lnSpc>
              <a:spcAft>
                <a:spcPts val="0"/>
              </a:spcAft>
            </a:pPr>
            <a:r>
              <a:rPr lang="zh-CN" kern="1200" dirty="0">
                <a:effectLst/>
                <a:latin typeface="Calibri"/>
                <a:ea typeface="新細明體"/>
                <a:cs typeface="Times New Roman"/>
              </a:rPr>
              <a:t>为什么这个年代的海军，没有像传统盔甲那种保护装备？</a:t>
            </a:r>
            <a:endParaRPr lang="zh-HK" dirty="0">
              <a:effectLst/>
              <a:latin typeface="Times New Roman"/>
              <a:ea typeface="新細明體"/>
            </a:endParaRPr>
          </a:p>
          <a:p>
            <a:pPr>
              <a:lnSpc>
                <a:spcPct val="110000"/>
              </a:lnSpc>
              <a:spcAft>
                <a:spcPts val="0"/>
              </a:spcAft>
            </a:pPr>
            <a:r>
              <a:rPr lang="en-US" kern="1200" dirty="0">
                <a:effectLst/>
                <a:latin typeface="Calibri"/>
                <a:ea typeface="新細明體"/>
                <a:cs typeface="Times New Roman"/>
              </a:rPr>
              <a:t> </a:t>
            </a:r>
            <a:endParaRPr lang="zh-HK" dirty="0">
              <a:effectLst/>
              <a:latin typeface="Times New Roman"/>
              <a:ea typeface="新細明體"/>
            </a:endParaRPr>
          </a:p>
          <a:p>
            <a:pPr>
              <a:lnSpc>
                <a:spcPct val="110000"/>
              </a:lnSpc>
              <a:spcAft>
                <a:spcPts val="0"/>
              </a:spcAft>
            </a:pPr>
            <a:r>
              <a:rPr lang="zh-TW" kern="1200" dirty="0">
                <a:effectLst/>
                <a:latin typeface="Calibri"/>
                <a:ea typeface="新細明體"/>
                <a:cs typeface="Times New Roman"/>
              </a:rPr>
              <a:t>提示：传统的装备在现代化的海上战斗中还有用吗？为什么？</a:t>
            </a:r>
            <a:endParaRPr lang="zh-HK" dirty="0">
              <a:effectLst/>
              <a:latin typeface="Times New Roman"/>
              <a:ea typeface="新細明體"/>
            </a:endParaRPr>
          </a:p>
        </p:txBody>
      </p:sp>
    </p:spTree>
    <p:extLst>
      <p:ext uri="{BB962C8B-B14F-4D97-AF65-F5344CB8AC3E}">
        <p14:creationId xmlns:p14="http://schemas.microsoft.com/office/powerpoint/2010/main" val="415896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8" name="TextBox 3"/>
          <p:cNvSpPr txBox="1"/>
          <p:nvPr/>
        </p:nvSpPr>
        <p:spPr>
          <a:xfrm>
            <a:off x="529808" y="1208241"/>
            <a:ext cx="1181100" cy="444436"/>
          </a:xfrm>
          <a:prstGeom prst="rect">
            <a:avLst/>
          </a:prstGeom>
          <a:gradFill flip="none" rotWithShape="1">
            <a:gsLst>
              <a:gs pos="47000">
                <a:srgbClr val="F79646">
                  <a:lumMod val="60000"/>
                  <a:lumOff val="40000"/>
                </a:srgbClr>
              </a:gs>
              <a:gs pos="100000">
                <a:srgbClr val="FFFFFF"/>
              </a:gs>
            </a:gsLst>
            <a:lin ang="0" scaled="1"/>
            <a:tileRect/>
          </a:gradFill>
          <a:ln w="25400" cap="flat" cmpd="sng" algn="ctr">
            <a:solidFill>
              <a:sysClr val="window" lastClr="FFFFFF"/>
            </a:solid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84806"/>
                </a:solidFill>
                <a:effectLst/>
                <a:uLnTx/>
                <a:uFillTx/>
                <a:latin typeface="BiauKai"/>
                <a:ea typeface="新細明體"/>
                <a:cs typeface="Times New Roman"/>
              </a:rPr>
              <a:t>B. </a:t>
            </a:r>
            <a:r>
              <a:rPr kumimoji="0" lang="zh-CN" altLang="en-US" sz="2000" b="1" i="0" u="none" strike="noStrike" kern="1200" cap="none" spc="0" normalizeH="0" baseline="0" noProof="0" dirty="0">
                <a:ln>
                  <a:noFill/>
                </a:ln>
                <a:solidFill>
                  <a:srgbClr val="984806"/>
                </a:solidFill>
                <a:effectLst/>
                <a:uLnTx/>
                <a:uFillTx/>
                <a:latin typeface="Times New Roman"/>
                <a:ea typeface="BiauKai"/>
                <a:cs typeface="Times New Roman"/>
              </a:rPr>
              <a:t>日方</a:t>
            </a:r>
            <a:endParaRPr kumimoji="0" lang="zh-HK" altLang="en-US" sz="2000" b="0" i="0" u="none" strike="noStrike" kern="0" cap="none" spc="0" normalizeH="0" baseline="0" noProof="0" dirty="0">
              <a:ln>
                <a:noFill/>
              </a:ln>
              <a:solidFill>
                <a:sysClr val="window" lastClr="FFFFFF"/>
              </a:solidFill>
              <a:effectLst/>
              <a:uLnTx/>
              <a:uFillTx/>
              <a:latin typeface="Times New Roman"/>
              <a:ea typeface="新細明體"/>
            </a:endParaRPr>
          </a:p>
        </p:txBody>
      </p:sp>
      <p:pic>
        <p:nvPicPr>
          <p:cNvPr id="9"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66750" y="1672293"/>
            <a:ext cx="3724275" cy="4740275"/>
          </a:xfrm>
          <a:prstGeom prst="rect">
            <a:avLst/>
          </a:prstGeom>
          <a:noFill/>
          <a:ln w="38100" cmpd="sng">
            <a:solidFill>
              <a:srgbClr val="000000"/>
            </a:solidFill>
            <a:miter lim="800000"/>
            <a:headEnd/>
            <a:tailEnd/>
          </a:ln>
          <a:effectLst>
            <a:outerShdw blurRad="50800" dist="38100" dir="2700000" algn="tl" rotWithShape="0">
              <a:prstClr val="black">
                <a:alpha val="40000"/>
              </a:prstClr>
            </a:outerShdw>
          </a:effectLst>
        </p:spPr>
      </p:pic>
      <p:sp>
        <p:nvSpPr>
          <p:cNvPr id="10" name="Rectangle 5"/>
          <p:cNvSpPr>
            <a:spLocks noChangeArrowheads="1"/>
          </p:cNvSpPr>
          <p:nvPr/>
        </p:nvSpPr>
        <p:spPr bwMode="auto">
          <a:xfrm>
            <a:off x="4584748" y="177996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Aft>
                <a:spcPts val="0"/>
              </a:spcAft>
            </a:pPr>
            <a:r>
              <a:rPr lang="zh-TW" kern="1200" dirty="0">
                <a:solidFill>
                  <a:srgbClr val="FFFFFF"/>
                </a:solidFill>
                <a:effectLst/>
                <a:latin typeface="Times New Roman"/>
                <a:ea typeface="新細明體"/>
                <a:cs typeface="Times New Roman"/>
              </a:rPr>
              <a:t>明治天皇</a:t>
            </a:r>
            <a:endParaRPr lang="zh-HK" dirty="0">
              <a:effectLst/>
              <a:latin typeface="Times New Roman"/>
              <a:ea typeface="新細明體"/>
            </a:endParaRPr>
          </a:p>
        </p:txBody>
      </p:sp>
      <p:sp>
        <p:nvSpPr>
          <p:cNvPr id="11" name="Content Placeholder 2"/>
          <p:cNvSpPr>
            <a:spLocks noGrp="1"/>
          </p:cNvSpPr>
          <p:nvPr/>
        </p:nvSpPr>
        <p:spPr bwMode="auto">
          <a:xfrm>
            <a:off x="6040372" y="3679000"/>
            <a:ext cx="2621294" cy="355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lvl="0" indent="-342900" fontAlgn="base">
              <a:lnSpc>
                <a:spcPct val="110000"/>
              </a:lnSpc>
              <a:spcAft>
                <a:spcPts val="0"/>
              </a:spcAft>
              <a:buFont typeface="Arial"/>
              <a:buChar char="•"/>
              <a:tabLst>
                <a:tab pos="457200" algn="l"/>
              </a:tabLst>
            </a:pPr>
            <a:r>
              <a:rPr lang="zh-HK" kern="1200" dirty="0">
                <a:solidFill>
                  <a:srgbClr val="000000"/>
                </a:solidFill>
                <a:effectLst/>
                <a:latin typeface="Calibri"/>
                <a:ea typeface="新細明體"/>
                <a:cs typeface="Times New Roman"/>
              </a:rPr>
              <a:t>日本</a:t>
            </a:r>
            <a:endParaRPr lang="zh-HK" dirty="0">
              <a:effectLst/>
              <a:latin typeface="Times New Roman"/>
              <a:ea typeface="新細明體"/>
              <a:cs typeface="Times New Roman"/>
            </a:endParaRPr>
          </a:p>
          <a:p>
            <a:pPr marL="742950" lvl="1" indent="-285750" fontAlgn="base">
              <a:lnSpc>
                <a:spcPct val="110000"/>
              </a:lnSpc>
              <a:spcAft>
                <a:spcPts val="0"/>
              </a:spcAft>
              <a:buFont typeface="Arial"/>
              <a:buChar char="–"/>
              <a:tabLst>
                <a:tab pos="914400" algn="l"/>
              </a:tabLst>
            </a:pPr>
            <a:r>
              <a:rPr lang="zh-TW" kern="1200" dirty="0">
                <a:solidFill>
                  <a:srgbClr val="000000"/>
                </a:solidFill>
                <a:effectLst/>
                <a:latin typeface="Calibri"/>
                <a:ea typeface="新細明體"/>
                <a:cs typeface="Times New Roman"/>
              </a:rPr>
              <a:t>统一指导战争的机构为大本营</a:t>
            </a:r>
            <a:endParaRPr lang="zh-HK" dirty="0">
              <a:effectLst/>
              <a:latin typeface="Times New Roman"/>
              <a:ea typeface="新細明體"/>
              <a:cs typeface="Times New Roman"/>
            </a:endParaRPr>
          </a:p>
          <a:p>
            <a:pPr marL="742950" lvl="1" indent="-285750" fontAlgn="base">
              <a:lnSpc>
                <a:spcPct val="110000"/>
              </a:lnSpc>
              <a:spcAft>
                <a:spcPts val="0"/>
              </a:spcAft>
              <a:buFont typeface="Arial"/>
              <a:buChar char="–"/>
              <a:tabLst>
                <a:tab pos="914400" algn="l"/>
              </a:tabLst>
            </a:pPr>
            <a:r>
              <a:rPr lang="zh-TW" kern="1200" dirty="0">
                <a:solidFill>
                  <a:srgbClr val="000000"/>
                </a:solidFill>
                <a:effectLst/>
                <a:latin typeface="Calibri"/>
                <a:ea typeface="新細明體"/>
                <a:cs typeface="Times New Roman"/>
              </a:rPr>
              <a:t>全国兵力由大本营统一指挥</a:t>
            </a:r>
            <a:endParaRPr lang="zh-HK" dirty="0">
              <a:effectLst/>
              <a:latin typeface="Times New Roman"/>
              <a:ea typeface="新細明體"/>
              <a:cs typeface="Times New Roman"/>
            </a:endParaRPr>
          </a:p>
          <a:p>
            <a:pPr marL="742950" lvl="1" indent="-285750" fontAlgn="base">
              <a:lnSpc>
                <a:spcPct val="110000"/>
              </a:lnSpc>
              <a:spcAft>
                <a:spcPts val="0"/>
              </a:spcAft>
              <a:buFont typeface="Arial"/>
              <a:buChar char="–"/>
              <a:tabLst>
                <a:tab pos="914400" algn="l"/>
              </a:tabLst>
            </a:pPr>
            <a:r>
              <a:rPr lang="zh-TW" kern="1200" dirty="0">
                <a:solidFill>
                  <a:srgbClr val="000000"/>
                </a:solidFill>
                <a:effectLst/>
                <a:latin typeface="Calibri"/>
                <a:ea typeface="新細明體"/>
                <a:cs typeface="Times New Roman"/>
              </a:rPr>
              <a:t>明治天皇少有过问实际战况，海陆军比清廷协调得更好</a:t>
            </a:r>
            <a:endParaRPr lang="zh-HK" dirty="0">
              <a:effectLst/>
              <a:latin typeface="Times New Roman"/>
              <a:ea typeface="新細明體"/>
              <a:cs typeface="Times New Roman"/>
            </a:endParaRPr>
          </a:p>
        </p:txBody>
      </p:sp>
    </p:spTree>
    <p:extLst>
      <p:ext uri="{BB962C8B-B14F-4D97-AF65-F5344CB8AC3E}">
        <p14:creationId xmlns:p14="http://schemas.microsoft.com/office/powerpoint/2010/main" val="158452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2"/>
          <p:cNvSpPr txBox="1"/>
          <p:nvPr/>
        </p:nvSpPr>
        <p:spPr>
          <a:xfrm>
            <a:off x="521003" y="1206971"/>
            <a:ext cx="2061109" cy="461010"/>
          </a:xfrm>
          <a:prstGeom prst="rect">
            <a:avLst/>
          </a:prstGeom>
          <a:solidFill>
            <a:srgbClr val="C0504D"/>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FFFF"/>
                </a:solidFill>
                <a:effectLst/>
                <a:uLnTx/>
                <a:uFillTx/>
                <a:latin typeface="Calibri"/>
                <a:ea typeface="新細明體"/>
                <a:cs typeface="Times New Roman"/>
              </a:rPr>
              <a:t>日本海军将领</a:t>
            </a:r>
            <a:endParaRPr kumimoji="0" lang="zh-HK" altLang="en-US" sz="2400"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8" name="圖片 7"/>
          <p:cNvPicPr/>
          <p:nvPr/>
        </p:nvPicPr>
        <p:blipFill>
          <a:blip r:embed="rId3">
            <a:extLst>
              <a:ext uri="{28A0092B-C50C-407E-A947-70E740481C1C}">
                <a14:useLocalDpi xmlns:a14="http://schemas.microsoft.com/office/drawing/2010/main" val="0"/>
              </a:ext>
            </a:extLst>
          </a:blip>
          <a:srcRect/>
          <a:stretch>
            <a:fillRect/>
          </a:stretch>
        </p:blipFill>
        <p:spPr bwMode="auto">
          <a:xfrm>
            <a:off x="2582747" y="1208241"/>
            <a:ext cx="704850" cy="485775"/>
          </a:xfrm>
          <a:prstGeom prst="rect">
            <a:avLst/>
          </a:prstGeom>
          <a:noFill/>
          <a:ln>
            <a:noFill/>
          </a:ln>
          <a:extLst>
            <a:ext uri="{FAA26D3D-D897-4be2-8F04-BA451C77F1D7}">
              <ma14:placeholderFlag xmlns="" xmlns:ma14="http://schemas.microsoft.com/office/mac/drawingml/2011/main"/>
            </a:ext>
          </a:extLst>
        </p:spPr>
      </p:pic>
      <p:pic>
        <p:nvPicPr>
          <p:cNvPr id="9" name="Picture 5" descr="Itoh Sukeyuki.jpg"/>
          <p:cNvPicPr/>
          <p:nvPr/>
        </p:nvPicPr>
        <p:blipFill>
          <a:blip r:embed="rId4" cstate="print"/>
          <a:srcRect/>
          <a:stretch>
            <a:fillRect/>
          </a:stretch>
        </p:blipFill>
        <p:spPr bwMode="auto">
          <a:xfrm>
            <a:off x="521004" y="1806399"/>
            <a:ext cx="1750242" cy="2255857"/>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13" name="TextBox 3"/>
          <p:cNvSpPr txBox="1"/>
          <p:nvPr/>
        </p:nvSpPr>
        <p:spPr>
          <a:xfrm>
            <a:off x="2398690" y="1806399"/>
            <a:ext cx="6385085" cy="2255857"/>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2857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Times New Roman"/>
                <a:ea typeface="新細明體"/>
                <a:cs typeface="+mn-cs"/>
              </a:rPr>
              <a:t>伊东佑亨</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cs typeface="+mn-cs"/>
              </a:rPr>
              <a:t>• 1843</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mn-cs"/>
              </a:rPr>
              <a:t>生，出身贵族（祖先为饫肥藩主），萨摩藩藩士。</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cs typeface="+mn-cs"/>
              </a:rPr>
              <a:t>• 1892</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mn-cs"/>
              </a:rPr>
              <a:t>任海军中将。</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cs typeface="+mn-cs"/>
              </a:rPr>
              <a:t>• 1894</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mn-cs"/>
              </a:rPr>
              <a:t>甲午战争，任联合舰队司令，坐镇旗舰松岛号。</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cs typeface="+mn-cs"/>
              </a:rPr>
              <a:t>• 1895</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mn-cs"/>
              </a:rPr>
              <a:t>将俘获的舰船康济号遣送丁汝昌遗体回中国，大受日本国内舆论赞赏。</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cs typeface="+mn-cs"/>
              </a:rPr>
              <a:t>• 1898</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mn-cs"/>
              </a:rPr>
              <a:t>任海军大将。</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cs typeface="+mn-cs"/>
              </a:rPr>
              <a:t>• 1907</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mn-cs"/>
              </a:rPr>
              <a:t>封伯爵。</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cs typeface="+mn-cs"/>
              </a:rPr>
              <a:t>• 1914</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cs typeface="+mn-cs"/>
              </a:rPr>
              <a:t>卒。</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cs typeface="+mn-cs"/>
            </a:endParaRPr>
          </a:p>
        </p:txBody>
      </p:sp>
      <p:pic>
        <p:nvPicPr>
          <p:cNvPr id="14" name="圖片 13" descr="Tsuboi Koz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004" y="4214191"/>
            <a:ext cx="1487326" cy="2046443"/>
          </a:xfrm>
          <a:prstGeom prst="rect">
            <a:avLst/>
          </a:prstGeom>
          <a:noFill/>
          <a:ln w="38100" cmpd="sng">
            <a:solidFill>
              <a:schemeClr val="bg1"/>
            </a:solidFill>
          </a:ln>
          <a:effectLst>
            <a:outerShdw blurRad="50800" dist="38100" dir="2700000" algn="tl" rotWithShape="0">
              <a:prstClr val="black">
                <a:alpha val="40000"/>
              </a:prstClr>
            </a:outerShdw>
          </a:effectLst>
          <a:extLst>
            <a:ext uri="{FAA26D3D-D897-4be2-8F04-BA451C77F1D7}">
              <ma14:placeholderFlag xmlns="" xmlns:ma14="http://schemas.microsoft.com/office/mac/drawingml/2011/main"/>
            </a:ext>
          </a:extLst>
        </p:spPr>
      </p:pic>
      <p:sp>
        <p:nvSpPr>
          <p:cNvPr id="17" name="TextBox 8"/>
          <p:cNvSpPr txBox="1"/>
          <p:nvPr/>
        </p:nvSpPr>
        <p:spPr>
          <a:xfrm>
            <a:off x="2137475" y="4214191"/>
            <a:ext cx="3902897" cy="2103432"/>
          </a:xfrm>
          <a:prstGeom prst="rect">
            <a:avLst/>
          </a:prstGeom>
          <a:solidFill>
            <a:srgbClr val="4F81BD">
              <a:lumMod val="40000"/>
              <a:lumOff val="60000"/>
            </a:srgbClr>
          </a:solidFill>
          <a:ln w="28575">
            <a:noFill/>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Times New Roman"/>
                <a:ea typeface="新細明體"/>
              </a:rPr>
              <a:t>坪井航三</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1843</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生于山口县。</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1871</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任海军大尉，赴美国学习海军。</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1890</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晋海军少将。</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1894</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年甲午战争，任第一游击队司令官。</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黄海海战后，升中将，授男爵。</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新細明體"/>
              </a:rPr>
              <a:t>• 1898</a:t>
            </a:r>
            <a:r>
              <a:rPr kumimoji="0" lang="zh-CN" altLang="en-US" sz="1600" b="0" i="0" u="none" strike="noStrike" kern="1200" cap="none" spc="0" normalizeH="0" baseline="0" noProof="0" dirty="0">
                <a:ln>
                  <a:noFill/>
                </a:ln>
                <a:solidFill>
                  <a:srgbClr val="000000"/>
                </a:solidFill>
                <a:effectLst/>
                <a:uLnTx/>
                <a:uFillTx/>
                <a:latin typeface="Times New Roman"/>
                <a:ea typeface="新細明體"/>
              </a:rPr>
              <a:t>卒。</a:t>
            </a:r>
            <a:endParaRPr kumimoji="0" lang="zh-HK" altLang="en-US" sz="1600"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8" name="TextBox 12"/>
          <p:cNvSpPr txBox="1"/>
          <p:nvPr/>
        </p:nvSpPr>
        <p:spPr>
          <a:xfrm>
            <a:off x="6414843" y="4214190"/>
            <a:ext cx="2368932" cy="222060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10000"/>
              </a:lnSpc>
              <a:spcAft>
                <a:spcPts val="0"/>
              </a:spcAft>
            </a:pPr>
            <a:r>
              <a:rPr lang="zh-CN" kern="1200" dirty="0">
                <a:solidFill>
                  <a:srgbClr val="FFFFFF"/>
                </a:solidFill>
                <a:effectLst/>
                <a:ea typeface="新細明體"/>
                <a:cs typeface="Times New Roman"/>
              </a:rPr>
              <a:t>明治时期的日本海军，一直被萨摩藩这旧势力掌控。因此虽然坪井航三是黄海战役立了大功，因为出身长州藩，仕途竟不如同年出生的伊东佑亨。</a:t>
            </a:r>
            <a:endParaRPr lang="zh-HK" dirty="0">
              <a:effectLst/>
              <a:latin typeface="Times New Roman"/>
              <a:ea typeface="新細明體"/>
            </a:endParaRPr>
          </a:p>
        </p:txBody>
      </p:sp>
    </p:spTree>
    <p:extLst>
      <p:ext uri="{BB962C8B-B14F-4D97-AF65-F5344CB8AC3E}">
        <p14:creationId xmlns:p14="http://schemas.microsoft.com/office/powerpoint/2010/main" val="17208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2"/>
          <p:cNvSpPr txBox="1"/>
          <p:nvPr/>
        </p:nvSpPr>
        <p:spPr>
          <a:xfrm>
            <a:off x="308727" y="1208241"/>
            <a:ext cx="2018323" cy="461645"/>
          </a:xfrm>
          <a:prstGeom prst="rect">
            <a:avLst/>
          </a:prstGeom>
          <a:solidFill>
            <a:schemeClr val="accent2"/>
          </a:solidFill>
        </p:spPr>
        <p:txBody>
          <a:bodyPr wrap="square" rtlCol="0">
            <a:noAutofit/>
          </a:bodyPr>
          <a:lstStyle/>
          <a:p>
            <a:pPr>
              <a:spcAft>
                <a:spcPts val="0"/>
              </a:spcAft>
            </a:pPr>
            <a:r>
              <a:rPr lang="zh-CN" sz="2400" kern="1200" dirty="0">
                <a:solidFill>
                  <a:srgbClr val="FFFFFF"/>
                </a:solidFill>
                <a:effectLst/>
                <a:latin typeface="Calibri"/>
                <a:ea typeface="新細明體"/>
                <a:cs typeface="Times New Roman"/>
              </a:rPr>
              <a:t>日本海军</a:t>
            </a:r>
            <a:r>
              <a:rPr lang="zh-TW" sz="2400" kern="1200" dirty="0">
                <a:solidFill>
                  <a:srgbClr val="FFFFFF"/>
                </a:solidFill>
                <a:effectLst/>
                <a:latin typeface="Calibri"/>
                <a:ea typeface="新細明體"/>
                <a:cs typeface="Times New Roman"/>
              </a:rPr>
              <a:t>军服</a:t>
            </a:r>
            <a:endParaRPr lang="zh-HK" sz="2400" dirty="0">
              <a:effectLst/>
              <a:latin typeface="Times New Roman"/>
              <a:ea typeface="新細明體"/>
            </a:endParaRP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2327050" y="1212686"/>
            <a:ext cx="662940" cy="457200"/>
          </a:xfrm>
          <a:prstGeom prst="rect">
            <a:avLst/>
          </a:prstGeom>
          <a:noFill/>
          <a:ln>
            <a:noFill/>
          </a:ln>
          <a:extLst>
            <a:ext uri="{FAA26D3D-D897-4be2-8F04-BA451C77F1D7}">
              <ma14:placeholderFlag xmlns="" xmlns:ma14="http://schemas.microsoft.com/office/mac/drawingml/2011/main"/>
            </a:ext>
          </a:extLst>
        </p:spPr>
      </p:pic>
      <p:pic>
        <p:nvPicPr>
          <p:cNvPr id="9" name="Picture 3"/>
          <p:cNvPicPr>
            <a:picLocks noChangeAspect="1" noChangeArrowheads="1"/>
          </p:cNvPicPr>
          <p:nvPr/>
        </p:nvPicPr>
        <p:blipFill>
          <a:blip r:embed="rId4" cstate="print"/>
          <a:srcRect/>
          <a:stretch>
            <a:fillRect/>
          </a:stretch>
        </p:blipFill>
        <p:spPr bwMode="auto">
          <a:xfrm>
            <a:off x="3492345" y="633033"/>
            <a:ext cx="4980833" cy="2635250"/>
          </a:xfrm>
          <a:prstGeom prst="rect">
            <a:avLst/>
          </a:prstGeom>
          <a:noFill/>
          <a:ln w="38100" cmpd="sng">
            <a:solidFill>
              <a:schemeClr val="accent3">
                <a:lumMod val="60000"/>
                <a:lumOff val="40000"/>
              </a:schemeClr>
            </a:solidFill>
            <a:miter lim="800000"/>
            <a:headEnd/>
            <a:tailEnd/>
          </a:ln>
          <a:effectLst>
            <a:outerShdw blurRad="50800" dist="38100" dir="2700000" algn="tl" rotWithShape="0">
              <a:prstClr val="black">
                <a:alpha val="40000"/>
              </a:prstClr>
            </a:outerShdw>
          </a:effectLst>
        </p:spPr>
      </p:pic>
      <p:sp>
        <p:nvSpPr>
          <p:cNvPr id="11" name="TextBox 32"/>
          <p:cNvSpPr txBox="1"/>
          <p:nvPr/>
        </p:nvSpPr>
        <p:spPr>
          <a:xfrm>
            <a:off x="3492345" y="633033"/>
            <a:ext cx="1812722" cy="349250"/>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黄海海战浮世绘</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pic>
        <p:nvPicPr>
          <p:cNvPr id="12" name="Picture 4"/>
          <p:cNvPicPr>
            <a:picLocks noChangeAspect="1" noChangeArrowheads="1"/>
          </p:cNvPicPr>
          <p:nvPr/>
        </p:nvPicPr>
        <p:blipFill>
          <a:blip r:embed="rId5" cstate="print"/>
          <a:srcRect/>
          <a:stretch>
            <a:fillRect/>
          </a:stretch>
        </p:blipFill>
        <p:spPr bwMode="auto">
          <a:xfrm>
            <a:off x="1969893" y="1877968"/>
            <a:ext cx="1102122" cy="2780629"/>
          </a:xfrm>
          <a:prstGeom prst="rect">
            <a:avLst/>
          </a:prstGeom>
          <a:noFill/>
          <a:ln w="38100">
            <a:solidFill>
              <a:schemeClr val="accent5">
                <a:lumMod val="60000"/>
                <a:lumOff val="40000"/>
              </a:schemeClr>
            </a:solidFill>
            <a:miter lim="800000"/>
            <a:headEnd/>
            <a:tailEnd/>
          </a:ln>
          <a:effectLst>
            <a:outerShdw blurRad="50800" dist="38100" dir="2700000" algn="tl" rotWithShape="0">
              <a:prstClr val="black">
                <a:alpha val="40000"/>
              </a:prstClr>
            </a:outerShdw>
          </a:effectLst>
        </p:spPr>
      </p:pic>
      <p:pic>
        <p:nvPicPr>
          <p:cNvPr id="14" name="Picture 5"/>
          <p:cNvPicPr>
            <a:picLocks noChangeAspect="1" noChangeArrowheads="1"/>
          </p:cNvPicPr>
          <p:nvPr/>
        </p:nvPicPr>
        <p:blipFill>
          <a:blip r:embed="rId6" cstate="print"/>
          <a:srcRect/>
          <a:stretch>
            <a:fillRect/>
          </a:stretch>
        </p:blipFill>
        <p:spPr bwMode="auto">
          <a:xfrm>
            <a:off x="5305067" y="3532660"/>
            <a:ext cx="3196156" cy="2902644"/>
          </a:xfrm>
          <a:prstGeom prst="rect">
            <a:avLst/>
          </a:prstGeom>
          <a:noFill/>
          <a:ln w="38100">
            <a:solidFill>
              <a:schemeClr val="accent5">
                <a:lumMod val="60000"/>
                <a:lumOff val="40000"/>
              </a:schemeClr>
            </a:solidFill>
            <a:miter lim="800000"/>
            <a:headEnd/>
            <a:tailEnd/>
          </a:ln>
          <a:effectLst>
            <a:outerShdw blurRad="50800" dist="38100" dir="2700000" algn="tl" rotWithShape="0">
              <a:prstClr val="black">
                <a:alpha val="40000"/>
              </a:prstClr>
            </a:outerShdw>
          </a:effectLst>
        </p:spPr>
      </p:pic>
      <p:sp>
        <p:nvSpPr>
          <p:cNvPr id="16" name="TextBox 14"/>
          <p:cNvSpPr txBox="1"/>
          <p:nvPr/>
        </p:nvSpPr>
        <p:spPr>
          <a:xfrm>
            <a:off x="308727" y="1879919"/>
            <a:ext cx="1585402" cy="1194012"/>
          </a:xfrm>
          <a:prstGeom prst="rect">
            <a:avLst/>
          </a:prstGeom>
          <a:solidFill>
            <a:srgbClr val="C0504D">
              <a:lumMod val="40000"/>
              <a:lumOff val="60000"/>
            </a:srgbClr>
          </a:solidFill>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甲午战后，桦山资纪成为台湾的第一任殖民地总督。</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18" name="TextBox 22"/>
          <p:cNvSpPr txBox="1"/>
          <p:nvPr/>
        </p:nvSpPr>
        <p:spPr>
          <a:xfrm>
            <a:off x="3306412" y="3532660"/>
            <a:ext cx="1757081" cy="2052249"/>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协助桦山资纪指挥西京丸的长官，制服大体与桦山相同，但若细心观看，这长官的金色线纹较幼较少。</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
        <p:nvSpPr>
          <p:cNvPr id="20" name="TextBox 25"/>
          <p:cNvSpPr txBox="1"/>
          <p:nvPr/>
        </p:nvSpPr>
        <p:spPr>
          <a:xfrm>
            <a:off x="3306411" y="5797129"/>
            <a:ext cx="1757081" cy="638175"/>
          </a:xfrm>
          <a:prstGeom prst="rect">
            <a:avLst/>
          </a:prstGeom>
          <a:solidFill>
            <a:srgbClr val="C0504D">
              <a:lumMod val="40000"/>
              <a:lumOff val="60000"/>
            </a:srgbClr>
          </a:solidFill>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舰上一般士兵的水手服。</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cxnSp>
        <p:nvCxnSpPr>
          <p:cNvPr id="22" name="Straight Connector 10"/>
          <p:cNvCxnSpPr/>
          <p:nvPr/>
        </p:nvCxnSpPr>
        <p:spPr>
          <a:xfrm flipV="1">
            <a:off x="3134155" y="1877969"/>
            <a:ext cx="1180397" cy="401588"/>
          </a:xfrm>
          <a:prstGeom prst="line">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0"/>
          <p:cNvCxnSpPr/>
          <p:nvPr/>
        </p:nvCxnSpPr>
        <p:spPr>
          <a:xfrm flipV="1">
            <a:off x="5063492" y="5491128"/>
            <a:ext cx="1115271" cy="1"/>
          </a:xfrm>
          <a:prstGeom prst="line">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10"/>
          <p:cNvCxnSpPr/>
          <p:nvPr/>
        </p:nvCxnSpPr>
        <p:spPr>
          <a:xfrm flipV="1">
            <a:off x="5063493" y="6018027"/>
            <a:ext cx="2466621" cy="1"/>
          </a:xfrm>
          <a:prstGeom prst="line">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20"/>
          <p:cNvCxnSpPr/>
          <p:nvPr/>
        </p:nvCxnSpPr>
        <p:spPr>
          <a:xfrm rot="16200000" flipH="1">
            <a:off x="4787150" y="2753266"/>
            <a:ext cx="1661332" cy="1108649"/>
          </a:xfrm>
          <a:prstGeom prst="bentConnector3">
            <a:avLst>
              <a:gd name="adj1" fmla="val 50000"/>
            </a:avLst>
          </a:prstGeom>
          <a:ln w="28575">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TextBox 8"/>
          <p:cNvSpPr txBox="1"/>
          <p:nvPr/>
        </p:nvSpPr>
        <p:spPr>
          <a:xfrm>
            <a:off x="338230" y="4832345"/>
            <a:ext cx="2795925" cy="1611210"/>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Calibri"/>
                <a:ea typeface="新細明體"/>
                <a:cs typeface="Times New Roman"/>
              </a:rPr>
              <a:t>黄海一役，对日本意义重大。因此，身任日本海军最高大臣的军令部长桦山资纪也在西京丸号进行了观战。</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endParaRPr>
          </a:p>
        </p:txBody>
      </p:sp>
    </p:spTree>
    <p:extLst>
      <p:ext uri="{BB962C8B-B14F-4D97-AF65-F5344CB8AC3E}">
        <p14:creationId xmlns:p14="http://schemas.microsoft.com/office/powerpoint/2010/main" val="3335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44"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29C2D0BC7F544BE1FEDE0EECD7245" ma:contentTypeVersion="14" ma:contentTypeDescription="Create a new document." ma:contentTypeScope="" ma:versionID="d7412338e19ab353bc3e1304ec9b2865">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d6417eb18bda45ec88a4016915a232a6" ns2:_="" ns3:_="">
    <xsd:import namespace="de5c2c51-7906-4fac-bf5c-36dc0d54e7e0"/>
    <xsd:import namespace="864ccfde-09d8-454f-ae99-5f29ab72390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49f1219-beaa-421d-9806-7d84e40066c1}"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F5A939FC-D846-4543-8787-CDE4707BFF06}"/>
</file>

<file path=customXml/itemProps2.xml><?xml version="1.0" encoding="utf-8"?>
<ds:datastoreItem xmlns:ds="http://schemas.openxmlformats.org/officeDocument/2006/customXml" ds:itemID="{4F7CE700-4E51-4A55-B962-580401DA5DB1}"/>
</file>

<file path=customXml/itemProps3.xml><?xml version="1.0" encoding="utf-8"?>
<ds:datastoreItem xmlns:ds="http://schemas.openxmlformats.org/officeDocument/2006/customXml" ds:itemID="{0AD6F314-B84F-466A-AFBF-9AF8AD0A5681}"/>
</file>

<file path=docProps/app.xml><?xml version="1.0" encoding="utf-8"?>
<Properties xmlns="http://schemas.openxmlformats.org/officeDocument/2006/extended-properties" xmlns:vt="http://schemas.openxmlformats.org/officeDocument/2006/docPropsVTypes">
  <TotalTime>1765</TotalTime>
  <Words>4300</Words>
  <Application>Microsoft Office PowerPoint</Application>
  <PresentationFormat>如螢幕大小 (4:3)</PresentationFormat>
  <Paragraphs>339</Paragraphs>
  <Slides>33</Slides>
  <Notes>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33</vt:i4>
      </vt:variant>
    </vt:vector>
  </HeadingPairs>
  <TitlesOfParts>
    <vt:vector size="42" baseType="lpstr">
      <vt:lpstr>BiauKai</vt:lpstr>
      <vt:lpstr>宋体</vt:lpstr>
      <vt:lpstr>宋体</vt:lpstr>
      <vt:lpstr>新細明體</vt:lpstr>
      <vt:lpstr>Arial</vt:lpstr>
      <vt:lpstr>Calibri</vt:lpstr>
      <vt:lpstr>Cambria</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trilink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albert lau</dc:creator>
  <cp:lastModifiedBy>NG, Lai-fan</cp:lastModifiedBy>
  <cp:revision>285</cp:revision>
  <dcterms:created xsi:type="dcterms:W3CDTF">2017-02-07T17:12:51Z</dcterms:created>
  <dcterms:modified xsi:type="dcterms:W3CDTF">2026-01-15T02:48:38Z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