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8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3" r:id="rId16"/>
    <p:sldId id="312" r:id="rId17"/>
    <p:sldId id="314" r:id="rId18"/>
    <p:sldId id="315" r:id="rId19"/>
    <p:sldId id="316" r:id="rId20"/>
    <p:sldId id="318" r:id="rId21"/>
    <p:sldId id="317" r:id="rId22"/>
    <p:sldId id="319" r:id="rId23"/>
    <p:sldId id="320" r:id="rId24"/>
    <p:sldId id="321" r:id="rId25"/>
    <p:sldId id="322" r:id="rId26"/>
    <p:sldId id="324" r:id="rId27"/>
    <p:sldId id="323" r:id="rId28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0" autoAdjust="0"/>
    <p:restoredTop sz="93048" autoAdjust="0"/>
  </p:normalViewPr>
  <p:slideViewPr>
    <p:cSldViewPr snapToGrid="0" snapToObjects="1">
      <p:cViewPr varScale="1">
        <p:scale>
          <a:sx n="106" d="100"/>
          <a:sy n="106" d="100"/>
        </p:scale>
        <p:origin x="18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2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46B55-62D9-0F41-BC47-304FAF785C52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6990B-DB6A-C14B-A7FD-024B5123F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6232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DCEB3-CAC4-AA47-85D1-1DF3EB2F8EB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1AEF7-A788-AF4F-9728-C9724F65077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579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085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2395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821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9289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6916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9541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267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79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5102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90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544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734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1" name="TextBox 3"/>
          <p:cNvSpPr txBox="1"/>
          <p:nvPr/>
        </p:nvSpPr>
        <p:spPr>
          <a:xfrm>
            <a:off x="482600" y="1119598"/>
            <a:ext cx="5638800" cy="1212215"/>
          </a:xfrm>
          <a:prstGeom prst="rect">
            <a:avLst/>
          </a:prstGeom>
          <a:gradFill flip="none" rotWithShape="1">
            <a:gsLst>
              <a:gs pos="47000">
                <a:srgbClr val="4BACC6">
                  <a:lumMod val="20000"/>
                  <a:lumOff val="8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醉酒湾防线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icrosoft YaHei"/>
                <a:cs typeface="Times New Roman"/>
              </a:rPr>
              <a:t>：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48DD4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虚张声势的东方马奇诺防线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/>
                <a:ea typeface="新細明體"/>
                <a:cs typeface="Times New Roman"/>
              </a:rPr>
              <a:t> 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82600" y="2400156"/>
            <a:ext cx="2909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I. </a:t>
            </a:r>
            <a:r>
              <a:rPr lang="zh-TW" altLang="zh-TW" sz="2400" b="1" kern="100" dirty="0">
                <a:solidFill>
                  <a:srgbClr val="E36C0A"/>
                </a:solidFill>
                <a:ea typeface="BiauKai"/>
                <a:cs typeface="Times New Roman"/>
              </a:rPr>
              <a:t>香港攻防战的背景</a:t>
            </a:r>
            <a:endParaRPr lang="zh-HK" altLang="zh-TW" sz="2400" kern="100" dirty="0">
              <a:cs typeface="Times New Roman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82599" y="2852563"/>
            <a:ext cx="8123519" cy="371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1919</a:t>
            </a:r>
            <a:r>
              <a:rPr lang="zh-TW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至</a:t>
            </a:r>
            <a:r>
              <a:rPr lang="en-US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1930</a:t>
            </a:r>
            <a:r>
              <a:rPr lang="zh-TW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年代英国希望加强香港防务，但受制于资金不足及《华盛顿条约》的限制，防卫设施没有太多的进展。</a:t>
            </a:r>
            <a:r>
              <a:rPr lang="en-US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1934</a:t>
            </a:r>
            <a:r>
              <a:rPr lang="zh-TW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至</a:t>
            </a:r>
            <a:r>
              <a:rPr lang="en-US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1938</a:t>
            </a:r>
            <a:r>
              <a:rPr lang="zh-TW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年终兴建了醉酒湾防线，用途是为了迟滞敌军进攻港岛。英军清楚不能据此防线长期防守，虽当时已预计到日军将由北面进攻。</a:t>
            </a:r>
            <a:endParaRPr lang="zh-HK" kern="100" dirty="0">
              <a:effectLst/>
              <a:ea typeface="新細明體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 </a:t>
            </a:r>
            <a:r>
              <a:rPr lang="zh-TW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为何名为「醉酒湾防线」（</a:t>
            </a:r>
            <a:r>
              <a:rPr lang="en-GB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Gin Drinker’s Line</a:t>
            </a:r>
            <a:r>
              <a:rPr lang="zh-TW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）？防线全名为「醉酒湾</a:t>
            </a:r>
            <a:r>
              <a:rPr lang="en-US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─</a:t>
            </a:r>
            <a:r>
              <a:rPr lang="zh-TW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沙田海防线」，两湾之间的地带是九龙和新界的瓶颈部份，因此最易防守。英军计划人员初时多称全名，其后简称「醉酒湾防线」。醉酒湾名称由来不明；一说为战前英人野餐消遣之地而得名。</a:t>
            </a:r>
            <a:endParaRPr lang="zh-HK" kern="100" dirty="0">
              <a:effectLst/>
              <a:ea typeface="新細明體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 1941</a:t>
            </a:r>
            <a:r>
              <a:rPr lang="zh-TW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年日军侵略香港，横跨新界东西的醉酒湾防线，是香港主要的防护网。这防线的失陷，也预示了香港的沦陷。</a:t>
            </a:r>
            <a:endParaRPr lang="zh-HK" kern="100" dirty="0">
              <a:effectLst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096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5" name="TextBox 35"/>
          <p:cNvSpPr txBox="1"/>
          <p:nvPr/>
        </p:nvSpPr>
        <p:spPr>
          <a:xfrm>
            <a:off x="6129147" y="1358860"/>
            <a:ext cx="1152675" cy="318012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英军编制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6" name="TextBox 36"/>
          <p:cNvSpPr txBox="1"/>
          <p:nvPr/>
        </p:nvSpPr>
        <p:spPr>
          <a:xfrm>
            <a:off x="5998279" y="1822788"/>
            <a:ext cx="1414725" cy="294629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师（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Division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7" name="TextBox 37"/>
          <p:cNvSpPr txBox="1"/>
          <p:nvPr/>
        </p:nvSpPr>
        <p:spPr>
          <a:xfrm>
            <a:off x="5998279" y="2419264"/>
            <a:ext cx="1414725" cy="294629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团（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Regiment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8" name="TextBox 38"/>
          <p:cNvSpPr txBox="1"/>
          <p:nvPr/>
        </p:nvSpPr>
        <p:spPr>
          <a:xfrm>
            <a:off x="5998279" y="3015741"/>
            <a:ext cx="1439545" cy="294629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营（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Battalion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9" name="TextBox 39"/>
          <p:cNvSpPr txBox="1"/>
          <p:nvPr/>
        </p:nvSpPr>
        <p:spPr>
          <a:xfrm>
            <a:off x="5998279" y="3612488"/>
            <a:ext cx="1439545" cy="294629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连（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Company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20" name="Straight Arrow Connector 41"/>
          <p:cNvCxnSpPr>
            <a:endCxn id="17" idx="0"/>
          </p:cNvCxnSpPr>
          <p:nvPr/>
        </p:nvCxnSpPr>
        <p:spPr>
          <a:xfrm>
            <a:off x="6705641" y="2117417"/>
            <a:ext cx="1" cy="301847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1" name="Straight Arrow Connector 50"/>
          <p:cNvCxnSpPr>
            <a:endCxn id="18" idx="0"/>
          </p:cNvCxnSpPr>
          <p:nvPr/>
        </p:nvCxnSpPr>
        <p:spPr>
          <a:xfrm flipH="1">
            <a:off x="6718052" y="2713893"/>
            <a:ext cx="221" cy="30184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2" name="Straight Arrow Connector 53"/>
          <p:cNvCxnSpPr>
            <a:endCxn id="19" idx="0"/>
          </p:cNvCxnSpPr>
          <p:nvPr/>
        </p:nvCxnSpPr>
        <p:spPr>
          <a:xfrm flipH="1">
            <a:off x="6718052" y="3310370"/>
            <a:ext cx="221" cy="30211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24" name="文字方塊 23"/>
          <p:cNvSpPr txBox="1">
            <a:spLocks noChangeArrowheads="1"/>
          </p:cNvSpPr>
          <p:nvPr/>
        </p:nvSpPr>
        <p:spPr bwMode="auto">
          <a:xfrm>
            <a:off x="1180354" y="4456430"/>
            <a:ext cx="6589058" cy="1647042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TW" altLang="en-US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：你认为这几营的驻军数目，加上防御的事工，能否抵抗日军的进攻？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sp>
        <p:nvSpPr>
          <p:cNvPr id="26" name="TextBox 57"/>
          <p:cNvSpPr txBox="1"/>
          <p:nvPr/>
        </p:nvSpPr>
        <p:spPr>
          <a:xfrm>
            <a:off x="1314824" y="5222128"/>
            <a:ext cx="6350000" cy="754344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4F81B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三营的驻港兵数不算少，西面更有城门棱堡作掩护，若全力防守醉酒湾防线，应可坚实地抵御日军的进攻。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23F5237-BE8B-46A5-B4F0-44BFB4A51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17" y="1349051"/>
            <a:ext cx="4972744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0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749527" y="1730560"/>
            <a:ext cx="5616464" cy="3528733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TW" altLang="en-US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：根据以上的地图及资料，你认为醉酒湾防线，特别是城门水塘一带，对防卫香港有什么重要性？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sp>
        <p:nvSpPr>
          <p:cNvPr id="7" name="TextBox 57"/>
          <p:cNvSpPr txBox="1"/>
          <p:nvPr/>
        </p:nvSpPr>
        <p:spPr>
          <a:xfrm>
            <a:off x="1862847" y="2518672"/>
            <a:ext cx="5413506" cy="258374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4F81B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《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1930</a:t>
            </a:r>
            <a:r>
              <a:rPr kumimoji="0" lang="zh-TW" alt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年联合计划小组报告</a:t>
            </a:r>
            <a:r>
              <a:rPr kumimoji="0" lang="en-US" altLang="zh-TW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》</a:t>
            </a:r>
            <a:r>
              <a:rPr kumimoji="0" lang="zh-TW" alt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曾对醉酒湾防线的重要性有这样的说明：「（该线）只在两端有道路，而且均贴近海岸线，其东面主要入口更有数千码暴露在守方机枪与轻炮的火力下。（日军）只能派出轻装步兵从崇山峻岭正面进攻。（该线）的一大部份被陡斜的城门河谷保护，而架在针山的机枪可应付所有来自此路的进攻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新細明體"/>
                <a:ea typeface="新細明體"/>
              </a:rPr>
              <a:t>……</a:t>
            </a:r>
            <a:r>
              <a:rPr kumimoji="0" lang="zh-TW" alt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（被地形所限，）日军势将难以运用炮兵。」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95504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3" name="圖片 2" descr="C:\From Chu computer\Chinese History\2014-2015 teacher training\War History\resouces pack\final on 11 jan 2016\drunken map.t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492" y="126365"/>
            <a:ext cx="5274310" cy="660527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436133" y="1208241"/>
            <a:ext cx="3097455" cy="771465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B.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日、英军的攻防战是在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   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984806"/>
              </a:solidFill>
              <a:effectLst/>
              <a:uLnTx/>
              <a:uFillTx/>
              <a:latin typeface="Times New Roman"/>
              <a:ea typeface="BiauKa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2000" dirty="0">
                <a:solidFill>
                  <a:srgbClr val="984806"/>
                </a:solidFill>
                <a:latin typeface="Times New Roman"/>
                <a:ea typeface="BiauKai"/>
                <a:cs typeface="Times New Roman"/>
              </a:rPr>
              <a:t> </a:t>
            </a:r>
            <a:r>
              <a:rPr lang="zh-TW" altLang="en-US" sz="2000" dirty="0">
                <a:solidFill>
                  <a:srgbClr val="984806"/>
                </a:solidFill>
                <a:latin typeface="Times New Roman"/>
                <a:ea typeface="BiauKai"/>
                <a:cs typeface="Times New Roman"/>
              </a:rPr>
              <a:t>  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什么的环境下发生的？</a:t>
            </a:r>
            <a:endParaRPr kumimoji="0" lang="zh-HK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436134" y="2219717"/>
            <a:ext cx="3366358" cy="890115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Times New Roman"/>
              <a:buAutoNum type="arabicPeriod"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</a:rPr>
              <a:t>城门棱堡（又称城门碉堡）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</a:rPr>
              <a:t>: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</a:rPr>
              <a:t>机枪堡和隧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</a:rPr>
              <a:t>道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0591" y="2642520"/>
            <a:ext cx="634646" cy="46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33"/>
          <p:cNvSpPr txBox="1"/>
          <p:nvPr/>
        </p:nvSpPr>
        <p:spPr>
          <a:xfrm>
            <a:off x="1316467" y="4528295"/>
            <a:ext cx="2486025" cy="2150409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城门碉堡是由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个母堡和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个机枪堡组成，并以地下隧道互相通连，形成醉酒湾防线上坚实的防卫网。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隧道是以伦敦的著名街名命名；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母堡则以酒店命名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--Strand Palace Hotel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6" name="TextBox 35"/>
          <p:cNvSpPr txBox="1"/>
          <p:nvPr/>
        </p:nvSpPr>
        <p:spPr>
          <a:xfrm>
            <a:off x="7516812" y="5918945"/>
            <a:ext cx="1476375" cy="759759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参考：邝智文、蔡耀伦，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孤独前哨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，页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186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。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60195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4241" y="153212"/>
            <a:ext cx="1749200" cy="1832942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071" y="2770220"/>
            <a:ext cx="2439213" cy="2036302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3441" y="3843136"/>
            <a:ext cx="1708917" cy="2563376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5177" y="4842881"/>
            <a:ext cx="1672789" cy="2015119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24"/>
          <p:cNvSpPr txBox="1"/>
          <p:nvPr/>
        </p:nvSpPr>
        <p:spPr>
          <a:xfrm>
            <a:off x="5709324" y="1051652"/>
            <a:ext cx="1120598" cy="6174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Shaftsbury </a:t>
            </a:r>
            <a:endParaRPr lang="zh-HK" sz="1600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Avenue </a:t>
            </a:r>
          </a:p>
        </p:txBody>
      </p:sp>
      <p:sp>
        <p:nvSpPr>
          <p:cNvPr id="12" name="TextBox 32"/>
          <p:cNvSpPr txBox="1"/>
          <p:nvPr/>
        </p:nvSpPr>
        <p:spPr>
          <a:xfrm>
            <a:off x="2905742" y="1015716"/>
            <a:ext cx="870832" cy="9083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Regent Avenue</a:t>
            </a:r>
            <a:endParaRPr lang="zh-HK" sz="1600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zh-TW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摄政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街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13" name="TextBox 35"/>
          <p:cNvSpPr txBox="1"/>
          <p:nvPr/>
        </p:nvSpPr>
        <p:spPr>
          <a:xfrm>
            <a:off x="7406854" y="4626336"/>
            <a:ext cx="1155747" cy="1146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Shaftsbury Avenue</a:t>
            </a:r>
          </a:p>
          <a:p>
            <a:r>
              <a:rPr lang="zh-TW" altLang="zh-HK" sz="1600" dirty="0">
                <a:solidFill>
                  <a:srgbClr val="000000"/>
                </a:solidFill>
                <a:latin typeface="Times New Roman"/>
              </a:rPr>
              <a:t>舒佛毕利大道</a:t>
            </a:r>
            <a:endParaRPr lang="zh-HK" altLang="zh-HK" sz="1600" dirty="0">
              <a:latin typeface="Times New Roman"/>
            </a:endParaRPr>
          </a:p>
          <a:p>
            <a:pPr>
              <a:spcAft>
                <a:spcPts val="0"/>
              </a:spcAft>
            </a:pP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14" name="TextBox 38"/>
          <p:cNvSpPr txBox="1"/>
          <p:nvPr/>
        </p:nvSpPr>
        <p:spPr>
          <a:xfrm>
            <a:off x="3056678" y="5637185"/>
            <a:ext cx="1214161" cy="8887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Charing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 Cross </a:t>
            </a:r>
          </a:p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查令十字路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2984" y="1924023"/>
            <a:ext cx="1389143" cy="2083715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2"/>
          <p:cNvSpPr txBox="1"/>
          <p:nvPr/>
        </p:nvSpPr>
        <p:spPr>
          <a:xfrm>
            <a:off x="7037306" y="1052452"/>
            <a:ext cx="1388451" cy="6539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Oxford Street 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牛津街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17" name="Straight Connector 63"/>
          <p:cNvCxnSpPr/>
          <p:nvPr/>
        </p:nvCxnSpPr>
        <p:spPr>
          <a:xfrm flipV="1">
            <a:off x="3324817" y="620059"/>
            <a:ext cx="739474" cy="431594"/>
          </a:xfrm>
          <a:prstGeom prst="line">
            <a:avLst/>
          </a:prstGeom>
          <a:ln w="19050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70"/>
          <p:cNvSpPr txBox="1"/>
          <p:nvPr/>
        </p:nvSpPr>
        <p:spPr>
          <a:xfrm>
            <a:off x="521838" y="1669105"/>
            <a:ext cx="2073715" cy="11473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被称为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Strand Palace Hotel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的是母堡，位在高地，是整个城门棱堡的指挥中心。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6678" y="2129119"/>
            <a:ext cx="2290263" cy="3199240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Elbow Connector 42"/>
          <p:cNvCxnSpPr/>
          <p:nvPr/>
        </p:nvCxnSpPr>
        <p:spPr>
          <a:xfrm rot="10800000" flipV="1">
            <a:off x="4594412" y="2241109"/>
            <a:ext cx="2442894" cy="1038482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45"/>
          <p:cNvCxnSpPr/>
          <p:nvPr/>
        </p:nvCxnSpPr>
        <p:spPr>
          <a:xfrm flipV="1">
            <a:off x="4158707" y="4786246"/>
            <a:ext cx="1364734" cy="40552"/>
          </a:xfrm>
          <a:prstGeom prst="line">
            <a:avLst/>
          </a:prstGeom>
          <a:ln w="19050" cmpd="sng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43"/>
          <p:cNvCxnSpPr/>
          <p:nvPr/>
        </p:nvCxnSpPr>
        <p:spPr>
          <a:xfrm>
            <a:off x="3898002" y="2037873"/>
            <a:ext cx="0" cy="1899127"/>
          </a:xfrm>
          <a:prstGeom prst="line">
            <a:avLst/>
          </a:prstGeom>
          <a:ln w="19050" cmpd="sng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"/>
          <p:cNvSpPr txBox="1"/>
          <p:nvPr/>
        </p:nvSpPr>
        <p:spPr>
          <a:xfrm>
            <a:off x="521839" y="1134633"/>
            <a:ext cx="2048043" cy="369332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城门棱堡的隧道口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25" name="Elbow Connector 42"/>
          <p:cNvCxnSpPr/>
          <p:nvPr/>
        </p:nvCxnSpPr>
        <p:spPr>
          <a:xfrm>
            <a:off x="2715284" y="4144917"/>
            <a:ext cx="926437" cy="889916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42"/>
          <p:cNvCxnSpPr/>
          <p:nvPr/>
        </p:nvCxnSpPr>
        <p:spPr>
          <a:xfrm flipV="1">
            <a:off x="2659529" y="4930588"/>
            <a:ext cx="1404762" cy="560295"/>
          </a:xfrm>
          <a:prstGeom prst="bentConnector3">
            <a:avLst>
              <a:gd name="adj1" fmla="val 100521"/>
            </a:avLst>
          </a:prstGeom>
          <a:ln w="19050" cmpd="sng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63"/>
          <p:cNvCxnSpPr>
            <a:stCxn id="14" idx="1"/>
          </p:cNvCxnSpPr>
          <p:nvPr/>
        </p:nvCxnSpPr>
        <p:spPr>
          <a:xfrm flipH="1" flipV="1">
            <a:off x="2008094" y="5328359"/>
            <a:ext cx="1048584" cy="753187"/>
          </a:xfrm>
          <a:prstGeom prst="line">
            <a:avLst/>
          </a:prstGeom>
          <a:ln w="19050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63"/>
          <p:cNvCxnSpPr/>
          <p:nvPr/>
        </p:nvCxnSpPr>
        <p:spPr>
          <a:xfrm flipH="1" flipV="1">
            <a:off x="5217459" y="708212"/>
            <a:ext cx="949170" cy="343441"/>
          </a:xfrm>
          <a:prstGeom prst="line">
            <a:avLst/>
          </a:prstGeom>
          <a:ln w="19050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3"/>
          <p:cNvCxnSpPr/>
          <p:nvPr/>
        </p:nvCxnSpPr>
        <p:spPr>
          <a:xfrm>
            <a:off x="7769328" y="1620945"/>
            <a:ext cx="0" cy="621813"/>
          </a:xfrm>
          <a:prstGeom prst="line">
            <a:avLst/>
          </a:prstGeom>
          <a:ln w="19050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6490447" y="4455459"/>
            <a:ext cx="916407" cy="351063"/>
          </a:xfrm>
          <a:prstGeom prst="line">
            <a:avLst/>
          </a:prstGeom>
          <a:ln w="19050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66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612681" y="1208241"/>
            <a:ext cx="2039378" cy="369332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城门棱堡的隧道口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9759" y="2489010"/>
            <a:ext cx="2318822" cy="3126301"/>
          </a:xfrm>
          <a:prstGeom prst="rect">
            <a:avLst/>
          </a:prstGeom>
          <a:noFill/>
          <a:ln w="38100" cmpd="sng">
            <a:solidFill>
              <a:sysClr val="window" lastClr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969" y="1680881"/>
            <a:ext cx="2552215" cy="5055519"/>
          </a:xfrm>
          <a:prstGeom prst="rect">
            <a:avLst/>
          </a:prstGeom>
          <a:noFill/>
          <a:ln w="38100" cmpd="sng">
            <a:solidFill>
              <a:sysClr val="window" lastClr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2919" y="2496117"/>
            <a:ext cx="2319096" cy="3126301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9"/>
          <p:cNvSpPr txBox="1"/>
          <p:nvPr/>
        </p:nvSpPr>
        <p:spPr>
          <a:xfrm>
            <a:off x="613969" y="1680881"/>
            <a:ext cx="1455384" cy="37118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隧道口和战壕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8" name="TextBox 11"/>
          <p:cNvSpPr txBox="1"/>
          <p:nvPr/>
        </p:nvSpPr>
        <p:spPr>
          <a:xfrm>
            <a:off x="3552172" y="1866631"/>
            <a:ext cx="2319042" cy="576237"/>
          </a:xfrm>
          <a:prstGeom prst="rect">
            <a:avLst/>
          </a:prstGeom>
          <a:solidFill>
            <a:srgbClr val="EEECE1">
              <a:lumMod val="75000"/>
            </a:srgbClr>
          </a:solidFill>
          <a:ln w="28575"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路面失修，露出隐蔽的隧道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6132919" y="1852573"/>
            <a:ext cx="2318602" cy="597768"/>
          </a:xfrm>
          <a:prstGeom prst="rect">
            <a:avLst/>
          </a:prstGeom>
          <a:solidFill>
            <a:srgbClr val="EEECE1">
              <a:lumMod val="75000"/>
            </a:srgbClr>
          </a:solidFill>
          <a:ln w="28575"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利用「通风口」将空气输送入隧道内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271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519131" y="1208465"/>
            <a:ext cx="1785620" cy="369332"/>
          </a:xfrm>
          <a:prstGeom prst="rect">
            <a:avLst/>
          </a:prstGeom>
          <a:solidFill>
            <a:srgbClr val="B7DEE8"/>
          </a:solidFill>
          <a:ln w="381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机枪堡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/>
                <a:ea typeface="新細明體"/>
                <a:cs typeface="Times New Roman"/>
              </a:rPr>
              <a:t>(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Pill Box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/>
                <a:ea typeface="新細明體"/>
                <a:cs typeface="Times New Roman"/>
              </a:rPr>
              <a:t>)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519131" y="1666445"/>
            <a:ext cx="8124340" cy="716673"/>
          </a:xfrm>
          <a:prstGeom prst="rect">
            <a:avLst/>
          </a:prstGeom>
          <a:solidFill>
            <a:srgbClr val="9BBB59"/>
          </a:soli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机枪堡是隐藏重型机枪的建筑物，一般是一座简单的房子，没有一定形状，某些墙壁的位置开有窄孔，以便机枪从内监察外面情况，将意图进攻的敌人歼灭。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19131" y="2532044"/>
            <a:ext cx="3291205" cy="2018030"/>
            <a:chOff x="519131" y="2532044"/>
            <a:chExt cx="3291205" cy="2018030"/>
          </a:xfrm>
        </p:grpSpPr>
        <p:pic>
          <p:nvPicPr>
            <p:cNvPr id="9" name="Picture 2" descr="https://upload.wikimedia.org/wikipedia/commons/thumb/d/de/Moon_and_pillbox_-_geograph.org.uk_-_325948_crop.jpg/350px-Moon_and_pillbox_-_geograph.org.uk_-_325948_crop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9131" y="2532044"/>
              <a:ext cx="3291205" cy="2018030"/>
            </a:xfrm>
            <a:prstGeom prst="rect">
              <a:avLst/>
            </a:prstGeom>
            <a:noFill/>
            <a:ln w="38100" cmpd="dbl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519131" y="4286551"/>
              <a:ext cx="2577484" cy="258762"/>
            </a:xfrm>
            <a:prstGeom prst="rect">
              <a:avLst/>
            </a:prstGeom>
            <a:solidFill>
              <a:srgbClr val="F79646">
                <a:lumMod val="20000"/>
                <a:lumOff val="80000"/>
              </a:srgbClr>
            </a:solidFill>
          </p:spPr>
          <p:txBody>
            <a:bodyPr wrap="squar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Times New Roman"/>
                </a:rPr>
                <a:t>Source: Wikipedia: Pillbox (military)</a:t>
              </a:r>
              <a:endParaRPr kumimoji="0" lang="zh-HK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endParaRPr>
            </a:p>
          </p:txBody>
        </p:sp>
      </p:grpSp>
      <p:sp>
        <p:nvSpPr>
          <p:cNvPr id="14" name="TextBox 7"/>
          <p:cNvSpPr txBox="1"/>
          <p:nvPr/>
        </p:nvSpPr>
        <p:spPr>
          <a:xfrm>
            <a:off x="519132" y="4651803"/>
            <a:ext cx="1785620" cy="1197666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城门碉堡的机枪堡已经在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1941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年被日军摧毁，难以猜测原来形制。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图是英国其中一座机枪堡。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539947" y="2527282"/>
            <a:ext cx="4103523" cy="3101398"/>
            <a:chOff x="4539948" y="2532044"/>
            <a:chExt cx="4103523" cy="3101398"/>
          </a:xfrm>
        </p:grpSpPr>
        <p:pic>
          <p:nvPicPr>
            <p:cNvPr id="12" name="Picture 6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39948" y="2532044"/>
              <a:ext cx="4103523" cy="3101398"/>
            </a:xfrm>
            <a:prstGeom prst="rect">
              <a:avLst/>
            </a:prstGeom>
            <a:noFill/>
            <a:ln w="38100" cmpd="sng">
              <a:solidFill>
                <a:srgbClr val="FFFF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9"/>
            <p:cNvSpPr txBox="1"/>
            <p:nvPr/>
          </p:nvSpPr>
          <p:spPr>
            <a:xfrm>
              <a:off x="6944492" y="4854297"/>
              <a:ext cx="1698979" cy="7791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400" kern="1200" dirty="0">
                  <a:solidFill>
                    <a:srgbClr val="FFFFFF"/>
                  </a:solidFill>
                  <a:effectLst/>
                  <a:latin typeface="Times New Roman"/>
                  <a:ea typeface="新細明體"/>
                  <a:cs typeface="Times New Roman"/>
                </a:rPr>
                <a:t>水箱：利用喉管将水源源送入机枪口，作用是冷却枪管</a:t>
              </a:r>
              <a:endParaRPr lang="zh-HK" sz="14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61412" y="2532044"/>
              <a:ext cx="1982059" cy="335915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</p:spPr>
          <p:txBody>
            <a:bodyPr wrap="squar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Times New Roman"/>
                </a:rPr>
                <a:t>机枪堡内的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Times New Roman"/>
                </a:rPr>
                <a:t>Vickers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Times New Roman"/>
                </a:rPr>
                <a:t>机枪</a:t>
              </a:r>
              <a:endParaRPr kumimoji="0" lang="zh-HK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53387" y="4325452"/>
              <a:ext cx="414655" cy="712470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400" kern="1200" dirty="0">
                  <a:solidFill>
                    <a:srgbClr val="FFFFFF"/>
                  </a:solidFill>
                  <a:effectLst/>
                  <a:latin typeface="Calibri"/>
                  <a:ea typeface="新細明體"/>
                  <a:cs typeface="Times New Roman"/>
                </a:rPr>
                <a:t>子弹箱</a:t>
              </a:r>
              <a:endParaRPr lang="zh-HK" sz="14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20" name="Rectangle 20"/>
            <p:cNvSpPr/>
            <p:nvPr/>
          </p:nvSpPr>
          <p:spPr>
            <a:xfrm>
              <a:off x="4539948" y="5365155"/>
              <a:ext cx="1910939" cy="263525"/>
            </a:xfrm>
            <a:prstGeom prst="rect">
              <a:avLst/>
            </a:prstGeom>
            <a:solidFill>
              <a:srgbClr val="8064A2">
                <a:lumMod val="20000"/>
                <a:lumOff val="80000"/>
              </a:srgbClr>
            </a:solidFill>
            <a:ln>
              <a:noFill/>
            </a:ln>
            <a:effectLst/>
          </p:spPr>
          <p:txBody>
            <a:bodyPr wrap="square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新細明體"/>
                  <a:cs typeface="Times New Roman"/>
                </a:rPr>
                <a:t>（香港海防博物馆展品）</a:t>
              </a:r>
              <a:endParaRPr kumimoji="0" lang="zh-HK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endParaRPr>
            </a:p>
          </p:txBody>
        </p:sp>
      </p:grpSp>
      <p:sp>
        <p:nvSpPr>
          <p:cNvPr id="23" name="TextBox 57"/>
          <p:cNvSpPr txBox="1"/>
          <p:nvPr/>
        </p:nvSpPr>
        <p:spPr>
          <a:xfrm>
            <a:off x="519131" y="6058839"/>
            <a:ext cx="8124340" cy="679636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想一想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：了解过城门棱堡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的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设备及防御事工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，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请你再评估一下英军能抵御日军进攻的机会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5" name="TextBox 14"/>
          <p:cNvSpPr txBox="1"/>
          <p:nvPr/>
        </p:nvSpPr>
        <p:spPr>
          <a:xfrm>
            <a:off x="2562417" y="4744650"/>
            <a:ext cx="2067183" cy="123952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.303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口径维格斯一型机关枪（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.303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calibre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Vickers Mark 1 medium machine gun)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乃二次大战期间英军的常用机枪。 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728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3" name="Rectangle 4"/>
          <p:cNvSpPr/>
          <p:nvPr/>
        </p:nvSpPr>
        <p:spPr>
          <a:xfrm>
            <a:off x="382532" y="1208241"/>
            <a:ext cx="2590762" cy="73411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负责驻守城门棱堡的是皇家苏格兰步兵团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营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5" name="Picture 4" descr="C:\Users\User\Pictures\我的扫描\2015-03 (三月)\扫描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1096" y="726464"/>
            <a:ext cx="5416513" cy="4021849"/>
          </a:xfrm>
          <a:prstGeom prst="rect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11"/>
          <p:cNvSpPr txBox="1"/>
          <p:nvPr/>
        </p:nvSpPr>
        <p:spPr>
          <a:xfrm>
            <a:off x="6368976" y="4438433"/>
            <a:ext cx="2218633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摄于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1941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12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月</a:t>
            </a:r>
            <a:r>
              <a:rPr lang="zh-TW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　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地点香港岛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469581" y="2144062"/>
            <a:ext cx="1114183" cy="341661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标准装备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1" name="Picture 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532" y="4997824"/>
            <a:ext cx="571627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7"/>
          <p:cNvSpPr/>
          <p:nvPr/>
        </p:nvSpPr>
        <p:spPr>
          <a:xfrm>
            <a:off x="444817" y="5029013"/>
            <a:ext cx="1811301" cy="5118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SMLE No.1 Mk.3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3" name="Rectangle 8"/>
          <p:cNvSpPr/>
          <p:nvPr/>
        </p:nvSpPr>
        <p:spPr>
          <a:xfrm>
            <a:off x="6098802" y="5195271"/>
            <a:ext cx="2894330" cy="10693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全长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113.8cm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重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3.96kg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优点：精确度高，枪管钢质好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弹药：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.303 British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4" name="Picture 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817" y="3204033"/>
            <a:ext cx="1138948" cy="160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0"/>
          <p:cNvSpPr txBox="1"/>
          <p:nvPr/>
        </p:nvSpPr>
        <p:spPr>
          <a:xfrm>
            <a:off x="1474470" y="3542815"/>
            <a:ext cx="1431589" cy="1033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全长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10.16cm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直径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6.09cm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重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510g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引爆时间：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4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秒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444817" y="2804282"/>
            <a:ext cx="1625600" cy="399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M36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形手榴弹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67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524435" y="1146922"/>
            <a:ext cx="1527810" cy="427990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2. 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日军来袭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6" name="圖片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35" y="1144382"/>
            <a:ext cx="609600" cy="419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7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1285" y="594136"/>
            <a:ext cx="5473700" cy="3870960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4"/>
          <p:cNvSpPr txBox="1"/>
          <p:nvPr/>
        </p:nvSpPr>
        <p:spPr>
          <a:xfrm>
            <a:off x="3277160" y="607340"/>
            <a:ext cx="5457825" cy="672708"/>
          </a:xfrm>
          <a:prstGeom prst="rect">
            <a:avLst/>
          </a:prstGeom>
          <a:solidFill>
            <a:srgbClr val="EEECE1">
              <a:lumMod val="75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日，日本陆军第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师团越过了深圳河，向新界进发。图下是正在穿越罗湖进入新界的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228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联队。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1" name="Rectangle 5"/>
          <p:cNvSpPr/>
          <p:nvPr/>
        </p:nvSpPr>
        <p:spPr>
          <a:xfrm>
            <a:off x="3261285" y="4151406"/>
            <a:ext cx="5539068" cy="863936"/>
          </a:xfrm>
          <a:prstGeom prst="rect">
            <a:avLst/>
          </a:prstGeom>
          <a:solidFill>
            <a:srgbClr val="EEECE1">
              <a:lumMod val="75000"/>
            </a:srgbClr>
          </a:solidFill>
        </p:spPr>
        <p:txBody>
          <a:bodyPr wrap="squar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面对醉酒湾防线，师团长佐野忠义下令三支联队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(228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229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230)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必须等候各种重型武器部署好才正式行动（预期需要一周时间），不得冒进。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2" name="Picture 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740" y="5086011"/>
            <a:ext cx="5784395" cy="132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7"/>
          <p:cNvSpPr txBox="1"/>
          <p:nvPr/>
        </p:nvSpPr>
        <p:spPr>
          <a:xfrm>
            <a:off x="524435" y="3481315"/>
            <a:ext cx="1009650" cy="38098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标准装备 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4" name="Rectangle 8"/>
          <p:cNvSpPr/>
          <p:nvPr/>
        </p:nvSpPr>
        <p:spPr>
          <a:xfrm>
            <a:off x="512701" y="4006850"/>
            <a:ext cx="1317588" cy="4832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三八式步枪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5" name="Picture 10" descr="Type 97 grenad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48435" y="4045118"/>
            <a:ext cx="795020" cy="1236980"/>
          </a:xfrm>
          <a:prstGeom prst="rect">
            <a:avLst/>
          </a:prstGeom>
          <a:noFill/>
        </p:spPr>
      </p:pic>
      <p:sp>
        <p:nvSpPr>
          <p:cNvPr id="16" name="TextBox 10"/>
          <p:cNvSpPr txBox="1"/>
          <p:nvPr/>
        </p:nvSpPr>
        <p:spPr>
          <a:xfrm>
            <a:off x="5954936" y="5247451"/>
            <a:ext cx="3189064" cy="13849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全长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127.6cm (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上刺刀达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166.3cm)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重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3.73kg (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上刺刀达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4.1 kg)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优点：精确度高，枪管钢质好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弹药：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6.5mm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有坂 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(Arisaka) 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弹药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670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508001" y="1208241"/>
            <a:ext cx="1987175" cy="866775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日军的重型武器：野战炮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8" name="圖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47" y="1602576"/>
            <a:ext cx="685800" cy="4724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22" name="Picture 2" descr="Type 4 150 mm Howitz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1247" y="671383"/>
            <a:ext cx="2907967" cy="1461596"/>
          </a:xfrm>
          <a:prstGeom prst="rect">
            <a:avLst/>
          </a:prstGeom>
          <a:noFill/>
          <a:ln w="38100" cmpd="sng">
            <a:solidFill>
              <a:srgbClr val="F79646">
                <a:lumMod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3"/>
          <p:cNvSpPr txBox="1"/>
          <p:nvPr/>
        </p:nvSpPr>
        <p:spPr>
          <a:xfrm>
            <a:off x="3851232" y="542111"/>
            <a:ext cx="2046119" cy="380328"/>
          </a:xfrm>
          <a:prstGeom prst="rect">
            <a:avLst/>
          </a:prstGeom>
          <a:solidFill>
            <a:srgbClr val="8064A2"/>
          </a:soli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四年式十五糎榴弹炮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24" name="Picture 4" descr="75mm type 41 mountain gun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357" y="865292"/>
            <a:ext cx="2461761" cy="2045251"/>
          </a:xfrm>
          <a:prstGeom prst="rect">
            <a:avLst/>
          </a:prstGeom>
          <a:noFill/>
          <a:ln w="38100" cmpd="sng">
            <a:solidFill>
              <a:srgbClr val="98480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5"/>
          <p:cNvSpPr txBox="1"/>
          <p:nvPr/>
        </p:nvSpPr>
        <p:spPr>
          <a:xfrm>
            <a:off x="6992471" y="671377"/>
            <a:ext cx="1434353" cy="365350"/>
          </a:xfrm>
          <a:prstGeom prst="rect">
            <a:avLst/>
          </a:prstGeom>
          <a:solidFill>
            <a:srgbClr val="8064A2"/>
          </a:soli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四一式山炮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26" name="Picture 6" descr="Japanese Type 45 240 mm howitz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6903" y="2675105"/>
            <a:ext cx="3035454" cy="2344536"/>
          </a:xfrm>
          <a:prstGeom prst="rect">
            <a:avLst/>
          </a:prstGeom>
          <a:noFill/>
          <a:ln w="38100" cmpd="sng">
            <a:solidFill>
              <a:srgbClr val="F79646">
                <a:lumMod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7"/>
          <p:cNvSpPr txBox="1"/>
          <p:nvPr/>
        </p:nvSpPr>
        <p:spPr>
          <a:xfrm>
            <a:off x="3464373" y="2481094"/>
            <a:ext cx="2256118" cy="384250"/>
          </a:xfrm>
          <a:prstGeom prst="rect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四五式二十四糎榴弹炮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28" name="Picture 8" descr="DSC 0638 - Flickr - euthma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0491" y="3256831"/>
            <a:ext cx="2995952" cy="2024477"/>
          </a:xfrm>
          <a:prstGeom prst="rect">
            <a:avLst/>
          </a:prstGeom>
          <a:noFill/>
          <a:ln w="38100" cmpd="sng">
            <a:solidFill>
              <a:srgbClr val="98480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9"/>
          <p:cNvSpPr txBox="1"/>
          <p:nvPr/>
        </p:nvSpPr>
        <p:spPr>
          <a:xfrm>
            <a:off x="6701118" y="2998164"/>
            <a:ext cx="1833000" cy="324342"/>
          </a:xfrm>
          <a:prstGeom prst="rect">
            <a:avLst/>
          </a:prstGeom>
          <a:solidFill>
            <a:srgbClr val="8064A2"/>
          </a:soli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九四式三十七耗炮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30" name="TextBox 12"/>
          <p:cNvSpPr txBox="1"/>
          <p:nvPr/>
        </p:nvSpPr>
        <p:spPr>
          <a:xfrm>
            <a:off x="508001" y="4834929"/>
            <a:ext cx="2065207" cy="370881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日军的武器命名方式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31" name="TextBox 14"/>
          <p:cNvSpPr txBox="1"/>
          <p:nvPr/>
        </p:nvSpPr>
        <p:spPr>
          <a:xfrm>
            <a:off x="508001" y="5324887"/>
            <a:ext cx="5354204" cy="1251118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四年式：代表此武器是大正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1915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）投产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四一式：代表此武器是明治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41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1908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）投产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四五式：代表此武器是明治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45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1912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）投产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九四式：代表此武器是日本天皇纪念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2594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1933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）投产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6992471" y="5324887"/>
            <a:ext cx="1747386" cy="3232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本页图片来自维基百科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23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15"/>
          <p:cNvSpPr txBox="1"/>
          <p:nvPr/>
        </p:nvSpPr>
        <p:spPr>
          <a:xfrm>
            <a:off x="518234" y="1208241"/>
            <a:ext cx="1927824" cy="475615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日军的重型武器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7" name="圖片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082" y="1215375"/>
            <a:ext cx="685800" cy="4724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17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439" y="2763633"/>
            <a:ext cx="5109267" cy="3329497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群組 1"/>
          <p:cNvGrpSpPr/>
          <p:nvPr/>
        </p:nvGrpSpPr>
        <p:grpSpPr>
          <a:xfrm>
            <a:off x="217263" y="2429545"/>
            <a:ext cx="1649095" cy="2157395"/>
            <a:chOff x="217263" y="2429545"/>
            <a:chExt cx="1649095" cy="2157395"/>
          </a:xfrm>
        </p:grpSpPr>
        <p:sp>
          <p:nvSpPr>
            <p:cNvPr id="18" name="TextBox 6"/>
            <p:cNvSpPr txBox="1"/>
            <p:nvPr/>
          </p:nvSpPr>
          <p:spPr>
            <a:xfrm>
              <a:off x="217263" y="2762997"/>
              <a:ext cx="1649095" cy="1823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乘员：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2</a:t>
              </a: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人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车长：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3.36m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装甲：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12mm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速度：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40km/</a:t>
              </a:r>
              <a:r>
                <a:rPr lang="en-US" sz="1600" kern="1200" dirty="0" err="1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hr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 (max)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武装：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97</a:t>
              </a: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式机枪一挺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9" name="TextBox 9"/>
            <p:cNvSpPr txBox="1"/>
            <p:nvPr/>
          </p:nvSpPr>
          <p:spPr>
            <a:xfrm>
              <a:off x="217263" y="2429545"/>
              <a:ext cx="1649095" cy="34406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九四式轻装甲车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</p:grpSp>
      <p:pic>
        <p:nvPicPr>
          <p:cNvPr id="20" name="Picture 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9961" y="1764143"/>
            <a:ext cx="278574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17"/>
          <p:cNvSpPr txBox="1"/>
          <p:nvPr/>
        </p:nvSpPr>
        <p:spPr>
          <a:xfrm>
            <a:off x="4500656" y="1716518"/>
            <a:ext cx="1027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97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式机枪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22" name="Picture 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6470" y="1374266"/>
            <a:ext cx="3076930" cy="2428259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12"/>
          <p:cNvSpPr txBox="1"/>
          <p:nvPr/>
        </p:nvSpPr>
        <p:spPr>
          <a:xfrm>
            <a:off x="7158878" y="886135"/>
            <a:ext cx="1664522" cy="1115975"/>
          </a:xfrm>
          <a:prstGeom prst="rect">
            <a:avLst/>
          </a:prstGeom>
          <a:solidFill>
            <a:srgbClr val="EEECE1">
              <a:lumMod val="75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1938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年，在九四式轻型坦克的掩护下，侵华日军正向武汉进发。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5746470" y="4584201"/>
            <a:ext cx="3076930" cy="2061815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这种蚊型坦克，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1933~34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年投产，作用是掩护前进的士兵。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九四式火力弱，装甲薄，但在中国战场上却是绰绰有余。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1937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日军攻克南京，（随即进行南京大屠杀），便是大量使用这种坦克。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7" name="TextBox 14"/>
          <p:cNvSpPr txBox="1"/>
          <p:nvPr/>
        </p:nvSpPr>
        <p:spPr>
          <a:xfrm>
            <a:off x="6499413" y="3907894"/>
            <a:ext cx="2323988" cy="769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本页资料来源：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《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维基百科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》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  <a:p>
            <a:pPr algn="r">
              <a:spcAft>
                <a:spcPts val="0"/>
              </a:spcAf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-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九四式轻装甲车；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  <a:p>
            <a:pPr algn="r">
              <a:spcAft>
                <a:spcPts val="0"/>
              </a:spcAf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-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九七式车载重机枪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593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6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438505" y="864594"/>
            <a:ext cx="8272201" cy="2235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尽管日本早在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1937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年已经发动全面的侵华战争，但一直没有计划攻打香港。直至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1941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11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月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6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日，日本政府突然知会在华的最高统帅，要开始行动了！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驻广州的日本第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23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军司令官酒井隆，立即制订了攻打香港的计划，行动化号为「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C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作战」，预算</a:t>
            </a:r>
            <a:r>
              <a:rPr lang="zh-TW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以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10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天</a:t>
            </a:r>
            <a:r>
              <a:rPr lang="zh-TW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时间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占领整个新界、九龙及香港岛。结果日军用了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18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天占领香港，虽然较原订计划慢了，但还是可以用势如破竹来形容这次日军的行动。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这一份材料，将指出两个事实（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）日军和驻港英军的实力太过悬殊；（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）在势单力弱的形势下，英军采取了放弃新界和九龙，撤退至香港岛的战略。只是，在日军的密集进攻下，香港岛也很快沦陷，香港也从此进入所谓三年零八个月的日治时期。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7" name="圖片 6" descr="http://www.fmtd.org.hk/uploads/1/0/5/0/10506358/336842063_orig.jpg?30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5" y="3225016"/>
            <a:ext cx="5274310" cy="321691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5969000" y="3226510"/>
            <a:ext cx="2741706" cy="123343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1941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日，日军司令官酒井隆（左二）带领日军，在湾仔轩尼诗道列队前进，作为胜利的入城仪式。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5702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15"/>
          <p:cNvSpPr txBox="1"/>
          <p:nvPr/>
        </p:nvSpPr>
        <p:spPr>
          <a:xfrm>
            <a:off x="522941" y="1208241"/>
            <a:ext cx="3258895" cy="475615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八九式重掷弹筒军的重型武器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7" name="圖片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36" y="1210781"/>
            <a:ext cx="685800" cy="4724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8" name="Picture 2" descr="https://upload.wikimedia.org/wikipedia/commons/1/1a/Japanese50mmGrenadeMortar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6826" y="1845235"/>
            <a:ext cx="2504003" cy="4627156"/>
          </a:xfrm>
          <a:prstGeom prst="rect">
            <a:avLst/>
          </a:prstGeom>
          <a:noFill/>
          <a:ln w="38100" cmpd="sng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45091" y="1939872"/>
            <a:ext cx="2749438" cy="46865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89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式重掷弹筒，是日军自行研制的榴弹炮，发射小型榴弹，在二次大战中广泛使用。口径只得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50mm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，不足以摧毁坦克，但杀伤敌人，或产生震慑以掩护同袍攻入敌方阵地，是不错的武器。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武器虽小，但总重量仍达约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5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公斤。使用时必须放在地下调较角度使用，而施炮者必须凭借个人经验进行操作。据说二战时美军一直以为这种武器是某种膝盖迫击炮，某次俘获这种武器，更找来士兵置在膝盖上试演，结果是发射时的后撞力将该士兵的腿骨震碎了。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0" name="Picture 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4409" y="2026965"/>
            <a:ext cx="2231205" cy="2330283"/>
          </a:xfrm>
          <a:prstGeom prst="rect">
            <a:avLst/>
          </a:prstGeom>
          <a:solidFill>
            <a:schemeClr val="accent2"/>
          </a:solidFill>
          <a:ln w="38100" cmpd="sng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073588" y="4477351"/>
            <a:ext cx="2162026" cy="567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本页资料来源：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《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维基百科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》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-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八九式掷弹筒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6992041" y="688235"/>
            <a:ext cx="1942782" cy="1585259"/>
          </a:xfrm>
          <a:prstGeom prst="rect">
            <a:avLst/>
          </a:prstGeom>
          <a:solidFill>
            <a:srgbClr val="EEECE1">
              <a:lumMod val="75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武器资料：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全长：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61cm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总重：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4.7kg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口径：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50mm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最大射程：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700m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投产日期：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1929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6073588" y="5045041"/>
            <a:ext cx="2749177" cy="14273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TW" b="1" kern="1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想一想</a:t>
            </a:r>
            <a:r>
              <a:rPr lang="zh-TW" kern="1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：整体来说，你认为日军的武器属笨重还是轻巧？日军的武器适合进攻醉酒湾防线吗？</a:t>
            </a:r>
            <a:endParaRPr lang="zh-HK" kern="100" dirty="0">
              <a:effectLst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070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1" grpId="0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8001" y="1208241"/>
            <a:ext cx="2513330" cy="427990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3. 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日军逼近醉酒湾防线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 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5" name="圖片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27" y="1208241"/>
            <a:ext cx="66294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508002" y="1847102"/>
            <a:ext cx="3152366" cy="3105897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佐野师团长估计不到的是，英军正在撤离新界，留守在醉酒湾防线的英兵，人数少得可怜。整个醉酒湾防线的部署，简直就是虚张声势。这种部署，若不是日军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228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联队第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大队，违抗命令私下进攻的话，醉酒湾防线的确可以牵制日军一个星期。事实上，负责攻打城门棱堡的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230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联队，已经严格遵从师团长的命令，按兵不动。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8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8416" y="603124"/>
            <a:ext cx="5069056" cy="3692642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8416" y="4502600"/>
            <a:ext cx="1908996" cy="22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14"/>
          <p:cNvSpPr txBox="1"/>
          <p:nvPr/>
        </p:nvSpPr>
        <p:spPr>
          <a:xfrm>
            <a:off x="5959998" y="4478392"/>
            <a:ext cx="2937474" cy="22750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12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月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9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日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3pm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，日军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228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联队也已到达城门水塘水坝东北方的针山。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这支部队侦察山下的城门棱堡，虽发现战壕，但见不到英军，只有一些挂衫绳子，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228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联队队长土井定七明白这队苏格兰士兵防守非常松懈。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cxnSp>
        <p:nvCxnSpPr>
          <p:cNvPr id="12" name="Straight Arrow Connector 13"/>
          <p:cNvCxnSpPr/>
          <p:nvPr/>
        </p:nvCxnSpPr>
        <p:spPr>
          <a:xfrm rot="5400000" flipH="1" flipV="1">
            <a:off x="3893119" y="2435722"/>
            <a:ext cx="3604323" cy="529436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8"/>
          <p:cNvSpPr/>
          <p:nvPr/>
        </p:nvSpPr>
        <p:spPr>
          <a:xfrm>
            <a:off x="4593896" y="603125"/>
            <a:ext cx="1171575" cy="12439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20" name="TextBox 11"/>
          <p:cNvSpPr txBox="1"/>
          <p:nvPr/>
        </p:nvSpPr>
        <p:spPr>
          <a:xfrm>
            <a:off x="4144245" y="1346915"/>
            <a:ext cx="1205865" cy="84998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攻打城门棱堡是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230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联队的责任。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92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5167" y="542876"/>
            <a:ext cx="5193665" cy="4042141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4"/>
          <p:cNvSpPr txBox="1"/>
          <p:nvPr/>
        </p:nvSpPr>
        <p:spPr>
          <a:xfrm>
            <a:off x="4408342" y="3778351"/>
            <a:ext cx="3978372" cy="1470637"/>
          </a:xfrm>
          <a:prstGeom prst="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当时留守在城门棱堡的皇家苏格兰步兵团第</a:t>
            </a: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2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营（共</a:t>
            </a: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769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兵）中，只是其中的</a:t>
            </a: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A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连（连长钟斯 </a:t>
            </a: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Cyril Jones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）第</a:t>
            </a: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8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排，不单人数少得可怜（只得</a:t>
            </a: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3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位军官和</a:t>
            </a: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39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名士兵），而且纪律甚差，战斗力低。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459847" y="5383148"/>
            <a:ext cx="8204234" cy="13170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228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联队队长土井定七考虑应否立即进行突击，但被以下事情困扰：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（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）佐野师团长早已严令整体部署，不得私自行动。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（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）城门棱堡不是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228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联队的进击范围，那是属于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230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联队的。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（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）由于大雾，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228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队与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230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连队失去了联系。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391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7" name="Rectangle 3"/>
          <p:cNvSpPr/>
          <p:nvPr/>
        </p:nvSpPr>
        <p:spPr>
          <a:xfrm>
            <a:off x="1981200" y="1586431"/>
            <a:ext cx="5181600" cy="3500732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：若你是土井定七，看见机不可失，你会决定进攻？还是严格遵守军纪，无论如何都不轻举莽动？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2057400" y="2786580"/>
            <a:ext cx="5029200" cy="217650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1F497D">
                <a:lumMod val="75000"/>
              </a:srgb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结果是，土井队长认为机不可失（冒着被惩罚的风险），约在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7pm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派出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228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连队的第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大队的第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9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和第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10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中队进行晚间突击。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9pm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：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9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和第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10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中队约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150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名士兵穿越了城门水塘的主坝，往城门棱堡推进，苏格兰营士兵如梦初醒。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15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880" y="1036408"/>
            <a:ext cx="4831802" cy="3044935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879" y="4341362"/>
            <a:ext cx="3286489" cy="2069161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7519" y="4334131"/>
            <a:ext cx="1175163" cy="2089037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4"/>
          <p:cNvSpPr/>
          <p:nvPr/>
        </p:nvSpPr>
        <p:spPr>
          <a:xfrm>
            <a:off x="5526503" y="463265"/>
            <a:ext cx="3185795" cy="1995043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square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9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7pm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日军穿越水坝，到达城门棱堡，战斗正式开始。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3am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苏格兰步兵团第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营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A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连连长钟斯投降，城门棱堡沦陷日军手上。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不过，土井定七因违抗命令而遭受责备。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5548401" y="2565758"/>
            <a:ext cx="3163897" cy="1775604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若林东一是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228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联队第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大队第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中队队长，当日有份攻陷城门棱堡。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游览棱堡隧道，会发现「若林队占领」五个大字。至于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什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么人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什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么年代刻上的，便无从稽考了。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5548400" y="4662564"/>
            <a:ext cx="3163897" cy="1777155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：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试从互联网查阅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什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么是「马奇诺防线」（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Maginot Line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。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以城门棱堡为例，你认为把醉酒湾防线看成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是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「东方马奇诺防线」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，这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恰当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吗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？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634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0758" y="1233868"/>
            <a:ext cx="4349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IV. </a:t>
            </a:r>
            <a:r>
              <a:rPr lang="zh-TW" altLang="zh-TW" sz="2400" b="1" kern="100" dirty="0">
                <a:solidFill>
                  <a:srgbClr val="E36C0A"/>
                </a:solidFill>
                <a:ea typeface="BiauKai"/>
                <a:cs typeface="Times New Roman"/>
              </a:rPr>
              <a:t>附录：香港英军的空中实力</a:t>
            </a:r>
            <a:endParaRPr lang="zh-HK" altLang="zh-TW" sz="2400" kern="100" dirty="0">
              <a:cs typeface="Times New Roman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5234" y="1814148"/>
            <a:ext cx="8232064" cy="697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TW" altLang="zh-TW" kern="100" dirty="0">
                <a:solidFill>
                  <a:srgbClr val="000000"/>
                </a:solidFill>
                <a:cs typeface="Times New Roman"/>
              </a:rPr>
              <a:t>除了陆路上的攻防战外，空战的胜负也是决定双方形势的关键。你知道英、日两方在香港攻防战中唯一一次空军交战的情况吗？</a:t>
            </a:r>
            <a:endParaRPr lang="zh-HK" altLang="zh-TW" sz="1600" kern="100" dirty="0">
              <a:cs typeface="Times New Roman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386873" y="2597090"/>
            <a:ext cx="4737128" cy="417255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资料一：香港保卫战中攻守双方的空军配置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7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85163"/>
            <a:ext cx="763905" cy="56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10"/>
          <p:cNvSpPr txBox="1"/>
          <p:nvPr/>
        </p:nvSpPr>
        <p:spPr>
          <a:xfrm>
            <a:off x="1751490" y="4437261"/>
            <a:ext cx="2246768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sz="1400" u="sng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牛羚式鱼雷轰炸机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（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Vickers 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Vildebeest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Topedo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Bomber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）。武装是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7.7mm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机枪两挺和鱼雷一枚。战机的设计原是攻击海上的船舰，不能空中作战，飞行缓慢（极速只达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230 km/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hr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）更是它的致命弱点。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数量：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架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6008115" y="4508978"/>
            <a:ext cx="1945646" cy="1514261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海象式海上侦察机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（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Supermarine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Walrus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武装：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7.7mm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机枪两挺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；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345kg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炮弹一枚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极速：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215 km/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hr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数量：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架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1" name="Picture 2" descr="Vickers Vildebeest in fligh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7299" y="3193863"/>
            <a:ext cx="1050670" cy="94521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5" descr="Supermarine Walru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6840" y="3142575"/>
            <a:ext cx="1927274" cy="937782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Straight Connector 7"/>
          <p:cNvCxnSpPr/>
          <p:nvPr/>
        </p:nvCxnSpPr>
        <p:spPr>
          <a:xfrm flipH="1">
            <a:off x="315235" y="4274290"/>
            <a:ext cx="85217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6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2957" y="3733603"/>
            <a:ext cx="1923479" cy="1273682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九七式战斗机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长：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7.53m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极速：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460 km/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hr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武装：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7.7mm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机枪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挺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     25kg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炸弹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4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枚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8424" y="3719738"/>
            <a:ext cx="2008093" cy="2126932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九八式直接协同侦察机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长：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8m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极速：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349km/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hr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武装：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7.7mm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机枪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挺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12.5kg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炸弹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10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枚或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500kg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炸弹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枚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7" name="Picture 6" descr="https://upload.wikimedia.org/wikipedia/commons/thumb/9/93/Nakajima_Ki-27_at_Kwangtung.jpg/1280px-Nakajima_Ki-27_at_Kwangtun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641" y="2265854"/>
            <a:ext cx="1104242" cy="87785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439" y="1208241"/>
            <a:ext cx="828675" cy="571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21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7493" y="2265854"/>
            <a:ext cx="1538158" cy="945515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Straight Connector 7"/>
          <p:cNvCxnSpPr/>
          <p:nvPr/>
        </p:nvCxnSpPr>
        <p:spPr>
          <a:xfrm flipH="1">
            <a:off x="409604" y="3419737"/>
            <a:ext cx="85217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 descr="Mitsubishi Ki 21-2s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408" y="2078446"/>
            <a:ext cx="1757045" cy="1207770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20" name="TextBox 18"/>
          <p:cNvSpPr txBox="1"/>
          <p:nvPr/>
        </p:nvSpPr>
        <p:spPr>
          <a:xfrm>
            <a:off x="4256154" y="3732988"/>
            <a:ext cx="1999966" cy="15106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u="sng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九七式重爆击机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长：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16m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极速：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478km/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hr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武装：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7.7mm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机枪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5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挺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 marL="631190" indent="-631190">
              <a:lnSpc>
                <a:spcPct val="110000"/>
              </a:lnSpc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     12.7mm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机关炮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 marL="631190" indent="-631190">
              <a:lnSpc>
                <a:spcPct val="110000"/>
              </a:lnSpc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     750-1000kg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炸弹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枚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23" name="圖片 22" descr="Ki-32 Mary in flight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98" y="2065849"/>
            <a:ext cx="2081941" cy="1232963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24" name="TextBox 20"/>
          <p:cNvSpPr txBox="1"/>
          <p:nvPr/>
        </p:nvSpPr>
        <p:spPr>
          <a:xfrm>
            <a:off x="6429714" y="3733603"/>
            <a:ext cx="2540708" cy="15106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u="sng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九八式轻爆击机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长：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11.5m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极速：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423/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hr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 marL="631190" indent="-631190"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武装：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7.7mm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机枪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挺</a:t>
            </a:r>
            <a:r>
              <a:rPr lang="zh-HK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（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机头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、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 marL="631190" indent="-631190">
              <a:lnSpc>
                <a:spcPct val="110000"/>
              </a:lnSpc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     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机后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 marL="631190" indent="-631190">
              <a:lnSpc>
                <a:spcPct val="110000"/>
              </a:lnSpc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     450kg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炸弹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枚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2406915" y="6202753"/>
            <a:ext cx="452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资料来源：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Wikipedia: “Vickers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Vildebeest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”, “Supermarine Walrus”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；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Wikiwand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: “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香港保卫战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”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；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《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30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分钟图解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》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，页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16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189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0" grpId="0" animBg="1"/>
      <p:bldP spid="24" grpId="0" animBg="1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748486" y="1296521"/>
            <a:ext cx="1691639" cy="352425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资料二：史实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5" name="TextBox 2"/>
          <p:cNvSpPr txBox="1"/>
          <p:nvPr/>
        </p:nvSpPr>
        <p:spPr>
          <a:xfrm>
            <a:off x="422955" y="2056220"/>
            <a:ext cx="2881564" cy="262111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1941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12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8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日清晨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8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时，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23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军飞行服务队派出的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97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式战斗机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13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架、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98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式直接协同侦察机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6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架、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98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式轻爆击机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34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架，飞达启德机场上空，进行密集式的空袭。空袭成功，香港空中作战能力完全瘫痪。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7" name="TextBox 3"/>
          <p:cNvSpPr txBox="1"/>
          <p:nvPr/>
        </p:nvSpPr>
        <p:spPr>
          <a:xfrm>
            <a:off x="3488886" y="2638145"/>
            <a:ext cx="4928973" cy="1311128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问题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有说在日军侵略下，香港的军力是无法抵抗的。你同意此说吗？试利用资料一和二，支持你的论点。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723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5574" y="1208241"/>
            <a:ext cx="3621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II. </a:t>
            </a:r>
            <a:r>
              <a:rPr lang="zh-TW" altLang="zh-TW" sz="2400" b="1" kern="100" dirty="0">
                <a:solidFill>
                  <a:srgbClr val="E36C0A"/>
                </a:solidFill>
                <a:ea typeface="BiauKai"/>
                <a:cs typeface="Times New Roman"/>
              </a:rPr>
              <a:t>战前两军的组织与实力</a:t>
            </a:r>
            <a:endParaRPr lang="zh-HK" altLang="zh-TW" sz="2400" kern="100" dirty="0">
              <a:cs typeface="Times New Roman"/>
            </a:endParaRPr>
          </a:p>
        </p:txBody>
      </p:sp>
      <p:pic>
        <p:nvPicPr>
          <p:cNvPr id="6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2456" y="1749592"/>
            <a:ext cx="3486785" cy="464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Sakai Takash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247" y="1749593"/>
            <a:ext cx="1986915" cy="2357755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3"/>
          <p:cNvSpPr txBox="1"/>
          <p:nvPr/>
        </p:nvSpPr>
        <p:spPr>
          <a:xfrm>
            <a:off x="435677" y="4283486"/>
            <a:ext cx="2283617" cy="14424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酒井隆（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1887-1946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出生：日本广岛县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学历：陆军大学校毕业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军阶：陆军中将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职务：广州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23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军司令官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6869188" y="1749593"/>
            <a:ext cx="1781753" cy="151505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占领香港的行动由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23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军辖下的第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师团负责。师团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长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是出身静冈县的佐野忠义。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2" name="TextBox 10"/>
          <p:cNvSpPr txBox="1"/>
          <p:nvPr/>
        </p:nvSpPr>
        <p:spPr>
          <a:xfrm>
            <a:off x="6869188" y="3428999"/>
            <a:ext cx="1024663" cy="327995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日军编制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3" name="TextBox 12"/>
          <p:cNvSpPr txBox="1"/>
          <p:nvPr/>
        </p:nvSpPr>
        <p:spPr>
          <a:xfrm>
            <a:off x="7527726" y="3975828"/>
            <a:ext cx="605747" cy="303878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师团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7527700" y="4659363"/>
            <a:ext cx="605722" cy="303878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联队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5" name="TextBox 14"/>
          <p:cNvSpPr txBox="1"/>
          <p:nvPr/>
        </p:nvSpPr>
        <p:spPr>
          <a:xfrm>
            <a:off x="7527700" y="5342898"/>
            <a:ext cx="605722" cy="303878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中队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7527700" y="6026434"/>
            <a:ext cx="605722" cy="303878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大队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cxnSp>
        <p:nvCxnSpPr>
          <p:cNvPr id="27" name="Straight Arrow Connector 17"/>
          <p:cNvCxnSpPr>
            <a:stCxn id="23" idx="2"/>
            <a:endCxn id="24" idx="0"/>
          </p:cNvCxnSpPr>
          <p:nvPr/>
        </p:nvCxnSpPr>
        <p:spPr>
          <a:xfrm flipH="1">
            <a:off x="7830561" y="4279706"/>
            <a:ext cx="39" cy="379657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8" name="Straight Arrow Connector 19"/>
          <p:cNvCxnSpPr>
            <a:stCxn id="24" idx="2"/>
            <a:endCxn id="25" idx="0"/>
          </p:cNvCxnSpPr>
          <p:nvPr/>
        </p:nvCxnSpPr>
        <p:spPr>
          <a:xfrm>
            <a:off x="7830561" y="4963240"/>
            <a:ext cx="0" cy="37965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9" name="Straight Arrow Connector 21"/>
          <p:cNvCxnSpPr>
            <a:stCxn id="25" idx="2"/>
            <a:endCxn id="26" idx="0"/>
          </p:cNvCxnSpPr>
          <p:nvPr/>
        </p:nvCxnSpPr>
        <p:spPr>
          <a:xfrm>
            <a:off x="7830561" y="5646776"/>
            <a:ext cx="0" cy="37965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6490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24"/>
          <p:cNvSpPr txBox="1"/>
          <p:nvPr/>
        </p:nvSpPr>
        <p:spPr>
          <a:xfrm>
            <a:off x="6152644" y="4256345"/>
            <a:ext cx="1606176" cy="338554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步兵总数：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8829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BBF79AB-7A86-4EB6-A25A-8DE9F0400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086"/>
          <a:stretch/>
        </p:blipFill>
        <p:spPr>
          <a:xfrm>
            <a:off x="1490162" y="2097469"/>
            <a:ext cx="6268658" cy="215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9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434134" y="1326627"/>
            <a:ext cx="2068513" cy="369332"/>
          </a:xfrm>
          <a:prstGeom prst="rect">
            <a:avLst/>
          </a:prstGeom>
          <a:solidFill>
            <a:srgbClr val="EEECE1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英日整体兵力比较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B5528AF-4BEA-4BA8-81E7-AA87B6010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968" y="1780945"/>
            <a:ext cx="7078063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9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6633882" y="2223153"/>
            <a:ext cx="2345765" cy="3999847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TW" altLang="en-US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试大概估算双方兵力的差距。你猜英军在这种差距下会采取什么战略？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731000" y="3860426"/>
            <a:ext cx="2096994" cy="2243043"/>
          </a:xfrm>
          <a:prstGeom prst="rect">
            <a:avLst/>
          </a:prstGeom>
          <a:solidFill>
            <a:sysClr val="window" lastClr="FFFFFF"/>
          </a:solidFill>
          <a:ln w="6350">
            <a:solidFill>
              <a:srgbClr val="4F81BD">
                <a:lumMod val="75000"/>
              </a:srgbClr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鉴于兵力悬殊，英军决定利用新界的醉酒湾防线，拖延日军推进的时间，从而将军事设施撤退到香港岛，进行死守。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F7A6503-5A8B-48CA-8629-22B1B9FCD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51" y="1972671"/>
            <a:ext cx="5766185" cy="450024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2339BA5-8E01-4F0A-B4E8-168188C078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574"/>
          <a:stretch/>
        </p:blipFill>
        <p:spPr>
          <a:xfrm>
            <a:off x="347214" y="1343649"/>
            <a:ext cx="5766185" cy="62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6727" y="1208241"/>
            <a:ext cx="4044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III.	</a:t>
            </a:r>
            <a:r>
              <a:rPr lang="zh-TW" altLang="zh-TW" sz="2400" b="1" kern="100" dirty="0">
                <a:solidFill>
                  <a:srgbClr val="E36C0A"/>
                </a:solidFill>
                <a:ea typeface="BiauKai"/>
                <a:cs typeface="Times New Roman"/>
              </a:rPr>
              <a:t>英军的部署与日军的进攻</a:t>
            </a:r>
            <a:endParaRPr lang="zh-HK" altLang="zh-TW" sz="2400" kern="100" dirty="0">
              <a:cs typeface="Times New Roman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19953" y="1941362"/>
            <a:ext cx="4124609" cy="704215"/>
            <a:chOff x="1" y="0"/>
            <a:chExt cx="4008220" cy="733805"/>
          </a:xfrm>
          <a:effectLst/>
        </p:grpSpPr>
        <p:sp>
          <p:nvSpPr>
            <p:cNvPr id="9" name="TextBox 2"/>
            <p:cNvSpPr txBox="1"/>
            <p:nvPr/>
          </p:nvSpPr>
          <p:spPr>
            <a:xfrm>
              <a:off x="1" y="0"/>
              <a:ext cx="3502119" cy="733805"/>
            </a:xfrm>
            <a:prstGeom prst="rect">
              <a:avLst/>
            </a:prstGeom>
            <a:gradFill flip="none" rotWithShape="1">
              <a:gsLst>
                <a:gs pos="47000">
                  <a:srgbClr val="F79646">
                    <a:lumMod val="40000"/>
                    <a:lumOff val="60000"/>
                  </a:srgbClr>
                </a:gs>
                <a:gs pos="100000">
                  <a:srgbClr val="FFFFFF"/>
                </a:gs>
              </a:gsLst>
              <a:lin ang="0" scaled="1"/>
              <a:tileRect/>
            </a:gradFill>
            <a:ln w="38100" cap="flat" cmpd="sng" algn="ctr">
              <a:noFill/>
              <a:prstDash val="solid"/>
            </a:ln>
            <a:effectLst/>
          </p:spPr>
          <p:txBody>
            <a:bodyPr wrap="square" rtlCol="0">
              <a:no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4806"/>
                </a:buClr>
                <a:buSzTx/>
                <a:buFont typeface="Times New Roman"/>
                <a:buAutoNum type="alphaUcPeriod"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984806"/>
                  </a:solidFill>
                  <a:effectLst/>
                  <a:uLnTx/>
                  <a:uFillTx/>
                  <a:latin typeface="Times New Roman"/>
                  <a:ea typeface="BiauKai"/>
                  <a:cs typeface="Times New Roman"/>
                </a:rPr>
                <a:t>英军的部署：醉酒湾防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984806"/>
                  </a:solidFill>
                  <a:effectLst/>
                  <a:uLnTx/>
                  <a:uFillTx/>
                  <a:latin typeface="Times New Roman"/>
                  <a:ea typeface="Kaiti TC Regular"/>
                  <a:cs typeface="Times New Roman"/>
                </a:rPr>
                <a:t>线</a:t>
              </a:r>
              <a:endParaRPr kumimoji="0" lang="zh-HK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7252" y="97842"/>
              <a:ext cx="730969" cy="538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TextBox 3"/>
          <p:cNvSpPr txBox="1"/>
          <p:nvPr/>
        </p:nvSpPr>
        <p:spPr>
          <a:xfrm>
            <a:off x="519952" y="2910073"/>
            <a:ext cx="8041342" cy="11872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接近深圳的新界地区，东西范围过于辽阔，不利防守，于是英军便缩窄防守线，由新界西的醉酒湾，沿着山脉，至东面的白沙湾，称为醉酒湾防线，号称「东方马奇诺防线」。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55688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5139" y="2008597"/>
            <a:ext cx="5229860" cy="3989579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601102" y="1330286"/>
            <a:ext cx="7489545" cy="369332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据以上的资料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你能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在下图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粗略画出醉酒湾防线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大概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的位置吗？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01102" y="2008597"/>
            <a:ext cx="1946369" cy="3989579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城门水塘，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1936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年建成。此年刚巧是英皇佐治五世（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King George V)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登基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25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年，故又名银禧水塘。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1965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年，香港政府在针山以南扩充水塘范围，扩充的部份被称为「下城门水塘」，因而原先的银禧水塘被称为「上城门水塘」。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10" name="Straight Arrow Connector 6"/>
          <p:cNvCxnSpPr/>
          <p:nvPr/>
        </p:nvCxnSpPr>
        <p:spPr>
          <a:xfrm>
            <a:off x="2547471" y="2648918"/>
            <a:ext cx="2330823" cy="0"/>
          </a:xfrm>
          <a:prstGeom prst="straightConnector1">
            <a:avLst/>
          </a:prstGeom>
          <a:ln w="25400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69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526582" y="1208241"/>
            <a:ext cx="5057775" cy="369332"/>
          </a:xfrm>
          <a:prstGeom prst="rect">
            <a:avLst/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英军是如何在醉酒湾防线布防的？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0469" y="5518421"/>
            <a:ext cx="1006933" cy="92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5216" y="5518421"/>
            <a:ext cx="942137" cy="84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6407" y="5457839"/>
            <a:ext cx="1011242" cy="90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1038" y="1762322"/>
            <a:ext cx="6393315" cy="360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Arrow Connector 14"/>
          <p:cNvCxnSpPr/>
          <p:nvPr/>
        </p:nvCxnSpPr>
        <p:spPr>
          <a:xfrm flipV="1">
            <a:off x="4319180" y="2384612"/>
            <a:ext cx="0" cy="3073229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7"/>
          <p:cNvCxnSpPr/>
          <p:nvPr/>
        </p:nvCxnSpPr>
        <p:spPr>
          <a:xfrm flipV="1">
            <a:off x="3446505" y="2549620"/>
            <a:ext cx="67129" cy="2968802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2540" y="5639586"/>
            <a:ext cx="939804" cy="85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Elbow Connector 31"/>
          <p:cNvCxnSpPr/>
          <p:nvPr/>
        </p:nvCxnSpPr>
        <p:spPr>
          <a:xfrm rot="5400000" flipH="1" flipV="1">
            <a:off x="4433023" y="3617981"/>
            <a:ext cx="3061640" cy="7383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99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29C2D0BC7F544BE1FEDE0EECD7245" ma:contentTypeVersion="14" ma:contentTypeDescription="Create a new document." ma:contentTypeScope="" ma:versionID="d7412338e19ab353bc3e1304ec9b2865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d6417eb18bda45ec88a4016915a232a6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D3C191BB-1F46-4103-A07F-657CDD1FF252}"/>
</file>

<file path=customXml/itemProps2.xml><?xml version="1.0" encoding="utf-8"?>
<ds:datastoreItem xmlns:ds="http://schemas.openxmlformats.org/officeDocument/2006/customXml" ds:itemID="{9B5B43F0-5FF5-4ECB-B83C-2C47D9BBDD6C}"/>
</file>

<file path=customXml/itemProps3.xml><?xml version="1.0" encoding="utf-8"?>
<ds:datastoreItem xmlns:ds="http://schemas.openxmlformats.org/officeDocument/2006/customXml" ds:itemID="{2E00C7AD-828F-4E0C-9ED8-3E1397C43512}"/>
</file>

<file path=docProps/app.xml><?xml version="1.0" encoding="utf-8"?>
<Properties xmlns="http://schemas.openxmlformats.org/officeDocument/2006/extended-properties" xmlns:vt="http://schemas.openxmlformats.org/officeDocument/2006/docPropsVTypes">
  <TotalTime>1791</TotalTime>
  <Words>3638</Words>
  <Application>Microsoft Office PowerPoint</Application>
  <PresentationFormat>如螢幕大小 (4:3)</PresentationFormat>
  <Paragraphs>194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5" baseType="lpstr">
      <vt:lpstr>BiauKai</vt:lpstr>
      <vt:lpstr>Microsoft YaHei</vt:lpstr>
      <vt:lpstr>SimSun</vt:lpstr>
      <vt:lpstr>新細明體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trilink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albert lau</dc:creator>
  <cp:lastModifiedBy>NG, Lai-fan</cp:lastModifiedBy>
  <cp:revision>340</cp:revision>
  <dcterms:created xsi:type="dcterms:W3CDTF">2017-02-07T17:12:51Z</dcterms:created>
  <dcterms:modified xsi:type="dcterms:W3CDTF">2026-01-15T02:53:28Z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