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layout2.xml" ContentType="application/vnd.openxmlformats-officedocument.drawingml.diagramLayout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colors2.xml" ContentType="application/vnd.openxmlformats-officedocument.drawingml.diagramColors+xml"/>
  <Override PartName="/ppt/diagrams/layout3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64" r:id="rId1"/>
  </p:sldMasterIdLst>
  <p:sldIdLst>
    <p:sldId id="256" r:id="rId2"/>
    <p:sldId id="309" r:id="rId3"/>
    <p:sldId id="310" r:id="rId4"/>
    <p:sldId id="275" r:id="rId5"/>
    <p:sldId id="304" r:id="rId6"/>
    <p:sldId id="305" r:id="rId7"/>
    <p:sldId id="300" r:id="rId8"/>
    <p:sldId id="303" r:id="rId9"/>
    <p:sldId id="308" r:id="rId10"/>
    <p:sldId id="311" r:id="rId11"/>
    <p:sldId id="306" r:id="rId12"/>
    <p:sldId id="312" r:id="rId13"/>
    <p:sldId id="328" r:id="rId14"/>
    <p:sldId id="329" r:id="rId15"/>
    <p:sldId id="257" r:id="rId16"/>
    <p:sldId id="258" r:id="rId17"/>
    <p:sldId id="259" r:id="rId18"/>
    <p:sldId id="260" r:id="rId19"/>
    <p:sldId id="302" r:id="rId20"/>
    <p:sldId id="261" r:id="rId21"/>
    <p:sldId id="276" r:id="rId22"/>
    <p:sldId id="277" r:id="rId23"/>
    <p:sldId id="313" r:id="rId24"/>
    <p:sldId id="278" r:id="rId25"/>
    <p:sldId id="280" r:id="rId26"/>
    <p:sldId id="314" r:id="rId27"/>
    <p:sldId id="281" r:id="rId28"/>
    <p:sldId id="282" r:id="rId29"/>
    <p:sldId id="316" r:id="rId30"/>
    <p:sldId id="285" r:id="rId31"/>
    <p:sldId id="283" r:id="rId32"/>
    <p:sldId id="279" r:id="rId33"/>
    <p:sldId id="262" r:id="rId34"/>
    <p:sldId id="264" r:id="rId35"/>
    <p:sldId id="265" r:id="rId36"/>
    <p:sldId id="266" r:id="rId37"/>
    <p:sldId id="267" r:id="rId38"/>
    <p:sldId id="268" r:id="rId39"/>
    <p:sldId id="287" r:id="rId40"/>
    <p:sldId id="288" r:id="rId41"/>
    <p:sldId id="318" r:id="rId42"/>
    <p:sldId id="289" r:id="rId43"/>
    <p:sldId id="290" r:id="rId44"/>
    <p:sldId id="321" r:id="rId45"/>
    <p:sldId id="270" r:id="rId46"/>
    <p:sldId id="269" r:id="rId47"/>
    <p:sldId id="295" r:id="rId48"/>
    <p:sldId id="271" r:id="rId49"/>
    <p:sldId id="272" r:id="rId50"/>
    <p:sldId id="273" r:id="rId51"/>
    <p:sldId id="274" r:id="rId52"/>
    <p:sldId id="291" r:id="rId53"/>
    <p:sldId id="292" r:id="rId54"/>
    <p:sldId id="323" r:id="rId55"/>
    <p:sldId id="293" r:id="rId56"/>
    <p:sldId id="294" r:id="rId57"/>
    <p:sldId id="325" r:id="rId58"/>
    <p:sldId id="296" r:id="rId59"/>
    <p:sldId id="297" r:id="rId60"/>
    <p:sldId id="327" r:id="rId61"/>
    <p:sldId id="299" r:id="rId62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19" autoAdjust="0"/>
    <p:restoredTop sz="94660"/>
  </p:normalViewPr>
  <p:slideViewPr>
    <p:cSldViewPr>
      <p:cViewPr varScale="1">
        <p:scale>
          <a:sx n="86" d="100"/>
          <a:sy n="86" d="100"/>
        </p:scale>
        <p:origin x="82" y="5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presProps" Target="presProps.xml"/><Relationship Id="rId68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69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617BFE-5F32-4062-ACE9-234A02627010}" type="doc">
      <dgm:prSet loTypeId="urn:microsoft.com/office/officeart/2005/8/layout/default" loCatId="list" qsTypeId="urn:microsoft.com/office/officeart/2005/8/quickstyle/3d3" qsCatId="3D" csTypeId="urn:microsoft.com/office/officeart/2005/8/colors/accent4_2" csCatId="accent4" phldr="1"/>
      <dgm:spPr/>
      <dgm:t>
        <a:bodyPr/>
        <a:lstStyle/>
        <a:p>
          <a:endParaRPr lang="zh-HK" altLang="en-US"/>
        </a:p>
      </dgm:t>
    </dgm:pt>
    <dgm:pt modelId="{1BCE7FE6-436A-4C1A-AB79-65D74D3C756C}">
      <dgm:prSet phldrT="[文字]"/>
      <dgm:spPr/>
      <dgm:t>
        <a:bodyPr/>
        <a:lstStyle/>
        <a:p>
          <a:r>
            <a:rPr lang="zh-HK" altLang="en-US" dirty="0"/>
            <a:t>体验式课堂学习</a:t>
          </a:r>
        </a:p>
      </dgm:t>
    </dgm:pt>
    <dgm:pt modelId="{886CDF9A-4A2F-4017-80CA-DD4D33EFAB54}" type="parTrans" cxnId="{FA5B004C-4717-4024-B631-83CDEB02FA6C}">
      <dgm:prSet/>
      <dgm:spPr/>
      <dgm:t>
        <a:bodyPr/>
        <a:lstStyle/>
        <a:p>
          <a:endParaRPr lang="zh-HK" altLang="en-US"/>
        </a:p>
      </dgm:t>
    </dgm:pt>
    <dgm:pt modelId="{074BC2B0-9E23-4826-B175-5ABC0A71BEC8}" type="sibTrans" cxnId="{FA5B004C-4717-4024-B631-83CDEB02FA6C}">
      <dgm:prSet/>
      <dgm:spPr/>
      <dgm:t>
        <a:bodyPr/>
        <a:lstStyle/>
        <a:p>
          <a:endParaRPr lang="zh-HK" altLang="en-US"/>
        </a:p>
      </dgm:t>
    </dgm:pt>
    <dgm:pt modelId="{3E938307-4211-4974-B798-C25E35B62AC0}">
      <dgm:prSet phldrT="[文字]"/>
      <dgm:spPr/>
      <dgm:t>
        <a:bodyPr/>
        <a:lstStyle/>
        <a:p>
          <a:r>
            <a:rPr lang="zh-HK" altLang="en-US" dirty="0"/>
            <a:t>小组活动</a:t>
          </a:r>
        </a:p>
      </dgm:t>
    </dgm:pt>
    <dgm:pt modelId="{4B08AD6F-2B4C-4742-83D3-194148485075}" type="parTrans" cxnId="{C6CCFFC0-AC96-448A-AAC3-0F79DA070D4D}">
      <dgm:prSet/>
      <dgm:spPr/>
      <dgm:t>
        <a:bodyPr/>
        <a:lstStyle/>
        <a:p>
          <a:endParaRPr lang="zh-HK" altLang="en-US"/>
        </a:p>
      </dgm:t>
    </dgm:pt>
    <dgm:pt modelId="{F5927287-1691-4198-84E4-96BA03F60BDA}" type="sibTrans" cxnId="{C6CCFFC0-AC96-448A-AAC3-0F79DA070D4D}">
      <dgm:prSet/>
      <dgm:spPr/>
      <dgm:t>
        <a:bodyPr/>
        <a:lstStyle/>
        <a:p>
          <a:endParaRPr lang="zh-HK" altLang="en-US"/>
        </a:p>
      </dgm:t>
    </dgm:pt>
    <dgm:pt modelId="{02CB23E4-AC14-4550-8F67-BDB1287FBA5E}">
      <dgm:prSet phldrT="[文字]"/>
      <dgm:spPr/>
      <dgm:t>
        <a:bodyPr/>
        <a:lstStyle/>
        <a:p>
          <a:r>
            <a:rPr lang="zh-HK" altLang="en-US" dirty="0"/>
            <a:t>个人反思</a:t>
          </a:r>
        </a:p>
      </dgm:t>
    </dgm:pt>
    <dgm:pt modelId="{2BE5F026-230A-4D17-AF7A-3BE47CE6F2FA}" type="parTrans" cxnId="{073266DB-7428-4A0C-8998-7F10B0191E37}">
      <dgm:prSet/>
      <dgm:spPr/>
      <dgm:t>
        <a:bodyPr/>
        <a:lstStyle/>
        <a:p>
          <a:endParaRPr lang="zh-HK" altLang="en-US"/>
        </a:p>
      </dgm:t>
    </dgm:pt>
    <dgm:pt modelId="{F3F19420-EB25-4308-A6D5-756055421E96}" type="sibTrans" cxnId="{073266DB-7428-4A0C-8998-7F10B0191E37}">
      <dgm:prSet/>
      <dgm:spPr/>
      <dgm:t>
        <a:bodyPr/>
        <a:lstStyle/>
        <a:p>
          <a:endParaRPr lang="zh-HK" altLang="en-US"/>
        </a:p>
      </dgm:t>
    </dgm:pt>
    <dgm:pt modelId="{8D5DF615-06E0-4BB5-A27C-FBB83C99CA25}">
      <dgm:prSet phldrT="[文字]"/>
      <dgm:spPr/>
      <dgm:t>
        <a:bodyPr/>
        <a:lstStyle/>
        <a:p>
          <a:r>
            <a:rPr lang="zh-HK" altLang="en-US" dirty="0"/>
            <a:t>认知层面</a:t>
          </a:r>
        </a:p>
      </dgm:t>
    </dgm:pt>
    <dgm:pt modelId="{C224A50F-FD86-4D89-B5CA-1CA504158AAA}" type="parTrans" cxnId="{C6199E14-6DD8-4CE2-833B-6E385CC75B82}">
      <dgm:prSet/>
      <dgm:spPr/>
      <dgm:t>
        <a:bodyPr/>
        <a:lstStyle/>
        <a:p>
          <a:endParaRPr lang="zh-HK" altLang="en-US"/>
        </a:p>
      </dgm:t>
    </dgm:pt>
    <dgm:pt modelId="{DE59221F-EB2B-4290-8B19-3556E53902D9}" type="sibTrans" cxnId="{C6199E14-6DD8-4CE2-833B-6E385CC75B82}">
      <dgm:prSet/>
      <dgm:spPr/>
      <dgm:t>
        <a:bodyPr/>
        <a:lstStyle/>
        <a:p>
          <a:endParaRPr lang="zh-HK" altLang="en-US"/>
        </a:p>
      </dgm:t>
    </dgm:pt>
    <dgm:pt modelId="{F61328CA-ECD0-42BD-ACE6-718D985B532F}">
      <dgm:prSet phldrT="[文字]"/>
      <dgm:spPr/>
      <dgm:t>
        <a:bodyPr/>
        <a:lstStyle/>
        <a:p>
          <a:r>
            <a:rPr lang="zh-HK" altLang="en-US" dirty="0"/>
            <a:t>情意层面</a:t>
          </a:r>
        </a:p>
      </dgm:t>
    </dgm:pt>
    <dgm:pt modelId="{2C53D745-3FC6-4106-86FE-F0F443DA469B}" type="parTrans" cxnId="{20EA5B10-2B60-407D-AFFA-38B40EF27857}">
      <dgm:prSet/>
      <dgm:spPr/>
      <dgm:t>
        <a:bodyPr/>
        <a:lstStyle/>
        <a:p>
          <a:endParaRPr lang="zh-HK" altLang="en-US"/>
        </a:p>
      </dgm:t>
    </dgm:pt>
    <dgm:pt modelId="{0ECD1D0B-2687-4DD7-8250-465862806DE2}" type="sibTrans" cxnId="{20EA5B10-2B60-407D-AFFA-38B40EF27857}">
      <dgm:prSet/>
      <dgm:spPr/>
      <dgm:t>
        <a:bodyPr/>
        <a:lstStyle/>
        <a:p>
          <a:endParaRPr lang="zh-HK" altLang="en-US"/>
        </a:p>
      </dgm:t>
    </dgm:pt>
    <dgm:pt modelId="{EB2B366F-5D0C-447E-8B26-D1182AD4DBC7}" type="pres">
      <dgm:prSet presAssocID="{F4617BFE-5F32-4062-ACE9-234A02627010}" presName="diagram" presStyleCnt="0">
        <dgm:presLayoutVars>
          <dgm:dir/>
          <dgm:resizeHandles val="exact"/>
        </dgm:presLayoutVars>
      </dgm:prSet>
      <dgm:spPr/>
    </dgm:pt>
    <dgm:pt modelId="{2A666830-4C69-4FC0-BB22-FCFF4A6A7BA7}" type="pres">
      <dgm:prSet presAssocID="{1BCE7FE6-436A-4C1A-AB79-65D74D3C756C}" presName="node" presStyleLbl="node1" presStyleIdx="0" presStyleCnt="5" custLinFactY="33894" custLinFactNeighborY="100000">
        <dgm:presLayoutVars>
          <dgm:bulletEnabled val="1"/>
        </dgm:presLayoutVars>
      </dgm:prSet>
      <dgm:spPr/>
    </dgm:pt>
    <dgm:pt modelId="{04385313-447B-4446-AC33-CC47DEABB1AD}" type="pres">
      <dgm:prSet presAssocID="{074BC2B0-9E23-4826-B175-5ABC0A71BEC8}" presName="sibTrans" presStyleCnt="0"/>
      <dgm:spPr/>
    </dgm:pt>
    <dgm:pt modelId="{267ED144-A0E9-4B21-A7BD-1363D4896BD0}" type="pres">
      <dgm:prSet presAssocID="{3E938307-4211-4974-B798-C25E35B62AC0}" presName="node" presStyleLbl="node1" presStyleIdx="1" presStyleCnt="5" custLinFactY="35207" custLinFactNeighborX="1628" custLinFactNeighborY="100000">
        <dgm:presLayoutVars>
          <dgm:bulletEnabled val="1"/>
        </dgm:presLayoutVars>
      </dgm:prSet>
      <dgm:spPr/>
    </dgm:pt>
    <dgm:pt modelId="{3DB961D2-6E70-4265-8277-153BE1C23010}" type="pres">
      <dgm:prSet presAssocID="{F5927287-1691-4198-84E4-96BA03F60BDA}" presName="sibTrans" presStyleCnt="0"/>
      <dgm:spPr/>
    </dgm:pt>
    <dgm:pt modelId="{FC4BC13A-7024-4162-B6FF-4CAEC0E1536D}" type="pres">
      <dgm:prSet presAssocID="{02CB23E4-AC14-4550-8F67-BDB1287FBA5E}" presName="node" presStyleLbl="node1" presStyleIdx="2" presStyleCnt="5" custLinFactY="33841" custLinFactNeighborX="16522" custLinFactNeighborY="100000">
        <dgm:presLayoutVars>
          <dgm:bulletEnabled val="1"/>
        </dgm:presLayoutVars>
      </dgm:prSet>
      <dgm:spPr/>
    </dgm:pt>
    <dgm:pt modelId="{3BE69D21-678D-471B-B2DD-004921082F79}" type="pres">
      <dgm:prSet presAssocID="{F3F19420-EB25-4308-A6D5-756055421E96}" presName="sibTrans" presStyleCnt="0"/>
      <dgm:spPr/>
    </dgm:pt>
    <dgm:pt modelId="{1F2AB816-0F40-4FB5-9292-5683E6322C77}" type="pres">
      <dgm:prSet presAssocID="{8D5DF615-06E0-4BB5-A27C-FBB83C99CA25}" presName="node" presStyleLbl="node1" presStyleIdx="3" presStyleCnt="5" custLinFactY="-15580" custLinFactNeighborX="-20217" custLinFactNeighborY="-100000">
        <dgm:presLayoutVars>
          <dgm:bulletEnabled val="1"/>
        </dgm:presLayoutVars>
      </dgm:prSet>
      <dgm:spPr/>
    </dgm:pt>
    <dgm:pt modelId="{BFB0192A-FD14-4DC6-B094-AB00E41B31A3}" type="pres">
      <dgm:prSet presAssocID="{DE59221F-EB2B-4290-8B19-3556E53902D9}" presName="sibTrans" presStyleCnt="0"/>
      <dgm:spPr/>
    </dgm:pt>
    <dgm:pt modelId="{99FC4DF7-D89E-4105-B190-538F7D45B492}" type="pres">
      <dgm:prSet presAssocID="{F61328CA-ECD0-42BD-ACE6-718D985B532F}" presName="node" presStyleLbl="node1" presStyleIdx="4" presStyleCnt="5" custLinFactY="-15580" custLinFactNeighborX="12391" custLinFactNeighborY="-100000">
        <dgm:presLayoutVars>
          <dgm:bulletEnabled val="1"/>
        </dgm:presLayoutVars>
      </dgm:prSet>
      <dgm:spPr/>
    </dgm:pt>
  </dgm:ptLst>
  <dgm:cxnLst>
    <dgm:cxn modelId="{20EA5B10-2B60-407D-AFFA-38B40EF27857}" srcId="{F4617BFE-5F32-4062-ACE9-234A02627010}" destId="{F61328CA-ECD0-42BD-ACE6-718D985B532F}" srcOrd="4" destOrd="0" parTransId="{2C53D745-3FC6-4106-86FE-F0F443DA469B}" sibTransId="{0ECD1D0B-2687-4DD7-8250-465862806DE2}"/>
    <dgm:cxn modelId="{C6199E14-6DD8-4CE2-833B-6E385CC75B82}" srcId="{F4617BFE-5F32-4062-ACE9-234A02627010}" destId="{8D5DF615-06E0-4BB5-A27C-FBB83C99CA25}" srcOrd="3" destOrd="0" parTransId="{C224A50F-FD86-4D89-B5CA-1CA504158AAA}" sibTransId="{DE59221F-EB2B-4290-8B19-3556E53902D9}"/>
    <dgm:cxn modelId="{4B6B262D-609A-44C6-A619-9FFE83CA4A9F}" type="presOf" srcId="{3E938307-4211-4974-B798-C25E35B62AC0}" destId="{267ED144-A0E9-4B21-A7BD-1363D4896BD0}" srcOrd="0" destOrd="0" presId="urn:microsoft.com/office/officeart/2005/8/layout/default"/>
    <dgm:cxn modelId="{0AA67330-D8A5-4983-B6ED-88BDC7BE285C}" type="presOf" srcId="{1BCE7FE6-436A-4C1A-AB79-65D74D3C756C}" destId="{2A666830-4C69-4FC0-BB22-FCFF4A6A7BA7}" srcOrd="0" destOrd="0" presId="urn:microsoft.com/office/officeart/2005/8/layout/default"/>
    <dgm:cxn modelId="{17F46368-4793-4EDF-A96C-F984FCC495DB}" type="presOf" srcId="{02CB23E4-AC14-4550-8F67-BDB1287FBA5E}" destId="{FC4BC13A-7024-4162-B6FF-4CAEC0E1536D}" srcOrd="0" destOrd="0" presId="urn:microsoft.com/office/officeart/2005/8/layout/default"/>
    <dgm:cxn modelId="{680FE369-E5EB-428D-9473-6A04E175A763}" type="presOf" srcId="{F4617BFE-5F32-4062-ACE9-234A02627010}" destId="{EB2B366F-5D0C-447E-8B26-D1182AD4DBC7}" srcOrd="0" destOrd="0" presId="urn:microsoft.com/office/officeart/2005/8/layout/default"/>
    <dgm:cxn modelId="{FA5B004C-4717-4024-B631-83CDEB02FA6C}" srcId="{F4617BFE-5F32-4062-ACE9-234A02627010}" destId="{1BCE7FE6-436A-4C1A-AB79-65D74D3C756C}" srcOrd="0" destOrd="0" parTransId="{886CDF9A-4A2F-4017-80CA-DD4D33EFAB54}" sibTransId="{074BC2B0-9E23-4826-B175-5ABC0A71BEC8}"/>
    <dgm:cxn modelId="{A95CA477-A67B-4192-9684-AEC8D3D195DA}" type="presOf" srcId="{F61328CA-ECD0-42BD-ACE6-718D985B532F}" destId="{99FC4DF7-D89E-4105-B190-538F7D45B492}" srcOrd="0" destOrd="0" presId="urn:microsoft.com/office/officeart/2005/8/layout/default"/>
    <dgm:cxn modelId="{C6CCFFC0-AC96-448A-AAC3-0F79DA070D4D}" srcId="{F4617BFE-5F32-4062-ACE9-234A02627010}" destId="{3E938307-4211-4974-B798-C25E35B62AC0}" srcOrd="1" destOrd="0" parTransId="{4B08AD6F-2B4C-4742-83D3-194148485075}" sibTransId="{F5927287-1691-4198-84E4-96BA03F60BDA}"/>
    <dgm:cxn modelId="{23A0E2D9-856A-4AB0-A45A-935EE5C53CA1}" type="presOf" srcId="{8D5DF615-06E0-4BB5-A27C-FBB83C99CA25}" destId="{1F2AB816-0F40-4FB5-9292-5683E6322C77}" srcOrd="0" destOrd="0" presId="urn:microsoft.com/office/officeart/2005/8/layout/default"/>
    <dgm:cxn modelId="{073266DB-7428-4A0C-8998-7F10B0191E37}" srcId="{F4617BFE-5F32-4062-ACE9-234A02627010}" destId="{02CB23E4-AC14-4550-8F67-BDB1287FBA5E}" srcOrd="2" destOrd="0" parTransId="{2BE5F026-230A-4D17-AF7A-3BE47CE6F2FA}" sibTransId="{F3F19420-EB25-4308-A6D5-756055421E96}"/>
    <dgm:cxn modelId="{46E9A368-5ED3-4593-AEAD-9580D5872E49}" type="presParOf" srcId="{EB2B366F-5D0C-447E-8B26-D1182AD4DBC7}" destId="{2A666830-4C69-4FC0-BB22-FCFF4A6A7BA7}" srcOrd="0" destOrd="0" presId="urn:microsoft.com/office/officeart/2005/8/layout/default"/>
    <dgm:cxn modelId="{8291CF55-20AF-4B4B-83F1-855F9725BF60}" type="presParOf" srcId="{EB2B366F-5D0C-447E-8B26-D1182AD4DBC7}" destId="{04385313-447B-4446-AC33-CC47DEABB1AD}" srcOrd="1" destOrd="0" presId="urn:microsoft.com/office/officeart/2005/8/layout/default"/>
    <dgm:cxn modelId="{65B4712F-5584-496E-B6A9-97A723BA80BD}" type="presParOf" srcId="{EB2B366F-5D0C-447E-8B26-D1182AD4DBC7}" destId="{267ED144-A0E9-4B21-A7BD-1363D4896BD0}" srcOrd="2" destOrd="0" presId="urn:microsoft.com/office/officeart/2005/8/layout/default"/>
    <dgm:cxn modelId="{6B719130-E3B5-4464-BAE0-1DB1A999181C}" type="presParOf" srcId="{EB2B366F-5D0C-447E-8B26-D1182AD4DBC7}" destId="{3DB961D2-6E70-4265-8277-153BE1C23010}" srcOrd="3" destOrd="0" presId="urn:microsoft.com/office/officeart/2005/8/layout/default"/>
    <dgm:cxn modelId="{959FEA7B-5E20-4557-BD8A-E2C6647F2CC2}" type="presParOf" srcId="{EB2B366F-5D0C-447E-8B26-D1182AD4DBC7}" destId="{FC4BC13A-7024-4162-B6FF-4CAEC0E1536D}" srcOrd="4" destOrd="0" presId="urn:microsoft.com/office/officeart/2005/8/layout/default"/>
    <dgm:cxn modelId="{2C1D120C-9884-425D-AF52-C9F16FE56FC6}" type="presParOf" srcId="{EB2B366F-5D0C-447E-8B26-D1182AD4DBC7}" destId="{3BE69D21-678D-471B-B2DD-004921082F79}" srcOrd="5" destOrd="0" presId="urn:microsoft.com/office/officeart/2005/8/layout/default"/>
    <dgm:cxn modelId="{ECC30756-6670-474D-A674-EE06BD42117F}" type="presParOf" srcId="{EB2B366F-5D0C-447E-8B26-D1182AD4DBC7}" destId="{1F2AB816-0F40-4FB5-9292-5683E6322C77}" srcOrd="6" destOrd="0" presId="urn:microsoft.com/office/officeart/2005/8/layout/default"/>
    <dgm:cxn modelId="{0525D743-F83B-4578-8D33-4B7B078D2659}" type="presParOf" srcId="{EB2B366F-5D0C-447E-8B26-D1182AD4DBC7}" destId="{BFB0192A-FD14-4DC6-B094-AB00E41B31A3}" srcOrd="7" destOrd="0" presId="urn:microsoft.com/office/officeart/2005/8/layout/default"/>
    <dgm:cxn modelId="{8B9B2D57-E299-4B4A-897D-A0793D723869}" type="presParOf" srcId="{EB2B366F-5D0C-447E-8B26-D1182AD4DBC7}" destId="{99FC4DF7-D89E-4105-B190-538F7D45B49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1EAB7D-B493-45C2-8843-9249B6ECF0EC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5A386FFB-D706-4E7A-8739-1753AA22521B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dirty="0"/>
            <a:t>课程议题</a:t>
          </a:r>
        </a:p>
        <a:p>
          <a:endParaRPr lang="zh-HK" altLang="en-US" sz="2100" dirty="0"/>
        </a:p>
      </dgm:t>
    </dgm:pt>
    <dgm:pt modelId="{4897FA5D-AB6F-4B19-9138-DF67708ACF06}" type="parTrans" cxnId="{458636DA-E1F2-4651-AAD0-D9AE5F55F4D3}">
      <dgm:prSet/>
      <dgm:spPr/>
      <dgm:t>
        <a:bodyPr/>
        <a:lstStyle/>
        <a:p>
          <a:endParaRPr lang="zh-HK" altLang="en-US"/>
        </a:p>
      </dgm:t>
    </dgm:pt>
    <dgm:pt modelId="{8AAD209A-85F8-4965-80C0-CE3892A16DA3}" type="sibTrans" cxnId="{458636DA-E1F2-4651-AAD0-D9AE5F55F4D3}">
      <dgm:prSet/>
      <dgm:spPr/>
      <dgm:t>
        <a:bodyPr/>
        <a:lstStyle/>
        <a:p>
          <a:endParaRPr lang="zh-HK" altLang="en-US"/>
        </a:p>
      </dgm:t>
    </dgm:pt>
    <dgm:pt modelId="{27EE7512-A9D4-4A73-860E-5980B772E93B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dirty="0"/>
            <a:t>老师导引 </a:t>
          </a:r>
        </a:p>
        <a:p>
          <a:endParaRPr lang="zh-HK" altLang="en-US" sz="2100" dirty="0"/>
        </a:p>
      </dgm:t>
    </dgm:pt>
    <dgm:pt modelId="{394A9325-DCCA-4BAA-9A3A-1E428A9C8706}" type="parTrans" cxnId="{CC251DCB-FF36-41E0-9AB6-291F2AF2A9C0}">
      <dgm:prSet/>
      <dgm:spPr/>
      <dgm:t>
        <a:bodyPr/>
        <a:lstStyle/>
        <a:p>
          <a:endParaRPr lang="zh-HK" altLang="en-US"/>
        </a:p>
      </dgm:t>
    </dgm:pt>
    <dgm:pt modelId="{C47C430E-5EF7-4F57-B402-CCF56275BF50}" type="sibTrans" cxnId="{CC251DCB-FF36-41E0-9AB6-291F2AF2A9C0}">
      <dgm:prSet/>
      <dgm:spPr/>
      <dgm:t>
        <a:bodyPr/>
        <a:lstStyle/>
        <a:p>
          <a:endParaRPr lang="zh-HK" altLang="en-US"/>
        </a:p>
      </dgm:t>
    </dgm:pt>
    <dgm:pt modelId="{7A7C5EC3-207A-4CE0-87D4-5173F51B351A}">
      <dgm:prSet phldrT="[文字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dirty="0"/>
            <a:t>学生为本议题</a:t>
          </a:r>
        </a:p>
      </dgm:t>
    </dgm:pt>
    <dgm:pt modelId="{7D74C3B8-C1EE-4E18-98B1-BF8829351805}" type="parTrans" cxnId="{30F45015-B65B-4297-9B22-B59D70AEA2E1}">
      <dgm:prSet/>
      <dgm:spPr/>
      <dgm:t>
        <a:bodyPr/>
        <a:lstStyle/>
        <a:p>
          <a:endParaRPr lang="zh-HK" altLang="en-US"/>
        </a:p>
      </dgm:t>
    </dgm:pt>
    <dgm:pt modelId="{8FBBDEBE-AD75-4263-9D73-FA7E3DE8CB96}" type="sibTrans" cxnId="{30F45015-B65B-4297-9B22-B59D70AEA2E1}">
      <dgm:prSet/>
      <dgm:spPr/>
      <dgm:t>
        <a:bodyPr/>
        <a:lstStyle/>
        <a:p>
          <a:endParaRPr lang="zh-HK" altLang="en-US"/>
        </a:p>
      </dgm:t>
    </dgm:pt>
    <dgm:pt modelId="{220D6BDE-3C8C-417F-BFD1-E439F4EA342F}" type="pres">
      <dgm:prSet presAssocID="{311EAB7D-B493-45C2-8843-9249B6ECF0E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8AB6749-89B7-4A6E-AE5A-DBD3D89F8645}" type="pres">
      <dgm:prSet presAssocID="{5A386FFB-D706-4E7A-8739-1753AA22521B}" presName="gear1" presStyleLbl="node1" presStyleIdx="0" presStyleCnt="3" custScaleX="93292" custScaleY="88739" custLinFactNeighborX="-7005" custLinFactNeighborY="6415">
        <dgm:presLayoutVars>
          <dgm:chMax val="1"/>
          <dgm:bulletEnabled val="1"/>
        </dgm:presLayoutVars>
      </dgm:prSet>
      <dgm:spPr/>
    </dgm:pt>
    <dgm:pt modelId="{9DEF0733-D81E-4910-B370-9FFE33C61F06}" type="pres">
      <dgm:prSet presAssocID="{5A386FFB-D706-4E7A-8739-1753AA22521B}" presName="gear1srcNode" presStyleLbl="node1" presStyleIdx="0" presStyleCnt="3"/>
      <dgm:spPr/>
    </dgm:pt>
    <dgm:pt modelId="{E6640A6E-9244-4025-B37E-81313513F544}" type="pres">
      <dgm:prSet presAssocID="{5A386FFB-D706-4E7A-8739-1753AA22521B}" presName="gear1dstNode" presStyleLbl="node1" presStyleIdx="0" presStyleCnt="3"/>
      <dgm:spPr/>
    </dgm:pt>
    <dgm:pt modelId="{2B521C00-DAD2-485B-A517-4E97EFDBF14B}" type="pres">
      <dgm:prSet presAssocID="{27EE7512-A9D4-4A73-860E-5980B772E93B}" presName="gear2" presStyleLbl="node1" presStyleIdx="1" presStyleCnt="3" custLinFactNeighborX="-9517" custLinFactNeighborY="5914">
        <dgm:presLayoutVars>
          <dgm:chMax val="1"/>
          <dgm:bulletEnabled val="1"/>
        </dgm:presLayoutVars>
      </dgm:prSet>
      <dgm:spPr/>
    </dgm:pt>
    <dgm:pt modelId="{2160B145-6221-400C-A29D-ECF0F3ED932F}" type="pres">
      <dgm:prSet presAssocID="{27EE7512-A9D4-4A73-860E-5980B772E93B}" presName="gear2srcNode" presStyleLbl="node1" presStyleIdx="1" presStyleCnt="3"/>
      <dgm:spPr/>
    </dgm:pt>
    <dgm:pt modelId="{E49B6125-F13E-412E-9BCB-C3011434204D}" type="pres">
      <dgm:prSet presAssocID="{27EE7512-A9D4-4A73-860E-5980B772E93B}" presName="gear2dstNode" presStyleLbl="node1" presStyleIdx="1" presStyleCnt="3"/>
      <dgm:spPr/>
    </dgm:pt>
    <dgm:pt modelId="{08BABF9D-8A1E-4167-A025-429F17188618}" type="pres">
      <dgm:prSet presAssocID="{7A7C5EC3-207A-4CE0-87D4-5173F51B351A}" presName="gear3" presStyleLbl="node1" presStyleIdx="2" presStyleCnt="3" custScaleX="127884" custScaleY="127005" custLinFactNeighborX="2876" custLinFactNeighborY="-5438"/>
      <dgm:spPr/>
    </dgm:pt>
    <dgm:pt modelId="{64F5E1E0-223D-48B6-822B-D82ED6B4FF89}" type="pres">
      <dgm:prSet presAssocID="{7A7C5EC3-207A-4CE0-87D4-5173F51B351A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66789164-8A84-42BF-AEED-531E37DC92DE}" type="pres">
      <dgm:prSet presAssocID="{7A7C5EC3-207A-4CE0-87D4-5173F51B351A}" presName="gear3srcNode" presStyleLbl="node1" presStyleIdx="2" presStyleCnt="3"/>
      <dgm:spPr/>
    </dgm:pt>
    <dgm:pt modelId="{E4794AFA-4B86-4B69-84F3-30EFD4BF07A3}" type="pres">
      <dgm:prSet presAssocID="{7A7C5EC3-207A-4CE0-87D4-5173F51B351A}" presName="gear3dstNode" presStyleLbl="node1" presStyleIdx="2" presStyleCnt="3"/>
      <dgm:spPr/>
    </dgm:pt>
    <dgm:pt modelId="{647A2C2E-C70A-4B89-B536-AD8E31B2A67A}" type="pres">
      <dgm:prSet presAssocID="{8AAD209A-85F8-4965-80C0-CE3892A16DA3}" presName="connector1" presStyleLbl="sibTrans2D1" presStyleIdx="0" presStyleCnt="3"/>
      <dgm:spPr/>
    </dgm:pt>
    <dgm:pt modelId="{6AA304E9-B31A-4737-9BBA-28D30B98C1D9}" type="pres">
      <dgm:prSet presAssocID="{C47C430E-5EF7-4F57-B402-CCF56275BF50}" presName="connector2" presStyleLbl="sibTrans2D1" presStyleIdx="1" presStyleCnt="3" custLinFactNeighborX="-6351" custLinFactNeighborY="-3387"/>
      <dgm:spPr/>
    </dgm:pt>
    <dgm:pt modelId="{AED9ABD1-63AA-40C4-9CDC-EFE224E48F35}" type="pres">
      <dgm:prSet presAssocID="{8FBBDEBE-AD75-4263-9D73-FA7E3DE8CB96}" presName="connector3" presStyleLbl="sibTrans2D1" presStyleIdx="2" presStyleCnt="3"/>
      <dgm:spPr/>
    </dgm:pt>
  </dgm:ptLst>
  <dgm:cxnLst>
    <dgm:cxn modelId="{DE528300-002B-4B48-B134-469BC846A7E8}" type="presOf" srcId="{27EE7512-A9D4-4A73-860E-5980B772E93B}" destId="{2B521C00-DAD2-485B-A517-4E97EFDBF14B}" srcOrd="0" destOrd="0" presId="urn:microsoft.com/office/officeart/2005/8/layout/gear1"/>
    <dgm:cxn modelId="{30F45015-B65B-4297-9B22-B59D70AEA2E1}" srcId="{311EAB7D-B493-45C2-8843-9249B6ECF0EC}" destId="{7A7C5EC3-207A-4CE0-87D4-5173F51B351A}" srcOrd="2" destOrd="0" parTransId="{7D74C3B8-C1EE-4E18-98B1-BF8829351805}" sibTransId="{8FBBDEBE-AD75-4263-9D73-FA7E3DE8CB96}"/>
    <dgm:cxn modelId="{A2954320-6668-4DA7-991B-0BAAB4A6BEF1}" type="presOf" srcId="{7A7C5EC3-207A-4CE0-87D4-5173F51B351A}" destId="{66789164-8A84-42BF-AEED-531E37DC92DE}" srcOrd="2" destOrd="0" presId="urn:microsoft.com/office/officeart/2005/8/layout/gear1"/>
    <dgm:cxn modelId="{55A04426-D8ED-4519-9F59-DAA56BEEFA37}" type="presOf" srcId="{7A7C5EC3-207A-4CE0-87D4-5173F51B351A}" destId="{64F5E1E0-223D-48B6-822B-D82ED6B4FF89}" srcOrd="1" destOrd="0" presId="urn:microsoft.com/office/officeart/2005/8/layout/gear1"/>
    <dgm:cxn modelId="{8CFD0D2B-226A-47AC-88D3-88F5B9624E27}" type="presOf" srcId="{311EAB7D-B493-45C2-8843-9249B6ECF0EC}" destId="{220D6BDE-3C8C-417F-BFD1-E439F4EA342F}" srcOrd="0" destOrd="0" presId="urn:microsoft.com/office/officeart/2005/8/layout/gear1"/>
    <dgm:cxn modelId="{ECAB943B-1A45-4239-9353-E4AB6BDE2DAE}" type="presOf" srcId="{27EE7512-A9D4-4A73-860E-5980B772E93B}" destId="{E49B6125-F13E-412E-9BCB-C3011434204D}" srcOrd="2" destOrd="0" presId="urn:microsoft.com/office/officeart/2005/8/layout/gear1"/>
    <dgm:cxn modelId="{86182E5A-9CA9-4995-ACB1-C67CD13DF10F}" type="presOf" srcId="{8AAD209A-85F8-4965-80C0-CE3892A16DA3}" destId="{647A2C2E-C70A-4B89-B536-AD8E31B2A67A}" srcOrd="0" destOrd="0" presId="urn:microsoft.com/office/officeart/2005/8/layout/gear1"/>
    <dgm:cxn modelId="{B36B7C80-AFA1-49BA-8101-3F4924031891}" type="presOf" srcId="{5A386FFB-D706-4E7A-8739-1753AA22521B}" destId="{9DEF0733-D81E-4910-B370-9FFE33C61F06}" srcOrd="1" destOrd="0" presId="urn:microsoft.com/office/officeart/2005/8/layout/gear1"/>
    <dgm:cxn modelId="{9BE23483-581F-4565-840E-E2A6F3669DED}" type="presOf" srcId="{27EE7512-A9D4-4A73-860E-5980B772E93B}" destId="{2160B145-6221-400C-A29D-ECF0F3ED932F}" srcOrd="1" destOrd="0" presId="urn:microsoft.com/office/officeart/2005/8/layout/gear1"/>
    <dgm:cxn modelId="{A237679E-00E9-4972-85E0-5D16FAFD74FF}" type="presOf" srcId="{8FBBDEBE-AD75-4263-9D73-FA7E3DE8CB96}" destId="{AED9ABD1-63AA-40C4-9CDC-EFE224E48F35}" srcOrd="0" destOrd="0" presId="urn:microsoft.com/office/officeart/2005/8/layout/gear1"/>
    <dgm:cxn modelId="{C203429F-BC2F-47D5-B5B5-3992F50334FC}" type="presOf" srcId="{5A386FFB-D706-4E7A-8739-1753AA22521B}" destId="{98AB6749-89B7-4A6E-AE5A-DBD3D89F8645}" srcOrd="0" destOrd="0" presId="urn:microsoft.com/office/officeart/2005/8/layout/gear1"/>
    <dgm:cxn modelId="{743E53A5-FA4F-4F5A-A594-C1E7482FDC50}" type="presOf" srcId="{C47C430E-5EF7-4F57-B402-CCF56275BF50}" destId="{6AA304E9-B31A-4737-9BBA-28D30B98C1D9}" srcOrd="0" destOrd="0" presId="urn:microsoft.com/office/officeart/2005/8/layout/gear1"/>
    <dgm:cxn modelId="{E95628B8-EDDF-42E9-9DA0-5F07D6EC3B36}" type="presOf" srcId="{7A7C5EC3-207A-4CE0-87D4-5173F51B351A}" destId="{E4794AFA-4B86-4B69-84F3-30EFD4BF07A3}" srcOrd="3" destOrd="0" presId="urn:microsoft.com/office/officeart/2005/8/layout/gear1"/>
    <dgm:cxn modelId="{CC251DCB-FF36-41E0-9AB6-291F2AF2A9C0}" srcId="{311EAB7D-B493-45C2-8843-9249B6ECF0EC}" destId="{27EE7512-A9D4-4A73-860E-5980B772E93B}" srcOrd="1" destOrd="0" parTransId="{394A9325-DCCA-4BAA-9A3A-1E428A9C8706}" sibTransId="{C47C430E-5EF7-4F57-B402-CCF56275BF50}"/>
    <dgm:cxn modelId="{458636DA-E1F2-4651-AAD0-D9AE5F55F4D3}" srcId="{311EAB7D-B493-45C2-8843-9249B6ECF0EC}" destId="{5A386FFB-D706-4E7A-8739-1753AA22521B}" srcOrd="0" destOrd="0" parTransId="{4897FA5D-AB6F-4B19-9138-DF67708ACF06}" sibTransId="{8AAD209A-85F8-4965-80C0-CE3892A16DA3}"/>
    <dgm:cxn modelId="{4D598DE8-02FF-4E8C-9CEF-6F36800133CB}" type="presOf" srcId="{7A7C5EC3-207A-4CE0-87D4-5173F51B351A}" destId="{08BABF9D-8A1E-4167-A025-429F17188618}" srcOrd="0" destOrd="0" presId="urn:microsoft.com/office/officeart/2005/8/layout/gear1"/>
    <dgm:cxn modelId="{00F051FD-CE5F-4D43-92EF-637555C11E4F}" type="presOf" srcId="{5A386FFB-D706-4E7A-8739-1753AA22521B}" destId="{E6640A6E-9244-4025-B37E-81313513F544}" srcOrd="2" destOrd="0" presId="urn:microsoft.com/office/officeart/2005/8/layout/gear1"/>
    <dgm:cxn modelId="{F6D5CB2A-2630-49AC-9BAF-71EB0C4B2A97}" type="presParOf" srcId="{220D6BDE-3C8C-417F-BFD1-E439F4EA342F}" destId="{98AB6749-89B7-4A6E-AE5A-DBD3D89F8645}" srcOrd="0" destOrd="0" presId="urn:microsoft.com/office/officeart/2005/8/layout/gear1"/>
    <dgm:cxn modelId="{4B90C586-8D51-4F6A-878C-14B49CA6C4CF}" type="presParOf" srcId="{220D6BDE-3C8C-417F-BFD1-E439F4EA342F}" destId="{9DEF0733-D81E-4910-B370-9FFE33C61F06}" srcOrd="1" destOrd="0" presId="urn:microsoft.com/office/officeart/2005/8/layout/gear1"/>
    <dgm:cxn modelId="{3D3BCA2F-1BF9-4236-86A6-A398BEBFD58F}" type="presParOf" srcId="{220D6BDE-3C8C-417F-BFD1-E439F4EA342F}" destId="{E6640A6E-9244-4025-B37E-81313513F544}" srcOrd="2" destOrd="0" presId="urn:microsoft.com/office/officeart/2005/8/layout/gear1"/>
    <dgm:cxn modelId="{8BF4089F-5654-457D-9150-EEE0A595C478}" type="presParOf" srcId="{220D6BDE-3C8C-417F-BFD1-E439F4EA342F}" destId="{2B521C00-DAD2-485B-A517-4E97EFDBF14B}" srcOrd="3" destOrd="0" presId="urn:microsoft.com/office/officeart/2005/8/layout/gear1"/>
    <dgm:cxn modelId="{77084B90-DA3A-4B7E-900F-5184A11463F4}" type="presParOf" srcId="{220D6BDE-3C8C-417F-BFD1-E439F4EA342F}" destId="{2160B145-6221-400C-A29D-ECF0F3ED932F}" srcOrd="4" destOrd="0" presId="urn:microsoft.com/office/officeart/2005/8/layout/gear1"/>
    <dgm:cxn modelId="{6F03D4D2-FC56-4F2C-A449-021CFD9CEA34}" type="presParOf" srcId="{220D6BDE-3C8C-417F-BFD1-E439F4EA342F}" destId="{E49B6125-F13E-412E-9BCB-C3011434204D}" srcOrd="5" destOrd="0" presId="urn:microsoft.com/office/officeart/2005/8/layout/gear1"/>
    <dgm:cxn modelId="{D731DCE1-1A9D-4315-9CA4-AAB3925093C8}" type="presParOf" srcId="{220D6BDE-3C8C-417F-BFD1-E439F4EA342F}" destId="{08BABF9D-8A1E-4167-A025-429F17188618}" srcOrd="6" destOrd="0" presId="urn:microsoft.com/office/officeart/2005/8/layout/gear1"/>
    <dgm:cxn modelId="{93706138-2EF5-475E-B371-4B987902E05E}" type="presParOf" srcId="{220D6BDE-3C8C-417F-BFD1-E439F4EA342F}" destId="{64F5E1E0-223D-48B6-822B-D82ED6B4FF89}" srcOrd="7" destOrd="0" presId="urn:microsoft.com/office/officeart/2005/8/layout/gear1"/>
    <dgm:cxn modelId="{7D881514-66C6-4D8C-AB02-7A6E6FDE40E6}" type="presParOf" srcId="{220D6BDE-3C8C-417F-BFD1-E439F4EA342F}" destId="{66789164-8A84-42BF-AEED-531E37DC92DE}" srcOrd="8" destOrd="0" presId="urn:microsoft.com/office/officeart/2005/8/layout/gear1"/>
    <dgm:cxn modelId="{995268E3-4D48-44B9-90D1-0E774CAD2D2B}" type="presParOf" srcId="{220D6BDE-3C8C-417F-BFD1-E439F4EA342F}" destId="{E4794AFA-4B86-4B69-84F3-30EFD4BF07A3}" srcOrd="9" destOrd="0" presId="urn:microsoft.com/office/officeart/2005/8/layout/gear1"/>
    <dgm:cxn modelId="{3AE45E37-90B5-4223-AEDA-4B265339F43A}" type="presParOf" srcId="{220D6BDE-3C8C-417F-BFD1-E439F4EA342F}" destId="{647A2C2E-C70A-4B89-B536-AD8E31B2A67A}" srcOrd="10" destOrd="0" presId="urn:microsoft.com/office/officeart/2005/8/layout/gear1"/>
    <dgm:cxn modelId="{386AF82D-2003-42FD-A0EA-23F419AD4468}" type="presParOf" srcId="{220D6BDE-3C8C-417F-BFD1-E439F4EA342F}" destId="{6AA304E9-B31A-4737-9BBA-28D30B98C1D9}" srcOrd="11" destOrd="0" presId="urn:microsoft.com/office/officeart/2005/8/layout/gear1"/>
    <dgm:cxn modelId="{930FC141-1C25-4522-8D04-E53E5461A06D}" type="presParOf" srcId="{220D6BDE-3C8C-417F-BFD1-E439F4EA342F}" destId="{AED9ABD1-63AA-40C4-9CDC-EFE224E48F3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1EAB7D-B493-45C2-8843-9249B6ECF0EC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5A386FFB-D706-4E7A-8739-1753AA22521B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dirty="0"/>
            <a:t>课程议题</a:t>
          </a:r>
        </a:p>
        <a:p>
          <a:endParaRPr lang="zh-HK" altLang="en-US" sz="2100" dirty="0"/>
        </a:p>
      </dgm:t>
    </dgm:pt>
    <dgm:pt modelId="{4897FA5D-AB6F-4B19-9138-DF67708ACF06}" type="parTrans" cxnId="{458636DA-E1F2-4651-AAD0-D9AE5F55F4D3}">
      <dgm:prSet/>
      <dgm:spPr/>
      <dgm:t>
        <a:bodyPr/>
        <a:lstStyle/>
        <a:p>
          <a:endParaRPr lang="zh-HK" altLang="en-US"/>
        </a:p>
      </dgm:t>
    </dgm:pt>
    <dgm:pt modelId="{8AAD209A-85F8-4965-80C0-CE3892A16DA3}" type="sibTrans" cxnId="{458636DA-E1F2-4651-AAD0-D9AE5F55F4D3}">
      <dgm:prSet/>
      <dgm:spPr/>
      <dgm:t>
        <a:bodyPr/>
        <a:lstStyle/>
        <a:p>
          <a:endParaRPr lang="zh-HK" altLang="en-US"/>
        </a:p>
      </dgm:t>
    </dgm:pt>
    <dgm:pt modelId="{7A7C5EC3-207A-4CE0-87D4-5173F51B351A}">
      <dgm:prSet phldrT="[文字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dirty="0"/>
            <a:t>学生为本议题</a:t>
          </a:r>
        </a:p>
      </dgm:t>
    </dgm:pt>
    <dgm:pt modelId="{7D74C3B8-C1EE-4E18-98B1-BF8829351805}" type="parTrans" cxnId="{30F45015-B65B-4297-9B22-B59D70AEA2E1}">
      <dgm:prSet/>
      <dgm:spPr/>
      <dgm:t>
        <a:bodyPr/>
        <a:lstStyle/>
        <a:p>
          <a:endParaRPr lang="zh-HK" altLang="en-US"/>
        </a:p>
      </dgm:t>
    </dgm:pt>
    <dgm:pt modelId="{8FBBDEBE-AD75-4263-9D73-FA7E3DE8CB96}" type="sibTrans" cxnId="{30F45015-B65B-4297-9B22-B59D70AEA2E1}">
      <dgm:prSet/>
      <dgm:spPr/>
      <dgm:t>
        <a:bodyPr/>
        <a:lstStyle/>
        <a:p>
          <a:endParaRPr lang="zh-HK" altLang="en-US"/>
        </a:p>
      </dgm:t>
    </dgm:pt>
    <dgm:pt modelId="{220D6BDE-3C8C-417F-BFD1-E439F4EA342F}" type="pres">
      <dgm:prSet presAssocID="{311EAB7D-B493-45C2-8843-9249B6ECF0E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8AB6749-89B7-4A6E-AE5A-DBD3D89F8645}" type="pres">
      <dgm:prSet presAssocID="{5A386FFB-D706-4E7A-8739-1753AA22521B}" presName="gear1" presStyleLbl="node1" presStyleIdx="0" presStyleCnt="2" custScaleX="93292" custScaleY="88739" custLinFactNeighborX="5246" custLinFactNeighborY="8600">
        <dgm:presLayoutVars>
          <dgm:chMax val="1"/>
          <dgm:bulletEnabled val="1"/>
        </dgm:presLayoutVars>
      </dgm:prSet>
      <dgm:spPr/>
    </dgm:pt>
    <dgm:pt modelId="{9DEF0733-D81E-4910-B370-9FFE33C61F06}" type="pres">
      <dgm:prSet presAssocID="{5A386FFB-D706-4E7A-8739-1753AA22521B}" presName="gear1srcNode" presStyleLbl="node1" presStyleIdx="0" presStyleCnt="2"/>
      <dgm:spPr/>
    </dgm:pt>
    <dgm:pt modelId="{E6640A6E-9244-4025-B37E-81313513F544}" type="pres">
      <dgm:prSet presAssocID="{5A386FFB-D706-4E7A-8739-1753AA22521B}" presName="gear1dstNode" presStyleLbl="node1" presStyleIdx="0" presStyleCnt="2"/>
      <dgm:spPr/>
    </dgm:pt>
    <dgm:pt modelId="{799C48F6-6226-46CE-AC4E-B1BD0E019218}" type="pres">
      <dgm:prSet presAssocID="{7A7C5EC3-207A-4CE0-87D4-5173F51B351A}" presName="gear2" presStyleLbl="node1" presStyleIdx="1" presStyleCnt="2" custScaleX="138224" custScaleY="139433">
        <dgm:presLayoutVars>
          <dgm:chMax val="1"/>
          <dgm:bulletEnabled val="1"/>
        </dgm:presLayoutVars>
      </dgm:prSet>
      <dgm:spPr/>
    </dgm:pt>
    <dgm:pt modelId="{C1791CC0-3F06-4243-BB0D-4CC020ECCD18}" type="pres">
      <dgm:prSet presAssocID="{7A7C5EC3-207A-4CE0-87D4-5173F51B351A}" presName="gear2srcNode" presStyleLbl="node1" presStyleIdx="1" presStyleCnt="2"/>
      <dgm:spPr/>
    </dgm:pt>
    <dgm:pt modelId="{58A1FFFA-2A1D-457A-A31F-4261EEB2225D}" type="pres">
      <dgm:prSet presAssocID="{7A7C5EC3-207A-4CE0-87D4-5173F51B351A}" presName="gear2dstNode" presStyleLbl="node1" presStyleIdx="1" presStyleCnt="2"/>
      <dgm:spPr/>
    </dgm:pt>
    <dgm:pt modelId="{647A2C2E-C70A-4B89-B536-AD8E31B2A67A}" type="pres">
      <dgm:prSet presAssocID="{8AAD209A-85F8-4965-80C0-CE3892A16DA3}" presName="connector1" presStyleLbl="sibTrans2D1" presStyleIdx="0" presStyleCnt="2" custLinFactNeighborX="2130" custLinFactNeighborY="8643"/>
      <dgm:spPr/>
    </dgm:pt>
    <dgm:pt modelId="{8952855A-F1E7-4C36-9E62-6978CE9FD793}" type="pres">
      <dgm:prSet presAssocID="{8FBBDEBE-AD75-4263-9D73-FA7E3DE8CB96}" presName="connector2" presStyleLbl="sibTrans2D1" presStyleIdx="1" presStyleCnt="2" custLinFactNeighborX="-21509" custLinFactNeighborY="-3018"/>
      <dgm:spPr/>
    </dgm:pt>
  </dgm:ptLst>
  <dgm:cxnLst>
    <dgm:cxn modelId="{30F45015-B65B-4297-9B22-B59D70AEA2E1}" srcId="{311EAB7D-B493-45C2-8843-9249B6ECF0EC}" destId="{7A7C5EC3-207A-4CE0-87D4-5173F51B351A}" srcOrd="1" destOrd="0" parTransId="{7D74C3B8-C1EE-4E18-98B1-BF8829351805}" sibTransId="{8FBBDEBE-AD75-4263-9D73-FA7E3DE8CB96}"/>
    <dgm:cxn modelId="{8E341E2B-8E74-4C05-8449-B22AAF1945F2}" type="presOf" srcId="{5A386FFB-D706-4E7A-8739-1753AA22521B}" destId="{98AB6749-89B7-4A6E-AE5A-DBD3D89F8645}" srcOrd="0" destOrd="0" presId="urn:microsoft.com/office/officeart/2005/8/layout/gear1"/>
    <dgm:cxn modelId="{7574052C-BF5A-4C27-BDD2-239C5E4D504B}" type="presOf" srcId="{7A7C5EC3-207A-4CE0-87D4-5173F51B351A}" destId="{C1791CC0-3F06-4243-BB0D-4CC020ECCD18}" srcOrd="1" destOrd="0" presId="urn:microsoft.com/office/officeart/2005/8/layout/gear1"/>
    <dgm:cxn modelId="{40183170-90DD-4A74-820A-EA1D67EEF260}" type="presOf" srcId="{5A386FFB-D706-4E7A-8739-1753AA22521B}" destId="{E6640A6E-9244-4025-B37E-81313513F544}" srcOrd="2" destOrd="0" presId="urn:microsoft.com/office/officeart/2005/8/layout/gear1"/>
    <dgm:cxn modelId="{5E58B77D-15DA-4D13-877C-BA481F03A114}" type="presOf" srcId="{8AAD209A-85F8-4965-80C0-CE3892A16DA3}" destId="{647A2C2E-C70A-4B89-B536-AD8E31B2A67A}" srcOrd="0" destOrd="0" presId="urn:microsoft.com/office/officeart/2005/8/layout/gear1"/>
    <dgm:cxn modelId="{41B68C7F-58BC-4FEA-A2B6-1CD56A3F28EA}" type="presOf" srcId="{8FBBDEBE-AD75-4263-9D73-FA7E3DE8CB96}" destId="{8952855A-F1E7-4C36-9E62-6978CE9FD793}" srcOrd="0" destOrd="0" presId="urn:microsoft.com/office/officeart/2005/8/layout/gear1"/>
    <dgm:cxn modelId="{5ABAF7A2-2373-4845-8B34-2FD395561BF7}" type="presOf" srcId="{7A7C5EC3-207A-4CE0-87D4-5173F51B351A}" destId="{799C48F6-6226-46CE-AC4E-B1BD0E019218}" srcOrd="0" destOrd="0" presId="urn:microsoft.com/office/officeart/2005/8/layout/gear1"/>
    <dgm:cxn modelId="{89560DA4-79BE-430C-893E-C4B563CEAB4A}" type="presOf" srcId="{7A7C5EC3-207A-4CE0-87D4-5173F51B351A}" destId="{58A1FFFA-2A1D-457A-A31F-4261EEB2225D}" srcOrd="2" destOrd="0" presId="urn:microsoft.com/office/officeart/2005/8/layout/gear1"/>
    <dgm:cxn modelId="{458636DA-E1F2-4651-AAD0-D9AE5F55F4D3}" srcId="{311EAB7D-B493-45C2-8843-9249B6ECF0EC}" destId="{5A386FFB-D706-4E7A-8739-1753AA22521B}" srcOrd="0" destOrd="0" parTransId="{4897FA5D-AB6F-4B19-9138-DF67708ACF06}" sibTransId="{8AAD209A-85F8-4965-80C0-CE3892A16DA3}"/>
    <dgm:cxn modelId="{0D14FDE0-2CCA-48A8-B8F9-8392ACB1271D}" type="presOf" srcId="{311EAB7D-B493-45C2-8843-9249B6ECF0EC}" destId="{220D6BDE-3C8C-417F-BFD1-E439F4EA342F}" srcOrd="0" destOrd="0" presId="urn:microsoft.com/office/officeart/2005/8/layout/gear1"/>
    <dgm:cxn modelId="{1043AAFD-980D-472E-A031-7BC872E32A68}" type="presOf" srcId="{5A386FFB-D706-4E7A-8739-1753AA22521B}" destId="{9DEF0733-D81E-4910-B370-9FFE33C61F06}" srcOrd="1" destOrd="0" presId="urn:microsoft.com/office/officeart/2005/8/layout/gear1"/>
    <dgm:cxn modelId="{12D2D56F-D12D-4354-87D6-D4F37856BA3D}" type="presParOf" srcId="{220D6BDE-3C8C-417F-BFD1-E439F4EA342F}" destId="{98AB6749-89B7-4A6E-AE5A-DBD3D89F8645}" srcOrd="0" destOrd="0" presId="urn:microsoft.com/office/officeart/2005/8/layout/gear1"/>
    <dgm:cxn modelId="{2A1FC027-D87E-4D51-B99C-F0CE4BBA65D8}" type="presParOf" srcId="{220D6BDE-3C8C-417F-BFD1-E439F4EA342F}" destId="{9DEF0733-D81E-4910-B370-9FFE33C61F06}" srcOrd="1" destOrd="0" presId="urn:microsoft.com/office/officeart/2005/8/layout/gear1"/>
    <dgm:cxn modelId="{E182D114-EC2E-4D70-8C72-90AE8B7831C9}" type="presParOf" srcId="{220D6BDE-3C8C-417F-BFD1-E439F4EA342F}" destId="{E6640A6E-9244-4025-B37E-81313513F544}" srcOrd="2" destOrd="0" presId="urn:microsoft.com/office/officeart/2005/8/layout/gear1"/>
    <dgm:cxn modelId="{FD230AE5-8FAE-4A82-85EB-4F15D1A5D455}" type="presParOf" srcId="{220D6BDE-3C8C-417F-BFD1-E439F4EA342F}" destId="{799C48F6-6226-46CE-AC4E-B1BD0E019218}" srcOrd="3" destOrd="0" presId="urn:microsoft.com/office/officeart/2005/8/layout/gear1"/>
    <dgm:cxn modelId="{FB4BB239-AF31-4B15-ACA5-0F1379380060}" type="presParOf" srcId="{220D6BDE-3C8C-417F-BFD1-E439F4EA342F}" destId="{C1791CC0-3F06-4243-BB0D-4CC020ECCD18}" srcOrd="4" destOrd="0" presId="urn:microsoft.com/office/officeart/2005/8/layout/gear1"/>
    <dgm:cxn modelId="{BC2560F0-C22F-4D87-99AA-B97E751F00C7}" type="presParOf" srcId="{220D6BDE-3C8C-417F-BFD1-E439F4EA342F}" destId="{58A1FFFA-2A1D-457A-A31F-4261EEB2225D}" srcOrd="5" destOrd="0" presId="urn:microsoft.com/office/officeart/2005/8/layout/gear1"/>
    <dgm:cxn modelId="{C2D9D994-FCE4-4037-85FF-D5DAB4356783}" type="presParOf" srcId="{220D6BDE-3C8C-417F-BFD1-E439F4EA342F}" destId="{647A2C2E-C70A-4B89-B536-AD8E31B2A67A}" srcOrd="6" destOrd="0" presId="urn:microsoft.com/office/officeart/2005/8/layout/gear1"/>
    <dgm:cxn modelId="{4888F5AE-86F5-444E-911D-A531F12D7B63}" type="presParOf" srcId="{220D6BDE-3C8C-417F-BFD1-E439F4EA342F}" destId="{8952855A-F1E7-4C36-9E62-6978CE9FD793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66830-4C69-4FC0-BB22-FCFF4A6A7BA7}">
      <dsp:nvSpPr>
        <dsp:cNvPr id="0" name=""/>
        <dsp:cNvSpPr/>
      </dsp:nvSpPr>
      <dsp:spPr>
        <a:xfrm>
          <a:off x="0" y="2225710"/>
          <a:ext cx="2070229" cy="1242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HK" altLang="en-US" sz="2600" kern="1200" dirty="0"/>
            <a:t>体验式课堂学习</a:t>
          </a:r>
        </a:p>
      </dsp:txBody>
      <dsp:txXfrm>
        <a:off x="0" y="2225710"/>
        <a:ext cx="2070229" cy="1242138"/>
      </dsp:txXfrm>
    </dsp:sp>
    <dsp:sp modelId="{267ED144-A0E9-4B21-A7BD-1363D4896BD0}">
      <dsp:nvSpPr>
        <dsp:cNvPr id="0" name=""/>
        <dsp:cNvSpPr/>
      </dsp:nvSpPr>
      <dsp:spPr>
        <a:xfrm>
          <a:off x="2310956" y="2242020"/>
          <a:ext cx="2070229" cy="1242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HK" altLang="en-US" sz="2600" kern="1200" dirty="0"/>
            <a:t>小组活动</a:t>
          </a:r>
        </a:p>
      </dsp:txBody>
      <dsp:txXfrm>
        <a:off x="2310956" y="2242020"/>
        <a:ext cx="2070229" cy="1242138"/>
      </dsp:txXfrm>
    </dsp:sp>
    <dsp:sp modelId="{FC4BC13A-7024-4162-B6FF-4CAEC0E1536D}">
      <dsp:nvSpPr>
        <dsp:cNvPr id="0" name=""/>
        <dsp:cNvSpPr/>
      </dsp:nvSpPr>
      <dsp:spPr>
        <a:xfrm>
          <a:off x="4554506" y="2225052"/>
          <a:ext cx="2070229" cy="1242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HK" altLang="en-US" sz="2600" kern="1200" dirty="0"/>
            <a:t>个人反思</a:t>
          </a:r>
        </a:p>
      </dsp:txBody>
      <dsp:txXfrm>
        <a:off x="4554506" y="2225052"/>
        <a:ext cx="2070229" cy="1242138"/>
      </dsp:txXfrm>
    </dsp:sp>
    <dsp:sp modelId="{1F2AB816-0F40-4FB5-9292-5683E6322C77}">
      <dsp:nvSpPr>
        <dsp:cNvPr id="0" name=""/>
        <dsp:cNvSpPr/>
      </dsp:nvSpPr>
      <dsp:spPr>
        <a:xfrm>
          <a:off x="720088" y="576060"/>
          <a:ext cx="2070229" cy="1242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HK" altLang="en-US" sz="2600" kern="1200" dirty="0"/>
            <a:t>认知层面</a:t>
          </a:r>
        </a:p>
      </dsp:txBody>
      <dsp:txXfrm>
        <a:off x="720088" y="576060"/>
        <a:ext cx="2070229" cy="1242138"/>
      </dsp:txXfrm>
    </dsp:sp>
    <dsp:sp modelId="{99FC4DF7-D89E-4105-B190-538F7D45B492}">
      <dsp:nvSpPr>
        <dsp:cNvPr id="0" name=""/>
        <dsp:cNvSpPr/>
      </dsp:nvSpPr>
      <dsp:spPr>
        <a:xfrm>
          <a:off x="3672401" y="576060"/>
          <a:ext cx="2070229" cy="124213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HK" altLang="en-US" sz="2600" kern="1200" dirty="0"/>
            <a:t>情意层面</a:t>
          </a:r>
        </a:p>
      </dsp:txBody>
      <dsp:txXfrm>
        <a:off x="3672401" y="576060"/>
        <a:ext cx="2070229" cy="1242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B6749-89B7-4A6E-AE5A-DBD3D89F8645}">
      <dsp:nvSpPr>
        <dsp:cNvPr id="0" name=""/>
        <dsp:cNvSpPr/>
      </dsp:nvSpPr>
      <dsp:spPr>
        <a:xfrm>
          <a:off x="4032437" y="2917830"/>
          <a:ext cx="2641026" cy="269276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kern="1200" dirty="0"/>
            <a:t>课程议题</a:t>
          </a:r>
        </a:p>
        <a:p>
          <a:pPr lvl="0" algn="ctr">
            <a:spcBef>
              <a:spcPct val="0"/>
            </a:spcBef>
            <a:buNone/>
          </a:pPr>
          <a:endParaRPr lang="zh-HK" altLang="en-US" sz="2100" kern="1200" dirty="0"/>
        </a:p>
      </dsp:txBody>
      <dsp:txXfrm>
        <a:off x="4563401" y="3545160"/>
        <a:ext cx="1579098" cy="1390785"/>
      </dsp:txXfrm>
    </dsp:sp>
    <dsp:sp modelId="{2B521C00-DAD2-485B-A517-4E97EFDBF14B}">
      <dsp:nvSpPr>
        <dsp:cNvPr id="0" name=""/>
        <dsp:cNvSpPr/>
      </dsp:nvSpPr>
      <dsp:spPr>
        <a:xfrm>
          <a:off x="2160250" y="2160249"/>
          <a:ext cx="2206892" cy="2206892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kern="1200" dirty="0"/>
            <a:t>老师导引 </a:t>
          </a:r>
        </a:p>
        <a:p>
          <a:pPr lvl="0" algn="ctr">
            <a:spcBef>
              <a:spcPct val="0"/>
            </a:spcBef>
            <a:buNone/>
          </a:pPr>
          <a:endParaRPr lang="zh-HK" altLang="en-US" sz="2100" kern="1200" dirty="0"/>
        </a:p>
      </dsp:txBody>
      <dsp:txXfrm>
        <a:off x="2715842" y="2719199"/>
        <a:ext cx="1095708" cy="1088992"/>
      </dsp:txXfrm>
    </dsp:sp>
    <dsp:sp modelId="{08BABF9D-8A1E-4167-A025-429F17188618}">
      <dsp:nvSpPr>
        <dsp:cNvPr id="0" name=""/>
        <dsp:cNvSpPr/>
      </dsp:nvSpPr>
      <dsp:spPr>
        <a:xfrm rot="20700000">
          <a:off x="3377582" y="218716"/>
          <a:ext cx="2772198" cy="273927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kern="1200" dirty="0"/>
            <a:t>学生为本议题</a:t>
          </a:r>
        </a:p>
      </dsp:txBody>
      <dsp:txXfrm rot="-20700000">
        <a:off x="3987559" y="817567"/>
        <a:ext cx="1552244" cy="1541575"/>
      </dsp:txXfrm>
    </dsp:sp>
    <dsp:sp modelId="{647A2C2E-C70A-4B89-B536-AD8E31B2A67A}">
      <dsp:nvSpPr>
        <dsp:cNvPr id="0" name=""/>
        <dsp:cNvSpPr/>
      </dsp:nvSpPr>
      <dsp:spPr>
        <a:xfrm>
          <a:off x="3917256" y="2280614"/>
          <a:ext cx="3884131" cy="3884131"/>
        </a:xfrm>
        <a:prstGeom prst="circularArrow">
          <a:avLst>
            <a:gd name="adj1" fmla="val 4688"/>
            <a:gd name="adj2" fmla="val 299029"/>
            <a:gd name="adj3" fmla="val 2540751"/>
            <a:gd name="adj4" fmla="val 1580929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304E9-B31A-4737-9BBA-28D30B98C1D9}">
      <dsp:nvSpPr>
        <dsp:cNvPr id="0" name=""/>
        <dsp:cNvSpPr/>
      </dsp:nvSpPr>
      <dsp:spPr>
        <a:xfrm>
          <a:off x="1800214" y="1440171"/>
          <a:ext cx="2822064" cy="282206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9ABD1-63AA-40C4-9CDC-EFE224E48F35}">
      <dsp:nvSpPr>
        <dsp:cNvPr id="0" name=""/>
        <dsp:cNvSpPr/>
      </dsp:nvSpPr>
      <dsp:spPr>
        <a:xfrm>
          <a:off x="3106202" y="27899"/>
          <a:ext cx="3042753" cy="304275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B6749-89B7-4A6E-AE5A-DBD3D89F8645}">
      <dsp:nvSpPr>
        <dsp:cNvPr id="0" name=""/>
        <dsp:cNvSpPr/>
      </dsp:nvSpPr>
      <dsp:spPr>
        <a:xfrm>
          <a:off x="4392475" y="2448280"/>
          <a:ext cx="2830924" cy="269276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kern="1200" dirty="0"/>
            <a:t>课程议题</a:t>
          </a:r>
        </a:p>
        <a:p>
          <a:pPr lvl="0" algn="ctr">
            <a:spcBef>
              <a:spcPct val="0"/>
            </a:spcBef>
            <a:buNone/>
          </a:pPr>
          <a:endParaRPr lang="zh-HK" altLang="en-US" sz="2100" kern="1200" dirty="0"/>
        </a:p>
      </dsp:txBody>
      <dsp:txXfrm>
        <a:off x="4951291" y="3079047"/>
        <a:ext cx="1713292" cy="1384137"/>
      </dsp:txXfrm>
    </dsp:sp>
    <dsp:sp modelId="{799C48F6-6226-46CE-AC4E-B1BD0E019218}">
      <dsp:nvSpPr>
        <dsp:cNvPr id="0" name=""/>
        <dsp:cNvSpPr/>
      </dsp:nvSpPr>
      <dsp:spPr>
        <a:xfrm>
          <a:off x="1944214" y="864097"/>
          <a:ext cx="3050455" cy="307713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HK" altLang="en-US" sz="3200" kern="1200" dirty="0"/>
            <a:t>学生为本议题</a:t>
          </a:r>
        </a:p>
      </dsp:txBody>
      <dsp:txXfrm>
        <a:off x="2712175" y="1640636"/>
        <a:ext cx="1514533" cy="1524058"/>
      </dsp:txXfrm>
    </dsp:sp>
    <dsp:sp modelId="{647A2C2E-C70A-4B89-B536-AD8E31B2A67A}">
      <dsp:nvSpPr>
        <dsp:cNvPr id="0" name=""/>
        <dsp:cNvSpPr/>
      </dsp:nvSpPr>
      <dsp:spPr>
        <a:xfrm>
          <a:off x="4392489" y="1800205"/>
          <a:ext cx="3732407" cy="3732407"/>
        </a:xfrm>
        <a:prstGeom prst="circularArrow">
          <a:avLst>
            <a:gd name="adj1" fmla="val 4878"/>
            <a:gd name="adj2" fmla="val 312630"/>
            <a:gd name="adj3" fmla="val 3230082"/>
            <a:gd name="adj4" fmla="val 15106363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2855A-F1E7-4C36-9E62-6978CE9FD793}">
      <dsp:nvSpPr>
        <dsp:cNvPr id="0" name=""/>
        <dsp:cNvSpPr/>
      </dsp:nvSpPr>
      <dsp:spPr>
        <a:xfrm>
          <a:off x="1368162" y="720069"/>
          <a:ext cx="2822064" cy="282206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/>
        </p:nvSpPr>
        <p:spPr>
          <a:xfrm rot="16200000">
            <a:off x="7554355" y="5254285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540544" y="776290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1371600" y="6012658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1371600" y="5650706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zh-HK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92247" y="5752308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7493"/>
            <a:ext cx="8229600" cy="1399032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480971"/>
            <a:ext cx="4260056" cy="300831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5" y="7036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5400000" flipV="1">
            <a:off x="7554355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619376" y="6480971"/>
            <a:ext cx="4260056" cy="300831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451056" y="809626"/>
            <a:ext cx="502920" cy="300831"/>
          </a:xfrm>
        </p:spPr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  <p:cxnSp>
        <p:nvCxnSpPr>
          <p:cNvPr id="11" name="直線接點 10"/>
          <p:cNvCxnSpPr/>
          <p:nvPr/>
        </p:nvCxnSpPr>
        <p:spPr>
          <a:xfrm rot="10800000">
            <a:off x="6468797" y="9381"/>
            <a:ext cx="2672861" cy="190021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3" y="7035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22439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22439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57200" y="6481893"/>
            <a:ext cx="4260056" cy="300831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38237" y="373967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5" y="14069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3" y="7035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rot="10800000" flipV="1">
            <a:off x="6468797" y="4948409"/>
            <a:ext cx="2672861" cy="190021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67493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AFE70E3-31B1-4528-BD2F-9054693FE5B8}" type="datetimeFigureOut">
              <a:rPr lang="zh-HK" altLang="en-US" smtClean="0"/>
              <a:t>7/1/2026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457200" y="6481893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5421B01-2210-4302-BC52-A49B8D0958FA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3717034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HK" dirty="0"/>
              <a:t>新高中倫理与宗教课程</a:t>
            </a:r>
            <a:br>
              <a:rPr lang="en-US" altLang="zh-TW" dirty="0"/>
            </a:br>
            <a:r>
              <a:rPr lang="zh-HK" altLang="en-US" dirty="0"/>
              <a:t>课程学与教策略</a:t>
            </a:r>
            <a:br>
              <a:rPr lang="en-US" altLang="zh-HK" dirty="0"/>
            </a:br>
            <a:r>
              <a:rPr lang="zh-HK" altLang="en-US" dirty="0"/>
              <a:t>选修部份</a:t>
            </a:r>
            <a:r>
              <a:rPr lang="en-US" altLang="zh-HK" dirty="0"/>
              <a:t>---</a:t>
            </a:r>
            <a:r>
              <a:rPr lang="zh-HK" altLang="en-US" dirty="0"/>
              <a:t>佛教</a:t>
            </a:r>
            <a:br>
              <a:rPr lang="en-US" altLang="zh-HK" dirty="0"/>
            </a:br>
            <a:r>
              <a:rPr lang="zh-HK" altLang="en-US" dirty="0"/>
              <a:t>佛教在南亚及东亚的发展</a:t>
            </a:r>
            <a:br>
              <a:rPr lang="zh-TW" altLang="zh-HK" dirty="0"/>
            </a:b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5518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3728" y="188640"/>
            <a:ext cx="8229600" cy="1399032"/>
          </a:xfrm>
        </p:spPr>
        <p:txBody>
          <a:bodyPr/>
          <a:lstStyle/>
          <a:p>
            <a:r>
              <a:rPr lang="zh-HK" altLang="en-US" dirty="0"/>
              <a:t>持续学习经历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HK" altLang="en-US"/>
          </a:p>
        </p:txBody>
      </p:sp>
      <p:graphicFrame>
        <p:nvGraphicFramePr>
          <p:cNvPr id="5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0711363"/>
              </p:ext>
            </p:extLst>
          </p:nvPr>
        </p:nvGraphicFramePr>
        <p:xfrm>
          <a:off x="539552" y="1052736"/>
          <a:ext cx="8712968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961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399032"/>
          </a:xfrm>
        </p:spPr>
        <p:txBody>
          <a:bodyPr/>
          <a:lstStyle/>
          <a:p>
            <a:r>
              <a:rPr lang="zh-HK" altLang="en-US" dirty="0"/>
              <a:t>课程目的总结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463757"/>
              </p:ext>
            </p:extLst>
          </p:nvPr>
        </p:nvGraphicFramePr>
        <p:xfrm>
          <a:off x="179512" y="1196752"/>
          <a:ext cx="8820472" cy="566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4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140">
                <a:tc>
                  <a:txBody>
                    <a:bodyPr/>
                    <a:lstStyle/>
                    <a:p>
                      <a:r>
                        <a:rPr lang="zh-HK" altLang="en-US" sz="3200" dirty="0"/>
                        <a:t>课程议题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3200" dirty="0"/>
                        <a:t>学生为本议题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609"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南亚佛教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400" dirty="0"/>
                        <a:t>为甚么我会被一些新的事物吸引？</a:t>
                      </a:r>
                      <a:endParaRPr lang="en-US" altLang="zh-HK" sz="2400" dirty="0"/>
                    </a:p>
                    <a:p>
                      <a:r>
                        <a:rPr lang="zh-HK" altLang="en-US" sz="2400" dirty="0"/>
                        <a:t>与宗教深度结合的生活对我有甚么启发？</a:t>
                      </a:r>
                      <a:endParaRPr lang="en-US" altLang="zh-HK" sz="2400" dirty="0"/>
                    </a:p>
                    <a:p>
                      <a:r>
                        <a:rPr lang="zh-HK" altLang="en-US" sz="2400" dirty="0"/>
                        <a:t>坚持传统的好处和坏处？我应以甚么观点去看待传统宗教？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1890"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韩国佛教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400" dirty="0"/>
                        <a:t>坚持传统戒律好处和坏处？我应以甚么观点去看待传统宗教？</a:t>
                      </a:r>
                    </a:p>
                    <a:p>
                      <a:r>
                        <a:rPr lang="zh-HK" altLang="en-US" sz="2400" dirty="0"/>
                        <a:t>结合传统和创新佛教，如何适合在现代生活中的我？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609">
                <a:tc>
                  <a:txBody>
                    <a:bodyPr/>
                    <a:lstStyle/>
                    <a:p>
                      <a:r>
                        <a:rPr lang="zh-HK" altLang="en-US" sz="2800" dirty="0"/>
                        <a:t>日本佛教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2400" dirty="0"/>
                        <a:t>同一佛教，到了不地方，有不同的传教方式。我应如何接受不同的文化？哪些是我本身的文化根基，不会变？哪些可以变？</a:t>
                      </a:r>
                      <a:endParaRPr lang="en-US" altLang="zh-HK" sz="2400" dirty="0"/>
                    </a:p>
                    <a:p>
                      <a:r>
                        <a:rPr lang="zh-HK" altLang="en-US" sz="2400" dirty="0"/>
                        <a:t>建立有意义的人生需要理念，我有甚么人生理念？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11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9391" y="2473623"/>
            <a:ext cx="8229600" cy="4572000"/>
          </a:xfrm>
        </p:spPr>
        <p:txBody>
          <a:bodyPr>
            <a:normAutofit/>
          </a:bodyPr>
          <a:lstStyle/>
          <a:p>
            <a:r>
              <a:rPr lang="zh-HK" altLang="en-US" dirty="0"/>
              <a:t>每课皆有一个议题有关的活动，引导学生建立自主持续学习的鹰架</a:t>
            </a:r>
            <a:r>
              <a:rPr lang="en-US" altLang="zh-HK" dirty="0"/>
              <a:t>(learning Scaffolding)</a:t>
            </a:r>
          </a:p>
          <a:p>
            <a:r>
              <a:rPr lang="zh-TW" altLang="en-US" dirty="0"/>
              <a:t>或：</a:t>
            </a:r>
            <a:r>
              <a:rPr lang="zh-TW" altLang="zh-HK" dirty="0"/>
              <a:t>思考架构</a:t>
            </a:r>
            <a:r>
              <a:rPr lang="en-US" altLang="zh-TW" dirty="0"/>
              <a:t>〔frame of references〕</a:t>
            </a:r>
            <a:endParaRPr lang="en-US" altLang="zh-HK" dirty="0"/>
          </a:p>
          <a:p>
            <a:r>
              <a:rPr lang="zh-HK" altLang="en-US" dirty="0"/>
              <a:t>知性上的趣味</a:t>
            </a:r>
            <a:endParaRPr lang="en-US" altLang="zh-HK" dirty="0"/>
          </a:p>
          <a:p>
            <a:r>
              <a:rPr lang="zh-HK" altLang="en-US" dirty="0"/>
              <a:t>情感上的触动</a:t>
            </a:r>
            <a:endParaRPr lang="en-US" altLang="zh-HK" dirty="0"/>
          </a:p>
          <a:p>
            <a:r>
              <a:rPr lang="zh-HK" altLang="en-US" dirty="0"/>
              <a:t>建立学生的正见：人人皆可成就</a:t>
            </a:r>
          </a:p>
          <a:p>
            <a:r>
              <a:rPr lang="zh-HK" altLang="en-US" dirty="0"/>
              <a:t>老师个人的经验</a:t>
            </a:r>
            <a:endParaRPr lang="en-US" altLang="zh-HK" dirty="0"/>
          </a:p>
        </p:txBody>
      </p:sp>
      <p:grpSp>
        <p:nvGrpSpPr>
          <p:cNvPr id="6" name="群組 5"/>
          <p:cNvGrpSpPr/>
          <p:nvPr/>
        </p:nvGrpSpPr>
        <p:grpSpPr>
          <a:xfrm>
            <a:off x="244065" y="260650"/>
            <a:ext cx="2206892" cy="2206892"/>
            <a:chOff x="2160250" y="2160249"/>
            <a:chExt cx="2206892" cy="2206892"/>
          </a:xfrm>
        </p:grpSpPr>
        <p:sp>
          <p:nvSpPr>
            <p:cNvPr id="7" name="圖案 6"/>
            <p:cNvSpPr/>
            <p:nvPr/>
          </p:nvSpPr>
          <p:spPr>
            <a:xfrm>
              <a:off x="2160250" y="2160249"/>
              <a:ext cx="2206892" cy="2206892"/>
            </a:xfrm>
            <a:prstGeom prst="gear6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圖案 4"/>
            <p:cNvSpPr/>
            <p:nvPr/>
          </p:nvSpPr>
          <p:spPr>
            <a:xfrm>
              <a:off x="2715842" y="2719199"/>
              <a:ext cx="1095708" cy="10889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640" tIns="40640" rIns="40640" bIns="40640" numCol="1" spcCol="1270" anchor="ctr" anchorCtr="0">
              <a:noAutofit/>
            </a:bodyPr>
            <a:lstStyle/>
            <a:p>
              <a:pPr lvl="0" algn="ctr">
                <a:spcBef>
                  <a:spcPct val="0"/>
                </a:spcBef>
                <a:defRPr/>
              </a:pPr>
              <a:r>
                <a:rPr lang="zh-HK" altLang="en-US" sz="3200" dirty="0"/>
                <a:t>老师</a:t>
              </a:r>
              <a:r>
                <a:rPr lang="zh-HK" altLang="en-US" sz="3200" kern="1200" dirty="0"/>
                <a:t>导引 </a:t>
              </a:r>
            </a:p>
            <a:p>
              <a:pPr lvl="0" algn="ctr">
                <a:spcBef>
                  <a:spcPct val="0"/>
                </a:spcBef>
              </a:pPr>
              <a:endParaRPr lang="zh-HK" altLang="en-US" sz="21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7112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南亚各课学习鹰架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ea"/>
              <a:buAutoNum type="ea1ChtPeriod"/>
            </a:pPr>
            <a:r>
              <a:rPr lang="en-US" altLang="zh-HK" sz="3200" kern="100" dirty="0"/>
              <a:t>iPhone</a:t>
            </a:r>
            <a:r>
              <a:rPr lang="zh-HK" altLang="en-US" sz="3200" kern="100" dirty="0"/>
              <a:t>受欢迎的原因？</a:t>
            </a:r>
            <a:r>
              <a:rPr lang="zh-TW" altLang="zh-HK" sz="3200" kern="100" dirty="0"/>
              <a:t>佛教在南亚受欢迎的最大原因是什么</a:t>
            </a:r>
            <a:r>
              <a:rPr lang="zh-TW" altLang="en-US" sz="3200" kern="100" dirty="0"/>
              <a:t>？</a:t>
            </a:r>
            <a:endParaRPr lang="en-US" altLang="zh-TW" sz="3200" kern="100" dirty="0"/>
          </a:p>
          <a:p>
            <a:pPr marL="578358" indent="-514350">
              <a:buFont typeface="+mj-ea"/>
              <a:buAutoNum type="ea1ChtPeriod"/>
            </a:pPr>
            <a:r>
              <a:rPr lang="zh-HK" altLang="en-US" sz="3200" dirty="0"/>
              <a:t>母亲的叮咛</a:t>
            </a:r>
            <a:endParaRPr lang="en-US" altLang="zh-HK" sz="3200" dirty="0"/>
          </a:p>
          <a:p>
            <a:pPr marL="578358" indent="-514350">
              <a:buFont typeface="+mj-ea"/>
              <a:buAutoNum type="ea1ChtPeriod"/>
            </a:pPr>
            <a:r>
              <a:rPr lang="zh-TW" altLang="zh-HK" sz="3200" kern="100" dirty="0"/>
              <a:t>三个南</a:t>
            </a:r>
            <a:r>
              <a:rPr lang="zh-TW" altLang="en-US" sz="3200" kern="100" dirty="0"/>
              <a:t>亚</a:t>
            </a:r>
            <a:r>
              <a:rPr lang="zh-TW" altLang="zh-HK" sz="3200" kern="100" dirty="0"/>
              <a:t>佛教国家出家人</a:t>
            </a:r>
            <a:r>
              <a:rPr lang="zh-TW" altLang="en-US" sz="3200" kern="100" dirty="0"/>
              <a:t>用餐方式：托钵</a:t>
            </a:r>
            <a:endParaRPr lang="en-US" altLang="zh-HK" sz="3200" dirty="0"/>
          </a:p>
          <a:p>
            <a:endParaRPr lang="en-US" altLang="zh-HK" sz="3200" dirty="0"/>
          </a:p>
          <a:p>
            <a:endParaRPr lang="en-US" altLang="zh-TW" sz="3200" kern="100" dirty="0"/>
          </a:p>
          <a:p>
            <a:endParaRPr lang="en-US" altLang="zh-TW" sz="3200" kern="100" dirty="0"/>
          </a:p>
          <a:p>
            <a:endParaRPr lang="zh-HK" altLang="en-US" dirty="0"/>
          </a:p>
        </p:txBody>
      </p:sp>
      <p:pic>
        <p:nvPicPr>
          <p:cNvPr id="4" name="Picture 2" descr="3d render of chain with red unique critical link 免權利金圖像 - 14296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4797152"/>
            <a:ext cx="3656259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东亚各课学习鹰架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572000"/>
          </a:xfrm>
        </p:spPr>
        <p:txBody>
          <a:bodyPr>
            <a:normAutofit/>
          </a:bodyPr>
          <a:lstStyle/>
          <a:p>
            <a:r>
              <a:rPr lang="zh-TW" altLang="zh-HK" sz="3200" kern="100" dirty="0"/>
              <a:t>韩国</a:t>
            </a:r>
            <a:endParaRPr lang="en-US" altLang="zh-HK" sz="3200" kern="100" dirty="0"/>
          </a:p>
          <a:p>
            <a:pPr lvl="1"/>
            <a:r>
              <a:rPr lang="zh-TW" altLang="zh-HK" sz="2800" kern="100" dirty="0"/>
              <a:t>韩国寺院和中国寺院</a:t>
            </a:r>
            <a:r>
              <a:rPr lang="zh-TW" altLang="en-US" sz="2800" kern="100" dirty="0"/>
              <a:t>建筑上和生活上</a:t>
            </a:r>
            <a:r>
              <a:rPr lang="zh-TW" altLang="zh-HK" sz="2800" kern="100" dirty="0"/>
              <a:t>有何相似的之处</a:t>
            </a:r>
            <a:endParaRPr lang="en-US" altLang="zh-TW" sz="2800" kern="100" dirty="0"/>
          </a:p>
          <a:p>
            <a:pPr lvl="1"/>
            <a:r>
              <a:rPr lang="zh-TW" altLang="zh-HK" sz="2800" kern="100" dirty="0"/>
              <a:t>韩国寺院</a:t>
            </a:r>
            <a:r>
              <a:rPr lang="zh-TW" altLang="en-US" sz="2800" kern="100" dirty="0"/>
              <a:t>生活营</a:t>
            </a:r>
            <a:endParaRPr lang="en-US" altLang="zh-TW" sz="2800" kern="100" dirty="0"/>
          </a:p>
          <a:p>
            <a:r>
              <a:rPr lang="zh-HK" altLang="en-US" sz="3200" kern="100" dirty="0"/>
              <a:t>日本</a:t>
            </a:r>
            <a:endParaRPr lang="en-US" altLang="zh-TW" sz="3200" kern="100" dirty="0"/>
          </a:p>
          <a:p>
            <a:pPr lvl="1"/>
            <a:r>
              <a:rPr lang="en-US" altLang="zh-HK" sz="2800" kern="100" dirty="0"/>
              <a:t>Walkman</a:t>
            </a:r>
            <a:r>
              <a:rPr lang="zh-TW" altLang="zh-HK" sz="2800" kern="100" dirty="0"/>
              <a:t>和</a:t>
            </a:r>
            <a:r>
              <a:rPr lang="en-US" altLang="zh-HK" sz="2800" kern="100" dirty="0"/>
              <a:t>iPod</a:t>
            </a:r>
            <a:r>
              <a:rPr lang="zh-TW" altLang="zh-HK" sz="2800" kern="100" dirty="0"/>
              <a:t>有甚么分别？</a:t>
            </a:r>
            <a:r>
              <a:rPr lang="zh-TW" altLang="en-US" sz="2800" kern="100" dirty="0"/>
              <a:t>乔布斯的觉悟</a:t>
            </a:r>
            <a:endParaRPr lang="en-US" altLang="zh-TW" sz="2800" kern="100" dirty="0"/>
          </a:p>
          <a:p>
            <a:pPr lvl="1"/>
            <a:r>
              <a:rPr lang="zh-TW" altLang="zh-HK" sz="2800" dirty="0"/>
              <a:t>佛教传入日本模式</a:t>
            </a:r>
            <a:endParaRPr lang="en-US" altLang="zh-TW" sz="2800" kern="100" dirty="0"/>
          </a:p>
          <a:p>
            <a:pPr lvl="1"/>
            <a:r>
              <a:rPr lang="zh-TW" altLang="en-US" sz="2800" dirty="0"/>
              <a:t>一休和尚解难、禅宗对文化的影响</a:t>
            </a:r>
            <a:endParaRPr lang="en-US" altLang="zh-TW" sz="2800" kern="100" dirty="0"/>
          </a:p>
          <a:p>
            <a:endParaRPr lang="en-US" altLang="zh-TW" sz="3200" kern="100" dirty="0"/>
          </a:p>
          <a:p>
            <a:endParaRPr lang="en-US" altLang="zh-TW" sz="3200" kern="100" dirty="0"/>
          </a:p>
          <a:p>
            <a:endParaRPr lang="en-US" altLang="zh-TW" sz="3200" kern="100" dirty="0"/>
          </a:p>
          <a:p>
            <a:endParaRPr lang="en-US" altLang="zh-HK" sz="3200" dirty="0"/>
          </a:p>
          <a:p>
            <a:endParaRPr lang="en-US" altLang="zh-TW" sz="3200" kern="100" dirty="0"/>
          </a:p>
          <a:p>
            <a:endParaRPr lang="zh-HK" altLang="en-US" dirty="0"/>
          </a:p>
        </p:txBody>
      </p:sp>
      <p:pic>
        <p:nvPicPr>
          <p:cNvPr id="5" name="Picture 2" descr="3d render of chain with red unique critical link 免權利金圖像 - 14296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811" y="188640"/>
            <a:ext cx="3087794" cy="152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00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zh-TW" altLang="en-US" dirty="0"/>
              <a:t>南亚佛教</a:t>
            </a:r>
            <a:r>
              <a:rPr lang="en-US" altLang="zh-TW" dirty="0"/>
              <a:t>---</a:t>
            </a:r>
            <a:r>
              <a:rPr lang="zh-TW" altLang="zh-HK" dirty="0"/>
              <a:t>教学目的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认知过程范畴</a:t>
            </a:r>
            <a:endParaRPr lang="en-US" altLang="zh-TW" dirty="0"/>
          </a:p>
          <a:p>
            <a:pPr lvl="1"/>
            <a:r>
              <a:rPr lang="zh-TW" altLang="zh-HK" dirty="0"/>
              <a:t>认识</a:t>
            </a:r>
            <a:r>
              <a:rPr lang="en-US" altLang="zh-HK" dirty="0"/>
              <a:t>(</a:t>
            </a:r>
            <a:r>
              <a:rPr lang="zh-TW" altLang="zh-HK" dirty="0"/>
              <a:t>记忆、理解</a:t>
            </a:r>
            <a:r>
              <a:rPr lang="en-US" altLang="zh-HK" dirty="0"/>
              <a:t>)</a:t>
            </a:r>
            <a:r>
              <a:rPr lang="zh-TW" altLang="zh-HK" dirty="0"/>
              <a:t>概念</a:t>
            </a:r>
            <a:endParaRPr lang="en-US" altLang="zh-TW" dirty="0"/>
          </a:p>
          <a:p>
            <a:pPr lvl="1"/>
            <a:r>
              <a:rPr lang="zh-TW" altLang="zh-HK" dirty="0"/>
              <a:t>应用及分析</a:t>
            </a:r>
            <a:endParaRPr lang="en-US" altLang="zh-TW" dirty="0"/>
          </a:p>
          <a:p>
            <a:pPr lvl="1"/>
            <a:r>
              <a:rPr lang="zh-TW" altLang="zh-HK" dirty="0"/>
              <a:t>评鉴及创造</a:t>
            </a:r>
          </a:p>
          <a:p>
            <a:r>
              <a:rPr lang="zh-TW" altLang="zh-HK" dirty="0"/>
              <a:t>价值观和态度</a:t>
            </a:r>
            <a:endParaRPr lang="en-US" altLang="zh-TW" dirty="0"/>
          </a:p>
          <a:p>
            <a:pPr lvl="1"/>
            <a:r>
              <a:rPr lang="zh-TW" altLang="zh-HK" dirty="0"/>
              <a:t>体会南传佛教社会佛化的生活的广度和阔度</a:t>
            </a:r>
          </a:p>
          <a:p>
            <a:pPr lvl="1"/>
            <a:r>
              <a:rPr lang="zh-TW" altLang="zh-HK" dirty="0"/>
              <a:t>欣赏南传佛教社会佛化生活</a:t>
            </a:r>
          </a:p>
          <a:p>
            <a:pPr lvl="1"/>
            <a:r>
              <a:rPr lang="zh-TW" altLang="zh-HK" dirty="0"/>
              <a:t>尊重南传佛教的生活方式</a:t>
            </a:r>
          </a:p>
          <a:p>
            <a:endParaRPr lang="zh-TW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1063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dirty="0"/>
              <a:t>认识</a:t>
            </a:r>
            <a:r>
              <a:rPr lang="en-US" altLang="zh-HK" dirty="0"/>
              <a:t>(</a:t>
            </a:r>
            <a:r>
              <a:rPr lang="zh-TW" altLang="zh-HK" dirty="0"/>
              <a:t>记忆、理解</a:t>
            </a:r>
            <a:r>
              <a:rPr lang="en-US" altLang="zh-HK" dirty="0"/>
              <a:t>)</a:t>
            </a:r>
            <a:r>
              <a:rPr lang="zh-TW" altLang="zh-HK" dirty="0"/>
              <a:t>概念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zh-TW" altLang="zh-HK" dirty="0"/>
              <a:t>南传佛教流传途径</a:t>
            </a:r>
            <a:r>
              <a:rPr lang="en-US" altLang="zh-HK" dirty="0"/>
              <a:t>(</a:t>
            </a:r>
            <a:r>
              <a:rPr lang="zh-TW" altLang="zh-HK" dirty="0"/>
              <a:t>斯里兰卡、缅甸和泰国</a:t>
            </a:r>
            <a:r>
              <a:rPr lang="en-US" altLang="zh-HK" dirty="0"/>
              <a:t>)</a:t>
            </a:r>
            <a:r>
              <a:rPr lang="zh-TW" altLang="zh-HK" dirty="0"/>
              <a:t>以及各国的情况</a:t>
            </a:r>
          </a:p>
          <a:p>
            <a:pPr lvl="1"/>
            <a:r>
              <a:rPr lang="zh-TW" altLang="zh-HK" dirty="0"/>
              <a:t>斯：起源、失传、再从缅甸、泰国引回流传</a:t>
            </a:r>
          </a:p>
          <a:p>
            <a:pPr lvl="1"/>
            <a:r>
              <a:rPr lang="zh-TW" altLang="zh-HK" dirty="0"/>
              <a:t>缅甸：自斯里兰卡传入，殖民地时期衰落，再兴起。</a:t>
            </a:r>
          </a:p>
          <a:p>
            <a:pPr lvl="1"/>
            <a:r>
              <a:rPr lang="zh-TW" altLang="zh-HK" dirty="0"/>
              <a:t>泰：自斯里兰卡传入后一直发展</a:t>
            </a:r>
          </a:p>
          <a:p>
            <a:pPr lvl="0"/>
            <a:r>
              <a:rPr lang="zh-TW" altLang="zh-HK" dirty="0"/>
              <a:t>南传佛教的特色：王室</a:t>
            </a:r>
            <a:r>
              <a:rPr lang="en-US" altLang="zh-HK" dirty="0"/>
              <a:t>/</a:t>
            </a:r>
            <a:r>
              <a:rPr lang="zh-TW" altLang="zh-HK" dirty="0"/>
              <a:t>贵族</a:t>
            </a:r>
            <a:r>
              <a:rPr lang="en-US" altLang="zh-HK" dirty="0">
                <a:sym typeface="Wingdings"/>
              </a:rPr>
              <a:t></a:t>
            </a:r>
            <a:r>
              <a:rPr lang="zh-TW" altLang="zh-HK" dirty="0"/>
              <a:t>民间，两者共融。</a:t>
            </a:r>
          </a:p>
          <a:p>
            <a:pPr lvl="0"/>
            <a:r>
              <a:rPr lang="zh-TW" altLang="zh-HK" dirty="0"/>
              <a:t>传入的方式：传戒、传入经文、建寺、发展佛学研究、教育</a:t>
            </a:r>
          </a:p>
          <a:p>
            <a:pPr lvl="0"/>
            <a:r>
              <a:rPr lang="zh-TW" altLang="zh-HK" dirty="0"/>
              <a:t>各国佛教的贡献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3817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dirty="0"/>
              <a:t>应用及分析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南传佛教兴盛的原因</a:t>
            </a:r>
          </a:p>
          <a:p>
            <a:pPr lvl="1"/>
            <a:r>
              <a:rPr lang="zh-TW" altLang="zh-HK" dirty="0"/>
              <a:t>保存原始的教义的重要性</a:t>
            </a:r>
            <a:r>
              <a:rPr lang="en-US" altLang="zh-HK" dirty="0"/>
              <a:t>(</a:t>
            </a:r>
            <a:r>
              <a:rPr lang="zh-TW" altLang="zh-HK" dirty="0"/>
              <a:t>特别是戒律</a:t>
            </a:r>
            <a:r>
              <a:rPr lang="en-US" altLang="zh-HK" dirty="0"/>
              <a:t>)</a:t>
            </a:r>
            <a:endParaRPr lang="zh-TW" altLang="zh-HK" dirty="0"/>
          </a:p>
          <a:p>
            <a:pPr lvl="1"/>
            <a:r>
              <a:rPr lang="zh-TW" altLang="zh-HK" dirty="0"/>
              <a:t>深入当地文化</a:t>
            </a:r>
            <a:r>
              <a:rPr lang="en-US" altLang="zh-HK" dirty="0"/>
              <a:t>(</a:t>
            </a:r>
            <a:r>
              <a:rPr lang="zh-TW" altLang="zh-HK" dirty="0"/>
              <a:t>例如以出家为荣</a:t>
            </a:r>
            <a:r>
              <a:rPr lang="en-US" altLang="zh-HK" dirty="0"/>
              <a:t>)</a:t>
            </a:r>
            <a:r>
              <a:rPr lang="zh-TW" altLang="zh-HK" dirty="0"/>
              <a:t>，而非由王室或上层阶级独有</a:t>
            </a:r>
          </a:p>
          <a:p>
            <a:pPr lvl="1"/>
            <a:r>
              <a:rPr lang="zh-TW" altLang="zh-HK" dirty="0"/>
              <a:t>佛教和国家的关系</a:t>
            </a:r>
            <a:r>
              <a:rPr lang="en-US" altLang="zh-HK" dirty="0"/>
              <a:t>(</a:t>
            </a:r>
            <a:r>
              <a:rPr lang="zh-TW" altLang="zh-HK" dirty="0"/>
              <a:t>政教合一</a:t>
            </a:r>
            <a:r>
              <a:rPr lang="en-US" altLang="zh-HK" dirty="0"/>
              <a:t>vs</a:t>
            </a:r>
            <a:r>
              <a:rPr lang="zh-TW" altLang="zh-HK" dirty="0"/>
              <a:t>政教并立</a:t>
            </a:r>
            <a:r>
              <a:rPr lang="en-US" altLang="zh-HK" dirty="0"/>
              <a:t>)</a:t>
            </a:r>
            <a:endParaRPr lang="zh-TW" altLang="zh-HK" dirty="0"/>
          </a:p>
          <a:p>
            <a:pPr lvl="1"/>
            <a:r>
              <a:rPr lang="zh-TW" altLang="zh-HK" dirty="0"/>
              <a:t>佛教教育的重要性</a:t>
            </a:r>
            <a:r>
              <a:rPr lang="en-US" altLang="zh-HK" dirty="0"/>
              <a:t>(</a:t>
            </a:r>
            <a:r>
              <a:rPr lang="zh-TW" altLang="zh-HK" dirty="0"/>
              <a:t>对国家、家庭、僧伽的好处</a:t>
            </a:r>
            <a:r>
              <a:rPr lang="en-US" altLang="zh-HK" dirty="0"/>
              <a:t>)</a:t>
            </a:r>
            <a:endParaRPr lang="zh-TW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7026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HK" dirty="0"/>
              <a:t>评鉴及创造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政府积极支持佛教的优点及缺点。</a:t>
            </a:r>
          </a:p>
          <a:p>
            <a:pPr lvl="0"/>
            <a:r>
              <a:rPr lang="zh-TW" altLang="zh-HK" dirty="0"/>
              <a:t>怎样才可以令佛教在香港成功流传？试列出三个建议。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9400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价值观和态度</a:t>
            </a:r>
            <a:br>
              <a:rPr lang="zh-TW" altLang="en-US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2636913"/>
            <a:ext cx="8435280" cy="4525963"/>
          </a:xfrm>
        </p:spPr>
        <p:txBody>
          <a:bodyPr/>
          <a:lstStyle/>
          <a:p>
            <a:r>
              <a:rPr lang="zh-TW" altLang="en-US" dirty="0"/>
              <a:t>体会南传佛教社会佛化的生活的广度和阔度</a:t>
            </a:r>
          </a:p>
          <a:p>
            <a:r>
              <a:rPr lang="zh-TW" altLang="en-US" dirty="0"/>
              <a:t>欣赏南传佛教社会佛化生活</a:t>
            </a:r>
          </a:p>
          <a:p>
            <a:r>
              <a:rPr lang="zh-TW" altLang="en-US" dirty="0"/>
              <a:t>尊重南传佛教的生活方式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2160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15798"/>
              </p:ext>
            </p:extLst>
          </p:nvPr>
        </p:nvGraphicFramePr>
        <p:xfrm>
          <a:off x="40597" y="836713"/>
          <a:ext cx="9036496" cy="6370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7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1132">
                <a:tc>
                  <a:txBody>
                    <a:bodyPr/>
                    <a:lstStyle/>
                    <a:p>
                      <a:pPr algn="ctr"/>
                      <a:r>
                        <a:rPr lang="zh-HK" altLang="en-US" sz="4400" dirty="0"/>
                        <a:t>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HK" altLang="en-US" sz="4400" dirty="0"/>
                        <a:t>程序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r>
                        <a:rPr lang="en-US" altLang="zh-HK" sz="3200" dirty="0"/>
                        <a:t>14:10-14:55</a:t>
                      </a:r>
                      <a:endParaRPr lang="zh-HK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导论：佛教在南亚和东亚的发展</a:t>
                      </a:r>
                      <a:endParaRPr lang="zh-HK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5911">
                <a:tc>
                  <a:txBody>
                    <a:bodyPr/>
                    <a:lstStyle/>
                    <a:p>
                      <a:r>
                        <a:rPr lang="en-US" altLang="zh-HK" sz="3200" dirty="0"/>
                        <a:t>15:10-15:40</a:t>
                      </a:r>
                      <a:endParaRPr lang="zh-HK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支援教材使用简介及小组课研：南亚佛教</a:t>
                      </a:r>
                      <a:endParaRPr lang="zh-HK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5911">
                <a:tc>
                  <a:txBody>
                    <a:bodyPr/>
                    <a:lstStyle/>
                    <a:p>
                      <a:r>
                        <a:rPr lang="en-US" altLang="zh-HK" sz="3200" dirty="0"/>
                        <a:t>15:40-16:40</a:t>
                      </a:r>
                      <a:endParaRPr lang="zh-HK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dirty="0"/>
                        <a:t>支援教材使用简介及小组课研：东亚佛教</a:t>
                      </a:r>
                      <a:endParaRPr lang="zh-HK" alt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r>
                        <a:rPr lang="en-US" altLang="zh-HK" sz="3200" dirty="0"/>
                        <a:t>16:40-17:00</a:t>
                      </a:r>
                      <a:endParaRPr lang="zh-HK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HK" altLang="en-US" sz="3200" dirty="0"/>
                        <a:t>总结及答问时间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20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dirty="0"/>
              <a:t>课程概览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HK" dirty="0"/>
              <a:t>建议教时︰三课</a:t>
            </a:r>
          </a:p>
          <a:p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029826"/>
              </p:ext>
            </p:extLst>
          </p:nvPr>
        </p:nvGraphicFramePr>
        <p:xfrm>
          <a:off x="457200" y="2420888"/>
          <a:ext cx="8568952" cy="43179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7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1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6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教节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主要内容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1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南</a:t>
                      </a:r>
                      <a:r>
                        <a:rPr lang="zh-TW" altLang="en-US" sz="3600" kern="100" dirty="0">
                          <a:effectLst/>
                        </a:rPr>
                        <a:t>亚</a:t>
                      </a:r>
                      <a:r>
                        <a:rPr lang="zh-TW" sz="3600" kern="100" dirty="0">
                          <a:effectLst/>
                        </a:rPr>
                        <a:t>佛教概说、斯里兰卡佛教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2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泰国、缅甸佛教概说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3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南</a:t>
                      </a:r>
                      <a:r>
                        <a:rPr lang="zh-TW" altLang="en-US" sz="3600" kern="100" dirty="0">
                          <a:effectLst/>
                        </a:rPr>
                        <a:t>亚</a:t>
                      </a:r>
                      <a:r>
                        <a:rPr lang="zh-TW" sz="3600" kern="100" dirty="0">
                          <a:effectLst/>
                        </a:rPr>
                        <a:t>佛教特色、总结</a:t>
                      </a:r>
                      <a:endParaRPr lang="zh-TW" sz="3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46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    </a:t>
            </a:r>
            <a:r>
              <a:rPr lang="zh-TW" altLang="zh-HK" dirty="0"/>
              <a:t>教学流程</a:t>
            </a:r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464433"/>
              </p:ext>
            </p:extLst>
          </p:nvPr>
        </p:nvGraphicFramePr>
        <p:xfrm>
          <a:off x="323528" y="1412776"/>
          <a:ext cx="8568951" cy="5434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20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02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流程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主题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内容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0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建立思考架构：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成功传教的模式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教师提问</a:t>
                      </a:r>
                      <a:r>
                        <a:rPr lang="en-US" sz="2800" kern="100" dirty="0">
                          <a:effectLst/>
                        </a:rPr>
                        <a:t>1</a:t>
                      </a:r>
                      <a:r>
                        <a:rPr lang="zh-TW" sz="2800" kern="100" dirty="0">
                          <a:effectLst/>
                        </a:rPr>
                        <a:t>：</a:t>
                      </a:r>
                      <a:r>
                        <a:rPr lang="en-US" sz="2800" kern="100" dirty="0">
                          <a:effectLst/>
                        </a:rPr>
                        <a:t>iPhone</a:t>
                      </a:r>
                      <a:r>
                        <a:rPr lang="zh-TW" sz="2800" kern="100" dirty="0">
                          <a:effectLst/>
                        </a:rPr>
                        <a:t>受欢迎的原因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板书或重复学生的回应：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教师提问</a:t>
                      </a:r>
                      <a:r>
                        <a:rPr lang="en-US" sz="2800" kern="100" dirty="0">
                          <a:effectLst/>
                        </a:rPr>
                        <a:t>2</a:t>
                      </a:r>
                      <a:r>
                        <a:rPr lang="zh-TW" sz="2800" kern="100" dirty="0">
                          <a:effectLst/>
                        </a:rPr>
                        <a:t>：二千多年前，佛教初期只在古印度流传。怎样才可令佛教传入其他国家？令其受欢迎？ 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5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主题一：佛教传播途径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教师提问</a:t>
                      </a:r>
                      <a:r>
                        <a:rPr lang="en-US" sz="2800" kern="100" dirty="0">
                          <a:effectLst/>
                        </a:rPr>
                        <a:t>3</a:t>
                      </a:r>
                      <a:r>
                        <a:rPr lang="zh-TW" sz="2800" kern="100" dirty="0">
                          <a:effectLst/>
                        </a:rPr>
                        <a:t>：古印度佛教向外流传，哪个国王首先派僧团到外传教？甚么时候？教师简报：课文内容〔</a:t>
                      </a:r>
                      <a:r>
                        <a:rPr lang="en-US" sz="2800" kern="100" dirty="0">
                          <a:effectLst/>
                        </a:rPr>
                        <a:t>I. </a:t>
                      </a:r>
                      <a:r>
                        <a:rPr lang="zh-TW" sz="2800" kern="100" dirty="0">
                          <a:effectLst/>
                        </a:rPr>
                        <a:t>佛教传入南亚简述〕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5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688" y="548680"/>
            <a:ext cx="4690864" cy="701040"/>
          </a:xfrm>
        </p:spPr>
        <p:txBody>
          <a:bodyPr>
            <a:normAutofit fontScale="90000"/>
          </a:bodyPr>
          <a:lstStyle/>
          <a:p>
            <a:r>
              <a:rPr lang="zh-HK" altLang="en-US" dirty="0"/>
              <a:t>第一课    </a:t>
            </a:r>
            <a:r>
              <a:rPr lang="zh-TW" altLang="zh-HK" dirty="0"/>
              <a:t>教学流程</a:t>
            </a:r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308149"/>
              </p:ext>
            </p:extLst>
          </p:nvPr>
        </p:nvGraphicFramePr>
        <p:xfrm>
          <a:off x="539552" y="1268760"/>
          <a:ext cx="8244407" cy="49390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5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8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流程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主题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内容</a:t>
                      </a:r>
                      <a:endParaRPr lang="zh-TW" sz="3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主题二：</a:t>
                      </a:r>
                      <a:r>
                        <a:rPr lang="en-US" sz="2800" kern="100" dirty="0">
                          <a:effectLst/>
                        </a:rPr>
                        <a:t>II. </a:t>
                      </a:r>
                      <a:r>
                        <a:rPr lang="zh-TW" sz="2800" kern="100" dirty="0">
                          <a:effectLst/>
                        </a:rPr>
                        <a:t>南亚佛教的发展概略〔斯里兰卡〕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学生阅读学科知识内容有关内容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教师简报：课文内容重点〔起源、兴盛、失传、再从缅甸、泰国引回流传〕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讲课期间，学生同时间完成表一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4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总结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教师总结课文内容重点或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提问学生重点：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佛教在南亚受欢迎的最大原因是什么：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829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en-US" sz="3200" kern="100" dirty="0"/>
              <a:t>活动：</a:t>
            </a:r>
            <a:r>
              <a:rPr lang="en-US" altLang="zh-HK" sz="3200" kern="100" dirty="0"/>
              <a:t>iPhone</a:t>
            </a:r>
            <a:r>
              <a:rPr lang="zh-HK" altLang="en-US" sz="3200" kern="100" dirty="0"/>
              <a:t>受欢迎的原因？</a:t>
            </a:r>
            <a:endParaRPr lang="en-US" altLang="zh-TW" sz="3200" kern="100" dirty="0"/>
          </a:p>
          <a:p>
            <a:r>
              <a:rPr lang="zh-TW" altLang="zh-HK" sz="3200" kern="100" dirty="0"/>
              <a:t>佛教在南亚受欢迎的最大原因是什么</a:t>
            </a:r>
            <a:r>
              <a:rPr lang="zh-TW" altLang="en-US" sz="3200" kern="100" dirty="0"/>
              <a:t>？</a:t>
            </a:r>
            <a:endParaRPr lang="en-US" altLang="zh-TW" sz="3200" kern="100" dirty="0"/>
          </a:p>
          <a:p>
            <a:r>
              <a:rPr lang="zh-HK" altLang="en-US" dirty="0"/>
              <a:t>新来的文化要受欢迎：</a:t>
            </a:r>
            <a:endParaRPr lang="en-US" altLang="zh-HK" dirty="0"/>
          </a:p>
          <a:p>
            <a:pPr lvl="1"/>
            <a:r>
              <a:rPr lang="zh-TW" altLang="zh-HK" dirty="0"/>
              <a:t>生活的便利，有强大的功能</a:t>
            </a:r>
            <a:r>
              <a:rPr lang="en-US" altLang="zh-TW" dirty="0"/>
              <a:t>	</a:t>
            </a:r>
            <a:endParaRPr lang="zh-TW" altLang="zh-HK" dirty="0"/>
          </a:p>
          <a:p>
            <a:pPr lvl="1"/>
            <a:r>
              <a:rPr lang="zh-TW" altLang="zh-HK" dirty="0"/>
              <a:t>美、有文化、设计前卫</a:t>
            </a:r>
          </a:p>
          <a:p>
            <a:pPr lvl="1"/>
            <a:r>
              <a:rPr lang="zh-TW" altLang="zh-HK" dirty="0"/>
              <a:t>得到其他人的认同</a:t>
            </a:r>
          </a:p>
          <a:p>
            <a:pPr lvl="1"/>
            <a:r>
              <a:rPr lang="zh-TW" altLang="zh-HK" dirty="0"/>
              <a:t>和其他人的连系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5052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 教学流程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74633"/>
              </p:ext>
            </p:extLst>
          </p:nvPr>
        </p:nvGraphicFramePr>
        <p:xfrm>
          <a:off x="323528" y="1340769"/>
          <a:ext cx="8568955" cy="5639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55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0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7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引入题材：南传出家的意义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1</a:t>
                      </a:r>
                      <a:r>
                        <a:rPr lang="zh-TW" sz="2400" kern="100" dirty="0">
                          <a:effectLst/>
                        </a:rPr>
                        <a:t>：如果老师要出家，同学会觉得是甚么原因老师要出家？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2</a:t>
                      </a:r>
                      <a:r>
                        <a:rPr lang="zh-TW" sz="2400" kern="100" dirty="0">
                          <a:effectLst/>
                        </a:rPr>
                        <a:t>：泰国年轻人为甚么要短期出家？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3</a:t>
                      </a:r>
                      <a:r>
                        <a:rPr lang="zh-TW" sz="2400" kern="100" dirty="0">
                          <a:effectLst/>
                        </a:rPr>
                        <a:t>：为何在香港，一般人所认识出家的意义和南传地区的人有所不同？你比较喜欢哪一种？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1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主题二：</a:t>
                      </a:r>
                      <a:r>
                        <a:rPr lang="en-US" sz="2400" kern="100" dirty="0">
                          <a:effectLst/>
                        </a:rPr>
                        <a:t>II. </a:t>
                      </a:r>
                      <a:r>
                        <a:rPr lang="zh-TW" sz="2400" kern="100" dirty="0">
                          <a:effectLst/>
                        </a:rPr>
                        <a:t>南亚佛教的发展概略〔缅甸佛教〕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学生阅读学科知识内容有关内容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教师重温上课重点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教师简报：课文内容重点〔缅甸：自斯里兰卡传入，殖民地时期衰落，再兴起。〕</a:t>
                      </a:r>
                      <a:endParaRPr lang="zh-TW" sz="2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84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 教学流程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453362"/>
              </p:ext>
            </p:extLst>
          </p:nvPr>
        </p:nvGraphicFramePr>
        <p:xfrm>
          <a:off x="0" y="1317888"/>
          <a:ext cx="8748468" cy="5540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4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8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2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流程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内容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2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3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主题三：</a:t>
                      </a:r>
                      <a:r>
                        <a:rPr lang="en-US" sz="2800" kern="100" dirty="0">
                          <a:effectLst/>
                        </a:rPr>
                        <a:t>II. </a:t>
                      </a:r>
                      <a:r>
                        <a:rPr lang="zh-TW" sz="2800" kern="100" dirty="0">
                          <a:effectLst/>
                        </a:rPr>
                        <a:t>南亚佛教的发展概略〔泰国〕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学生阅读学科知识内容有关内容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教师简报：课文内容重点〔泰：自斯里兰卡传入后一直发展〕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4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总结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教师总结课文内容重点或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提问学生重点：佛教在缅甸和泰国传教有甚么共同特色：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36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99032"/>
          </a:xfrm>
        </p:spPr>
        <p:txBody>
          <a:bodyPr/>
          <a:lstStyle/>
          <a:p>
            <a:r>
              <a:rPr lang="zh-HK" altLang="en-US" dirty="0"/>
              <a:t>第二课学习鹰架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72000"/>
          </a:xfrm>
        </p:spPr>
        <p:txBody>
          <a:bodyPr>
            <a:normAutofit/>
          </a:bodyPr>
          <a:lstStyle/>
          <a:p>
            <a:r>
              <a:rPr lang="zh-HK" altLang="en-US" dirty="0"/>
              <a:t>活动：母亲的叮咛</a:t>
            </a:r>
            <a:endParaRPr lang="en-US" altLang="zh-HK" dirty="0"/>
          </a:p>
          <a:p>
            <a:r>
              <a:rPr lang="zh-HK" altLang="en-US" dirty="0"/>
              <a:t>宗教与生活深度结合</a:t>
            </a:r>
            <a:endParaRPr lang="en-US" altLang="zh-HK" dirty="0"/>
          </a:p>
          <a:p>
            <a:r>
              <a:rPr lang="zh-HK" altLang="en-US" dirty="0"/>
              <a:t>价值观一致性</a:t>
            </a:r>
            <a:r>
              <a:rPr lang="en-US" altLang="zh-HK" dirty="0"/>
              <a:t>〔life cohesiveness〕</a:t>
            </a:r>
            <a:r>
              <a:rPr lang="zh-HK" altLang="en-US" dirty="0"/>
              <a:t>：吾三十而立</a:t>
            </a:r>
            <a:endParaRPr lang="en-US" altLang="zh-HK" dirty="0"/>
          </a:p>
          <a:p>
            <a:r>
              <a:rPr lang="zh-TW" altLang="zh-HK" dirty="0"/>
              <a:t>佛教在缅甸和泰国传教有甚么共同特色：</a:t>
            </a:r>
          </a:p>
          <a:p>
            <a:pPr lvl="1"/>
            <a:r>
              <a:rPr lang="zh-TW" altLang="zh-HK" dirty="0"/>
              <a:t>传入前已有不同宗教</a:t>
            </a:r>
          </a:p>
          <a:p>
            <a:pPr lvl="1"/>
            <a:r>
              <a:rPr lang="zh-TW" altLang="zh-HK" dirty="0"/>
              <a:t>国王大力推展，引入佛教</a:t>
            </a:r>
          </a:p>
          <a:p>
            <a:pPr lvl="1"/>
            <a:r>
              <a:rPr lang="zh-TW" altLang="zh-HK" dirty="0"/>
              <a:t>曾经衰微，但又</a:t>
            </a:r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重新兴旺</a:t>
            </a:r>
          </a:p>
          <a:p>
            <a:pPr lvl="1"/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注重戒律</a:t>
            </a:r>
            <a:r>
              <a:rPr lang="zh-TW" altLang="zh-HK" dirty="0"/>
              <a:t>和学术研究，</a:t>
            </a:r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佛教与生活深度结合</a:t>
            </a:r>
          </a:p>
          <a:p>
            <a:endParaRPr lang="en-US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163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第三课  教学流程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40465"/>
              </p:ext>
            </p:extLst>
          </p:nvPr>
        </p:nvGraphicFramePr>
        <p:xfrm>
          <a:off x="179515" y="1268761"/>
          <a:ext cx="8784977" cy="5616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26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08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流程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内容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</a:rPr>
                        <a:t>1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引入题材：南传出家的意义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教师提问</a:t>
                      </a:r>
                      <a:r>
                        <a:rPr lang="en-US" sz="1900" kern="100" dirty="0">
                          <a:effectLst/>
                        </a:rPr>
                        <a:t>1</a:t>
                      </a:r>
                      <a:r>
                        <a:rPr lang="zh-TW" sz="1900" kern="100" dirty="0">
                          <a:effectLst/>
                        </a:rPr>
                        <a:t>：中国和三个南传佛教国家出家人的僧是不同颜色的，谁人知道？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记忆游戏：教师播放短片，提问：问学留意短片，回答有关内容。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"/>
                      </a:pPr>
                      <a:r>
                        <a:rPr lang="zh-TW" sz="1900" kern="100" dirty="0">
                          <a:effectLst/>
                        </a:rPr>
                        <a:t>在播放完第一段，后暂停。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"/>
                      </a:pPr>
                      <a:r>
                        <a:rPr lang="zh-TW" sz="1900" kern="100" dirty="0">
                          <a:effectLst/>
                        </a:rPr>
                        <a:t>刚才每人都有一套餐具，包括甚么？〔</a:t>
                      </a:r>
                      <a:r>
                        <a:rPr lang="en-US" sz="1900" kern="100" dirty="0">
                          <a:effectLst/>
                        </a:rPr>
                        <a:t>2</a:t>
                      </a:r>
                      <a:r>
                        <a:rPr lang="zh-TW" sz="1900" kern="100" dirty="0">
                          <a:effectLst/>
                        </a:rPr>
                        <a:t>碗、</a:t>
                      </a:r>
                      <a:r>
                        <a:rPr lang="en-US" sz="1900" kern="100" dirty="0">
                          <a:effectLst/>
                        </a:rPr>
                        <a:t>1</a:t>
                      </a:r>
                      <a:r>
                        <a:rPr lang="zh-TW" sz="1900" kern="100" dirty="0">
                          <a:effectLst/>
                        </a:rPr>
                        <a:t>碟、</a:t>
                      </a:r>
                      <a:r>
                        <a:rPr lang="en-US" sz="1900" kern="100" dirty="0">
                          <a:effectLst/>
                        </a:rPr>
                        <a:t>1</a:t>
                      </a:r>
                      <a:r>
                        <a:rPr lang="zh-TW" sz="1900" kern="100" dirty="0">
                          <a:effectLst/>
                        </a:rPr>
                        <a:t>筷〕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</a:rPr>
                        <a:t>2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主题三：</a:t>
                      </a:r>
                      <a:r>
                        <a:rPr lang="en-US" sz="1900" kern="100" dirty="0">
                          <a:effectLst/>
                        </a:rPr>
                        <a:t>II. </a:t>
                      </a:r>
                      <a:r>
                        <a:rPr lang="zh-TW" sz="1900" kern="100" dirty="0">
                          <a:effectLst/>
                        </a:rPr>
                        <a:t>南亚佛教的特色和兴盛原因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</a:rPr>
                        <a:t> 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学生阅读学科知识内容有关内容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教师简报：课文内容重点〔南亚佛教的特色表二及表三解答及重温〕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900" kern="100" dirty="0">
                          <a:effectLst/>
                        </a:rPr>
                        <a:t>教师提问</a:t>
                      </a:r>
                      <a:r>
                        <a:rPr lang="en-US" sz="1900" kern="100" dirty="0">
                          <a:effectLst/>
                        </a:rPr>
                        <a:t>2</a:t>
                      </a:r>
                      <a:r>
                        <a:rPr lang="zh-TW" sz="1900" kern="100" dirty="0">
                          <a:effectLst/>
                        </a:rPr>
                        <a:t>：二千多年来，佛教一直在南亚流传，而且非常深入民众的生活，有甚么原因？</a:t>
                      </a:r>
                      <a:endParaRPr lang="zh-TW" sz="19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92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第三课  教学流程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204824"/>
              </p:ext>
            </p:extLst>
          </p:nvPr>
        </p:nvGraphicFramePr>
        <p:xfrm>
          <a:off x="179512" y="1340769"/>
          <a:ext cx="8856984" cy="5858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40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3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流程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内容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74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3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主题三：</a:t>
                      </a:r>
                      <a:r>
                        <a:rPr lang="en-US" sz="2800" kern="100" dirty="0">
                          <a:effectLst/>
                        </a:rPr>
                        <a:t>II. </a:t>
                      </a:r>
                      <a:r>
                        <a:rPr lang="zh-TW" sz="2800" kern="100" dirty="0">
                          <a:effectLst/>
                        </a:rPr>
                        <a:t>南亚佛教的特色和兴盛原因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学生分组讨论</a:t>
                      </a:r>
                      <a:r>
                        <a:rPr lang="en-US" sz="2800" kern="100" dirty="0">
                          <a:effectLst/>
                        </a:rPr>
                        <a:t>3.2</a:t>
                      </a:r>
                      <a:r>
                        <a:rPr lang="zh-TW" sz="2800" kern="100" dirty="0">
                          <a:effectLst/>
                        </a:rPr>
                        <a:t>节的问题，并作简报：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3.2</a:t>
                      </a:r>
                      <a:endParaRPr lang="zh-TW" sz="28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教师总结，并板书学生回答的重点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6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4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总结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教师总结，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家课：</a:t>
                      </a:r>
                      <a:r>
                        <a:rPr lang="en-US" sz="2800" kern="100" dirty="0">
                          <a:effectLst/>
                        </a:rPr>
                        <a:t>Q18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70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99032"/>
          </a:xfrm>
        </p:spPr>
        <p:txBody>
          <a:bodyPr/>
          <a:lstStyle/>
          <a:p>
            <a:r>
              <a:rPr lang="zh-HK" altLang="en-US" dirty="0"/>
              <a:t>第三课学习鹰架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72000"/>
          </a:xfrm>
        </p:spPr>
        <p:txBody>
          <a:bodyPr>
            <a:normAutofit/>
          </a:bodyPr>
          <a:lstStyle/>
          <a:p>
            <a:r>
              <a:rPr lang="zh-HK" altLang="en-US" dirty="0"/>
              <a:t>活动：</a:t>
            </a:r>
            <a:r>
              <a:rPr lang="zh-TW" altLang="zh-HK" sz="3200" kern="100" dirty="0"/>
              <a:t>三个南</a:t>
            </a:r>
            <a:r>
              <a:rPr lang="zh-TW" altLang="en-US" sz="3200" kern="100" dirty="0"/>
              <a:t>亚</a:t>
            </a:r>
            <a:r>
              <a:rPr lang="zh-TW" altLang="zh-HK" sz="3200" kern="100" dirty="0"/>
              <a:t>佛教国家出家人</a:t>
            </a:r>
            <a:r>
              <a:rPr lang="zh-TW" altLang="en-US" sz="3200" kern="100" dirty="0"/>
              <a:t>用餐方式：托钵</a:t>
            </a:r>
            <a:endParaRPr lang="en-US" altLang="zh-HK" dirty="0"/>
          </a:p>
          <a:p>
            <a:r>
              <a:rPr lang="zh-HK" altLang="en-US" dirty="0"/>
              <a:t>强化第二课的议题</a:t>
            </a:r>
            <a:endParaRPr lang="en-US" altLang="zh-HK" dirty="0"/>
          </a:p>
          <a:p>
            <a:r>
              <a:rPr lang="zh-TW" altLang="zh-HK" dirty="0"/>
              <a:t>佛教在缅甸和泰国传教有甚么共同特色：</a:t>
            </a:r>
          </a:p>
          <a:p>
            <a:pPr lvl="1"/>
            <a:r>
              <a:rPr lang="zh-TW" altLang="zh-HK" dirty="0"/>
              <a:t>传入前已有不同宗教</a:t>
            </a:r>
          </a:p>
          <a:p>
            <a:pPr lvl="1"/>
            <a:r>
              <a:rPr lang="zh-TW" altLang="zh-HK" dirty="0"/>
              <a:t>国王大力推展，引入佛教</a:t>
            </a:r>
          </a:p>
          <a:p>
            <a:pPr lvl="1"/>
            <a:r>
              <a:rPr lang="zh-TW" altLang="zh-HK" dirty="0"/>
              <a:t>曾经衰微，但又</a:t>
            </a:r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重新兴旺</a:t>
            </a:r>
          </a:p>
          <a:p>
            <a:pPr lvl="1"/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注重戒律</a:t>
            </a:r>
            <a:r>
              <a:rPr lang="zh-TW" altLang="zh-HK" dirty="0"/>
              <a:t>和学术研究，</a:t>
            </a:r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佛教与生活深度结合</a:t>
            </a:r>
            <a:r>
              <a:rPr lang="en-US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zh-HK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65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8229600" cy="1399032"/>
          </a:xfrm>
        </p:spPr>
        <p:txBody>
          <a:bodyPr/>
          <a:lstStyle/>
          <a:p>
            <a:r>
              <a:rPr lang="zh-HK" altLang="en-US" dirty="0"/>
              <a:t>小组课研讨论范围建议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zh-HK" altLang="en-US" dirty="0"/>
              <a:t>研习教学流程</a:t>
            </a:r>
            <a:endParaRPr lang="en-US" altLang="zh-HK" dirty="0"/>
          </a:p>
          <a:p>
            <a:r>
              <a:rPr lang="zh-HK" altLang="en-US" dirty="0"/>
              <a:t>课程内容及方法讨论</a:t>
            </a:r>
            <a:endParaRPr lang="en-US" altLang="zh-HK" dirty="0"/>
          </a:p>
          <a:p>
            <a:r>
              <a:rPr lang="zh-HK" altLang="en-US" dirty="0"/>
              <a:t>校本调适：</a:t>
            </a:r>
            <a:endParaRPr lang="en-US" altLang="zh-HK" dirty="0"/>
          </a:p>
          <a:p>
            <a:pPr lvl="1"/>
            <a:r>
              <a:rPr lang="zh-HK" altLang="en-US" dirty="0"/>
              <a:t>教授内容范围：删灭或增加题目</a:t>
            </a:r>
            <a:endParaRPr lang="en-US" altLang="zh-HK" dirty="0"/>
          </a:p>
          <a:p>
            <a:pPr lvl="1"/>
            <a:r>
              <a:rPr lang="zh-HK" altLang="en-US" dirty="0"/>
              <a:t>方法：其他活动</a:t>
            </a:r>
            <a:endParaRPr lang="en-US" altLang="zh-HK" dirty="0"/>
          </a:p>
          <a:p>
            <a:r>
              <a:rPr lang="zh-HK" altLang="en-US" dirty="0"/>
              <a:t>执行时的预期困难</a:t>
            </a:r>
            <a:endParaRPr lang="en-US" altLang="zh-HK" dirty="0"/>
          </a:p>
          <a:p>
            <a:r>
              <a:rPr lang="zh-HK" altLang="en-US" dirty="0"/>
              <a:t>建议</a:t>
            </a:r>
            <a:endParaRPr lang="en-US" altLang="zh-HK" dirty="0"/>
          </a:p>
          <a:p>
            <a:r>
              <a:rPr lang="zh-HK" altLang="en-US" dirty="0"/>
              <a:t>小组报告</a:t>
            </a:r>
            <a:endParaRPr lang="en-US" altLang="zh-HK" dirty="0"/>
          </a:p>
          <a:p>
            <a:pPr lvl="1"/>
            <a:r>
              <a:rPr lang="zh-HK" altLang="en-US" dirty="0"/>
              <a:t>协调讨论：黎耀祖老师、许佩锜老师</a:t>
            </a:r>
            <a:endParaRPr lang="en-US" altLang="zh-HK" dirty="0"/>
          </a:p>
          <a:p>
            <a:endParaRPr lang="en-US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6263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新高中倫理与宗教课程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04856" cy="1752600"/>
          </a:xfrm>
        </p:spPr>
        <p:txBody>
          <a:bodyPr/>
          <a:lstStyle/>
          <a:p>
            <a:r>
              <a:rPr lang="zh-TW" altLang="zh-HK" dirty="0"/>
              <a:t>佛教在其他地区的发展概况：</a:t>
            </a:r>
            <a:r>
              <a:rPr lang="zh-TW" altLang="en-US" dirty="0"/>
              <a:t>东亚佛教</a:t>
            </a:r>
            <a:endParaRPr lang="zh-TW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3343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韩国佛教    </a:t>
            </a:r>
            <a:r>
              <a:rPr lang="zh-TW" altLang="zh-HK" dirty="0"/>
              <a:t>教学目的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zh-TW" altLang="zh-HK" dirty="0"/>
              <a:t>认识</a:t>
            </a:r>
            <a:r>
              <a:rPr lang="en-US" altLang="zh-HK" dirty="0"/>
              <a:t>(</a:t>
            </a:r>
            <a:r>
              <a:rPr lang="zh-TW" altLang="zh-HK" dirty="0"/>
              <a:t>记忆、理解</a:t>
            </a:r>
            <a:r>
              <a:rPr lang="en-US" altLang="zh-HK" dirty="0"/>
              <a:t>)</a:t>
            </a:r>
            <a:r>
              <a:rPr lang="zh-TW" altLang="zh-HK" dirty="0"/>
              <a:t>概念：</a:t>
            </a:r>
          </a:p>
          <a:p>
            <a:pPr lvl="0"/>
            <a:r>
              <a:rPr lang="zh-TW" altLang="zh-HK" dirty="0"/>
              <a:t>佛教传入朝鲜半岛的情况</a:t>
            </a:r>
          </a:p>
          <a:p>
            <a:pPr lvl="1"/>
            <a:r>
              <a:rPr lang="zh-TW" altLang="zh-HK" dirty="0"/>
              <a:t>高句丽、百济、新罗</a:t>
            </a:r>
            <a:r>
              <a:rPr lang="en-US" altLang="zh-HK" dirty="0"/>
              <a:t>(</a:t>
            </a:r>
            <a:r>
              <a:rPr lang="zh-TW" altLang="zh-HK" dirty="0"/>
              <a:t>最重要</a:t>
            </a:r>
            <a:r>
              <a:rPr lang="en-US" altLang="zh-HK" dirty="0"/>
              <a:t>)</a:t>
            </a:r>
            <a:endParaRPr lang="zh-TW" altLang="zh-HK" dirty="0"/>
          </a:p>
          <a:p>
            <a:pPr lvl="1"/>
            <a:r>
              <a:rPr lang="zh-TW" altLang="zh-HK" dirty="0"/>
              <a:t>高丽：非常尊崇佛教、祈福禳灾佛教、高丽大藏经、衰落</a:t>
            </a:r>
          </a:p>
          <a:p>
            <a:pPr lvl="1"/>
            <a:r>
              <a:rPr lang="zh-TW" altLang="zh-HK" dirty="0"/>
              <a:t>李朝：崇儒排佛、没有王室贵族支持下继续在民间发展</a:t>
            </a:r>
          </a:p>
          <a:p>
            <a:pPr lvl="1"/>
            <a:r>
              <a:rPr lang="zh-TW" altLang="zh-HK" dirty="0"/>
              <a:t>现代：受日本佛教影响、佛教世俗化</a:t>
            </a:r>
          </a:p>
          <a:p>
            <a:pPr lvl="1"/>
            <a:r>
              <a:rPr lang="zh-TW" altLang="zh-HK" dirty="0"/>
              <a:t>韩国佛教的特色：组织严密，重视僧伽教育、中国佛教的影响</a:t>
            </a:r>
          </a:p>
          <a:p>
            <a:pPr marL="0" lvl="0" indent="0">
              <a:buNone/>
            </a:pPr>
            <a:r>
              <a:rPr lang="en-US" altLang="zh-TW" dirty="0"/>
              <a:t>2. </a:t>
            </a:r>
            <a:r>
              <a:rPr lang="zh-TW" altLang="zh-HK" dirty="0"/>
              <a:t>应用及分析</a:t>
            </a:r>
          </a:p>
          <a:p>
            <a:pPr lvl="0"/>
            <a:r>
              <a:rPr lang="zh-TW" altLang="zh-HK" dirty="0"/>
              <a:t>韩国佛教兴盛的原因</a:t>
            </a:r>
          </a:p>
          <a:p>
            <a:pPr marL="0" indent="0">
              <a:buNone/>
            </a:pPr>
            <a:r>
              <a:rPr lang="en-US" altLang="zh-HK" dirty="0"/>
              <a:t>3.</a:t>
            </a:r>
            <a:r>
              <a:rPr lang="zh-TW" altLang="zh-HK" dirty="0"/>
              <a:t>评鉴及创造</a:t>
            </a:r>
          </a:p>
          <a:p>
            <a:pPr lvl="0"/>
            <a:r>
              <a:rPr lang="zh-TW" altLang="zh-HK" dirty="0"/>
              <a:t>政府积极支持佛教的优点及缺点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r>
              <a:rPr lang="zh-TW" altLang="zh-HK" dirty="0"/>
              <a:t>价值观和态度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6842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二、价值观和态度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体会及欣赏韩国佛教寺院生活</a:t>
            </a:r>
          </a:p>
          <a:p>
            <a:pPr lvl="0"/>
            <a:r>
              <a:rPr lang="zh-TW" altLang="zh-HK" dirty="0"/>
              <a:t>欣赏韩国佛教佛化生活和生活的创新性</a:t>
            </a:r>
          </a:p>
          <a:p>
            <a:pPr lvl="0"/>
            <a:r>
              <a:rPr lang="zh-TW" altLang="zh-HK" dirty="0"/>
              <a:t>欣赏韩国佛教佛化生活对人民生活的影响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4807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一、认知过程范畴</a:t>
            </a:r>
            <a:br>
              <a:rPr lang="zh-HK" altLang="en-US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1.	</a:t>
            </a:r>
            <a:r>
              <a:rPr lang="zh-TW" altLang="en-US" dirty="0"/>
              <a:t>认识</a:t>
            </a:r>
            <a:r>
              <a:rPr lang="en-US" altLang="zh-TW" dirty="0"/>
              <a:t>(</a:t>
            </a:r>
            <a:r>
              <a:rPr lang="zh-TW" altLang="en-US" dirty="0"/>
              <a:t>记忆、理解</a:t>
            </a:r>
            <a:r>
              <a:rPr lang="en-US" altLang="zh-TW" dirty="0"/>
              <a:t>)</a:t>
            </a:r>
            <a:r>
              <a:rPr lang="zh-TW" altLang="en-US" dirty="0"/>
              <a:t>概念：</a:t>
            </a:r>
          </a:p>
          <a:p>
            <a:pPr lvl="2"/>
            <a:r>
              <a:rPr lang="zh-TW" altLang="en-US" dirty="0"/>
              <a:t>佛教传入朝鲜半岛的情况</a:t>
            </a:r>
          </a:p>
          <a:p>
            <a:pPr lvl="2"/>
            <a:r>
              <a:rPr lang="zh-TW" altLang="en-US" dirty="0"/>
              <a:t>高句丽：起源、输出佛教、传入道教、衰落</a:t>
            </a:r>
          </a:p>
          <a:p>
            <a:pPr lvl="2"/>
            <a:r>
              <a:rPr lang="zh-TW" altLang="en-US" dirty="0"/>
              <a:t>百济：传入，律宗发展、输出佛教、衰落。</a:t>
            </a:r>
          </a:p>
          <a:p>
            <a:pPr lvl="2"/>
            <a:r>
              <a:rPr lang="zh-TW" altLang="en-US" dirty="0"/>
              <a:t>新罗</a:t>
            </a:r>
            <a:r>
              <a:rPr lang="en-US" altLang="zh-TW" dirty="0"/>
              <a:t>(</a:t>
            </a:r>
            <a:r>
              <a:rPr lang="zh-TW" altLang="en-US" dirty="0"/>
              <a:t>最重要</a:t>
            </a:r>
            <a:r>
              <a:rPr lang="en-US" altLang="zh-TW" dirty="0"/>
              <a:t>)</a:t>
            </a:r>
            <a:r>
              <a:rPr lang="zh-TW" altLang="en-US" dirty="0"/>
              <a:t>：传入大乘各宗及禅宗、创立僧官制度、佛教由王室广泛流入民间</a:t>
            </a:r>
          </a:p>
          <a:p>
            <a:pPr lvl="2"/>
            <a:r>
              <a:rPr lang="zh-TW" altLang="en-US" dirty="0"/>
              <a:t>高丽：高丽历代王室贵族非常尊崇佛教、祈福禳灾佛教、高丽大藏经、仿照进士科举制度，遴选优秀僧侣授予僧阶、衰落</a:t>
            </a:r>
          </a:p>
          <a:p>
            <a:pPr lvl="2"/>
            <a:r>
              <a:rPr lang="zh-TW" altLang="en-US" dirty="0"/>
              <a:t>李朝：崇儒排佛、没有王室贵族支持下继续在民间发展</a:t>
            </a:r>
          </a:p>
          <a:p>
            <a:pPr lvl="2"/>
            <a:r>
              <a:rPr lang="zh-TW" altLang="en-US" dirty="0"/>
              <a:t>现代：受日本佛教影响、佛教世俗化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2705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	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韩国佛教的特色：</a:t>
            </a:r>
            <a:endParaRPr lang="en-US" altLang="zh-TW" dirty="0"/>
          </a:p>
          <a:p>
            <a:r>
              <a:rPr lang="zh-TW" altLang="en-US" dirty="0"/>
              <a:t>组织严密，弘法功能强，多元化。</a:t>
            </a:r>
          </a:p>
          <a:p>
            <a:r>
              <a:rPr lang="zh-TW" altLang="en-US" dirty="0"/>
              <a:t>重视僧伽教育，修行要求严格</a:t>
            </a:r>
          </a:p>
          <a:p>
            <a:r>
              <a:rPr lang="zh-TW" altLang="en-US" dirty="0"/>
              <a:t>中国佛教的影响，继承中国佛教传统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9793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HK" dirty="0"/>
              <a:t>应用及分析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韩国佛教兴盛的原因</a:t>
            </a:r>
          </a:p>
          <a:p>
            <a:r>
              <a:rPr lang="zh-TW" altLang="en-US" dirty="0"/>
              <a:t>国家支持</a:t>
            </a:r>
          </a:p>
          <a:p>
            <a:r>
              <a:rPr lang="zh-TW" altLang="en-US" dirty="0"/>
              <a:t>引入高阶文化</a:t>
            </a:r>
          </a:p>
          <a:p>
            <a:r>
              <a:rPr lang="zh-TW" altLang="en-US" dirty="0"/>
              <a:t>深入当地文化</a:t>
            </a:r>
            <a:r>
              <a:rPr lang="en-US" altLang="zh-TW" dirty="0"/>
              <a:t>(</a:t>
            </a:r>
            <a:r>
              <a:rPr lang="zh-TW" altLang="en-US" dirty="0"/>
              <a:t>例如以出家为荣</a:t>
            </a:r>
            <a:r>
              <a:rPr lang="en-US" altLang="zh-TW" dirty="0"/>
              <a:t>)</a:t>
            </a:r>
            <a:r>
              <a:rPr lang="zh-TW" altLang="en-US" dirty="0"/>
              <a:t>，而非由王室或上层阶级独有</a:t>
            </a:r>
            <a:endParaRPr lang="en-US" altLang="zh-TW" dirty="0"/>
          </a:p>
          <a:p>
            <a:r>
              <a:rPr lang="zh-TW" altLang="en-US" dirty="0"/>
              <a:t>佛教教育的重要性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1592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评鉴及创造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政府积极支持佛教的优点及缺点。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4201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二、价值观和态度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体会及欣赏韩国佛教寺院生活</a:t>
            </a:r>
          </a:p>
          <a:p>
            <a:pPr lvl="0"/>
            <a:r>
              <a:rPr lang="zh-TW" altLang="zh-HK" dirty="0"/>
              <a:t>欣赏韩国佛教佛化生活和生活的创新性</a:t>
            </a:r>
          </a:p>
          <a:p>
            <a:pPr lvl="0"/>
            <a:r>
              <a:rPr lang="zh-TW" altLang="zh-HK" dirty="0"/>
              <a:t>欣赏韩国佛教佛化生活对生活的影响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0443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dirty="0"/>
              <a:t>课程概览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892696"/>
          </a:xfrm>
        </p:spPr>
        <p:txBody>
          <a:bodyPr/>
          <a:lstStyle/>
          <a:p>
            <a:r>
              <a:rPr lang="zh-TW" altLang="zh-HK" dirty="0"/>
              <a:t>建议教时︰</a:t>
            </a:r>
            <a:r>
              <a:rPr lang="zh-TW" altLang="en-US" dirty="0"/>
              <a:t>两</a:t>
            </a:r>
            <a:r>
              <a:rPr lang="zh-TW" altLang="zh-HK" dirty="0"/>
              <a:t>课</a:t>
            </a:r>
          </a:p>
          <a:p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103090"/>
              </p:ext>
            </p:extLst>
          </p:nvPr>
        </p:nvGraphicFramePr>
        <p:xfrm>
          <a:off x="1043608" y="2276872"/>
          <a:ext cx="7632848" cy="3960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7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1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教节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主要内容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02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1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佛教传入朝鲜半岛韩国的情况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〔三国时代至现代〕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1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2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韩国佛教的特色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46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     教学流程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902375"/>
              </p:ext>
            </p:extLst>
          </p:nvPr>
        </p:nvGraphicFramePr>
        <p:xfrm>
          <a:off x="251520" y="1580898"/>
          <a:ext cx="8136905" cy="5489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4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4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14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流程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主题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内容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69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建立思考架构：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佛教传入的模式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</a:rPr>
                        <a:t> </a:t>
                      </a:r>
                      <a:endParaRPr lang="zh-TW" sz="22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</a:rPr>
                        <a:t> </a:t>
                      </a:r>
                      <a:endParaRPr lang="zh-TW" sz="22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</a:rPr>
                        <a:t> </a:t>
                      </a:r>
                      <a:endParaRPr lang="zh-TW" sz="2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教师提问</a:t>
                      </a:r>
                      <a:r>
                        <a:rPr lang="en-US" sz="2200" kern="100" dirty="0">
                          <a:effectLst/>
                        </a:rPr>
                        <a:t>1</a:t>
                      </a:r>
                      <a:r>
                        <a:rPr lang="zh-TW" sz="2200" kern="100" dirty="0">
                          <a:effectLst/>
                        </a:rPr>
                        <a:t>：佛教由印度传入斯里兰卡是全盘输入，甚少改动。佛教由中国传入韩国，又如何？推测两者有何相似的地方？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教师提问</a:t>
                      </a:r>
                      <a:r>
                        <a:rPr lang="en-US" sz="2200" kern="100" dirty="0">
                          <a:effectLst/>
                        </a:rPr>
                        <a:t>2</a:t>
                      </a:r>
                      <a:r>
                        <a:rPr lang="zh-TW" sz="2200" kern="100" dirty="0">
                          <a:effectLst/>
                        </a:rPr>
                        <a:t>：指出片中寺院和中国寺院在外观上有何相似的之处。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教师提问</a:t>
                      </a:r>
                      <a:r>
                        <a:rPr lang="en-US" sz="2200" kern="100" dirty="0">
                          <a:effectLst/>
                        </a:rPr>
                        <a:t>3</a:t>
                      </a:r>
                      <a:r>
                        <a:rPr lang="zh-TW" sz="2200" kern="100" dirty="0">
                          <a:effectLst/>
                        </a:rPr>
                        <a:t>：指出片中寺院生活和中国寺院生活的相似之处</a:t>
                      </a:r>
                      <a:endParaRPr lang="zh-TW" sz="2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62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主题一： 佛教传入韩国简述</a:t>
                      </a:r>
                      <a:endParaRPr lang="zh-TW" sz="2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教师提问</a:t>
                      </a:r>
                      <a:r>
                        <a:rPr lang="en-US" sz="2200" kern="100" dirty="0">
                          <a:effectLst/>
                        </a:rPr>
                        <a:t>4</a:t>
                      </a:r>
                      <a:r>
                        <a:rPr lang="zh-TW" sz="2200" kern="100" dirty="0">
                          <a:effectLst/>
                        </a:rPr>
                        <a:t>：从佛教传入南亚的经验，推测佛教传入东亚〔韩国〕的可能模式。提示学生：先传甚么，最后是甚么。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200" kern="100" dirty="0">
                          <a:effectLst/>
                        </a:rPr>
                        <a:t>教师简报：课文内容〔</a:t>
                      </a:r>
                      <a:r>
                        <a:rPr lang="en-US" sz="2200" kern="100" dirty="0">
                          <a:effectLst/>
                        </a:rPr>
                        <a:t>I. </a:t>
                      </a:r>
                      <a:r>
                        <a:rPr lang="zh-TW" sz="2200" kern="100" dirty="0">
                          <a:effectLst/>
                        </a:rPr>
                        <a:t>佛教传入韩国简述〕</a:t>
                      </a:r>
                      <a:endParaRPr lang="zh-TW" sz="2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43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教材套内容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HK" altLang="en-US" dirty="0"/>
              <a:t>南亚一套、东亚一套</a:t>
            </a:r>
            <a:endParaRPr lang="en-US" altLang="zh-HK" dirty="0"/>
          </a:p>
          <a:p>
            <a:r>
              <a:rPr lang="zh-HK" altLang="en-US" dirty="0"/>
              <a:t>教学大纲</a:t>
            </a:r>
            <a:r>
              <a:rPr lang="en-US" altLang="zh-HK" dirty="0"/>
              <a:t>〔</a:t>
            </a:r>
            <a:r>
              <a:rPr lang="zh-HK" altLang="en-US" dirty="0"/>
              <a:t>南亚、韩国、日本</a:t>
            </a:r>
            <a:r>
              <a:rPr lang="en-US" altLang="zh-HK" dirty="0"/>
              <a:t>〕</a:t>
            </a:r>
          </a:p>
          <a:p>
            <a:r>
              <a:rPr lang="zh-HK" altLang="en-US" dirty="0"/>
              <a:t>教师资源及学生工作纸解答</a:t>
            </a:r>
            <a:r>
              <a:rPr lang="en-US" altLang="zh-HK" dirty="0"/>
              <a:t>〔</a:t>
            </a:r>
            <a:r>
              <a:rPr lang="zh-HK" altLang="en-US" dirty="0"/>
              <a:t>附有详细资料</a:t>
            </a:r>
            <a:r>
              <a:rPr lang="en-US" altLang="zh-HK" dirty="0"/>
              <a:t>〕</a:t>
            </a:r>
          </a:p>
          <a:p>
            <a:r>
              <a:rPr lang="zh-HK" altLang="en-US" dirty="0"/>
              <a:t>课堂简报</a:t>
            </a:r>
            <a:endParaRPr lang="en-US" altLang="zh-HK" dirty="0"/>
          </a:p>
          <a:p>
            <a:r>
              <a:rPr lang="zh-HK" altLang="en-US" dirty="0"/>
              <a:t>网上视频资料</a:t>
            </a:r>
            <a:r>
              <a:rPr lang="en-US" altLang="zh-HK" dirty="0"/>
              <a:t>〔</a:t>
            </a:r>
            <a:r>
              <a:rPr lang="zh-HK" altLang="en-US" dirty="0"/>
              <a:t>可往</a:t>
            </a:r>
            <a:r>
              <a:rPr lang="en-US" altLang="zh-HK" dirty="0"/>
              <a:t>YouTube</a:t>
            </a:r>
            <a:r>
              <a:rPr lang="zh-HK" altLang="en-US" dirty="0"/>
              <a:t>看</a:t>
            </a:r>
            <a:r>
              <a:rPr lang="en-US" altLang="zh-HK" dirty="0"/>
              <a:t>〕</a:t>
            </a:r>
          </a:p>
          <a:p>
            <a:r>
              <a:rPr lang="zh-HK" altLang="en-US" dirty="0"/>
              <a:t>学生工作纸及解答</a:t>
            </a:r>
            <a:endParaRPr lang="en-US" altLang="zh-HK" dirty="0"/>
          </a:p>
          <a:p>
            <a:r>
              <a:rPr lang="zh-HK" altLang="en-US" dirty="0"/>
              <a:t>学生学习资源</a:t>
            </a:r>
            <a:r>
              <a:rPr lang="en-US" altLang="zh-HK" dirty="0"/>
              <a:t>〔</a:t>
            </a:r>
            <a:r>
              <a:rPr lang="zh-HK" altLang="en-US" dirty="0"/>
              <a:t>课本、无延伸资料</a:t>
            </a:r>
            <a:r>
              <a:rPr lang="en-US" altLang="zh-HK" dirty="0"/>
              <a:t>〕</a:t>
            </a:r>
          </a:p>
          <a:p>
            <a:r>
              <a:rPr lang="zh-HK" altLang="en-US" dirty="0"/>
              <a:t>附录：正觉的道路</a:t>
            </a:r>
            <a:r>
              <a:rPr lang="en-US" altLang="zh-HK" dirty="0"/>
              <a:t>〔</a:t>
            </a:r>
            <a:r>
              <a:rPr lang="zh-HK" altLang="en-US" dirty="0"/>
              <a:t>南传佛教</a:t>
            </a:r>
            <a:r>
              <a:rPr lang="en-US" altLang="zh-HK" dirty="0"/>
              <a:t>〕</a:t>
            </a:r>
            <a:r>
              <a:rPr lang="zh-HK" altLang="en-US" dirty="0"/>
              <a:t>习题及解答</a:t>
            </a:r>
          </a:p>
        </p:txBody>
      </p:sp>
    </p:spTree>
    <p:extLst>
      <p:ext uri="{BB962C8B-B14F-4D97-AF65-F5344CB8AC3E}">
        <p14:creationId xmlns:p14="http://schemas.microsoft.com/office/powerpoint/2010/main" val="368856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505520"/>
              </p:ext>
            </p:extLst>
          </p:nvPr>
        </p:nvGraphicFramePr>
        <p:xfrm>
          <a:off x="6192" y="1"/>
          <a:ext cx="9137808" cy="7288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3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9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50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1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主题二：韩国佛教的发展概略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 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学生阅读学科知识内容有关内容〔韩国佛教的发展概略〕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教师简报：课文内容重点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讲课期间，学生同时间完成表一</a:t>
                      </a:r>
                      <a:endParaRPr lang="zh-TW" sz="3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总结</a:t>
                      </a:r>
                      <a:endParaRPr lang="zh-TW" sz="32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教师总结课文内容重点或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提问学生重点一：佛教传入东亚〔韩国〕的模式：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提问学生重点二：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000" kern="100" dirty="0">
                          <a:effectLst/>
                        </a:rPr>
                        <a:t>佛教在高丽时代衰落的原因。</a:t>
                      </a:r>
                      <a:endParaRPr lang="zh-TW" sz="3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56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70024"/>
          </a:xfrm>
        </p:spPr>
        <p:txBody>
          <a:bodyPr>
            <a:normAutofit/>
          </a:bodyPr>
          <a:lstStyle/>
          <a:p>
            <a:r>
              <a:rPr lang="zh-HK" altLang="en-US" sz="3200" kern="100" dirty="0"/>
              <a:t>活动：</a:t>
            </a:r>
            <a:r>
              <a:rPr lang="zh-TW" altLang="zh-HK" sz="3200" kern="100" dirty="0"/>
              <a:t>韩国寺院和中国寺院</a:t>
            </a:r>
            <a:r>
              <a:rPr lang="zh-TW" altLang="en-US" sz="3200" kern="100" dirty="0"/>
              <a:t>建筑上和生活上</a:t>
            </a:r>
            <a:r>
              <a:rPr lang="zh-TW" altLang="zh-HK" sz="3200" kern="100" dirty="0"/>
              <a:t>有何相似的之处</a:t>
            </a:r>
            <a:endParaRPr lang="en-US" altLang="zh-TW" sz="3200" kern="100" dirty="0"/>
          </a:p>
          <a:p>
            <a:r>
              <a:rPr lang="zh-TW" altLang="zh-HK" sz="3200" dirty="0"/>
              <a:t>佛教传入东亚〔韩国〕的可能模式</a:t>
            </a:r>
            <a:r>
              <a:rPr lang="zh-TW" altLang="en-US" sz="3200" kern="100" dirty="0"/>
              <a:t>？</a:t>
            </a:r>
            <a:endParaRPr lang="en-US" altLang="zh-TW" sz="3200" kern="100" dirty="0"/>
          </a:p>
          <a:p>
            <a:pPr lvl="1"/>
            <a:r>
              <a:rPr lang="zh-TW" altLang="zh-H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佛像、佛经、文化、僧团制度、戒律、寺院生活、仪式、</a:t>
            </a:r>
            <a:r>
              <a:rPr lang="zh-TW" altLang="zh-HK" dirty="0"/>
              <a:t>政府支持</a:t>
            </a:r>
            <a:endParaRPr lang="en-US" altLang="zh-TW" dirty="0"/>
          </a:p>
          <a:p>
            <a:r>
              <a:rPr lang="zh-TW" altLang="zh-HK" dirty="0"/>
              <a:t>高丽时代衰落的原因</a:t>
            </a:r>
            <a:endParaRPr lang="en-US" altLang="zh-TW" dirty="0"/>
          </a:p>
          <a:p>
            <a:pPr lvl="1"/>
            <a:r>
              <a:rPr lang="zh-TW" altLang="zh-HK" dirty="0"/>
              <a:t>僧人参与政治、欠缺严谨和有系统的全国性佛教学术研究、戒律不够严谨。</a:t>
            </a:r>
            <a:r>
              <a:rPr lang="en-US" altLang="zh-TW" dirty="0"/>
              <a:t>〔</a:t>
            </a:r>
            <a:r>
              <a:rPr lang="zh-HK" altLang="en-US" dirty="0"/>
              <a:t>违反了根本传统</a:t>
            </a:r>
            <a:r>
              <a:rPr lang="en-US" altLang="zh-HK" dirty="0"/>
              <a:t>〕</a:t>
            </a:r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84363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   教学流程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828190"/>
              </p:ext>
            </p:extLst>
          </p:nvPr>
        </p:nvGraphicFramePr>
        <p:xfrm>
          <a:off x="0" y="1484786"/>
          <a:ext cx="9036496" cy="5960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1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2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7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流程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主题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内容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44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重温：上课重点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  <a:endParaRPr lang="zh-TW" sz="20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教师提问</a:t>
                      </a:r>
                      <a:r>
                        <a:rPr lang="en-US" sz="2000" kern="100" dirty="0">
                          <a:effectLst/>
                        </a:rPr>
                        <a:t>1</a:t>
                      </a:r>
                      <a:r>
                        <a:rPr lang="zh-TW" sz="2000" kern="100" dirty="0">
                          <a:effectLst/>
                        </a:rPr>
                        <a:t>：高丽王朝后期僧团衰落，原因何在？</a:t>
                      </a:r>
                      <a:r>
                        <a:rPr lang="en-US" sz="2000" kern="100" dirty="0">
                          <a:effectLst/>
                        </a:rPr>
                        <a:t>2. </a:t>
                      </a:r>
                      <a:r>
                        <a:rPr lang="zh-TW" sz="2000" kern="100" dirty="0">
                          <a:effectLst/>
                        </a:rPr>
                        <a:t>政府在甚么情况下会压抑佛教的发展？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5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主题一：李朝至现代佛教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学生阅读学科知识内容有关内容〔韩国佛教的发展概略五、李朝至现代〕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教师简报：课文内容重点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3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建立思考架构：韩国佛教特色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短片三：寺院生活营〔约</a:t>
                      </a:r>
                      <a:r>
                        <a:rPr lang="en-US" sz="2000" kern="100" dirty="0">
                          <a:effectLst/>
                        </a:rPr>
                        <a:t>4</a:t>
                      </a:r>
                      <a:r>
                        <a:rPr lang="zh-TW" sz="2000" kern="100" dirty="0">
                          <a:effectLst/>
                        </a:rPr>
                        <a:t>分钟〕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教师提问</a:t>
                      </a:r>
                      <a:r>
                        <a:rPr lang="en-US" sz="2000" kern="100" dirty="0">
                          <a:effectLst/>
                        </a:rPr>
                        <a:t>2</a:t>
                      </a:r>
                      <a:r>
                        <a:rPr lang="zh-TW" sz="2000" kern="100" dirty="0">
                          <a:effectLst/>
                        </a:rPr>
                        <a:t>：指出片中生活营显示出韩国佛教的现代化，目的是让年青人体验寺院生活。列出最能吸引你的三种活动。你会参加吗？写一个理由。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76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95685"/>
              </p:ext>
            </p:extLst>
          </p:nvPr>
        </p:nvGraphicFramePr>
        <p:xfrm>
          <a:off x="8445" y="116632"/>
          <a:ext cx="8956044" cy="8516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6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71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4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主题二：韩国佛教特色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学生阅读学科知识内容有关内容〔韩国佛教特色〕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教师简报：课文内容重点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一、组织严密，弘法功能强，多元化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二、重视僧伽教育，修行要求严格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三、中国佛教的影响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2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5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教师总结课文内容重点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现代化的韩国佛教活动注重保留传统，用传统文化的精粹弘法，帮助现代人面对压力日益严重的生活。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延伸思考题目：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佛教有哪些地方特别适合现代人？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无论是缘于哪一个传统的佛教，都非常注重回归大自然。为何重归大自然有助我们：认识世界各地朋友、享受大自然。学习平静心灵、寻找自我、明心见性？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74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HK" altLang="en-US" sz="3200" kern="100" dirty="0"/>
              <a:t>活动：</a:t>
            </a:r>
            <a:r>
              <a:rPr lang="zh-TW" altLang="zh-HK" sz="3200" kern="100" dirty="0"/>
              <a:t>韩国寺院</a:t>
            </a:r>
            <a:r>
              <a:rPr lang="zh-TW" altLang="en-US" sz="3200" kern="100" dirty="0"/>
              <a:t>生活营</a:t>
            </a:r>
            <a:endParaRPr lang="en-US" altLang="zh-TW" sz="3200" kern="100" dirty="0"/>
          </a:p>
          <a:p>
            <a:r>
              <a:rPr lang="zh-TW" altLang="zh-HK" sz="3200" dirty="0"/>
              <a:t>韩国佛教</a:t>
            </a:r>
            <a:r>
              <a:rPr lang="zh-TW" altLang="en-US" sz="3200" dirty="0"/>
              <a:t>生活</a:t>
            </a:r>
            <a:r>
              <a:rPr lang="zh-TW" altLang="zh-HK" sz="3200" dirty="0"/>
              <a:t>的</a:t>
            </a:r>
            <a:r>
              <a:rPr lang="zh-TW" altLang="en-US" sz="3200" dirty="0"/>
              <a:t>现代化</a:t>
            </a:r>
            <a:endParaRPr lang="en-US" altLang="zh-TW" sz="3200" kern="100" dirty="0"/>
          </a:p>
          <a:p>
            <a:pPr lvl="1"/>
            <a:r>
              <a:rPr lang="zh-HK" altLang="en-US" dirty="0"/>
              <a:t>宗教怎样帮助快乐的生活：</a:t>
            </a:r>
            <a:endParaRPr lang="en-US" altLang="zh-TW" dirty="0"/>
          </a:p>
          <a:p>
            <a:pPr lvl="1"/>
            <a:r>
              <a:rPr lang="zh-TW" altLang="zh-HK" dirty="0"/>
              <a:t>现代化的韩国佛教活动注重保留传统，用传统文化的精粹弘法，帮助现代人面对压力日益严重的生活。</a:t>
            </a:r>
          </a:p>
          <a:p>
            <a:r>
              <a:rPr lang="zh-TW" altLang="en-US" dirty="0"/>
              <a:t>引伸议题：</a:t>
            </a:r>
            <a:r>
              <a:rPr lang="zh-TW" altLang="zh-HK" dirty="0"/>
              <a:t>佛教有哪些地方特别适合现代人？</a:t>
            </a:r>
          </a:p>
          <a:p>
            <a:pPr lvl="1"/>
            <a:r>
              <a:rPr lang="zh-TW" altLang="zh-HK" dirty="0"/>
              <a:t>非常注重回归大自然。</a:t>
            </a:r>
          </a:p>
        </p:txBody>
      </p:sp>
    </p:spTree>
    <p:extLst>
      <p:ext uri="{BB962C8B-B14F-4D97-AF65-F5344CB8AC3E}">
        <p14:creationId xmlns:p14="http://schemas.microsoft.com/office/powerpoint/2010/main" val="3870250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756592" y="3356994"/>
            <a:ext cx="8568952" cy="1154559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佛教在其他地区的发展概况</a:t>
            </a:r>
            <a:br>
              <a:rPr lang="en-US" altLang="zh-TW" dirty="0"/>
            </a:br>
            <a:r>
              <a:rPr lang="zh-TW" altLang="en-US" dirty="0"/>
              <a:t>日本</a:t>
            </a:r>
            <a:br>
              <a:rPr lang="zh-TW" altLang="en-US" dirty="0"/>
            </a:br>
            <a:endParaRPr lang="zh-HK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684584" y="4797153"/>
            <a:ext cx="8784976" cy="1394744"/>
          </a:xfrm>
        </p:spPr>
        <p:txBody>
          <a:bodyPr/>
          <a:lstStyle/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6536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dirty="0"/>
              <a:t>认识</a:t>
            </a:r>
            <a:r>
              <a:rPr lang="en-US" altLang="zh-HK" dirty="0"/>
              <a:t>(</a:t>
            </a:r>
            <a:r>
              <a:rPr lang="zh-TW" altLang="zh-HK" dirty="0"/>
              <a:t>记忆、理解</a:t>
            </a:r>
            <a:r>
              <a:rPr lang="en-US" altLang="zh-HK" dirty="0"/>
              <a:t>)</a:t>
            </a:r>
            <a:r>
              <a:rPr lang="zh-TW" altLang="zh-HK" dirty="0"/>
              <a:t>概念：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zh-TW" altLang="zh-HK" dirty="0"/>
              <a:t>佛教传入日本的情况</a:t>
            </a:r>
            <a:endParaRPr lang="en-US" altLang="zh-TW" dirty="0"/>
          </a:p>
          <a:p>
            <a:pPr lvl="1"/>
            <a:r>
              <a:rPr lang="zh-TW" altLang="zh-HK" dirty="0"/>
              <a:t>飞鸟时代：圣德太子自唐传入</a:t>
            </a:r>
            <a:r>
              <a:rPr lang="en-US" altLang="zh-HK" dirty="0"/>
              <a:t>(</a:t>
            </a:r>
            <a:r>
              <a:rPr lang="zh-TW" altLang="zh-HK" dirty="0"/>
              <a:t>佛像、经书</a:t>
            </a:r>
            <a:r>
              <a:rPr lang="en-US" altLang="zh-HK" dirty="0"/>
              <a:t>)</a:t>
            </a:r>
            <a:r>
              <a:rPr lang="zh-TW" altLang="zh-HK" dirty="0"/>
              <a:t>、国家化、神道的一部份</a:t>
            </a:r>
          </a:p>
          <a:p>
            <a:pPr lvl="1"/>
            <a:r>
              <a:rPr lang="zh-TW" altLang="zh-HK" dirty="0"/>
              <a:t>奈良时代：传入戒法，学风鼎盛</a:t>
            </a:r>
            <a:r>
              <a:rPr lang="en-US" altLang="zh-HK" dirty="0"/>
              <a:t>(</a:t>
            </a:r>
            <a:r>
              <a:rPr lang="zh-TW" altLang="zh-HK" dirty="0"/>
              <a:t>「奈良六宗」</a:t>
            </a:r>
            <a:r>
              <a:rPr lang="en-US" altLang="zh-HK" dirty="0"/>
              <a:t>)</a:t>
            </a:r>
            <a:r>
              <a:rPr lang="zh-TW" altLang="zh-HK" dirty="0"/>
              <a:t>、生活化。</a:t>
            </a:r>
          </a:p>
          <a:p>
            <a:pPr lvl="1"/>
            <a:r>
              <a:rPr lang="zh-TW" altLang="zh-HK" dirty="0"/>
              <a:t>平安时代：密宗兴盛、介入政治</a:t>
            </a:r>
            <a:r>
              <a:rPr lang="en-US" altLang="zh-HK" dirty="0"/>
              <a:t>(</a:t>
            </a:r>
            <a:r>
              <a:rPr lang="zh-TW" altLang="zh-HK" dirty="0"/>
              <a:t>武士、僧兵</a:t>
            </a:r>
            <a:r>
              <a:rPr lang="en-US" altLang="zh-HK" dirty="0"/>
              <a:t>)</a:t>
            </a:r>
            <a:r>
              <a:rPr lang="zh-TW" altLang="zh-HK" dirty="0"/>
              <a:t>、开始民间化、本土化</a:t>
            </a:r>
          </a:p>
          <a:p>
            <a:pPr lvl="1"/>
            <a:r>
              <a:rPr lang="zh-TW" altLang="zh-HK" dirty="0"/>
              <a:t>鎌仓时代：衰落后复兴、净土宗兴盛、深入地民间化、本土化</a:t>
            </a:r>
          </a:p>
          <a:p>
            <a:pPr lvl="1"/>
            <a:r>
              <a:rPr lang="zh-TW" altLang="zh-HK" dirty="0"/>
              <a:t>室町时代：禅宗兴盛</a:t>
            </a:r>
            <a:r>
              <a:rPr lang="en-US" altLang="zh-HK" dirty="0"/>
              <a:t>(</a:t>
            </a:r>
            <a:r>
              <a:rPr lang="zh-TW" altLang="zh-HK" dirty="0"/>
              <a:t>武土道</a:t>
            </a:r>
            <a:r>
              <a:rPr lang="en-US" altLang="zh-HK" dirty="0"/>
              <a:t>)</a:t>
            </a:r>
            <a:r>
              <a:rPr lang="zh-TW" altLang="zh-HK" dirty="0"/>
              <a:t>、佛教艺术化。</a:t>
            </a:r>
          </a:p>
          <a:p>
            <a:pPr lvl="1"/>
            <a:r>
              <a:rPr lang="zh-TW" altLang="zh-HK" dirty="0"/>
              <a:t>江户时代：家族化</a:t>
            </a:r>
            <a:r>
              <a:rPr lang="en-US" altLang="zh-HK" dirty="0"/>
              <a:t>(</a:t>
            </a:r>
            <a:r>
              <a:rPr lang="zh-TW" altLang="zh-HK" dirty="0"/>
              <a:t>寺檀制度</a:t>
            </a:r>
            <a:r>
              <a:rPr lang="en-US" altLang="zh-HK" dirty="0"/>
              <a:t>)</a:t>
            </a:r>
            <a:r>
              <a:rPr lang="zh-TW" altLang="zh-HK" dirty="0"/>
              <a:t>、停滞化</a:t>
            </a:r>
          </a:p>
          <a:p>
            <a:pPr lvl="1"/>
            <a:r>
              <a:rPr lang="zh-TW" altLang="zh-HK" dirty="0"/>
              <a:t>明治维新：被压制、衰落、戒法失传、僧侣食肉带发娶妻、学术化</a:t>
            </a:r>
          </a:p>
          <a:p>
            <a:pPr lvl="0"/>
            <a:endParaRPr lang="zh-TW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9985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理念的力量：佛教思想对现代世界的影响</a:t>
            </a:r>
          </a:p>
          <a:p>
            <a:r>
              <a:rPr lang="zh-TW" altLang="en-US" dirty="0"/>
              <a:t>日本佛教和中国佛教的关系</a:t>
            </a:r>
          </a:p>
          <a:p>
            <a:r>
              <a:rPr lang="zh-TW" altLang="en-US" dirty="0"/>
              <a:t>日本佛教对艺术的影响</a:t>
            </a:r>
            <a:r>
              <a:rPr lang="en-US" altLang="zh-TW" dirty="0"/>
              <a:t>(</a:t>
            </a:r>
            <a:r>
              <a:rPr lang="zh-TW" altLang="en-US" dirty="0"/>
              <a:t>书法、茶道、花道</a:t>
            </a:r>
            <a:r>
              <a:rPr lang="en-US" altLang="zh-TW" dirty="0"/>
              <a:t>)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05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/>
              <a:t>2.	</a:t>
            </a:r>
            <a:r>
              <a:rPr lang="zh-HK" altLang="en-US" dirty="0"/>
              <a:t>应用及分析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HK" dirty="0"/>
              <a:t>日本佛教的特色</a:t>
            </a:r>
          </a:p>
          <a:p>
            <a:pPr lvl="0"/>
            <a:r>
              <a:rPr lang="zh-TW" altLang="zh-HK" dirty="0"/>
              <a:t>日本佛教兴盛的原因</a:t>
            </a:r>
          </a:p>
          <a:p>
            <a:pPr lvl="0"/>
            <a:r>
              <a:rPr lang="zh-TW" altLang="zh-HK" dirty="0"/>
              <a:t>日本佛教衰落的原因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7141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评鉴及创造</a:t>
            </a: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国家化的佛教的优点及缺点。</a:t>
            </a:r>
          </a:p>
          <a:p>
            <a:pPr lvl="0"/>
            <a:r>
              <a:rPr lang="zh-TW" altLang="zh-HK" dirty="0"/>
              <a:t>日本佛教有很多创新</a:t>
            </a:r>
            <a:r>
              <a:rPr lang="en-US" altLang="zh-HK" dirty="0"/>
              <a:t>(</a:t>
            </a:r>
            <a:r>
              <a:rPr lang="zh-TW" altLang="zh-HK" dirty="0"/>
              <a:t>如食肉带发娶妻、茶道</a:t>
            </a:r>
            <a:r>
              <a:rPr lang="en-US" altLang="zh-HK" dirty="0"/>
              <a:t>)</a:t>
            </a:r>
            <a:r>
              <a:rPr lang="zh-TW" altLang="zh-HK" dirty="0"/>
              <a:t>，是本土化的结果，其优点及缺点。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4669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7493"/>
            <a:ext cx="8291264" cy="1289299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zh-HK" altLang="en-US" dirty="0"/>
              <a:t>课程设计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8387693"/>
              </p:ext>
            </p:extLst>
          </p:nvPr>
        </p:nvGraphicFramePr>
        <p:xfrm>
          <a:off x="2411760" y="1772817"/>
          <a:ext cx="662473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群組 5">
            <a:extLst>
              <a:ext uri="{FF2B5EF4-FFF2-40B4-BE49-F238E27FC236}">
                <a16:creationId xmlns:a16="http://schemas.microsoft.com/office/drawing/2014/main" id="{5AD9FEE6-115F-4998-8412-2F560A189AC9}"/>
              </a:ext>
            </a:extLst>
          </p:cNvPr>
          <p:cNvGrpSpPr/>
          <p:nvPr/>
        </p:nvGrpSpPr>
        <p:grpSpPr>
          <a:xfrm>
            <a:off x="89212" y="1996377"/>
            <a:ext cx="2322551" cy="3601691"/>
            <a:chOff x="89212" y="1996377"/>
            <a:chExt cx="2322551" cy="360169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7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482" t="10631" r="23349" b="11235"/>
            <a:stretch/>
          </p:blipFill>
          <p:spPr bwMode="auto">
            <a:xfrm>
              <a:off x="89212" y="1996377"/>
              <a:ext cx="2322551" cy="36016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六邊形 3">
              <a:extLst>
                <a:ext uri="{FF2B5EF4-FFF2-40B4-BE49-F238E27FC236}">
                  <a16:creationId xmlns:a16="http://schemas.microsoft.com/office/drawing/2014/main" id="{BC791104-74FC-4C6C-90D7-9C04F5C8D7C1}"/>
                </a:ext>
              </a:extLst>
            </p:cNvPr>
            <p:cNvSpPr/>
            <p:nvPr/>
          </p:nvSpPr>
          <p:spPr>
            <a:xfrm rot="16200000">
              <a:off x="-81101" y="3887925"/>
              <a:ext cx="1656184" cy="1242392"/>
            </a:xfrm>
            <a:prstGeom prst="hexagon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zh-TW" altLang="en-US" sz="2000" dirty="0">
                  <a:solidFill>
                    <a:schemeClr val="tx1"/>
                  </a:solidFill>
                </a:rPr>
                <a:t>方法与评估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7" name="六邊形 6">
              <a:extLst>
                <a:ext uri="{FF2B5EF4-FFF2-40B4-BE49-F238E27FC236}">
                  <a16:creationId xmlns:a16="http://schemas.microsoft.com/office/drawing/2014/main" id="{FB8CA8AB-5950-43A1-B091-43E20FE0AF3D}"/>
                </a:ext>
              </a:extLst>
            </p:cNvPr>
            <p:cNvSpPr/>
            <p:nvPr/>
          </p:nvSpPr>
          <p:spPr>
            <a:xfrm rot="16200000">
              <a:off x="-99392" y="2267744"/>
              <a:ext cx="1656184" cy="1242392"/>
            </a:xfrm>
            <a:prstGeom prst="hexagon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zh-TW" altLang="en-US" sz="2000" dirty="0">
                  <a:solidFill>
                    <a:schemeClr val="tx1"/>
                  </a:solidFill>
                </a:rPr>
                <a:t>目的与内容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23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666830-4C69-4FC0-BB22-FCFF4A6A7BA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7ED144-A0E9-4B21-A7BD-1363D4896BD0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4BC13A-7024-4162-B6FF-4CAEC0E1536D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2AB816-0F40-4FB5-9292-5683E6322C77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FC4DF7-D89E-4105-B190-538F7D45B492}"/>
                                            </p:graphic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HK" dirty="0"/>
              <a:t>价值观和态度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HK" dirty="0"/>
              <a:t>体会及欣赏日本寺院生活</a:t>
            </a:r>
          </a:p>
          <a:p>
            <a:pPr lvl="0"/>
            <a:r>
              <a:rPr lang="zh-TW" altLang="zh-HK" dirty="0"/>
              <a:t>欣赏日本佛教佛化生活和生活的创新性</a:t>
            </a:r>
          </a:p>
          <a:p>
            <a:pPr lvl="0"/>
            <a:r>
              <a:rPr lang="zh-TW" altLang="zh-HK" dirty="0"/>
              <a:t>欣赏日本佛教佛化生活对生活的影响</a:t>
            </a: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4610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zh-HK" dirty="0"/>
              <a:t>课程概览：</a:t>
            </a:r>
            <a:br>
              <a:rPr lang="zh-TW" altLang="zh-HK" dirty="0"/>
            </a:br>
            <a:br>
              <a:rPr lang="zh-TW" altLang="zh-HK" dirty="0"/>
            </a:b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r>
              <a:rPr lang="zh-TW" altLang="zh-HK" dirty="0"/>
              <a:t>建议教时︰</a:t>
            </a:r>
            <a:r>
              <a:rPr lang="zh-TW" altLang="en-US" dirty="0"/>
              <a:t>三</a:t>
            </a:r>
            <a:r>
              <a:rPr lang="zh-TW" altLang="zh-HK" dirty="0"/>
              <a:t>课</a:t>
            </a:r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175501"/>
              </p:ext>
            </p:extLst>
          </p:nvPr>
        </p:nvGraphicFramePr>
        <p:xfrm>
          <a:off x="467544" y="2492898"/>
          <a:ext cx="8352930" cy="3892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0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1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教节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主要内容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1</a:t>
                      </a:r>
                      <a:r>
                        <a:rPr lang="zh-TW" sz="3600" kern="100" dirty="0">
                          <a:effectLst/>
                        </a:rPr>
                        <a:t>节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理念的力量：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佛教思想对现代世界的影响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2</a:t>
                      </a:r>
                      <a:r>
                        <a:rPr lang="zh-TW" sz="3600" kern="100" dirty="0">
                          <a:effectLst/>
                        </a:rPr>
                        <a:t>节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日本佛教的特色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600" kern="100" dirty="0">
                          <a:effectLst/>
                        </a:rPr>
                        <a:t>3</a:t>
                      </a:r>
                      <a:r>
                        <a:rPr lang="zh-TW" sz="3600" kern="100" dirty="0">
                          <a:effectLst/>
                        </a:rPr>
                        <a:t>节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3600" kern="100" dirty="0">
                          <a:effectLst/>
                        </a:rPr>
                        <a:t>禅宗思想的应用</a:t>
                      </a:r>
                      <a:endParaRPr lang="zh-TW" sz="3600" kern="100" dirty="0">
                        <a:effectLst/>
                        <a:latin typeface="Times New Roman"/>
                        <a:ea typeface="新細明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57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    教学流程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470457"/>
              </p:ext>
            </p:extLst>
          </p:nvPr>
        </p:nvGraphicFramePr>
        <p:xfrm>
          <a:off x="-29760" y="1299737"/>
          <a:ext cx="9066254" cy="6649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7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2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建立思考架构：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1</a:t>
                      </a:r>
                      <a:r>
                        <a:rPr lang="zh-TW" sz="2400" kern="100" dirty="0">
                          <a:effectLst/>
                        </a:rPr>
                        <a:t>：</a:t>
                      </a:r>
                      <a:r>
                        <a:rPr lang="en-US" sz="2400" kern="100" dirty="0">
                          <a:effectLst/>
                        </a:rPr>
                        <a:t>Walkman</a:t>
                      </a:r>
                      <a:r>
                        <a:rPr lang="zh-TW" sz="2400" kern="100" dirty="0">
                          <a:effectLst/>
                        </a:rPr>
                        <a:t>和</a:t>
                      </a:r>
                      <a:r>
                        <a:rPr lang="en-US" sz="2400" kern="100" dirty="0">
                          <a:effectLst/>
                        </a:rPr>
                        <a:t>iPod</a:t>
                      </a:r>
                      <a:r>
                        <a:rPr lang="zh-TW" sz="2400" kern="100" dirty="0">
                          <a:effectLst/>
                        </a:rPr>
                        <a:t>有甚么分别？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课堂简报：理念的力量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引入故事：乔布斯的顿悟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2</a:t>
                      </a:r>
                      <a:r>
                        <a:rPr lang="zh-TW" sz="2400" kern="100" dirty="0">
                          <a:effectLst/>
                        </a:rPr>
                        <a:t>：禅师希望乔布斯明白的道理是禅宗的哪些最基本的道理</a:t>
                      </a:r>
                      <a:r>
                        <a:rPr lang="en-US" sz="2400" kern="100" dirty="0">
                          <a:effectLst/>
                        </a:rPr>
                        <a:t>*</a:t>
                      </a:r>
                      <a:r>
                        <a:rPr lang="zh-TW" sz="2400" kern="100" dirty="0">
                          <a:effectLst/>
                        </a:rPr>
                        <a:t>？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思想的力量非常巨大，可以影响个人的一生，甚至改变整个世界。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3</a:t>
                      </a:r>
                      <a:r>
                        <a:rPr lang="zh-TW" sz="2400" kern="100" dirty="0">
                          <a:effectLst/>
                        </a:rPr>
                        <a:t>：同学，你对世界的理念是甚么？受了谁的影响？如果没有，你会怎样去寻找自己的理念？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13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758483"/>
              </p:ext>
            </p:extLst>
          </p:nvPr>
        </p:nvGraphicFramePr>
        <p:xfrm>
          <a:off x="107504" y="188641"/>
          <a:ext cx="8856984" cy="95477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95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8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建立思考架构：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佛教传入的模式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 </a:t>
                      </a:r>
                      <a:endParaRPr lang="zh-TW" sz="28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 </a:t>
                      </a:r>
                      <a:endParaRPr lang="zh-TW" sz="28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 </a:t>
                      </a:r>
                      <a:endParaRPr lang="zh-TW" sz="28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教师提问</a:t>
                      </a:r>
                      <a:r>
                        <a:rPr lang="en-US" sz="2800" kern="100" dirty="0">
                          <a:effectLst/>
                        </a:rPr>
                        <a:t>1</a:t>
                      </a:r>
                      <a:r>
                        <a:rPr lang="zh-TW" sz="2800" kern="100" dirty="0">
                          <a:effectLst/>
                        </a:rPr>
                        <a:t>：相比韩国，日本比较封闭，和中国甚少交流，直至唐代才有较多的文化交流，所以日本能保持独有的文化。推测两者有何相似的地方？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教师提问</a:t>
                      </a:r>
                      <a:r>
                        <a:rPr lang="en-US" sz="2800" kern="100" dirty="0">
                          <a:effectLst/>
                        </a:rPr>
                        <a:t>2</a:t>
                      </a:r>
                      <a:r>
                        <a:rPr lang="zh-TW" sz="2800" kern="100" dirty="0">
                          <a:effectLst/>
                        </a:rPr>
                        <a:t>：片中寺院的生活和中国寺院相似的之处。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短片</a:t>
                      </a:r>
                      <a:r>
                        <a:rPr lang="en-US" sz="2800" kern="100" dirty="0">
                          <a:effectLst/>
                        </a:rPr>
                        <a:t>*</a:t>
                      </a:r>
                      <a:r>
                        <a:rPr lang="zh-TW" sz="2800" kern="100" dirty="0">
                          <a:effectLst/>
                        </a:rPr>
                        <a:t>：日本禅宗的修习〔约</a:t>
                      </a:r>
                      <a:r>
                        <a:rPr lang="en-US" sz="2800" kern="100" dirty="0">
                          <a:effectLst/>
                        </a:rPr>
                        <a:t>16</a:t>
                      </a:r>
                      <a:r>
                        <a:rPr lang="zh-TW" sz="2800" kern="100" dirty="0">
                          <a:effectLst/>
                        </a:rPr>
                        <a:t>分钟〕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effectLst/>
                        </a:rPr>
                        <a:t>日本是岛国，于唐高宗时代与中国发生战争前一直有独特的文化，战败后才全面输入中国的古文化，所以能保持相当的自己文化，并非全面中国化。</a:t>
                      </a:r>
                      <a:endParaRPr lang="zh-TW" sz="28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03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第一课学习鹰架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720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zh-HK" altLang="en-US" sz="3200" kern="100" dirty="0"/>
              <a:t>活动：</a:t>
            </a:r>
            <a:r>
              <a:rPr lang="en-US" altLang="zh-HK" sz="3200" kern="100" dirty="0"/>
              <a:t>Walkman</a:t>
            </a:r>
            <a:r>
              <a:rPr lang="zh-TW" altLang="zh-HK" sz="3200" kern="100" dirty="0"/>
              <a:t>和</a:t>
            </a:r>
            <a:r>
              <a:rPr lang="en-US" altLang="zh-HK" sz="3200" kern="100" dirty="0"/>
              <a:t>iPod</a:t>
            </a:r>
            <a:r>
              <a:rPr lang="zh-TW" altLang="zh-HK" sz="3200" kern="100" dirty="0"/>
              <a:t>有甚么分别？</a:t>
            </a:r>
            <a:r>
              <a:rPr lang="zh-TW" altLang="en-US" sz="3200" kern="100" dirty="0"/>
              <a:t>乔布斯的觉悟，及：</a:t>
            </a:r>
            <a:endParaRPr lang="zh-TW" altLang="zh-HK" sz="3200" kern="100" dirty="0"/>
          </a:p>
          <a:p>
            <a:r>
              <a:rPr lang="zh-TW" altLang="zh-HK" sz="3200" dirty="0"/>
              <a:t>日本禅宗的修习</a:t>
            </a:r>
            <a:r>
              <a:rPr lang="en-US" altLang="zh-TW" sz="3200" dirty="0"/>
              <a:t>〔</a:t>
            </a:r>
            <a:r>
              <a:rPr lang="zh-HK" altLang="en-US" sz="3200" dirty="0"/>
              <a:t>初步</a:t>
            </a:r>
            <a:r>
              <a:rPr lang="en-US" altLang="zh-HK" sz="3200" dirty="0"/>
              <a:t>〕</a:t>
            </a:r>
            <a:endParaRPr lang="en-US" altLang="zh-TW" sz="3200" dirty="0"/>
          </a:p>
          <a:p>
            <a:pPr lvl="1"/>
            <a:r>
              <a:rPr lang="zh-HK" altLang="en-US" sz="2800" kern="100" dirty="0"/>
              <a:t>日本禅宗的训练怎样帮助乔布斯？</a:t>
            </a:r>
            <a:endParaRPr lang="en-US" altLang="zh-TW" sz="2800" kern="100" dirty="0"/>
          </a:p>
          <a:p>
            <a:pPr lvl="1"/>
            <a:r>
              <a:rPr lang="zh-TW" altLang="zh-HK" sz="2800" kern="100" dirty="0"/>
              <a:t>理念的力量</a:t>
            </a:r>
            <a:r>
              <a:rPr lang="zh-TW" altLang="en-US" sz="2800" kern="100" dirty="0"/>
              <a:t>：慰藉痛苦的心灵，突破生命的界限</a:t>
            </a:r>
            <a:endParaRPr lang="zh-TW" altLang="zh-HK" sz="2800" kern="100" dirty="0"/>
          </a:p>
          <a:p>
            <a:r>
              <a:rPr lang="zh-HK" altLang="en-US" dirty="0"/>
              <a:t>议题二：日本佛教的发展模式：</a:t>
            </a:r>
            <a:endParaRPr lang="en-US" altLang="zh-HK" dirty="0"/>
          </a:p>
          <a:p>
            <a:pPr lvl="1"/>
            <a:r>
              <a:rPr lang="zh-TW" altLang="zh-HK" dirty="0"/>
              <a:t>日本一直有独特的文化，输入中国的</a:t>
            </a:r>
            <a:r>
              <a:rPr lang="zh-TW" altLang="en-US" dirty="0"/>
              <a:t>佛教后一直</a:t>
            </a:r>
            <a:r>
              <a:rPr lang="zh-TW" altLang="zh-HK" dirty="0"/>
              <a:t>保持相当的自己文化，并非全面中国化。</a:t>
            </a:r>
            <a:endParaRPr lang="en-US" altLang="zh-TW" dirty="0"/>
          </a:p>
          <a:p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53596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  教学流程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843342"/>
              </p:ext>
            </p:extLst>
          </p:nvPr>
        </p:nvGraphicFramePr>
        <p:xfrm>
          <a:off x="-1" y="1340768"/>
          <a:ext cx="8820475" cy="5468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9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4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95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流程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主题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effectLst/>
                        </a:rPr>
                        <a:t>内容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6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1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建立思考架构：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佛教传入的模式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400" kern="100" dirty="0">
                          <a:effectLst/>
                        </a:rPr>
                        <a:t>教师提问</a:t>
                      </a:r>
                      <a:r>
                        <a:rPr lang="en-US" sz="2400" kern="100" dirty="0">
                          <a:effectLst/>
                        </a:rPr>
                        <a:t>1</a:t>
                      </a:r>
                      <a:r>
                        <a:rPr lang="zh-TW" sz="2400" kern="100" dirty="0">
                          <a:effectLst/>
                        </a:rPr>
                        <a:t>：</a:t>
                      </a:r>
                      <a:r>
                        <a:rPr kumimoji="0" lang="zh-TW" altLang="zh-HK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相比韩国，日本佛教发展有何特色？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6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2</a:t>
                      </a:r>
                      <a:endParaRPr lang="zh-TW" sz="20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主题一： 佛教传入日本简述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教师简报：课文内容〔佛教传入日本简述〕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至奈良时期，播放短片：鉴真大师东渡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总结：日本自唐引入很多佛教的流派，为何特别重视鉴真大师？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解答：戒律是僧伽的基石，有了戒才可以正式成立僧伽。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24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09241"/>
              </p:ext>
            </p:extLst>
          </p:nvPr>
        </p:nvGraphicFramePr>
        <p:xfrm>
          <a:off x="0" y="260649"/>
          <a:ext cx="9036496" cy="8222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3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5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6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课业或评核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主题二：日本佛教的发展概略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学生阅读学科知识内容有关内容〔日本佛教的发展概略〕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教师简报：课文内容重点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讲课期间，学生同时间完成表一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表一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教师总结课文内容重点或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提问学生重点一：佛教传入东亚〔日本〕的模式：佛像、佛经、文化、僧团制度、戒律、寺院生活、仪式、政府支持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不同之处：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神佛合一〔高度政治化〕、寺檀制度〔家族化〕、神佛分离、本地化〔出现很多独特的宗派〕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工作纸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Q4-6</a:t>
                      </a:r>
                      <a:endParaRPr lang="zh-TW" sz="2400" kern="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97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第二课学习鹰架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720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zh-HK" altLang="en-US" sz="3200" kern="100" dirty="0"/>
              <a:t>活动：</a:t>
            </a:r>
            <a:r>
              <a:rPr lang="zh-TW" altLang="zh-HK" sz="3200" dirty="0"/>
              <a:t>鉴真大师东渡</a:t>
            </a:r>
            <a:endParaRPr lang="zh-TW" altLang="zh-HK" sz="3200" kern="100" dirty="0"/>
          </a:p>
          <a:p>
            <a:r>
              <a:rPr lang="zh-TW" altLang="zh-HK" sz="3200" dirty="0"/>
              <a:t>佛教传入东亚〔日本〕的模式：</a:t>
            </a:r>
            <a:endParaRPr lang="en-US" altLang="zh-TW" sz="3200" dirty="0"/>
          </a:p>
          <a:p>
            <a:pPr lvl="1"/>
            <a:r>
              <a:rPr lang="zh-TW" altLang="zh-HK" sz="2800" dirty="0"/>
              <a:t>佛像、佛经、文化、僧团制度、戒律、寺院生活、仪式、政府支持</a:t>
            </a:r>
          </a:p>
          <a:p>
            <a:r>
              <a:rPr lang="zh-TW" altLang="zh-HK" sz="3200" dirty="0"/>
              <a:t>佛教传入东亚〔日本〕的模式</a:t>
            </a:r>
            <a:r>
              <a:rPr lang="zh-TW" altLang="en-US" sz="3200" dirty="0"/>
              <a:t>的</a:t>
            </a:r>
            <a:r>
              <a:rPr lang="zh-TW" altLang="zh-HK" sz="3200" dirty="0"/>
              <a:t>不同之处：</a:t>
            </a:r>
          </a:p>
          <a:p>
            <a:pPr lvl="1"/>
            <a:r>
              <a:rPr lang="zh-TW" altLang="zh-HK" sz="2800" dirty="0"/>
              <a:t>神佛合一〔高度政治化〕、寺檀制度〔家族化〕、神佛分离、本地化〔出现很多独特的宗派〕日本禅宗的修习</a:t>
            </a:r>
            <a:endParaRPr lang="en-US" altLang="zh-TW" sz="2800" dirty="0"/>
          </a:p>
          <a:p>
            <a:endParaRPr lang="en-US" altLang="zh-TW" dirty="0"/>
          </a:p>
          <a:p>
            <a:endParaRPr lang="zh-TW" altLang="zh-HK" dirty="0"/>
          </a:p>
        </p:txBody>
      </p:sp>
    </p:spTree>
    <p:extLst>
      <p:ext uri="{BB962C8B-B14F-4D97-AF65-F5344CB8AC3E}">
        <p14:creationId xmlns:p14="http://schemas.microsoft.com/office/powerpoint/2010/main" val="226850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第三课  教学流程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867263"/>
              </p:ext>
            </p:extLst>
          </p:nvPr>
        </p:nvGraphicFramePr>
        <p:xfrm>
          <a:off x="0" y="1412776"/>
          <a:ext cx="8964488" cy="7010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8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2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3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1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主题一：日本佛教特色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教师发问：重温上课重点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2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主题二：禅宗特色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教师发问：禅宗有甚么特色？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静心、专注、无妄念、以直心行事〔而不是思考，因为思考就会受概念所限制。〕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播放短片：机灵小和尚〔约</a:t>
                      </a:r>
                      <a:r>
                        <a:rPr lang="en-US" sz="2400" kern="100" dirty="0">
                          <a:effectLst/>
                        </a:rPr>
                        <a:t>2</a:t>
                      </a:r>
                      <a:r>
                        <a:rPr lang="zh-TW" sz="2400" kern="100" dirty="0">
                          <a:effectLst/>
                        </a:rPr>
                        <a:t>分半钟〕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教师发问：在本片段中，禅宗的哪些训练怎样帮助一休小和尚渡过难关？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教师发问：乔布斯透过哪些禅宗的思想建立个人的信念？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48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613928"/>
              </p:ext>
            </p:extLst>
          </p:nvPr>
        </p:nvGraphicFramePr>
        <p:xfrm>
          <a:off x="0" y="0"/>
          <a:ext cx="9036496" cy="645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2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1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5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流程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内容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6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3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主题三：禅宗思想〔无相〕的具体应用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活动一：如何以一个圈赚取</a:t>
                      </a:r>
                      <a:r>
                        <a:rPr lang="en-US" sz="2400" kern="100" dirty="0">
                          <a:effectLst/>
                        </a:rPr>
                        <a:t>5000</a:t>
                      </a:r>
                      <a:r>
                        <a:rPr lang="zh-TW" sz="2400" kern="100" dirty="0">
                          <a:effectLst/>
                        </a:rPr>
                        <a:t>万美元？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教师简报：心包太虚、无相，即不执取事物的固有概念，形相。对于发明者才说，只是一个有趣的图画，只值</a:t>
                      </a:r>
                      <a:r>
                        <a:rPr lang="en-US" sz="2400" kern="100" dirty="0">
                          <a:effectLst/>
                        </a:rPr>
                        <a:t>45</a:t>
                      </a:r>
                      <a:r>
                        <a:rPr lang="zh-TW" sz="2400" kern="100" dirty="0">
                          <a:effectLst/>
                        </a:rPr>
                        <a:t>美元，对于有创意的人，可以值</a:t>
                      </a:r>
                      <a:r>
                        <a:rPr lang="en-US" sz="2400" kern="100" dirty="0">
                          <a:effectLst/>
                        </a:rPr>
                        <a:t>5000</a:t>
                      </a:r>
                      <a:r>
                        <a:rPr lang="zh-TW" sz="2400" kern="100" dirty="0">
                          <a:effectLst/>
                        </a:rPr>
                        <a:t>万美元。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4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主题三：禅宗思想〔无相〕的具体应用：破除固有的思想限制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活动二：分三组完成以下各种的挑战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教师总结：有时思考要超越各种框框才能成功。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5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总结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禅宗的理念对人可以很有益处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effectLst/>
                        </a:rPr>
                        <a:t>理念对人的很大的影响</a:t>
                      </a:r>
                      <a:endParaRPr lang="zh-TW" sz="2400" kern="100" dirty="0">
                        <a:effectLst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42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课程内容结构特色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en-US" dirty="0"/>
              <a:t>议题为本历史学习</a:t>
            </a:r>
            <a:endParaRPr lang="en-US" altLang="zh-HK" dirty="0"/>
          </a:p>
          <a:p>
            <a:r>
              <a:rPr lang="zh-HK" altLang="en-US" dirty="0"/>
              <a:t>引入事件：透过生活化事件，建立参考架构，令学习及思考有所根据</a:t>
            </a:r>
            <a:endParaRPr lang="en-US" altLang="zh-HK" dirty="0"/>
          </a:p>
          <a:p>
            <a:r>
              <a:rPr lang="zh-HK" altLang="en-US" dirty="0"/>
              <a:t>体验式的影片及活动，达到情意层面目的</a:t>
            </a:r>
            <a:endParaRPr lang="en-US" altLang="zh-HK" dirty="0"/>
          </a:p>
          <a:p>
            <a:r>
              <a:rPr lang="zh-HK" altLang="en-US" dirty="0"/>
              <a:t>丰富的教师参考资料</a:t>
            </a:r>
            <a:endParaRPr lang="en-US" altLang="zh-HK" dirty="0"/>
          </a:p>
          <a:p>
            <a:r>
              <a:rPr lang="zh-HK" altLang="en-US" dirty="0"/>
              <a:t>有焦点的学生学习资料</a:t>
            </a:r>
            <a:endParaRPr lang="en-US" altLang="zh-HK" dirty="0"/>
          </a:p>
          <a:p>
            <a:r>
              <a:rPr lang="zh-HK" altLang="en-US" dirty="0"/>
              <a:t>评核方法：工作纸及解答</a:t>
            </a:r>
          </a:p>
        </p:txBody>
      </p:sp>
    </p:spTree>
    <p:extLst>
      <p:ext uri="{BB962C8B-B14F-4D97-AF65-F5344CB8AC3E}">
        <p14:creationId xmlns:p14="http://schemas.microsoft.com/office/powerpoint/2010/main" val="390084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-171400"/>
            <a:ext cx="8229600" cy="1399032"/>
          </a:xfrm>
        </p:spPr>
        <p:txBody>
          <a:bodyPr/>
          <a:lstStyle/>
          <a:p>
            <a:r>
              <a:rPr lang="zh-HK" altLang="en-US" dirty="0"/>
              <a:t>第三课学习鹰架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052737"/>
            <a:ext cx="8352928" cy="568863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zh-HK" altLang="en-US" sz="3200" kern="100" dirty="0"/>
              <a:t>活动：</a:t>
            </a:r>
            <a:r>
              <a:rPr lang="zh-TW" altLang="en-US" sz="3200" dirty="0"/>
              <a:t>一休和尚解难、禅宗对文化的影响</a:t>
            </a:r>
            <a:endParaRPr lang="en-US" altLang="zh-TW" sz="3200" dirty="0"/>
          </a:p>
          <a:p>
            <a:pPr>
              <a:spcAft>
                <a:spcPts val="0"/>
              </a:spcAft>
            </a:pPr>
            <a:r>
              <a:rPr lang="zh-HK" altLang="en-US" sz="3200" dirty="0"/>
              <a:t>禅宗的训练</a:t>
            </a:r>
            <a:r>
              <a:rPr lang="en-US" altLang="zh-HK" sz="3200" dirty="0"/>
              <a:t>〔</a:t>
            </a:r>
            <a:r>
              <a:rPr lang="zh-HK" altLang="en-US" sz="3200" dirty="0"/>
              <a:t>议题一</a:t>
            </a:r>
            <a:r>
              <a:rPr lang="en-US" altLang="zh-HK" sz="3200" dirty="0"/>
              <a:t>〕</a:t>
            </a:r>
            <a:endParaRPr lang="en-US" altLang="zh-TW" sz="3200" dirty="0"/>
          </a:p>
          <a:p>
            <a:pPr lvl="1"/>
            <a:r>
              <a:rPr lang="zh-TW" altLang="zh-HK" sz="2800" dirty="0"/>
              <a:t>静心、专注、</a:t>
            </a:r>
            <a:r>
              <a:rPr lang="zh-TW" altLang="en-US" sz="2800" dirty="0"/>
              <a:t>三</a:t>
            </a:r>
            <a:r>
              <a:rPr lang="zh-TW" altLang="zh-HK" sz="2800" dirty="0"/>
              <a:t>无、以直心行事</a:t>
            </a:r>
            <a:endParaRPr lang="en-US" altLang="zh-TW" sz="2800" dirty="0"/>
          </a:p>
          <a:p>
            <a:pPr lvl="1"/>
            <a:r>
              <a:rPr lang="zh-HK" altLang="en-US" sz="2800" dirty="0"/>
              <a:t>深入各未种文化活动、商业活动</a:t>
            </a:r>
            <a:endParaRPr lang="en-US" altLang="zh-TW" sz="2800" dirty="0"/>
          </a:p>
          <a:p>
            <a:pPr>
              <a:spcAft>
                <a:spcPts val="0"/>
              </a:spcAft>
            </a:pPr>
            <a:r>
              <a:rPr lang="zh-TW" altLang="zh-HK" sz="3200" dirty="0"/>
              <a:t>日本佛教特色、兴盛和衰落的原因</a:t>
            </a:r>
            <a:r>
              <a:rPr lang="en-US" altLang="zh-TW" sz="3200" dirty="0"/>
              <a:t>〔</a:t>
            </a:r>
            <a:r>
              <a:rPr lang="zh-HK" altLang="en-US" sz="3200" dirty="0"/>
              <a:t>议题二</a:t>
            </a:r>
            <a:r>
              <a:rPr lang="en-US" altLang="zh-HK" sz="3200" dirty="0"/>
              <a:t>〕</a:t>
            </a:r>
            <a:endParaRPr lang="en-US" altLang="zh-TW" sz="3200" dirty="0"/>
          </a:p>
          <a:p>
            <a:r>
              <a:rPr lang="zh-TW" altLang="zh-HK" sz="3200" dirty="0"/>
              <a:t>佛教的本地化：神佛合一</a:t>
            </a:r>
            <a:r>
              <a:rPr lang="zh-TW" altLang="en-US" sz="3200" dirty="0"/>
              <a:t>、</a:t>
            </a:r>
            <a:r>
              <a:rPr lang="zh-TW" altLang="zh-HK" sz="3200" dirty="0"/>
              <a:t>国家化</a:t>
            </a:r>
          </a:p>
          <a:p>
            <a:r>
              <a:rPr lang="zh-TW" altLang="zh-HK" sz="3200" dirty="0"/>
              <a:t>日本佛教的教化特征</a:t>
            </a:r>
          </a:p>
          <a:p>
            <a:pPr lvl="1"/>
            <a:r>
              <a:rPr lang="zh-HK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本地化、创新性</a:t>
            </a:r>
            <a:endParaRPr lang="en-US" altLang="zh-TW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zh-TW" altLang="zh-HK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深入社会各阶层，更融入人民的生活里</a:t>
            </a:r>
          </a:p>
          <a:p>
            <a:pPr lvl="1"/>
            <a:r>
              <a:rPr lang="zh-TW" altLang="zh-HK" sz="2800" dirty="0"/>
              <a:t>“在家化”的特色</a:t>
            </a:r>
          </a:p>
          <a:p>
            <a:pPr lvl="1"/>
            <a:r>
              <a:rPr lang="zh-TW" altLang="zh-HK" sz="2800" dirty="0"/>
              <a:t>现代化的佛学研究</a:t>
            </a:r>
          </a:p>
          <a:p>
            <a:pPr lvl="1"/>
            <a:r>
              <a:rPr lang="zh-TW" altLang="zh-HK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日本禅对西方佛教影响深远</a:t>
            </a:r>
          </a:p>
          <a:p>
            <a:endParaRPr lang="en-US" altLang="zh-TW" dirty="0"/>
          </a:p>
          <a:p>
            <a:endParaRPr lang="zh-TW" altLang="zh-H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195" y="1702936"/>
            <a:ext cx="3670761" cy="51550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08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鸣谢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en-US" dirty="0"/>
              <a:t>工作小组成员</a:t>
            </a:r>
            <a:endParaRPr lang="en-US" altLang="zh-HK" dirty="0"/>
          </a:p>
          <a:p>
            <a:pPr lvl="1"/>
            <a:r>
              <a:rPr lang="zh-HK" altLang="en-US" dirty="0"/>
              <a:t>释法忍法师</a:t>
            </a:r>
            <a:r>
              <a:rPr lang="en-US" altLang="zh-HK" dirty="0"/>
              <a:t>〔</a:t>
            </a:r>
            <a:r>
              <a:rPr lang="zh-HK" altLang="en-US" dirty="0"/>
              <a:t>香港大学佛学研究中心</a:t>
            </a:r>
            <a:r>
              <a:rPr lang="en-US" altLang="zh-HK" dirty="0"/>
              <a:t>〕</a:t>
            </a:r>
          </a:p>
          <a:p>
            <a:pPr lvl="1"/>
            <a:r>
              <a:rPr lang="zh-HK" altLang="en-US" dirty="0"/>
              <a:t>黎耀祖老师</a:t>
            </a:r>
            <a:r>
              <a:rPr lang="en-US" altLang="zh-HK" dirty="0"/>
              <a:t>〔</a:t>
            </a:r>
            <a:r>
              <a:rPr lang="zh-TW" altLang="zh-HK" dirty="0"/>
              <a:t>佛教黄凤翎中学</a:t>
            </a:r>
            <a:r>
              <a:rPr lang="en-US" altLang="zh-TW" dirty="0"/>
              <a:t>〕</a:t>
            </a:r>
            <a:endParaRPr lang="en-US" altLang="zh-HK" dirty="0"/>
          </a:p>
          <a:p>
            <a:pPr lvl="1"/>
            <a:r>
              <a:rPr lang="zh-HK" altLang="en-US" dirty="0"/>
              <a:t>许佩锜老师</a:t>
            </a:r>
            <a:r>
              <a:rPr lang="en-US" altLang="zh-HK" dirty="0"/>
              <a:t>〔</a:t>
            </a:r>
            <a:r>
              <a:rPr lang="zh-HK" altLang="en-US" dirty="0"/>
              <a:t>佛教黄允畋中学</a:t>
            </a:r>
            <a:r>
              <a:rPr lang="en-US" altLang="zh-HK" dirty="0"/>
              <a:t>〕</a:t>
            </a:r>
          </a:p>
          <a:p>
            <a:r>
              <a:rPr lang="zh-HK" altLang="en-US" dirty="0"/>
              <a:t>简报制作</a:t>
            </a:r>
            <a:endParaRPr lang="en-US" altLang="zh-HK" dirty="0"/>
          </a:p>
          <a:p>
            <a:pPr lvl="1"/>
            <a:r>
              <a:rPr lang="zh-HK" altLang="en-US" dirty="0"/>
              <a:t>李翱凌老师</a:t>
            </a:r>
            <a:r>
              <a:rPr lang="en-US" altLang="zh-HK" dirty="0"/>
              <a:t>〔</a:t>
            </a:r>
            <a:r>
              <a:rPr lang="zh-HK" altLang="en-US" dirty="0"/>
              <a:t>佛教茂峰法师纪念中学</a:t>
            </a:r>
            <a:r>
              <a:rPr lang="en-US" altLang="zh-HK" dirty="0"/>
              <a:t>〕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8441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75"/>
            <a:ext cx="8229600" cy="1143000"/>
          </a:xfrm>
        </p:spPr>
        <p:txBody>
          <a:bodyPr/>
          <a:lstStyle/>
          <a:p>
            <a:r>
              <a:rPr lang="zh-HK" altLang="en-US" dirty="0"/>
              <a:t>课程内容：认知层面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136904" cy="5400600"/>
          </a:xfrm>
        </p:spPr>
        <p:txBody>
          <a:bodyPr>
            <a:normAutofit fontScale="92500" lnSpcReduction="20000"/>
          </a:bodyPr>
          <a:lstStyle/>
          <a:p>
            <a:r>
              <a:rPr lang="zh-HK" altLang="en-US" dirty="0"/>
              <a:t>少量重要的基本历史资料</a:t>
            </a:r>
            <a:endParaRPr lang="en-US" altLang="zh-HK" dirty="0"/>
          </a:p>
          <a:p>
            <a:r>
              <a:rPr lang="zh-HK" altLang="en-US" dirty="0"/>
              <a:t>议题式历史学习：相关的资料</a:t>
            </a:r>
            <a:endParaRPr lang="en-US" altLang="zh-HK" dirty="0"/>
          </a:p>
          <a:p>
            <a:r>
              <a:rPr lang="zh-HK" altLang="en-US" dirty="0"/>
              <a:t>南亚佛教：为何佛教能在当地社会长久不衰？</a:t>
            </a:r>
            <a:endParaRPr lang="en-US" altLang="zh-HK" dirty="0"/>
          </a:p>
          <a:p>
            <a:pPr lvl="1"/>
            <a:r>
              <a:rPr lang="zh-HK" altLang="en-US" dirty="0"/>
              <a:t>佛教与生活深度结合，保守，重视学术研究，不干政</a:t>
            </a:r>
            <a:endParaRPr lang="en-US" altLang="zh-HK" dirty="0"/>
          </a:p>
          <a:p>
            <a:r>
              <a:rPr lang="zh-HK" altLang="en-US" dirty="0"/>
              <a:t>韩国佛教：为何佛教盛极而衰微？后来又重新振作？</a:t>
            </a:r>
            <a:endParaRPr lang="en-US" altLang="zh-HK" dirty="0"/>
          </a:p>
          <a:p>
            <a:pPr lvl="1"/>
            <a:r>
              <a:rPr lang="zh-HK" altLang="en-US" dirty="0"/>
              <a:t>保存了中国的建筑及寺院制度</a:t>
            </a:r>
            <a:endParaRPr lang="en-US" altLang="zh-HK" dirty="0"/>
          </a:p>
          <a:p>
            <a:pPr lvl="1"/>
            <a:r>
              <a:rPr lang="zh-HK" altLang="en-US" dirty="0"/>
              <a:t>国家支持，戒律松弛，欠缺自主创新，坚持传统，创新</a:t>
            </a:r>
            <a:endParaRPr lang="en-US" altLang="zh-HK" dirty="0"/>
          </a:p>
          <a:p>
            <a:r>
              <a:rPr lang="zh-HK" altLang="en-US" dirty="0"/>
              <a:t>日本佛教：有甚么创新？为何能创新？好处？坏处？</a:t>
            </a:r>
            <a:endParaRPr lang="en-US" altLang="zh-HK" dirty="0"/>
          </a:p>
          <a:p>
            <a:pPr lvl="1"/>
            <a:r>
              <a:rPr lang="zh-HK" altLang="en-US" dirty="0"/>
              <a:t>本土化佛教，创新，政治支持与打压，学术化</a:t>
            </a:r>
            <a:endParaRPr lang="en-US" altLang="zh-HK" dirty="0"/>
          </a:p>
          <a:p>
            <a:pPr lvl="1"/>
            <a:r>
              <a:rPr lang="zh-HK" altLang="en-US" dirty="0"/>
              <a:t>多元化佛教弘教方式、僧伽生活方式</a:t>
            </a:r>
            <a:endParaRPr lang="en-US" altLang="zh-HK" dirty="0"/>
          </a:p>
          <a:p>
            <a:endParaRPr lang="en-US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7611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课程内容：</a:t>
            </a:r>
            <a:r>
              <a:rPr lang="zh-TW" altLang="en-US" dirty="0"/>
              <a:t>价值观和态度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HK" altLang="en-US" dirty="0"/>
              <a:t>南亚佛教</a:t>
            </a:r>
            <a:endParaRPr lang="en-US" altLang="zh-HK" dirty="0"/>
          </a:p>
          <a:p>
            <a:pPr lvl="1"/>
            <a:r>
              <a:rPr lang="zh-HK" altLang="en-US" dirty="0"/>
              <a:t>体验佛化生活，宗教与生活的幸福感，保持传统的重要</a:t>
            </a:r>
            <a:endParaRPr lang="en-US" altLang="zh-HK" dirty="0"/>
          </a:p>
          <a:p>
            <a:r>
              <a:rPr lang="zh-HK" altLang="en-US" dirty="0"/>
              <a:t>韩国佛教</a:t>
            </a:r>
            <a:endParaRPr lang="en-US" altLang="zh-HK" dirty="0"/>
          </a:p>
          <a:p>
            <a:pPr lvl="1"/>
            <a:r>
              <a:rPr lang="zh-HK" altLang="en-US" dirty="0"/>
              <a:t>保持传统的重要</a:t>
            </a:r>
            <a:r>
              <a:rPr lang="en-US" altLang="zh-HK" dirty="0"/>
              <a:t>〔</a:t>
            </a:r>
            <a:r>
              <a:rPr lang="zh-HK" altLang="en-US" dirty="0"/>
              <a:t>戒律</a:t>
            </a:r>
            <a:r>
              <a:rPr lang="en-US" altLang="zh-HK" dirty="0"/>
              <a:t>〕 </a:t>
            </a:r>
            <a:r>
              <a:rPr lang="zh-HK" altLang="en-US" dirty="0"/>
              <a:t>，创新的现代化佛教</a:t>
            </a:r>
            <a:endParaRPr lang="en-US" altLang="zh-HK" dirty="0"/>
          </a:p>
          <a:p>
            <a:r>
              <a:rPr lang="zh-HK" altLang="en-US" dirty="0"/>
              <a:t>日本佛教</a:t>
            </a:r>
            <a:endParaRPr lang="en-US" altLang="zh-HK" dirty="0"/>
          </a:p>
          <a:p>
            <a:pPr lvl="1"/>
            <a:r>
              <a:rPr lang="zh-HK" altLang="en-US" dirty="0"/>
              <a:t>佛教的生活关系，理念怎样改变世界，重视反省自己的生活理念</a:t>
            </a:r>
          </a:p>
          <a:p>
            <a:r>
              <a:rPr lang="zh-HK" altLang="en-US" dirty="0"/>
              <a:t>尊重与个人理念重构</a:t>
            </a:r>
            <a:endParaRPr lang="en-US" altLang="zh-HK" dirty="0"/>
          </a:p>
          <a:p>
            <a:endParaRPr lang="en-US" altLang="zh-HK" dirty="0"/>
          </a:p>
        </p:txBody>
      </p:sp>
    </p:spTree>
    <p:extLst>
      <p:ext uri="{BB962C8B-B14F-4D97-AF65-F5344CB8AC3E}">
        <p14:creationId xmlns:p14="http://schemas.microsoft.com/office/powerpoint/2010/main" val="241435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dirty="0"/>
              <a:t>课程目的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148736"/>
              </p:ext>
            </p:extLst>
          </p:nvPr>
        </p:nvGraphicFramePr>
        <p:xfrm>
          <a:off x="539552" y="1052736"/>
          <a:ext cx="8712968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神韻">
  <a:themeElements>
    <a:clrScheme name="觀點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格線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1" ma:contentTypeDescription="建立新的文件。" ma:contentTypeScope="" ma:versionID="7a127e6fde76e6352d480e53f757fda0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70e718dd545554a674982969fe8414f1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6363163-3879-4c5a-bb46-fd040c24f3d3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A9D4B977-B570-4CDA-9BC8-A83C095F9B28}"/>
</file>

<file path=customXml/itemProps2.xml><?xml version="1.0" encoding="utf-8"?>
<ds:datastoreItem xmlns:ds="http://schemas.openxmlformats.org/officeDocument/2006/customXml" ds:itemID="{AAF0ACCE-459C-4839-B152-26A697F9C67F}"/>
</file>

<file path=customXml/itemProps3.xml><?xml version="1.0" encoding="utf-8"?>
<ds:datastoreItem xmlns:ds="http://schemas.openxmlformats.org/officeDocument/2006/customXml" ds:itemID="{D5EC0E75-A371-4D1B-A01A-268B5F86D45E}"/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796</TotalTime>
  <Words>5616</Words>
  <Application>Microsoft Office PowerPoint</Application>
  <PresentationFormat>如螢幕大小 (4:3)</PresentationFormat>
  <Paragraphs>556</Paragraphs>
  <Slides>61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61</vt:i4>
      </vt:variant>
    </vt:vector>
  </HeadingPairs>
  <TitlesOfParts>
    <vt:vector size="68" baseType="lpstr">
      <vt:lpstr>Calibri</vt:lpstr>
      <vt:lpstr>Franklin Gothic Medium</vt:lpstr>
      <vt:lpstr>Times New Roman</vt:lpstr>
      <vt:lpstr>Verdana</vt:lpstr>
      <vt:lpstr>Wingdings</vt:lpstr>
      <vt:lpstr>Wingdings 2</vt:lpstr>
      <vt:lpstr>神韻</vt:lpstr>
      <vt:lpstr>新高中倫理与宗教课程 课程学与教策略 选修部份---佛教 佛教在南亚及东亚的发展 </vt:lpstr>
      <vt:lpstr>PowerPoint 簡報</vt:lpstr>
      <vt:lpstr>小组课研讨论范围建议</vt:lpstr>
      <vt:lpstr>教材套内容</vt:lpstr>
      <vt:lpstr>课程设计</vt:lpstr>
      <vt:lpstr>课程内容结构特色</vt:lpstr>
      <vt:lpstr>课程内容：认知层面</vt:lpstr>
      <vt:lpstr>课程内容：价值观和态度</vt:lpstr>
      <vt:lpstr>课程目的</vt:lpstr>
      <vt:lpstr>持续学习经历</vt:lpstr>
      <vt:lpstr>课程目的总结</vt:lpstr>
      <vt:lpstr>PowerPoint 簡報</vt:lpstr>
      <vt:lpstr>南亚各课学习鹰架</vt:lpstr>
      <vt:lpstr>东亚各课学习鹰架</vt:lpstr>
      <vt:lpstr>南亚佛教---教学目的</vt:lpstr>
      <vt:lpstr>认识(记忆、理解)概念</vt:lpstr>
      <vt:lpstr>应用及分析</vt:lpstr>
      <vt:lpstr>评鉴及创造 </vt:lpstr>
      <vt:lpstr>价值观和态度 </vt:lpstr>
      <vt:lpstr>课程概览</vt:lpstr>
      <vt:lpstr>第一课    教学流程</vt:lpstr>
      <vt:lpstr>第一课    教学流程</vt:lpstr>
      <vt:lpstr>第一课学习鹰架</vt:lpstr>
      <vt:lpstr>第二课 教学流程</vt:lpstr>
      <vt:lpstr>第二课 教学流程</vt:lpstr>
      <vt:lpstr>第二课学习鹰架</vt:lpstr>
      <vt:lpstr>第三课  教学流程</vt:lpstr>
      <vt:lpstr>第三课  教学流程</vt:lpstr>
      <vt:lpstr>第三课学习鹰架</vt:lpstr>
      <vt:lpstr>新高中倫理与宗教课程 </vt:lpstr>
      <vt:lpstr>韩国佛教    教学目的</vt:lpstr>
      <vt:lpstr>二、价值观和态度 </vt:lpstr>
      <vt:lpstr>一、认知过程范畴 </vt:lpstr>
      <vt:lpstr> </vt:lpstr>
      <vt:lpstr>应用及分析 </vt:lpstr>
      <vt:lpstr>评鉴及创造</vt:lpstr>
      <vt:lpstr>二、价值观和态度 </vt:lpstr>
      <vt:lpstr>课程概览</vt:lpstr>
      <vt:lpstr>第一课     教学流程</vt:lpstr>
      <vt:lpstr>PowerPoint 簡報</vt:lpstr>
      <vt:lpstr>第一课学习鹰架</vt:lpstr>
      <vt:lpstr>第二课   教学流程</vt:lpstr>
      <vt:lpstr>PowerPoint 簡報</vt:lpstr>
      <vt:lpstr>第二课学习鹰架</vt:lpstr>
      <vt:lpstr>佛教在其他地区的发展概况 日本 </vt:lpstr>
      <vt:lpstr>认识(记忆、理解)概念：</vt:lpstr>
      <vt:lpstr>PowerPoint 簡報</vt:lpstr>
      <vt:lpstr>2. 应用及分析</vt:lpstr>
      <vt:lpstr>评鉴及创造 </vt:lpstr>
      <vt:lpstr>价值观和态度</vt:lpstr>
      <vt:lpstr>课程概览：  </vt:lpstr>
      <vt:lpstr>第一课    教学流程</vt:lpstr>
      <vt:lpstr>PowerPoint 簡報</vt:lpstr>
      <vt:lpstr>第一课学习鹰架</vt:lpstr>
      <vt:lpstr>第二课  教学流程</vt:lpstr>
      <vt:lpstr>PowerPoint 簡報</vt:lpstr>
      <vt:lpstr>第二课学习鹰架</vt:lpstr>
      <vt:lpstr>第三课  教学流程</vt:lpstr>
      <vt:lpstr>PowerPoint 簡報</vt:lpstr>
      <vt:lpstr>第三课学习鹰架</vt:lpstr>
      <vt:lpstr>鸣谢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新高中倫理與宗教課程</dc:title>
  <dc:creator>NG, Lui</dc:creator>
  <cp:lastModifiedBy>MOK, Kam-hung</cp:lastModifiedBy>
  <cp:revision>73</cp:revision>
  <dcterms:created xsi:type="dcterms:W3CDTF">2012-10-09T07:40:35Z</dcterms:created>
  <dcterms:modified xsi:type="dcterms:W3CDTF">2026-01-07T07:22:45Z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