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9"/>
  </p:handoutMasterIdLst>
  <p:sldIdLst>
    <p:sldId id="256" r:id="rId2"/>
    <p:sldId id="342" r:id="rId3"/>
    <p:sldId id="338" r:id="rId4"/>
    <p:sldId id="362" r:id="rId5"/>
    <p:sldId id="363" r:id="rId6"/>
    <p:sldId id="364" r:id="rId7"/>
    <p:sldId id="330" r:id="rId8"/>
    <p:sldId id="331" r:id="rId9"/>
    <p:sldId id="332" r:id="rId10"/>
    <p:sldId id="333" r:id="rId11"/>
    <p:sldId id="334" r:id="rId12"/>
    <p:sldId id="335" r:id="rId13"/>
    <p:sldId id="336" r:id="rId14"/>
    <p:sldId id="337" r:id="rId15"/>
    <p:sldId id="339" r:id="rId16"/>
    <p:sldId id="341" r:id="rId17"/>
    <p:sldId id="340" r:id="rId18"/>
    <p:sldId id="343" r:id="rId19"/>
    <p:sldId id="359" r:id="rId20"/>
    <p:sldId id="360" r:id="rId21"/>
    <p:sldId id="361" r:id="rId22"/>
    <p:sldId id="351" r:id="rId23"/>
    <p:sldId id="350" r:id="rId24"/>
    <p:sldId id="345" r:id="rId25"/>
    <p:sldId id="346" r:id="rId26"/>
    <p:sldId id="347" r:id="rId27"/>
    <p:sldId id="348" r:id="rId28"/>
    <p:sldId id="349" r:id="rId29"/>
    <p:sldId id="344" r:id="rId30"/>
    <p:sldId id="353" r:id="rId31"/>
    <p:sldId id="352" r:id="rId32"/>
    <p:sldId id="354" r:id="rId33"/>
    <p:sldId id="355" r:id="rId34"/>
    <p:sldId id="356" r:id="rId35"/>
    <p:sldId id="357" r:id="rId36"/>
    <p:sldId id="358" r:id="rId37"/>
    <p:sldId id="276"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2AA2"/>
    <a:srgbClr val="2B16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48" autoAdjust="0"/>
    <p:restoredTop sz="94660"/>
  </p:normalViewPr>
  <p:slideViewPr>
    <p:cSldViewPr>
      <p:cViewPr varScale="1">
        <p:scale>
          <a:sx n="114" d="100"/>
          <a:sy n="114" d="100"/>
        </p:scale>
        <p:origin x="1637" y="101"/>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181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D3D6AD-1A22-4AA2-9CE3-5A7213D85E56}" type="datetimeFigureOut">
              <a:rPr lang="zh-HK" altLang="en-US" smtClean="0"/>
              <a:pPr/>
              <a:t>9/1/2026</a:t>
            </a:fld>
            <a:endParaRPr lang="zh-HK"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2B5532C-E4AB-4645-AC2F-BD469DF3F796}" type="slidenum">
              <a:rPr lang="zh-HK" altLang="en-US" smtClean="0"/>
              <a:pPr/>
              <a:t>‹#›</a:t>
            </a:fld>
            <a:endParaRPr lang="zh-HK" altLang="en-US"/>
          </a:p>
        </p:txBody>
      </p:sp>
    </p:spTree>
    <p:extLst>
      <p:ext uri="{BB962C8B-B14F-4D97-AF65-F5344CB8AC3E}">
        <p14:creationId xmlns:p14="http://schemas.microsoft.com/office/powerpoint/2010/main" val="29405940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black">
          <a:xfrm>
            <a:off x="533400" y="990600"/>
            <a:ext cx="6096000" cy="1828800"/>
          </a:xfrm>
          <a:effectLst>
            <a:outerShdw dist="53882" dir="2700000" algn="ctr" rotWithShape="0">
              <a:schemeClr val="tx2">
                <a:alpha val="50000"/>
              </a:schemeClr>
            </a:outerShdw>
          </a:effectLst>
          <a:extLst>
            <a:ext uri="{909E8E84-426E-40DD-AFC4-6F175D3DCCD1}">
              <a14:hiddenFill xmlns:a14="http://schemas.microsoft.com/office/drawing/2010/main">
                <a:solidFill>
                  <a:schemeClr val="accent1"/>
                </a:solidFill>
              </a14:hiddenFill>
            </a:ext>
          </a:extLst>
        </p:spPr>
        <p:txBody>
          <a:bodyPr/>
          <a:lstStyle>
            <a:lvl1pPr algn="l">
              <a:defRPr sz="4800">
                <a:solidFill>
                  <a:schemeClr val="accent2"/>
                </a:solidFill>
              </a:defRPr>
            </a:lvl1pPr>
          </a:lstStyle>
          <a:p>
            <a:pPr lvl="0"/>
            <a:r>
              <a:rPr lang="zh-TW" altLang="en-US" noProof="0"/>
              <a:t>按一下以編輯母片標題樣式</a:t>
            </a:r>
            <a:endParaRPr lang="en-US" altLang="zh-HK" noProof="0"/>
          </a:p>
        </p:txBody>
      </p:sp>
      <p:sp>
        <p:nvSpPr>
          <p:cNvPr id="3075" name="Rectangle 3"/>
          <p:cNvSpPr>
            <a:spLocks noGrp="1" noChangeArrowheads="1"/>
          </p:cNvSpPr>
          <p:nvPr>
            <p:ph type="subTitle" idx="1"/>
          </p:nvPr>
        </p:nvSpPr>
        <p:spPr bwMode="white">
          <a:xfrm>
            <a:off x="519113" y="2971800"/>
            <a:ext cx="5348287" cy="381000"/>
          </a:xfrm>
        </p:spPr>
        <p:txBody>
          <a:bodyPr/>
          <a:lstStyle>
            <a:lvl1pPr marL="0" indent="0">
              <a:buFont typeface="Wingdings" pitchFamily="2" charset="2"/>
              <a:buNone/>
              <a:defRPr sz="1800">
                <a:solidFill>
                  <a:schemeClr val="bg1"/>
                </a:solidFill>
              </a:defRPr>
            </a:lvl1pPr>
          </a:lstStyle>
          <a:p>
            <a:pPr lvl="0"/>
            <a:r>
              <a:rPr lang="zh-TW" altLang="en-US" noProof="0"/>
              <a:t>按一下以編輯母片副標題樣式</a:t>
            </a:r>
            <a:endParaRPr lang="en-US" altLang="zh-HK"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HK" altLang="en-US"/>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p:cNvSpPr>
            <a:spLocks noGrp="1"/>
          </p:cNvSpPr>
          <p:nvPr>
            <p:ph type="dt" sz="half" idx="10"/>
          </p:nvPr>
        </p:nvSpPr>
        <p:spPr>
          <a:xfrm>
            <a:off x="304800" y="6553200"/>
            <a:ext cx="2590800" cy="242888"/>
          </a:xfrm>
          <a:prstGeom prst="rect">
            <a:avLst/>
          </a:prstGeom>
        </p:spPr>
        <p:txBody>
          <a:bodyPr/>
          <a:lstStyle>
            <a:lvl1pPr>
              <a:defRPr/>
            </a:lvl1pPr>
          </a:lstStyle>
          <a:p>
            <a:r>
              <a:rPr lang="en-US" altLang="zh-HK"/>
              <a:t>www.themegallery.com</a:t>
            </a:r>
          </a:p>
        </p:txBody>
      </p:sp>
      <p:sp>
        <p:nvSpPr>
          <p:cNvPr id="5" name="頁尾版面配置區 4"/>
          <p:cNvSpPr>
            <a:spLocks noGrp="1"/>
          </p:cNvSpPr>
          <p:nvPr>
            <p:ph type="ftr" sz="quarter" idx="11"/>
          </p:nvPr>
        </p:nvSpPr>
        <p:spPr>
          <a:xfrm>
            <a:off x="5943600" y="6519863"/>
            <a:ext cx="2895600" cy="265112"/>
          </a:xfrm>
          <a:prstGeom prst="rect">
            <a:avLst/>
          </a:prstGeom>
        </p:spPr>
        <p:txBody>
          <a:bodyPr/>
          <a:lstStyle>
            <a:lvl1pPr>
              <a:defRPr/>
            </a:lvl1pPr>
          </a:lstStyle>
          <a:p>
            <a:r>
              <a:rPr lang="en-US" altLang="zh-HK"/>
              <a:t>Company Logo</a:t>
            </a:r>
          </a:p>
        </p:txBody>
      </p:sp>
      <p:sp>
        <p:nvSpPr>
          <p:cNvPr id="6" name="投影片編號版面配置區 5"/>
          <p:cNvSpPr>
            <a:spLocks noGrp="1"/>
          </p:cNvSpPr>
          <p:nvPr>
            <p:ph type="sldNum" sz="quarter" idx="12"/>
          </p:nvPr>
        </p:nvSpPr>
        <p:spPr>
          <a:xfrm>
            <a:off x="3276600" y="6540500"/>
            <a:ext cx="2133600" cy="260350"/>
          </a:xfrm>
          <a:prstGeom prst="rect">
            <a:avLst/>
          </a:prstGeom>
        </p:spPr>
        <p:txBody>
          <a:bodyPr/>
          <a:lstStyle>
            <a:lvl1pPr>
              <a:defRPr/>
            </a:lvl1pPr>
          </a:lstStyle>
          <a:p>
            <a:fld id="{4A78C180-C628-4A45-8900-B37815BDD8B1}" type="slidenum">
              <a:rPr lang="en-US" altLang="zh-HK"/>
              <a:pPr/>
              <a:t>‹#›</a:t>
            </a:fld>
            <a:endParaRPr lang="en-US" altLang="zh-HK"/>
          </a:p>
        </p:txBody>
      </p:sp>
    </p:spTree>
    <p:extLst>
      <p:ext uri="{BB962C8B-B14F-4D97-AF65-F5344CB8AC3E}">
        <p14:creationId xmlns:p14="http://schemas.microsoft.com/office/powerpoint/2010/main" val="2061169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86550" y="152400"/>
            <a:ext cx="2076450" cy="6172200"/>
          </a:xfrm>
        </p:spPr>
        <p:txBody>
          <a:bodyPr vert="eaVert"/>
          <a:lstStyle/>
          <a:p>
            <a:r>
              <a:rPr lang="zh-TW" altLang="en-US"/>
              <a:t>按一下以編輯母片標題樣式</a:t>
            </a:r>
            <a:endParaRPr lang="zh-HK" altLang="en-US"/>
          </a:p>
        </p:txBody>
      </p:sp>
      <p:sp>
        <p:nvSpPr>
          <p:cNvPr id="3" name="直排文字版面配置區 2"/>
          <p:cNvSpPr>
            <a:spLocks noGrp="1"/>
          </p:cNvSpPr>
          <p:nvPr>
            <p:ph type="body" orient="vert" idx="1"/>
          </p:nvPr>
        </p:nvSpPr>
        <p:spPr>
          <a:xfrm>
            <a:off x="457200" y="152400"/>
            <a:ext cx="6076950" cy="61722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p:cNvSpPr>
            <a:spLocks noGrp="1"/>
          </p:cNvSpPr>
          <p:nvPr>
            <p:ph type="dt" sz="half" idx="10"/>
          </p:nvPr>
        </p:nvSpPr>
        <p:spPr>
          <a:xfrm>
            <a:off x="304800" y="6553200"/>
            <a:ext cx="2590800" cy="242888"/>
          </a:xfrm>
          <a:prstGeom prst="rect">
            <a:avLst/>
          </a:prstGeom>
        </p:spPr>
        <p:txBody>
          <a:bodyPr/>
          <a:lstStyle>
            <a:lvl1pPr>
              <a:defRPr/>
            </a:lvl1pPr>
          </a:lstStyle>
          <a:p>
            <a:r>
              <a:rPr lang="en-US" altLang="zh-HK"/>
              <a:t>www.themegallery.com</a:t>
            </a:r>
          </a:p>
        </p:txBody>
      </p:sp>
      <p:sp>
        <p:nvSpPr>
          <p:cNvPr id="5" name="頁尾版面配置區 4"/>
          <p:cNvSpPr>
            <a:spLocks noGrp="1"/>
          </p:cNvSpPr>
          <p:nvPr>
            <p:ph type="ftr" sz="quarter" idx="11"/>
          </p:nvPr>
        </p:nvSpPr>
        <p:spPr>
          <a:xfrm>
            <a:off x="5943600" y="6519863"/>
            <a:ext cx="2895600" cy="265112"/>
          </a:xfrm>
          <a:prstGeom prst="rect">
            <a:avLst/>
          </a:prstGeom>
        </p:spPr>
        <p:txBody>
          <a:bodyPr/>
          <a:lstStyle>
            <a:lvl1pPr>
              <a:defRPr/>
            </a:lvl1pPr>
          </a:lstStyle>
          <a:p>
            <a:r>
              <a:rPr lang="en-US" altLang="zh-HK"/>
              <a:t>Company Logo</a:t>
            </a:r>
          </a:p>
        </p:txBody>
      </p:sp>
      <p:sp>
        <p:nvSpPr>
          <p:cNvPr id="6" name="投影片編號版面配置區 5"/>
          <p:cNvSpPr>
            <a:spLocks noGrp="1"/>
          </p:cNvSpPr>
          <p:nvPr>
            <p:ph type="sldNum" sz="quarter" idx="12"/>
          </p:nvPr>
        </p:nvSpPr>
        <p:spPr>
          <a:xfrm>
            <a:off x="3276600" y="6540500"/>
            <a:ext cx="2133600" cy="260350"/>
          </a:xfrm>
          <a:prstGeom prst="rect">
            <a:avLst/>
          </a:prstGeom>
        </p:spPr>
        <p:txBody>
          <a:bodyPr/>
          <a:lstStyle>
            <a:lvl1pPr>
              <a:defRPr/>
            </a:lvl1pPr>
          </a:lstStyle>
          <a:p>
            <a:fld id="{401F046F-6A55-4FB5-81EA-D5F5297C1390}" type="slidenum">
              <a:rPr lang="en-US" altLang="zh-HK"/>
              <a:pPr/>
              <a:t>‹#›</a:t>
            </a:fld>
            <a:endParaRPr lang="en-US" altLang="zh-HK"/>
          </a:p>
        </p:txBody>
      </p:sp>
    </p:spTree>
    <p:extLst>
      <p:ext uri="{BB962C8B-B14F-4D97-AF65-F5344CB8AC3E}">
        <p14:creationId xmlns:p14="http://schemas.microsoft.com/office/powerpoint/2010/main" val="2646337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400"/>
            <a:ext cx="8305800" cy="563563"/>
          </a:xfrm>
        </p:spPr>
        <p:txBody>
          <a:bodyPr/>
          <a:lstStyle/>
          <a:p>
            <a:r>
              <a:rPr lang="zh-TW" altLang="en-US"/>
              <a:t>按一下以編輯母片標題樣式</a:t>
            </a:r>
            <a:endParaRPr lang="zh-HK" altLang="en-US"/>
          </a:p>
        </p:txBody>
      </p:sp>
      <p:sp>
        <p:nvSpPr>
          <p:cNvPr id="3" name="表格版面配置區 2"/>
          <p:cNvSpPr>
            <a:spLocks noGrp="1"/>
          </p:cNvSpPr>
          <p:nvPr>
            <p:ph type="tbl" idx="1"/>
          </p:nvPr>
        </p:nvSpPr>
        <p:spPr>
          <a:xfrm>
            <a:off x="457200" y="1447800"/>
            <a:ext cx="8153400" cy="4876800"/>
          </a:xfrm>
        </p:spPr>
        <p:txBody>
          <a:bodyPr/>
          <a:lstStyle/>
          <a:p>
            <a:r>
              <a:rPr lang="zh-TW" altLang="en-US"/>
              <a:t>按一下圖示以新增表格</a:t>
            </a:r>
            <a:endParaRPr lang="zh-HK" altLang="en-US"/>
          </a:p>
        </p:txBody>
      </p:sp>
      <p:sp>
        <p:nvSpPr>
          <p:cNvPr id="4" name="日期版面配置區 3"/>
          <p:cNvSpPr>
            <a:spLocks noGrp="1"/>
          </p:cNvSpPr>
          <p:nvPr>
            <p:ph type="dt" sz="half" idx="10"/>
          </p:nvPr>
        </p:nvSpPr>
        <p:spPr>
          <a:xfrm>
            <a:off x="304800" y="6553200"/>
            <a:ext cx="2590800" cy="242888"/>
          </a:xfrm>
          <a:prstGeom prst="rect">
            <a:avLst/>
          </a:prstGeom>
        </p:spPr>
        <p:txBody>
          <a:bodyPr/>
          <a:lstStyle>
            <a:lvl1pPr>
              <a:defRPr/>
            </a:lvl1pPr>
          </a:lstStyle>
          <a:p>
            <a:r>
              <a:rPr lang="en-US" altLang="zh-HK"/>
              <a:t>www.themegallery.com</a:t>
            </a:r>
          </a:p>
        </p:txBody>
      </p:sp>
      <p:sp>
        <p:nvSpPr>
          <p:cNvPr id="5" name="頁尾版面配置區 4"/>
          <p:cNvSpPr>
            <a:spLocks noGrp="1"/>
          </p:cNvSpPr>
          <p:nvPr>
            <p:ph type="ftr" sz="quarter" idx="11"/>
          </p:nvPr>
        </p:nvSpPr>
        <p:spPr>
          <a:xfrm>
            <a:off x="5943600" y="6519863"/>
            <a:ext cx="2895600" cy="265112"/>
          </a:xfrm>
          <a:prstGeom prst="rect">
            <a:avLst/>
          </a:prstGeom>
        </p:spPr>
        <p:txBody>
          <a:bodyPr/>
          <a:lstStyle>
            <a:lvl1pPr>
              <a:defRPr/>
            </a:lvl1pPr>
          </a:lstStyle>
          <a:p>
            <a:r>
              <a:rPr lang="en-US" altLang="zh-HK"/>
              <a:t>Company Logo</a:t>
            </a:r>
          </a:p>
        </p:txBody>
      </p:sp>
      <p:sp>
        <p:nvSpPr>
          <p:cNvPr id="6" name="投影片編號版面配置區 5"/>
          <p:cNvSpPr>
            <a:spLocks noGrp="1"/>
          </p:cNvSpPr>
          <p:nvPr>
            <p:ph type="sldNum" sz="quarter" idx="12"/>
          </p:nvPr>
        </p:nvSpPr>
        <p:spPr>
          <a:xfrm>
            <a:off x="3276600" y="6540500"/>
            <a:ext cx="2133600" cy="260350"/>
          </a:xfrm>
          <a:prstGeom prst="rect">
            <a:avLst/>
          </a:prstGeom>
        </p:spPr>
        <p:txBody>
          <a:bodyPr/>
          <a:lstStyle>
            <a:lvl1pPr>
              <a:defRPr/>
            </a:lvl1pPr>
          </a:lstStyle>
          <a:p>
            <a:fld id="{13567718-6E4A-4478-8598-49150070B5FE}" type="slidenum">
              <a:rPr lang="en-US" altLang="zh-HK"/>
              <a:pPr/>
              <a:t>‹#›</a:t>
            </a:fld>
            <a:endParaRPr lang="en-US" altLang="zh-HK"/>
          </a:p>
        </p:txBody>
      </p:sp>
    </p:spTree>
    <p:extLst>
      <p:ext uri="{BB962C8B-B14F-4D97-AF65-F5344CB8AC3E}">
        <p14:creationId xmlns:p14="http://schemas.microsoft.com/office/powerpoint/2010/main" val="2367966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609600"/>
            <a:ext cx="8229600" cy="1143000"/>
          </a:xfrm>
        </p:spPr>
        <p:txBody>
          <a:bodyPr/>
          <a:lstStyle/>
          <a:p>
            <a:r>
              <a:rPr lang="zh-TW" altLang="en-US"/>
              <a:t>按一下以編輯母片標題樣式</a:t>
            </a:r>
            <a:endParaRPr lang="zh-HK" altLang="en-US"/>
          </a:p>
        </p:txBody>
      </p:sp>
      <p:sp>
        <p:nvSpPr>
          <p:cNvPr id="3" name="內容版面配置區 2"/>
          <p:cNvSpPr>
            <a:spLocks noGrp="1"/>
          </p:cNvSpPr>
          <p:nvPr>
            <p:ph sz="half" idx="1"/>
          </p:nvPr>
        </p:nvSpPr>
        <p:spPr>
          <a:xfrm>
            <a:off x="457200" y="1981200"/>
            <a:ext cx="4038600" cy="4144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內容版面配置區 3"/>
          <p:cNvSpPr>
            <a:spLocks noGrp="1"/>
          </p:cNvSpPr>
          <p:nvPr>
            <p:ph sz="quarter" idx="2"/>
          </p:nvPr>
        </p:nvSpPr>
        <p:spPr>
          <a:xfrm>
            <a:off x="4648200" y="1981200"/>
            <a:ext cx="4038600" cy="19954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內容版面配置區 4"/>
          <p:cNvSpPr>
            <a:spLocks noGrp="1"/>
          </p:cNvSpPr>
          <p:nvPr>
            <p:ph sz="quarter" idx="3"/>
          </p:nvPr>
        </p:nvSpPr>
        <p:spPr>
          <a:xfrm>
            <a:off x="4648200" y="4129088"/>
            <a:ext cx="4038600" cy="19970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日期版面配置區 5"/>
          <p:cNvSpPr>
            <a:spLocks noGrp="1"/>
          </p:cNvSpPr>
          <p:nvPr>
            <p:ph type="dt" sz="half" idx="10"/>
          </p:nvPr>
        </p:nvSpPr>
        <p:spPr>
          <a:xfrm>
            <a:off x="457200" y="6245225"/>
            <a:ext cx="2133600" cy="476250"/>
          </a:xfrm>
          <a:prstGeom prst="rect">
            <a:avLst/>
          </a:prstGeom>
        </p:spPr>
        <p:txBody>
          <a:bodyPr/>
          <a:lstStyle>
            <a:lvl1pPr>
              <a:defRPr/>
            </a:lvl1pPr>
          </a:lstStyle>
          <a:p>
            <a:endParaRPr lang="en-US" altLang="zh-TW"/>
          </a:p>
        </p:txBody>
      </p:sp>
      <p:sp>
        <p:nvSpPr>
          <p:cNvPr id="7" name="頁尾版面配置區 6"/>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zh-TW"/>
          </a:p>
        </p:txBody>
      </p:sp>
      <p:sp>
        <p:nvSpPr>
          <p:cNvPr id="8" name="投影片編號版面配置區 7"/>
          <p:cNvSpPr>
            <a:spLocks noGrp="1"/>
          </p:cNvSpPr>
          <p:nvPr>
            <p:ph type="sldNum" sz="quarter" idx="12"/>
          </p:nvPr>
        </p:nvSpPr>
        <p:spPr>
          <a:xfrm>
            <a:off x="6553200" y="6245225"/>
            <a:ext cx="2133600" cy="476250"/>
          </a:xfrm>
          <a:prstGeom prst="rect">
            <a:avLst/>
          </a:prstGeom>
        </p:spPr>
        <p:txBody>
          <a:bodyPr/>
          <a:lstStyle>
            <a:lvl1pPr>
              <a:defRPr/>
            </a:lvl1pPr>
          </a:lstStyle>
          <a:p>
            <a:fld id="{B53B26C1-4FFF-4E61-9E8E-C24DED21706C}" type="slidenum">
              <a:rPr lang="en-US" altLang="zh-TW"/>
              <a:pPr/>
              <a:t>‹#›</a:t>
            </a:fld>
            <a:endParaRPr lang="en-US" altLang="zh-TW"/>
          </a:p>
        </p:txBody>
      </p:sp>
    </p:spTree>
    <p:extLst>
      <p:ext uri="{BB962C8B-B14F-4D97-AF65-F5344CB8AC3E}">
        <p14:creationId xmlns:p14="http://schemas.microsoft.com/office/powerpoint/2010/main" val="2904640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Tree>
    <p:extLst>
      <p:ext uri="{BB962C8B-B14F-4D97-AF65-F5344CB8AC3E}">
        <p14:creationId xmlns:p14="http://schemas.microsoft.com/office/powerpoint/2010/main" val="4029831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endParaRPr lang="zh-HK"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日期版面配置區 3"/>
          <p:cNvSpPr>
            <a:spLocks noGrp="1"/>
          </p:cNvSpPr>
          <p:nvPr>
            <p:ph type="dt" sz="half" idx="10"/>
          </p:nvPr>
        </p:nvSpPr>
        <p:spPr>
          <a:xfrm>
            <a:off x="304800" y="6553200"/>
            <a:ext cx="2590800" cy="242888"/>
          </a:xfrm>
          <a:prstGeom prst="rect">
            <a:avLst/>
          </a:prstGeom>
        </p:spPr>
        <p:txBody>
          <a:bodyPr/>
          <a:lstStyle>
            <a:lvl1pPr>
              <a:defRPr/>
            </a:lvl1pPr>
          </a:lstStyle>
          <a:p>
            <a:r>
              <a:rPr lang="en-US" altLang="zh-HK"/>
              <a:t>www.themegallery.com</a:t>
            </a:r>
          </a:p>
        </p:txBody>
      </p:sp>
      <p:sp>
        <p:nvSpPr>
          <p:cNvPr id="5" name="頁尾版面配置區 4"/>
          <p:cNvSpPr>
            <a:spLocks noGrp="1"/>
          </p:cNvSpPr>
          <p:nvPr>
            <p:ph type="ftr" sz="quarter" idx="11"/>
          </p:nvPr>
        </p:nvSpPr>
        <p:spPr>
          <a:xfrm>
            <a:off x="5943600" y="6519863"/>
            <a:ext cx="2895600" cy="265112"/>
          </a:xfrm>
          <a:prstGeom prst="rect">
            <a:avLst/>
          </a:prstGeom>
        </p:spPr>
        <p:txBody>
          <a:bodyPr/>
          <a:lstStyle>
            <a:lvl1pPr>
              <a:defRPr/>
            </a:lvl1pPr>
          </a:lstStyle>
          <a:p>
            <a:r>
              <a:rPr lang="en-US" altLang="zh-HK"/>
              <a:t>Company Logo</a:t>
            </a:r>
          </a:p>
        </p:txBody>
      </p:sp>
      <p:sp>
        <p:nvSpPr>
          <p:cNvPr id="6" name="投影片編號版面配置區 5"/>
          <p:cNvSpPr>
            <a:spLocks noGrp="1"/>
          </p:cNvSpPr>
          <p:nvPr>
            <p:ph type="sldNum" sz="quarter" idx="12"/>
          </p:nvPr>
        </p:nvSpPr>
        <p:spPr>
          <a:xfrm>
            <a:off x="3276600" y="6540500"/>
            <a:ext cx="2133600" cy="260350"/>
          </a:xfrm>
          <a:prstGeom prst="rect">
            <a:avLst/>
          </a:prstGeom>
        </p:spPr>
        <p:txBody>
          <a:bodyPr/>
          <a:lstStyle>
            <a:lvl1pPr>
              <a:defRPr/>
            </a:lvl1pPr>
          </a:lstStyle>
          <a:p>
            <a:fld id="{9216B2E5-97F7-43DD-8664-E858E17837B3}" type="slidenum">
              <a:rPr lang="en-US" altLang="zh-HK"/>
              <a:pPr/>
              <a:t>‹#›</a:t>
            </a:fld>
            <a:endParaRPr lang="en-US" altLang="zh-HK"/>
          </a:p>
        </p:txBody>
      </p:sp>
    </p:spTree>
    <p:extLst>
      <p:ext uri="{BB962C8B-B14F-4D97-AF65-F5344CB8AC3E}">
        <p14:creationId xmlns:p14="http://schemas.microsoft.com/office/powerpoint/2010/main" val="1554077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HK" altLang="en-US"/>
          </a:p>
        </p:txBody>
      </p:sp>
      <p:sp>
        <p:nvSpPr>
          <p:cNvPr id="3" name="內容版面配置區 2"/>
          <p:cNvSpPr>
            <a:spLocks noGrp="1"/>
          </p:cNvSpPr>
          <p:nvPr>
            <p:ph sz="half" idx="1"/>
          </p:nvPr>
        </p:nvSpPr>
        <p:spPr>
          <a:xfrm>
            <a:off x="457200" y="1447800"/>
            <a:ext cx="40005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內容版面配置區 3"/>
          <p:cNvSpPr>
            <a:spLocks noGrp="1"/>
          </p:cNvSpPr>
          <p:nvPr>
            <p:ph sz="half" idx="2"/>
          </p:nvPr>
        </p:nvSpPr>
        <p:spPr>
          <a:xfrm>
            <a:off x="4610100" y="1447800"/>
            <a:ext cx="40005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Tree>
    <p:extLst>
      <p:ext uri="{BB962C8B-B14F-4D97-AF65-F5344CB8AC3E}">
        <p14:creationId xmlns:p14="http://schemas.microsoft.com/office/powerpoint/2010/main" val="323049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endParaRPr lang="zh-HK"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7" name="日期版面配置區 6"/>
          <p:cNvSpPr>
            <a:spLocks noGrp="1"/>
          </p:cNvSpPr>
          <p:nvPr>
            <p:ph type="dt" sz="half" idx="10"/>
          </p:nvPr>
        </p:nvSpPr>
        <p:spPr>
          <a:xfrm>
            <a:off x="304800" y="6553200"/>
            <a:ext cx="2590800" cy="242888"/>
          </a:xfrm>
          <a:prstGeom prst="rect">
            <a:avLst/>
          </a:prstGeom>
        </p:spPr>
        <p:txBody>
          <a:bodyPr/>
          <a:lstStyle>
            <a:lvl1pPr>
              <a:defRPr/>
            </a:lvl1pPr>
          </a:lstStyle>
          <a:p>
            <a:r>
              <a:rPr lang="en-US" altLang="zh-HK"/>
              <a:t>www.themegallery.com</a:t>
            </a:r>
          </a:p>
        </p:txBody>
      </p:sp>
      <p:sp>
        <p:nvSpPr>
          <p:cNvPr id="8" name="頁尾版面配置區 7"/>
          <p:cNvSpPr>
            <a:spLocks noGrp="1"/>
          </p:cNvSpPr>
          <p:nvPr>
            <p:ph type="ftr" sz="quarter" idx="11"/>
          </p:nvPr>
        </p:nvSpPr>
        <p:spPr>
          <a:xfrm>
            <a:off x="5943600" y="6519863"/>
            <a:ext cx="2895600" cy="265112"/>
          </a:xfrm>
          <a:prstGeom prst="rect">
            <a:avLst/>
          </a:prstGeom>
        </p:spPr>
        <p:txBody>
          <a:bodyPr/>
          <a:lstStyle>
            <a:lvl1pPr>
              <a:defRPr/>
            </a:lvl1pPr>
          </a:lstStyle>
          <a:p>
            <a:r>
              <a:rPr lang="en-US" altLang="zh-HK"/>
              <a:t>Company Logo</a:t>
            </a:r>
          </a:p>
        </p:txBody>
      </p:sp>
      <p:sp>
        <p:nvSpPr>
          <p:cNvPr id="9" name="投影片編號版面配置區 8"/>
          <p:cNvSpPr>
            <a:spLocks noGrp="1"/>
          </p:cNvSpPr>
          <p:nvPr>
            <p:ph type="sldNum" sz="quarter" idx="12"/>
          </p:nvPr>
        </p:nvSpPr>
        <p:spPr>
          <a:xfrm>
            <a:off x="3276600" y="6540500"/>
            <a:ext cx="2133600" cy="260350"/>
          </a:xfrm>
          <a:prstGeom prst="rect">
            <a:avLst/>
          </a:prstGeom>
        </p:spPr>
        <p:txBody>
          <a:bodyPr/>
          <a:lstStyle>
            <a:lvl1pPr>
              <a:defRPr/>
            </a:lvl1pPr>
          </a:lstStyle>
          <a:p>
            <a:fld id="{AB94B7BC-3BB4-4852-9A80-2AF3542D7C72}" type="slidenum">
              <a:rPr lang="en-US" altLang="zh-HK"/>
              <a:pPr/>
              <a:t>‹#›</a:t>
            </a:fld>
            <a:endParaRPr lang="en-US" altLang="zh-HK"/>
          </a:p>
        </p:txBody>
      </p:sp>
    </p:spTree>
    <p:extLst>
      <p:ext uri="{BB962C8B-B14F-4D97-AF65-F5344CB8AC3E}">
        <p14:creationId xmlns:p14="http://schemas.microsoft.com/office/powerpoint/2010/main" val="2630902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HK" altLang="en-US"/>
          </a:p>
        </p:txBody>
      </p:sp>
    </p:spTree>
    <p:extLst>
      <p:ext uri="{BB962C8B-B14F-4D97-AF65-F5344CB8AC3E}">
        <p14:creationId xmlns:p14="http://schemas.microsoft.com/office/powerpoint/2010/main" val="1565505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a:off x="304800" y="6553200"/>
            <a:ext cx="2590800" cy="242888"/>
          </a:xfrm>
          <a:prstGeom prst="rect">
            <a:avLst/>
          </a:prstGeom>
        </p:spPr>
        <p:txBody>
          <a:bodyPr/>
          <a:lstStyle>
            <a:lvl1pPr>
              <a:defRPr/>
            </a:lvl1pPr>
          </a:lstStyle>
          <a:p>
            <a:r>
              <a:rPr lang="en-US" altLang="zh-HK"/>
              <a:t>www.themegallery.com</a:t>
            </a:r>
          </a:p>
        </p:txBody>
      </p:sp>
      <p:sp>
        <p:nvSpPr>
          <p:cNvPr id="3" name="頁尾版面配置區 2"/>
          <p:cNvSpPr>
            <a:spLocks noGrp="1"/>
          </p:cNvSpPr>
          <p:nvPr>
            <p:ph type="ftr" sz="quarter" idx="11"/>
          </p:nvPr>
        </p:nvSpPr>
        <p:spPr>
          <a:xfrm>
            <a:off x="5943600" y="6519863"/>
            <a:ext cx="2895600" cy="265112"/>
          </a:xfrm>
          <a:prstGeom prst="rect">
            <a:avLst/>
          </a:prstGeom>
        </p:spPr>
        <p:txBody>
          <a:bodyPr/>
          <a:lstStyle>
            <a:lvl1pPr>
              <a:defRPr/>
            </a:lvl1pPr>
          </a:lstStyle>
          <a:p>
            <a:r>
              <a:rPr lang="en-US" altLang="zh-HK"/>
              <a:t>Company Logo</a:t>
            </a:r>
          </a:p>
        </p:txBody>
      </p:sp>
      <p:sp>
        <p:nvSpPr>
          <p:cNvPr id="4" name="投影片編號版面配置區 3"/>
          <p:cNvSpPr>
            <a:spLocks noGrp="1"/>
          </p:cNvSpPr>
          <p:nvPr>
            <p:ph type="sldNum" sz="quarter" idx="12"/>
          </p:nvPr>
        </p:nvSpPr>
        <p:spPr>
          <a:xfrm>
            <a:off x="3276600" y="6540500"/>
            <a:ext cx="2133600" cy="260350"/>
          </a:xfrm>
          <a:prstGeom prst="rect">
            <a:avLst/>
          </a:prstGeom>
        </p:spPr>
        <p:txBody>
          <a:bodyPr/>
          <a:lstStyle>
            <a:lvl1pPr>
              <a:defRPr/>
            </a:lvl1pPr>
          </a:lstStyle>
          <a:p>
            <a:fld id="{F2B8FF5D-286D-482E-920F-BACBD5690709}" type="slidenum">
              <a:rPr lang="en-US" altLang="zh-HK"/>
              <a:pPr/>
              <a:t>‹#›</a:t>
            </a:fld>
            <a:endParaRPr lang="en-US" altLang="zh-HK"/>
          </a:p>
        </p:txBody>
      </p:sp>
    </p:spTree>
    <p:extLst>
      <p:ext uri="{BB962C8B-B14F-4D97-AF65-F5344CB8AC3E}">
        <p14:creationId xmlns:p14="http://schemas.microsoft.com/office/powerpoint/2010/main" val="3700353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endParaRPr lang="zh-HK"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a:xfrm>
            <a:off x="304800" y="6553200"/>
            <a:ext cx="2590800" cy="242888"/>
          </a:xfrm>
          <a:prstGeom prst="rect">
            <a:avLst/>
          </a:prstGeom>
        </p:spPr>
        <p:txBody>
          <a:bodyPr/>
          <a:lstStyle>
            <a:lvl1pPr>
              <a:defRPr/>
            </a:lvl1pPr>
          </a:lstStyle>
          <a:p>
            <a:r>
              <a:rPr lang="en-US" altLang="zh-HK"/>
              <a:t>www.themegallery.com</a:t>
            </a:r>
          </a:p>
        </p:txBody>
      </p:sp>
      <p:sp>
        <p:nvSpPr>
          <p:cNvPr id="6" name="頁尾版面配置區 5"/>
          <p:cNvSpPr>
            <a:spLocks noGrp="1"/>
          </p:cNvSpPr>
          <p:nvPr>
            <p:ph type="ftr" sz="quarter" idx="11"/>
          </p:nvPr>
        </p:nvSpPr>
        <p:spPr>
          <a:xfrm>
            <a:off x="5943600" y="6519863"/>
            <a:ext cx="2895600" cy="265112"/>
          </a:xfrm>
          <a:prstGeom prst="rect">
            <a:avLst/>
          </a:prstGeom>
        </p:spPr>
        <p:txBody>
          <a:bodyPr/>
          <a:lstStyle>
            <a:lvl1pPr>
              <a:defRPr/>
            </a:lvl1pPr>
          </a:lstStyle>
          <a:p>
            <a:r>
              <a:rPr lang="en-US" altLang="zh-HK"/>
              <a:t>Company Logo</a:t>
            </a:r>
          </a:p>
        </p:txBody>
      </p:sp>
      <p:sp>
        <p:nvSpPr>
          <p:cNvPr id="7" name="投影片編號版面配置區 6"/>
          <p:cNvSpPr>
            <a:spLocks noGrp="1"/>
          </p:cNvSpPr>
          <p:nvPr>
            <p:ph type="sldNum" sz="quarter" idx="12"/>
          </p:nvPr>
        </p:nvSpPr>
        <p:spPr>
          <a:xfrm>
            <a:off x="3276600" y="6540500"/>
            <a:ext cx="2133600" cy="260350"/>
          </a:xfrm>
          <a:prstGeom prst="rect">
            <a:avLst/>
          </a:prstGeom>
        </p:spPr>
        <p:txBody>
          <a:bodyPr/>
          <a:lstStyle>
            <a:lvl1pPr>
              <a:defRPr/>
            </a:lvl1pPr>
          </a:lstStyle>
          <a:p>
            <a:fld id="{908E614A-FFAC-4E05-8891-88B3335FBCC8}" type="slidenum">
              <a:rPr lang="en-US" altLang="zh-HK"/>
              <a:pPr/>
              <a:t>‹#›</a:t>
            </a:fld>
            <a:endParaRPr lang="en-US" altLang="zh-HK"/>
          </a:p>
        </p:txBody>
      </p:sp>
    </p:spTree>
    <p:extLst>
      <p:ext uri="{BB962C8B-B14F-4D97-AF65-F5344CB8AC3E}">
        <p14:creationId xmlns:p14="http://schemas.microsoft.com/office/powerpoint/2010/main" val="3173893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endParaRPr lang="zh-HK"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zh-HK"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a:xfrm>
            <a:off x="304800" y="6553200"/>
            <a:ext cx="2590800" cy="242888"/>
          </a:xfrm>
          <a:prstGeom prst="rect">
            <a:avLst/>
          </a:prstGeom>
        </p:spPr>
        <p:txBody>
          <a:bodyPr/>
          <a:lstStyle>
            <a:lvl1pPr>
              <a:defRPr/>
            </a:lvl1pPr>
          </a:lstStyle>
          <a:p>
            <a:r>
              <a:rPr lang="en-US" altLang="zh-HK"/>
              <a:t>www.themegallery.com</a:t>
            </a:r>
          </a:p>
        </p:txBody>
      </p:sp>
      <p:sp>
        <p:nvSpPr>
          <p:cNvPr id="6" name="頁尾版面配置區 5"/>
          <p:cNvSpPr>
            <a:spLocks noGrp="1"/>
          </p:cNvSpPr>
          <p:nvPr>
            <p:ph type="ftr" sz="quarter" idx="11"/>
          </p:nvPr>
        </p:nvSpPr>
        <p:spPr>
          <a:xfrm>
            <a:off x="5943600" y="6519863"/>
            <a:ext cx="2895600" cy="265112"/>
          </a:xfrm>
          <a:prstGeom prst="rect">
            <a:avLst/>
          </a:prstGeom>
        </p:spPr>
        <p:txBody>
          <a:bodyPr/>
          <a:lstStyle>
            <a:lvl1pPr>
              <a:defRPr/>
            </a:lvl1pPr>
          </a:lstStyle>
          <a:p>
            <a:r>
              <a:rPr lang="en-US" altLang="zh-HK"/>
              <a:t>Company Logo</a:t>
            </a:r>
          </a:p>
        </p:txBody>
      </p:sp>
      <p:sp>
        <p:nvSpPr>
          <p:cNvPr id="7" name="投影片編號版面配置區 6"/>
          <p:cNvSpPr>
            <a:spLocks noGrp="1"/>
          </p:cNvSpPr>
          <p:nvPr>
            <p:ph type="sldNum" sz="quarter" idx="12"/>
          </p:nvPr>
        </p:nvSpPr>
        <p:spPr>
          <a:xfrm>
            <a:off x="3276600" y="6540500"/>
            <a:ext cx="2133600" cy="260350"/>
          </a:xfrm>
          <a:prstGeom prst="rect">
            <a:avLst/>
          </a:prstGeom>
        </p:spPr>
        <p:txBody>
          <a:bodyPr/>
          <a:lstStyle>
            <a:lvl1pPr>
              <a:defRPr/>
            </a:lvl1pPr>
          </a:lstStyle>
          <a:p>
            <a:fld id="{7327BC44-0E16-492D-B887-AB5BC2FB15BD}" type="slidenum">
              <a:rPr lang="en-US" altLang="zh-HK"/>
              <a:pPr/>
              <a:t>‹#›</a:t>
            </a:fld>
            <a:endParaRPr lang="en-US" altLang="zh-HK"/>
          </a:p>
        </p:txBody>
      </p:sp>
    </p:spTree>
    <p:extLst>
      <p:ext uri="{BB962C8B-B14F-4D97-AF65-F5344CB8AC3E}">
        <p14:creationId xmlns:p14="http://schemas.microsoft.com/office/powerpoint/2010/main" val="19432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58" name="Object 34"/>
          <p:cNvGraphicFramePr>
            <a:graphicFrameLocks noChangeAspect="1"/>
          </p:cNvGraphicFramePr>
          <p:nvPr/>
        </p:nvGraphicFramePr>
        <p:xfrm>
          <a:off x="0" y="0"/>
          <a:ext cx="9144000" cy="908050"/>
        </p:xfrm>
        <a:graphic>
          <a:graphicData uri="http://schemas.openxmlformats.org/presentationml/2006/ole">
            <mc:AlternateContent xmlns:mc="http://schemas.openxmlformats.org/markup-compatibility/2006">
              <mc:Choice xmlns:v="urn:schemas-microsoft-com:vml" Requires="v">
                <p:oleObj spid="_x0000_s1102" name="Image" r:id="rId16" imgW="10057143" imgH="952045" progId="">
                  <p:embed/>
                </p:oleObj>
              </mc:Choice>
              <mc:Fallback>
                <p:oleObj name="Image" r:id="rId16" imgW="10057143" imgH="952045" progId="">
                  <p:embed/>
                  <p:pic>
                    <p:nvPicPr>
                      <p:cNvPr id="0" name="Picture 7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908050"/>
                      </a:xfrm>
                      <a:prstGeom prst="rect">
                        <a:avLst/>
                      </a:prstGeom>
                      <a:noFill/>
                      <a:ln>
                        <a:noFill/>
                      </a:ln>
                      <a:effectLst/>
                      <a:extLst>
                        <a:ext uri="{909E8E84-426E-40DD-AFC4-6F175D3DCCD1}">
                          <a14:hiddenFill xmlns:a14="http://schemas.microsoft.com/office/drawing/2010/main">
                            <a:solidFill>
                              <a:srgbClr val="2A8ED2"/>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rgbClr val="DDDDDD"/>
                              </a:outerShdw>
                            </a:effectLst>
                          </a14:hiddenEffects>
                        </a:ext>
                      </a:extLst>
                    </p:spPr>
                  </p:pic>
                </p:oleObj>
              </mc:Fallback>
            </mc:AlternateContent>
          </a:graphicData>
        </a:graphic>
      </p:graphicFrame>
      <p:sp>
        <p:nvSpPr>
          <p:cNvPr id="1060" name="Rectangle 36"/>
          <p:cNvSpPr>
            <a:spLocks noChangeArrowheads="1"/>
          </p:cNvSpPr>
          <p:nvPr/>
        </p:nvSpPr>
        <p:spPr bwMode="gray">
          <a:xfrm>
            <a:off x="0" y="909638"/>
            <a:ext cx="9144000" cy="7143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1027" name="Rectangle 3"/>
          <p:cNvSpPr>
            <a:spLocks noGrp="1" noChangeArrowheads="1"/>
          </p:cNvSpPr>
          <p:nvPr>
            <p:ph type="body" idx="1"/>
          </p:nvPr>
        </p:nvSpPr>
        <p:spPr bwMode="auto">
          <a:xfrm>
            <a:off x="457200" y="1447800"/>
            <a:ext cx="8153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HK"/>
          </a:p>
        </p:txBody>
      </p:sp>
      <p:sp>
        <p:nvSpPr>
          <p:cNvPr id="1026" name="Rectangle 2"/>
          <p:cNvSpPr>
            <a:spLocks noGrp="1" noChangeArrowheads="1"/>
          </p:cNvSpPr>
          <p:nvPr>
            <p:ph type="title"/>
          </p:nvPr>
        </p:nvSpPr>
        <p:spPr bwMode="white">
          <a:xfrm>
            <a:off x="457200" y="152400"/>
            <a:ext cx="8305800" cy="563563"/>
          </a:xfrm>
          <a:prstGeom prst="rect">
            <a:avLst/>
          </a:prstGeom>
          <a:noFill/>
          <a:ln>
            <a:noFill/>
          </a:ln>
          <a:effectLst/>
          <a:extLst>
            <a:ext uri="{909E8E84-426E-40DD-AFC4-6F175D3DCCD1}">
              <a14:hiddenFill xmlns:a14="http://schemas.microsoft.com/office/drawing/2010/main">
                <a:solidFill>
                  <a:srgbClr val="2B166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endParaRPr lang="en-US" altLang="zh-H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itchFamily="34" charset="0"/>
        </a:defRPr>
      </a:lvl2pPr>
      <a:lvl3pPr algn="ctr" rtl="0" eaLnBrk="1" fontAlgn="base" hangingPunct="1">
        <a:spcBef>
          <a:spcPct val="0"/>
        </a:spcBef>
        <a:spcAft>
          <a:spcPct val="0"/>
        </a:spcAft>
        <a:defRPr sz="3200" b="1">
          <a:solidFill>
            <a:schemeClr val="bg1"/>
          </a:solidFill>
          <a:latin typeface="Verdana" pitchFamily="34" charset="0"/>
        </a:defRPr>
      </a:lvl3pPr>
      <a:lvl4pPr algn="ctr" rtl="0" eaLnBrk="1" fontAlgn="base" hangingPunct="1">
        <a:spcBef>
          <a:spcPct val="0"/>
        </a:spcBef>
        <a:spcAft>
          <a:spcPct val="0"/>
        </a:spcAft>
        <a:defRPr sz="3200" b="1">
          <a:solidFill>
            <a:schemeClr val="bg1"/>
          </a:solidFill>
          <a:latin typeface="Verdana" pitchFamily="34" charset="0"/>
        </a:defRPr>
      </a:lvl4pPr>
      <a:lvl5pPr algn="ctr" rtl="0" eaLnBrk="1" fontAlgn="base" hangingPunct="1">
        <a:spcBef>
          <a:spcPct val="0"/>
        </a:spcBef>
        <a:spcAft>
          <a:spcPct val="0"/>
        </a:spcAft>
        <a:defRPr sz="3200" b="1">
          <a:solidFill>
            <a:schemeClr val="bg1"/>
          </a:solidFill>
          <a:latin typeface="Verdana" pitchFamily="34" charset="0"/>
        </a:defRPr>
      </a:lvl5pPr>
      <a:lvl6pPr marL="457200" algn="ctr" rtl="0" eaLnBrk="1" fontAlgn="base" hangingPunct="1">
        <a:spcBef>
          <a:spcPct val="0"/>
        </a:spcBef>
        <a:spcAft>
          <a:spcPct val="0"/>
        </a:spcAft>
        <a:defRPr sz="3200" b="1">
          <a:solidFill>
            <a:schemeClr val="bg1"/>
          </a:solidFill>
          <a:latin typeface="Verdana" pitchFamily="34" charset="0"/>
        </a:defRPr>
      </a:lvl6pPr>
      <a:lvl7pPr marL="914400" algn="ctr" rtl="0" eaLnBrk="1" fontAlgn="base" hangingPunct="1">
        <a:spcBef>
          <a:spcPct val="0"/>
        </a:spcBef>
        <a:spcAft>
          <a:spcPct val="0"/>
        </a:spcAft>
        <a:defRPr sz="3200" b="1">
          <a:solidFill>
            <a:schemeClr val="bg1"/>
          </a:solidFill>
          <a:latin typeface="Verdana" pitchFamily="34" charset="0"/>
        </a:defRPr>
      </a:lvl7pPr>
      <a:lvl8pPr marL="1371600" algn="ctr" rtl="0" eaLnBrk="1" fontAlgn="base" hangingPunct="1">
        <a:spcBef>
          <a:spcPct val="0"/>
        </a:spcBef>
        <a:spcAft>
          <a:spcPct val="0"/>
        </a:spcAft>
        <a:defRPr sz="3200" b="1">
          <a:solidFill>
            <a:schemeClr val="bg1"/>
          </a:solidFill>
          <a:latin typeface="Verdana" pitchFamily="34" charset="0"/>
        </a:defRPr>
      </a:lvl8pPr>
      <a:lvl9pPr marL="1828800" algn="ctr"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2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gif"/><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692696"/>
            <a:ext cx="7927032" cy="4104456"/>
          </a:xfrm>
        </p:spPr>
        <p:txBody>
          <a:bodyPr/>
          <a:lstStyle/>
          <a:p>
            <a:r>
              <a:rPr lang="zh-TW" altLang="en-US" sz="5400" dirty="0">
                <a:ea typeface="新細明體" charset="-120"/>
              </a:rPr>
              <a:t>佛教在南亚及东亚的发展</a:t>
            </a:r>
            <a:br>
              <a:rPr lang="en-US" altLang="zh-TW" sz="5400" dirty="0">
                <a:ea typeface="新細明體" charset="-120"/>
              </a:rPr>
            </a:br>
            <a:br>
              <a:rPr lang="en-US" altLang="zh-TW" sz="5400" dirty="0">
                <a:ea typeface="新細明體" charset="-120"/>
              </a:rPr>
            </a:br>
            <a:r>
              <a:rPr lang="zh-HK" altLang="en-US" dirty="0">
                <a:ea typeface="新細明體" charset="-120"/>
              </a:rPr>
              <a:t>导论</a:t>
            </a:r>
            <a:r>
              <a:rPr lang="zh-TW" altLang="en-US" dirty="0">
                <a:ea typeface="新細明體" charset="-120"/>
              </a:rPr>
              <a:t>：佛教的三大语系</a:t>
            </a:r>
            <a:endParaRPr lang="en-US" altLang="zh-HK" dirty="0">
              <a:ea typeface="新細明體" charset="-120"/>
            </a:endParaRPr>
          </a:p>
        </p:txBody>
      </p:sp>
      <p:sp>
        <p:nvSpPr>
          <p:cNvPr id="2" name="副標題 1"/>
          <p:cNvSpPr>
            <a:spLocks noGrp="1"/>
          </p:cNvSpPr>
          <p:nvPr>
            <p:ph type="subTitle" idx="1"/>
          </p:nvPr>
        </p:nvSpPr>
        <p:spPr>
          <a:xfrm>
            <a:off x="323528" y="5733256"/>
            <a:ext cx="5348287" cy="1033264"/>
          </a:xfrm>
        </p:spPr>
        <p:txBody>
          <a:bodyPr/>
          <a:lstStyle/>
          <a:p>
            <a:r>
              <a:rPr lang="zh-TW" altLang="zh-HK" sz="2400" dirty="0">
                <a:latin typeface="華康魏碑體(P)" pitchFamily="66" charset="-120"/>
                <a:ea typeface="華康魏碑體(P)" pitchFamily="66" charset="-120"/>
              </a:rPr>
              <a:t>讲师</a:t>
            </a:r>
            <a:r>
              <a:rPr lang="en-US" altLang="zh-HK" sz="2400" dirty="0">
                <a:latin typeface="華康魏碑體(P)" pitchFamily="66" charset="-120"/>
                <a:ea typeface="華康魏碑體(P)" pitchFamily="66" charset="-120"/>
              </a:rPr>
              <a:t>: Dr. SIK Fa Ren (</a:t>
            </a:r>
            <a:r>
              <a:rPr lang="zh-CN" altLang="zh-HK" sz="2400" dirty="0">
                <a:latin typeface="華康魏碑體(P)" pitchFamily="66" charset="-120"/>
                <a:ea typeface="華康魏碑體(P)" pitchFamily="66" charset="-120"/>
              </a:rPr>
              <a:t>释法忍博士</a:t>
            </a:r>
            <a:r>
              <a:rPr lang="en-US" altLang="zh-HK" sz="2400" dirty="0">
                <a:latin typeface="華康魏碑體(P)" pitchFamily="66" charset="-120"/>
                <a:ea typeface="華康魏碑體(P)" pitchFamily="66" charset="-120"/>
              </a:rPr>
              <a:t>)</a:t>
            </a:r>
          </a:p>
          <a:p>
            <a:r>
              <a:rPr lang="en-US" altLang="zh-HK" sz="2400" dirty="0">
                <a:latin typeface="華康魏碑體(P)" pitchFamily="66" charset="-120"/>
                <a:ea typeface="華康魏碑體(P)" pitchFamily="66" charset="-120"/>
              </a:rPr>
              <a:t>Email: faren@hku.hk</a:t>
            </a:r>
            <a:endParaRPr lang="zh-TW" altLang="zh-HK" sz="2400" dirty="0">
              <a:latin typeface="華康魏碑體(P)" pitchFamily="66" charset="-120"/>
              <a:ea typeface="華康魏碑體(P)" pitchFamily="66" charset="-120"/>
            </a:endParaRPr>
          </a:p>
          <a:p>
            <a:endParaRPr lang="zh-HK"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p:txBody>
          <a:bodyPr/>
          <a:lstStyle/>
          <a:p>
            <a:pPr eaLnBrk="1" hangingPunct="1"/>
            <a:endParaRPr lang="zh-HK" altLang="en-US"/>
          </a:p>
        </p:txBody>
      </p:sp>
      <p:sp>
        <p:nvSpPr>
          <p:cNvPr id="11267" name="內容版面配置區 2"/>
          <p:cNvSpPr>
            <a:spLocks noGrp="1"/>
          </p:cNvSpPr>
          <p:nvPr>
            <p:ph idx="1"/>
          </p:nvPr>
        </p:nvSpPr>
        <p:spPr/>
        <p:txBody>
          <a:bodyPr/>
          <a:lstStyle/>
          <a:p>
            <a:pPr eaLnBrk="1" hangingPunct="1"/>
            <a:endParaRPr lang="zh-HK" altLang="en-US"/>
          </a:p>
        </p:txBody>
      </p:sp>
      <p:pic>
        <p:nvPicPr>
          <p:cNvPr id="7170" name="Picture 2" descr="http://his.snnu.edu.cn:8000/forums/storage/357/58947/THe%20spread%20of%20Buddhis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124744"/>
            <a:ext cx="7272808" cy="5614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385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zh-TW" altLang="en-US" dirty="0"/>
              <a:t>一、佛教传入斯里兰卡 </a:t>
            </a:r>
          </a:p>
        </p:txBody>
      </p:sp>
      <p:sp>
        <p:nvSpPr>
          <p:cNvPr id="32771" name="Rectangle 3"/>
          <p:cNvSpPr>
            <a:spLocks noGrp="1" noChangeArrowheads="1"/>
          </p:cNvSpPr>
          <p:nvPr>
            <p:ph type="body" idx="1"/>
          </p:nvPr>
        </p:nvSpPr>
        <p:spPr>
          <a:xfrm>
            <a:off x="323528" y="1268760"/>
            <a:ext cx="8280920" cy="4876800"/>
          </a:xfrm>
        </p:spPr>
        <p:txBody>
          <a:bodyPr/>
          <a:lstStyle/>
          <a:p>
            <a:pPr eaLnBrk="1" hangingPunct="1"/>
            <a:r>
              <a:rPr lang="zh-TW" altLang="en-US" sz="3200" dirty="0">
                <a:latin typeface="微軟正黑體" pitchFamily="34" charset="-120"/>
                <a:ea typeface="微軟正黑體" pitchFamily="34" charset="-120"/>
              </a:rPr>
              <a:t>在公元前第三世纪后期，印度</a:t>
            </a:r>
            <a:r>
              <a:rPr lang="zh-TW" altLang="en-US" sz="3200" b="1" u="sng" dirty="0">
                <a:solidFill>
                  <a:srgbClr val="990033"/>
                </a:solidFill>
                <a:latin typeface="微軟正黑體" pitchFamily="34" charset="-120"/>
                <a:ea typeface="微軟正黑體" pitchFamily="34" charset="-120"/>
              </a:rPr>
              <a:t>阿育王</a:t>
            </a:r>
            <a:r>
              <a:rPr lang="zh-TW" altLang="en-US" sz="3200" dirty="0">
                <a:latin typeface="微軟正黑體" pitchFamily="34" charset="-120"/>
                <a:ea typeface="微軟正黑體" pitchFamily="34" charset="-120"/>
              </a:rPr>
              <a:t>（公元前２６９～２３２）护持佛教，</a:t>
            </a:r>
            <a:r>
              <a:rPr lang="zh-TW" altLang="en-US" sz="3200" dirty="0">
                <a:solidFill>
                  <a:srgbClr val="C00000"/>
                </a:solidFill>
                <a:latin typeface="微軟正黑體" pitchFamily="34" charset="-120"/>
                <a:ea typeface="微軟正黑體" pitchFamily="34" charset="-120"/>
              </a:rPr>
              <a:t>举行第三次结集后，向外地派遣九个传教僧团</a:t>
            </a:r>
            <a:r>
              <a:rPr lang="zh-TW" altLang="en-US" sz="3200" dirty="0">
                <a:latin typeface="微軟正黑體" pitchFamily="34" charset="-120"/>
                <a:ea typeface="微軟正黑體" pitchFamily="34" charset="-120"/>
              </a:rPr>
              <a:t>，其中一支由</a:t>
            </a:r>
            <a:r>
              <a:rPr lang="zh-TW" altLang="en-US" sz="3200" b="1" u="sng" dirty="0">
                <a:solidFill>
                  <a:srgbClr val="990033"/>
                </a:solidFill>
                <a:latin typeface="微軟正黑體" pitchFamily="34" charset="-120"/>
                <a:ea typeface="微軟正黑體" pitchFamily="34" charset="-120"/>
              </a:rPr>
              <a:t>摩哂陀长老 </a:t>
            </a:r>
            <a:r>
              <a:rPr lang="en-US" altLang="zh-TW" sz="3200" b="1" u="sng" dirty="0">
                <a:solidFill>
                  <a:srgbClr val="990033"/>
                </a:solidFill>
                <a:latin typeface="微軟正黑體" pitchFamily="34" charset="-120"/>
                <a:ea typeface="微軟正黑體" pitchFamily="34" charset="-120"/>
              </a:rPr>
              <a:t>( </a:t>
            </a:r>
            <a:r>
              <a:rPr lang="zh-TW" altLang="en-US" sz="3200" b="1" u="sng" dirty="0">
                <a:solidFill>
                  <a:srgbClr val="990033"/>
                </a:solidFill>
                <a:latin typeface="微軟正黑體" pitchFamily="34" charset="-120"/>
                <a:ea typeface="微軟正黑體" pitchFamily="34" charset="-120"/>
              </a:rPr>
              <a:t>阿育王的儿子</a:t>
            </a:r>
            <a:r>
              <a:rPr lang="en-US" altLang="zh-TW" sz="3200" b="1" u="sng" dirty="0">
                <a:solidFill>
                  <a:srgbClr val="990033"/>
                </a:solidFill>
                <a:latin typeface="微軟正黑體" pitchFamily="34" charset="-120"/>
                <a:ea typeface="微軟正黑體" pitchFamily="34" charset="-120"/>
              </a:rPr>
              <a:t>) </a:t>
            </a:r>
            <a:r>
              <a:rPr lang="zh-TW" altLang="en-US" sz="3200" dirty="0">
                <a:latin typeface="微軟正黑體" pitchFamily="34" charset="-120"/>
                <a:ea typeface="微軟正黑體" pitchFamily="34" charset="-120"/>
              </a:rPr>
              <a:t>领导至斯里兰卡。</a:t>
            </a:r>
          </a:p>
          <a:p>
            <a:pPr eaLnBrk="1" hangingPunct="1"/>
            <a:endParaRPr lang="zh-TW" altLang="en-US" sz="3200" dirty="0">
              <a:latin typeface="微軟正黑體" pitchFamily="34" charset="-120"/>
              <a:ea typeface="微軟正黑體" pitchFamily="34" charset="-120"/>
            </a:endParaRPr>
          </a:p>
          <a:p>
            <a:pPr eaLnBrk="1" hangingPunct="1"/>
            <a:r>
              <a:rPr lang="zh-TW" altLang="en-US" sz="3200" dirty="0">
                <a:latin typeface="微軟正黑體" pitchFamily="34" charset="-120"/>
                <a:ea typeface="微軟正黑體" pitchFamily="34" charset="-120"/>
              </a:rPr>
              <a:t>当时的斯里兰卡社会制度和文化和印度大陆相似 ，</a:t>
            </a:r>
            <a:r>
              <a:rPr lang="zh-TW" altLang="en-US" sz="3200" dirty="0">
                <a:solidFill>
                  <a:srgbClr val="C00000"/>
                </a:solidFill>
                <a:latin typeface="微軟正黑體" pitchFamily="34" charset="-120"/>
                <a:ea typeface="微軟正黑體" pitchFamily="34" charset="-120"/>
              </a:rPr>
              <a:t>他第一次说法即得到国王的皈信，使上座部佛教在斯国弘扬</a:t>
            </a:r>
            <a:r>
              <a:rPr lang="zh-TW" altLang="en-US" sz="3200" dirty="0">
                <a:latin typeface="微軟正黑體" pitchFamily="34" charset="-120"/>
                <a:ea typeface="微軟正黑體" pitchFamily="34" charset="-120"/>
              </a:rPr>
              <a:t>，并在首都阿耨罗陀建造大寺供养僧团 ，佛教迅速发展起来。  </a:t>
            </a:r>
          </a:p>
        </p:txBody>
      </p:sp>
    </p:spTree>
    <p:extLst>
      <p:ext uri="{BB962C8B-B14F-4D97-AF65-F5344CB8AC3E}">
        <p14:creationId xmlns:p14="http://schemas.microsoft.com/office/powerpoint/2010/main" val="592983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zh-HK" altLang="zh-HK"/>
          </a:p>
        </p:txBody>
      </p:sp>
      <p:sp>
        <p:nvSpPr>
          <p:cNvPr id="38915" name="Rectangle 3"/>
          <p:cNvSpPr>
            <a:spLocks noGrp="1" noChangeArrowheads="1"/>
          </p:cNvSpPr>
          <p:nvPr>
            <p:ph type="body" idx="1"/>
          </p:nvPr>
        </p:nvSpPr>
        <p:spPr>
          <a:xfrm>
            <a:off x="683568" y="1412776"/>
            <a:ext cx="5112395" cy="5112568"/>
          </a:xfrm>
        </p:spPr>
        <p:txBody>
          <a:bodyPr/>
          <a:lstStyle/>
          <a:p>
            <a:pPr eaLnBrk="1" hangingPunct="1"/>
            <a:r>
              <a:rPr lang="zh-TW" altLang="en-US" sz="3200" dirty="0">
                <a:latin typeface="微軟正黑體" pitchFamily="34" charset="-120"/>
                <a:ea typeface="微軟正黑體" pitchFamily="34" charset="-120"/>
              </a:rPr>
              <a:t>阿育王出家的女儿</a:t>
            </a:r>
            <a:r>
              <a:rPr lang="zh-TW" altLang="en-US" sz="3200" b="1" u="sng" dirty="0">
                <a:solidFill>
                  <a:srgbClr val="990033"/>
                </a:solidFill>
                <a:latin typeface="微軟正黑體" pitchFamily="34" charset="-120"/>
                <a:ea typeface="微軟正黑體" pitchFamily="34" charset="-120"/>
              </a:rPr>
              <a:t>僧迦密多比丘尼</a:t>
            </a:r>
            <a:r>
              <a:rPr lang="zh-TW" altLang="en-US" sz="3200" dirty="0">
                <a:latin typeface="微軟正黑體" pitchFamily="34" charset="-120"/>
                <a:ea typeface="微軟正黑體" pitchFamily="34" charset="-120"/>
              </a:rPr>
              <a:t>到达斯国，成立比丘尼僧团。 </a:t>
            </a:r>
          </a:p>
          <a:p>
            <a:pPr eaLnBrk="1" hangingPunct="1"/>
            <a:endParaRPr lang="zh-TW" altLang="en-US" sz="3200" dirty="0">
              <a:latin typeface="微軟正黑體" pitchFamily="34" charset="-120"/>
              <a:ea typeface="微軟正黑體" pitchFamily="34" charset="-120"/>
            </a:endParaRPr>
          </a:p>
          <a:p>
            <a:pPr eaLnBrk="1" hangingPunct="1"/>
            <a:r>
              <a:rPr lang="zh-TW" altLang="en-US" sz="3200" b="1" u="sng" dirty="0">
                <a:solidFill>
                  <a:srgbClr val="990033"/>
                </a:solidFill>
                <a:latin typeface="微軟正黑體" pitchFamily="34" charset="-120"/>
                <a:ea typeface="微軟正黑體" pitchFamily="34" charset="-120"/>
              </a:rPr>
              <a:t>僧迦密多比丘尼</a:t>
            </a:r>
            <a:r>
              <a:rPr lang="zh-TW" altLang="en-US" sz="3200" dirty="0">
                <a:latin typeface="微軟正黑體" pitchFamily="34" charset="-120"/>
                <a:ea typeface="微軟正黑體" pitchFamily="34" charset="-120"/>
              </a:rPr>
              <a:t>带着菩提树分枝到达斯国 </a:t>
            </a:r>
          </a:p>
          <a:p>
            <a:pPr eaLnBrk="1" hangingPunct="1"/>
            <a:endParaRPr lang="zh-TW" altLang="en-US" sz="3200" dirty="0">
              <a:latin typeface="微軟正黑體" pitchFamily="34" charset="-120"/>
              <a:ea typeface="微軟正黑體" pitchFamily="34" charset="-120"/>
            </a:endParaRPr>
          </a:p>
          <a:p>
            <a:pPr eaLnBrk="1" hangingPunct="1"/>
            <a:r>
              <a:rPr lang="zh-TW" altLang="en-US" sz="3200" dirty="0">
                <a:latin typeface="微軟正黑體" pitchFamily="34" charset="-120"/>
                <a:ea typeface="微軟正黑體" pitchFamily="34" charset="-120"/>
              </a:rPr>
              <a:t>以后佛教二百年的发展，都以大寺教团为中心。</a:t>
            </a:r>
          </a:p>
        </p:txBody>
      </p:sp>
      <p:pic>
        <p:nvPicPr>
          <p:cNvPr id="13316" name="Picture 5" descr="x"/>
          <p:cNvPicPr>
            <a:picLocks noChangeAspect="1" noChangeArrowheads="1"/>
          </p:cNvPicPr>
          <p:nvPr/>
        </p:nvPicPr>
        <p:blipFill>
          <a:blip r:embed="rId2" cstate="print">
            <a:lum bright="12000"/>
            <a:extLst>
              <a:ext uri="{28A0092B-C50C-407E-A947-70E740481C1C}">
                <a14:useLocalDpi xmlns:a14="http://schemas.microsoft.com/office/drawing/2010/main" val="0"/>
              </a:ext>
            </a:extLst>
          </a:blip>
          <a:srcRect/>
          <a:stretch>
            <a:fillRect/>
          </a:stretch>
        </p:blipFill>
        <p:spPr bwMode="auto">
          <a:xfrm>
            <a:off x="5973763" y="2349500"/>
            <a:ext cx="3170237"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7955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zh-HK" altLang="zh-HK"/>
          </a:p>
        </p:txBody>
      </p:sp>
      <p:sp>
        <p:nvSpPr>
          <p:cNvPr id="14339" name="Rectangle 3"/>
          <p:cNvSpPr>
            <a:spLocks noGrp="1" noChangeArrowheads="1"/>
          </p:cNvSpPr>
          <p:nvPr>
            <p:ph type="body" idx="1"/>
          </p:nvPr>
        </p:nvSpPr>
        <p:spPr/>
        <p:txBody>
          <a:bodyPr/>
          <a:lstStyle/>
          <a:p>
            <a:pPr eaLnBrk="1" hangingPunct="1"/>
            <a:r>
              <a:rPr lang="zh-TW" altLang="en-US" sz="3600" b="1" u="sng" dirty="0">
                <a:solidFill>
                  <a:srgbClr val="990033"/>
                </a:solidFill>
                <a:latin typeface="微軟正黑體" pitchFamily="34" charset="-120"/>
                <a:ea typeface="微軟正黑體" pitchFamily="34" charset="-120"/>
              </a:rPr>
              <a:t>天爱帝须王</a:t>
            </a:r>
            <a:r>
              <a:rPr lang="zh-TW" altLang="en-US" sz="3600" dirty="0">
                <a:latin typeface="微軟正黑體" pitchFamily="34" charset="-120"/>
                <a:ea typeface="微軟正黑體" pitchFamily="34" charset="-120"/>
              </a:rPr>
              <a:t>受摩哂陀长老的引导皈信佛教后，请求摩哂陀在全岛各地建立</a:t>
            </a:r>
            <a:r>
              <a:rPr lang="zh-TW" altLang="en-US" sz="3600" dirty="0">
                <a:solidFill>
                  <a:srgbClr val="C00000"/>
                </a:solidFill>
                <a:latin typeface="微軟正黑體" pitchFamily="34" charset="-120"/>
                <a:ea typeface="微軟正黑體" pitchFamily="34" charset="-120"/>
              </a:rPr>
              <a:t>“戒坛”传授戒法，使僧种住世不断，佛法长久兴盛。 </a:t>
            </a:r>
            <a:br>
              <a:rPr lang="zh-TW" altLang="en-US" sz="3600" dirty="0">
                <a:latin typeface="微軟正黑體" pitchFamily="34" charset="-120"/>
                <a:ea typeface="微軟正黑體" pitchFamily="34" charset="-120"/>
              </a:rPr>
            </a:br>
            <a:r>
              <a:rPr lang="zh-TW" altLang="en-US" sz="3600" dirty="0">
                <a:latin typeface="微軟正黑體" pitchFamily="34" charset="-120"/>
                <a:ea typeface="微軟正黑體" pitchFamily="34" charset="-120"/>
              </a:rPr>
              <a:t>这一传授戒法，从公元前三世纪起，影响到现在南传上座部的传承不绝。</a:t>
            </a:r>
          </a:p>
          <a:p>
            <a:pPr eaLnBrk="1" hangingPunct="1"/>
            <a:endParaRPr lang="zh-TW" altLang="en-US" dirty="0"/>
          </a:p>
          <a:p>
            <a:pPr eaLnBrk="1" hangingPunct="1">
              <a:buFont typeface="Wingdings" pitchFamily="2" charset="2"/>
              <a:buNone/>
            </a:pPr>
            <a:endParaRPr lang="en-US" altLang="zh-TW" dirty="0"/>
          </a:p>
        </p:txBody>
      </p:sp>
    </p:spTree>
    <p:extLst>
      <p:ext uri="{BB962C8B-B14F-4D97-AF65-F5344CB8AC3E}">
        <p14:creationId xmlns:p14="http://schemas.microsoft.com/office/powerpoint/2010/main" val="3164236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zh-HK" altLang="zh-HK"/>
          </a:p>
        </p:txBody>
      </p:sp>
      <p:sp>
        <p:nvSpPr>
          <p:cNvPr id="15363" name="Rectangle 3"/>
          <p:cNvSpPr>
            <a:spLocks noGrp="1" noChangeArrowheads="1"/>
          </p:cNvSpPr>
          <p:nvPr>
            <p:ph type="body" idx="1"/>
          </p:nvPr>
        </p:nvSpPr>
        <p:spPr/>
        <p:txBody>
          <a:bodyPr/>
          <a:lstStyle/>
          <a:p>
            <a:pPr eaLnBrk="1" hangingPunct="1"/>
            <a:r>
              <a:rPr lang="zh-TW" altLang="en-US" sz="3200" b="1" u="sng" dirty="0">
                <a:solidFill>
                  <a:srgbClr val="990033"/>
                </a:solidFill>
                <a:latin typeface="微軟正黑體" pitchFamily="34" charset="-120"/>
                <a:ea typeface="微軟正黑體" pitchFamily="34" charset="-120"/>
              </a:rPr>
              <a:t>摩哂陀长老</a:t>
            </a:r>
            <a:r>
              <a:rPr lang="zh-TW" altLang="en-US" sz="3200" dirty="0">
                <a:latin typeface="微軟正黑體" pitchFamily="34" charset="-120"/>
                <a:ea typeface="微軟正黑體" pitchFamily="34" charset="-120"/>
              </a:rPr>
              <a:t>丰富了斯国的文化，如</a:t>
            </a:r>
            <a:r>
              <a:rPr lang="zh-TW" altLang="en-US" sz="3200" dirty="0">
                <a:solidFill>
                  <a:srgbClr val="C00000"/>
                </a:solidFill>
                <a:latin typeface="微軟正黑體" pitchFamily="34" charset="-120"/>
                <a:ea typeface="微軟正黑體" pitchFamily="34" charset="-120"/>
              </a:rPr>
              <a:t>栽植大菩提树的分枝、建筑佛寺 、引入三藏，促进斯国文学的发展</a:t>
            </a:r>
            <a:r>
              <a:rPr lang="zh-TW" altLang="en-US" sz="3200" dirty="0">
                <a:latin typeface="微軟正黑體" pitchFamily="34" charset="-120"/>
                <a:ea typeface="微軟正黑體" pitchFamily="34" charset="-120"/>
              </a:rPr>
              <a:t>。</a:t>
            </a:r>
          </a:p>
        </p:txBody>
      </p:sp>
      <p:pic>
        <p:nvPicPr>
          <p:cNvPr id="15364" name="Picture 5" descr="srilanka-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3275" y="4221163"/>
            <a:ext cx="2808288" cy="188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6"/>
          <p:cNvSpPr txBox="1">
            <a:spLocks noChangeArrowheads="1"/>
          </p:cNvSpPr>
          <p:nvPr/>
        </p:nvSpPr>
        <p:spPr bwMode="auto">
          <a:xfrm>
            <a:off x="6516688" y="6165850"/>
            <a:ext cx="2305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zh-TW" altLang="en-US" dirty="0"/>
              <a:t>斯里兰卡玻璃装饰画 </a:t>
            </a:r>
          </a:p>
        </p:txBody>
      </p:sp>
      <p:pic>
        <p:nvPicPr>
          <p:cNvPr id="15366" name="Picture 9" descr="01290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650" y="3708400"/>
            <a:ext cx="4752975"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2846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zh-TW" altLang="en-US" dirty="0"/>
              <a:t>概念图</a:t>
            </a:r>
          </a:p>
        </p:txBody>
      </p:sp>
      <p:sp>
        <p:nvSpPr>
          <p:cNvPr id="18435" name="Text Box 3"/>
          <p:cNvSpPr txBox="1">
            <a:spLocks noChangeArrowheads="1"/>
          </p:cNvSpPr>
          <p:nvPr/>
        </p:nvSpPr>
        <p:spPr bwMode="auto">
          <a:xfrm>
            <a:off x="3834627" y="1836113"/>
            <a:ext cx="2628574" cy="5847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lang="zh-TW" altLang="en-US" sz="3200" dirty="0"/>
              <a:t>斯里兰卡</a:t>
            </a:r>
            <a:r>
              <a:rPr lang="zh-TW" altLang="en-US" sz="2400" dirty="0"/>
              <a:t> </a:t>
            </a:r>
          </a:p>
        </p:txBody>
      </p:sp>
      <p:sp>
        <p:nvSpPr>
          <p:cNvPr id="18436" name="AutoShape 4"/>
          <p:cNvSpPr>
            <a:spLocks noChangeArrowheads="1"/>
          </p:cNvSpPr>
          <p:nvPr/>
        </p:nvSpPr>
        <p:spPr bwMode="auto">
          <a:xfrm>
            <a:off x="2483768" y="1771650"/>
            <a:ext cx="1134689" cy="649238"/>
          </a:xfrm>
          <a:custGeom>
            <a:avLst/>
            <a:gdLst>
              <a:gd name="T0" fmla="*/ 799090814 w 21600"/>
              <a:gd name="T1" fmla="*/ 0 h 21600"/>
              <a:gd name="T2" fmla="*/ 0 w 21600"/>
              <a:gd name="T3" fmla="*/ 137875116 h 21600"/>
              <a:gd name="T4" fmla="*/ 799090814 w 21600"/>
              <a:gd name="T5" fmla="*/ 275749718 h 21600"/>
              <a:gd name="T6" fmla="*/ 1065453526 w 21600"/>
              <a:gd name="T7" fmla="*/ 13787511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18437" name="Text Box 5"/>
          <p:cNvSpPr txBox="1">
            <a:spLocks noChangeArrowheads="1"/>
          </p:cNvSpPr>
          <p:nvPr/>
        </p:nvSpPr>
        <p:spPr bwMode="auto">
          <a:xfrm>
            <a:off x="487178" y="1836113"/>
            <a:ext cx="1872208" cy="5847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lang="zh-TW" altLang="en-US" sz="3200" dirty="0"/>
              <a:t>佛教</a:t>
            </a:r>
            <a:r>
              <a:rPr lang="zh-TW" altLang="en-US" sz="2400" dirty="0"/>
              <a:t> </a:t>
            </a:r>
          </a:p>
        </p:txBody>
      </p:sp>
      <p:sp>
        <p:nvSpPr>
          <p:cNvPr id="18438" name="AutoShape 6"/>
          <p:cNvSpPr>
            <a:spLocks noChangeArrowheads="1"/>
          </p:cNvSpPr>
          <p:nvPr/>
        </p:nvSpPr>
        <p:spPr bwMode="auto">
          <a:xfrm>
            <a:off x="4644008" y="2752624"/>
            <a:ext cx="792938" cy="748085"/>
          </a:xfrm>
          <a:prstGeom prst="downArrow">
            <a:avLst>
              <a:gd name="adj1" fmla="val 50000"/>
              <a:gd name="adj2" fmla="val 29956"/>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HK" altLang="en-US"/>
          </a:p>
        </p:txBody>
      </p:sp>
      <p:pic>
        <p:nvPicPr>
          <p:cNvPr id="18439" name="Picture 7" descr="MM900395782[1]"/>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213" y="2852738"/>
            <a:ext cx="23749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81" name="Group 13"/>
          <p:cNvGrpSpPr>
            <a:grpSpLocks/>
          </p:cNvGrpSpPr>
          <p:nvPr/>
        </p:nvGrpSpPr>
        <p:grpSpPr bwMode="auto">
          <a:xfrm>
            <a:off x="2808539" y="3861048"/>
            <a:ext cx="4463876" cy="1655812"/>
            <a:chOff x="1837" y="1752"/>
            <a:chExt cx="2268" cy="544"/>
          </a:xfrm>
        </p:grpSpPr>
        <p:sp>
          <p:nvSpPr>
            <p:cNvPr id="7183" name="Rectangle 14"/>
            <p:cNvSpPr>
              <a:spLocks noChangeArrowheads="1"/>
            </p:cNvSpPr>
            <p:nvPr/>
          </p:nvSpPr>
          <p:spPr bwMode="auto">
            <a:xfrm>
              <a:off x="1837" y="1752"/>
              <a:ext cx="1089" cy="5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3000" dirty="0"/>
                <a:t>缅甸</a:t>
              </a:r>
              <a:r>
                <a:rPr lang="en-US" altLang="zh-TW" sz="3000" dirty="0"/>
                <a:t>/</a:t>
              </a:r>
              <a:r>
                <a:rPr lang="zh-TW" altLang="en-US" sz="3000" dirty="0"/>
                <a:t>泰国</a:t>
              </a:r>
              <a:r>
                <a:rPr lang="zh-TW" altLang="en-US" dirty="0"/>
                <a:t> </a:t>
              </a:r>
            </a:p>
          </p:txBody>
        </p:sp>
        <p:pic>
          <p:nvPicPr>
            <p:cNvPr id="7184" name="Picture 15" descr="ANd9GcThT6heLwf0nCZNgAu0fQpGMwdZWD1Ua4-69saBfQfUSFms--xrjnF5df2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5" y="1752"/>
              <a:ext cx="362"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16" descr="01300000164151122244345619804_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6" y="1759"/>
              <a:ext cx="809"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488370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8436"/>
                                        </p:tgtEl>
                                        <p:attrNameLst>
                                          <p:attrName>style.visibility</p:attrName>
                                        </p:attrNameLst>
                                      </p:cBhvr>
                                      <p:to>
                                        <p:strVal val="visible"/>
                                      </p:to>
                                    </p:set>
                                    <p:animEffect transition="in" filter="blinds(horizontal)">
                                      <p:cBhvr>
                                        <p:cTn id="11" dur="500"/>
                                        <p:tgtEl>
                                          <p:spTgt spid="18436"/>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18437"/>
                                        </p:tgtEl>
                                        <p:attrNameLst>
                                          <p:attrName>style.visibility</p:attrName>
                                        </p:attrNameLst>
                                      </p:cBhvr>
                                      <p:to>
                                        <p:strVal val="visible"/>
                                      </p:to>
                                    </p:set>
                                    <p:animEffect transition="in" filter="blinds(horizontal)">
                                      <p:cBhvr>
                                        <p:cTn id="14" dur="500"/>
                                        <p:tgtEl>
                                          <p:spTgt spid="1843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18439"/>
                                        </p:tgtEl>
                                        <p:attrNameLst>
                                          <p:attrName>style.visibility</p:attrName>
                                        </p:attrNameLst>
                                      </p:cBhvr>
                                      <p:to>
                                        <p:strVal val="visible"/>
                                      </p:to>
                                    </p:set>
                                    <p:animEffect transition="in" filter="blinds(horizontal)">
                                      <p:cBhvr>
                                        <p:cTn id="23" dur="5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p:bldP spid="18436" grpId="0" animBg="1"/>
      <p:bldP spid="18437" grpId="0" animBg="1"/>
      <p:bldP spid="184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zh-TW" altLang="en-US" dirty="0"/>
              <a:t>一</a:t>
            </a:r>
            <a:r>
              <a:rPr lang="en-US" altLang="zh-TW" dirty="0"/>
              <a:t>.</a:t>
            </a:r>
            <a:r>
              <a:rPr lang="zh-TW" altLang="en-US" dirty="0"/>
              <a:t>佛教传入缅甸</a:t>
            </a:r>
          </a:p>
        </p:txBody>
      </p:sp>
      <p:sp>
        <p:nvSpPr>
          <p:cNvPr id="8195" name="Rectangle 3"/>
          <p:cNvSpPr>
            <a:spLocks noGrp="1" noChangeArrowheads="1"/>
          </p:cNvSpPr>
          <p:nvPr>
            <p:ph type="body" idx="1"/>
          </p:nvPr>
        </p:nvSpPr>
        <p:spPr>
          <a:xfrm>
            <a:off x="395288" y="1196752"/>
            <a:ext cx="8132762" cy="3422873"/>
          </a:xfrm>
        </p:spPr>
        <p:txBody>
          <a:bodyPr/>
          <a:lstStyle/>
          <a:p>
            <a:pPr eaLnBrk="1" hangingPunct="1"/>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岛史</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及孟族文献的记载，缅甸在</a:t>
            </a:r>
            <a:r>
              <a:rPr lang="zh-TW" altLang="en-US" dirty="0">
                <a:solidFill>
                  <a:srgbClr val="0000FF"/>
                </a:solidFill>
                <a:latin typeface="微軟正黑體" pitchFamily="34" charset="-120"/>
                <a:ea typeface="微軟正黑體" pitchFamily="34" charset="-120"/>
              </a:rPr>
              <a:t>公元五、六世纪已经传入了上座部佛教，后来大乘佛教及密宗也慢慢传入缅甸。</a:t>
            </a:r>
            <a:r>
              <a:rPr lang="zh-TW" altLang="en-US" dirty="0">
                <a:latin typeface="微軟正黑體" pitchFamily="34" charset="-120"/>
                <a:ea typeface="微軟正黑體" pitchFamily="34" charset="-120"/>
              </a:rPr>
              <a:t>公元１０４４年，阿奴律陀（公元１０４４～１０７７）建立强大的</a:t>
            </a:r>
            <a:r>
              <a:rPr lang="zh-TW" altLang="en-US" dirty="0">
                <a:solidFill>
                  <a:srgbClr val="692AA2"/>
                </a:solidFill>
                <a:latin typeface="微軟正黑體" pitchFamily="34" charset="-120"/>
                <a:ea typeface="微軟正黑體" pitchFamily="34" charset="-120"/>
              </a:rPr>
              <a:t>蒲甘王朝</a:t>
            </a:r>
            <a:r>
              <a:rPr lang="zh-TW" altLang="en-US" dirty="0">
                <a:latin typeface="微軟正黑體" pitchFamily="34" charset="-120"/>
                <a:ea typeface="微軟正黑體" pitchFamily="34" charset="-120"/>
              </a:rPr>
              <a:t>，热忱拥护佛教改革，特别是上座部佛教，不久，上座部佛教兴盛发达，普及全国。而原先的各派，包括蒲甘原有的上座部、大乘佛教、密教，以及婆罗门教，渐被淘汰消失。</a:t>
            </a:r>
          </a:p>
          <a:p>
            <a:pPr eaLnBrk="1" hangingPunct="1"/>
            <a:endParaRPr lang="zh-TW" altLang="en-US" sz="2400" dirty="0"/>
          </a:p>
          <a:p>
            <a:pPr eaLnBrk="1" hangingPunct="1"/>
            <a:endParaRPr lang="zh-TW" altLang="en-US" sz="2400" dirty="0"/>
          </a:p>
          <a:p>
            <a:pPr eaLnBrk="1" hangingPunct="1"/>
            <a:endParaRPr lang="zh-TW" altLang="en-US" sz="2400" dirty="0"/>
          </a:p>
          <a:p>
            <a:pPr eaLnBrk="1" hangingPunct="1"/>
            <a:endParaRPr lang="zh-TW" altLang="en-US" sz="2400" dirty="0"/>
          </a:p>
          <a:p>
            <a:pPr eaLnBrk="1" hangingPunct="1"/>
            <a:endParaRPr lang="zh-TW" altLang="en-US" sz="2400" dirty="0"/>
          </a:p>
          <a:p>
            <a:pPr eaLnBrk="1" hangingPunct="1"/>
            <a:endParaRPr lang="en-US" altLang="zh-TW" sz="2400" dirty="0"/>
          </a:p>
        </p:txBody>
      </p:sp>
      <p:pic>
        <p:nvPicPr>
          <p:cNvPr id="8196" name="Picture 9" descr="1252747760168_mthum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4365104"/>
            <a:ext cx="4104705"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0795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zh-TW" altLang="en-US" dirty="0"/>
              <a:t>佛教传入泰国 </a:t>
            </a:r>
          </a:p>
        </p:txBody>
      </p:sp>
      <p:sp>
        <p:nvSpPr>
          <p:cNvPr id="18435" name="Rectangle 3"/>
          <p:cNvSpPr>
            <a:spLocks noGrp="1" noChangeArrowheads="1"/>
          </p:cNvSpPr>
          <p:nvPr>
            <p:ph type="body" idx="1"/>
          </p:nvPr>
        </p:nvSpPr>
        <p:spPr/>
        <p:txBody>
          <a:bodyPr/>
          <a:lstStyle/>
          <a:p>
            <a:pPr eaLnBrk="1" hangingPunct="1"/>
            <a:r>
              <a:rPr lang="zh-TW" altLang="en-US" sz="3200" dirty="0">
                <a:latin typeface="微軟正黑體" pitchFamily="34" charset="-120"/>
                <a:ea typeface="微軟正黑體" pitchFamily="34" charset="-120"/>
              </a:rPr>
              <a:t>最早的说法，是印度阿育王时代已传入，但这说法只是传说，未能证明。</a:t>
            </a:r>
            <a:endParaRPr lang="en-US" altLang="zh-TW" sz="3200" dirty="0">
              <a:latin typeface="微軟正黑體" pitchFamily="34" charset="-120"/>
              <a:ea typeface="微軟正黑體" pitchFamily="34" charset="-120"/>
            </a:endParaRPr>
          </a:p>
          <a:p>
            <a:pPr eaLnBrk="1" hangingPunct="1"/>
            <a:r>
              <a:rPr lang="zh-TW" altLang="en-US" sz="3200" dirty="0">
                <a:latin typeface="微軟正黑體" pitchFamily="34" charset="-120"/>
                <a:ea typeface="微軟正黑體" pitchFamily="34" charset="-120"/>
              </a:rPr>
              <a:t>「素可泰」王朝（西元十三世纪），</a:t>
            </a:r>
            <a:r>
              <a:rPr lang="zh-TW" altLang="en-US" sz="3200" dirty="0">
                <a:solidFill>
                  <a:srgbClr val="008000"/>
                </a:solidFill>
                <a:latin typeface="微軟正黑體" pitchFamily="34" charset="-120"/>
                <a:ea typeface="微軟正黑體" pitchFamily="34" charset="-120"/>
              </a:rPr>
              <a:t>当时泰国境内已有大乘佛教和自缅甸蒲甘王朝传入的上座部佛在流传，</a:t>
            </a:r>
            <a:r>
              <a:rPr lang="zh-TW" altLang="en-US" sz="3200" dirty="0">
                <a:latin typeface="微軟正黑體" pitchFamily="34" charset="-120"/>
                <a:ea typeface="微軟正黑體" pitchFamily="34" charset="-120"/>
              </a:rPr>
              <a:t>但并没有形成一个主流的宗派，</a:t>
            </a:r>
            <a:endParaRPr lang="en-US" altLang="zh-TW" sz="3200" dirty="0">
              <a:latin typeface="微軟正黑體" pitchFamily="34" charset="-120"/>
              <a:ea typeface="微軟正黑體" pitchFamily="34" charset="-120"/>
            </a:endParaRPr>
          </a:p>
          <a:p>
            <a:pPr eaLnBrk="1" hangingPunct="1"/>
            <a:r>
              <a:rPr lang="zh-TW" altLang="en-US" sz="3200" dirty="0">
                <a:latin typeface="微軟正黑體" pitchFamily="34" charset="-120"/>
                <a:ea typeface="微軟正黑體" pitchFamily="34" charset="-120"/>
              </a:rPr>
              <a:t>其次，</a:t>
            </a:r>
            <a:r>
              <a:rPr lang="zh-TW" altLang="en-US" sz="3200" dirty="0">
                <a:solidFill>
                  <a:srgbClr val="008000"/>
                </a:solidFill>
                <a:latin typeface="微軟正黑體" pitchFamily="34" charset="-120"/>
                <a:ea typeface="微軟正黑體" pitchFamily="34" charset="-120"/>
              </a:rPr>
              <a:t>一般人民也信鬼神，吉蔑族人有部分兼信婆罗门教。</a:t>
            </a:r>
            <a:r>
              <a:rPr lang="zh-TW" altLang="en-US" sz="3200" dirty="0">
                <a:latin typeface="微軟正黑體" pitchFamily="34" charset="-120"/>
                <a:ea typeface="微軟正黑體" pitchFamily="34" charset="-120"/>
              </a:rPr>
              <a:t>“素可泰”王朝的坤蓝甘亨王礼请斯里兰卡僧团的出家人至素可泰弘扬佛法，后来成为主流的宗派。</a:t>
            </a:r>
          </a:p>
        </p:txBody>
      </p:sp>
    </p:spTree>
    <p:extLst>
      <p:ext uri="{BB962C8B-B14F-4D97-AF65-F5344CB8AC3E}">
        <p14:creationId xmlns:p14="http://schemas.microsoft.com/office/powerpoint/2010/main" val="580299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533400" y="990600"/>
            <a:ext cx="6630888" cy="1828800"/>
          </a:xfrm>
        </p:spPr>
        <p:txBody>
          <a:bodyPr/>
          <a:lstStyle/>
          <a:p>
            <a:r>
              <a:rPr lang="zh-TW" altLang="en-US" dirty="0"/>
              <a:t>汉传佛教 </a:t>
            </a:r>
            <a:r>
              <a:rPr lang="en-US" altLang="zh-TW" dirty="0"/>
              <a:t>–</a:t>
            </a:r>
            <a:r>
              <a:rPr lang="zh-TW" altLang="en-US" dirty="0"/>
              <a:t> 朝鲜与日本</a:t>
            </a:r>
            <a:endParaRPr lang="zh-HK" altLang="en-US" dirty="0"/>
          </a:p>
        </p:txBody>
      </p:sp>
      <p:sp>
        <p:nvSpPr>
          <p:cNvPr id="5" name="副標題 4"/>
          <p:cNvSpPr>
            <a:spLocks noGrp="1"/>
          </p:cNvSpPr>
          <p:nvPr>
            <p:ph type="subTitle" idx="1"/>
          </p:nvPr>
        </p:nvSpPr>
        <p:spPr/>
        <p:txBody>
          <a:bodyPr/>
          <a:lstStyle/>
          <a:p>
            <a:endParaRPr lang="zh-HK" altLang="en-US"/>
          </a:p>
        </p:txBody>
      </p:sp>
    </p:spTree>
    <p:extLst>
      <p:ext uri="{BB962C8B-B14F-4D97-AF65-F5344CB8AC3E}">
        <p14:creationId xmlns:p14="http://schemas.microsoft.com/office/powerpoint/2010/main" val="3023603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zh-TW" altLang="en-US" dirty="0"/>
              <a:t>汉语系佛教</a:t>
            </a:r>
          </a:p>
        </p:txBody>
      </p:sp>
      <p:sp>
        <p:nvSpPr>
          <p:cNvPr id="27651" name="Rectangle 3"/>
          <p:cNvSpPr>
            <a:spLocks noGrp="1" noChangeArrowheads="1"/>
          </p:cNvSpPr>
          <p:nvPr>
            <p:ph type="body" idx="1"/>
          </p:nvPr>
        </p:nvSpPr>
        <p:spPr>
          <a:xfrm>
            <a:off x="0" y="1844675"/>
            <a:ext cx="4427538" cy="4281488"/>
          </a:xfrm>
        </p:spPr>
        <p:txBody>
          <a:bodyPr/>
          <a:lstStyle/>
          <a:p>
            <a:r>
              <a:rPr lang="zh-TW" altLang="en-US" dirty="0">
                <a:effectLst/>
                <a:latin typeface="標楷體" pitchFamily="65" charset="-120"/>
                <a:ea typeface="標楷體" pitchFamily="65" charset="-120"/>
              </a:rPr>
              <a:t>出现于大乘佛教的发展晚期，即</a:t>
            </a:r>
            <a:r>
              <a:rPr lang="zh-CN" altLang="en-US" dirty="0">
                <a:effectLst/>
                <a:latin typeface="標楷體" pitchFamily="65" charset="-120"/>
                <a:ea typeface="標楷體" pitchFamily="65" charset="-120"/>
              </a:rPr>
              <a:t>传入中国境内的大乘佛教</a:t>
            </a:r>
            <a:r>
              <a:rPr lang="zh-TW" altLang="en-US" dirty="0">
                <a:effectLst/>
                <a:latin typeface="標楷體" pitchFamily="65" charset="-120"/>
                <a:ea typeface="標楷體" pitchFamily="65" charset="-120"/>
              </a:rPr>
              <a:t>；</a:t>
            </a:r>
          </a:p>
          <a:p>
            <a:r>
              <a:rPr lang="zh-CN" altLang="en-US" dirty="0">
                <a:effectLst/>
                <a:latin typeface="標楷體" pitchFamily="65" charset="-120"/>
                <a:ea typeface="標楷體" pitchFamily="65" charset="-120"/>
              </a:rPr>
              <a:t>隋、唐以后发展起来的天台宗、华严宗、凈土宗、法相宗、三论宗、禅宗、律宗和密宗</a:t>
            </a:r>
            <a:r>
              <a:rPr lang="zh-TW" altLang="en-US" dirty="0">
                <a:effectLst/>
                <a:latin typeface="標楷體" pitchFamily="65" charset="-120"/>
                <a:ea typeface="標楷體" pitchFamily="65" charset="-120"/>
              </a:rPr>
              <a:t>等</a:t>
            </a:r>
            <a:r>
              <a:rPr lang="zh-TW" altLang="en-US" b="1" dirty="0">
                <a:solidFill>
                  <a:schemeClr val="accent2"/>
                </a:solidFill>
                <a:effectLst/>
                <a:latin typeface="標楷體" pitchFamily="65" charset="-120"/>
                <a:ea typeface="標楷體" pitchFamily="65" charset="-120"/>
              </a:rPr>
              <a:t>大乘八宗</a:t>
            </a:r>
            <a:r>
              <a:rPr lang="zh-TW" altLang="en-US" dirty="0">
                <a:effectLst/>
                <a:latin typeface="標楷體" pitchFamily="65" charset="-120"/>
                <a:ea typeface="標楷體" pitchFamily="65" charset="-120"/>
              </a:rPr>
              <a:t>。</a:t>
            </a:r>
          </a:p>
        </p:txBody>
      </p:sp>
      <p:pic>
        <p:nvPicPr>
          <p:cNvPr id="27653" name="Picture 5" descr="2868017142_06c57bf06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3438" y="1989138"/>
            <a:ext cx="4284662" cy="3960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360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a:extLst>
              <a:ext uri="{FF2B5EF4-FFF2-40B4-BE49-F238E27FC236}">
                <a16:creationId xmlns:a16="http://schemas.microsoft.com/office/drawing/2014/main" id="{0ED5C79E-CD2B-4BD3-957C-7A0A29A370F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31379"/>
          </a:xfrm>
        </p:spPr>
      </p:pic>
      <p:sp>
        <p:nvSpPr>
          <p:cNvPr id="2" name="標題 1"/>
          <p:cNvSpPr>
            <a:spLocks noGrp="1"/>
          </p:cNvSpPr>
          <p:nvPr>
            <p:ph type="title"/>
          </p:nvPr>
        </p:nvSpPr>
        <p:spPr/>
        <p:txBody>
          <a:bodyPr/>
          <a:lstStyle/>
          <a:p>
            <a:endParaRPr lang="zh-HK" altLang="en-US"/>
          </a:p>
        </p:txBody>
      </p:sp>
      <p:sp>
        <p:nvSpPr>
          <p:cNvPr id="4" name="橢圓 3"/>
          <p:cNvSpPr/>
          <p:nvPr/>
        </p:nvSpPr>
        <p:spPr bwMode="auto">
          <a:xfrm>
            <a:off x="4932040" y="4005064"/>
            <a:ext cx="4680520" cy="1656184"/>
          </a:xfrm>
          <a:prstGeom prst="ellipse">
            <a:avLst/>
          </a:prstGeom>
          <a:noFill/>
          <a:ln w="603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HK" alt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32399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1" name="Picture 5" descr="evl671_0201b_p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175" y="0"/>
            <a:ext cx="50768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5543" name="Picture 7" descr="t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0475" y="1052513"/>
            <a:ext cx="5472113" cy="4897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616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5" descr="teishou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6250"/>
            <a:ext cx="4643438" cy="5976938"/>
          </a:xfrm>
          <a:prstGeom prst="rect">
            <a:avLst/>
          </a:prstGeom>
          <a:noFill/>
          <a:extLst>
            <a:ext uri="{909E8E84-426E-40DD-AFC4-6F175D3DCCD1}">
              <a14:hiddenFill xmlns:a14="http://schemas.microsoft.com/office/drawing/2010/main">
                <a:solidFill>
                  <a:srgbClr val="FFFFFF"/>
                </a:solidFill>
              </a14:hiddenFill>
            </a:ext>
          </a:extLst>
        </p:spPr>
      </p:pic>
      <p:pic>
        <p:nvPicPr>
          <p:cNvPr id="29703" name="Picture 7" descr="ajigwan0061_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3438" y="476250"/>
            <a:ext cx="4500562" cy="6840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428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a:p>
        </p:txBody>
      </p:sp>
      <p:sp>
        <p:nvSpPr>
          <p:cNvPr id="3" name="內容版面配置區 2"/>
          <p:cNvSpPr>
            <a:spLocks noGrp="1"/>
          </p:cNvSpPr>
          <p:nvPr>
            <p:ph idx="1"/>
          </p:nvPr>
        </p:nvSpPr>
        <p:spPr/>
        <p:txBody>
          <a:bodyPr/>
          <a:lstStyle/>
          <a:p>
            <a:r>
              <a:rPr lang="zh-TW" altLang="en-US" dirty="0"/>
              <a:t>韩国佛教唱诵极像汉传</a:t>
            </a:r>
            <a:endParaRPr lang="en-US" altLang="zh-HK" dirty="0"/>
          </a:p>
          <a:p>
            <a:r>
              <a:rPr lang="en-US" altLang="zh-HK" dirty="0"/>
              <a:t>https://docs.google.com/file/d/0B9toOO4laDOqTWNWR1ZBRHVFYlk/edit?pli=1</a:t>
            </a:r>
            <a:endParaRPr lang="zh-HK" altLang="en-US" dirty="0"/>
          </a:p>
        </p:txBody>
      </p:sp>
    </p:spTree>
    <p:extLst>
      <p:ext uri="{BB962C8B-B14F-4D97-AF65-F5344CB8AC3E}">
        <p14:creationId xmlns:p14="http://schemas.microsoft.com/office/powerpoint/2010/main" val="3196550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465px-Map_of_Gogurye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513" y="261938"/>
            <a:ext cx="4965700" cy="640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025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zh-TW" altLang="en-US" dirty="0"/>
              <a:t>时间轴</a:t>
            </a:r>
          </a:p>
        </p:txBody>
      </p:sp>
      <p:grpSp>
        <p:nvGrpSpPr>
          <p:cNvPr id="4099" name="Group 9"/>
          <p:cNvGrpSpPr>
            <a:grpSpLocks/>
          </p:cNvGrpSpPr>
          <p:nvPr/>
        </p:nvGrpSpPr>
        <p:grpSpPr bwMode="auto">
          <a:xfrm>
            <a:off x="395288" y="1628775"/>
            <a:ext cx="1727200" cy="1368425"/>
            <a:chOff x="295" y="1253"/>
            <a:chExt cx="1088" cy="862"/>
          </a:xfrm>
        </p:grpSpPr>
        <p:sp>
          <p:nvSpPr>
            <p:cNvPr id="4128" name="Rectangle 6"/>
            <p:cNvSpPr>
              <a:spLocks noChangeArrowheads="1"/>
            </p:cNvSpPr>
            <p:nvPr/>
          </p:nvSpPr>
          <p:spPr bwMode="auto">
            <a:xfrm>
              <a:off x="295" y="1253"/>
              <a:ext cx="1088" cy="31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dirty="0"/>
                <a:t>西元四世纪</a:t>
              </a:r>
            </a:p>
          </p:txBody>
        </p:sp>
        <p:sp>
          <p:nvSpPr>
            <p:cNvPr id="4129" name="Rectangle 7"/>
            <p:cNvSpPr>
              <a:spLocks noChangeArrowheads="1"/>
            </p:cNvSpPr>
            <p:nvPr/>
          </p:nvSpPr>
          <p:spPr bwMode="auto">
            <a:xfrm>
              <a:off x="295" y="1570"/>
              <a:ext cx="1088" cy="54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dirty="0"/>
                <a:t>佛教自中国传入</a:t>
              </a:r>
            </a:p>
          </p:txBody>
        </p:sp>
      </p:grpSp>
      <p:grpSp>
        <p:nvGrpSpPr>
          <p:cNvPr id="4100" name="Group 15"/>
          <p:cNvGrpSpPr>
            <a:grpSpLocks/>
          </p:cNvGrpSpPr>
          <p:nvPr/>
        </p:nvGrpSpPr>
        <p:grpSpPr bwMode="auto">
          <a:xfrm>
            <a:off x="2987675" y="1628775"/>
            <a:ext cx="1727200" cy="1368425"/>
            <a:chOff x="1882" y="1117"/>
            <a:chExt cx="1088" cy="862"/>
          </a:xfrm>
        </p:grpSpPr>
        <p:sp>
          <p:nvSpPr>
            <p:cNvPr id="4126" name="Rectangle 5"/>
            <p:cNvSpPr>
              <a:spLocks noChangeArrowheads="1"/>
            </p:cNvSpPr>
            <p:nvPr/>
          </p:nvSpPr>
          <p:spPr bwMode="auto">
            <a:xfrm>
              <a:off x="1882" y="1117"/>
              <a:ext cx="1088" cy="31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dirty="0"/>
                <a:t>高句丽</a:t>
              </a:r>
            </a:p>
          </p:txBody>
        </p:sp>
        <p:sp>
          <p:nvSpPr>
            <p:cNvPr id="4127" name="Rectangle 8"/>
            <p:cNvSpPr>
              <a:spLocks noChangeArrowheads="1"/>
            </p:cNvSpPr>
            <p:nvPr/>
          </p:nvSpPr>
          <p:spPr bwMode="auto">
            <a:xfrm>
              <a:off x="1882" y="1434"/>
              <a:ext cx="1088" cy="54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TW" altLang="en-US" dirty="0"/>
                <a:t>著名僧人到中国</a:t>
              </a:r>
            </a:p>
            <a:p>
              <a:r>
                <a:rPr lang="zh-TW" altLang="en-US" dirty="0"/>
                <a:t>学佛。</a:t>
              </a:r>
            </a:p>
          </p:txBody>
        </p:sp>
      </p:grpSp>
      <p:grpSp>
        <p:nvGrpSpPr>
          <p:cNvPr id="4101" name="Group 14"/>
          <p:cNvGrpSpPr>
            <a:grpSpLocks/>
          </p:cNvGrpSpPr>
          <p:nvPr/>
        </p:nvGrpSpPr>
        <p:grpSpPr bwMode="auto">
          <a:xfrm>
            <a:off x="5437188" y="1628775"/>
            <a:ext cx="1727200" cy="1368425"/>
            <a:chOff x="3379" y="1117"/>
            <a:chExt cx="1088" cy="862"/>
          </a:xfrm>
        </p:grpSpPr>
        <p:sp>
          <p:nvSpPr>
            <p:cNvPr id="4124" name="Rectangle 10"/>
            <p:cNvSpPr>
              <a:spLocks noChangeArrowheads="1"/>
            </p:cNvSpPr>
            <p:nvPr/>
          </p:nvSpPr>
          <p:spPr bwMode="auto">
            <a:xfrm>
              <a:off x="3379" y="1117"/>
              <a:ext cx="1088" cy="31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dirty="0"/>
                <a:t>百济 </a:t>
              </a:r>
              <a:r>
                <a:rPr lang="en-US" altLang="zh-TW" dirty="0"/>
                <a:t>(</a:t>
              </a:r>
              <a:r>
                <a:rPr lang="zh-TW" altLang="en-US" dirty="0"/>
                <a:t>西元</a:t>
              </a:r>
              <a:r>
                <a:rPr lang="en-US" altLang="zh-TW" dirty="0"/>
                <a:t>541)</a:t>
              </a:r>
            </a:p>
          </p:txBody>
        </p:sp>
        <p:sp>
          <p:nvSpPr>
            <p:cNvPr id="4125" name="Rectangle 11"/>
            <p:cNvSpPr>
              <a:spLocks noChangeArrowheads="1"/>
            </p:cNvSpPr>
            <p:nvPr/>
          </p:nvSpPr>
          <p:spPr bwMode="auto">
            <a:xfrm>
              <a:off x="3379" y="1434"/>
              <a:ext cx="1088" cy="54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TW" altLang="en-US" dirty="0"/>
                <a:t>到中国当时的</a:t>
              </a:r>
            </a:p>
            <a:p>
              <a:r>
                <a:rPr lang="zh-TW" altLang="en-US" dirty="0"/>
                <a:t>梁朝求取涅盘</a:t>
              </a:r>
            </a:p>
            <a:p>
              <a:r>
                <a:rPr lang="zh-TW" altLang="en-US" dirty="0"/>
                <a:t>等经及工匠</a:t>
              </a:r>
            </a:p>
          </p:txBody>
        </p:sp>
      </p:grpSp>
      <p:grpSp>
        <p:nvGrpSpPr>
          <p:cNvPr id="4102" name="Group 25"/>
          <p:cNvGrpSpPr>
            <a:grpSpLocks/>
          </p:cNvGrpSpPr>
          <p:nvPr/>
        </p:nvGrpSpPr>
        <p:grpSpPr bwMode="auto">
          <a:xfrm>
            <a:off x="6804025" y="3284538"/>
            <a:ext cx="1727200" cy="1368425"/>
            <a:chOff x="4286" y="2069"/>
            <a:chExt cx="1088" cy="862"/>
          </a:xfrm>
        </p:grpSpPr>
        <p:sp>
          <p:nvSpPr>
            <p:cNvPr id="4122" name="Rectangle 12"/>
            <p:cNvSpPr>
              <a:spLocks noChangeArrowheads="1"/>
            </p:cNvSpPr>
            <p:nvPr/>
          </p:nvSpPr>
          <p:spPr bwMode="auto">
            <a:xfrm>
              <a:off x="4286" y="2069"/>
              <a:ext cx="1088" cy="31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dirty="0"/>
                <a:t>百济 </a:t>
              </a:r>
              <a:r>
                <a:rPr lang="en-US" altLang="zh-TW" dirty="0"/>
                <a:t>(</a:t>
              </a:r>
              <a:r>
                <a:rPr lang="zh-TW" altLang="en-US" dirty="0"/>
                <a:t>西元</a:t>
              </a:r>
              <a:r>
                <a:rPr lang="en-US" altLang="zh-TW" dirty="0"/>
                <a:t>541)</a:t>
              </a:r>
            </a:p>
          </p:txBody>
        </p:sp>
        <p:sp>
          <p:nvSpPr>
            <p:cNvPr id="4123" name="Rectangle 13"/>
            <p:cNvSpPr>
              <a:spLocks noChangeArrowheads="1"/>
            </p:cNvSpPr>
            <p:nvPr/>
          </p:nvSpPr>
          <p:spPr bwMode="auto">
            <a:xfrm>
              <a:off x="4286" y="2386"/>
              <a:ext cx="1088" cy="54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TW" altLang="en-US" dirty="0"/>
                <a:t>到中国当时的</a:t>
              </a:r>
            </a:p>
            <a:p>
              <a:r>
                <a:rPr lang="zh-TW" altLang="en-US" dirty="0"/>
                <a:t>梁朝求取涅盘</a:t>
              </a:r>
            </a:p>
            <a:p>
              <a:r>
                <a:rPr lang="zh-TW" altLang="en-US" dirty="0"/>
                <a:t>等经及工匠</a:t>
              </a:r>
            </a:p>
          </p:txBody>
        </p:sp>
      </p:grpSp>
      <p:grpSp>
        <p:nvGrpSpPr>
          <p:cNvPr id="4103" name="Group 24"/>
          <p:cNvGrpSpPr>
            <a:grpSpLocks/>
          </p:cNvGrpSpPr>
          <p:nvPr/>
        </p:nvGrpSpPr>
        <p:grpSpPr bwMode="auto">
          <a:xfrm>
            <a:off x="3924300" y="3284538"/>
            <a:ext cx="1727200" cy="1368425"/>
            <a:chOff x="2472" y="2069"/>
            <a:chExt cx="1088" cy="862"/>
          </a:xfrm>
        </p:grpSpPr>
        <p:sp>
          <p:nvSpPr>
            <p:cNvPr id="4120" name="Rectangle 16"/>
            <p:cNvSpPr>
              <a:spLocks noChangeArrowheads="1"/>
            </p:cNvSpPr>
            <p:nvPr/>
          </p:nvSpPr>
          <p:spPr bwMode="auto">
            <a:xfrm>
              <a:off x="2472" y="2069"/>
              <a:ext cx="1088" cy="31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dirty="0"/>
                <a:t>新罗 </a:t>
              </a:r>
              <a:r>
                <a:rPr lang="en-US" altLang="zh-TW" dirty="0"/>
                <a:t>(</a:t>
              </a:r>
              <a:r>
                <a:rPr lang="zh-TW" altLang="en-US" dirty="0"/>
                <a:t>西元</a:t>
              </a:r>
              <a:r>
                <a:rPr lang="en-US" altLang="zh-TW" dirty="0"/>
                <a:t>549)</a:t>
              </a:r>
            </a:p>
          </p:txBody>
        </p:sp>
        <p:sp>
          <p:nvSpPr>
            <p:cNvPr id="4121" name="Rectangle 17"/>
            <p:cNvSpPr>
              <a:spLocks noChangeArrowheads="1"/>
            </p:cNvSpPr>
            <p:nvPr/>
          </p:nvSpPr>
          <p:spPr bwMode="auto">
            <a:xfrm>
              <a:off x="2472" y="2386"/>
              <a:ext cx="1088" cy="54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TW" altLang="en-US" dirty="0"/>
                <a:t>梁武帝遣使偕同</a:t>
              </a:r>
            </a:p>
            <a:p>
              <a:r>
                <a:rPr lang="zh-TW" altLang="en-US" dirty="0"/>
                <a:t>新罗学僧觉德送</a:t>
              </a:r>
            </a:p>
            <a:p>
              <a:r>
                <a:rPr lang="zh-TW" altLang="en-US" dirty="0"/>
                <a:t>佛舍利到新罗</a:t>
              </a:r>
            </a:p>
          </p:txBody>
        </p:sp>
      </p:grpSp>
      <p:grpSp>
        <p:nvGrpSpPr>
          <p:cNvPr id="4104" name="Group 20"/>
          <p:cNvGrpSpPr>
            <a:grpSpLocks/>
          </p:cNvGrpSpPr>
          <p:nvPr/>
        </p:nvGrpSpPr>
        <p:grpSpPr bwMode="auto">
          <a:xfrm>
            <a:off x="1116013" y="3284538"/>
            <a:ext cx="1727200" cy="2232025"/>
            <a:chOff x="975" y="2069"/>
            <a:chExt cx="1088" cy="1406"/>
          </a:xfrm>
        </p:grpSpPr>
        <p:sp>
          <p:nvSpPr>
            <p:cNvPr id="4118" name="Rectangle 18"/>
            <p:cNvSpPr>
              <a:spLocks noChangeArrowheads="1"/>
            </p:cNvSpPr>
            <p:nvPr/>
          </p:nvSpPr>
          <p:spPr bwMode="auto">
            <a:xfrm>
              <a:off x="975" y="2069"/>
              <a:ext cx="1088" cy="31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dirty="0"/>
                <a:t>高丽 </a:t>
              </a:r>
              <a:r>
                <a:rPr lang="en-US" altLang="zh-TW" dirty="0"/>
                <a:t>(</a:t>
              </a:r>
              <a:r>
                <a:rPr lang="zh-TW" altLang="en-US" dirty="0"/>
                <a:t>西元</a:t>
              </a:r>
              <a:r>
                <a:rPr lang="en-US" altLang="zh-TW" dirty="0"/>
                <a:t>918)</a:t>
              </a:r>
            </a:p>
          </p:txBody>
        </p:sp>
        <p:sp>
          <p:nvSpPr>
            <p:cNvPr id="4119" name="Rectangle 19"/>
            <p:cNvSpPr>
              <a:spLocks noChangeArrowheads="1"/>
            </p:cNvSpPr>
            <p:nvPr/>
          </p:nvSpPr>
          <p:spPr bwMode="auto">
            <a:xfrm>
              <a:off x="975" y="2386"/>
              <a:ext cx="1088" cy="108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TW" altLang="en-US" dirty="0"/>
                <a:t>高丽将领王建称</a:t>
              </a:r>
            </a:p>
            <a:p>
              <a:r>
                <a:rPr lang="zh-TW" altLang="en-US" dirty="0"/>
                <a:t>王，并灭掉后百</a:t>
              </a:r>
            </a:p>
            <a:p>
              <a:r>
                <a:rPr lang="zh-TW" altLang="en-US" dirty="0"/>
                <a:t>济和后新罗，重</a:t>
              </a:r>
            </a:p>
            <a:p>
              <a:r>
                <a:rPr lang="zh-TW" altLang="en-US" dirty="0"/>
                <a:t>新统一半岛。此</a:t>
              </a:r>
            </a:p>
            <a:p>
              <a:r>
                <a:rPr lang="zh-TW" altLang="en-US" dirty="0"/>
                <a:t>时佛教宗派被统</a:t>
              </a:r>
            </a:p>
            <a:p>
              <a:r>
                <a:rPr lang="zh-TW" altLang="en-US" dirty="0"/>
                <a:t>称为</a:t>
              </a:r>
              <a:r>
                <a:rPr lang="zh-TW" altLang="en-US" dirty="0">
                  <a:latin typeface="Arial" charset="0"/>
                </a:rPr>
                <a:t>”</a:t>
              </a:r>
              <a:r>
                <a:rPr lang="zh-TW" altLang="en-US" dirty="0"/>
                <a:t>五教二宗</a:t>
              </a:r>
              <a:r>
                <a:rPr lang="zh-TW" altLang="en-US" dirty="0">
                  <a:latin typeface="Arial" charset="0"/>
                </a:rPr>
                <a:t>”</a:t>
              </a:r>
              <a:endParaRPr lang="zh-TW" altLang="en-US" dirty="0"/>
            </a:p>
          </p:txBody>
        </p:sp>
      </p:grpSp>
      <p:grpSp>
        <p:nvGrpSpPr>
          <p:cNvPr id="4105" name="Group 30"/>
          <p:cNvGrpSpPr>
            <a:grpSpLocks/>
          </p:cNvGrpSpPr>
          <p:nvPr/>
        </p:nvGrpSpPr>
        <p:grpSpPr bwMode="auto">
          <a:xfrm>
            <a:off x="3276600" y="5229225"/>
            <a:ext cx="1727200" cy="1368425"/>
            <a:chOff x="2064" y="3294"/>
            <a:chExt cx="1088" cy="862"/>
          </a:xfrm>
        </p:grpSpPr>
        <p:sp>
          <p:nvSpPr>
            <p:cNvPr id="4116" name="Rectangle 22"/>
            <p:cNvSpPr>
              <a:spLocks noChangeArrowheads="1"/>
            </p:cNvSpPr>
            <p:nvPr/>
          </p:nvSpPr>
          <p:spPr bwMode="auto">
            <a:xfrm>
              <a:off x="2064" y="3294"/>
              <a:ext cx="1088" cy="31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dirty="0"/>
                <a:t>李朝 </a:t>
              </a:r>
              <a:r>
                <a:rPr lang="en-US" altLang="zh-TW" dirty="0"/>
                <a:t>(</a:t>
              </a:r>
              <a:r>
                <a:rPr lang="zh-TW" altLang="en-US" dirty="0"/>
                <a:t>西元</a:t>
              </a:r>
              <a:r>
                <a:rPr lang="en-US" altLang="zh-TW" dirty="0"/>
                <a:t>1392)</a:t>
              </a:r>
            </a:p>
          </p:txBody>
        </p:sp>
        <p:sp>
          <p:nvSpPr>
            <p:cNvPr id="4117" name="Rectangle 23"/>
            <p:cNvSpPr>
              <a:spLocks noChangeArrowheads="1"/>
            </p:cNvSpPr>
            <p:nvPr/>
          </p:nvSpPr>
          <p:spPr bwMode="auto">
            <a:xfrm>
              <a:off x="2064" y="3611"/>
              <a:ext cx="1088" cy="54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TW" altLang="en-US" dirty="0"/>
                <a:t>形成</a:t>
              </a:r>
              <a:r>
                <a:rPr lang="en-US" altLang="zh-TW" dirty="0"/>
                <a:t>7</a:t>
              </a:r>
              <a:r>
                <a:rPr lang="zh-TW" altLang="en-US" dirty="0"/>
                <a:t>个宗派。</a:t>
              </a:r>
            </a:p>
            <a:p>
              <a:r>
                <a:rPr lang="zh-TW" altLang="en-US" dirty="0"/>
                <a:t>被分为禅、教两</a:t>
              </a:r>
            </a:p>
            <a:p>
              <a:r>
                <a:rPr lang="zh-TW" altLang="en-US" dirty="0"/>
                <a:t>大体系。</a:t>
              </a:r>
            </a:p>
          </p:txBody>
        </p:sp>
      </p:grpSp>
      <p:grpSp>
        <p:nvGrpSpPr>
          <p:cNvPr id="4106" name="Group 29"/>
          <p:cNvGrpSpPr>
            <a:grpSpLocks/>
          </p:cNvGrpSpPr>
          <p:nvPr/>
        </p:nvGrpSpPr>
        <p:grpSpPr bwMode="auto">
          <a:xfrm>
            <a:off x="6011863" y="5229225"/>
            <a:ext cx="1727200" cy="1368425"/>
            <a:chOff x="3787" y="3294"/>
            <a:chExt cx="1088" cy="862"/>
          </a:xfrm>
        </p:grpSpPr>
        <p:sp>
          <p:nvSpPr>
            <p:cNvPr id="4114" name="Rectangle 27"/>
            <p:cNvSpPr>
              <a:spLocks noChangeArrowheads="1"/>
            </p:cNvSpPr>
            <p:nvPr/>
          </p:nvSpPr>
          <p:spPr bwMode="auto">
            <a:xfrm>
              <a:off x="3787" y="3294"/>
              <a:ext cx="1088" cy="31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dirty="0"/>
                <a:t>现代</a:t>
              </a:r>
            </a:p>
          </p:txBody>
        </p:sp>
        <p:sp>
          <p:nvSpPr>
            <p:cNvPr id="4115" name="Rectangle 28"/>
            <p:cNvSpPr>
              <a:spLocks noChangeArrowheads="1"/>
            </p:cNvSpPr>
            <p:nvPr/>
          </p:nvSpPr>
          <p:spPr bwMode="auto">
            <a:xfrm>
              <a:off x="3787" y="3611"/>
              <a:ext cx="1088" cy="54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TW" altLang="en-US" dirty="0"/>
                <a:t>宗派林立。其中</a:t>
              </a:r>
            </a:p>
            <a:p>
              <a:r>
                <a:rPr lang="zh-TW" altLang="en-US" dirty="0"/>
                <a:t>势力最大是曹溪</a:t>
              </a:r>
            </a:p>
            <a:p>
              <a:r>
                <a:rPr lang="zh-TW" altLang="en-US" dirty="0"/>
                <a:t>宗和太古宗。</a:t>
              </a:r>
            </a:p>
          </p:txBody>
        </p:sp>
      </p:grpSp>
      <p:sp>
        <p:nvSpPr>
          <p:cNvPr id="4107" name="AutoShape 31"/>
          <p:cNvSpPr>
            <a:spLocks noChangeArrowheads="1"/>
          </p:cNvSpPr>
          <p:nvPr/>
        </p:nvSpPr>
        <p:spPr bwMode="auto">
          <a:xfrm>
            <a:off x="2268538" y="2276475"/>
            <a:ext cx="358775" cy="73025"/>
          </a:xfrm>
          <a:prstGeom prst="rightArrow">
            <a:avLst>
              <a:gd name="adj1" fmla="val 50000"/>
              <a:gd name="adj2" fmla="val 12282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4108" name="AutoShape 32"/>
          <p:cNvSpPr>
            <a:spLocks noChangeArrowheads="1"/>
          </p:cNvSpPr>
          <p:nvPr/>
        </p:nvSpPr>
        <p:spPr bwMode="auto">
          <a:xfrm>
            <a:off x="4859338" y="2205038"/>
            <a:ext cx="358775" cy="73025"/>
          </a:xfrm>
          <a:prstGeom prst="rightArrow">
            <a:avLst>
              <a:gd name="adj1" fmla="val 50000"/>
              <a:gd name="adj2" fmla="val 12282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4109" name="AutoShape 33"/>
          <p:cNvSpPr>
            <a:spLocks noChangeArrowheads="1"/>
          </p:cNvSpPr>
          <p:nvPr/>
        </p:nvSpPr>
        <p:spPr bwMode="auto">
          <a:xfrm rot="-770099">
            <a:off x="7451725" y="2500313"/>
            <a:ext cx="288925" cy="503237"/>
          </a:xfrm>
          <a:prstGeom prst="curvedLeftArrow">
            <a:avLst>
              <a:gd name="adj1" fmla="val 34835"/>
              <a:gd name="adj2" fmla="val 69670"/>
              <a:gd name="adj3" fmla="val 33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4110" name="AutoShape 34"/>
          <p:cNvSpPr>
            <a:spLocks noChangeArrowheads="1"/>
          </p:cNvSpPr>
          <p:nvPr/>
        </p:nvSpPr>
        <p:spPr bwMode="auto">
          <a:xfrm rot="10800000">
            <a:off x="5940425" y="4005263"/>
            <a:ext cx="358775" cy="73025"/>
          </a:xfrm>
          <a:prstGeom prst="rightArrow">
            <a:avLst>
              <a:gd name="adj1" fmla="val 50000"/>
              <a:gd name="adj2" fmla="val 12282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4111" name="AutoShape 35"/>
          <p:cNvSpPr>
            <a:spLocks noChangeArrowheads="1"/>
          </p:cNvSpPr>
          <p:nvPr/>
        </p:nvSpPr>
        <p:spPr bwMode="auto">
          <a:xfrm rot="10800000">
            <a:off x="3203575" y="4005263"/>
            <a:ext cx="358775" cy="73025"/>
          </a:xfrm>
          <a:prstGeom prst="rightArrow">
            <a:avLst>
              <a:gd name="adj1" fmla="val 50000"/>
              <a:gd name="adj2" fmla="val 12282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4112" name="AutoShape 37"/>
          <p:cNvSpPr>
            <a:spLocks noChangeArrowheads="1"/>
          </p:cNvSpPr>
          <p:nvPr/>
        </p:nvSpPr>
        <p:spPr bwMode="auto">
          <a:xfrm rot="-1235303">
            <a:off x="2124075" y="5876925"/>
            <a:ext cx="360363" cy="288925"/>
          </a:xfrm>
          <a:prstGeom prst="curvedRightArrow">
            <a:avLst>
              <a:gd name="adj1" fmla="val 20000"/>
              <a:gd name="adj2" fmla="val 40000"/>
              <a:gd name="adj3" fmla="val 4157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4113" name="AutoShape 38"/>
          <p:cNvSpPr>
            <a:spLocks noChangeArrowheads="1"/>
          </p:cNvSpPr>
          <p:nvPr/>
        </p:nvSpPr>
        <p:spPr bwMode="auto">
          <a:xfrm>
            <a:off x="5292725" y="6021388"/>
            <a:ext cx="358775" cy="73025"/>
          </a:xfrm>
          <a:prstGeom prst="rightArrow">
            <a:avLst>
              <a:gd name="adj1" fmla="val 50000"/>
              <a:gd name="adj2" fmla="val 12282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Tree>
    <p:extLst>
      <p:ext uri="{BB962C8B-B14F-4D97-AF65-F5344CB8AC3E}">
        <p14:creationId xmlns:p14="http://schemas.microsoft.com/office/powerpoint/2010/main" val="4209900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zh-TW" altLang="en-US" dirty="0"/>
              <a:t>一、高句丽佛教 </a:t>
            </a:r>
          </a:p>
        </p:txBody>
      </p:sp>
      <p:sp>
        <p:nvSpPr>
          <p:cNvPr id="27651" name="Rectangle 3"/>
          <p:cNvSpPr>
            <a:spLocks noGrp="1" noChangeArrowheads="1"/>
          </p:cNvSpPr>
          <p:nvPr>
            <p:ph type="body" idx="1"/>
          </p:nvPr>
        </p:nvSpPr>
        <p:spPr/>
        <p:txBody>
          <a:bodyPr/>
          <a:lstStyle/>
          <a:p>
            <a:pPr eaLnBrk="1" hangingPunct="1"/>
            <a:r>
              <a:rPr lang="zh-TW" altLang="en-US" sz="3200" b="1" dirty="0">
                <a:solidFill>
                  <a:srgbClr val="C00000"/>
                </a:solidFill>
                <a:latin typeface="微軟正黑體" pitchFamily="34" charset="-120"/>
                <a:ea typeface="微軟正黑體" pitchFamily="34" charset="-120"/>
              </a:rPr>
              <a:t>高句丽</a:t>
            </a:r>
            <a:r>
              <a:rPr lang="zh-TW" altLang="en-US" sz="3200" dirty="0">
                <a:latin typeface="微軟正黑體" pitchFamily="34" charset="-120"/>
                <a:ea typeface="微軟正黑體" pitchFamily="34" charset="-120"/>
              </a:rPr>
              <a:t>帝王早期多信佛，</a:t>
            </a:r>
            <a:r>
              <a:rPr lang="zh-TW" altLang="en-US" sz="3200" b="1" u="sng" dirty="0">
                <a:solidFill>
                  <a:srgbClr val="C00000"/>
                </a:solidFill>
                <a:latin typeface="微軟正黑體" pitchFamily="34" charset="-120"/>
                <a:ea typeface="微軟正黑體" pitchFamily="34" charset="-120"/>
              </a:rPr>
              <a:t>更有不少高僧渡海至日本传教，其中惠慈被日本圣德太子礼请为师</a:t>
            </a:r>
            <a:r>
              <a:rPr lang="zh-TW" altLang="en-US" sz="3200" dirty="0">
                <a:solidFill>
                  <a:srgbClr val="C00000"/>
                </a:solidFill>
                <a:latin typeface="微軟正黑體" pitchFamily="34" charset="-120"/>
                <a:ea typeface="微軟正黑體" pitchFamily="34" charset="-120"/>
              </a:rPr>
              <a:t>；</a:t>
            </a:r>
            <a:r>
              <a:rPr lang="zh-TW" altLang="en-US" sz="3200" b="1" dirty="0">
                <a:solidFill>
                  <a:srgbClr val="C00000"/>
                </a:solidFill>
                <a:latin typeface="微軟正黑體" pitchFamily="34" charset="-120"/>
                <a:ea typeface="微軟正黑體" pitchFamily="34" charset="-120"/>
              </a:rPr>
              <a:t>尔后慧灌则任僧正之职，并为日本三论宗始祖，佛教因此广为传扬。</a:t>
            </a:r>
            <a:endParaRPr lang="en-US" altLang="zh-TW" sz="3200" b="1" dirty="0">
              <a:solidFill>
                <a:srgbClr val="C00000"/>
              </a:solidFill>
              <a:latin typeface="微軟正黑體" pitchFamily="34" charset="-120"/>
              <a:ea typeface="微軟正黑體" pitchFamily="34" charset="-120"/>
            </a:endParaRPr>
          </a:p>
          <a:p>
            <a:pPr eaLnBrk="1" hangingPunct="1"/>
            <a:r>
              <a:rPr lang="zh-TW" altLang="en-US" sz="3200" dirty="0">
                <a:latin typeface="微軟正黑體" pitchFamily="34" charset="-120"/>
                <a:ea typeface="微軟正黑體" pitchFamily="34" charset="-120"/>
              </a:rPr>
              <a:t>直到荣留王七年</a:t>
            </a:r>
            <a:r>
              <a:rPr lang="en-US" altLang="zh-TW" sz="3200" dirty="0">
                <a:latin typeface="微軟正黑體" pitchFamily="34" charset="-120"/>
                <a:ea typeface="微軟正黑體" pitchFamily="34" charset="-120"/>
              </a:rPr>
              <a:t>(625)</a:t>
            </a:r>
            <a:r>
              <a:rPr lang="zh-TW" altLang="en-US" sz="3200" dirty="0">
                <a:latin typeface="微軟正黑體" pitchFamily="34" charset="-120"/>
                <a:ea typeface="微軟正黑體" pitchFamily="34" charset="-120"/>
              </a:rPr>
              <a:t>，王遣使入唐传回道教后，佛教才受到迫害，不受欢迎，高句丽却也走上灭国之途</a:t>
            </a:r>
            <a:r>
              <a:rPr lang="en-US" altLang="zh-TW" sz="3200" dirty="0">
                <a:latin typeface="微軟正黑體" pitchFamily="34" charset="-120"/>
                <a:ea typeface="微軟正黑體" pitchFamily="34" charset="-120"/>
              </a:rPr>
              <a:t>(675</a:t>
            </a:r>
            <a:r>
              <a:rPr lang="zh-TW" altLang="en-US" sz="3200" dirty="0">
                <a:latin typeface="微軟正黑體" pitchFamily="34" charset="-120"/>
                <a:ea typeface="微軟正黑體" pitchFamily="34" charset="-120"/>
              </a:rPr>
              <a:t>年</a:t>
            </a:r>
            <a:r>
              <a:rPr lang="en-US" altLang="zh-TW" sz="3200" dirty="0">
                <a:latin typeface="微軟正黑體" pitchFamily="34" charset="-120"/>
                <a:ea typeface="微軟正黑體" pitchFamily="34" charset="-120"/>
              </a:rPr>
              <a:t>)</a:t>
            </a:r>
            <a:r>
              <a:rPr lang="zh-TW" altLang="en-US" sz="3200" dirty="0">
                <a:latin typeface="微軟正黑體" pitchFamily="34" charset="-120"/>
                <a:ea typeface="微軟正黑體" pitchFamily="34" charset="-120"/>
              </a:rPr>
              <a:t>。</a:t>
            </a:r>
          </a:p>
        </p:txBody>
      </p:sp>
    </p:spTree>
    <p:extLst>
      <p:ext uri="{BB962C8B-B14F-4D97-AF65-F5344CB8AC3E}">
        <p14:creationId xmlns:p14="http://schemas.microsoft.com/office/powerpoint/2010/main" val="3535177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zh-TW" altLang="en-US" dirty="0"/>
              <a:t>二、百济佛教 </a:t>
            </a:r>
          </a:p>
        </p:txBody>
      </p:sp>
      <p:sp>
        <p:nvSpPr>
          <p:cNvPr id="31747" name="Rectangle 3"/>
          <p:cNvSpPr>
            <a:spLocks noGrp="1" noChangeArrowheads="1"/>
          </p:cNvSpPr>
          <p:nvPr>
            <p:ph type="body" idx="1"/>
          </p:nvPr>
        </p:nvSpPr>
        <p:spPr/>
        <p:txBody>
          <a:bodyPr/>
          <a:lstStyle/>
          <a:p>
            <a:pPr eaLnBrk="1" hangingPunct="1"/>
            <a:r>
              <a:rPr lang="zh-TW" altLang="en-US" sz="3200" b="1" dirty="0">
                <a:solidFill>
                  <a:schemeClr val="tx1"/>
                </a:solidFill>
                <a:latin typeface="微軟正黑體" pitchFamily="34" charset="-120"/>
                <a:ea typeface="微軟正黑體" pitchFamily="34" charset="-120"/>
              </a:rPr>
              <a:t>百济佛教诸王亦崇信佛教，</a:t>
            </a:r>
            <a:r>
              <a:rPr lang="zh-TW" altLang="en-US" sz="3200" b="1" dirty="0">
                <a:solidFill>
                  <a:srgbClr val="C00000"/>
                </a:solidFill>
                <a:latin typeface="微軟正黑體" pitchFamily="34" charset="-120"/>
                <a:ea typeface="微軟正黑體" pitchFamily="34" charset="-120"/>
              </a:rPr>
              <a:t>至六世纪初，高僧辈出，其中以谦益盛弘律宗</a:t>
            </a:r>
            <a:r>
              <a:rPr lang="zh-TW" altLang="en-US" sz="3200" b="1" dirty="0">
                <a:solidFill>
                  <a:schemeClr val="tx1"/>
                </a:solidFill>
                <a:latin typeface="微軟正黑體" pitchFamily="34" charset="-120"/>
                <a:ea typeface="微軟正黑體" pitchFamily="34" charset="-120"/>
              </a:rPr>
              <a:t>，推为百济律宗之祖，最为有名。</a:t>
            </a:r>
            <a:r>
              <a:rPr lang="zh-TW" altLang="en-US" sz="3200" b="1" dirty="0">
                <a:solidFill>
                  <a:srgbClr val="C00000"/>
                </a:solidFill>
                <a:latin typeface="微軟正黑體" pitchFamily="34" charset="-120"/>
                <a:ea typeface="微軟正黑體" pitchFamily="34" charset="-120"/>
              </a:rPr>
              <a:t>百济佛教对隔海的日本也有深远影响，圣王二十四年</a:t>
            </a:r>
            <a:r>
              <a:rPr lang="en-US" altLang="zh-TW" sz="3200" b="1" dirty="0">
                <a:solidFill>
                  <a:srgbClr val="C00000"/>
                </a:solidFill>
                <a:latin typeface="微軟正黑體" pitchFamily="34" charset="-120"/>
                <a:ea typeface="微軟正黑體" pitchFamily="34" charset="-120"/>
              </a:rPr>
              <a:t>(546)</a:t>
            </a:r>
            <a:r>
              <a:rPr lang="zh-TW" altLang="en-US" sz="3200" b="1" dirty="0">
                <a:solidFill>
                  <a:srgbClr val="C00000"/>
                </a:solidFill>
                <a:latin typeface="微軟正黑體" pitchFamily="34" charset="-120"/>
                <a:ea typeface="微軟正黑體" pitchFamily="34" charset="-120"/>
              </a:rPr>
              <a:t>致赠佛像、经书等予日本，是为佛教传入日本之始；</a:t>
            </a:r>
            <a:r>
              <a:rPr lang="zh-TW" altLang="en-US" sz="3200" b="1" dirty="0">
                <a:solidFill>
                  <a:schemeClr val="tx1"/>
                </a:solidFill>
                <a:latin typeface="微軟正黑體" pitchFamily="34" charset="-120"/>
                <a:ea typeface="微軟正黑體" pitchFamily="34" charset="-120"/>
              </a:rPr>
              <a:t>至日本弘法的百济僧侣大增，主要以弘传三论和成实二宗为主。</a:t>
            </a:r>
          </a:p>
        </p:txBody>
      </p:sp>
    </p:spTree>
    <p:extLst>
      <p:ext uri="{BB962C8B-B14F-4D97-AF65-F5344CB8AC3E}">
        <p14:creationId xmlns:p14="http://schemas.microsoft.com/office/powerpoint/2010/main" val="360015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zh-TW" altLang="en-US" dirty="0"/>
              <a:t>三、新罗佛教 </a:t>
            </a:r>
          </a:p>
        </p:txBody>
      </p:sp>
      <p:sp>
        <p:nvSpPr>
          <p:cNvPr id="36867" name="Rectangle 3"/>
          <p:cNvSpPr>
            <a:spLocks noGrp="1" noChangeArrowheads="1"/>
          </p:cNvSpPr>
          <p:nvPr>
            <p:ph type="body" idx="1"/>
          </p:nvPr>
        </p:nvSpPr>
        <p:spPr/>
        <p:txBody>
          <a:bodyPr/>
          <a:lstStyle/>
          <a:p>
            <a:pPr eaLnBrk="1" hangingPunct="1"/>
            <a:r>
              <a:rPr lang="zh-TW" altLang="en-US" dirty="0">
                <a:latin typeface="微軟正黑體" pitchFamily="34" charset="-120"/>
                <a:ea typeface="微軟正黑體" pitchFamily="34" charset="-120"/>
              </a:rPr>
              <a:t>朝鲜半岛三国中，</a:t>
            </a:r>
            <a:r>
              <a:rPr lang="zh-TW" altLang="en-US" dirty="0">
                <a:solidFill>
                  <a:srgbClr val="C00000"/>
                </a:solidFill>
                <a:latin typeface="微軟正黑體" pitchFamily="34" charset="-120"/>
                <a:ea typeface="微軟正黑體" pitchFamily="34" charset="-120"/>
              </a:rPr>
              <a:t>佛教虽最晚传入新罗，但发展却最为兴盛</a:t>
            </a:r>
            <a:r>
              <a:rPr lang="zh-TW" altLang="en-US" dirty="0">
                <a:latin typeface="微軟正黑體" pitchFamily="34" charset="-120"/>
                <a:ea typeface="微軟正黑體" pitchFamily="34" charset="-120"/>
              </a:rPr>
              <a:t>。</a:t>
            </a:r>
            <a:endParaRPr lang="en-US" altLang="zh-TW" dirty="0">
              <a:latin typeface="微軟正黑體" pitchFamily="34" charset="-120"/>
              <a:ea typeface="微軟正黑體" pitchFamily="34" charset="-120"/>
            </a:endParaRPr>
          </a:p>
          <a:p>
            <a:pPr eaLnBrk="1" hangingPunct="1"/>
            <a:r>
              <a:rPr lang="zh-TW" altLang="en-US" dirty="0">
                <a:latin typeface="微軟正黑體" pitchFamily="34" charset="-120"/>
                <a:ea typeface="微軟正黑體" pitchFamily="34" charset="-120"/>
              </a:rPr>
              <a:t>到了真兴王时代</a:t>
            </a:r>
            <a:r>
              <a:rPr lang="en-US" altLang="zh-TW" dirty="0">
                <a:latin typeface="微軟正黑體" pitchFamily="34" charset="-120"/>
                <a:ea typeface="微軟正黑體" pitchFamily="34" charset="-120"/>
              </a:rPr>
              <a:t>(540-575</a:t>
            </a:r>
            <a:r>
              <a:rPr lang="zh-TW" altLang="en-US" dirty="0">
                <a:latin typeface="微軟正黑體" pitchFamily="34" charset="-120"/>
                <a:ea typeface="微軟正黑體" pitchFamily="34" charset="-120"/>
              </a:rPr>
              <a:t>在位</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，佛教的发展，</a:t>
            </a:r>
            <a:r>
              <a:rPr lang="zh-TW" altLang="en-US" b="1" dirty="0">
                <a:solidFill>
                  <a:srgbClr val="C00000"/>
                </a:solidFill>
                <a:latin typeface="微軟正黑體" pitchFamily="34" charset="-120"/>
                <a:ea typeface="微軟正黑體" pitchFamily="34" charset="-120"/>
              </a:rPr>
              <a:t>新罗在统一朝鲜半岛前，</a:t>
            </a:r>
            <a:r>
              <a:rPr lang="zh-TW" altLang="en-US" dirty="0">
                <a:solidFill>
                  <a:srgbClr val="C00000"/>
                </a:solidFill>
                <a:latin typeface="微軟正黑體" pitchFamily="34" charset="-120"/>
                <a:ea typeface="微軟正黑體" pitchFamily="34" charset="-120"/>
              </a:rPr>
              <a:t>高僧圆光和慈藏都曾前来中国参学，回国后不仅大弘佛法，且受朝廷重视，辅佐国政。</a:t>
            </a:r>
            <a:r>
              <a:rPr lang="zh-TW" altLang="en-US" dirty="0">
                <a:latin typeface="微軟正黑體" pitchFamily="34" charset="-120"/>
                <a:ea typeface="微軟正黑體" pitchFamily="34" charset="-120"/>
              </a:rPr>
              <a:t>七世纪中叶，新罗统一全国后，</a:t>
            </a:r>
            <a:endParaRPr lang="en-US" altLang="zh-TW" dirty="0">
              <a:latin typeface="微軟正黑體" pitchFamily="34" charset="-120"/>
              <a:ea typeface="微軟正黑體" pitchFamily="34" charset="-120"/>
            </a:endParaRPr>
          </a:p>
          <a:p>
            <a:pPr eaLnBrk="1" hangingPunct="1"/>
            <a:r>
              <a:rPr lang="zh-TW" altLang="en-US" b="1" dirty="0">
                <a:solidFill>
                  <a:srgbClr val="C00000"/>
                </a:solidFill>
                <a:latin typeface="微軟正黑體" pitchFamily="34" charset="-120"/>
                <a:ea typeface="微軟正黑體" pitchFamily="34" charset="-120"/>
              </a:rPr>
              <a:t>佛教受中国唐朝的影响，大乘各宗传入，元晓、义湘大师弘传华严；圆测、太贤大师宣扬法相，因此，华严、法相两宗最为盛行。</a:t>
            </a:r>
          </a:p>
        </p:txBody>
      </p:sp>
    </p:spTree>
    <p:extLst>
      <p:ext uri="{BB962C8B-B14F-4D97-AF65-F5344CB8AC3E}">
        <p14:creationId xmlns:p14="http://schemas.microsoft.com/office/powerpoint/2010/main" val="2134782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endParaRPr lang="zh-HK" altLang="zh-HK"/>
          </a:p>
        </p:txBody>
      </p:sp>
      <p:sp>
        <p:nvSpPr>
          <p:cNvPr id="37891" name="Rectangle 3"/>
          <p:cNvSpPr>
            <a:spLocks noGrp="1" noChangeArrowheads="1"/>
          </p:cNvSpPr>
          <p:nvPr>
            <p:ph type="body" idx="1"/>
          </p:nvPr>
        </p:nvSpPr>
        <p:spPr/>
        <p:txBody>
          <a:bodyPr/>
          <a:lstStyle/>
          <a:p>
            <a:pPr eaLnBrk="1" hangingPunct="1"/>
            <a:r>
              <a:rPr lang="zh-TW" altLang="en-US" sz="3200" b="1" dirty="0">
                <a:solidFill>
                  <a:srgbClr val="C00000"/>
                </a:solidFill>
                <a:latin typeface="微軟正黑體" pitchFamily="34" charset="-120"/>
                <a:ea typeface="微軟正黑體" pitchFamily="34" charset="-120"/>
              </a:rPr>
              <a:t>另外净、律、密等宗派也日渐弘传，禅宗在新罗后期至高丽初期已发展为九派之多。</a:t>
            </a:r>
            <a:endParaRPr lang="en-US" altLang="zh-TW" sz="3200" b="1" dirty="0">
              <a:solidFill>
                <a:srgbClr val="C00000"/>
              </a:solidFill>
              <a:latin typeface="微軟正黑體" pitchFamily="34" charset="-120"/>
              <a:ea typeface="微軟正黑體" pitchFamily="34" charset="-120"/>
            </a:endParaRPr>
          </a:p>
          <a:p>
            <a:pPr eaLnBrk="1" hangingPunct="1"/>
            <a:r>
              <a:rPr lang="zh-TW" altLang="en-US" sz="3200" dirty="0">
                <a:latin typeface="微軟正黑體" pitchFamily="34" charset="-120"/>
                <a:ea typeface="微軟正黑體" pitchFamily="34" charset="-120"/>
              </a:rPr>
              <a:t>概言之，</a:t>
            </a:r>
            <a:r>
              <a:rPr lang="zh-TW" altLang="en-US" sz="3200" b="1" dirty="0">
                <a:solidFill>
                  <a:srgbClr val="C00000"/>
                </a:solidFill>
                <a:latin typeface="微軟正黑體" pitchFamily="34" charset="-120"/>
                <a:ea typeface="微軟正黑體" pitchFamily="34" charset="-120"/>
              </a:rPr>
              <a:t>新罗佛教因受到王室的支持，寺院遍布，硕德辈出，著作丰富，为后继的高丽佛教奠定了发展的基础，</a:t>
            </a:r>
            <a:endParaRPr lang="en-US" altLang="zh-TW" sz="3200" b="1" dirty="0">
              <a:solidFill>
                <a:srgbClr val="C00000"/>
              </a:solidFill>
              <a:latin typeface="微軟正黑體" pitchFamily="34" charset="-120"/>
              <a:ea typeface="微軟正黑體" pitchFamily="34" charset="-120"/>
            </a:endParaRPr>
          </a:p>
          <a:p>
            <a:pPr eaLnBrk="1" hangingPunct="1"/>
            <a:r>
              <a:rPr lang="zh-TW" altLang="en-US" sz="3200" b="1" dirty="0">
                <a:solidFill>
                  <a:schemeClr val="tx1"/>
                </a:solidFill>
                <a:latin typeface="微軟正黑體" pitchFamily="34" charset="-120"/>
                <a:ea typeface="微軟正黑體" pitchFamily="34" charset="-120"/>
              </a:rPr>
              <a:t>初期依然充满王权贵族专属的色彩，在元晓等高僧的努力下，佛教开始流传民间，也逐渐脱离中国的传承，树立朝鲜佛教独特的教学。</a:t>
            </a:r>
            <a:endParaRPr lang="zh-TW" altLang="en-US" dirty="0">
              <a:solidFill>
                <a:schemeClr val="tx1"/>
              </a:solidFill>
              <a:latin typeface="微軟正黑體" pitchFamily="34" charset="-120"/>
              <a:ea typeface="微軟正黑體" pitchFamily="34" charset="-120"/>
            </a:endParaRPr>
          </a:p>
        </p:txBody>
      </p:sp>
    </p:spTree>
    <p:extLst>
      <p:ext uri="{BB962C8B-B14F-4D97-AF65-F5344CB8AC3E}">
        <p14:creationId xmlns:p14="http://schemas.microsoft.com/office/powerpoint/2010/main" val="2713941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endParaRPr lang="zh-HK" altLang="zh-HK"/>
          </a:p>
        </p:txBody>
      </p:sp>
      <p:sp>
        <p:nvSpPr>
          <p:cNvPr id="29699" name="Rectangle 3"/>
          <p:cNvSpPr>
            <a:spLocks noGrp="1" noChangeArrowheads="1"/>
          </p:cNvSpPr>
          <p:nvPr>
            <p:ph type="body" idx="1"/>
          </p:nvPr>
        </p:nvSpPr>
        <p:spPr>
          <a:xfrm>
            <a:off x="457200" y="1340768"/>
            <a:ext cx="8153400" cy="4983832"/>
          </a:xfrm>
        </p:spPr>
        <p:txBody>
          <a:bodyPr/>
          <a:lstStyle/>
          <a:p>
            <a:pPr eaLnBrk="1" hangingPunct="1"/>
            <a:r>
              <a:rPr lang="zh-TW" altLang="en-US" sz="3600" dirty="0">
                <a:latin typeface="微軟正黑體" pitchFamily="34" charset="-120"/>
                <a:ea typeface="微軟正黑體" pitchFamily="34" charset="-120"/>
              </a:rPr>
              <a:t>日本是岛国，于</a:t>
            </a:r>
            <a:r>
              <a:rPr lang="zh-TW" altLang="en-US" sz="3600" dirty="0">
                <a:solidFill>
                  <a:srgbClr val="C00000"/>
                </a:solidFill>
                <a:latin typeface="微軟正黑體" pitchFamily="34" charset="-120"/>
                <a:ea typeface="微軟正黑體" pitchFamily="34" charset="-120"/>
              </a:rPr>
              <a:t>唐高宗时代与中国发生战争前一直有独特的文化</a:t>
            </a:r>
            <a:r>
              <a:rPr lang="zh-TW" altLang="en-US" sz="3600" dirty="0">
                <a:latin typeface="微軟正黑體" pitchFamily="34" charset="-120"/>
                <a:ea typeface="微軟正黑體" pitchFamily="34" charset="-120"/>
              </a:rPr>
              <a:t>，战败后才全面输入中国的古文化，所以能保持相当的自己文化，并非全面中国化。 </a:t>
            </a:r>
          </a:p>
        </p:txBody>
      </p:sp>
      <p:pic>
        <p:nvPicPr>
          <p:cNvPr id="29700" name="Picture 5" descr="japan1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825" y="4116388"/>
            <a:ext cx="3679825"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188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80528" y="6017"/>
            <a:ext cx="8229600" cy="1143000"/>
          </a:xfrm>
        </p:spPr>
        <p:txBody>
          <a:bodyPr/>
          <a:lstStyle/>
          <a:p>
            <a:pPr eaLnBrk="1" hangingPunct="1"/>
            <a:r>
              <a:rPr lang="zh-TW" altLang="en-US" sz="5400" b="1" dirty="0">
                <a:latin typeface="微軟正黑體" pitchFamily="34" charset="-120"/>
                <a:ea typeface="微軟正黑體" pitchFamily="34" charset="-120"/>
              </a:rPr>
              <a:t>三大语系</a:t>
            </a:r>
            <a:endParaRPr lang="en-US" altLang="zh-TW" sz="5400" b="1" dirty="0">
              <a:latin typeface="微軟正黑體" pitchFamily="34" charset="-120"/>
              <a:ea typeface="微軟正黑體" pitchFamily="34" charset="-120"/>
            </a:endParaRPr>
          </a:p>
        </p:txBody>
      </p:sp>
      <p:sp>
        <p:nvSpPr>
          <p:cNvPr id="6147" name="Rectangle 3"/>
          <p:cNvSpPr>
            <a:spLocks noGrp="1" noChangeArrowheads="1"/>
          </p:cNvSpPr>
          <p:nvPr>
            <p:ph idx="1"/>
          </p:nvPr>
        </p:nvSpPr>
        <p:spPr>
          <a:xfrm>
            <a:off x="323528" y="1406804"/>
            <a:ext cx="8054975" cy="1655762"/>
          </a:xfrm>
        </p:spPr>
        <p:txBody>
          <a:bodyPr/>
          <a:lstStyle/>
          <a:p>
            <a:pPr eaLnBrk="1" hangingPunct="1"/>
            <a:r>
              <a:rPr lang="zh-CN" altLang="en-US" dirty="0">
                <a:ea typeface="SimSun" pitchFamily="2" charset="-122"/>
              </a:rPr>
              <a:t>近代佛学者，为了研究整个佛教学说的方便，</a:t>
            </a:r>
            <a:r>
              <a:rPr lang="zh-CN" altLang="en-US" b="1" dirty="0">
                <a:ea typeface="SimSun" pitchFamily="2" charset="-122"/>
              </a:rPr>
              <a:t>按照语文分为三大系</a:t>
            </a:r>
            <a:r>
              <a:rPr lang="zh-CN" altLang="en-US" dirty="0">
                <a:ea typeface="SimSun" pitchFamily="2" charset="-122"/>
              </a:rPr>
              <a:t>，</a:t>
            </a:r>
            <a:r>
              <a:rPr lang="zh-CN" altLang="en-US" b="1" dirty="0">
                <a:ea typeface="SimSun" pitchFamily="2" charset="-122"/>
              </a:rPr>
              <a:t>即</a:t>
            </a:r>
            <a:r>
              <a:rPr lang="zh-CN" altLang="en-US" b="1" dirty="0">
                <a:solidFill>
                  <a:srgbClr val="FF0000"/>
                </a:solidFill>
                <a:ea typeface="SimSun" pitchFamily="2" charset="-122"/>
              </a:rPr>
              <a:t>汉语系、藏语系、巴利语系</a:t>
            </a:r>
            <a:r>
              <a:rPr lang="zh-CN" altLang="en-US" dirty="0">
                <a:ea typeface="SimSun" pitchFamily="2" charset="-122"/>
              </a:rPr>
              <a:t>。</a:t>
            </a:r>
            <a:r>
              <a:rPr altLang="en-US" dirty="0">
                <a:ea typeface="微軟正黑體" pitchFamily="34" charset="-120"/>
              </a:rPr>
              <a:t> </a:t>
            </a:r>
          </a:p>
        </p:txBody>
      </p:sp>
      <p:pic>
        <p:nvPicPr>
          <p:cNvPr id="6148" name="Picture 5" descr="pgcp5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2852936"/>
            <a:ext cx="3348038" cy="4005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7" descr="a85ayait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675" y="2852936"/>
            <a:ext cx="3527425" cy="4005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9" descr="pali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6500" y="2852936"/>
            <a:ext cx="2857500" cy="4005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2303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zh-TW" dirty="0"/>
              <a:t>III. </a:t>
            </a:r>
            <a:r>
              <a:rPr lang="zh-TW" altLang="en-US" dirty="0"/>
              <a:t>日本佛教的特色 </a:t>
            </a:r>
          </a:p>
        </p:txBody>
      </p:sp>
      <p:sp>
        <p:nvSpPr>
          <p:cNvPr id="57347" name="Rectangle 3"/>
          <p:cNvSpPr>
            <a:spLocks noGrp="1" noChangeArrowheads="1"/>
          </p:cNvSpPr>
          <p:nvPr>
            <p:ph type="body" idx="1"/>
          </p:nvPr>
        </p:nvSpPr>
        <p:spPr/>
        <p:txBody>
          <a:bodyPr/>
          <a:lstStyle/>
          <a:p>
            <a:pPr eaLnBrk="1" hangingPunct="1"/>
            <a:r>
              <a:rPr lang="zh-TW" altLang="en-US" sz="3200" dirty="0">
                <a:latin typeface="微軟正黑體" pitchFamily="34" charset="-120"/>
                <a:ea typeface="微軟正黑體" pitchFamily="34" charset="-120"/>
              </a:rPr>
              <a:t>一、佛教的本地化：神佛合一</a:t>
            </a:r>
          </a:p>
          <a:p>
            <a:pPr eaLnBrk="1" hangingPunct="1">
              <a:buFont typeface="Wingdings" pitchFamily="2" charset="2"/>
              <a:buNone/>
            </a:pPr>
            <a:r>
              <a:rPr lang="zh-TW" altLang="en-US" sz="3200" dirty="0">
                <a:latin typeface="微軟正黑體" pitchFamily="34" charset="-120"/>
                <a:ea typeface="微軟正黑體" pitchFamily="34" charset="-120"/>
              </a:rPr>
              <a:t>   自唐代引入日本后，佛教因与古来的神道思想同化、融和，而有所谓「本地垂迹」 、「神佛合一」思想的产生，自此以后，佛教与神道便成为日本宗教思想的一个整体，</a:t>
            </a:r>
            <a:endParaRPr lang="en-US" altLang="zh-TW" sz="3200" dirty="0">
              <a:latin typeface="微軟正黑體" pitchFamily="34" charset="-120"/>
              <a:ea typeface="微軟正黑體" pitchFamily="34" charset="-120"/>
            </a:endParaRPr>
          </a:p>
          <a:p>
            <a:r>
              <a:rPr lang="zh-TW" altLang="en-US" sz="3200" dirty="0">
                <a:latin typeface="微軟正黑體" pitchFamily="34" charset="-120"/>
                <a:ea typeface="微軟正黑體" pitchFamily="34" charset="-120"/>
              </a:rPr>
              <a:t>直至明治时代，国家主义盛行，政府实行「神佛分离」政策，推崇神道教 ，贬低佛教。</a:t>
            </a:r>
          </a:p>
        </p:txBody>
      </p:sp>
    </p:spTree>
    <p:extLst>
      <p:ext uri="{BB962C8B-B14F-4D97-AF65-F5344CB8AC3E}">
        <p14:creationId xmlns:p14="http://schemas.microsoft.com/office/powerpoint/2010/main" val="3569000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zh-TW" altLang="en-US" dirty="0"/>
              <a:t>明治维新 </a:t>
            </a:r>
            <a:r>
              <a:rPr lang="en-US" altLang="zh-TW" dirty="0"/>
              <a:t>(1868</a:t>
            </a:r>
            <a:r>
              <a:rPr lang="zh-TW" altLang="en-US" dirty="0"/>
              <a:t>－</a:t>
            </a:r>
            <a:r>
              <a:rPr lang="en-US" altLang="zh-TW" dirty="0"/>
              <a:t>)</a:t>
            </a:r>
          </a:p>
        </p:txBody>
      </p:sp>
      <p:sp>
        <p:nvSpPr>
          <p:cNvPr id="56323" name="Rectangle 3"/>
          <p:cNvSpPr>
            <a:spLocks noGrp="1" noChangeArrowheads="1"/>
          </p:cNvSpPr>
          <p:nvPr>
            <p:ph type="body" idx="1"/>
          </p:nvPr>
        </p:nvSpPr>
        <p:spPr/>
        <p:txBody>
          <a:bodyPr/>
          <a:lstStyle/>
          <a:p>
            <a:pPr eaLnBrk="1" hangingPunct="1">
              <a:lnSpc>
                <a:spcPct val="90000"/>
              </a:lnSpc>
            </a:pPr>
            <a:r>
              <a:rPr lang="zh-TW" altLang="en-US" dirty="0">
                <a:solidFill>
                  <a:srgbClr val="FF0000"/>
                </a:solidFill>
                <a:latin typeface="微軟正黑體" pitchFamily="34" charset="-120"/>
                <a:ea typeface="微軟正黑體" pitchFamily="34" charset="-120"/>
              </a:rPr>
              <a:t>明治天皇颁布「神佛分离令」，以神道教为国教，又迫令僧侣沿用俗姓，甚至鼓励僧侣食肉带发娶妻。佛教进入困厄时期。</a:t>
            </a:r>
          </a:p>
          <a:p>
            <a:pPr eaLnBrk="1" hangingPunct="1">
              <a:lnSpc>
                <a:spcPct val="90000"/>
              </a:lnSpc>
            </a:pPr>
            <a:r>
              <a:rPr lang="zh-TW" altLang="en-US" dirty="0">
                <a:latin typeface="微軟正黑體" pitchFamily="34" charset="-120"/>
                <a:ea typeface="微軟正黑體" pitchFamily="34" charset="-120"/>
              </a:rPr>
              <a:t>明治二十年前后，自由研究佛学的新风气普遍展开，佛教大学的建立、经典的整理，以及佛学辞典的编纂发行等工作，更充实了日本现代佛学的内容。</a:t>
            </a:r>
          </a:p>
          <a:p>
            <a:pPr eaLnBrk="1" hangingPunct="1">
              <a:lnSpc>
                <a:spcPct val="90000"/>
              </a:lnSpc>
            </a:pPr>
            <a:r>
              <a:rPr lang="zh-TW" altLang="en-US" dirty="0">
                <a:latin typeface="微軟正黑體" pitchFamily="34" charset="-120"/>
                <a:ea typeface="微軟正黑體" pitchFamily="34" charset="-120"/>
              </a:rPr>
              <a:t>而在信仰方面，已经脱离中国佛教型态与观念，并且在日本文化酝酿下的佛教也已普及于民间。二次世界大战后，佛教更是蓬勃发展，新兴宗教如雨后春笋般成立，发展极为迅速。</a:t>
            </a:r>
          </a:p>
        </p:txBody>
      </p:sp>
    </p:spTree>
    <p:extLst>
      <p:ext uri="{BB962C8B-B14F-4D97-AF65-F5344CB8AC3E}">
        <p14:creationId xmlns:p14="http://schemas.microsoft.com/office/powerpoint/2010/main" val="123579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endParaRPr lang="zh-HK" altLang="zh-HK"/>
          </a:p>
        </p:txBody>
      </p:sp>
      <p:sp>
        <p:nvSpPr>
          <p:cNvPr id="58371" name="Rectangle 3"/>
          <p:cNvSpPr>
            <a:spLocks noGrp="1" noChangeArrowheads="1"/>
          </p:cNvSpPr>
          <p:nvPr>
            <p:ph type="body" idx="1"/>
          </p:nvPr>
        </p:nvSpPr>
        <p:spPr/>
        <p:txBody>
          <a:bodyPr/>
          <a:lstStyle/>
          <a:p>
            <a:pPr eaLnBrk="1" hangingPunct="1">
              <a:lnSpc>
                <a:spcPct val="80000"/>
              </a:lnSpc>
            </a:pPr>
            <a:r>
              <a:rPr lang="zh-TW" altLang="en-US" dirty="0">
                <a:latin typeface="微軟正黑體" pitchFamily="34" charset="-120"/>
                <a:ea typeface="微軟正黑體" pitchFamily="34" charset="-120"/>
              </a:rPr>
              <a:t>二、和政治关系密切</a:t>
            </a:r>
          </a:p>
          <a:p>
            <a:pPr eaLnBrk="1" hangingPunct="1">
              <a:lnSpc>
                <a:spcPct val="80000"/>
              </a:lnSpc>
            </a:pPr>
            <a:endParaRPr lang="zh-TW" altLang="en-US" dirty="0">
              <a:latin typeface="微軟正黑體" pitchFamily="34" charset="-120"/>
              <a:ea typeface="微軟正黑體" pitchFamily="34" charset="-120"/>
            </a:endParaRPr>
          </a:p>
          <a:p>
            <a:pPr eaLnBrk="1" hangingPunct="1">
              <a:lnSpc>
                <a:spcPct val="80000"/>
              </a:lnSpc>
            </a:pPr>
            <a:r>
              <a:rPr lang="zh-TW" altLang="en-US" dirty="0">
                <a:latin typeface="微軟正黑體" pitchFamily="34" charset="-120"/>
                <a:ea typeface="微軟正黑體" pitchFamily="34" charset="-120"/>
              </a:rPr>
              <a:t>在二次大战前，日本天皇一直被视为「神」，是神道教主神天照大神的直系子孙，为了满足政治上的需要，宗教一直在日本政治中不可或缺的地位。</a:t>
            </a:r>
            <a:r>
              <a:rPr lang="zh-TW" altLang="en-US" dirty="0">
                <a:solidFill>
                  <a:srgbClr val="FF0000"/>
                </a:solidFill>
                <a:latin typeface="微軟正黑體" pitchFamily="34" charset="-120"/>
                <a:ea typeface="微軟正黑體" pitchFamily="34" charset="-120"/>
              </a:rPr>
              <a:t>佛教自传入后就被天皇视为保护政权的宗教，佛教徒也以护持政权为己任，因此佛教成为与皇室有密切关系的国家佛教。</a:t>
            </a:r>
            <a:endParaRPr lang="en-US" altLang="zh-TW" dirty="0">
              <a:solidFill>
                <a:srgbClr val="FF0000"/>
              </a:solidFill>
              <a:latin typeface="微軟正黑體" pitchFamily="34" charset="-120"/>
              <a:ea typeface="微軟正黑體" pitchFamily="34" charset="-120"/>
            </a:endParaRPr>
          </a:p>
          <a:p>
            <a:pPr eaLnBrk="1" hangingPunct="1">
              <a:lnSpc>
                <a:spcPct val="80000"/>
              </a:lnSpc>
            </a:pPr>
            <a:r>
              <a:rPr lang="zh-TW" altLang="en-US" dirty="0">
                <a:latin typeface="微軟正黑體" pitchFamily="34" charset="-120"/>
                <a:ea typeface="微軟正黑體" pitchFamily="34" charset="-120"/>
              </a:rPr>
              <a:t>日本为维护国家安危，特重密教的咒术祈祷，因此咒术祈祷深深融入日本民众的生活之中，成为追求现世利益的良方。古代天皇退位后自称「上皇」，有很多「上皇」出家后称「法皇」 ，可见皇室和佛教关系密切。</a:t>
            </a:r>
          </a:p>
          <a:p>
            <a:pPr eaLnBrk="1" hangingPunct="1">
              <a:lnSpc>
                <a:spcPct val="80000"/>
              </a:lnSpc>
            </a:pPr>
            <a:endParaRPr lang="en-US" altLang="zh-TW" sz="2400" dirty="0"/>
          </a:p>
        </p:txBody>
      </p:sp>
    </p:spTree>
    <p:extLst>
      <p:ext uri="{BB962C8B-B14F-4D97-AF65-F5344CB8AC3E}">
        <p14:creationId xmlns:p14="http://schemas.microsoft.com/office/powerpoint/2010/main" val="4055949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title"/>
          </p:nvPr>
        </p:nvSpPr>
        <p:spPr/>
        <p:txBody>
          <a:bodyPr/>
          <a:lstStyle/>
          <a:p>
            <a:pPr eaLnBrk="1" hangingPunct="1"/>
            <a:endParaRPr lang="zh-HK" altLang="zh-HK"/>
          </a:p>
        </p:txBody>
      </p:sp>
      <p:pic>
        <p:nvPicPr>
          <p:cNvPr id="5" name="Picture 5" descr="Emperor Goshirakaw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413" y="1628775"/>
            <a:ext cx="3384550" cy="351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2"/>
          <p:cNvSpPr>
            <a:spLocks noChangeArrowheads="1"/>
          </p:cNvSpPr>
          <p:nvPr/>
        </p:nvSpPr>
        <p:spPr bwMode="auto">
          <a:xfrm>
            <a:off x="3203575" y="5383213"/>
            <a:ext cx="1570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t" latinLnBrk="0" hangingPunct="1">
              <a:lnSpc>
                <a:spcPct val="100000"/>
              </a:lnSpc>
              <a:spcBef>
                <a:spcPts val="0"/>
              </a:spcBef>
              <a:spcAft>
                <a:spcPts val="0"/>
              </a:spcAft>
              <a:buClrTx/>
              <a:buSzTx/>
              <a:buFontTx/>
              <a:buNone/>
              <a:tabLst/>
              <a:defRPr/>
            </a:pPr>
            <a:r>
              <a:rPr kumimoji="0" lang="zh-TW" altLang="en-US" sz="1800" b="0" i="0" u="none" strike="noStrike" kern="0" cap="none" spc="0" normalizeH="0" baseline="0" noProof="0" dirty="0">
                <a:ln>
                  <a:noFill/>
                </a:ln>
                <a:solidFill>
                  <a:srgbClr val="292929"/>
                </a:solidFill>
                <a:effectLst/>
                <a:uLnTx/>
                <a:uFillTx/>
              </a:rPr>
              <a:t>后白河法皇像</a:t>
            </a:r>
          </a:p>
        </p:txBody>
      </p:sp>
    </p:spTree>
    <p:extLst>
      <p:ext uri="{BB962C8B-B14F-4D97-AF65-F5344CB8AC3E}">
        <p14:creationId xmlns:p14="http://schemas.microsoft.com/office/powerpoint/2010/main" val="2258825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zh-TW" altLang="en-US" dirty="0"/>
              <a:t>日本佛教的教化特征</a:t>
            </a:r>
          </a:p>
        </p:txBody>
      </p:sp>
      <p:sp>
        <p:nvSpPr>
          <p:cNvPr id="60419" name="Rectangle 3"/>
          <p:cNvSpPr>
            <a:spLocks noGrp="1" noChangeArrowheads="1"/>
          </p:cNvSpPr>
          <p:nvPr>
            <p:ph type="body" idx="1"/>
          </p:nvPr>
        </p:nvSpPr>
        <p:spPr/>
        <p:txBody>
          <a:bodyPr/>
          <a:lstStyle/>
          <a:p>
            <a:pPr eaLnBrk="1" hangingPunct="1"/>
            <a:r>
              <a:rPr lang="zh-TW" altLang="en-US" sz="3200" dirty="0">
                <a:latin typeface="微軟正黑體" pitchFamily="34" charset="-120"/>
                <a:ea typeface="微軟正黑體" pitchFamily="34" charset="-120"/>
              </a:rPr>
              <a:t>日本佛教自初传入已经是国家化、社会化，是国家重要的教化工具，佛教深入社会各阶层，</a:t>
            </a:r>
            <a:r>
              <a:rPr lang="zh-TW" altLang="en-US" sz="3200" dirty="0">
                <a:solidFill>
                  <a:srgbClr val="FF0000"/>
                </a:solidFill>
                <a:latin typeface="微軟正黑體" pitchFamily="34" charset="-120"/>
                <a:ea typeface="微軟正黑體" pitchFamily="34" charset="-120"/>
              </a:rPr>
              <a:t>不只是宗教层面的信仰，更融入人民的生活里，日本人的婚丧喜庆都和佛教有密切关系</a:t>
            </a:r>
            <a:r>
              <a:rPr lang="zh-TW" altLang="en-US" sz="3200" dirty="0">
                <a:latin typeface="微軟正黑體" pitchFamily="34" charset="-120"/>
                <a:ea typeface="微軟正黑體" pitchFamily="34" charset="-120"/>
              </a:rPr>
              <a:t>，日本的</a:t>
            </a:r>
            <a:r>
              <a:rPr lang="zh-TW" altLang="en-US" sz="3200" dirty="0">
                <a:solidFill>
                  <a:srgbClr val="FF0000"/>
                </a:solidFill>
                <a:latin typeface="微軟正黑體" pitchFamily="34" charset="-120"/>
                <a:ea typeface="微軟正黑體" pitchFamily="34" charset="-120"/>
              </a:rPr>
              <a:t>文学、剑道、茶道、绘画等等，都深受佛教的影响</a:t>
            </a:r>
            <a:r>
              <a:rPr lang="zh-TW" altLang="en-US" sz="3200" dirty="0">
                <a:latin typeface="微軟正黑體" pitchFamily="34" charset="-120"/>
                <a:ea typeface="微軟正黑體" pitchFamily="34" charset="-120"/>
              </a:rPr>
              <a:t>。</a:t>
            </a:r>
            <a:endParaRPr lang="en-US" altLang="zh-TW" sz="3200" dirty="0">
              <a:latin typeface="微軟正黑體" pitchFamily="34" charset="-120"/>
              <a:ea typeface="微軟正黑體" pitchFamily="34" charset="-120"/>
            </a:endParaRPr>
          </a:p>
          <a:p>
            <a:pPr eaLnBrk="1" hangingPunct="1"/>
            <a:r>
              <a:rPr lang="zh-TW" altLang="en-US" sz="3200" dirty="0">
                <a:latin typeface="微軟正黑體" pitchFamily="34" charset="-120"/>
                <a:ea typeface="微軟正黑體" pitchFamily="34" charset="-120"/>
              </a:rPr>
              <a:t>二十世纪后，日本佛教各大宗派更各自发展法会祝祷、办学教育、社会慈善、学术研究等，佛教事业欣欣向荣，尤以佛学研究堪称代表。</a:t>
            </a:r>
          </a:p>
        </p:txBody>
      </p:sp>
    </p:spTree>
    <p:extLst>
      <p:ext uri="{BB962C8B-B14F-4D97-AF65-F5344CB8AC3E}">
        <p14:creationId xmlns:p14="http://schemas.microsoft.com/office/powerpoint/2010/main" val="2579822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endParaRPr lang="zh-HK" altLang="zh-HK"/>
          </a:p>
        </p:txBody>
      </p:sp>
      <p:sp>
        <p:nvSpPr>
          <p:cNvPr id="61443" name="Rectangle 3"/>
          <p:cNvSpPr>
            <a:spLocks noGrp="1" noChangeArrowheads="1"/>
          </p:cNvSpPr>
          <p:nvPr>
            <p:ph type="body" idx="1"/>
          </p:nvPr>
        </p:nvSpPr>
        <p:spPr/>
        <p:txBody>
          <a:bodyPr/>
          <a:lstStyle/>
          <a:p>
            <a:pPr eaLnBrk="1" hangingPunct="1"/>
            <a:r>
              <a:rPr lang="zh-TW" altLang="en-US" sz="3600" dirty="0">
                <a:latin typeface="微軟正黑體" pitchFamily="34" charset="-120"/>
                <a:ea typeface="微軟正黑體" pitchFamily="34" charset="-120"/>
              </a:rPr>
              <a:t>日本佛教有“在家化”的特色，对出家、在家的界限并不很分明。</a:t>
            </a:r>
            <a:endParaRPr lang="en-US" altLang="zh-TW" sz="3600" dirty="0">
              <a:latin typeface="微軟正黑體" pitchFamily="34" charset="-120"/>
              <a:ea typeface="微軟正黑體" pitchFamily="34" charset="-120"/>
            </a:endParaRPr>
          </a:p>
          <a:p>
            <a:pPr eaLnBrk="1" hangingPunct="1"/>
            <a:r>
              <a:rPr lang="zh-TW" altLang="en-US" sz="3600" dirty="0">
                <a:latin typeface="微軟正黑體" pitchFamily="34" charset="-120"/>
                <a:ea typeface="微軟正黑體" pitchFamily="34" charset="-120"/>
              </a:rPr>
              <a:t>至今各宗虽传戒法</a:t>
            </a:r>
            <a:r>
              <a:rPr lang="en-US" altLang="zh-TW" sz="3600" dirty="0">
                <a:latin typeface="微軟正黑體" pitchFamily="34" charset="-120"/>
                <a:ea typeface="微軟正黑體" pitchFamily="34" charset="-120"/>
              </a:rPr>
              <a:t>(</a:t>
            </a:r>
            <a:r>
              <a:rPr lang="zh-TW" altLang="en-US" sz="3600" dirty="0">
                <a:latin typeface="微軟正黑體" pitchFamily="34" charset="-120"/>
                <a:ea typeface="微軟正黑體" pitchFamily="34" charset="-120"/>
              </a:rPr>
              <a:t>一日即成</a:t>
            </a:r>
            <a:r>
              <a:rPr lang="en-US" altLang="zh-TW" sz="3600" dirty="0">
                <a:latin typeface="微軟正黑體" pitchFamily="34" charset="-120"/>
                <a:ea typeface="微軟正黑體" pitchFamily="34" charset="-120"/>
              </a:rPr>
              <a:t>)</a:t>
            </a:r>
            <a:r>
              <a:rPr lang="zh-TW" altLang="en-US" sz="3600" dirty="0">
                <a:latin typeface="微軟正黑體" pitchFamily="34" charset="-120"/>
                <a:ea typeface="微軟正黑體" pitchFamily="34" charset="-120"/>
              </a:rPr>
              <a:t>，但三坛大戒早已废绝，寺院僧侣多娶妻生子，和传统佛教的持戒严谨大有不同。</a:t>
            </a:r>
          </a:p>
        </p:txBody>
      </p:sp>
    </p:spTree>
    <p:extLst>
      <p:ext uri="{BB962C8B-B14F-4D97-AF65-F5344CB8AC3E}">
        <p14:creationId xmlns:p14="http://schemas.microsoft.com/office/powerpoint/2010/main" val="3368576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endParaRPr lang="zh-HK" altLang="zh-HK"/>
          </a:p>
        </p:txBody>
      </p:sp>
      <p:sp>
        <p:nvSpPr>
          <p:cNvPr id="62467" name="Rectangle 3"/>
          <p:cNvSpPr>
            <a:spLocks noGrp="1" noChangeArrowheads="1"/>
          </p:cNvSpPr>
          <p:nvPr>
            <p:ph type="body" idx="1"/>
          </p:nvPr>
        </p:nvSpPr>
        <p:spPr/>
        <p:txBody>
          <a:bodyPr/>
          <a:lstStyle/>
          <a:p>
            <a:pPr eaLnBrk="1" hangingPunct="1"/>
            <a:r>
              <a:rPr lang="en-US" altLang="zh-TW" sz="3200" dirty="0">
                <a:latin typeface="微軟正黑體" pitchFamily="34" charset="-120"/>
                <a:ea typeface="微軟正黑體" pitchFamily="34" charset="-120"/>
              </a:rPr>
              <a:t>“</a:t>
            </a:r>
            <a:r>
              <a:rPr lang="zh-TW" altLang="en-US" sz="3200" dirty="0">
                <a:latin typeface="微軟正黑體" pitchFamily="34" charset="-120"/>
                <a:ea typeface="微軟正黑體" pitchFamily="34" charset="-120"/>
              </a:rPr>
              <a:t>明治维新”后，西风东渐，日本接受西洋新学术观念和治学方法，并应用在佛学研究上，兴起了佛教之高等教育，成立了许多佛教的大学，成为其中一个世界级的佛学研究重镇。</a:t>
            </a:r>
          </a:p>
          <a:p>
            <a:pPr eaLnBrk="1" hangingPunct="1"/>
            <a:r>
              <a:rPr lang="zh-TW" altLang="en-US" sz="3200" dirty="0">
                <a:latin typeface="微軟正黑體" pitchFamily="34" charset="-120"/>
                <a:ea typeface="微軟正黑體" pitchFamily="34" charset="-120"/>
              </a:rPr>
              <a:t>随着七十年代的经济起飞，日本佛教向西方输出了日本佛教文化（主要是指禅，把禅从东方引入西方，成为现代西方佛教其中一个主流。</a:t>
            </a:r>
          </a:p>
        </p:txBody>
      </p:sp>
    </p:spTree>
    <p:extLst>
      <p:ext uri="{BB962C8B-B14F-4D97-AF65-F5344CB8AC3E}">
        <p14:creationId xmlns:p14="http://schemas.microsoft.com/office/powerpoint/2010/main" val="439672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WordArt 2"/>
          <p:cNvSpPr>
            <a:spLocks noChangeArrowheads="1" noChangeShapeType="1" noTextEdit="1"/>
          </p:cNvSpPr>
          <p:nvPr/>
        </p:nvSpPr>
        <p:spPr bwMode="gray">
          <a:xfrm>
            <a:off x="685800" y="2133600"/>
            <a:ext cx="4953000" cy="762000"/>
          </a:xfrm>
          <a:prstGeom prst="rect">
            <a:avLst/>
          </a:prstGeom>
        </p:spPr>
        <p:txBody>
          <a:bodyPr wrap="none" fromWordArt="1">
            <a:prstTxWarp prst="textDeflate">
              <a:avLst>
                <a:gd name="adj" fmla="val 0"/>
              </a:avLst>
            </a:prstTxWarp>
          </a:bodyPr>
          <a:lstStyle/>
          <a:p>
            <a:pPr algn="ctr"/>
            <a:r>
              <a:rPr lang="en-US" altLang="zh-HK" sz="3600" b="1" kern="10" dirty="0">
                <a:ln w="19050">
                  <a:solidFill>
                    <a:srgbClr val="FFFFFF"/>
                  </a:solidFill>
                  <a:round/>
                  <a:headEnd/>
                  <a:tailEnd/>
                </a:ln>
                <a:gradFill rotWithShape="1">
                  <a:gsLst>
                    <a:gs pos="0">
                      <a:schemeClr val="accent2"/>
                    </a:gs>
                    <a:gs pos="100000">
                      <a:schemeClr val="accent1"/>
                    </a:gs>
                  </a:gsLst>
                  <a:lin ang="0" scaled="1"/>
                </a:gradFill>
                <a:effectLst>
                  <a:outerShdw dist="53882" dir="2700000" algn="ctr" rotWithShape="0">
                    <a:schemeClr val="tx1">
                      <a:alpha val="50000"/>
                    </a:schemeClr>
                  </a:outerShdw>
                </a:effectLst>
                <a:latin typeface="Arial"/>
                <a:cs typeface="Arial"/>
              </a:rPr>
              <a:t>Thank You !</a:t>
            </a:r>
            <a:endParaRPr lang="zh-HK" altLang="en-US" sz="3600" b="1" kern="10" dirty="0">
              <a:ln w="19050">
                <a:solidFill>
                  <a:srgbClr val="FFFFFF"/>
                </a:solidFill>
                <a:round/>
                <a:headEnd/>
                <a:tailEnd/>
              </a:ln>
              <a:gradFill rotWithShape="1">
                <a:gsLst>
                  <a:gs pos="0">
                    <a:schemeClr val="accent2"/>
                  </a:gs>
                  <a:gs pos="100000">
                    <a:schemeClr val="accent1"/>
                  </a:gs>
                </a:gsLst>
                <a:lin ang="0" scaled="1"/>
              </a:gradFill>
              <a:effectLst>
                <a:outerShdw dist="53882" dir="2700000" algn="ctr" rotWithShape="0">
                  <a:schemeClr val="tx1">
                    <a:alpha val="50000"/>
                  </a:scheme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p:cTn id="7" dur="500" fill="hold"/>
                                        <p:tgtEl>
                                          <p:spTgt spid="79874"/>
                                        </p:tgtEl>
                                        <p:attrNameLst>
                                          <p:attrName>ppt_w</p:attrName>
                                        </p:attrNameLst>
                                      </p:cBhvr>
                                      <p:tavLst>
                                        <p:tav tm="0">
                                          <p:val>
                                            <p:fltVal val="0"/>
                                          </p:val>
                                        </p:tav>
                                        <p:tav tm="100000">
                                          <p:val>
                                            <p:strVal val="#ppt_w"/>
                                          </p:val>
                                        </p:tav>
                                      </p:tavLst>
                                    </p:anim>
                                    <p:anim calcmode="lin" valueType="num">
                                      <p:cBhvr>
                                        <p:cTn id="8" dur="500" fill="hold"/>
                                        <p:tgtEl>
                                          <p:spTgt spid="79874"/>
                                        </p:tgtEl>
                                        <p:attrNameLst>
                                          <p:attrName>ppt_h</p:attrName>
                                        </p:attrNameLst>
                                      </p:cBhvr>
                                      <p:tavLst>
                                        <p:tav tm="0">
                                          <p:val>
                                            <p:fltVal val="0"/>
                                          </p:val>
                                        </p:tav>
                                        <p:tav tm="100000">
                                          <p:val>
                                            <p:strVal val="#ppt_h"/>
                                          </p:val>
                                        </p:tav>
                                      </p:tavLst>
                                    </p:anim>
                                    <p:animEffect transition="in" filter="fade">
                                      <p:cBhvr>
                                        <p:cTn id="9" dur="500"/>
                                        <p:tgtEl>
                                          <p:spTgt spid="79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2" name="Picture 8" descr="巴利語系佛教"/>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0" y="0"/>
            <a:ext cx="4859338" cy="40052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3" name="Picture 9" descr="過堂"/>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9338" y="0"/>
            <a:ext cx="4284662"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1" descr="20031229356387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2275" y="3357563"/>
            <a:ext cx="5616575" cy="3500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023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佛窟大佛"/>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0" y="0"/>
            <a:ext cx="4932363" cy="4292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5" name="Picture 3" descr="藏傳佛像"/>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932363" y="0"/>
            <a:ext cx="4211637" cy="4292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7" name="Picture 5" descr="329245585_48859c3dd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221163"/>
            <a:ext cx="9144000" cy="3455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568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 4" descr="karmapa_ma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859338" cy="443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Picture 6" descr="01P09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843"/>
          <a:stretch/>
        </p:blipFill>
        <p:spPr bwMode="auto">
          <a:xfrm>
            <a:off x="4859338" y="0"/>
            <a:ext cx="4284662" cy="4653136"/>
          </a:xfrm>
          <a:prstGeom prst="rect">
            <a:avLst/>
          </a:prstGeom>
          <a:noFill/>
          <a:extLst>
            <a:ext uri="{909E8E84-426E-40DD-AFC4-6F175D3DCCD1}">
              <a14:hiddenFill xmlns:a14="http://schemas.microsoft.com/office/drawing/2010/main">
                <a:solidFill>
                  <a:srgbClr val="FFFFFF"/>
                </a:solidFill>
              </a14:hiddenFill>
            </a:ext>
          </a:extLst>
        </p:spPr>
      </p:pic>
      <p:pic>
        <p:nvPicPr>
          <p:cNvPr id="72712" name="Picture 8" descr="857534180_f227fa6ec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2275" y="2825750"/>
            <a:ext cx="4364038" cy="403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055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3568" y="1055818"/>
            <a:ext cx="7772400" cy="1287610"/>
          </a:xfrm>
        </p:spPr>
        <p:txBody>
          <a:bodyPr/>
          <a:lstStyle/>
          <a:p>
            <a:pPr eaLnBrk="1" hangingPunct="1"/>
            <a:r>
              <a:rPr lang="zh-TW" altLang="en-US" dirty="0">
                <a:solidFill>
                  <a:schemeClr val="tx2">
                    <a:lumMod val="95000"/>
                    <a:lumOff val="5000"/>
                  </a:schemeClr>
                </a:solidFill>
                <a:latin typeface="微軟正黑體" pitchFamily="34" charset="-120"/>
                <a:ea typeface="微軟正黑體" pitchFamily="34" charset="-120"/>
              </a:rPr>
              <a:t>古印度佛教向外流传，哪个国王首先派僧团到外传教？ </a:t>
            </a:r>
            <a:endParaRPr lang="zh-HK" altLang="zh-HK" dirty="0">
              <a:solidFill>
                <a:schemeClr val="tx2">
                  <a:lumMod val="95000"/>
                  <a:lumOff val="5000"/>
                </a:schemeClr>
              </a:solidFill>
              <a:latin typeface="微軟正黑體" pitchFamily="34" charset="-120"/>
              <a:ea typeface="微軟正黑體" pitchFamily="34" charset="-120"/>
            </a:endParaRPr>
          </a:p>
        </p:txBody>
      </p:sp>
      <p:sp>
        <p:nvSpPr>
          <p:cNvPr id="50179" name="Rectangle 3"/>
          <p:cNvSpPr>
            <a:spLocks noGrp="1" noChangeArrowheads="1"/>
          </p:cNvSpPr>
          <p:nvPr>
            <p:ph type="body" idx="1"/>
          </p:nvPr>
        </p:nvSpPr>
        <p:spPr/>
        <p:txBody>
          <a:bodyPr/>
          <a:lstStyle/>
          <a:p>
            <a:pPr marL="0" indent="0" eaLnBrk="1" hangingPunct="1">
              <a:buNone/>
            </a:pPr>
            <a:endParaRPr lang="en-US" altLang="zh-TW" dirty="0"/>
          </a:p>
          <a:p>
            <a:pPr marL="0" indent="0" eaLnBrk="1" hangingPunct="1">
              <a:buNone/>
            </a:pPr>
            <a:endParaRPr lang="en-US" altLang="zh-TW" dirty="0"/>
          </a:p>
          <a:p>
            <a:pPr eaLnBrk="1" hangingPunct="1"/>
            <a:endParaRPr lang="en-US" altLang="zh-TW" dirty="0"/>
          </a:p>
          <a:p>
            <a:pPr eaLnBrk="1" hangingPunct="1"/>
            <a:endParaRPr lang="en-US" altLang="zh-TW" dirty="0"/>
          </a:p>
          <a:p>
            <a:pPr eaLnBrk="1" hangingPunct="1"/>
            <a:endParaRPr lang="en-US" altLang="zh-TW" dirty="0"/>
          </a:p>
          <a:p>
            <a:pPr eaLnBrk="1" hangingPunct="1"/>
            <a:endParaRPr lang="en-US" altLang="zh-TW" dirty="0"/>
          </a:p>
          <a:p>
            <a:pPr eaLnBrk="1" hangingPunct="1"/>
            <a:endParaRPr lang="en-US" altLang="zh-TW" dirty="0"/>
          </a:p>
          <a:p>
            <a:pPr eaLnBrk="1" hangingPunct="1"/>
            <a:endParaRPr lang="en-US" altLang="zh-TW" b="0" dirty="0"/>
          </a:p>
          <a:p>
            <a:pPr eaLnBrk="1" hangingPunct="1"/>
            <a:r>
              <a:rPr lang="zh-TW" altLang="en-US" b="0" dirty="0"/>
              <a:t>阿育王于西元前三世纪</a:t>
            </a:r>
          </a:p>
        </p:txBody>
      </p:sp>
      <p:pic>
        <p:nvPicPr>
          <p:cNvPr id="8196" name="Picture 7" descr="阿育王柱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7773" y="2564904"/>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文字方塊 1"/>
          <p:cNvSpPr txBox="1">
            <a:spLocks noChangeArrowheads="1"/>
          </p:cNvSpPr>
          <p:nvPr/>
        </p:nvSpPr>
        <p:spPr bwMode="auto">
          <a:xfrm>
            <a:off x="6084887" y="5701506"/>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zh-HK" altLang="en-US" sz="2400" dirty="0"/>
              <a:t>阿育王柱</a:t>
            </a:r>
          </a:p>
        </p:txBody>
      </p:sp>
      <p:pic>
        <p:nvPicPr>
          <p:cNvPr id="819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2349500"/>
            <a:ext cx="27051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4446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zh-TW" altLang="en-US" dirty="0"/>
              <a:t>学科知识内容</a:t>
            </a:r>
          </a:p>
        </p:txBody>
      </p:sp>
      <p:sp>
        <p:nvSpPr>
          <p:cNvPr id="9219" name="Rectangle 3"/>
          <p:cNvSpPr>
            <a:spLocks noGrp="1" noChangeArrowheads="1"/>
          </p:cNvSpPr>
          <p:nvPr>
            <p:ph type="body" idx="1"/>
          </p:nvPr>
        </p:nvSpPr>
        <p:spPr/>
        <p:txBody>
          <a:bodyPr/>
          <a:lstStyle/>
          <a:p>
            <a:pPr eaLnBrk="1" hangingPunct="1"/>
            <a:r>
              <a:rPr lang="zh-TW" altLang="en-US" sz="3200" dirty="0"/>
              <a:t>佛教发展于印度，其后分成两大系统向国外传播发展：向北方流传到中国内地及西藏，再传到韩国、日本、越南等地，属于北传佛教 </a:t>
            </a:r>
            <a:r>
              <a:rPr lang="zh-TW" altLang="en-US" dirty="0"/>
              <a:t>。</a:t>
            </a:r>
          </a:p>
        </p:txBody>
      </p:sp>
      <p:grpSp>
        <p:nvGrpSpPr>
          <p:cNvPr id="9220" name="Group 7"/>
          <p:cNvGrpSpPr>
            <a:grpSpLocks/>
          </p:cNvGrpSpPr>
          <p:nvPr/>
        </p:nvGrpSpPr>
        <p:grpSpPr bwMode="auto">
          <a:xfrm>
            <a:off x="395288" y="4797425"/>
            <a:ext cx="2195512" cy="1951038"/>
            <a:chOff x="249" y="3022"/>
            <a:chExt cx="1383" cy="1229"/>
          </a:xfrm>
        </p:grpSpPr>
        <p:pic>
          <p:nvPicPr>
            <p:cNvPr id="9225" name="Picture 5" descr="韩国佛教美术博物馆&lt;br&gt;(한국불교미술박물관)"/>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 y="3022"/>
              <a:ext cx="1383" cy="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Text Box 6"/>
            <p:cNvSpPr txBox="1">
              <a:spLocks noChangeArrowheads="1"/>
            </p:cNvSpPr>
            <p:nvPr/>
          </p:nvSpPr>
          <p:spPr bwMode="auto">
            <a:xfrm>
              <a:off x="567" y="4020"/>
              <a:ext cx="78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zh-TW" altLang="en-US" dirty="0"/>
                <a:t>韩国佛教</a:t>
              </a:r>
            </a:p>
          </p:txBody>
        </p:sp>
      </p:grpSp>
      <p:pic>
        <p:nvPicPr>
          <p:cNvPr id="9221" name="Picture 9" descr="W0200912255892917263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313" y="3789363"/>
            <a:ext cx="3744912"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2" name="Group 15"/>
          <p:cNvGrpSpPr>
            <a:grpSpLocks/>
          </p:cNvGrpSpPr>
          <p:nvPr/>
        </p:nvGrpSpPr>
        <p:grpSpPr bwMode="auto">
          <a:xfrm>
            <a:off x="6432550" y="4365625"/>
            <a:ext cx="2603500" cy="2382838"/>
            <a:chOff x="4052" y="2750"/>
            <a:chExt cx="1640" cy="1501"/>
          </a:xfrm>
        </p:grpSpPr>
        <p:pic>
          <p:nvPicPr>
            <p:cNvPr id="9223" name="Picture 13" descr="5652009398189D3961686EF0D652EDF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2" y="2750"/>
              <a:ext cx="1640" cy="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 Box 14"/>
            <p:cNvSpPr txBox="1">
              <a:spLocks noChangeArrowheads="1"/>
            </p:cNvSpPr>
            <p:nvPr/>
          </p:nvSpPr>
          <p:spPr bwMode="auto">
            <a:xfrm>
              <a:off x="4501" y="4020"/>
              <a:ext cx="6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zh-TW" altLang="en-US" dirty="0"/>
                <a:t>日本佛教</a:t>
              </a:r>
            </a:p>
          </p:txBody>
        </p:sp>
      </p:grpSp>
    </p:spTree>
    <p:extLst>
      <p:ext uri="{BB962C8B-B14F-4D97-AF65-F5344CB8AC3E}">
        <p14:creationId xmlns:p14="http://schemas.microsoft.com/office/powerpoint/2010/main" val="1004464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zh-HK" altLang="zh-HK"/>
          </a:p>
        </p:txBody>
      </p:sp>
      <p:sp>
        <p:nvSpPr>
          <p:cNvPr id="10243" name="Rectangle 3"/>
          <p:cNvSpPr>
            <a:spLocks noGrp="1" noChangeArrowheads="1"/>
          </p:cNvSpPr>
          <p:nvPr>
            <p:ph type="body" idx="1"/>
          </p:nvPr>
        </p:nvSpPr>
        <p:spPr/>
        <p:txBody>
          <a:bodyPr/>
          <a:lstStyle/>
          <a:p>
            <a:pPr eaLnBrk="1" hangingPunct="1"/>
            <a:r>
              <a:rPr lang="zh-TW" altLang="en-US" sz="3200" dirty="0"/>
              <a:t>向南方流传到斯里兰卡，然后再传到东南亚的缅甸、泰国、柬埔寨、老挝，及中国云南傣族等地区，属于南传佛教。</a:t>
            </a:r>
          </a:p>
        </p:txBody>
      </p:sp>
      <p:pic>
        <p:nvPicPr>
          <p:cNvPr id="10244" name="Picture 5" descr="南普陀"/>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188" y="3600450"/>
            <a:ext cx="219075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5" name="Group 9"/>
          <p:cNvGrpSpPr>
            <a:grpSpLocks/>
          </p:cNvGrpSpPr>
          <p:nvPr/>
        </p:nvGrpSpPr>
        <p:grpSpPr bwMode="auto">
          <a:xfrm>
            <a:off x="3132138" y="3213100"/>
            <a:ext cx="2124075" cy="3175000"/>
            <a:chOff x="1973" y="2024"/>
            <a:chExt cx="1338" cy="2000"/>
          </a:xfrm>
        </p:grpSpPr>
        <p:pic>
          <p:nvPicPr>
            <p:cNvPr id="10249" name="Picture 7" descr="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3" y="2024"/>
              <a:ext cx="1338" cy="1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ext Box 8"/>
            <p:cNvSpPr txBox="1">
              <a:spLocks noChangeArrowheads="1"/>
            </p:cNvSpPr>
            <p:nvPr/>
          </p:nvSpPr>
          <p:spPr bwMode="auto">
            <a:xfrm>
              <a:off x="2290" y="3793"/>
              <a:ext cx="6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zh-TW" altLang="en-US" dirty="0"/>
                <a:t>泰国佛教</a:t>
              </a:r>
            </a:p>
          </p:txBody>
        </p:sp>
      </p:grpSp>
      <p:grpSp>
        <p:nvGrpSpPr>
          <p:cNvPr id="10246" name="Group 15"/>
          <p:cNvGrpSpPr>
            <a:grpSpLocks/>
          </p:cNvGrpSpPr>
          <p:nvPr/>
        </p:nvGrpSpPr>
        <p:grpSpPr bwMode="auto">
          <a:xfrm>
            <a:off x="5435600" y="3789363"/>
            <a:ext cx="3503613" cy="3068637"/>
            <a:chOff x="3424" y="2387"/>
            <a:chExt cx="2207" cy="1933"/>
          </a:xfrm>
        </p:grpSpPr>
        <p:pic>
          <p:nvPicPr>
            <p:cNvPr id="10247" name="Picture 13" descr="2009113015385824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4" y="2387"/>
              <a:ext cx="2207" cy="1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14"/>
            <p:cNvSpPr txBox="1">
              <a:spLocks noChangeArrowheads="1"/>
            </p:cNvSpPr>
            <p:nvPr/>
          </p:nvSpPr>
          <p:spPr bwMode="auto">
            <a:xfrm>
              <a:off x="4059" y="4089"/>
              <a:ext cx="6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zh-TW" altLang="en-US" dirty="0"/>
                <a:t>缅甸佛塔</a:t>
              </a:r>
            </a:p>
          </p:txBody>
        </p:sp>
      </p:grpSp>
    </p:spTree>
    <p:extLst>
      <p:ext uri="{BB962C8B-B14F-4D97-AF65-F5344CB8AC3E}">
        <p14:creationId xmlns:p14="http://schemas.microsoft.com/office/powerpoint/2010/main" val="2532281744"/>
      </p:ext>
    </p:extLst>
  </p:cSld>
  <p:clrMapOvr>
    <a:masterClrMapping/>
  </p:clrMapOvr>
</p:sld>
</file>

<file path=ppt/theme/theme1.xml><?xml version="1.0" encoding="utf-8"?>
<a:theme xmlns:a="http://schemas.openxmlformats.org/drawingml/2006/main" name="c034TGp_natural_diagram_v2">
  <a:themeElements>
    <a:clrScheme name="Office 佈景主題 3">
      <a:dk1>
        <a:srgbClr val="003366"/>
      </a:dk1>
      <a:lt1>
        <a:srgbClr val="FFFFFF"/>
      </a:lt1>
      <a:dk2>
        <a:srgbClr val="000000"/>
      </a:dk2>
      <a:lt2>
        <a:srgbClr val="DDDDDD"/>
      </a:lt2>
      <a:accent1>
        <a:srgbClr val="2A8ED2"/>
      </a:accent1>
      <a:accent2>
        <a:srgbClr val="7BD254"/>
      </a:accent2>
      <a:accent3>
        <a:srgbClr val="FFFFFF"/>
      </a:accent3>
      <a:accent4>
        <a:srgbClr val="002A56"/>
      </a:accent4>
      <a:accent5>
        <a:srgbClr val="ACC6E5"/>
      </a:accent5>
      <a:accent6>
        <a:srgbClr val="6FBE4B"/>
      </a:accent6>
      <a:hlink>
        <a:srgbClr val="269063"/>
      </a:hlink>
      <a:folHlink>
        <a:srgbClr val="878FA5"/>
      </a:folHlink>
    </a:clrScheme>
    <a:fontScheme name="Office 佈景主題">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佈景主題 1">
        <a:dk1>
          <a:srgbClr val="1D528D"/>
        </a:dk1>
        <a:lt1>
          <a:srgbClr val="FFFFFF"/>
        </a:lt1>
        <a:dk2>
          <a:srgbClr val="000000"/>
        </a:dk2>
        <a:lt2>
          <a:srgbClr val="DDDDDD"/>
        </a:lt2>
        <a:accent1>
          <a:srgbClr val="1B9AD9"/>
        </a:accent1>
        <a:accent2>
          <a:srgbClr val="FF9900"/>
        </a:accent2>
        <a:accent3>
          <a:srgbClr val="FFFFFF"/>
        </a:accent3>
        <a:accent4>
          <a:srgbClr val="174578"/>
        </a:accent4>
        <a:accent5>
          <a:srgbClr val="ABCAE9"/>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Office 佈景主題 2">
        <a:dk1>
          <a:srgbClr val="1D528D"/>
        </a:dk1>
        <a:lt1>
          <a:srgbClr val="FFFFFF"/>
        </a:lt1>
        <a:dk2>
          <a:srgbClr val="000000"/>
        </a:dk2>
        <a:lt2>
          <a:srgbClr val="DDDDDD"/>
        </a:lt2>
        <a:accent1>
          <a:srgbClr val="399D72"/>
        </a:accent1>
        <a:accent2>
          <a:srgbClr val="E3DE15"/>
        </a:accent2>
        <a:accent3>
          <a:srgbClr val="FFFFFF"/>
        </a:accent3>
        <a:accent4>
          <a:srgbClr val="174578"/>
        </a:accent4>
        <a:accent5>
          <a:srgbClr val="AECCBC"/>
        </a:accent5>
        <a:accent6>
          <a:srgbClr val="CEC912"/>
        </a:accent6>
        <a:hlink>
          <a:srgbClr val="6699FF"/>
        </a:hlink>
        <a:folHlink>
          <a:srgbClr val="969696"/>
        </a:folHlink>
      </a:clrScheme>
      <a:clrMap bg1="lt1" tx1="dk1" bg2="lt2" tx2="dk2" accent1="accent1" accent2="accent2" accent3="accent3" accent4="accent4" accent5="accent5" accent6="accent6" hlink="hlink" folHlink="folHlink"/>
    </a:extraClrScheme>
    <a:extraClrScheme>
      <a:clrScheme name="Office 佈景主題 3">
        <a:dk1>
          <a:srgbClr val="003366"/>
        </a:dk1>
        <a:lt1>
          <a:srgbClr val="FFFFFF"/>
        </a:lt1>
        <a:dk2>
          <a:srgbClr val="000000"/>
        </a:dk2>
        <a:lt2>
          <a:srgbClr val="DDDDDD"/>
        </a:lt2>
        <a:accent1>
          <a:srgbClr val="2A8ED2"/>
        </a:accent1>
        <a:accent2>
          <a:srgbClr val="7BD254"/>
        </a:accent2>
        <a:accent3>
          <a:srgbClr val="FFFFFF"/>
        </a:accent3>
        <a:accent4>
          <a:srgbClr val="002A56"/>
        </a:accent4>
        <a:accent5>
          <a:srgbClr val="ACC6E5"/>
        </a:accent5>
        <a:accent6>
          <a:srgbClr val="6FBE4B"/>
        </a:accent6>
        <a:hlink>
          <a:srgbClr val="269063"/>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文件" ma:contentTypeID="0x010100EF829C2D0BC7F544BE1FEDE0EECD7245" ma:contentTypeVersion="11" ma:contentTypeDescription="建立新的文件。" ma:contentTypeScope="" ma:versionID="7a127e6fde76e6352d480e53f757fda0">
  <xsd:schema xmlns:xsd="http://www.w3.org/2001/XMLSchema" xmlns:xs="http://www.w3.org/2001/XMLSchema" xmlns:p="http://schemas.microsoft.com/office/2006/metadata/properties" xmlns:ns2="de5c2c51-7906-4fac-bf5c-36dc0d54e7e0" xmlns:ns3="864ccfde-09d8-454f-ae99-5f29ab723904" targetNamespace="http://schemas.microsoft.com/office/2006/metadata/properties" ma:root="true" ma:fieldsID="70e718dd545554a674982969fe8414f1" ns2:_="" ns3:_="">
    <xsd:import namespace="de5c2c51-7906-4fac-bf5c-36dc0d54e7e0"/>
    <xsd:import namespace="864ccfde-09d8-454f-ae99-5f29ab72390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5c2c51-7906-4fac-bf5c-36dc0d54e7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影像標籤" ma:readOnly="false" ma:fieldId="{5cf76f15-5ced-4ddc-b409-7134ff3c332f}" ma:taxonomyMulti="true" ma:sspId="bca0ba2c-31e5-4c89-bdb4-0b3d60f87944"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BillingMetadata" ma:index="1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4ccfde-09d8-454f-ae99-5f29ab72390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6363163-3879-4c5a-bb46-fd040c24f3d3}" ma:internalName="TaxCatchAll" ma:showField="CatchAllData" ma:web="864ccfde-09d8-454f-ae99-5f29ab7239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e5c2c51-7906-4fac-bf5c-36dc0d54e7e0">
      <Terms xmlns="http://schemas.microsoft.com/office/infopath/2007/PartnerControls"/>
    </lcf76f155ced4ddcb4097134ff3c332f>
    <TaxCatchAll xmlns="864ccfde-09d8-454f-ae99-5f29ab723904" xsi:nil="true"/>
  </documentManagement>
</p:properties>
</file>

<file path=customXml/itemProps1.xml><?xml version="1.0" encoding="utf-8"?>
<ds:datastoreItem xmlns:ds="http://schemas.openxmlformats.org/officeDocument/2006/customXml" ds:itemID="{E969DE46-0CF1-4F5D-885D-11EC240BAEEE}"/>
</file>

<file path=customXml/itemProps2.xml><?xml version="1.0" encoding="utf-8"?>
<ds:datastoreItem xmlns:ds="http://schemas.openxmlformats.org/officeDocument/2006/customXml" ds:itemID="{8B364714-8108-493F-83E4-D9C1F51342CB}"/>
</file>

<file path=customXml/itemProps3.xml><?xml version="1.0" encoding="utf-8"?>
<ds:datastoreItem xmlns:ds="http://schemas.openxmlformats.org/officeDocument/2006/customXml" ds:itemID="{EBEC4D73-3E8A-4BC9-B845-7CD487750B52}"/>
</file>

<file path=docProps/app.xml><?xml version="1.0" encoding="utf-8"?>
<Properties xmlns="http://schemas.openxmlformats.org/officeDocument/2006/extended-properties" xmlns:vt="http://schemas.openxmlformats.org/officeDocument/2006/docPropsVTypes">
  <Template>c034TGp_natural_diagram_v2</Template>
  <TotalTime>461</TotalTime>
  <Words>2437</Words>
  <Application>Microsoft Office PowerPoint</Application>
  <PresentationFormat>如螢幕大小 (4:3)</PresentationFormat>
  <Paragraphs>122</Paragraphs>
  <Slides>37</Slides>
  <Notes>0</Notes>
  <HiddenSlides>0</HiddenSlides>
  <MMClips>0</MMClips>
  <ScaleCrop>false</ScaleCrop>
  <HeadingPairs>
    <vt:vector size="8" baseType="variant">
      <vt:variant>
        <vt:lpstr>使用字型</vt:lpstr>
      </vt:variant>
      <vt:variant>
        <vt:i4>6</vt:i4>
      </vt:variant>
      <vt:variant>
        <vt:lpstr>佈景主題</vt:lpstr>
      </vt:variant>
      <vt:variant>
        <vt:i4>1</vt:i4>
      </vt:variant>
      <vt:variant>
        <vt:lpstr>內嵌 OLE 伺服程式</vt:lpstr>
      </vt:variant>
      <vt:variant>
        <vt:i4>1</vt:i4>
      </vt:variant>
      <vt:variant>
        <vt:lpstr>投影片標題</vt:lpstr>
      </vt:variant>
      <vt:variant>
        <vt:i4>37</vt:i4>
      </vt:variant>
    </vt:vector>
  </HeadingPairs>
  <TitlesOfParts>
    <vt:vector size="45" baseType="lpstr">
      <vt:lpstr>華康魏碑體(P)</vt:lpstr>
      <vt:lpstr>微軟正黑體</vt:lpstr>
      <vt:lpstr>標楷體</vt:lpstr>
      <vt:lpstr>Arial</vt:lpstr>
      <vt:lpstr>Verdana</vt:lpstr>
      <vt:lpstr>Wingdings</vt:lpstr>
      <vt:lpstr>c034TGp_natural_diagram_v2</vt:lpstr>
      <vt:lpstr>Image</vt:lpstr>
      <vt:lpstr>佛教在南亚及东亚的发展  导论：佛教的三大语系</vt:lpstr>
      <vt:lpstr>PowerPoint 簡報</vt:lpstr>
      <vt:lpstr>三大语系</vt:lpstr>
      <vt:lpstr>PowerPoint 簡報</vt:lpstr>
      <vt:lpstr>PowerPoint 簡報</vt:lpstr>
      <vt:lpstr>PowerPoint 簡報</vt:lpstr>
      <vt:lpstr>古印度佛教向外流传，哪个国王首先派僧团到外传教？ </vt:lpstr>
      <vt:lpstr>学科知识内容</vt:lpstr>
      <vt:lpstr>PowerPoint 簡報</vt:lpstr>
      <vt:lpstr>PowerPoint 簡報</vt:lpstr>
      <vt:lpstr>一、佛教传入斯里兰卡 </vt:lpstr>
      <vt:lpstr>PowerPoint 簡報</vt:lpstr>
      <vt:lpstr>PowerPoint 簡報</vt:lpstr>
      <vt:lpstr>PowerPoint 簡報</vt:lpstr>
      <vt:lpstr>概念图</vt:lpstr>
      <vt:lpstr>一.佛教传入缅甸</vt:lpstr>
      <vt:lpstr>佛教传入泰国 </vt:lpstr>
      <vt:lpstr>汉传佛教 – 朝鲜与日本</vt:lpstr>
      <vt:lpstr>汉语系佛教</vt:lpstr>
      <vt:lpstr>PowerPoint 簡報</vt:lpstr>
      <vt:lpstr>PowerPoint 簡報</vt:lpstr>
      <vt:lpstr>PowerPoint 簡報</vt:lpstr>
      <vt:lpstr>PowerPoint 簡報</vt:lpstr>
      <vt:lpstr>时间轴</vt:lpstr>
      <vt:lpstr>一、高句丽佛教 </vt:lpstr>
      <vt:lpstr>二、百济佛教 </vt:lpstr>
      <vt:lpstr>三、新罗佛教 </vt:lpstr>
      <vt:lpstr>PowerPoint 簡報</vt:lpstr>
      <vt:lpstr>PowerPoint 簡報</vt:lpstr>
      <vt:lpstr>III. 日本佛教的特色 </vt:lpstr>
      <vt:lpstr>明治维新 (1868－)</vt:lpstr>
      <vt:lpstr>PowerPoint 簡報</vt:lpstr>
      <vt:lpstr>PowerPoint 簡報</vt:lpstr>
      <vt:lpstr>日本佛教的教化特征</vt:lpstr>
      <vt:lpstr>PowerPoint 簡報</vt:lpstr>
      <vt:lpstr>PowerPoint 簡報</vt:lpstr>
      <vt:lpstr>PowerPoint 簡報</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Rachelle</dc:creator>
  <cp:lastModifiedBy>MOK, Kam-hung</cp:lastModifiedBy>
  <cp:revision>42</cp:revision>
  <dcterms:created xsi:type="dcterms:W3CDTF">2011-12-22T05:51:50Z</dcterms:created>
  <dcterms:modified xsi:type="dcterms:W3CDTF">2026-01-09T02:47:53Z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0x010100EF829C2D0BC7F544BE1FEDE0EECD7245</vt:lpwstr>
  </property>
</Properties>
</file>