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62" r:id="rId1"/>
    <p:sldMasterId id="2147484645" r:id="rId2"/>
    <p:sldMasterId id="2147484680" r:id="rId3"/>
    <p:sldMasterId id="2147484697" r:id="rId4"/>
  </p:sldMasterIdLst>
  <p:notesMasterIdLst>
    <p:notesMasterId r:id="rId44"/>
  </p:notesMasterIdLst>
  <p:handoutMasterIdLst>
    <p:handoutMasterId r:id="rId45"/>
  </p:handoutMasterIdLst>
  <p:sldIdLst>
    <p:sldId id="487" r:id="rId5"/>
    <p:sldId id="289" r:id="rId6"/>
    <p:sldId id="317" r:id="rId7"/>
    <p:sldId id="346" r:id="rId8"/>
    <p:sldId id="431" r:id="rId9"/>
    <p:sldId id="455" r:id="rId10"/>
    <p:sldId id="456" r:id="rId11"/>
    <p:sldId id="457" r:id="rId12"/>
    <p:sldId id="446" r:id="rId13"/>
    <p:sldId id="459" r:id="rId14"/>
    <p:sldId id="500" r:id="rId15"/>
    <p:sldId id="490" r:id="rId16"/>
    <p:sldId id="406" r:id="rId17"/>
    <p:sldId id="454" r:id="rId18"/>
    <p:sldId id="472" r:id="rId19"/>
    <p:sldId id="473" r:id="rId20"/>
    <p:sldId id="492" r:id="rId21"/>
    <p:sldId id="505" r:id="rId22"/>
    <p:sldId id="470" r:id="rId23"/>
    <p:sldId id="491" r:id="rId24"/>
    <p:sldId id="471" r:id="rId25"/>
    <p:sldId id="494" r:id="rId26"/>
    <p:sldId id="493" r:id="rId27"/>
    <p:sldId id="481" r:id="rId28"/>
    <p:sldId id="496" r:id="rId29"/>
    <p:sldId id="483" r:id="rId30"/>
    <p:sldId id="498" r:id="rId31"/>
    <p:sldId id="499" r:id="rId32"/>
    <p:sldId id="477" r:id="rId33"/>
    <p:sldId id="478" r:id="rId34"/>
    <p:sldId id="466" r:id="rId35"/>
    <p:sldId id="501" r:id="rId36"/>
    <p:sldId id="479" r:id="rId37"/>
    <p:sldId id="480" r:id="rId38"/>
    <p:sldId id="449" r:id="rId39"/>
    <p:sldId id="443" r:id="rId40"/>
    <p:sldId id="468" r:id="rId41"/>
    <p:sldId id="469" r:id="rId42"/>
    <p:sldId id="451" r:id="rId43"/>
  </p:sldIdLst>
  <p:sldSz cx="9144000" cy="6858000" type="screen4x3"/>
  <p:notesSz cx="6807200" cy="9939338"/>
  <p:defaultTextStyle>
    <a:defPPr>
      <a:defRPr lang="zh-HK"/>
    </a:defPPr>
    <a:lvl1pPr algn="l" rtl="0" fontAlgn="base">
      <a:spcBef>
        <a:spcPct val="0"/>
      </a:spcBef>
      <a:spcAft>
        <a:spcPct val="0"/>
      </a:spcAft>
      <a:defRPr kumimoji="1" kern="1200">
        <a:solidFill>
          <a:schemeClr val="tx1"/>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ED3"/>
    <a:srgbClr val="FFCCCC"/>
    <a:srgbClr val="DEF5D9"/>
    <a:srgbClr val="FF6600"/>
    <a:srgbClr val="FF00FF"/>
    <a:srgbClr val="F18713"/>
    <a:srgbClr val="EBB419"/>
    <a:srgbClr val="3399FF"/>
    <a:srgbClr val="00CC99"/>
    <a:srgbClr val="E5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0" autoAdjust="0"/>
    <p:restoredTop sz="94470" autoAdjust="0"/>
  </p:normalViewPr>
  <p:slideViewPr>
    <p:cSldViewPr>
      <p:cViewPr varScale="1">
        <p:scale>
          <a:sx n="100" d="100"/>
          <a:sy n="100" d="100"/>
        </p:scale>
        <p:origin x="142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8939" cy="497525"/>
          </a:xfrm>
          <a:prstGeom prst="rect">
            <a:avLst/>
          </a:prstGeom>
        </p:spPr>
        <p:txBody>
          <a:bodyPr vert="horz" lIns="91514" tIns="45754" rIns="91514" bIns="45754"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sz="quarter" idx="1"/>
          </p:nvPr>
        </p:nvSpPr>
        <p:spPr>
          <a:xfrm>
            <a:off x="3856678" y="5"/>
            <a:ext cx="2948939" cy="497525"/>
          </a:xfrm>
          <a:prstGeom prst="rect">
            <a:avLst/>
          </a:prstGeom>
        </p:spPr>
        <p:txBody>
          <a:bodyPr vert="horz" lIns="91514" tIns="45754" rIns="91514" bIns="45754" rtlCol="0"/>
          <a:lstStyle>
            <a:lvl1pPr algn="r" fontAlgn="auto">
              <a:spcBef>
                <a:spcPts val="0"/>
              </a:spcBef>
              <a:spcAft>
                <a:spcPts val="0"/>
              </a:spcAft>
              <a:defRPr kumimoji="0" sz="1200">
                <a:latin typeface="+mn-lt"/>
                <a:ea typeface="+mn-ea"/>
              </a:defRPr>
            </a:lvl1pPr>
          </a:lstStyle>
          <a:p>
            <a:pPr>
              <a:defRPr/>
            </a:pPr>
            <a:fld id="{6B88AC79-B6B0-4809-BB53-1264D2B71603}" type="datetimeFigureOut">
              <a:rPr lang="zh-HK" altLang="en-US"/>
              <a:pPr>
                <a:defRPr/>
              </a:pPr>
              <a:t>30/7/2018</a:t>
            </a:fld>
            <a:endParaRPr lang="zh-HK" altLang="en-US"/>
          </a:p>
        </p:txBody>
      </p:sp>
      <p:sp>
        <p:nvSpPr>
          <p:cNvPr id="4" name="頁尾版面配置區 3"/>
          <p:cNvSpPr>
            <a:spLocks noGrp="1"/>
          </p:cNvSpPr>
          <p:nvPr>
            <p:ph type="ftr" sz="quarter" idx="2"/>
          </p:nvPr>
        </p:nvSpPr>
        <p:spPr>
          <a:xfrm>
            <a:off x="7" y="9440232"/>
            <a:ext cx="2948939" cy="497523"/>
          </a:xfrm>
          <a:prstGeom prst="rect">
            <a:avLst/>
          </a:prstGeom>
        </p:spPr>
        <p:txBody>
          <a:bodyPr vert="horz" lIns="91514" tIns="45754" rIns="91514" bIns="45754"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5" name="投影片編號版面配置區 4"/>
          <p:cNvSpPr>
            <a:spLocks noGrp="1"/>
          </p:cNvSpPr>
          <p:nvPr>
            <p:ph type="sldNum" sz="quarter" idx="3"/>
          </p:nvPr>
        </p:nvSpPr>
        <p:spPr>
          <a:xfrm>
            <a:off x="3856678" y="9440232"/>
            <a:ext cx="2948939" cy="497523"/>
          </a:xfrm>
          <a:prstGeom prst="rect">
            <a:avLst/>
          </a:prstGeom>
        </p:spPr>
        <p:txBody>
          <a:bodyPr vert="horz" lIns="91514" tIns="45754" rIns="91514" bIns="45754" rtlCol="0" anchor="b"/>
          <a:lstStyle>
            <a:lvl1pPr algn="r" fontAlgn="auto">
              <a:spcBef>
                <a:spcPts val="0"/>
              </a:spcBef>
              <a:spcAft>
                <a:spcPts val="0"/>
              </a:spcAft>
              <a:defRPr kumimoji="0" sz="1200">
                <a:latin typeface="+mn-lt"/>
                <a:ea typeface="+mn-ea"/>
              </a:defRPr>
            </a:lvl1pPr>
          </a:lstStyle>
          <a:p>
            <a:pPr>
              <a:defRPr/>
            </a:pPr>
            <a:fld id="{609DCFEA-4BE6-4063-B317-028B8CC2BD74}" type="slidenum">
              <a:rPr lang="zh-HK" altLang="en-US"/>
              <a:pPr>
                <a:defRPr/>
              </a:pPr>
              <a:t>‹#›</a:t>
            </a:fld>
            <a:endParaRPr lang="zh-HK" altLang="en-US"/>
          </a:p>
        </p:txBody>
      </p:sp>
    </p:spTree>
    <p:extLst>
      <p:ext uri="{BB962C8B-B14F-4D97-AF65-F5344CB8AC3E}">
        <p14:creationId xmlns:p14="http://schemas.microsoft.com/office/powerpoint/2010/main" val="2808139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8939" cy="497525"/>
          </a:xfrm>
          <a:prstGeom prst="rect">
            <a:avLst/>
          </a:prstGeom>
        </p:spPr>
        <p:txBody>
          <a:bodyPr vert="horz" lIns="91514" tIns="45754" rIns="91514" bIns="45754"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日期版面配置區 2"/>
          <p:cNvSpPr>
            <a:spLocks noGrp="1"/>
          </p:cNvSpPr>
          <p:nvPr>
            <p:ph type="dt" idx="1"/>
          </p:nvPr>
        </p:nvSpPr>
        <p:spPr>
          <a:xfrm>
            <a:off x="3856678" y="5"/>
            <a:ext cx="2948939" cy="497525"/>
          </a:xfrm>
          <a:prstGeom prst="rect">
            <a:avLst/>
          </a:prstGeom>
        </p:spPr>
        <p:txBody>
          <a:bodyPr vert="horz" lIns="91514" tIns="45754" rIns="91514" bIns="45754" rtlCol="0"/>
          <a:lstStyle>
            <a:lvl1pPr algn="r" fontAlgn="auto">
              <a:spcBef>
                <a:spcPts val="0"/>
              </a:spcBef>
              <a:spcAft>
                <a:spcPts val="0"/>
              </a:spcAft>
              <a:defRPr kumimoji="0" sz="1200">
                <a:latin typeface="+mn-lt"/>
                <a:ea typeface="+mn-ea"/>
              </a:defRPr>
            </a:lvl1pPr>
          </a:lstStyle>
          <a:p>
            <a:pPr>
              <a:defRPr/>
            </a:pPr>
            <a:fld id="{996049A2-930F-4595-B43C-4328EC2250CD}" type="datetimeFigureOut">
              <a:rPr lang="zh-HK" altLang="en-US"/>
              <a:pPr>
                <a:defRPr/>
              </a:pPr>
              <a:t>30/7/2018</a:t>
            </a:fld>
            <a:endParaRPr lang="zh-HK" altLang="en-US"/>
          </a:p>
        </p:txBody>
      </p:sp>
      <p:sp>
        <p:nvSpPr>
          <p:cNvPr id="4" name="投影片圖像版面配置區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14" tIns="45754" rIns="91514" bIns="45754" rtlCol="0" anchor="ctr"/>
          <a:lstStyle/>
          <a:p>
            <a:pPr lvl="0"/>
            <a:endParaRPr lang="zh-HK" altLang="en-US" noProof="0"/>
          </a:p>
        </p:txBody>
      </p:sp>
      <p:sp>
        <p:nvSpPr>
          <p:cNvPr id="5" name="備忘稿版面配置區 4"/>
          <p:cNvSpPr>
            <a:spLocks noGrp="1"/>
          </p:cNvSpPr>
          <p:nvPr>
            <p:ph type="body" sz="quarter" idx="3"/>
          </p:nvPr>
        </p:nvSpPr>
        <p:spPr>
          <a:xfrm>
            <a:off x="680408" y="4722503"/>
            <a:ext cx="5446396" cy="4471350"/>
          </a:xfrm>
          <a:prstGeom prst="rect">
            <a:avLst/>
          </a:prstGeom>
        </p:spPr>
        <p:txBody>
          <a:bodyPr vert="horz" lIns="91514" tIns="45754" rIns="91514" bIns="45754"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HK" altLang="en-US" noProof="0"/>
          </a:p>
        </p:txBody>
      </p:sp>
      <p:sp>
        <p:nvSpPr>
          <p:cNvPr id="6" name="頁尾版面配置區 5"/>
          <p:cNvSpPr>
            <a:spLocks noGrp="1"/>
          </p:cNvSpPr>
          <p:nvPr>
            <p:ph type="ftr" sz="quarter" idx="4"/>
          </p:nvPr>
        </p:nvSpPr>
        <p:spPr>
          <a:xfrm>
            <a:off x="7" y="9440232"/>
            <a:ext cx="2948939" cy="497523"/>
          </a:xfrm>
          <a:prstGeom prst="rect">
            <a:avLst/>
          </a:prstGeom>
        </p:spPr>
        <p:txBody>
          <a:bodyPr vert="horz" lIns="91514" tIns="45754" rIns="91514" bIns="45754"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7" name="投影片編號版面配置區 6"/>
          <p:cNvSpPr>
            <a:spLocks noGrp="1"/>
          </p:cNvSpPr>
          <p:nvPr>
            <p:ph type="sldNum" sz="quarter" idx="5"/>
          </p:nvPr>
        </p:nvSpPr>
        <p:spPr>
          <a:xfrm>
            <a:off x="3856678" y="9440232"/>
            <a:ext cx="2948939" cy="497523"/>
          </a:xfrm>
          <a:prstGeom prst="rect">
            <a:avLst/>
          </a:prstGeom>
        </p:spPr>
        <p:txBody>
          <a:bodyPr vert="horz" lIns="91514" tIns="45754" rIns="91514" bIns="45754" rtlCol="0" anchor="b"/>
          <a:lstStyle>
            <a:lvl1pPr algn="r" fontAlgn="auto">
              <a:spcBef>
                <a:spcPts val="0"/>
              </a:spcBef>
              <a:spcAft>
                <a:spcPts val="0"/>
              </a:spcAft>
              <a:defRPr kumimoji="0" sz="1200">
                <a:latin typeface="+mn-lt"/>
                <a:ea typeface="+mn-ea"/>
              </a:defRPr>
            </a:lvl1pPr>
          </a:lstStyle>
          <a:p>
            <a:pPr>
              <a:defRPr/>
            </a:pPr>
            <a:fld id="{7FD67C98-7E39-4237-83CB-3D7F9D695441}" type="slidenum">
              <a:rPr lang="zh-HK" altLang="en-US"/>
              <a:pPr>
                <a:defRPr/>
              </a:pPr>
              <a:t>‹#›</a:t>
            </a:fld>
            <a:endParaRPr lang="zh-HK" altLang="en-US"/>
          </a:p>
        </p:txBody>
      </p:sp>
    </p:spTree>
    <p:extLst>
      <p:ext uri="{BB962C8B-B14F-4D97-AF65-F5344CB8AC3E}">
        <p14:creationId xmlns:p14="http://schemas.microsoft.com/office/powerpoint/2010/main" val="7794946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dirty="0" smtClean="0"/>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57ACB974-17D0-44F4-9CD0-3C1082B00A60}" type="slidenum">
              <a:rPr lang="zh-HK" altLang="en-US" smtClean="0"/>
              <a:pPr eaLnBrk="1" fontAlgn="base" hangingPunct="1">
                <a:spcBef>
                  <a:spcPct val="0"/>
                </a:spcBef>
                <a:spcAft>
                  <a:spcPct val="0"/>
                </a:spcAft>
              </a:pPr>
              <a:t>1</a:t>
            </a:fld>
            <a:endParaRPr lang="zh-HK" altLang="en-US" smtClean="0"/>
          </a:p>
        </p:txBody>
      </p:sp>
    </p:spTree>
    <p:extLst>
      <p:ext uri="{BB962C8B-B14F-4D97-AF65-F5344CB8AC3E}">
        <p14:creationId xmlns:p14="http://schemas.microsoft.com/office/powerpoint/2010/main" val="421746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758F50F6-467D-429B-8CE2-03E5D34A44C4}" type="slidenum">
              <a:rPr lang="zh-HK" altLang="en-US" smtClean="0"/>
              <a:pPr eaLnBrk="1" fontAlgn="base" hangingPunct="1">
                <a:spcBef>
                  <a:spcPct val="0"/>
                </a:spcBef>
                <a:spcAft>
                  <a:spcPct val="0"/>
                </a:spcAft>
              </a:pPr>
              <a:t>2</a:t>
            </a:fld>
            <a:endParaRPr lang="zh-HK" altLang="en-US" smtClean="0"/>
          </a:p>
        </p:txBody>
      </p:sp>
    </p:spTree>
    <p:extLst>
      <p:ext uri="{BB962C8B-B14F-4D97-AF65-F5344CB8AC3E}">
        <p14:creationId xmlns:p14="http://schemas.microsoft.com/office/powerpoint/2010/main" val="325714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3539" indent="-285974" eaLnBrk="0" hangingPunct="0">
              <a:spcBef>
                <a:spcPct val="30000"/>
              </a:spcBef>
              <a:defRPr sz="1200">
                <a:solidFill>
                  <a:schemeClr val="tx1"/>
                </a:solidFill>
                <a:latin typeface="Calibri" pitchFamily="34" charset="0"/>
                <a:ea typeface="新細明體" charset="-120"/>
              </a:defRPr>
            </a:lvl2pPr>
            <a:lvl3pPr marL="1143903" indent="-228782" eaLnBrk="0" hangingPunct="0">
              <a:spcBef>
                <a:spcPct val="30000"/>
              </a:spcBef>
              <a:defRPr sz="1200">
                <a:solidFill>
                  <a:schemeClr val="tx1"/>
                </a:solidFill>
                <a:latin typeface="Calibri" pitchFamily="34" charset="0"/>
                <a:ea typeface="新細明體" charset="-120"/>
              </a:defRPr>
            </a:lvl3pPr>
            <a:lvl4pPr marL="1601464" indent="-228782" eaLnBrk="0" hangingPunct="0">
              <a:spcBef>
                <a:spcPct val="30000"/>
              </a:spcBef>
              <a:defRPr sz="1200">
                <a:solidFill>
                  <a:schemeClr val="tx1"/>
                </a:solidFill>
                <a:latin typeface="Calibri" pitchFamily="34" charset="0"/>
                <a:ea typeface="新細明體" charset="-120"/>
              </a:defRPr>
            </a:lvl4pPr>
            <a:lvl5pPr marL="2059026" indent="-228782" eaLnBrk="0" hangingPunct="0">
              <a:spcBef>
                <a:spcPct val="30000"/>
              </a:spcBef>
              <a:defRPr sz="1200">
                <a:solidFill>
                  <a:schemeClr val="tx1"/>
                </a:solidFill>
                <a:latin typeface="Calibri" pitchFamily="34" charset="0"/>
                <a:ea typeface="新細明體" charset="-120"/>
              </a:defRPr>
            </a:lvl5pPr>
            <a:lvl6pPr marL="2516587" indent="-228782" eaLnBrk="0" fontAlgn="base" hangingPunct="0">
              <a:spcBef>
                <a:spcPct val="30000"/>
              </a:spcBef>
              <a:spcAft>
                <a:spcPct val="0"/>
              </a:spcAft>
              <a:defRPr sz="1200">
                <a:solidFill>
                  <a:schemeClr val="tx1"/>
                </a:solidFill>
                <a:latin typeface="Calibri" pitchFamily="34" charset="0"/>
                <a:ea typeface="新細明體" charset="-120"/>
              </a:defRPr>
            </a:lvl6pPr>
            <a:lvl7pPr marL="2974148" indent="-228782" eaLnBrk="0" fontAlgn="base" hangingPunct="0">
              <a:spcBef>
                <a:spcPct val="30000"/>
              </a:spcBef>
              <a:spcAft>
                <a:spcPct val="0"/>
              </a:spcAft>
              <a:defRPr sz="1200">
                <a:solidFill>
                  <a:schemeClr val="tx1"/>
                </a:solidFill>
                <a:latin typeface="Calibri" pitchFamily="34" charset="0"/>
                <a:ea typeface="新細明體" charset="-120"/>
              </a:defRPr>
            </a:lvl7pPr>
            <a:lvl8pPr marL="3431710" indent="-228782" eaLnBrk="0" fontAlgn="base" hangingPunct="0">
              <a:spcBef>
                <a:spcPct val="30000"/>
              </a:spcBef>
              <a:spcAft>
                <a:spcPct val="0"/>
              </a:spcAft>
              <a:defRPr sz="1200">
                <a:solidFill>
                  <a:schemeClr val="tx1"/>
                </a:solidFill>
                <a:latin typeface="Calibri" pitchFamily="34" charset="0"/>
                <a:ea typeface="新細明體" charset="-120"/>
              </a:defRPr>
            </a:lvl8pPr>
            <a:lvl9pPr marL="3889271" indent="-22878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F7E063E1-967E-4C70-A398-AFD7C0A833B7}" type="slidenum">
              <a:rPr lang="zh-HK" altLang="en-US" smtClean="0"/>
              <a:pPr eaLnBrk="1" fontAlgn="base" hangingPunct="1">
                <a:spcBef>
                  <a:spcPct val="0"/>
                </a:spcBef>
                <a:spcAft>
                  <a:spcPct val="0"/>
                </a:spcAft>
              </a:pPr>
              <a:t>4</a:t>
            </a:fld>
            <a:endParaRPr lang="zh-HK" altLang="en-US" smtClean="0"/>
          </a:p>
        </p:txBody>
      </p:sp>
    </p:spTree>
    <p:extLst>
      <p:ext uri="{BB962C8B-B14F-4D97-AF65-F5344CB8AC3E}">
        <p14:creationId xmlns:p14="http://schemas.microsoft.com/office/powerpoint/2010/main" val="363137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8</a:t>
            </a:fld>
            <a:endParaRPr lang="zh-HK" altLang="en-US"/>
          </a:p>
        </p:txBody>
      </p:sp>
    </p:spTree>
    <p:extLst>
      <p:ext uri="{BB962C8B-B14F-4D97-AF65-F5344CB8AC3E}">
        <p14:creationId xmlns:p14="http://schemas.microsoft.com/office/powerpoint/2010/main" val="1408864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12</a:t>
            </a:fld>
            <a:endParaRPr lang="zh-HK" altLang="en-US"/>
          </a:p>
        </p:txBody>
      </p:sp>
    </p:spTree>
    <p:extLst>
      <p:ext uri="{BB962C8B-B14F-4D97-AF65-F5344CB8AC3E}">
        <p14:creationId xmlns:p14="http://schemas.microsoft.com/office/powerpoint/2010/main" val="177913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pPr>
                <a:defRPr/>
              </a:pPr>
              <a:t>14</a:t>
            </a:fld>
            <a:endParaRPr lang="zh-HK" altLang="en-US"/>
          </a:p>
        </p:txBody>
      </p:sp>
    </p:spTree>
    <p:extLst>
      <p:ext uri="{BB962C8B-B14F-4D97-AF65-F5344CB8AC3E}">
        <p14:creationId xmlns:p14="http://schemas.microsoft.com/office/powerpoint/2010/main" val="305180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7FD67C98-7E39-4237-83CB-3D7F9D695441}" type="slidenum">
              <a:rPr lang="zh-HK" altLang="en-US" smtClean="0">
                <a:solidFill>
                  <a:prstClr val="black"/>
                </a:solidFill>
              </a:rPr>
              <a:pPr>
                <a:defRPr/>
              </a:pPr>
              <a:t>22</a:t>
            </a:fld>
            <a:endParaRPr lang="zh-HK" altLang="en-US">
              <a:solidFill>
                <a:prstClr val="black"/>
              </a:solidFill>
            </a:endParaRPr>
          </a:p>
        </p:txBody>
      </p:sp>
    </p:spTree>
    <p:extLst>
      <p:ext uri="{BB962C8B-B14F-4D97-AF65-F5344CB8AC3E}">
        <p14:creationId xmlns:p14="http://schemas.microsoft.com/office/powerpoint/2010/main" val="55068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69E7DED9-775F-4F5B-BA22-1CCE3819F6A6}"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418948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85550E30-4E9C-435D-BF92-A05C93D8D0C0}"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124642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pPr>
              <a:defRPr/>
            </a:pPr>
            <a:fld id="{C886F3A1-6893-4ACD-A653-832E9BFCBB6E}"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9413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4E175799-8752-419A-A199-A1AB14859553}" type="datetime1">
              <a:rPr lang="zh-HK" altLang="en-US" smtClean="0"/>
              <a:pPr>
                <a:defRPr/>
              </a:pPr>
              <a:t>30/7/2018</a:t>
            </a:fld>
            <a:endParaRPr lang="zh-HK"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zh-HK"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C36CEB8-54D6-47D5-9184-87966A2A3A8B}" type="slidenum">
              <a:rPr lang="zh-HK" altLang="en-US" smtClean="0"/>
              <a:pPr>
                <a:defRPr/>
              </a:pPr>
              <a:t>‹#›</a:t>
            </a:fld>
            <a:endParaRPr lang="zh-HK" altLang="en-US"/>
          </a:p>
        </p:txBody>
      </p:sp>
    </p:spTree>
    <p:extLst>
      <p:ext uri="{BB962C8B-B14F-4D97-AF65-F5344CB8AC3E}">
        <p14:creationId xmlns:p14="http://schemas.microsoft.com/office/powerpoint/2010/main" val="52363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7863140-1AC5-4593-BDB6-7030F0B287B4}"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75202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3D011B8F-9C5A-42F6-8E26-1CAE4C04DD84}"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59589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smtClean="0"/>
              <a:t>按一下以編輯母片標題樣式</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B6C61FF5-157E-458A-AFA2-737442E45B4A}"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362037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7AF66753-294C-41F5-8E5D-3F7B52B3230C}" type="datetime1">
              <a:rPr lang="zh-HK" altLang="en-US" smtClean="0"/>
              <a:pPr>
                <a:defRPr/>
              </a:pPr>
              <a:t>30/7/2018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235F7C4-0D1F-4C18-AE7D-84F8415AF785}" type="slidenum">
              <a:rPr lang="zh-HK" altLang="en-US" smtClean="0"/>
              <a:pPr>
                <a:defRPr/>
              </a:pPr>
              <a:t>‹#›</a:t>
            </a:fld>
            <a:endParaRPr lang="zh-HK" altLang="en-US"/>
          </a:p>
        </p:txBody>
      </p:sp>
    </p:spTree>
    <p:extLst>
      <p:ext uri="{BB962C8B-B14F-4D97-AF65-F5344CB8AC3E}">
        <p14:creationId xmlns:p14="http://schemas.microsoft.com/office/powerpoint/2010/main" val="390624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A03214CE-E08F-4D45-B488-150555F33C05}" type="datetime1">
              <a:rPr lang="zh-HK" altLang="en-US" smtClean="0"/>
              <a:pPr>
                <a:defRPr/>
              </a:pPr>
              <a:t>30/7/2018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A4466652-F09F-48CE-8A55-EBBE44222C8C}" type="slidenum">
              <a:rPr lang="zh-HK" altLang="en-US" smtClean="0"/>
              <a:pPr>
                <a:defRPr/>
              </a:pPr>
              <a:t>‹#›</a:t>
            </a:fld>
            <a:endParaRPr lang="zh-HK" altLang="en-US"/>
          </a:p>
        </p:txBody>
      </p:sp>
    </p:spTree>
    <p:extLst>
      <p:ext uri="{BB962C8B-B14F-4D97-AF65-F5344CB8AC3E}">
        <p14:creationId xmlns:p14="http://schemas.microsoft.com/office/powerpoint/2010/main" val="162541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AD80DF07-1488-42E0-9D98-C811855C9AC6}" type="datetime1">
              <a:rPr lang="zh-HK" altLang="en-US" smtClean="0"/>
              <a:pPr>
                <a:defRPr/>
              </a:pPr>
              <a:t>30/7/2018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77953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ED6FD5F0-B4DE-43E6-9881-EECEAB2D9A55}"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83520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DDEFD33-FDDA-40FA-9D71-693C4525A2D5}"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pPr>
                <a:defRPr/>
              </a:pPr>
              <a:t>‹#›</a:t>
            </a:fld>
            <a:endParaRPr lang="zh-HK" altLang="en-US"/>
          </a:p>
        </p:txBody>
      </p:sp>
    </p:spTree>
    <p:extLst>
      <p:ext uri="{BB962C8B-B14F-4D97-AF65-F5344CB8AC3E}">
        <p14:creationId xmlns:p14="http://schemas.microsoft.com/office/powerpoint/2010/main" val="4132237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F1CBEBD7-CEBB-4E9B-A1C2-4F8929E43B42}"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3841450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全景圖片 (含標題)">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56562ABC-A500-430F-A218-1F90597F52A6}"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68188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zh-TW" altLang="en-US" smtClean="0"/>
              <a:t>按一下以編輯母片標題樣式</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3E3EC-2D8E-4F06-92CD-AD06DB88984D}"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53938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zh-TW" altLang="en-US" smtClean="0"/>
              <a:t>按一下以編輯母片標題樣式</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CAA566A1-C75B-41DA-8E59-5FA422B81E0A}"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15844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BBA422E4-FDCD-4FDA-8870-B28DA60D6CB2}"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029120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638D39ED-5689-4D5D-BBD7-DD8938D31A34}" type="datetime1">
              <a:rPr lang="zh-HK" altLang="en-US" smtClean="0"/>
              <a:pPr>
                <a:defRPr/>
              </a:pPr>
              <a:t>30/7/2018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2985708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42915D3-617A-4BE7-993E-206A9638E991}" type="datetime1">
              <a:rPr lang="zh-HK" altLang="en-US" smtClean="0"/>
              <a:pPr>
                <a:defRPr/>
              </a:pPr>
              <a:t>30/7/2018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36964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BBEE70BB-1DE8-4EDE-AAA4-3E0FD2983A69}" type="datetime1">
              <a:rPr lang="zh-HK" altLang="en-US" smtClean="0"/>
              <a:pPr>
                <a:defRPr/>
              </a:pPr>
              <a:t>30/7/2018</a:t>
            </a:fld>
            <a:endParaRPr lang="zh-HK" alt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zh-HK"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B3E0E00F-BC80-4D98-AED4-183F51C739A8}" type="slidenum">
              <a:rPr lang="zh-HK" altLang="en-US" smtClean="0"/>
              <a:pPr>
                <a:defRPr/>
              </a:pPr>
              <a:t>‹#›</a:t>
            </a:fld>
            <a:endParaRPr lang="zh-HK" altLang="en-US"/>
          </a:p>
        </p:txBody>
      </p:sp>
    </p:spTree>
    <p:extLst>
      <p:ext uri="{BB962C8B-B14F-4D97-AF65-F5344CB8AC3E}">
        <p14:creationId xmlns:p14="http://schemas.microsoft.com/office/powerpoint/2010/main" val="2078446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ED82753-EFC8-4309-8E7A-4B665265D76A}" type="datetime1">
              <a:rPr lang="zh-HK" altLang="en-US" smtClean="0"/>
              <a:pPr>
                <a:defRPr/>
              </a:pPr>
              <a:t>30/7/2018</a:t>
            </a:fld>
            <a:endParaRPr lang="zh-HK" alt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zh-HK"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C624891-4D11-4B87-BAA0-CBC131618707}" type="slidenum">
              <a:rPr lang="zh-HK" altLang="en-US" smtClean="0"/>
              <a:pPr>
                <a:defRPr/>
              </a:pPr>
              <a:t>‹#›</a:t>
            </a:fld>
            <a:endParaRPr lang="zh-HK" altLang="en-US"/>
          </a:p>
        </p:txBody>
      </p:sp>
    </p:spTree>
    <p:extLst>
      <p:ext uri="{BB962C8B-B14F-4D97-AF65-F5344CB8AC3E}">
        <p14:creationId xmlns:p14="http://schemas.microsoft.com/office/powerpoint/2010/main" val="1878665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EA69A702-1134-4C6C-9101-DC82EB0D5AE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7318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F66F582D-61B0-40B7-B37E-845240C8992A}" type="datetime1">
              <a:rPr lang="zh-HK" altLang="en-US" smtClean="0"/>
              <a:pPr>
                <a:defRPr/>
              </a:pPr>
              <a:t>30/7/2018</a:t>
            </a:fld>
            <a:endParaRPr lang="zh-HK" altLang="en-US"/>
          </a:p>
        </p:txBody>
      </p:sp>
      <p:sp>
        <p:nvSpPr>
          <p:cNvPr id="5" name="Footer Placeholder 4"/>
          <p:cNvSpPr>
            <a:spLocks noGrp="1"/>
          </p:cNvSpPr>
          <p:nvPr>
            <p:ph type="ftr" sz="quarter" idx="11"/>
          </p:nvPr>
        </p:nvSpPr>
        <p:spPr/>
        <p:txBody>
          <a:bodyPr/>
          <a:lstStyle/>
          <a:p>
            <a:pPr>
              <a:defRPr/>
            </a:pPr>
            <a:endParaRPr lang="zh-HK" altLang="en-US"/>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pPr>
                <a:defRPr/>
              </a:pPr>
              <a:t>‹#›</a:t>
            </a:fld>
            <a:endParaRPr lang="zh-HK" altLang="en-US"/>
          </a:p>
        </p:txBody>
      </p:sp>
    </p:spTree>
    <p:extLst>
      <p:ext uri="{BB962C8B-B14F-4D97-AF65-F5344CB8AC3E}">
        <p14:creationId xmlns:p14="http://schemas.microsoft.com/office/powerpoint/2010/main" val="2854296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C784AB7-B153-401E-82D4-2C0BDA8E7DBE}"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73809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D216FAB-752E-4A85-867B-64FC277B8556}"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968112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CD40017-3A48-4FBB-9334-E57774E0A54C}"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25161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BCE5B0C5-9883-4E4E-A895-F6F1A773150A}"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48421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6C0D80AF-3672-4134-8A96-820CCD0A9DCD}"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125351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8CB8C4-1EE0-4687-A0C5-0C7D2DACBFC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89207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2A4CDBB2-7B3A-47B9-B3EC-F688B8DAAAEA}"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11878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92A52AA-98DA-4A84-85BD-FF351F845AD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03750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73681560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813818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F96012D-A0F0-43C7-B0C7-C21B30F4265B}"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pPr>
                <a:defRPr/>
              </a:pPr>
              <a:t>‹#›</a:t>
            </a:fld>
            <a:endParaRPr lang="zh-HK" altLang="en-US"/>
          </a:p>
        </p:txBody>
      </p:sp>
    </p:spTree>
    <p:extLst>
      <p:ext uri="{BB962C8B-B14F-4D97-AF65-F5344CB8AC3E}">
        <p14:creationId xmlns:p14="http://schemas.microsoft.com/office/powerpoint/2010/main" val="4198684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65203017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9729711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92153510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6C65C69-C4CE-404A-B507-A725979C8C97}"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57937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408326FB-D8FB-40E3-ACF2-AB6B5DB4C020}"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196522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EA69A702-1134-4C6C-9101-DC82EB0D5AE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C36CEB8-54D6-47D5-9184-87966A2A3A8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616347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1C784AB7-B153-401E-82D4-2C0BDA8E7DBE}"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4360C-EDD2-49D1-84E3-16D71C30310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160875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D216FAB-752E-4A85-867B-64FC277B8556}"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500F70B-1BA8-4224-8032-87F615D5CDD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1949100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6CD40017-3A48-4FBB-9334-E57774E0A54C}"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604C6B0-5DAD-45CA-839D-90BCB64EA4E3}"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4103020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BCE5B0C5-9883-4E4E-A895-F6F1A773150A}"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48435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633845" y="2507551"/>
            <a:ext cx="3867150"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7551"/>
            <a:ext cx="3886201" cy="3680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pPr>
              <a:defRPr/>
            </a:pPr>
            <a:fld id="{980D675F-6021-4830-A83F-9125B657474A}" type="datetime1">
              <a:rPr lang="zh-HK" altLang="en-US" smtClean="0"/>
              <a:pPr>
                <a:defRPr/>
              </a:pPr>
              <a:t>30/7/2018</a:t>
            </a:fld>
            <a:endParaRPr lang="zh-HK" altLang="en-US"/>
          </a:p>
        </p:txBody>
      </p:sp>
      <p:sp>
        <p:nvSpPr>
          <p:cNvPr id="8" name="Footer Placeholder 7"/>
          <p:cNvSpPr>
            <a:spLocks noGrp="1"/>
          </p:cNvSpPr>
          <p:nvPr>
            <p:ph type="ftr" sz="quarter" idx="11"/>
          </p:nvPr>
        </p:nvSpPr>
        <p:spPr/>
        <p:txBody>
          <a:bodyPr/>
          <a:lstStyle/>
          <a:p>
            <a:pPr>
              <a:defRPr/>
            </a:pPr>
            <a:endParaRPr lang="zh-HK" altLang="en-US"/>
          </a:p>
        </p:txBody>
      </p:sp>
      <p:sp>
        <p:nvSpPr>
          <p:cNvPr id="9" name="Slide Number Placeholder 8"/>
          <p:cNvSpPr>
            <a:spLocks noGrp="1"/>
          </p:cNvSpPr>
          <p:nvPr>
            <p:ph type="sldNum" sz="quarter" idx="12"/>
          </p:nvPr>
        </p:nvSpPr>
        <p:spPr/>
        <p:txBody>
          <a:bodyPr/>
          <a:lstStyle/>
          <a:p>
            <a:pPr>
              <a:defRPr/>
            </a:pPr>
            <a:fld id="{B235F7C4-0D1F-4C18-AE7D-84F8415AF785}" type="slidenum">
              <a:rPr lang="zh-HK" altLang="en-US" smtClean="0"/>
              <a:pPr>
                <a:defRPr/>
              </a:pPr>
              <a:t>‹#›</a:t>
            </a:fld>
            <a:endParaRPr lang="zh-HK" altLang="en-US"/>
          </a:p>
        </p:txBody>
      </p:sp>
      <p:sp>
        <p:nvSpPr>
          <p:cNvPr id="10" name="Title 9"/>
          <p:cNvSpPr>
            <a:spLocks noGrp="1"/>
          </p:cNvSpPr>
          <p:nvPr>
            <p:ph type="title"/>
          </p:nvPr>
        </p:nvSpPr>
        <p:spPr/>
        <p:txBody>
          <a:bodyPr/>
          <a:lstStyle/>
          <a:p>
            <a:r>
              <a:rPr lang="zh-TW" altLang="en-US" smtClean="0"/>
              <a:t>按一下以編輯母片標題樣式</a:t>
            </a:r>
            <a:endParaRPr lang="en-US" dirty="0"/>
          </a:p>
        </p:txBody>
      </p:sp>
    </p:spTree>
    <p:extLst>
      <p:ext uri="{BB962C8B-B14F-4D97-AF65-F5344CB8AC3E}">
        <p14:creationId xmlns:p14="http://schemas.microsoft.com/office/powerpoint/2010/main" val="3200200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6C0D80AF-3672-4134-8A96-820CCD0A9DCD}"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2449478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8CB8C4-1EE0-4687-A0C5-0C7D2DACBFC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318061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2A4CDBB2-7B3A-47B9-B3EC-F688B8DAAAEA}"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52077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92A52AA-98DA-4A84-85BD-FF351F845ADF}"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442378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865779619"/>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644582783"/>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2733840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83705677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696666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F6C65C69-C4CE-404A-B507-A725979C8C97}"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E0E00F-BC80-4D98-AED4-183F51C739A8}"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47001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8F8E318-7E29-4EC2-8C6C-7D3D226AC012}" type="datetime1">
              <a:rPr lang="zh-HK" altLang="en-US" smtClean="0"/>
              <a:pPr>
                <a:defRPr/>
              </a:pPr>
              <a:t>30/7/2018</a:t>
            </a:fld>
            <a:endParaRPr lang="zh-HK" altLang="en-US"/>
          </a:p>
        </p:txBody>
      </p:sp>
      <p:sp>
        <p:nvSpPr>
          <p:cNvPr id="4" name="Footer Placeholder 3"/>
          <p:cNvSpPr>
            <a:spLocks noGrp="1"/>
          </p:cNvSpPr>
          <p:nvPr>
            <p:ph type="ftr" sz="quarter" idx="11"/>
          </p:nvPr>
        </p:nvSpPr>
        <p:spPr/>
        <p:txBody>
          <a:bodyPr/>
          <a:lstStyle/>
          <a:p>
            <a:pPr>
              <a:defRPr/>
            </a:pPr>
            <a:endParaRPr lang="zh-HK" altLang="en-US"/>
          </a:p>
        </p:txBody>
      </p:sp>
      <p:sp>
        <p:nvSpPr>
          <p:cNvPr id="5" name="Slide Number Placeholder 4"/>
          <p:cNvSpPr>
            <a:spLocks noGrp="1"/>
          </p:cNvSpPr>
          <p:nvPr>
            <p:ph type="sldNum" sz="quarter" idx="12"/>
          </p:nvPr>
        </p:nvSpPr>
        <p:spPr/>
        <p:txBody>
          <a:bodyPr/>
          <a:lstStyle/>
          <a:p>
            <a:pPr>
              <a:defRPr/>
            </a:pPr>
            <a:fld id="{A4466652-F09F-48CE-8A55-EBBE44222C8C}" type="slidenum">
              <a:rPr lang="zh-HK" altLang="en-US" smtClean="0"/>
              <a:pPr>
                <a:defRPr/>
              </a:pPr>
              <a:t>‹#›</a:t>
            </a:fld>
            <a:endParaRPr lang="zh-HK" altLang="en-US"/>
          </a:p>
        </p:txBody>
      </p:sp>
      <p:sp>
        <p:nvSpPr>
          <p:cNvPr id="6" name="Title 5"/>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1716981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408326FB-D8FB-40E3-ACF2-AB6B5DB4C020}"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C624891-4D11-4B87-BAA0-CBC131618707}"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371138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28AAB6-2ACD-43DA-8A7D-5C8E42151465}" type="datetime1">
              <a:rPr lang="zh-HK" altLang="en-US" smtClean="0"/>
              <a:pPr>
                <a:defRPr/>
              </a:pPr>
              <a:t>30/7/2018</a:t>
            </a:fld>
            <a:endParaRPr lang="zh-HK" altLang="en-US"/>
          </a:p>
        </p:txBody>
      </p:sp>
      <p:sp>
        <p:nvSpPr>
          <p:cNvPr id="3" name="Footer Placeholder 2"/>
          <p:cNvSpPr>
            <a:spLocks noGrp="1"/>
          </p:cNvSpPr>
          <p:nvPr>
            <p:ph type="ftr" sz="quarter" idx="11"/>
          </p:nvPr>
        </p:nvSpPr>
        <p:spPr/>
        <p:txBody>
          <a:bodyPr/>
          <a:lstStyle/>
          <a:p>
            <a:pPr>
              <a:defRPr/>
            </a:pPr>
            <a:endParaRPr lang="zh-HK" altLang="en-US"/>
          </a:p>
        </p:txBody>
      </p:sp>
      <p:sp>
        <p:nvSpPr>
          <p:cNvPr id="4" name="Slide Number Placeholder 3"/>
          <p:cNvSpPr>
            <a:spLocks noGrp="1"/>
          </p:cNvSpPr>
          <p:nvPr>
            <p:ph type="sldNum" sz="quarter" idx="12"/>
          </p:nvPr>
        </p:nvSpPr>
        <p:spPr/>
        <p:txBody>
          <a:bodyPr/>
          <a:lstStyle/>
          <a:p>
            <a:pPr>
              <a:defRPr/>
            </a:pPr>
            <a:fld id="{2648F491-A338-4640-88AC-104682CE846B}" type="slidenum">
              <a:rPr lang="zh-HK" altLang="en-US" smtClean="0"/>
              <a:pPr>
                <a:defRPr/>
              </a:pPr>
              <a:t>‹#›</a:t>
            </a:fld>
            <a:endParaRPr lang="zh-HK" altLang="en-US"/>
          </a:p>
        </p:txBody>
      </p:sp>
    </p:spTree>
    <p:extLst>
      <p:ext uri="{BB962C8B-B14F-4D97-AF65-F5344CB8AC3E}">
        <p14:creationId xmlns:p14="http://schemas.microsoft.com/office/powerpoint/2010/main" val="19740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8AF9A1A9-88C8-4153-835C-18041EC7D573}"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6E9BE09E-5C92-4EF3-B8A6-24FB1C0D4C5B}" type="slidenum">
              <a:rPr lang="zh-HK" altLang="en-US" smtClean="0"/>
              <a:pPr>
                <a:defRPr/>
              </a:pPr>
              <a:t>‹#›</a:t>
            </a:fld>
            <a:endParaRPr lang="zh-HK" altLang="en-US"/>
          </a:p>
        </p:txBody>
      </p:sp>
    </p:spTree>
    <p:extLst>
      <p:ext uri="{BB962C8B-B14F-4D97-AF65-F5344CB8AC3E}">
        <p14:creationId xmlns:p14="http://schemas.microsoft.com/office/powerpoint/2010/main" val="1971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76EAD457-2CD7-4657-B29F-EC15A70E5952}" type="datetime1">
              <a:rPr lang="zh-HK" altLang="en-US" smtClean="0"/>
              <a:pPr>
                <a:defRPr/>
              </a:pPr>
              <a:t>30/7/2018</a:t>
            </a:fld>
            <a:endParaRPr lang="zh-HK" altLang="en-US"/>
          </a:p>
        </p:txBody>
      </p:sp>
      <p:sp>
        <p:nvSpPr>
          <p:cNvPr id="6" name="Footer Placeholder 5"/>
          <p:cNvSpPr>
            <a:spLocks noGrp="1"/>
          </p:cNvSpPr>
          <p:nvPr>
            <p:ph type="ftr" sz="quarter" idx="11"/>
          </p:nvPr>
        </p:nvSpPr>
        <p:spPr/>
        <p:txBody>
          <a:bodyPr/>
          <a:lstStyle/>
          <a:p>
            <a:pPr>
              <a:defRPr/>
            </a:pPr>
            <a:endParaRPr lang="zh-HK" altLang="en-US"/>
          </a:p>
        </p:txBody>
      </p:sp>
      <p:sp>
        <p:nvSpPr>
          <p:cNvPr id="7" name="Slide Number Placeholder 6"/>
          <p:cNvSpPr>
            <a:spLocks noGrp="1"/>
          </p:cNvSpPr>
          <p:nvPr>
            <p:ph type="sldNum" sz="quarter" idx="12"/>
          </p:nvPr>
        </p:nvSpPr>
        <p:spPr/>
        <p:txBody>
          <a:bodyPr/>
          <a:lstStyle/>
          <a:p>
            <a:pPr>
              <a:defRPr/>
            </a:pPr>
            <a:fld id="{A411E02C-54B7-43CE-A98F-F6CBD89C9587}" type="slidenum">
              <a:rPr lang="zh-HK" altLang="en-US" smtClean="0"/>
              <a:pPr>
                <a:defRPr/>
              </a:pPr>
              <a:t>‹#›</a:t>
            </a:fld>
            <a:endParaRPr lang="zh-HK" altLang="en-US"/>
          </a:p>
        </p:txBody>
      </p:sp>
    </p:spTree>
    <p:extLst>
      <p:ext uri="{BB962C8B-B14F-4D97-AF65-F5344CB8AC3E}">
        <p14:creationId xmlns:p14="http://schemas.microsoft.com/office/powerpoint/2010/main" val="174351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fld id="{AD8A13E7-9885-4279-A218-11162652C435}" type="datetime1">
              <a:rPr lang="zh-HK" altLang="en-US" smtClean="0"/>
              <a:pPr>
                <a:defRPr/>
              </a:pPr>
              <a:t>30/7/2018</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zh-HK"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422012885"/>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B5716662-75A2-45DF-9B91-25879AFCDD23}" type="datetime1">
              <a:rPr lang="zh-HK" altLang="en-US" smtClean="0"/>
              <a:pPr>
                <a:defRPr/>
              </a:pPr>
              <a:t>30/7/2018</a:t>
            </a:fld>
            <a:endParaRPr lang="zh-HK"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zh-HK"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2A3A3A44-0CBE-4903-A518-4A17C0AE8B22}" type="slidenum">
              <a:rPr lang="zh-HK" altLang="en-US" smtClean="0"/>
              <a:pPr>
                <a:defRPr/>
              </a:pPr>
              <a:t>‹#›</a:t>
            </a:fld>
            <a:endParaRPr lang="zh-HK" altLang="en-US"/>
          </a:p>
        </p:txBody>
      </p:sp>
    </p:spTree>
    <p:extLst>
      <p:ext uri="{BB962C8B-B14F-4D97-AF65-F5344CB8AC3E}">
        <p14:creationId xmlns:p14="http://schemas.microsoft.com/office/powerpoint/2010/main" val="1796966583"/>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67805437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 id="2147484693" r:id="rId13"/>
    <p:sldLayoutId id="2147484694" r:id="rId14"/>
    <p:sldLayoutId id="2147484695" r:id="rId15"/>
    <p:sldLayoutId id="214748469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18396C-72A6-4FD7-9619-686FEC85C303}" type="datetime1">
              <a:rPr lang="zh-HK" altLang="en-US" smtClean="0">
                <a:solidFill>
                  <a:prstClr val="black">
                    <a:tint val="75000"/>
                  </a:prstClr>
                </a:solidFill>
              </a:rPr>
              <a:pPr>
                <a:defRPr/>
              </a:pPr>
              <a:t>30/7/2018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A3A3A44-0CBE-4903-A518-4A17C0AE8B22}" type="slidenum">
              <a:rPr lang="zh-HK" altLang="en-US" smtClean="0">
                <a:solidFill>
                  <a:srgbClr val="5FCBEF"/>
                </a:solidFill>
              </a:rPr>
              <a:pPr>
                <a:defRPr/>
              </a:pPr>
              <a:t>‹#›</a:t>
            </a:fld>
            <a:endParaRPr lang="zh-HK" altLang="en-US">
              <a:solidFill>
                <a:srgbClr val="5FCBEF"/>
              </a:solidFill>
            </a:endParaRPr>
          </a:p>
        </p:txBody>
      </p:sp>
    </p:spTree>
    <p:extLst>
      <p:ext uri="{BB962C8B-B14F-4D97-AF65-F5344CB8AC3E}">
        <p14:creationId xmlns:p14="http://schemas.microsoft.com/office/powerpoint/2010/main" val="500176784"/>
      </p:ext>
    </p:extLst>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 id="2147484709" r:id="rId12"/>
    <p:sldLayoutId id="2147484710" r:id="rId13"/>
    <p:sldLayoutId id="2147484711" r:id="rId14"/>
    <p:sldLayoutId id="2147484712" r:id="rId15"/>
    <p:sldLayoutId id="214748471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hyperlink" Target="http://www.chsc.hk/kindergarten/"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hyperlink" Target="http://www.edb.gov.hk/k1-admission_sc"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kcscheer.net/hk/interpretation-and-translation-services"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 y="1196752"/>
            <a:ext cx="9143999" cy="3816424"/>
          </a:xfrm>
          <a:solidFill>
            <a:srgbClr val="FFFFFF">
              <a:alpha val="21961"/>
            </a:srgbClr>
          </a:solidFill>
        </p:spPr>
        <p:txBody>
          <a:bodyPr>
            <a:noAutofit/>
          </a:bodyPr>
          <a:lstStyle/>
          <a:p>
            <a:pPr algn="ctr">
              <a:defRPr/>
            </a:pP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2019/20</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学年</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幼稚园幼儿班（</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K1</a:t>
            </a: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收生安排</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zh-TW" altLang="en-US" sz="4400" b="1" dirty="0" smtClean="0">
                <a:solidFill>
                  <a:schemeClr val="accent4">
                    <a:lumMod val="75000"/>
                  </a:schemeClr>
                </a:solidFill>
                <a:latin typeface="微軟正黑體" panose="020B0604030504040204" pitchFamily="34" charset="-120"/>
                <a:ea typeface="微軟正黑體" panose="020B0604030504040204" pitchFamily="34" charset="-120"/>
              </a:rPr>
              <a:t>家长简介会</a:t>
            </a:r>
            <a: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4400" b="1" dirty="0" smtClean="0">
                <a:solidFill>
                  <a:schemeClr val="accent4">
                    <a:lumMod val="75000"/>
                  </a:schemeClr>
                </a:solidFill>
                <a:latin typeface="微軟正黑體" panose="020B0604030504040204" pitchFamily="34" charset="-120"/>
                <a:ea typeface="微軟正黑體" panose="020B0604030504040204" pitchFamily="34" charset="-120"/>
              </a:rPr>
            </a:br>
            <a:r>
              <a:rPr lang="en-US" altLang="zh-TW" sz="2800" b="1" dirty="0" smtClean="0">
                <a:solidFill>
                  <a:srgbClr val="0070C0"/>
                </a:solidFill>
                <a:latin typeface="微軟正黑體" panose="020B0604030504040204" pitchFamily="34" charset="-120"/>
                <a:ea typeface="微軟正黑體" panose="020B0604030504040204" pitchFamily="34" charset="-120"/>
              </a:rPr>
              <a:t>(</a:t>
            </a:r>
            <a:r>
              <a:rPr lang="zh-HK" altLang="en-US" sz="2800" b="1" dirty="0" smtClean="0">
                <a:solidFill>
                  <a:srgbClr val="0070C0"/>
                </a:solidFill>
                <a:latin typeface="微軟正黑體" panose="020B0604030504040204" pitchFamily="34" charset="-120"/>
                <a:ea typeface="微軟正黑體" panose="020B0604030504040204" pitchFamily="34" charset="-120"/>
              </a:rPr>
              <a:t>适用于</a:t>
            </a:r>
            <a:r>
              <a:rPr lang="en-US" altLang="zh-HK" sz="2800" b="1" dirty="0" smtClean="0">
                <a:solidFill>
                  <a:srgbClr val="0070C0"/>
                </a:solidFill>
                <a:latin typeface="微軟正黑體" panose="020B0604030504040204" pitchFamily="34" charset="-120"/>
                <a:ea typeface="微軟正黑體" panose="020B0604030504040204" pitchFamily="34" charset="-120"/>
              </a:rPr>
              <a:t>2016</a:t>
            </a:r>
            <a:r>
              <a:rPr lang="zh-HK" altLang="en-US" sz="2800" b="1" dirty="0" smtClean="0">
                <a:solidFill>
                  <a:srgbClr val="0070C0"/>
                </a:solidFill>
                <a:latin typeface="微軟正黑體" panose="020B0604030504040204" pitchFamily="34" charset="-120"/>
                <a:ea typeface="微軟正黑體" panose="020B0604030504040204" pitchFamily="34" charset="-120"/>
              </a:rPr>
              <a:t>年</a:t>
            </a:r>
            <a:r>
              <a:rPr lang="en-US" altLang="zh-HK" sz="2800" b="1" dirty="0" smtClean="0">
                <a:solidFill>
                  <a:srgbClr val="0070C0"/>
                </a:solidFill>
                <a:latin typeface="微軟正黑體" panose="020B0604030504040204" pitchFamily="34" charset="-120"/>
                <a:ea typeface="微軟正黑體" panose="020B0604030504040204" pitchFamily="34" charset="-120"/>
              </a:rPr>
              <a:t>12</a:t>
            </a:r>
            <a:r>
              <a:rPr lang="zh-HK" altLang="en-US" sz="2800" b="1" dirty="0" smtClean="0">
                <a:solidFill>
                  <a:srgbClr val="0070C0"/>
                </a:solidFill>
                <a:latin typeface="微軟正黑體" panose="020B0604030504040204" pitchFamily="34" charset="-120"/>
                <a:ea typeface="微軟正黑體" panose="020B0604030504040204" pitchFamily="34" charset="-120"/>
              </a:rPr>
              <a:t>月</a:t>
            </a:r>
            <a:r>
              <a:rPr lang="en-US" altLang="zh-HK" sz="2800" b="1" dirty="0" smtClean="0">
                <a:solidFill>
                  <a:srgbClr val="0070C0"/>
                </a:solidFill>
                <a:latin typeface="微軟正黑體" panose="020B0604030504040204" pitchFamily="34" charset="-120"/>
                <a:ea typeface="微軟正黑體" panose="020B0604030504040204" pitchFamily="34" charset="-120"/>
              </a:rPr>
              <a:t>31</a:t>
            </a:r>
            <a:r>
              <a:rPr lang="zh-HK" altLang="en-US" sz="2800" b="1" dirty="0" smtClean="0">
                <a:solidFill>
                  <a:srgbClr val="0070C0"/>
                </a:solidFill>
                <a:latin typeface="微軟正黑體" panose="020B0604030504040204" pitchFamily="34" charset="-120"/>
                <a:ea typeface="微軟正黑體" panose="020B0604030504040204" pitchFamily="34" charset="-120"/>
              </a:rPr>
              <a:t>日</a:t>
            </a:r>
            <a:r>
              <a:rPr lang="zh-HK" altLang="en-US" sz="2800" b="1" dirty="0">
                <a:solidFill>
                  <a:srgbClr val="0070C0"/>
                </a:solidFill>
                <a:latin typeface="微軟正黑體" panose="020B0604030504040204" pitchFamily="34" charset="-120"/>
                <a:ea typeface="微軟正黑體" panose="020B0604030504040204" pitchFamily="34" charset="-120"/>
              </a:rPr>
              <a:t>或之前出生</a:t>
            </a:r>
            <a:r>
              <a:rPr lang="zh-HK" altLang="en-US" sz="2800" b="1" dirty="0" smtClean="0">
                <a:solidFill>
                  <a:srgbClr val="0070C0"/>
                </a:solidFill>
                <a:latin typeface="微軟正黑體" panose="020B0604030504040204" pitchFamily="34" charset="-120"/>
                <a:ea typeface="微軟正黑體" panose="020B0604030504040204" pitchFamily="34" charset="-120"/>
              </a:rPr>
              <a:t>的儿童</a:t>
            </a:r>
            <a:r>
              <a:rPr lang="en-US" altLang="zh-HK" sz="2800" b="1" dirty="0" smtClean="0">
                <a:solidFill>
                  <a:srgbClr val="0070C0"/>
                </a:solidFill>
                <a:latin typeface="微軟正黑體" panose="020B0604030504040204" pitchFamily="34" charset="-120"/>
                <a:ea typeface="微軟正黑體" panose="020B0604030504040204" pitchFamily="34" charset="-120"/>
              </a:rPr>
              <a:t>)</a:t>
            </a:r>
            <a:endParaRPr lang="zh-HK" altLang="en-US" sz="2800" b="1" dirty="0">
              <a:solidFill>
                <a:srgbClr val="0070C0"/>
              </a:solidFill>
              <a:latin typeface="微軟正黑體" panose="020B0604030504040204" pitchFamily="34" charset="-120"/>
              <a:ea typeface="微軟正黑體" panose="020B0604030504040204" pitchFamily="34" charset="-120"/>
            </a:endParaRPr>
          </a:p>
        </p:txBody>
      </p:sp>
      <p:sp>
        <p:nvSpPr>
          <p:cNvPr id="4" name="投影片編號版面配置區 3"/>
          <p:cNvSpPr txBox="1">
            <a:spLocks/>
          </p:cNvSpPr>
          <p:nvPr/>
        </p:nvSpPr>
        <p:spPr>
          <a:xfrm>
            <a:off x="8288571" y="6405376"/>
            <a:ext cx="412231" cy="365125"/>
          </a:xfrm>
          <a:prstGeom prst="rect">
            <a:avLst/>
          </a:prstGeom>
          <a:ln w="19050">
            <a:solidFill>
              <a:srgbClr val="FFFFFF"/>
            </a:solidFill>
          </a:ln>
          <a:extLst/>
        </p:spPr>
        <p:txBody>
          <a:bodyPr vert="horz" lIns="9144" tIns="9144" rIns="9144" bIns="9144" rtlCol="0" anchor="ctr">
            <a:normAutofit/>
          </a:bodyPr>
          <a:lstStyle>
            <a:defPPr>
              <a:defRPr lang="zh-HK"/>
            </a:defPPr>
            <a:lvl1pPr algn="r" rtl="0" fontAlgn="base">
              <a:spcBef>
                <a:spcPct val="0"/>
              </a:spcBef>
              <a:spcAft>
                <a:spcPct val="0"/>
              </a:spcAft>
              <a:defRPr kumimoji="1" sz="1050" kern="1200">
                <a:solidFill>
                  <a:srgbClr val="FFFFFF"/>
                </a:solidFill>
                <a:latin typeface="Century Schoolbook" pitchFamily="18" charset="0"/>
                <a:ea typeface="新細明體" charset="-120"/>
                <a:cs typeface="+mn-cs"/>
              </a:defRPr>
            </a:lvl1pPr>
            <a:lvl2pPr marL="457200" algn="l" rtl="0" fontAlgn="base">
              <a:spcBef>
                <a:spcPct val="0"/>
              </a:spcBef>
              <a:spcAft>
                <a:spcPct val="0"/>
              </a:spcAft>
              <a:defRPr kumimoji="1" kern="1200">
                <a:solidFill>
                  <a:schemeClr val="tx1"/>
                </a:solidFill>
                <a:latin typeface="Century Schoolbook" pitchFamily="18" charset="0"/>
                <a:ea typeface="新細明體" charset="-120"/>
                <a:cs typeface="+mn-cs"/>
              </a:defRPr>
            </a:lvl2pPr>
            <a:lvl3pPr marL="914400" algn="l" rtl="0" fontAlgn="base">
              <a:spcBef>
                <a:spcPct val="0"/>
              </a:spcBef>
              <a:spcAft>
                <a:spcPct val="0"/>
              </a:spcAft>
              <a:defRPr kumimoji="1" kern="1200">
                <a:solidFill>
                  <a:schemeClr val="tx1"/>
                </a:solidFill>
                <a:latin typeface="Century Schoolbook" pitchFamily="18" charset="0"/>
                <a:ea typeface="新細明體" charset="-120"/>
                <a:cs typeface="+mn-cs"/>
              </a:defRPr>
            </a:lvl3pPr>
            <a:lvl4pPr marL="1371600" algn="l" rtl="0" fontAlgn="base">
              <a:spcBef>
                <a:spcPct val="0"/>
              </a:spcBef>
              <a:spcAft>
                <a:spcPct val="0"/>
              </a:spcAft>
              <a:defRPr kumimoji="1" kern="1200">
                <a:solidFill>
                  <a:schemeClr val="tx1"/>
                </a:solidFill>
                <a:latin typeface="Century Schoolbook" pitchFamily="18" charset="0"/>
                <a:ea typeface="新細明體" charset="-120"/>
                <a:cs typeface="+mn-cs"/>
              </a:defRPr>
            </a:lvl4pPr>
            <a:lvl5pPr marL="1828800" algn="l" rtl="0" fontAlgn="base">
              <a:spcBef>
                <a:spcPct val="0"/>
              </a:spcBef>
              <a:spcAft>
                <a:spcPct val="0"/>
              </a:spcAft>
              <a:defRPr kumimoji="1" kern="1200">
                <a:solidFill>
                  <a:schemeClr val="tx1"/>
                </a:solidFill>
                <a:latin typeface="Century Schoolbook" pitchFamily="18" charset="0"/>
                <a:ea typeface="新細明體" charset="-120"/>
                <a:cs typeface="+mn-cs"/>
              </a:defRPr>
            </a:lvl5pPr>
            <a:lvl6pPr marL="2286000" algn="l" defTabSz="914400" rtl="0" eaLnBrk="1" latinLnBrk="0" hangingPunct="1">
              <a:defRPr kumimoji="1" kern="1200">
                <a:solidFill>
                  <a:schemeClr val="tx1"/>
                </a:solidFill>
                <a:latin typeface="Century Schoolbook" pitchFamily="18" charset="0"/>
                <a:ea typeface="新細明體" charset="-120"/>
                <a:cs typeface="+mn-cs"/>
              </a:defRPr>
            </a:lvl6pPr>
            <a:lvl7pPr marL="2743200" algn="l" defTabSz="914400" rtl="0" eaLnBrk="1" latinLnBrk="0" hangingPunct="1">
              <a:defRPr kumimoji="1" kern="1200">
                <a:solidFill>
                  <a:schemeClr val="tx1"/>
                </a:solidFill>
                <a:latin typeface="Century Schoolbook" pitchFamily="18" charset="0"/>
                <a:ea typeface="新細明體" charset="-120"/>
                <a:cs typeface="+mn-cs"/>
              </a:defRPr>
            </a:lvl7pPr>
            <a:lvl8pPr marL="3200400" algn="l" defTabSz="914400" rtl="0" eaLnBrk="1" latinLnBrk="0" hangingPunct="1">
              <a:defRPr kumimoji="1" kern="1200">
                <a:solidFill>
                  <a:schemeClr val="tx1"/>
                </a:solidFill>
                <a:latin typeface="Century Schoolbook" pitchFamily="18" charset="0"/>
                <a:ea typeface="新細明體" charset="-120"/>
                <a:cs typeface="+mn-cs"/>
              </a:defRPr>
            </a:lvl8pPr>
            <a:lvl9pPr marL="3657600" algn="l" defTabSz="914400" rtl="0" eaLnBrk="1" latinLnBrk="0" hangingPunct="1">
              <a:defRPr kumimoji="1" kern="1200">
                <a:solidFill>
                  <a:schemeClr val="tx1"/>
                </a:solidFill>
                <a:latin typeface="Century Schoolbook" pitchFamily="18" charset="0"/>
                <a:ea typeface="新細明體" charset="-120"/>
                <a:cs typeface="+mn-cs"/>
              </a:defRPr>
            </a:lvl9pPr>
          </a:lstStyle>
          <a:p>
            <a:pPr algn="ctr"/>
            <a:r>
              <a:rPr lang="en-US" altLang="zh-HK" dirty="0" smtClean="0"/>
              <a:t>1</a:t>
            </a:r>
            <a:endParaRPr lang="zh-HK" altLang="en-US" dirty="0"/>
          </a:p>
        </p:txBody>
      </p:sp>
      <p:sp>
        <p:nvSpPr>
          <p:cNvPr id="5" name="投影片編號版面配置區 4"/>
          <p:cNvSpPr>
            <a:spLocks noGrp="1"/>
          </p:cNvSpPr>
          <p:nvPr>
            <p:ph type="sldNum" sz="quarter" idx="12"/>
          </p:nvPr>
        </p:nvSpPr>
        <p:spPr>
          <a:xfrm>
            <a:off x="8494686" y="6031967"/>
            <a:ext cx="791308" cy="767687"/>
          </a:xfrm>
        </p:spPr>
        <p:txBody>
          <a:bodyPr/>
          <a:lstStyle/>
          <a:p>
            <a:pPr>
              <a:defRPr/>
            </a:pPr>
            <a:fld id="{1C36CEB8-54D6-47D5-9184-87966A2A3A8B}" type="slidenum">
              <a:rPr lang="zh-HK" altLang="en-US" sz="1400" smtClean="0">
                <a:solidFill>
                  <a:schemeClr val="tx1"/>
                </a:solidFill>
              </a:rPr>
              <a:pPr>
                <a:defRPr/>
              </a:pPr>
              <a:t>1</a:t>
            </a:fld>
            <a:endParaRPr lang="zh-HK" altLang="en-US" sz="1400" dirty="0">
              <a:solidFill>
                <a:schemeClr val="tx1"/>
              </a:solidFill>
            </a:endParaRPr>
          </a:p>
        </p:txBody>
      </p:sp>
    </p:spTree>
    <p:extLst>
      <p:ext uri="{BB962C8B-B14F-4D97-AF65-F5344CB8AC3E}">
        <p14:creationId xmlns:p14="http://schemas.microsoft.com/office/powerpoint/2010/main" val="290900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15549"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10</a:t>
            </a:fld>
            <a:endParaRPr lang="zh-HK" altLang="en-US" sz="1400" dirty="0">
              <a:solidFill>
                <a:schemeClr val="tx1"/>
              </a:solidFill>
            </a:endParaRPr>
          </a:p>
        </p:txBody>
      </p:sp>
      <p:sp>
        <p:nvSpPr>
          <p:cNvPr id="7" name="內容版面配置區 1"/>
          <p:cNvSpPr txBox="1">
            <a:spLocks/>
          </p:cNvSpPr>
          <p:nvPr/>
        </p:nvSpPr>
        <p:spPr>
          <a:xfrm>
            <a:off x="467544" y="2060848"/>
            <a:ext cx="8136904" cy="3672408"/>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zh-TW" altLang="en-US" sz="3600" b="1" dirty="0">
                <a:solidFill>
                  <a:schemeClr val="accent4"/>
                </a:solidFill>
                <a:latin typeface="微軟正黑體" panose="020B0604030504040204" pitchFamily="34" charset="-120"/>
                <a:ea typeface="微軟正黑體" panose="020B0604030504040204" pitchFamily="34" charset="-120"/>
              </a:rPr>
              <a:t>（</a:t>
            </a:r>
            <a:r>
              <a:rPr lang="zh-TW" altLang="en-US" sz="3600" b="1" dirty="0" smtClean="0">
                <a:solidFill>
                  <a:schemeClr val="accent4"/>
                </a:solidFill>
                <a:latin typeface="微軟正黑體" panose="020B0604030504040204" pitchFamily="34" charset="-120"/>
                <a:ea typeface="微軟正黑體" panose="020B0604030504040204" pitchFamily="34" charset="-120"/>
              </a:rPr>
              <a:t>二</a:t>
            </a:r>
            <a:r>
              <a:rPr lang="zh-TW" altLang="en-US" sz="3600" b="1" dirty="0">
                <a:solidFill>
                  <a:schemeClr val="accent4"/>
                </a:solidFill>
                <a:latin typeface="微軟正黑體" panose="020B0604030504040204" pitchFamily="34" charset="-120"/>
                <a:ea typeface="微軟正黑體" panose="020B0604030504040204" pitchFamily="34" charset="-120"/>
              </a:rPr>
              <a:t>）</a:t>
            </a:r>
            <a:r>
              <a:rPr lang="zh-TW" altLang="en-US" sz="3600" b="1" dirty="0" smtClean="0">
                <a:solidFill>
                  <a:schemeClr val="accent4"/>
                </a:solidFill>
                <a:latin typeface="微軟正黑體" panose="020B0604030504040204" pitchFamily="34" charset="-120"/>
                <a:ea typeface="微軟正黑體" panose="020B0604030504040204" pitchFamily="34" charset="-120"/>
              </a:rPr>
              <a:t>校</a:t>
            </a:r>
            <a:r>
              <a:rPr lang="zh-TW" altLang="en-US" sz="3600" b="1" dirty="0">
                <a:solidFill>
                  <a:schemeClr val="accent4"/>
                </a:solidFill>
                <a:latin typeface="微軟正黑體" panose="020B0604030504040204" pitchFamily="34" charset="-120"/>
                <a:ea typeface="微軟正黑體" panose="020B0604030504040204" pitchFamily="34" charset="-120"/>
              </a:rPr>
              <a:t>本收</a:t>
            </a:r>
            <a:r>
              <a:rPr lang="zh-TW" altLang="en-US" sz="3600" b="1" dirty="0" smtClean="0">
                <a:solidFill>
                  <a:schemeClr val="accent4"/>
                </a:solidFill>
                <a:latin typeface="微軟正黑體" panose="020B0604030504040204" pitchFamily="34" charset="-120"/>
                <a:ea typeface="微軟正黑體" panose="020B0604030504040204" pitchFamily="34" charset="-120"/>
              </a:rPr>
              <a:t>生机制</a:t>
            </a:r>
            <a:endParaRPr lang="en-US" altLang="zh-TW" sz="11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fontAlgn="auto">
              <a:spcBef>
                <a:spcPts val="1800"/>
              </a:spcBef>
              <a:spcAft>
                <a:spcPts val="0"/>
              </a:spcAft>
              <a:buClr>
                <a:schemeClr val="bg2"/>
              </a:buClr>
              <a:buSzPct val="100000"/>
              <a:buFont typeface="Wingdings 3" panose="05040102010807070707" pitchFamily="18" charset="2"/>
              <a:buChar cha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幼稚园须透过有效的方法预先通知家长校本收生机制的详情，并尽量将有关资料上载学校网页</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smtClean="0">
                <a:solidFill>
                  <a:srgbClr val="0099CC"/>
                </a:solidFill>
                <a:latin typeface="微軟正黑體" panose="020B0604030504040204" pitchFamily="34" charset="-120"/>
                <a:ea typeface="微軟正黑體" panose="020B0604030504040204" pitchFamily="34" charset="-120"/>
              </a:rPr>
              <a:t>入学申请表格须知、学校收生指引</a:t>
            </a:r>
            <a:r>
              <a:rPr lang="en-US" altLang="zh-TW" sz="1800" b="1" dirty="0" smtClean="0">
                <a:solidFill>
                  <a:srgbClr val="0099CC"/>
                </a:solidFill>
                <a:latin typeface="微軟正黑體" panose="020B0604030504040204" pitchFamily="34" charset="-120"/>
                <a:ea typeface="微軟正黑體" panose="020B0604030504040204" pitchFamily="34" charset="-120"/>
              </a:rPr>
              <a:t>/</a:t>
            </a:r>
            <a:r>
              <a:rPr lang="zh-TW" altLang="en-US" sz="1800" b="1" dirty="0" smtClean="0">
                <a:solidFill>
                  <a:srgbClr val="0099CC"/>
                </a:solidFill>
                <a:latin typeface="微軟正黑體" panose="020B0604030504040204" pitchFamily="34" charset="-120"/>
                <a:ea typeface="微軟正黑體" panose="020B0604030504040204" pitchFamily="34" charset="-120"/>
              </a:rPr>
              <a:t>单张、学校网页等</a:t>
            </a:r>
          </a:p>
          <a:p>
            <a:pPr fontAlgn="auto">
              <a:spcBef>
                <a:spcPts val="1800"/>
              </a:spcBef>
              <a:spcAft>
                <a:spcPts val="0"/>
              </a:spcAft>
              <a:buClr>
                <a:schemeClr val="bg2"/>
              </a:buClr>
              <a:buSzPct val="100000"/>
              <a:buFont typeface="Wingdings 3" panose="05040102010807070707" pitchFamily="18" charset="2"/>
              <a:buChar char="}"/>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幼稚园须提供有关幼稚园幼儿班</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rPr>
              <a:t>K1</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收生安排中、英文版的文件，例如：入学申请表格及相关资料，有关文件的范本已上载至教育局网页，以供参考</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在考虑入读全日制</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长全日制班的申请时</a:t>
            </a: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smtClean="0">
                <a:solidFill>
                  <a:srgbClr val="0099CC"/>
                </a:solidFill>
                <a:latin typeface="微軟正黑體" panose="020B0604030504040204" pitchFamily="34" charset="-120"/>
                <a:ea typeface="微軟正黑體" panose="020B0604030504040204" pitchFamily="34" charset="-120"/>
              </a:rPr>
              <a:t>幼稚园应优先考虑有需要的家庭（例如：双职家庭、须在家照顾残疾人士的家庭等）</a:t>
            </a:r>
            <a:endParaRPr lang="en-US" altLang="zh-TW" sz="18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accent1">
                  <a:lumMod val="75000"/>
                </a:schemeClr>
              </a:buClr>
              <a:buSzPct val="100000"/>
              <a:buFont typeface="Arial" panose="020B0604020202020204" pitchFamily="34" charset="0"/>
              <a:buChar char="•"/>
              <a:defRPr/>
            </a:pPr>
            <a:r>
              <a:rPr lang="zh-TW" altLang="en-US" sz="1800" b="1" dirty="0" smtClean="0">
                <a:solidFill>
                  <a:srgbClr val="0099CC"/>
                </a:solidFill>
                <a:latin typeface="微軟正黑體" panose="020B0604030504040204" pitchFamily="34" charset="-120"/>
                <a:ea typeface="微軟正黑體" panose="020B0604030504040204" pitchFamily="34" charset="-120"/>
              </a:rPr>
              <a:t>相关条件应包含在幼稚园公布的收生准则内</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Bef>
                <a:spcPts val="1800"/>
              </a:spcBef>
              <a:spcAft>
                <a:spcPts val="0"/>
              </a:spcAft>
              <a:buClr>
                <a:srgbClr val="FF6600"/>
              </a:buClr>
              <a:buSzPct val="100000"/>
              <a:buNone/>
              <a:defRPr/>
            </a:pPr>
            <a:endParaRPr lang="zh-TW" altLang="en-US" b="1" dirty="0">
              <a:solidFill>
                <a:schemeClr val="accent1">
                  <a:lumMod val="75000"/>
                </a:schemeClr>
              </a:solidFill>
              <a:latin typeface="微軟正黑體" panose="020B0604030504040204" pitchFamily="34" charset="-120"/>
              <a:ea typeface="微軟正黑體" panose="020B0604030504040204" pitchFamily="34" charset="-120"/>
            </a:endParaRPr>
          </a:p>
          <a:p>
            <a:pPr marL="0" indent="0" fontAlgn="auto">
              <a:spcAft>
                <a:spcPts val="0"/>
              </a:spcAft>
              <a:buNone/>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7414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34949" y="6087689"/>
            <a:ext cx="791308" cy="767687"/>
          </a:xfrm>
        </p:spPr>
        <p:txBody>
          <a:bodyPr/>
          <a:lstStyle/>
          <a:p>
            <a:pPr>
              <a:defRPr/>
            </a:pPr>
            <a:fld id="{32F4360C-EDD2-49D1-84E3-16D71C30310C}" type="slidenum">
              <a:rPr lang="zh-HK" altLang="en-US" sz="1400" smtClean="0">
                <a:solidFill>
                  <a:schemeClr val="tx1"/>
                </a:solidFill>
              </a:rPr>
              <a:pPr>
                <a:defRPr/>
              </a:pPr>
              <a:t>11</a:t>
            </a:fld>
            <a:endParaRPr lang="zh-HK" altLang="en-US" sz="1400" dirty="0">
              <a:solidFill>
                <a:schemeClr val="tx1"/>
              </a:solidFill>
            </a:endParaRPr>
          </a:p>
        </p:txBody>
      </p:sp>
      <p:sp>
        <p:nvSpPr>
          <p:cNvPr id="5" name="標題 1"/>
          <p:cNvSpPr>
            <a:spLocks noGrp="1"/>
          </p:cNvSpPr>
          <p:nvPr>
            <p:ph type="title"/>
          </p:nvPr>
        </p:nvSpPr>
        <p:spPr>
          <a:xfrm>
            <a:off x="755576" y="476672"/>
            <a:ext cx="6343672" cy="709865"/>
          </a:xfrm>
        </p:spPr>
        <p:txBody>
          <a:bodyPr>
            <a:normAutofit fontScale="90000"/>
          </a:bodyPr>
          <a:lstStyle/>
          <a:p>
            <a:pPr eaLnBrk="1" fontAlgn="auto" hangingPunct="1">
              <a:spcAft>
                <a:spcPts val="0"/>
              </a:spcAft>
              <a:defRPr/>
            </a:pPr>
            <a:r>
              <a:rPr lang="zh-TW" altLang="en-US" sz="49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393107" y="2017353"/>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41338" indent="-541338" algn="just" fontAlgn="auto">
              <a:lnSpc>
                <a:spcPts val="2400"/>
              </a:lnSpc>
              <a:spcBef>
                <a:spcPts val="2400"/>
              </a:spcBef>
              <a:buClr>
                <a:schemeClr val="accent2"/>
              </a:buClr>
              <a:buSzPct val="100000"/>
              <a:buFont typeface="Wingdings 3" panose="05040102010807070707" pitchFamily="18" charset="2"/>
              <a:buChar char="}"/>
            </a:pPr>
            <a:r>
              <a:rPr kumimoji="0" lang="zh-TW" altLang="zh-HK" sz="2200" dirty="0" smtClean="0">
                <a:latin typeface="微軟正黑體" panose="020B0604030504040204" pitchFamily="34" charset="-120"/>
                <a:ea typeface="微軟正黑體" panose="020B0604030504040204" pitchFamily="34" charset="-120"/>
              </a:rPr>
              <a:t>各幼稚园须于</a:t>
            </a:r>
            <a:r>
              <a:rPr kumimoji="0" lang="en-US" altLang="zh-HK" sz="2200" b="1" u="sng" dirty="0" smtClean="0">
                <a:latin typeface="微軟正黑體" panose="020B0604030504040204" pitchFamily="34" charset="-120"/>
                <a:ea typeface="微軟正黑體" panose="020B0604030504040204" pitchFamily="34" charset="-120"/>
              </a:rPr>
              <a:t>201</a:t>
            </a:r>
            <a:r>
              <a:rPr kumimoji="0" lang="en-US" altLang="zh-TW" sz="2200" b="1" u="sng" dirty="0" smtClean="0">
                <a:latin typeface="微軟正黑體" panose="020B0604030504040204" pitchFamily="34" charset="-120"/>
                <a:ea typeface="微軟正黑體" panose="020B0604030504040204" pitchFamily="34" charset="-120"/>
              </a:rPr>
              <a:t>8</a:t>
            </a:r>
            <a:r>
              <a:rPr kumimoji="0" lang="zh-TW" altLang="zh-HK" sz="2200" b="1" u="sng" dirty="0" smtClean="0">
                <a:latin typeface="微軟正黑體" panose="020B0604030504040204" pitchFamily="34" charset="-120"/>
                <a:ea typeface="微軟正黑體" panose="020B0604030504040204" pitchFamily="34" charset="-120"/>
              </a:rPr>
              <a:t>年</a:t>
            </a:r>
            <a:r>
              <a:rPr kumimoji="0" lang="en-US" altLang="zh-HK" sz="2200" b="1" u="sng" dirty="0" smtClean="0">
                <a:latin typeface="微軟正黑體" panose="020B0604030504040204" pitchFamily="34" charset="-120"/>
                <a:ea typeface="微軟正黑體" panose="020B0604030504040204" pitchFamily="34" charset="-120"/>
              </a:rPr>
              <a:t>9</a:t>
            </a:r>
            <a:r>
              <a:rPr kumimoji="0" lang="zh-TW" altLang="zh-HK" sz="2200" b="1" u="sng" dirty="0" smtClean="0">
                <a:latin typeface="微軟正黑體" panose="020B0604030504040204" pitchFamily="34" charset="-120"/>
                <a:ea typeface="微軟正黑體" panose="020B0604030504040204" pitchFamily="34" charset="-120"/>
              </a:rPr>
              <a:t>月</a:t>
            </a:r>
            <a:r>
              <a:rPr kumimoji="0" lang="en-US" altLang="zh-HK" sz="2200" b="1" u="sng" dirty="0" smtClean="0">
                <a:latin typeface="微軟正黑體" panose="020B0604030504040204" pitchFamily="34" charset="-120"/>
                <a:ea typeface="微軟正黑體" panose="020B0604030504040204" pitchFamily="34" charset="-120"/>
              </a:rPr>
              <a:t>2</a:t>
            </a:r>
            <a:r>
              <a:rPr kumimoji="0" lang="en-US" altLang="zh-TW" sz="2200" b="1" u="sng" dirty="0" smtClean="0">
                <a:latin typeface="微軟正黑體" panose="020B0604030504040204" pitchFamily="34" charset="-120"/>
                <a:ea typeface="微軟正黑體" panose="020B0604030504040204" pitchFamily="34" charset="-120"/>
              </a:rPr>
              <a:t>0</a:t>
            </a:r>
            <a:r>
              <a:rPr kumimoji="0" lang="zh-TW" altLang="zh-HK" sz="2200" b="1" u="sng" dirty="0" smtClean="0">
                <a:latin typeface="微軟正黑體" panose="020B0604030504040204" pitchFamily="34" charset="-120"/>
                <a:ea typeface="微軟正黑體" panose="020B0604030504040204" pitchFamily="34" charset="-120"/>
              </a:rPr>
              <a:t>日</a:t>
            </a:r>
            <a:r>
              <a:rPr kumimoji="0" lang="en-US" altLang="zh-HK" sz="2200" b="1" u="sng" dirty="0" smtClean="0">
                <a:latin typeface="微軟正黑體" panose="020B0604030504040204" pitchFamily="34" charset="-120"/>
                <a:ea typeface="微軟正黑體" panose="020B0604030504040204" pitchFamily="34" charset="-120"/>
              </a:rPr>
              <a:t>(</a:t>
            </a:r>
            <a:r>
              <a:rPr kumimoji="0" lang="zh-TW" altLang="zh-HK" sz="2200" b="1" u="sng" dirty="0" smtClean="0">
                <a:latin typeface="微軟正黑體" panose="020B0604030504040204" pitchFamily="34" charset="-120"/>
                <a:ea typeface="微軟正黑體" panose="020B0604030504040204" pitchFamily="34" charset="-120"/>
              </a:rPr>
              <a:t>星期</a:t>
            </a:r>
            <a:r>
              <a:rPr kumimoji="0" lang="zh-TW" altLang="en-US" sz="2200" b="1" u="sng" dirty="0" smtClean="0">
                <a:latin typeface="微軟正黑體" panose="020B0604030504040204" pitchFamily="34" charset="-120"/>
                <a:ea typeface="微軟正黑體" panose="020B0604030504040204" pitchFamily="34" charset="-120"/>
              </a:rPr>
              <a:t>四</a:t>
            </a:r>
            <a:r>
              <a:rPr kumimoji="0" lang="en-US" altLang="zh-HK" sz="2200" b="1" u="sng" dirty="0" smtClean="0">
                <a:latin typeface="微軟正黑體" panose="020B0604030504040204" pitchFamily="34" charset="-120"/>
                <a:ea typeface="微軟正黑體" panose="020B0604030504040204" pitchFamily="34" charset="-120"/>
              </a:rPr>
              <a:t>) </a:t>
            </a:r>
            <a:r>
              <a:rPr kumimoji="0" lang="zh-TW" altLang="zh-HK" sz="2200" dirty="0" smtClean="0">
                <a:latin typeface="微軟正黑體" panose="020B0604030504040204" pitchFamily="34" charset="-120"/>
                <a:ea typeface="微軟正黑體" panose="020B0604030504040204" pitchFamily="34" charset="-120"/>
              </a:rPr>
              <a:t>或以前将以下资料上载至学校网页及</a:t>
            </a:r>
            <a:r>
              <a:rPr kumimoji="0" lang="en-US" altLang="zh-HK" sz="2200" dirty="0" smtClean="0">
                <a:latin typeface="微軟正黑體" panose="020B0604030504040204" pitchFamily="34" charset="-120"/>
                <a:ea typeface="微軟正黑體" panose="020B0604030504040204" pitchFamily="34" charset="-120"/>
              </a:rPr>
              <a:t>/</a:t>
            </a:r>
            <a:r>
              <a:rPr kumimoji="0" lang="zh-TW" altLang="zh-HK" sz="2200" dirty="0" smtClean="0">
                <a:latin typeface="微軟正黑體" panose="020B0604030504040204" pitchFamily="34" charset="-120"/>
                <a:ea typeface="微軟正黑體" panose="020B0604030504040204" pitchFamily="34" charset="-120"/>
              </a:rPr>
              <a:t>或以不同渠道预先通知家长</a:t>
            </a:r>
            <a:endParaRPr kumimoji="0" lang="en-US" altLang="zh-TW" sz="2200" dirty="0" smtClean="0">
              <a:latin typeface="微軟正黑體" panose="020B0604030504040204" pitchFamily="34" charset="-120"/>
              <a:ea typeface="微軟正黑體" panose="020B0604030504040204" pitchFamily="34" charset="-120"/>
            </a:endParaRPr>
          </a:p>
          <a:p>
            <a:pPr fontAlgn="auto"/>
            <a:endParaRPr kumimoji="0" lang="zh-HK" altLang="en-US" b="1" dirty="0" smtClean="0">
              <a:latin typeface="標楷體" pitchFamily="65" charset="-120"/>
              <a:ea typeface="標楷體" pitchFamily="65" charset="-120"/>
            </a:endParaRPr>
          </a:p>
        </p:txBody>
      </p:sp>
      <p:sp>
        <p:nvSpPr>
          <p:cNvPr id="7" name="內容版面配置區 2"/>
          <p:cNvSpPr txBox="1">
            <a:spLocks/>
          </p:cNvSpPr>
          <p:nvPr/>
        </p:nvSpPr>
        <p:spPr>
          <a:xfrm>
            <a:off x="418260" y="1279193"/>
            <a:ext cx="8135937" cy="19888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109537" indent="0" defTabSz="1073150" fontAlgn="auto">
              <a:lnSpc>
                <a:spcPts val="2400"/>
              </a:lnSpc>
              <a:spcBef>
                <a:spcPct val="0"/>
              </a:spcBef>
              <a:buFont typeface="Wingdings 3" charset="2"/>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（二）校本收生机制</a:t>
            </a: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0" indent="0" fontAlgn="auto">
              <a:buNone/>
            </a:pPr>
            <a:endParaRPr kumimoji="0" lang="zh-HK" altLang="en-US" b="1" dirty="0" smtClean="0">
              <a:latin typeface="標楷體" pitchFamily="65" charset="-120"/>
              <a:ea typeface="標楷體" pitchFamily="65" charset="-120"/>
            </a:endParaRPr>
          </a:p>
        </p:txBody>
      </p:sp>
      <p:sp>
        <p:nvSpPr>
          <p:cNvPr id="8" name="矩形 7"/>
          <p:cNvSpPr/>
          <p:nvPr/>
        </p:nvSpPr>
        <p:spPr>
          <a:xfrm>
            <a:off x="225078" y="2904543"/>
            <a:ext cx="2826314" cy="36208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endParaRPr kumimoji="0" lang="en-US" altLang="zh-TW" sz="1100" b="1" dirty="0" smtClean="0">
              <a:solidFill>
                <a:prstClr val="white"/>
              </a:solidFill>
              <a:effectLst>
                <a:outerShdw blurRad="38100" dist="38100" dir="2700000" algn="tl">
                  <a:srgbClr val="000000">
                    <a:alpha val="43137"/>
                  </a:srgbClr>
                </a:outerShdw>
              </a:effectLst>
              <a:latin typeface="微軟正黑體" panose="020B0604030504040204" pitchFamily="34" charset="-120"/>
            </a:endParaRPr>
          </a:p>
          <a:p>
            <a:pPr fontAlgn="auto">
              <a:spcBef>
                <a:spcPts val="0"/>
              </a:spcBef>
              <a:spcAft>
                <a:spcPts val="0"/>
              </a:spcAft>
              <a:defRPr/>
            </a:pP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入学申请资料</a:t>
            </a:r>
            <a:endParaRPr kumimoji="0" lang="zh-TW" altLang="zh-HK" sz="2800" b="1" u="sng"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派发申请表格方法</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派发申请表格的日期及时段</a:t>
            </a:r>
            <a:endPar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申请程序</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报名费（如适用）</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递交申请表格</a:t>
            </a:r>
            <a:r>
              <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方法</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递交申请表格的日期及时段</a:t>
            </a:r>
            <a:endPar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394966" y="2685835"/>
            <a:ext cx="396044" cy="461665"/>
          </a:xfrm>
          <a:prstGeom prst="rect">
            <a:avLst/>
          </a:prstGeom>
          <a:solidFill>
            <a:schemeClr val="accent2"/>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TW" sz="2400" b="1" dirty="0" smtClean="0">
                <a:solidFill>
                  <a:prstClr val="black"/>
                </a:solidFill>
                <a:latin typeface="微軟正黑體" panose="020B0604030504040204" pitchFamily="34" charset="-120"/>
              </a:rPr>
              <a:t>1</a:t>
            </a:r>
            <a:endParaRPr lang="zh-HK" altLang="en-US" sz="2400" b="1" dirty="0">
              <a:solidFill>
                <a:prstClr val="black"/>
              </a:solidFill>
              <a:latin typeface="微軟正黑體" panose="020B0604030504040204" pitchFamily="34" charset="-120"/>
            </a:endParaRPr>
          </a:p>
        </p:txBody>
      </p:sp>
      <p:sp>
        <p:nvSpPr>
          <p:cNvPr id="10" name="矩形 9"/>
          <p:cNvSpPr/>
          <p:nvPr/>
        </p:nvSpPr>
        <p:spPr>
          <a:xfrm>
            <a:off x="3195408" y="2883685"/>
            <a:ext cx="2808312" cy="3641659"/>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spcBef>
                <a:spcPts val="0"/>
              </a:spcBef>
              <a:spcAft>
                <a:spcPts val="0"/>
              </a:spcAft>
              <a:defRPr/>
            </a:pP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校本收生机制</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面见申请学童的数目</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面见形式及程序</a:t>
            </a:r>
          </a:p>
          <a:p>
            <a:pPr marL="285750" indent="-285750" fontAlgn="auto">
              <a:spcBef>
                <a:spcPts val="600"/>
              </a:spcBef>
              <a:spcAft>
                <a:spcPts val="0"/>
              </a:spcAft>
              <a:buFont typeface="Arial" panose="020B0604020202020204" pitchFamily="34" charset="0"/>
              <a:buChar char="•"/>
              <a:defRPr/>
            </a:pPr>
            <a:r>
              <a:rPr kumimoji="0" lang="zh-TW" altLang="zh-HK"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收生准则</a:t>
            </a:r>
            <a:endParaRPr kumimoji="0" lang="zh-TW" altLang="zh-HK"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346528" y="2685836"/>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2</a:t>
            </a:r>
            <a:endParaRPr lang="zh-HK" altLang="en-US" dirty="0">
              <a:solidFill>
                <a:prstClr val="black"/>
              </a:solidFill>
            </a:endParaRPr>
          </a:p>
        </p:txBody>
      </p:sp>
      <p:sp>
        <p:nvSpPr>
          <p:cNvPr id="12" name="矩形 11"/>
          <p:cNvSpPr/>
          <p:nvPr/>
        </p:nvSpPr>
        <p:spPr>
          <a:xfrm>
            <a:off x="6147736" y="2873185"/>
            <a:ext cx="2952328" cy="3652159"/>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defRPr/>
            </a:pPr>
            <a:endParaRPr kumimoji="0" lang="en-US" altLang="zh-TW" sz="2400" b="1" dirty="0" smtClean="0">
              <a:solidFill>
                <a:prstClr val="white"/>
              </a:solidFill>
              <a:latin typeface="微軟正黑體" panose="020B0604030504040204" pitchFamily="34" charset="-120"/>
            </a:endParaRPr>
          </a:p>
          <a:p>
            <a:pPr fontAlgn="auto">
              <a:spcBef>
                <a:spcPts val="0"/>
              </a:spcBef>
              <a:spcAft>
                <a:spcPts val="0"/>
              </a:spcAft>
              <a:defRPr/>
            </a:pPr>
            <a:r>
              <a:rPr kumimoji="0" lang="zh-TW" altLang="zh-HK" sz="28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注册安排</a:t>
            </a: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取录通知的安排</a:t>
            </a: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「统一注册日期」</a:t>
            </a: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缴交有效注册文件和注册费</a:t>
            </a:r>
            <a:r>
              <a:rPr kumimoji="0" lang="en-US" altLang="zh-TW"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包括金额</a:t>
            </a:r>
            <a:r>
              <a:rPr kumimoji="0" lang="en-US" altLang="zh-TW"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安排</a:t>
            </a:r>
            <a:endParaRPr kumimoji="0"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备取生注册安排</a:t>
            </a:r>
          </a:p>
          <a:p>
            <a:pPr marL="285750" indent="-285750" fontAlgn="auto">
              <a:spcBef>
                <a:spcPts val="600"/>
              </a:spcBef>
              <a:spcAft>
                <a:spcPts val="0"/>
              </a:spcAft>
              <a:buFont typeface="Arial" panose="020B0604020202020204" pitchFamily="34" charset="0"/>
              <a:buChar char="•"/>
              <a:defRPr/>
            </a:pPr>
            <a:r>
              <a:rPr kumimoji="0" lang="zh-TW" altLang="en-US" sz="2000" b="1"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学童注册后转校的安排</a:t>
            </a:r>
          </a:p>
          <a:p>
            <a:pPr marL="285750" indent="-285750" fontAlgn="auto">
              <a:spcBef>
                <a:spcPts val="0"/>
              </a:spcBef>
              <a:spcAft>
                <a:spcPts val="0"/>
              </a:spcAft>
              <a:buFont typeface="Arial" panose="020B0604020202020204" pitchFamily="34" charset="0"/>
              <a:buChar char="•"/>
              <a:defRPr/>
            </a:pPr>
            <a:endParaRPr kumimoji="0" lang="zh-TW" altLang="zh-HK" sz="2000" dirty="0">
              <a:solidFill>
                <a:prstClr val="white"/>
              </a:solidFill>
              <a:latin typeface="微軟正黑體" panose="020B0604030504040204" pitchFamily="34" charset="-120"/>
            </a:endParaRPr>
          </a:p>
        </p:txBody>
      </p:sp>
      <p:sp>
        <p:nvSpPr>
          <p:cNvPr id="13" name="文字方塊 12"/>
          <p:cNvSpPr txBox="1"/>
          <p:nvPr/>
        </p:nvSpPr>
        <p:spPr>
          <a:xfrm>
            <a:off x="6339685" y="2685836"/>
            <a:ext cx="396044" cy="461665"/>
          </a:xfrm>
          <a:prstGeom prst="rect">
            <a:avLst/>
          </a:prstGeom>
          <a:solidFill>
            <a:srgbClr val="FFCC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a:solidFill>
                  <a:prstClr val="black"/>
                </a:solidFill>
              </a:rPr>
              <a:t>3</a:t>
            </a:r>
            <a:endParaRPr lang="zh-HK" altLang="en-US" dirty="0">
              <a:solidFill>
                <a:prstClr val="black"/>
              </a:solidFill>
            </a:endParaRPr>
          </a:p>
        </p:txBody>
      </p:sp>
    </p:spTree>
    <p:extLst>
      <p:ext uri="{BB962C8B-B14F-4D97-AF65-F5344CB8AC3E}">
        <p14:creationId xmlns:p14="http://schemas.microsoft.com/office/powerpoint/2010/main" val="140258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280000" y="6408000"/>
            <a:ext cx="414000" cy="365125"/>
          </a:xfrm>
          <a:ln w="14605">
            <a:solidFill>
              <a:srgbClr val="FFFFFF"/>
            </a:solidFill>
          </a:ln>
        </p:spPr>
        <p:txBody>
          <a:bodyPr/>
          <a:lstStyle/>
          <a:p>
            <a:pPr algn="ctr">
              <a:defRPr/>
            </a:pPr>
            <a:fld id="{32F4360C-EDD2-49D1-84E3-16D71C30310C}" type="slidenum">
              <a:rPr lang="zh-HK" altLang="en-US" sz="1600" smtClean="0">
                <a:solidFill>
                  <a:schemeClr val="tx1"/>
                </a:solidFill>
              </a:rPr>
              <a:pPr algn="ctr">
                <a:defRPr/>
              </a:pPr>
              <a:t>12</a:t>
            </a:fld>
            <a:endParaRPr lang="zh-HK" altLang="en-US" sz="1600" dirty="0">
              <a:solidFill>
                <a:schemeClr val="tx1"/>
              </a:solidFill>
            </a:endParaRPr>
          </a:p>
        </p:txBody>
      </p:sp>
      <p:sp>
        <p:nvSpPr>
          <p:cNvPr id="8" name="內容版面配置區 2"/>
          <p:cNvSpPr txBox="1">
            <a:spLocks/>
          </p:cNvSpPr>
          <p:nvPr/>
        </p:nvSpPr>
        <p:spPr>
          <a:xfrm>
            <a:off x="359531" y="2852936"/>
            <a:ext cx="8424936" cy="46807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541338" indent="-541338" fontAlgn="auto">
              <a:spcBef>
                <a:spcPts val="1800"/>
              </a:spcBef>
              <a:spcAft>
                <a:spcPts val="600"/>
              </a:spcAft>
              <a:buClr>
                <a:schemeClr val="bg2"/>
              </a:buClr>
              <a:buSzPct val="100000"/>
              <a:buFont typeface="Wingdings 3" panose="05040102010807070707" pitchFamily="18" charset="2"/>
              <a:buChar char="}"/>
              <a:tabLst>
                <a:tab pos="270510" algn="l"/>
              </a:tabLst>
              <a:defRP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基于每名学童应只入读一所幼稚园的原则，以及让学童享有接受资助幼稚园教育的平等机会和善用政府资源</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所有参加「计划」的幼稚园，</a:t>
            </a:r>
            <a:r>
              <a:rPr lang="zh-TW" altLang="zh-HK"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不论任何班级</a:t>
            </a:r>
            <a:r>
              <a:rPr lang="en-US" altLang="zh-TW"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即</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K2</a:t>
            </a:r>
            <a:r>
              <a:rPr lang="zh-TW" altLang="en-US" sz="2400" b="1" u="sng" dirty="0">
                <a:solidFill>
                  <a:schemeClr val="tx1">
                    <a:lumMod val="65000"/>
                    <a:lumOff val="35000"/>
                  </a:schemeClr>
                </a:solidFill>
                <a:latin typeface="微軟正黑體" panose="020B0604030504040204" pitchFamily="34" charset="-120"/>
                <a:ea typeface="微軟正黑體" panose="020B0604030504040204" pitchFamily="34" charset="-120"/>
              </a:rPr>
              <a:t> 及</a:t>
            </a:r>
            <a:r>
              <a:rPr lang="en-US" altLang="zh-TW" sz="2400" b="1" u="sng" dirty="0">
                <a:solidFill>
                  <a:schemeClr val="tx1">
                    <a:lumMod val="65000"/>
                    <a:lumOff val="35000"/>
                  </a:schemeClr>
                </a:solidFill>
                <a:latin typeface="微軟正黑體" panose="020B0604030504040204" pitchFamily="34" charset="-120"/>
                <a:ea typeface="微軟正黑體" panose="020B0604030504040204" pitchFamily="34" charset="-120"/>
              </a:rPr>
              <a:t>K3</a:t>
            </a:r>
            <a:r>
              <a:rPr lang="en-US" altLang="zh-TW"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，只可取录持有有效注册文件的学童</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spcBef>
                <a:spcPts val="1200"/>
              </a:spcBef>
              <a:spcAft>
                <a:spcPts val="600"/>
              </a:spcAft>
              <a:buClr>
                <a:schemeClr val="bg2"/>
              </a:buClr>
              <a:buSzPct val="100000"/>
              <a:buFont typeface="Arial" panose="020B0604020202020204" pitchFamily="34" charset="0"/>
              <a:buChar char="•"/>
              <a:tabLst>
                <a:tab pos="270510" algn="l"/>
              </a:tabLst>
              <a:defRPr/>
            </a:pPr>
            <a:r>
              <a:rPr lang="zh-TW" altLang="zh-HK" sz="2400" b="1" dirty="0" smtClean="0">
                <a:solidFill>
                  <a:srgbClr val="0099CC"/>
                </a:solidFill>
                <a:latin typeface="微軟正黑體" panose="020B0604030504040204" pitchFamily="34" charset="-120"/>
                <a:ea typeface="微軟正黑體" panose="020B0604030504040204" pitchFamily="34" charset="-120"/>
              </a:rPr>
              <a:t>参加「计划」的幼稚园</a:t>
            </a:r>
            <a:r>
              <a:rPr lang="zh-TW" altLang="en-US" sz="2400" b="1" dirty="0" smtClean="0">
                <a:solidFill>
                  <a:srgbClr val="0099CC"/>
                </a:solidFill>
                <a:latin typeface="微軟正黑體" panose="020B0604030504040204" pitchFamily="34" charset="-120"/>
                <a:ea typeface="微軟正黑體" panose="020B0604030504040204" pitchFamily="34" charset="-120"/>
              </a:rPr>
              <a:t>，</a:t>
            </a:r>
            <a:r>
              <a:rPr lang="zh-TW" altLang="zh-HK" sz="2400" b="1" u="sng" dirty="0">
                <a:solidFill>
                  <a:srgbClr val="0099CC"/>
                </a:solidFill>
                <a:latin typeface="微軟正黑體" panose="020B0604030504040204" pitchFamily="34" charset="-120"/>
                <a:ea typeface="微軟正黑體" panose="020B0604030504040204" pitchFamily="34" charset="-120"/>
              </a:rPr>
              <a:t>只</a:t>
            </a:r>
            <a:r>
              <a:rPr lang="zh-TW" altLang="zh-HK" sz="2400" b="1" u="sng" dirty="0" smtClean="0">
                <a:solidFill>
                  <a:srgbClr val="0099CC"/>
                </a:solidFill>
                <a:latin typeface="微軟正黑體" panose="020B0604030504040204" pitchFamily="34" charset="-120"/>
                <a:ea typeface="微軟正黑體" panose="020B0604030504040204" pitchFamily="34" charset="-120"/>
              </a:rPr>
              <a:t>可</a:t>
            </a:r>
            <a:r>
              <a:rPr lang="zh-TW" altLang="en-US" sz="2400" b="1" dirty="0" smtClean="0">
                <a:solidFill>
                  <a:srgbClr val="0099CC"/>
                </a:solidFill>
                <a:latin typeface="微軟正黑體" panose="020B0604030504040204" pitchFamily="34" charset="-120"/>
                <a:ea typeface="微軟正黑體" panose="020B0604030504040204" pitchFamily="34" charset="-120"/>
              </a:rPr>
              <a:t>取录</a:t>
            </a:r>
            <a:r>
              <a:rPr lang="zh-TW" altLang="zh-HK" sz="2400" b="1" dirty="0" smtClean="0">
                <a:solidFill>
                  <a:srgbClr val="0099CC"/>
                </a:solidFill>
                <a:latin typeface="微軟正黑體" panose="020B0604030504040204" pitchFamily="34" charset="-120"/>
                <a:ea typeface="微軟正黑體" panose="020B0604030504040204" pitchFamily="34" charset="-120"/>
              </a:rPr>
              <a:t>持有</a:t>
            </a:r>
            <a:r>
              <a:rPr lang="zh-TW" altLang="en-US" sz="2400" b="1" dirty="0" smtClean="0">
                <a:solidFill>
                  <a:srgbClr val="0099CC"/>
                </a:solidFill>
                <a:latin typeface="微軟正黑體" panose="020B0604030504040204" pitchFamily="34" charset="-120"/>
                <a:ea typeface="微軟正黑體" panose="020B0604030504040204" pitchFamily="34" charset="-120"/>
              </a:rPr>
              <a:t>有效的注册文件</a:t>
            </a:r>
            <a:r>
              <a:rPr lang="zh-TW" altLang="zh-HK" sz="2400" b="1" dirty="0" smtClean="0">
                <a:solidFill>
                  <a:srgbClr val="0099CC"/>
                </a:solidFill>
                <a:latin typeface="微軟正黑體" panose="020B0604030504040204" pitchFamily="34" charset="-120"/>
                <a:ea typeface="微軟正黑體" panose="020B0604030504040204" pitchFamily="34" charset="-120"/>
              </a:rPr>
              <a:t>的学童。</a:t>
            </a:r>
            <a:endParaRPr lang="en-US" altLang="zh-TW" sz="24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spcBef>
                <a:spcPts val="1200"/>
              </a:spcBef>
              <a:spcAft>
                <a:spcPts val="600"/>
              </a:spcAft>
              <a:buClr>
                <a:schemeClr val="bg2"/>
              </a:buClr>
              <a:buSzPct val="100000"/>
              <a:buFont typeface="Arial" panose="020B0604020202020204" pitchFamily="34" charset="0"/>
              <a:buChar char="•"/>
              <a:tabLst>
                <a:tab pos="270510" algn="l"/>
              </a:tabLst>
              <a:defRPr/>
            </a:pPr>
            <a:r>
              <a:rPr lang="zh-TW" altLang="zh-HK" sz="2400" b="1" dirty="0" smtClean="0">
                <a:solidFill>
                  <a:srgbClr val="0099CC"/>
                </a:solidFill>
                <a:latin typeface="微軟正黑體" panose="020B0604030504040204" pitchFamily="34" charset="-120"/>
                <a:ea typeface="微軟正黑體" panose="020B0604030504040204" pitchFamily="34" charset="-120"/>
              </a:rPr>
              <a:t>如家长未能提交有效的注册文件，</a:t>
            </a:r>
            <a:r>
              <a:rPr lang="zh-TW" altLang="zh-HK" sz="2400" b="1" u="sng" dirty="0" smtClean="0">
                <a:solidFill>
                  <a:srgbClr val="0099CC"/>
                </a:solidFill>
                <a:latin typeface="微軟正黑體" panose="020B0604030504040204" pitchFamily="34" charset="-120"/>
                <a:ea typeface="微軟正黑體" panose="020B0604030504040204" pitchFamily="34" charset="-120"/>
              </a:rPr>
              <a:t>即使愿意缴付全额学费</a:t>
            </a:r>
            <a:r>
              <a:rPr lang="zh-TW" altLang="zh-HK" sz="2400" b="1" dirty="0" smtClean="0">
                <a:solidFill>
                  <a:srgbClr val="0099CC"/>
                </a:solidFill>
                <a:latin typeface="微軟正黑體" panose="020B0604030504040204" pitchFamily="34" charset="-120"/>
                <a:ea typeface="微軟正黑體" panose="020B0604030504040204" pitchFamily="34" charset="-120"/>
              </a:rPr>
              <a:t>，幼稚园也</a:t>
            </a:r>
            <a:r>
              <a:rPr lang="zh-TW" altLang="zh-HK" sz="2400" b="1" u="sng" dirty="0" smtClean="0">
                <a:solidFill>
                  <a:srgbClr val="0099CC"/>
                </a:solidFill>
                <a:latin typeface="微軟正黑體" panose="020B0604030504040204" pitchFamily="34" charset="-120"/>
                <a:ea typeface="微軟正黑體" panose="020B0604030504040204" pitchFamily="34" charset="-120"/>
              </a:rPr>
              <a:t>不可</a:t>
            </a:r>
            <a:r>
              <a:rPr lang="zh-TW" altLang="en-US" sz="2400" b="1" u="sng" dirty="0" smtClean="0">
                <a:solidFill>
                  <a:srgbClr val="0099CC"/>
                </a:solidFill>
                <a:latin typeface="微軟正黑體" panose="020B0604030504040204" pitchFamily="34" charset="-120"/>
                <a:ea typeface="微軟正黑體" panose="020B0604030504040204" pitchFamily="34" charset="-120"/>
              </a:rPr>
              <a:t>取录</a:t>
            </a:r>
            <a:r>
              <a:rPr lang="zh-TW" altLang="en-US" sz="2400" b="1" dirty="0" smtClean="0">
                <a:solidFill>
                  <a:srgbClr val="0099CC"/>
                </a:solidFill>
                <a:latin typeface="微軟正黑體" panose="020B0604030504040204" pitchFamily="34" charset="-120"/>
                <a:ea typeface="微軟正黑體" panose="020B0604030504040204" pitchFamily="34" charset="-120"/>
              </a:rPr>
              <a:t>其</a:t>
            </a:r>
            <a:r>
              <a:rPr lang="zh-TW" altLang="en-US" sz="2400" b="1" dirty="0" smtClean="0">
                <a:solidFill>
                  <a:srgbClr val="0099CC"/>
                </a:solidFill>
                <a:latin typeface="微軟正黑體" panose="020B0604030504040204" pitchFamily="34" charset="-120"/>
                <a:ea typeface="微軟正黑體" panose="020B0604030504040204" pitchFamily="34" charset="-120"/>
              </a:rPr>
              <a:t>子女</a:t>
            </a:r>
            <a:r>
              <a:rPr lang="zh-TW" altLang="zh-HK" sz="2400" b="1" dirty="0" smtClean="0">
                <a:solidFill>
                  <a:srgbClr val="0099CC"/>
                </a:solidFill>
                <a:latin typeface="微軟正黑體" panose="020B0604030504040204" pitchFamily="34" charset="-120"/>
                <a:ea typeface="微軟正黑體" panose="020B0604030504040204" pitchFamily="34" charset="-120"/>
              </a:rPr>
              <a:t>。</a:t>
            </a:r>
            <a:endParaRPr lang="en-US" altLang="zh-TW" sz="2400" b="1" dirty="0">
              <a:solidFill>
                <a:srgbClr val="0099CC"/>
              </a:solidFill>
              <a:latin typeface="微軟正黑體" panose="020B0604030504040204" pitchFamily="34" charset="-120"/>
              <a:ea typeface="微軟正黑體" panose="020B0604030504040204" pitchFamily="34" charset="-120"/>
            </a:endParaRPr>
          </a:p>
          <a:p>
            <a:pPr marL="0" lvl="0" indent="0" algn="just" fontAlgn="auto">
              <a:spcBef>
                <a:spcPts val="0"/>
              </a:spcBef>
              <a:buClrTx/>
              <a:buSzTx/>
              <a:buNone/>
              <a:tabLst>
                <a:tab pos="270510" algn="l"/>
              </a:tabLst>
              <a:defRPr/>
            </a:pPr>
            <a:endParaRPr lang="en-US" altLang="zh-TW" sz="2000" b="1" u="sng"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323528" y="2204864"/>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smtClean="0">
                <a:solidFill>
                  <a:schemeClr val="accent4"/>
                </a:solidFill>
                <a:latin typeface="微軟正黑體" panose="020B0604030504040204" pitchFamily="34" charset="-120"/>
                <a:ea typeface="微軟正黑體" panose="020B0604030504040204" pitchFamily="34" charset="-120"/>
              </a:rPr>
              <a:t>）「一人不占多位」安排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6404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53336"/>
            <a:ext cx="414000" cy="363600"/>
          </a:xfrm>
          <a:ln w="14605">
            <a:solidFill>
              <a:srgbClr val="FFFFFF"/>
            </a:solidFill>
          </a:ln>
          <a:extLst/>
        </p:spPr>
        <p:txBody>
          <a:bodyPr vert="horz" lIns="9144" tIns="9144" rIns="9144" bIns="9144" rtlCol="0" anchor="ctr">
            <a:normAutofit/>
          </a:bodyPr>
          <a:lstStyle/>
          <a:p>
            <a:pPr algn="ctr"/>
            <a:fld id="{3467587F-8436-479E-85A0-D8B496E7AD7C}" type="slidenum">
              <a:rPr lang="zh-HK" altLang="en-US" sz="1400">
                <a:solidFill>
                  <a:schemeClr val="tx1"/>
                </a:solidFill>
              </a:rPr>
              <a:pPr algn="ctr"/>
              <a:t>13</a:t>
            </a:fld>
            <a:endParaRPr lang="zh-HK" altLang="en-US" sz="1600" dirty="0">
              <a:solidFill>
                <a:schemeClr val="tx1"/>
              </a:solidFill>
            </a:endParaRPr>
          </a:p>
        </p:txBody>
      </p:sp>
      <p:sp>
        <p:nvSpPr>
          <p:cNvPr id="3" name="標題 3"/>
          <p:cNvSpPr txBox="1">
            <a:spLocks/>
          </p:cNvSpPr>
          <p:nvPr/>
        </p:nvSpPr>
        <p:spPr>
          <a:xfrm>
            <a:off x="683568" y="278092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800" b="1"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「幼稚园入学注册证」</a:t>
            </a:r>
            <a:endParaRPr lang="zh-HK" altLang="en-US" sz="4800" b="1"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412" name="內容版面配置區 2"/>
          <p:cNvSpPr txBox="1">
            <a:spLocks/>
          </p:cNvSpPr>
          <p:nvPr/>
        </p:nvSpPr>
        <p:spPr bwMode="auto">
          <a:xfrm>
            <a:off x="251520" y="3933056"/>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Font typeface="Wingdings" pitchFamily="2" charset="2"/>
              <a:buNone/>
            </a:pPr>
            <a:r>
              <a:rPr kumimoji="0" lang="zh-TW" altLang="en-US" sz="4800" b="1" dirty="0" smtClean="0">
                <a:solidFill>
                  <a:srgbClr val="F18713"/>
                </a:solidFill>
                <a:latin typeface="微軟正黑體" panose="020B0604030504040204" pitchFamily="34" charset="-120"/>
                <a:ea typeface="微軟正黑體" panose="020B0604030504040204" pitchFamily="34" charset="-120"/>
              </a:rPr>
              <a:t>（于９月开始接受申请）</a:t>
            </a:r>
            <a:endParaRPr kumimoji="0" lang="zh-HK" altLang="en-US" sz="4800" b="1"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025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4350"/>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14</a:t>
            </a:fld>
            <a:endParaRPr lang="zh-HK" altLang="en-US" sz="1600" dirty="0">
              <a:solidFill>
                <a:schemeClr val="tx1"/>
              </a:solidFill>
            </a:endParaRPr>
          </a:p>
        </p:txBody>
      </p:sp>
      <p:sp>
        <p:nvSpPr>
          <p:cNvPr id="4" name="標題 1"/>
          <p:cNvSpPr txBox="1">
            <a:spLocks/>
          </p:cNvSpPr>
          <p:nvPr/>
        </p:nvSpPr>
        <p:spPr>
          <a:xfrm>
            <a:off x="107504" y="413588"/>
            <a:ext cx="8280920" cy="1372865"/>
          </a:xfrm>
          <a:prstGeom prst="rect">
            <a:avLst/>
          </a:prstGeom>
        </p:spPr>
        <p:txBody>
          <a:bodyPr vert="horz" rtlCol="0" anchor="ctr">
            <a:noAutofit/>
            <a:scene3d>
              <a:camera prst="orthographicFront"/>
              <a:lightRig rig="soft" dir="t"/>
            </a:scene3d>
            <a:sp3d prstMaterial="softEdge"/>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20000"/>
              </a:lnSpc>
              <a:spcBef>
                <a:spcPts val="1200"/>
              </a:spcBef>
              <a:spcAft>
                <a:spcPts val="0"/>
              </a:spcAft>
              <a:buClr>
                <a:schemeClr val="accent1"/>
              </a:buClr>
              <a:buSzPct val="68000"/>
            </a:pPr>
            <a:r>
              <a:rPr lang="zh-TW" altLang="en-US" sz="3200" b="1" cap="small" dirty="0" smtClean="0">
                <a:solidFill>
                  <a:schemeClr val="accent3">
                    <a:lumMod val="75000"/>
                  </a:schemeClr>
                </a:solidFill>
                <a:latin typeface="微軟正黑體" panose="020B0604030504040204" pitchFamily="34" charset="-120"/>
                <a:ea typeface="微軟正黑體" panose="020B0604030504040204" pitchFamily="34" charset="-120"/>
              </a:rPr>
              <a:t>「幼稚园入学注册证」</a:t>
            </a:r>
            <a:r>
              <a:rPr lang="zh-TW" altLang="zh-HK" sz="3200" b="1" cap="small" dirty="0" smtClean="0">
                <a:solidFill>
                  <a:schemeClr val="accent3">
                    <a:lumMod val="75000"/>
                  </a:schemeClr>
                </a:solidFill>
                <a:latin typeface="微軟正黑體" panose="020B0604030504040204" pitchFamily="34" charset="-120"/>
                <a:ea typeface="微軟正黑體" panose="020B0604030504040204" pitchFamily="34" charset="-120"/>
              </a:rPr>
              <a:t>申请表格</a:t>
            </a:r>
            <a:r>
              <a:rPr lang="zh-TW" altLang="en-US" sz="3200" b="1" cap="small" dirty="0" smtClean="0">
                <a:solidFill>
                  <a:schemeClr val="accent3">
                    <a:lumMod val="75000"/>
                  </a:schemeClr>
                </a:solidFill>
                <a:latin typeface="微軟正黑體" panose="020B0604030504040204" pitchFamily="34" charset="-120"/>
                <a:ea typeface="微軟正黑體" panose="020B0604030504040204" pitchFamily="34" charset="-120"/>
              </a:rPr>
              <a:t>样本</a:t>
            </a:r>
            <a:r>
              <a:rPr lang="en-US" altLang="zh-TW" sz="4400" b="1" cap="small" dirty="0">
                <a:solidFill>
                  <a:schemeClr val="accent3">
                    <a:lumMod val="75000"/>
                  </a:schemeClr>
                </a:solidFill>
                <a:latin typeface="微軟正黑體" panose="020B0604030504040204" pitchFamily="34" charset="-120"/>
                <a:ea typeface="微軟正黑體" panose="020B0604030504040204" pitchFamily="34" charset="-120"/>
              </a:rPr>
              <a:t/>
            </a:r>
            <a:br>
              <a:rPr lang="en-US" altLang="zh-TW" sz="4400" b="1" cap="small" dirty="0">
                <a:solidFill>
                  <a:schemeClr val="accent3">
                    <a:lumMod val="75000"/>
                  </a:schemeClr>
                </a:solidFill>
                <a:latin typeface="微軟正黑體" panose="020B0604030504040204" pitchFamily="34" charset="-120"/>
                <a:ea typeface="微軟正黑體" panose="020B0604030504040204" pitchFamily="34" charset="-120"/>
              </a:rPr>
            </a:br>
            <a:r>
              <a:rPr lang="en-US" altLang="zh-TW" sz="2800" b="1" dirty="0" smtClean="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a:t>
            </a:r>
            <a:r>
              <a:rPr lang="zh-TW" altLang="en-US" sz="2800" b="1" dirty="0" smtClean="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浅绿色</a:t>
            </a:r>
            <a:r>
              <a:rPr lang="en-US" altLang="zh-TW" sz="2800" b="1" dirty="0" smtClean="0">
                <a:solidFill>
                  <a:schemeClr val="accent4">
                    <a:lumMod val="40000"/>
                    <a:lumOff val="60000"/>
                  </a:schemeClr>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rPr>
              <a:t>]</a:t>
            </a:r>
            <a:endParaRPr kumimoji="0" lang="zh-HK" altLang="en-US" sz="2800" b="1" dirty="0">
              <a:solidFill>
                <a:srgbClr val="FF99CC"/>
              </a:solidFill>
              <a:effectLst>
                <a:innerShdw blurRad="63500" dist="50800" dir="18900000">
                  <a:prstClr val="black">
                    <a:alpha val="50000"/>
                  </a:prstClr>
                </a:innerShdw>
              </a:effectLst>
              <a:latin typeface="微軟正黑體" panose="020B0604030504040204" pitchFamily="34" charset="-120"/>
              <a:ea typeface="微軟正黑體" panose="020B0604030504040204" pitchFamily="34" charset="-120"/>
              <a:cs typeface="+mn-cs"/>
            </a:endParaRPr>
          </a:p>
        </p:txBody>
      </p:sp>
      <p:pic>
        <p:nvPicPr>
          <p:cNvPr id="5" name="圖片 4"/>
          <p:cNvPicPr>
            <a:picLocks noChangeAspect="1"/>
          </p:cNvPicPr>
          <p:nvPr/>
        </p:nvPicPr>
        <p:blipFill rotWithShape="1">
          <a:blip r:embed="rId3"/>
          <a:srcRect l="25987" t="22535" r="26763" b="18101"/>
          <a:stretch/>
        </p:blipFill>
        <p:spPr>
          <a:xfrm>
            <a:off x="1148096" y="1723978"/>
            <a:ext cx="7102225" cy="5019304"/>
          </a:xfrm>
          <a:prstGeom prst="rect">
            <a:avLst/>
          </a:prstGeom>
        </p:spPr>
      </p:pic>
      <p:sp>
        <p:nvSpPr>
          <p:cNvPr id="9" name="文字方塊 8"/>
          <p:cNvSpPr txBox="1"/>
          <p:nvPr/>
        </p:nvSpPr>
        <p:spPr>
          <a:xfrm>
            <a:off x="11681" y="4632019"/>
            <a:ext cx="1259632" cy="461665"/>
          </a:xfrm>
          <a:prstGeom prst="rect">
            <a:avLst/>
          </a:prstGeom>
          <a:noFill/>
          <a:ln w="12700">
            <a:solidFill>
              <a:srgbClr val="0070C0"/>
            </a:solidFill>
          </a:ln>
        </p:spPr>
        <p:txBody>
          <a:bodyPr wrap="square" rtlCol="0">
            <a:spAutoFit/>
          </a:bodyPr>
          <a:lstStyle/>
          <a:p>
            <a:pPr hangingPunct="0"/>
            <a:r>
              <a:rPr lang="zh-TW" altLang="en-US" sz="1200" dirty="0" smtClean="0">
                <a:solidFill>
                  <a:schemeClr val="bg2"/>
                </a:solidFill>
              </a:rPr>
              <a:t>申请</a:t>
            </a:r>
            <a:r>
              <a:rPr lang="zh-TW" altLang="zh-HK" sz="1200" dirty="0" smtClean="0">
                <a:solidFill>
                  <a:schemeClr val="bg2"/>
                </a:solidFill>
              </a:rPr>
              <a:t>入读</a:t>
            </a:r>
            <a:r>
              <a:rPr lang="zh-TW" altLang="en-US" sz="1200" dirty="0" smtClean="0">
                <a:solidFill>
                  <a:schemeClr val="bg2"/>
                </a:solidFill>
              </a:rPr>
              <a:t>学年：</a:t>
            </a:r>
            <a:endParaRPr lang="en-US" altLang="zh-TW" sz="1200" dirty="0" smtClean="0">
              <a:solidFill>
                <a:schemeClr val="bg2"/>
              </a:solidFill>
            </a:endParaRPr>
          </a:p>
          <a:p>
            <a:pPr hangingPunct="0"/>
            <a:r>
              <a:rPr lang="en-US" altLang="zh-HK" sz="1200" dirty="0" smtClean="0">
                <a:solidFill>
                  <a:schemeClr val="bg2"/>
                </a:solidFill>
              </a:rPr>
              <a:t>C: </a:t>
            </a:r>
            <a:r>
              <a:rPr lang="en-US" altLang="zh-HK" sz="1200" dirty="0" smtClean="0">
                <a:solidFill>
                  <a:schemeClr val="bg2"/>
                </a:solidFill>
              </a:rPr>
              <a:t>2019/20</a:t>
            </a:r>
            <a:r>
              <a:rPr lang="zh-TW" altLang="zh-HK" sz="1200" dirty="0" smtClean="0">
                <a:solidFill>
                  <a:schemeClr val="bg2"/>
                </a:solidFill>
              </a:rPr>
              <a:t>学年</a:t>
            </a:r>
            <a:endParaRPr lang="zh-TW" altLang="zh-HK" sz="1200" dirty="0">
              <a:solidFill>
                <a:schemeClr val="bg2"/>
              </a:solidFill>
            </a:endParaRPr>
          </a:p>
        </p:txBody>
      </p:sp>
      <p:sp>
        <p:nvSpPr>
          <p:cNvPr id="11" name="矩形 10"/>
          <p:cNvSpPr/>
          <p:nvPr/>
        </p:nvSpPr>
        <p:spPr>
          <a:xfrm>
            <a:off x="1268341" y="5150069"/>
            <a:ext cx="273630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文字方塊 11"/>
          <p:cNvSpPr txBox="1"/>
          <p:nvPr/>
        </p:nvSpPr>
        <p:spPr>
          <a:xfrm>
            <a:off x="11681" y="5093684"/>
            <a:ext cx="1259632" cy="461665"/>
          </a:xfrm>
          <a:prstGeom prst="rect">
            <a:avLst/>
          </a:prstGeom>
          <a:noFill/>
          <a:ln w="12700">
            <a:solidFill>
              <a:srgbClr val="0070C0"/>
            </a:solidFill>
          </a:ln>
        </p:spPr>
        <p:txBody>
          <a:bodyPr wrap="square" rtlCol="0">
            <a:spAutoFit/>
          </a:bodyPr>
          <a:lstStyle/>
          <a:p>
            <a:pPr hangingPunct="0"/>
            <a:r>
              <a:rPr lang="zh-TW" altLang="en-US" sz="1200" dirty="0" smtClean="0">
                <a:solidFill>
                  <a:schemeClr val="bg2"/>
                </a:solidFill>
              </a:rPr>
              <a:t>申请</a:t>
            </a:r>
            <a:r>
              <a:rPr lang="zh-TW" altLang="zh-HK" sz="1200" dirty="0" smtClean="0">
                <a:solidFill>
                  <a:schemeClr val="bg2"/>
                </a:solidFill>
              </a:rPr>
              <a:t>入读</a:t>
            </a:r>
            <a:r>
              <a:rPr lang="zh-TW" altLang="en-US" sz="1200" dirty="0" smtClean="0">
                <a:solidFill>
                  <a:schemeClr val="bg2"/>
                </a:solidFill>
              </a:rPr>
              <a:t>班级：</a:t>
            </a:r>
            <a:endParaRPr lang="en-US" altLang="zh-TW" sz="1200" dirty="0">
              <a:solidFill>
                <a:schemeClr val="bg2"/>
              </a:solidFill>
            </a:endParaRPr>
          </a:p>
          <a:p>
            <a:pPr hangingPunct="0"/>
            <a:r>
              <a:rPr lang="en-US" altLang="zh-TW" sz="1200" dirty="0" smtClean="0">
                <a:solidFill>
                  <a:schemeClr val="bg2"/>
                </a:solidFill>
              </a:rPr>
              <a:t>N: </a:t>
            </a:r>
            <a:r>
              <a:rPr lang="zh-HK" altLang="en-US" sz="1200" dirty="0" smtClean="0">
                <a:solidFill>
                  <a:schemeClr val="bg2"/>
                </a:solidFill>
              </a:rPr>
              <a:t>幼儿班</a:t>
            </a:r>
            <a:r>
              <a:rPr lang="en-US" altLang="zh-HK" sz="1200" dirty="0" smtClean="0">
                <a:solidFill>
                  <a:schemeClr val="bg2"/>
                </a:solidFill>
              </a:rPr>
              <a:t>(</a:t>
            </a:r>
            <a:r>
              <a:rPr lang="en-US" altLang="zh-HK" sz="1200" dirty="0" smtClean="0">
                <a:solidFill>
                  <a:schemeClr val="bg2"/>
                </a:solidFill>
              </a:rPr>
              <a:t>K1)</a:t>
            </a:r>
            <a:endParaRPr lang="zh-TW" altLang="zh-HK" sz="1200" dirty="0">
              <a:solidFill>
                <a:schemeClr val="bg2"/>
              </a:solidFill>
            </a:endParaRPr>
          </a:p>
        </p:txBody>
      </p:sp>
    </p:spTree>
    <p:extLst>
      <p:ext uri="{BB962C8B-B14F-4D97-AF65-F5344CB8AC3E}">
        <p14:creationId xmlns:p14="http://schemas.microsoft.com/office/powerpoint/2010/main" val="248273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704817"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15</a:t>
            </a:fld>
            <a:endParaRPr lang="zh-HK" altLang="en-US" sz="1400" dirty="0">
              <a:solidFill>
                <a:schemeClr val="tx1"/>
              </a:solidFill>
            </a:endParaRPr>
          </a:p>
        </p:txBody>
      </p:sp>
      <p:sp>
        <p:nvSpPr>
          <p:cNvPr id="6" name="內容版面配置區 1"/>
          <p:cNvSpPr txBox="1">
            <a:spLocks/>
          </p:cNvSpPr>
          <p:nvPr/>
        </p:nvSpPr>
        <p:spPr>
          <a:xfrm>
            <a:off x="323528" y="2270860"/>
            <a:ext cx="8085835"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填妥申请表各项、核对所有数据正确无误及签署承诺及声明</a:t>
            </a:r>
            <a:endPar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夹附申请人的身份证明文件副本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夹附所有学童的身份证明文件副本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如学童</a:t>
            </a:r>
            <a:r>
              <a:rPr lang="zh-TW" altLang="en-US" sz="22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不是</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你的子女，须在申请表注明与学童的关系及提供有关证明文件</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学童父或母的身份证明文件副本及授权书</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填上香港通讯地址 </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已在信封上贴上足额邮票 </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请留意邮资不足的邮件，一律会由香港邮政处理</a:t>
            </a:r>
            <a:r>
              <a:rPr lang="en-US" altLang="zh-TW"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rPr>
              <a:t>已影印及备存一份填妥的申请表格 </a:t>
            </a:r>
            <a:endParaRPr lang="zh-TW" altLang="en-US" sz="22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759060" y="1340768"/>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递交申请前的复核淸单</a:t>
            </a:r>
            <a:br>
              <a:rPr lang="zh-TW" altLang="en-US" sz="5300" b="1" dirty="0" smtClean="0">
                <a:latin typeface="微軟正黑體" panose="020B0604030504040204" pitchFamily="34" charset="-120"/>
                <a:ea typeface="微軟正黑體" panose="020B0604030504040204" pitchFamily="34" charset="-120"/>
              </a:rPr>
            </a:b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7045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383140"/>
            <a:ext cx="8675688" cy="868362"/>
          </a:xfrm>
        </p:spPr>
        <p:txBody>
          <a:bodyPr>
            <a:noAutofit/>
          </a:bodyPr>
          <a:lstStyle/>
          <a:p>
            <a:pPr>
              <a:defRPr/>
            </a:pPr>
            <a:r>
              <a:rPr lang="zh-TW" altLang="en-US" sz="3600" b="1" dirty="0" smtClean="0">
                <a:latin typeface="微軟正黑體" panose="020B0604030504040204" pitchFamily="34" charset="-120"/>
                <a:ea typeface="微軟正黑體" panose="020B0604030504040204" pitchFamily="34" charset="-120"/>
              </a:rPr>
              <a:t>递交方法</a:t>
            </a:r>
            <a:r>
              <a:rPr lang="zh-HK" altLang="en-US" sz="5400" b="1" dirty="0">
                <a:latin typeface="微軟正黑體" panose="020B0604030504040204" pitchFamily="34" charset="-120"/>
                <a:ea typeface="微軟正黑體" panose="020B0604030504040204" pitchFamily="34" charset="-120"/>
              </a:rPr>
              <a:t/>
            </a:r>
            <a:br>
              <a:rPr lang="zh-HK" altLang="en-US" sz="5400" b="1" dirty="0">
                <a:latin typeface="微軟正黑體" panose="020B0604030504040204" pitchFamily="34" charset="-120"/>
                <a:ea typeface="微軟正黑體" panose="020B0604030504040204" pitchFamily="34" charset="-120"/>
              </a:rPr>
            </a:br>
            <a:endParaRPr lang="zh-HK" altLang="en-US" sz="5400" b="1" dirty="0">
              <a:latin typeface="微軟正黑體" panose="020B0604030504040204" pitchFamily="34" charset="-120"/>
              <a:ea typeface="微軟正黑體" panose="020B0604030504040204" pitchFamily="34" charset="-120"/>
            </a:endParaRPr>
          </a:p>
        </p:txBody>
      </p:sp>
      <p:sp>
        <p:nvSpPr>
          <p:cNvPr id="5" name="內容版面配置區 1"/>
          <p:cNvSpPr txBox="1">
            <a:spLocks noGrp="1"/>
          </p:cNvSpPr>
          <p:nvPr>
            <p:ph idx="1"/>
          </p:nvPr>
        </p:nvSpPr>
        <p:spPr>
          <a:xfrm>
            <a:off x="4488877" y="2422706"/>
            <a:ext cx="3363913" cy="3865562"/>
          </a:xfrm>
        </p:spPr>
        <p:txBody>
          <a:bodyPr rtlCol="0">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39940" name="投影片編號版面配置區 3"/>
          <p:cNvSpPr>
            <a:spLocks noGrp="1"/>
          </p:cNvSpPr>
          <p:nvPr>
            <p:ph type="sldNum" sz="quarter" idx="12"/>
          </p:nvPr>
        </p:nvSpPr>
        <p:spPr bwMode="auto">
          <a:xfrm>
            <a:off x="8688586" y="6391329"/>
            <a:ext cx="414000" cy="365125"/>
          </a:xfrm>
          <a:noFill/>
          <a:ln w="1460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kumimoji="1">
                <a:solidFill>
                  <a:schemeClr val="tx1"/>
                </a:solidFill>
                <a:latin typeface="Century Schoolbook" panose="02040604050505020304" pitchFamily="18" charset="0"/>
                <a:ea typeface="新細明體" panose="02020500000000000000" pitchFamily="18" charset="-120"/>
              </a:defRPr>
            </a:lvl1pPr>
            <a:lvl2pPr marL="742950" indent="-285750">
              <a:defRPr kumimoji="1">
                <a:solidFill>
                  <a:schemeClr val="tx1"/>
                </a:solidFill>
                <a:latin typeface="Century Schoolbook" panose="02040604050505020304" pitchFamily="18" charset="0"/>
                <a:ea typeface="新細明體" panose="02020500000000000000" pitchFamily="18" charset="-120"/>
              </a:defRPr>
            </a:lvl2pPr>
            <a:lvl3pPr marL="1143000" indent="-228600">
              <a:defRPr kumimoji="1">
                <a:solidFill>
                  <a:schemeClr val="tx1"/>
                </a:solidFill>
                <a:latin typeface="Century Schoolbook" panose="02040604050505020304" pitchFamily="18" charset="0"/>
                <a:ea typeface="新細明體" panose="02020500000000000000" pitchFamily="18" charset="-120"/>
              </a:defRPr>
            </a:lvl3pPr>
            <a:lvl4pPr marL="1600200" indent="-228600">
              <a:defRPr kumimoji="1">
                <a:solidFill>
                  <a:schemeClr val="tx1"/>
                </a:solidFill>
                <a:latin typeface="Century Schoolbook" panose="02040604050505020304" pitchFamily="18" charset="0"/>
                <a:ea typeface="新細明體" panose="02020500000000000000" pitchFamily="18" charset="-120"/>
              </a:defRPr>
            </a:lvl4pPr>
            <a:lvl5pPr marL="2057400" indent="-228600">
              <a:defRPr kumimoji="1">
                <a:solidFill>
                  <a:schemeClr val="tx1"/>
                </a:solidFill>
                <a:latin typeface="Century Schoolbook" panose="020406040505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entury Schoolbook" panose="02040604050505020304" pitchFamily="18" charset="0"/>
                <a:ea typeface="新細明體" panose="02020500000000000000" pitchFamily="18" charset="-120"/>
              </a:defRPr>
            </a:lvl9pPr>
          </a:lstStyle>
          <a:p>
            <a:pPr algn="ctr"/>
            <a:fld id="{EDB5E4D6-C74A-41B5-9CDD-151B2418306F}" type="slidenum">
              <a:rPr lang="zh-HK" altLang="en-US" sz="1400" smtClean="0"/>
              <a:pPr algn="ctr"/>
              <a:t>16</a:t>
            </a:fld>
            <a:endParaRPr lang="zh-HK" altLang="en-US" sz="1400" dirty="0" smtClean="0"/>
          </a:p>
        </p:txBody>
      </p:sp>
      <p:pic>
        <p:nvPicPr>
          <p:cNvPr id="3" name="圖片 2"/>
          <p:cNvPicPr>
            <a:picLocks noChangeAspect="1"/>
          </p:cNvPicPr>
          <p:nvPr/>
        </p:nvPicPr>
        <p:blipFill rotWithShape="1">
          <a:blip r:embed="rId2"/>
          <a:srcRect l="32675" t="64248" r="19288" b="13713"/>
          <a:stretch/>
        </p:blipFill>
        <p:spPr>
          <a:xfrm>
            <a:off x="545362" y="2809428"/>
            <a:ext cx="6343981" cy="1637157"/>
          </a:xfrm>
          <a:prstGeom prst="rect">
            <a:avLst/>
          </a:prstGeom>
        </p:spPr>
      </p:pic>
      <p:sp>
        <p:nvSpPr>
          <p:cNvPr id="6" name="矩形 5"/>
          <p:cNvSpPr/>
          <p:nvPr/>
        </p:nvSpPr>
        <p:spPr>
          <a:xfrm>
            <a:off x="170427" y="4449287"/>
            <a:ext cx="6468590" cy="400110"/>
          </a:xfrm>
          <a:prstGeom prst="rect">
            <a:avLst/>
          </a:prstGeom>
          <a:solidFill>
            <a:srgbClr val="FFFF00"/>
          </a:solidFill>
        </p:spPr>
        <p:txBody>
          <a:bodyPr wrap="square">
            <a:spAutoFit/>
          </a:bodyPr>
          <a:lstStyle/>
          <a:p>
            <a:pPr algn="ctr" eaLnBrk="1" hangingPunct="1">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记紧夹附身份证明文件、清楚填写地址和贴上足够邮费 </a:t>
            </a:r>
            <a:endParaRPr lang="en-US" altLang="zh-TW" sz="20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23095" y="1920042"/>
            <a:ext cx="7840019" cy="1569660"/>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邮递 </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幼稚园入学注册证申请指引 </a:t>
            </a:r>
            <a:r>
              <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第</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6</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页</a:t>
            </a:r>
            <a:endParaRPr lang="zh-HK" altLang="en-US"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23095" y="4878977"/>
            <a:ext cx="8201219" cy="1661993"/>
          </a:xfrm>
          <a:prstGeom prst="rect">
            <a:avLst/>
          </a:prstGeom>
        </p:spPr>
        <p:txBody>
          <a:bodyPr wrap="square">
            <a:spAutoFit/>
          </a:body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2800" b="1" dirty="0" smtClean="0">
                <a:solidFill>
                  <a:srgbClr val="FF0000"/>
                </a:solidFill>
                <a:latin typeface="微軟正黑體" panose="020B0604030504040204" pitchFamily="34" charset="-120"/>
                <a:ea typeface="微軟正黑體" panose="020B0604030504040204" pitchFamily="34" charset="-120"/>
              </a:rPr>
              <a:t> </a:t>
            </a:r>
            <a:r>
              <a:rPr lang="zh-TW" altLang="zh-HK"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收集箱</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endParaRPr lang="en-US" altLang="zh-TW" sz="24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defRPr/>
            </a:pP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设</a:t>
            </a: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于</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香港湾仔皇后大道东</a:t>
            </a:r>
            <a:r>
              <a:rPr lang="en-US"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213</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号胡忠大厦</a:t>
            </a:r>
            <a:r>
              <a:rPr lang="en-US"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14</a:t>
            </a:r>
            <a:r>
              <a:rPr lang="zh-TW" altLang="zh-HK"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楼</a:t>
            </a:r>
            <a:endParaRPr lang="en-US" altLang="zh-TW" sz="24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t"/>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办公时间</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星期一至</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五</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上午</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8:30</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 至 下午</a:t>
            </a:r>
            <a:r>
              <a:rPr lang="en-US"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1:00</a:t>
            </a:r>
            <a:r>
              <a:rPr lang="zh-HK" altLang="en-US" dirty="0">
                <a:solidFill>
                  <a:schemeClr val="tx1">
                    <a:lumMod val="75000"/>
                    <a:lumOff val="25000"/>
                  </a:schemeClr>
                </a:solidFill>
                <a:latin typeface="微軟正黑體" panose="020B0604030504040204" pitchFamily="34" charset="-120"/>
                <a:ea typeface="微軟正黑體" panose="020B0604030504040204" pitchFamily="34" charset="-120"/>
              </a:rPr>
              <a:t>及</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下午</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2:00</a:t>
            </a:r>
            <a:r>
              <a:rPr lang="zh-TW" altLang="zh-HK" dirty="0">
                <a:solidFill>
                  <a:schemeClr val="tx1">
                    <a:lumMod val="75000"/>
                    <a:lumOff val="25000"/>
                  </a:schemeClr>
                </a:solidFill>
                <a:latin typeface="微軟正黑體" panose="020B0604030504040204" pitchFamily="34" charset="-120"/>
                <a:ea typeface="微軟正黑體" panose="020B0604030504040204" pitchFamily="34" charset="-120"/>
              </a:rPr>
              <a:t> 至 </a:t>
            </a:r>
            <a:r>
              <a:rPr lang="en-US" altLang="zh-HK" dirty="0">
                <a:solidFill>
                  <a:schemeClr val="tx1">
                    <a:lumMod val="75000"/>
                    <a:lumOff val="25000"/>
                  </a:schemeClr>
                </a:solidFill>
                <a:latin typeface="微軟正黑體" panose="020B0604030504040204" pitchFamily="34" charset="-120"/>
                <a:ea typeface="微軟正黑體" panose="020B0604030504040204" pitchFamily="34" charset="-120"/>
              </a:rPr>
              <a:t>6:00</a:t>
            </a:r>
            <a:endParaRPr lang="zh-HK" altLang="zh-HK" dirty="0">
              <a:solidFill>
                <a:schemeClr val="tx1">
                  <a:lumMod val="75000"/>
                  <a:lumOff val="25000"/>
                </a:schemeClr>
              </a:solidFill>
              <a:latin typeface="微軟正黑體" panose="020B0604030504040204" pitchFamily="34" charset="-120"/>
              <a:ea typeface="微軟正黑體" panose="020B0604030504040204" pitchFamily="34" charset="-120"/>
            </a:endParaRPr>
          </a:p>
          <a:p>
            <a:pPr fontAlgn="t"/>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星期六、日 及 公众假期</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zh-HK" dirty="0" smtClean="0">
                <a:solidFill>
                  <a:schemeClr val="tx1">
                    <a:lumMod val="75000"/>
                    <a:lumOff val="25000"/>
                  </a:schemeClr>
                </a:solidFill>
                <a:latin typeface="微軟正黑體" panose="020B0604030504040204" pitchFamily="34" charset="-120"/>
                <a:ea typeface="微軟正黑體" panose="020B0604030504040204" pitchFamily="34" charset="-120"/>
              </a:rPr>
              <a:t>休息</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6629614" y="2483903"/>
            <a:ext cx="2472972" cy="3026533"/>
          </a:xfrm>
          <a:prstGeom prst="wedgeRoundRectCallout">
            <a:avLst>
              <a:gd name="adj1" fmla="val 19295"/>
              <a:gd name="adj2" fmla="val 48869"/>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HK" b="1" spc="100" dirty="0" smtClean="0">
                <a:solidFill>
                  <a:schemeClr val="bg1"/>
                </a:solidFill>
                <a:cs typeface="Times New Roman" panose="02020603050405020304" pitchFamily="18" charset="0"/>
              </a:rPr>
              <a:t>收到申请表后的</a:t>
            </a:r>
            <a:r>
              <a:rPr lang="en-US" altLang="zh-TW" b="1" spc="100" dirty="0" smtClean="0">
                <a:solidFill>
                  <a:schemeClr val="bg1"/>
                </a:solidFill>
                <a:cs typeface="Times New Roman" panose="02020603050405020304" pitchFamily="18" charset="0"/>
              </a:rPr>
              <a:t>  </a:t>
            </a:r>
            <a:r>
              <a:rPr lang="zh-TW" altLang="en-US" b="1" u="sng" spc="100" dirty="0" smtClean="0">
                <a:solidFill>
                  <a:schemeClr val="bg1"/>
                </a:solidFill>
                <a:cs typeface="Times New Roman" panose="02020603050405020304" pitchFamily="18" charset="0"/>
              </a:rPr>
              <a:t>十</a:t>
            </a:r>
            <a:r>
              <a:rPr lang="zh-TW" altLang="zh-HK" b="1" u="sng" spc="100" dirty="0" smtClean="0">
                <a:solidFill>
                  <a:schemeClr val="bg1"/>
                </a:solidFill>
                <a:cs typeface="Times New Roman" panose="02020603050405020304" pitchFamily="18" charset="0"/>
              </a:rPr>
              <a:t>个工作天</a:t>
            </a:r>
            <a:r>
              <a:rPr lang="zh-TW" altLang="zh-HK" b="1" spc="100" dirty="0" smtClean="0">
                <a:solidFill>
                  <a:schemeClr val="bg1"/>
                </a:solidFill>
                <a:cs typeface="Times New Roman" panose="02020603050405020304" pitchFamily="18" charset="0"/>
              </a:rPr>
              <a:t>内发出「申请确认通知</a:t>
            </a:r>
            <a:r>
              <a:rPr lang="zh-TW" altLang="zh-HK" b="1" spc="100" dirty="0" smtClean="0">
                <a:solidFill>
                  <a:schemeClr val="bg1"/>
                </a:solidFill>
                <a:cs typeface="Times New Roman" panose="02020603050405020304" pitchFamily="18" charset="0"/>
              </a:rPr>
              <a:t>」</a:t>
            </a:r>
            <a:r>
              <a:rPr lang="en-US" altLang="zh-TW" b="1" spc="100" dirty="0" smtClean="0">
                <a:solidFill>
                  <a:schemeClr val="bg1"/>
                </a:solidFill>
                <a:cs typeface="Times New Roman" panose="02020603050405020304" pitchFamily="18" charset="0"/>
              </a:rPr>
              <a:t>:</a:t>
            </a:r>
            <a:r>
              <a:rPr lang="zh-TW" altLang="en-US" b="1" spc="100" dirty="0" smtClean="0">
                <a:solidFill>
                  <a:schemeClr val="bg1"/>
                </a:solidFill>
                <a:cs typeface="Times New Roman" panose="02020603050405020304" pitchFamily="18" charset="0"/>
              </a:rPr>
              <a:t> </a:t>
            </a:r>
            <a:endParaRPr lang="en-US" altLang="zh-TW" b="1" spc="100" dirty="0" smtClean="0">
              <a:solidFill>
                <a:schemeClr val="bg1"/>
              </a:solidFill>
              <a:cs typeface="Times New Roman" panose="02020603050405020304" pitchFamily="18" charset="0"/>
            </a:endParaRPr>
          </a:p>
          <a:p>
            <a:endParaRPr lang="en-US" altLang="zh-TW" b="1" spc="100" dirty="0" smtClean="0">
              <a:solidFill>
                <a:schemeClr val="bg1"/>
              </a:solidFill>
              <a:cs typeface="Times New Roman" panose="02020603050405020304" pitchFamily="18" charset="0"/>
            </a:endParaRPr>
          </a:p>
          <a:p>
            <a:r>
              <a:rPr lang="zh-TW" altLang="en-US" b="1" spc="100" dirty="0" smtClean="0">
                <a:solidFill>
                  <a:schemeClr val="bg1"/>
                </a:solidFill>
                <a:cs typeface="Times New Roman" panose="02020603050405020304" pitchFamily="18" charset="0"/>
              </a:rPr>
              <a:t>如申请人提供本地流动电话：</a:t>
            </a:r>
            <a:r>
              <a:rPr lang="zh-TW" altLang="zh-HK" b="1" spc="100" dirty="0" smtClean="0">
                <a:solidFill>
                  <a:schemeClr val="bg1"/>
                </a:solidFill>
                <a:cs typeface="Times New Roman" panose="02020603050405020304" pitchFamily="18" charset="0"/>
              </a:rPr>
              <a:t>以短讯</a:t>
            </a:r>
            <a:r>
              <a:rPr lang="en-US" altLang="zh-TW" b="1" spc="100" dirty="0" smtClean="0">
                <a:solidFill>
                  <a:schemeClr val="bg1"/>
                </a:solidFill>
                <a:cs typeface="Times New Roman" panose="02020603050405020304" pitchFamily="18" charset="0"/>
              </a:rPr>
              <a:t>(</a:t>
            </a:r>
            <a:r>
              <a:rPr lang="en-US" altLang="zh-TW" b="1" spc="100" dirty="0" smtClean="0">
                <a:solidFill>
                  <a:schemeClr val="bg1"/>
                </a:solidFill>
                <a:cs typeface="Times New Roman" panose="02020603050405020304" pitchFamily="18" charset="0"/>
              </a:rPr>
              <a:t>SMS)</a:t>
            </a:r>
            <a:r>
              <a:rPr lang="zh-TW" altLang="zh-HK" b="1" spc="100" dirty="0" smtClean="0">
                <a:solidFill>
                  <a:schemeClr val="bg1"/>
                </a:solidFill>
                <a:cs typeface="Times New Roman" panose="02020603050405020304" pitchFamily="18" charset="0"/>
              </a:rPr>
              <a:t>形式</a:t>
            </a:r>
            <a:r>
              <a:rPr lang="zh-TW" altLang="zh-HK" b="1" spc="100" dirty="0" smtClean="0">
                <a:solidFill>
                  <a:schemeClr val="bg1"/>
                </a:solidFill>
                <a:cs typeface="Times New Roman" panose="02020603050405020304" pitchFamily="18" charset="0"/>
              </a:rPr>
              <a:t>通知</a:t>
            </a:r>
            <a:r>
              <a:rPr lang="zh-TW" altLang="en-US" b="1" spc="100" dirty="0" smtClean="0">
                <a:solidFill>
                  <a:schemeClr val="bg1"/>
                </a:solidFill>
                <a:cs typeface="Times New Roman" panose="02020603050405020304" pitchFamily="18" charset="0"/>
              </a:rPr>
              <a:t>；否则</a:t>
            </a:r>
            <a:r>
              <a:rPr lang="zh-TW" altLang="zh-HK" b="1" spc="100" dirty="0" smtClean="0">
                <a:solidFill>
                  <a:schemeClr val="bg1"/>
                </a:solidFill>
                <a:cs typeface="Times New Roman" panose="02020603050405020304" pitchFamily="18" charset="0"/>
              </a:rPr>
              <a:t>以书面形式邮寄给申请人。</a:t>
            </a:r>
            <a:endParaRPr lang="zh-HK" altLang="en-US" b="1" dirty="0">
              <a:solidFill>
                <a:schemeClr val="bg1"/>
              </a:solidFill>
            </a:endParaRPr>
          </a:p>
        </p:txBody>
      </p:sp>
    </p:spTree>
    <p:extLst>
      <p:ext uri="{BB962C8B-B14F-4D97-AF65-F5344CB8AC3E}">
        <p14:creationId xmlns:p14="http://schemas.microsoft.com/office/powerpoint/2010/main" val="1704280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535201"/>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学年的有效注册文件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635896" y="3229604"/>
            <a:ext cx="5400600" cy="72475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r>
              <a:rPr kumimoji="0" lang="zh-TW" altLang="en-US" sz="24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合资格</a:t>
            </a:r>
            <a:r>
              <a:rPr kumimoji="0" lang="zh-TW" altLang="en-US" sz="2400" b="1"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接受资助</a:t>
            </a:r>
            <a:r>
              <a:rPr kumimoji="0"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幼稚园教育的学童 </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平行四邊形 8"/>
          <p:cNvSpPr/>
          <p:nvPr/>
        </p:nvSpPr>
        <p:spPr>
          <a:xfrm>
            <a:off x="63213" y="3058422"/>
            <a:ext cx="3888433" cy="1072098"/>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chemeClr val="tx1"/>
                </a:solidFill>
                <a:latin typeface="微軟正黑體" panose="020B0604030504040204" pitchFamily="34" charset="-120"/>
                <a:ea typeface="微軟正黑體" panose="020B0604030504040204" pitchFamily="34" charset="-120"/>
              </a:rPr>
              <a:t>「幼稚园入学注册证」（注册证）</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221088"/>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3131840" y="3937814"/>
            <a:ext cx="5760640" cy="2746906"/>
          </a:xfrm>
          <a:prstGeom prst="rect">
            <a:avLst/>
          </a:prstGeom>
          <a:noFill/>
        </p:spPr>
        <p:txBody>
          <a:bodyPr wrap="square" rtlCol="0">
            <a:spAutoFit/>
          </a:bodyPr>
          <a:lstStyle/>
          <a:p>
            <a:pPr algn="just" hangingPunct="0"/>
            <a:endParaRPr lang="en-US" altLang="zh-TW" sz="1050" dirty="0" smtClean="0">
              <a:solidFill>
                <a:schemeClr val="accent1">
                  <a:lumMod val="75000"/>
                </a:schemeClr>
              </a:solidFill>
              <a:latin typeface="+mj-ea"/>
              <a:ea typeface="+mj-ea"/>
            </a:endParaRPr>
          </a:p>
          <a:p>
            <a:pPr marL="342900" indent="-342900" algn="just" hangingPunct="0">
              <a:buClr>
                <a:schemeClr val="accent2"/>
              </a:buClr>
              <a:buFont typeface="Wingdings 3" panose="05040102010807070707" pitchFamily="18" charset="2"/>
              <a:buChar char="}"/>
            </a:pPr>
            <a:r>
              <a:rPr lang="zh-TW" altLang="zh-HK" b="1" dirty="0" smtClean="0">
                <a:solidFill>
                  <a:schemeClr val="accent3">
                    <a:lumMod val="75000"/>
                  </a:schemeClr>
                </a:solidFill>
                <a:latin typeface="微軟正黑體" panose="020B0604030504040204" pitchFamily="34" charset="-120"/>
                <a:ea typeface="微軟正黑體" panose="020B0604030504040204" pitchFamily="34" charset="-120"/>
              </a:rPr>
              <a:t>学童必须是香港居民，拥有香港居留权、入境权或不附带任何逗留条件</a:t>
            </a:r>
            <a:r>
              <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rPr>
              <a:t>(</a:t>
            </a:r>
            <a:r>
              <a:rPr lang="zh-TW" altLang="zh-HK" b="1" dirty="0">
                <a:solidFill>
                  <a:schemeClr val="accent3">
                    <a:lumMod val="75000"/>
                  </a:schemeClr>
                </a:solidFill>
                <a:latin typeface="微軟正黑體" panose="020B0604030504040204" pitchFamily="34" charset="-120"/>
                <a:ea typeface="微軟正黑體" panose="020B0604030504040204" pitchFamily="34" charset="-120"/>
              </a:rPr>
              <a:t>逗留期限除外</a:t>
            </a:r>
            <a:r>
              <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rPr>
              <a:t>)</a:t>
            </a:r>
            <a:r>
              <a:rPr lang="zh-TW" altLang="zh-HK" b="1" dirty="0" smtClean="0">
                <a:solidFill>
                  <a:schemeClr val="accent3">
                    <a:lumMod val="75000"/>
                  </a:schemeClr>
                </a:solidFill>
                <a:latin typeface="微軟正黑體" panose="020B0604030504040204" pitchFamily="34" charset="-120"/>
                <a:ea typeface="微軟正黑體" panose="020B0604030504040204" pitchFamily="34" charset="-120"/>
              </a:rPr>
              <a:t>的有效香港居留许可</a:t>
            </a:r>
            <a:r>
              <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rPr>
              <a:t> </a:t>
            </a:r>
            <a:endPar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endParaRPr>
          </a:p>
          <a:p>
            <a:pPr algn="just" hangingPunct="0">
              <a:buClr>
                <a:schemeClr val="accent2"/>
              </a:buClr>
            </a:pPr>
            <a:endParaRPr lang="en-US" altLang="zh-HK" b="1" dirty="0" smtClean="0">
              <a:solidFill>
                <a:schemeClr val="accent3">
                  <a:lumMod val="75000"/>
                </a:schemeClr>
              </a:solidFill>
              <a:latin typeface="微軟正黑體" panose="020B0604030504040204" pitchFamily="34" charset="-120"/>
              <a:ea typeface="微軟正黑體" panose="020B0604030504040204" pitchFamily="34" charset="-120"/>
            </a:endParaRPr>
          </a:p>
          <a:p>
            <a:pPr marL="342900" indent="-342900" algn="just" hangingPunct="0">
              <a:buClr>
                <a:schemeClr val="accent2"/>
              </a:buClr>
              <a:buFont typeface="Wingdings 3" panose="05040102010807070707" pitchFamily="18" charset="2"/>
              <a:buChar char="}"/>
            </a:pPr>
            <a:r>
              <a:rPr lang="zh-TW" altLang="en-US" b="1" dirty="0" smtClean="0">
                <a:solidFill>
                  <a:schemeClr val="accent3">
                    <a:lumMod val="75000"/>
                  </a:schemeClr>
                </a:solidFill>
                <a:latin typeface="微軟正黑體" panose="020B0604030504040204" pitchFamily="34" charset="-120"/>
                <a:ea typeface="微軟正黑體" panose="020B0604030504040204" pitchFamily="34" charset="-120"/>
              </a:rPr>
              <a:t>注册证的有效期一般为三年 </a:t>
            </a:r>
            <a:r>
              <a:rPr lang="en-US" altLang="zh-TW" b="1"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rPr>
              <a:t>教育局只会就有特殊学习需要学童的个别情况考虑有效期延长的申请。申请人必须提供相关证明，如由已注册执业医生或专业人士签发的评估报告，证明学童有特殊教育困难而需要就读幼稚园的年期较一般的三年为长。</a:t>
            </a:r>
            <a:r>
              <a:rPr lang="en-US" altLang="zh-TW" b="1" dirty="0" smtClean="0">
                <a:solidFill>
                  <a:schemeClr val="accent1">
                    <a:lumMod val="75000"/>
                  </a:schemeClr>
                </a:solidFill>
                <a:latin typeface="微軟正黑體" panose="020B0604030504040204" pitchFamily="34" charset="-120"/>
                <a:ea typeface="微軟正黑體" panose="020B0604030504040204" pitchFamily="34" charset="-120"/>
              </a:rPr>
              <a:t>)</a:t>
            </a:r>
            <a:endParaRPr lang="zh-HK" altLang="en-US"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17</a:t>
            </a:fld>
            <a:endParaRPr lang="zh-HK" altLang="en-US" sz="1400" dirty="0">
              <a:solidFill>
                <a:schemeClr val="tx1"/>
              </a:solidFill>
            </a:endParaRPr>
          </a:p>
        </p:txBody>
      </p:sp>
      <p:sp>
        <p:nvSpPr>
          <p:cNvPr id="12" name="矩形 11"/>
          <p:cNvSpPr/>
          <p:nvPr/>
        </p:nvSpPr>
        <p:spPr>
          <a:xfrm>
            <a:off x="107504" y="2084890"/>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smtClean="0">
                <a:solidFill>
                  <a:schemeClr val="accent4"/>
                </a:solidFill>
                <a:latin typeface="微軟正黑體" panose="020B0604030504040204" pitchFamily="34" charset="-120"/>
                <a:ea typeface="微軟正黑體" panose="020B0604030504040204" pitchFamily="34" charset="-120"/>
              </a:rPr>
              <a:t>）「一人不占多位」安排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347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28" y="2535201"/>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学年的有效注册文件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635896" y="3229604"/>
            <a:ext cx="5400600" cy="72475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lvl="0" fontAlgn="auto">
              <a:spcBef>
                <a:spcPts val="600"/>
              </a:spcBef>
              <a:spcAft>
                <a:spcPts val="0"/>
              </a:spcAft>
              <a:defRPr/>
            </a:pPr>
            <a:r>
              <a:rPr kumimoji="0" lang="zh-TW" altLang="en-US" sz="2400" b="1" dirty="0" smtClean="0">
                <a:effectLst>
                  <a:outerShdw blurRad="38100" dist="38100" dir="2700000" algn="tl">
                    <a:srgbClr val="000000">
                      <a:alpha val="43137"/>
                    </a:srgbClr>
                  </a:outerShdw>
                </a:effectLst>
                <a:latin typeface="+mj-ea"/>
                <a:ea typeface="+mj-ea"/>
              </a:rPr>
              <a:t>    </a:t>
            </a:r>
            <a:r>
              <a:rPr kumimoji="0" lang="zh-TW" altLang="en-US" sz="2400" b="1" u="sng"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合资格</a:t>
            </a:r>
            <a:r>
              <a:rPr kumimoji="0" lang="zh-TW" altLang="en-US" sz="2400" b="1" dirty="0" smtClean="0">
                <a:solidFill>
                  <a:srgbClr val="FFCC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接受资助</a:t>
            </a:r>
            <a:r>
              <a:rPr kumimoji="0"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幼稚园教育的学童 </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平行四邊形 8"/>
          <p:cNvSpPr/>
          <p:nvPr/>
        </p:nvSpPr>
        <p:spPr>
          <a:xfrm>
            <a:off x="63213" y="3058422"/>
            <a:ext cx="3888433" cy="1072098"/>
          </a:xfrm>
          <a:prstGeom prst="parallelogram">
            <a:avLst/>
          </a:prstGeom>
          <a:solidFill>
            <a:srgbClr val="FFFF99"/>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chemeClr val="tx1"/>
                </a:solidFill>
                <a:latin typeface="微軟正黑體" panose="020B0604030504040204" pitchFamily="34" charset="-120"/>
                <a:ea typeface="微軟正黑體" panose="020B0604030504040204" pitchFamily="34" charset="-120"/>
              </a:rPr>
              <a:t>「幼稚园入学注册证」（注册证）</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10" name="Picture 8" descr="C:\Users\mandymlho\AppData\Local\Microsoft\Windows\Temporary Internet Files\Content.IE5\FV6IL25Q\teamwork-kid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221088"/>
            <a:ext cx="2503708" cy="245735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3275856" y="3944130"/>
            <a:ext cx="5760640" cy="2818720"/>
          </a:xfrm>
          <a:prstGeom prst="rect">
            <a:avLst/>
          </a:prstGeom>
          <a:noFill/>
        </p:spPr>
        <p:txBody>
          <a:bodyPr wrap="square" rtlCol="0">
            <a:spAutoFit/>
          </a:bodyPr>
          <a:lstStyle/>
          <a:p>
            <a:pPr algn="just" hangingPunct="0"/>
            <a:endParaRPr lang="en-US" altLang="zh-TW" sz="1050" dirty="0" smtClean="0">
              <a:solidFill>
                <a:schemeClr val="accent1">
                  <a:lumMod val="75000"/>
                </a:schemeClr>
              </a:solidFill>
              <a:latin typeface="+mj-ea"/>
              <a:ea typeface="+mj-ea"/>
            </a:endParaRPr>
          </a:p>
          <a:p>
            <a:pPr marL="342900" indent="-342900" algn="just" hangingPunct="0">
              <a:lnSpc>
                <a:spcPts val="2500"/>
              </a:lnSpc>
              <a:buClr>
                <a:schemeClr val="accent2"/>
              </a:buClr>
              <a:buFont typeface="Wingdings 3" panose="05040102010807070707" pitchFamily="18" charset="2"/>
              <a:buChar char="}"/>
            </a:pP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就读参加「计划」的幼稚园的合资格学生必须在幼稚园的上课月份上课，幼稚园才可获发该月的资助。</a:t>
            </a:r>
          </a:p>
          <a:p>
            <a:pPr marL="342900" indent="-342900" algn="just" hangingPunct="0">
              <a:lnSpc>
                <a:spcPts val="2500"/>
              </a:lnSpc>
              <a:buClr>
                <a:schemeClr val="accent2"/>
              </a:buClr>
              <a:buFont typeface="Wingdings 3" panose="05040102010807070707" pitchFamily="18" charset="2"/>
              <a:buChar char="}"/>
            </a:pP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若你的孩子不能上课，你应尽快知会就读的幼稚园。一般而言，如学童</a:t>
            </a:r>
            <a:r>
              <a:rPr lang="zh-TW" altLang="en-US" sz="1400" b="1" u="sng" dirty="0" smtClean="0">
                <a:solidFill>
                  <a:srgbClr val="FF0000"/>
                </a:solidFill>
                <a:latin typeface="微軟正黑體" panose="020B0604030504040204" pitchFamily="34" charset="-120"/>
                <a:ea typeface="微軟正黑體" panose="020B0604030504040204" pitchFamily="34" charset="-120"/>
              </a:rPr>
              <a:t>整月缺课</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（即缺席某月的所有上课日），教育局不会发放该学童该月的资助；而家长须向学童就读的幼稚园缴交其「收费证明书」上未扣减「计划」资助前的该月学费（</a:t>
            </a:r>
            <a:r>
              <a:rPr lang="zh-TW" altLang="en-US" sz="1400" b="1" u="sng" dirty="0" smtClean="0">
                <a:solidFill>
                  <a:srgbClr val="FF0000"/>
                </a:solidFill>
                <a:latin typeface="微軟正黑體" panose="020B0604030504040204" pitchFamily="34" charset="-120"/>
                <a:ea typeface="微軟正黑體" panose="020B0604030504040204" pitchFamily="34" charset="-120"/>
              </a:rPr>
              <a:t>全费</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 </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zh-TW" altLang="en-US" sz="1400" b="1" dirty="0">
              <a:solidFill>
                <a:schemeClr val="accent3">
                  <a:lumMod val="75000"/>
                </a:schemeClr>
              </a:solidFill>
              <a:latin typeface="微軟正黑體" panose="020B0604030504040204" pitchFamily="34" charset="-120"/>
              <a:ea typeface="微軟正黑體" panose="020B0604030504040204" pitchFamily="34" charset="-120"/>
            </a:endParaRPr>
          </a:p>
          <a:p>
            <a:pPr marL="342900" indent="-342900" algn="just" hangingPunct="0">
              <a:lnSpc>
                <a:spcPts val="2500"/>
              </a:lnSpc>
              <a:buClr>
                <a:schemeClr val="accent2"/>
              </a:buClr>
              <a:buFont typeface="Wingdings 3" panose="05040102010807070707" pitchFamily="18" charset="2"/>
              <a:buChar char="}"/>
            </a:pP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如因特殊情况（例如整月因病缺席），并具有效的证明文件，教育局会就个别特殊个案考虑酌情处理（查询电话</a:t>
            </a:r>
            <a:r>
              <a:rPr lang="en-US" altLang="zh-TW" sz="1400" b="1" dirty="0" smtClean="0">
                <a:solidFill>
                  <a:schemeClr val="accent3">
                    <a:lumMod val="75000"/>
                  </a:schemeClr>
                </a:solidFill>
                <a:latin typeface="微軟正黑體" panose="020B0604030504040204" pitchFamily="34" charset="-120"/>
                <a:ea typeface="微軟正黑體" panose="020B0604030504040204" pitchFamily="34" charset="-120"/>
              </a:rPr>
              <a:t>: </a:t>
            </a:r>
            <a:r>
              <a:rPr lang="en-US" altLang="zh-TW" sz="1400" b="1" dirty="0">
                <a:solidFill>
                  <a:schemeClr val="accent3">
                    <a:lumMod val="75000"/>
                  </a:schemeClr>
                </a:solidFill>
                <a:latin typeface="微軟正黑體" panose="020B0604030504040204" pitchFamily="34" charset="-120"/>
                <a:ea typeface="微軟正黑體" panose="020B0604030504040204" pitchFamily="34" charset="-120"/>
              </a:rPr>
              <a:t>2892 </a:t>
            </a:r>
            <a:r>
              <a:rPr lang="en-US" altLang="zh-TW" sz="1400" b="1" dirty="0" smtClean="0">
                <a:solidFill>
                  <a:schemeClr val="accent3">
                    <a:lumMod val="75000"/>
                  </a:schemeClr>
                </a:solidFill>
                <a:latin typeface="微軟正黑體" panose="020B0604030504040204" pitchFamily="34" charset="-120"/>
                <a:ea typeface="微軟正黑體" panose="020B0604030504040204" pitchFamily="34" charset="-120"/>
              </a:rPr>
              <a:t>6669</a:t>
            </a:r>
            <a:r>
              <a:rPr lang="zh-TW" altLang="en-US" sz="1400" b="1" dirty="0">
                <a:solidFill>
                  <a:schemeClr val="accent3">
                    <a:lumMod val="75000"/>
                  </a:schemeClr>
                </a:solidFill>
                <a:latin typeface="微軟正黑體" panose="020B0604030504040204" pitchFamily="34" charset="-120"/>
                <a:ea typeface="微軟正黑體" panose="020B0604030504040204" pitchFamily="34" charset="-120"/>
              </a:rPr>
              <a:t> ） </a:t>
            </a:r>
            <a:r>
              <a:rPr lang="zh-TW" altLang="en-US" sz="14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zh-TW" altLang="en-US" sz="1400" b="1" dirty="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474073" y="6091466"/>
            <a:ext cx="791308" cy="767687"/>
          </a:xfrm>
        </p:spPr>
        <p:txBody>
          <a:bodyPr/>
          <a:lstStyle/>
          <a:p>
            <a:pPr>
              <a:defRPr/>
            </a:pPr>
            <a:fld id="{32F4360C-EDD2-49D1-84E3-16D71C30310C}" type="slidenum">
              <a:rPr lang="zh-HK" altLang="en-US" sz="1400" smtClean="0">
                <a:solidFill>
                  <a:schemeClr val="tx1"/>
                </a:solidFill>
              </a:rPr>
              <a:pPr>
                <a:defRPr/>
              </a:pPr>
              <a:t>18</a:t>
            </a:fld>
            <a:endParaRPr lang="zh-HK" altLang="en-US" sz="1400" dirty="0">
              <a:solidFill>
                <a:schemeClr val="tx1"/>
              </a:solidFill>
            </a:endParaRPr>
          </a:p>
        </p:txBody>
      </p:sp>
      <p:sp>
        <p:nvSpPr>
          <p:cNvPr id="12" name="矩形 11"/>
          <p:cNvSpPr/>
          <p:nvPr/>
        </p:nvSpPr>
        <p:spPr>
          <a:xfrm>
            <a:off x="107504" y="2084890"/>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smtClean="0">
                <a:solidFill>
                  <a:schemeClr val="accent4"/>
                </a:solidFill>
                <a:latin typeface="微軟正黑體" panose="020B0604030504040204" pitchFamily="34" charset="-120"/>
                <a:ea typeface="微軟正黑體" panose="020B0604030504040204" pitchFamily="34" charset="-120"/>
              </a:rPr>
              <a:t>）「一人不占多位」安排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565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46114" y="6407572"/>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19</a:t>
            </a:fld>
            <a:endParaRPr lang="zh-HK" altLang="en-US" sz="1600" dirty="0">
              <a:solidFill>
                <a:schemeClr val="tx1"/>
              </a:solidFill>
            </a:endParaRPr>
          </a:p>
        </p:txBody>
      </p:sp>
      <p:sp>
        <p:nvSpPr>
          <p:cNvPr id="3" name="標題 1"/>
          <p:cNvSpPr txBox="1">
            <a:spLocks/>
          </p:cNvSpPr>
          <p:nvPr/>
        </p:nvSpPr>
        <p:spPr>
          <a:xfrm>
            <a:off x="281862" y="452788"/>
            <a:ext cx="8229600"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zh-TW" altLang="en-US" sz="3200" cap="small"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「幼稚园入学注册证」样本</a:t>
            </a:r>
            <a:endParaRPr lang="en-US" altLang="zh-TW" sz="3200" cap="small"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Aft>
                <a:spcPts val="0"/>
              </a:spcAft>
              <a:defRPr/>
            </a:pP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r>
              <a:rPr lang="zh-TW" altLang="en-US" sz="2500" u="sng" dirty="0" smtClean="0">
                <a:solidFill>
                  <a:srgbClr val="FF6600"/>
                </a:solidFill>
                <a:effectLst/>
                <a:latin typeface="微軟正黑體" panose="020B0604030504040204" pitchFamily="34" charset="-120"/>
                <a:ea typeface="微軟正黑體" panose="020B0604030504040204" pitchFamily="34" charset="-120"/>
              </a:rPr>
              <a:t>合资格</a:t>
            </a:r>
            <a:r>
              <a:rPr lang="zh-TW" altLang="en-US" sz="2500" dirty="0" smtClean="0">
                <a:solidFill>
                  <a:srgbClr val="FF6600"/>
                </a:solidFill>
                <a:effectLst/>
                <a:latin typeface="微軟正黑體" panose="020B0604030504040204" pitchFamily="34" charset="-120"/>
                <a:ea typeface="微軟正黑體" panose="020B0604030504040204" pitchFamily="34" charset="-120"/>
              </a:rPr>
              <a:t>接受资助幼稚园教育的学童</a:t>
            </a: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500" dirty="0">
              <a:solidFill>
                <a:srgbClr val="FF6600"/>
              </a:solidFill>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stretch>
            <a:fillRect/>
          </a:stretch>
        </p:blipFill>
        <p:spPr>
          <a:xfrm>
            <a:off x="2555776" y="1595788"/>
            <a:ext cx="3816424" cy="5176909"/>
          </a:xfrm>
          <a:prstGeom prst="rect">
            <a:avLst/>
          </a:prstGeom>
        </p:spPr>
      </p:pic>
    </p:spTree>
    <p:extLst>
      <p:ext uri="{BB962C8B-B14F-4D97-AF65-F5344CB8AC3E}">
        <p14:creationId xmlns:p14="http://schemas.microsoft.com/office/powerpoint/2010/main" val="18106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2286" y="980728"/>
            <a:ext cx="7520940" cy="548640"/>
          </a:xfrm>
        </p:spPr>
        <p:txBody>
          <a:bodyPr>
            <a:normAutofit fontScale="90000"/>
          </a:bodyPr>
          <a:lstStyle/>
          <a:p>
            <a:pPr eaLnBrk="1" fontAlgn="auto" hangingPunct="1">
              <a:spcAft>
                <a:spcPts val="0"/>
              </a:spcAft>
              <a:defRPr/>
            </a:pPr>
            <a:r>
              <a:rPr lang="zh-TW" altLang="en-US" sz="5300" b="1" dirty="0">
                <a:latin typeface="微軟正黑體" panose="020B0604030504040204" pitchFamily="34" charset="-120"/>
                <a:ea typeface="微軟正黑體" panose="020B0604030504040204" pitchFamily="34" charset="-120"/>
              </a:rPr>
              <a:t>背景</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9219" name="內容版面配置區 2"/>
          <p:cNvSpPr>
            <a:spLocks noGrp="1"/>
          </p:cNvSpPr>
          <p:nvPr>
            <p:ph idx="1"/>
          </p:nvPr>
        </p:nvSpPr>
        <p:spPr>
          <a:xfrm>
            <a:off x="395536" y="2280500"/>
            <a:ext cx="8379904" cy="4492625"/>
          </a:xfrm>
        </p:spPr>
        <p:txBody>
          <a:bodyPr>
            <a:normAutofit/>
          </a:bodyPr>
          <a:lstStyle/>
          <a:p>
            <a:pPr marL="541338" indent="-541338" eaLnBrk="1" hangingPunct="1">
              <a:spcBef>
                <a:spcPts val="2400"/>
              </a:spcBef>
              <a:buClr>
                <a:schemeClr val="bg2"/>
              </a:buClr>
              <a:buFont typeface="Wingdings 3" panose="05040102010807070707" pitchFamily="18" charset="2"/>
              <a:buChar cha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政府由</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2017/18</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学年起</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推行</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新</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的</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幼稚园教育</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计划</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幼稚园</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收</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生</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继续由校本安排</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以配合新</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政策</a:t>
            </a:r>
            <a:endParaRPr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000"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endParaRPr lang="en-US" altLang="zh-TW" sz="2800" dirty="0">
              <a:solidFill>
                <a:schemeClr val="accent1">
                  <a:lumMod val="7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chemeClr val="bg2"/>
              </a:buClr>
              <a:buFont typeface="Wingdings 3" panose="05040102010807070707" pitchFamily="18" charset="2"/>
              <a:buChar char="}"/>
            </a:pPr>
            <a:endParaRPr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12"/>
          </p:nvPr>
        </p:nvSpPr>
        <p:spPr>
          <a:xfrm>
            <a:off x="8676456" y="6433376"/>
            <a:ext cx="412231" cy="365125"/>
          </a:xfrm>
          <a:ln w="19050">
            <a:solidFill>
              <a:srgbClr val="FFFFFF"/>
            </a:solidFill>
          </a:ln>
          <a:extLst/>
        </p:spPr>
        <p:txBody>
          <a:bodyPr vert="horz" lIns="9144" tIns="9144" rIns="9144" bIns="9144" rtlCol="0" anchor="ctr">
            <a:normAutofit/>
          </a:bodyPr>
          <a:lstStyle/>
          <a:p>
            <a:pPr algn="ctr"/>
            <a:r>
              <a:rPr lang="en-US" altLang="zh-HK" sz="1600" dirty="0" smtClean="0">
                <a:solidFill>
                  <a:schemeClr val="tx1"/>
                </a:solidFill>
              </a:rPr>
              <a:t>2</a:t>
            </a:r>
            <a:endParaRPr lang="zh-HK" altLang="en-US" sz="1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532440" y="6090313"/>
            <a:ext cx="791308" cy="767687"/>
          </a:xfrm>
        </p:spPr>
        <p:txBody>
          <a:bodyPr/>
          <a:lstStyle/>
          <a:p>
            <a:pPr>
              <a:defRPr/>
            </a:pPr>
            <a:fld id="{32F4360C-EDD2-49D1-84E3-16D71C30310C}" type="slidenum">
              <a:rPr lang="zh-HK" altLang="en-US" sz="1400" smtClean="0">
                <a:solidFill>
                  <a:schemeClr val="tx1"/>
                </a:solidFill>
              </a:rPr>
              <a:pPr>
                <a:defRPr/>
              </a:pPr>
              <a:t>20</a:t>
            </a:fld>
            <a:endParaRPr lang="zh-HK" altLang="en-US" sz="1400" dirty="0">
              <a:solidFill>
                <a:schemeClr val="tx1"/>
              </a:solidFill>
            </a:endParaRPr>
          </a:p>
        </p:txBody>
      </p:sp>
      <p:sp>
        <p:nvSpPr>
          <p:cNvPr id="10" name="矩形 9"/>
          <p:cNvSpPr/>
          <p:nvPr/>
        </p:nvSpPr>
        <p:spPr>
          <a:xfrm>
            <a:off x="363580" y="2553418"/>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学年的有效注册文件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585294" y="3194490"/>
            <a:ext cx="5544616" cy="724751"/>
          </a:xfrm>
          <a:prstGeom prst="rect">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600"/>
              </a:spcBef>
              <a:spcAft>
                <a:spcPts val="0"/>
              </a:spcAft>
            </a:pPr>
            <a:r>
              <a:rPr kumimoji="0" lang="zh-TW" altLang="en-US" sz="2400" b="1" dirty="0">
                <a:latin typeface="微軟正黑體" panose="020B0604030504040204" pitchFamily="34" charset="-120"/>
                <a:ea typeface="微軟正黑體" panose="020B0604030504040204" pitchFamily="34" charset="-120"/>
              </a:rPr>
              <a:t>     </a:t>
            </a:r>
            <a:r>
              <a:rPr kumimoji="0" lang="zh-TW" altLang="en-US" sz="2400" b="1" u="sng" dirty="0" smtClean="0">
                <a:solidFill>
                  <a:schemeClr val="tx1">
                    <a:lumMod val="75000"/>
                    <a:lumOff val="25000"/>
                  </a:schemeClr>
                </a:solidFill>
                <a:latin typeface="微軟正黑體" panose="020B0604030504040204" pitchFamily="34" charset="-120"/>
                <a:ea typeface="微軟正黑體" panose="020B0604030504040204" pitchFamily="34" charset="-120"/>
              </a:rPr>
              <a:t>不合资格</a:t>
            </a:r>
            <a:r>
              <a:rPr kumimoji="0" lang="zh-TW" altLang="en-US" sz="2400" b="1" dirty="0" smtClean="0">
                <a:solidFill>
                  <a:schemeClr val="tx1">
                    <a:lumMod val="75000"/>
                    <a:lumOff val="25000"/>
                  </a:schemeClr>
                </a:solidFill>
                <a:latin typeface="微軟正黑體" panose="020B0604030504040204" pitchFamily="34" charset="-120"/>
                <a:ea typeface="微軟正黑體" panose="020B0604030504040204" pitchFamily="34" charset="-120"/>
              </a:rPr>
              <a:t>接受资助</a:t>
            </a:r>
            <a:r>
              <a:rPr kumimoji="0" lang="zh-TW" altLang="en-US" sz="2400" b="1" dirty="0" smtClean="0">
                <a:latin typeface="微軟正黑體" panose="020B0604030504040204" pitchFamily="34" charset="-120"/>
                <a:ea typeface="微軟正黑體" panose="020B0604030504040204" pitchFamily="34" charset="-120"/>
              </a:rPr>
              <a:t>幼稚园教育的学童 </a:t>
            </a:r>
            <a:endParaRPr kumimoji="0" lang="zh-TW" altLang="en-US" sz="2400" b="1" dirty="0">
              <a:latin typeface="微軟正黑體" panose="020B0604030504040204" pitchFamily="34" charset="-120"/>
              <a:ea typeface="微軟正黑體" panose="020B0604030504040204" pitchFamily="34" charset="-120"/>
            </a:endParaRPr>
          </a:p>
        </p:txBody>
      </p:sp>
      <p:sp>
        <p:nvSpPr>
          <p:cNvPr id="12" name="平行四邊形 11"/>
          <p:cNvSpPr/>
          <p:nvPr/>
        </p:nvSpPr>
        <p:spPr>
          <a:xfrm>
            <a:off x="107504" y="3064392"/>
            <a:ext cx="3816424" cy="1064062"/>
          </a:xfrm>
          <a:prstGeom prst="parallelogram">
            <a:avLst/>
          </a:prstGeom>
          <a:solidFill>
            <a:schemeClr val="bg1">
              <a:lumMod val="8500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smtClean="0">
                <a:solidFill>
                  <a:schemeClr val="tx1"/>
                </a:solidFill>
                <a:latin typeface="微軟正黑體" panose="020B0604030504040204" pitchFamily="34" charset="-120"/>
                <a:ea typeface="微軟正黑體" panose="020B0604030504040204" pitchFamily="34" charset="-120"/>
              </a:rPr>
              <a:t>幼稚园入学许可书」（入学许可书）</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851920" y="3941461"/>
            <a:ext cx="4464497" cy="2631490"/>
          </a:xfrm>
          <a:prstGeom prst="rect">
            <a:avLst/>
          </a:prstGeom>
          <a:noFill/>
        </p:spPr>
        <p:txBody>
          <a:bodyPr wrap="square" rtlCol="0">
            <a:spAutoFit/>
          </a:bodyPr>
          <a:lstStyle/>
          <a:p>
            <a:pPr algn="just" hangingPunct="0"/>
            <a:r>
              <a:rPr lang="zh-HK" altLang="en-US" sz="2000" b="1" dirty="0">
                <a:solidFill>
                  <a:schemeClr val="accent1">
                    <a:lumMod val="75000"/>
                  </a:schemeClr>
                </a:solidFill>
                <a:latin typeface="微軟正黑體" panose="020B0604030504040204" pitchFamily="34" charset="-120"/>
                <a:ea typeface="微軟正黑體" panose="020B0604030504040204" pitchFamily="34" charset="-120"/>
              </a:rPr>
              <a:t>例如：</a:t>
            </a:r>
            <a:endParaRPr lang="en-US" altLang="zh-TW" sz="2000" b="1" dirty="0">
              <a:solidFill>
                <a:schemeClr val="accent1">
                  <a:lumMod val="75000"/>
                </a:schemeClr>
              </a:solidFill>
              <a:latin typeface="微軟正黑體" panose="020B0604030504040204" pitchFamily="34" charset="-120"/>
              <a:ea typeface="微軟正黑體" panose="020B0604030504040204" pitchFamily="34" charset="-120"/>
            </a:endParaRPr>
          </a:p>
          <a:p>
            <a:pPr lvl="1" indent="-457200">
              <a:spcBef>
                <a:spcPts val="600"/>
              </a:spcBef>
              <a:buClr>
                <a:schemeClr val="accent2"/>
              </a:buClr>
              <a:buFont typeface="Wingdings 3" panose="05040102010807070707" pitchFamily="18" charset="2"/>
              <a:buChar char="}"/>
            </a:pPr>
            <a:r>
              <a:rPr lang="zh-TW" altLang="zh-HK" sz="2000" b="1" dirty="0">
                <a:solidFill>
                  <a:schemeClr val="accent3">
                    <a:lumMod val="75000"/>
                  </a:schemeClr>
                </a:solidFill>
                <a:latin typeface="微軟正黑體" panose="020B0604030504040204" pitchFamily="34" charset="-120"/>
                <a:ea typeface="微軟正黑體" panose="020B0604030504040204" pitchFamily="34" charset="-120"/>
              </a:rPr>
              <a:t>非</a:t>
            </a:r>
            <a:r>
              <a:rPr lang="zh-TW" altLang="zh-HK" sz="2000" b="1" dirty="0" smtClean="0">
                <a:solidFill>
                  <a:schemeClr val="accent3">
                    <a:lumMod val="75000"/>
                  </a:schemeClr>
                </a:solidFill>
                <a:latin typeface="微軟正黑體" panose="020B0604030504040204" pitchFamily="34" charset="-120"/>
                <a:ea typeface="微軟正黑體" panose="020B0604030504040204" pitchFamily="34" charset="-120"/>
              </a:rPr>
              <a:t>本地儿童</a:t>
            </a:r>
            <a:r>
              <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rPr>
              <a:t> (</a:t>
            </a:r>
            <a:r>
              <a:rPr lang="zh-TW" altLang="zh-HK" sz="2000" b="1" dirty="0" smtClean="0">
                <a:solidFill>
                  <a:schemeClr val="accent3">
                    <a:lumMod val="75000"/>
                  </a:schemeClr>
                </a:solidFill>
                <a:latin typeface="微軟正黑體" panose="020B0604030504040204" pitchFamily="34" charset="-120"/>
                <a:ea typeface="微軟正黑體" panose="020B0604030504040204" pitchFamily="34" charset="-120"/>
              </a:rPr>
              <a:t>须获得入境事务处处长的许可，才可在香港接受教育</a:t>
            </a:r>
            <a:r>
              <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rPr>
              <a:t>)</a:t>
            </a:r>
            <a:endParaRPr lang="en-US" altLang="zh-TW" sz="2000" b="1" dirty="0">
              <a:solidFill>
                <a:schemeClr val="accent3">
                  <a:lumMod val="75000"/>
                </a:schemeClr>
              </a:solidFill>
              <a:latin typeface="微軟正黑體" panose="020B0604030504040204" pitchFamily="34" charset="-120"/>
              <a:ea typeface="微軟正黑體" panose="020B0604030504040204" pitchFamily="34" charset="-120"/>
            </a:endParaRPr>
          </a:p>
          <a:p>
            <a:pPr lvl="2" indent="-457200">
              <a:spcBef>
                <a:spcPts val="600"/>
              </a:spcBef>
              <a:buFont typeface="Arial" panose="020B0604020202020204" pitchFamily="34" charset="0"/>
              <a:buChar char="•"/>
            </a:pPr>
            <a:r>
              <a:rPr lang="zh-TW" altLang="zh-HK" sz="2000" b="1" dirty="0" smtClean="0">
                <a:solidFill>
                  <a:schemeClr val="accent1">
                    <a:lumMod val="75000"/>
                  </a:schemeClr>
                </a:solidFill>
                <a:latin typeface="微軟正黑體" panose="020B0604030504040204" pitchFamily="34" charset="-120"/>
                <a:ea typeface="微軟正黑體" panose="020B0604030504040204" pitchFamily="34" charset="-120"/>
              </a:rPr>
              <a:t>持有担保书</a:t>
            </a:r>
            <a:endParaRPr lang="en-US" altLang="zh-TW" sz="2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lvl="2" indent="-457200">
              <a:spcBef>
                <a:spcPts val="600"/>
              </a:spcBef>
              <a:buFont typeface="Arial" panose="020B0604020202020204" pitchFamily="34" charset="0"/>
              <a:buChar char="•"/>
            </a:pPr>
            <a:r>
              <a:rPr lang="zh-TW" altLang="zh-HK" sz="2000" b="1" dirty="0" smtClean="0">
                <a:solidFill>
                  <a:schemeClr val="accent1">
                    <a:lumMod val="75000"/>
                  </a:schemeClr>
                </a:solidFill>
                <a:latin typeface="微軟正黑體" panose="020B0604030504040204" pitchFamily="34" charset="-120"/>
                <a:ea typeface="微軟正黑體" panose="020B0604030504040204" pitchFamily="34" charset="-120"/>
              </a:rPr>
              <a:t>其父或母是持有学生签证</a:t>
            </a:r>
            <a:endParaRPr lang="en-US" altLang="zh-TW" sz="2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461963" lvl="2" indent="-457200">
              <a:spcBef>
                <a:spcPts val="1200"/>
              </a:spcBef>
              <a:buClr>
                <a:schemeClr val="accent2"/>
              </a:buClr>
              <a:buFont typeface="Wingdings 3" panose="05040102010807070707" pitchFamily="18" charset="2"/>
              <a:buChar char="}"/>
            </a:pPr>
            <a:r>
              <a:rPr lang="zh-TW" altLang="en-US" sz="2000" b="1" dirty="0" smtClean="0">
                <a:solidFill>
                  <a:schemeClr val="accent3">
                    <a:lumMod val="75000"/>
                  </a:schemeClr>
                </a:solidFill>
                <a:latin typeface="微軟正黑體" panose="020B0604030504040204" pitchFamily="34" charset="-120"/>
                <a:ea typeface="微軟正黑體" panose="020B0604030504040204" pitchFamily="34" charset="-120"/>
              </a:rPr>
              <a:t>接受第四年幼稚园教育而不获延长「注册证」有效期的学童</a:t>
            </a:r>
            <a:endParaRPr lang="en-US" altLang="zh-TW" sz="2000" b="1" dirty="0" smtClean="0">
              <a:solidFill>
                <a:schemeClr val="accent3">
                  <a:lumMod val="75000"/>
                </a:schemeClr>
              </a:solidFill>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0" y="4266040"/>
            <a:ext cx="2601015" cy="2160240"/>
          </a:xfrm>
          <a:prstGeom prst="rect">
            <a:avLst/>
          </a:prstGeom>
        </p:spPr>
      </p:pic>
      <p:sp>
        <p:nvSpPr>
          <p:cNvPr id="15"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128369" y="2061034"/>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smtClean="0">
                <a:solidFill>
                  <a:schemeClr val="accent4"/>
                </a:solidFill>
                <a:latin typeface="微軟正黑體" panose="020B0604030504040204" pitchFamily="34" charset="-120"/>
                <a:ea typeface="微軟正黑體" panose="020B0604030504040204" pitchFamily="34" charset="-120"/>
              </a:rPr>
              <a:t>）「一人不占多位」安排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5253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50797" y="6439374"/>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21</a:t>
            </a:fld>
            <a:endParaRPr lang="zh-HK" altLang="en-US" sz="1400" dirty="0">
              <a:solidFill>
                <a:schemeClr val="tx1"/>
              </a:solidFill>
            </a:endParaRPr>
          </a:p>
        </p:txBody>
      </p:sp>
      <p:sp>
        <p:nvSpPr>
          <p:cNvPr id="3" name="標題 1"/>
          <p:cNvSpPr txBox="1">
            <a:spLocks/>
          </p:cNvSpPr>
          <p:nvPr/>
        </p:nvSpPr>
        <p:spPr>
          <a:xfrm>
            <a:off x="421197" y="584987"/>
            <a:ext cx="8229600"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zh-TW" altLang="en-US" sz="3200" cap="small" dirty="0" smtClean="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「幼稚园入学许可书」样本</a:t>
            </a:r>
            <a:endParaRPr lang="en-US" altLang="zh-TW" sz="3200" cap="small" dirty="0">
              <a:solidFill>
                <a:schemeClr val="bg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Aft>
                <a:spcPts val="0"/>
              </a:spcAft>
              <a:defRPr/>
            </a:pP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r>
              <a:rPr lang="zh-TW" altLang="en-US" sz="2500" u="sng" dirty="0" smtClean="0">
                <a:solidFill>
                  <a:srgbClr val="FF6600"/>
                </a:solidFill>
                <a:effectLst/>
                <a:latin typeface="微軟正黑體" panose="020B0604030504040204" pitchFamily="34" charset="-120"/>
                <a:ea typeface="微軟正黑體" panose="020B0604030504040204" pitchFamily="34" charset="-120"/>
              </a:rPr>
              <a:t>不合资格</a:t>
            </a:r>
            <a:r>
              <a:rPr lang="zh-TW" altLang="en-US" sz="2500" dirty="0" smtClean="0">
                <a:solidFill>
                  <a:srgbClr val="FF6600"/>
                </a:solidFill>
                <a:effectLst/>
                <a:latin typeface="微軟正黑體" panose="020B0604030504040204" pitchFamily="34" charset="-120"/>
                <a:ea typeface="微軟正黑體" panose="020B0604030504040204" pitchFamily="34" charset="-120"/>
              </a:rPr>
              <a:t>接受资助幼稚园教育的学童</a:t>
            </a:r>
            <a:r>
              <a:rPr lang="en-US" altLang="zh-TW" sz="2500" dirty="0" smtClean="0">
                <a:solidFill>
                  <a:srgbClr val="FF6600"/>
                </a:solidFill>
                <a:effectLst/>
                <a:latin typeface="微軟正黑體" panose="020B0604030504040204" pitchFamily="34" charset="-120"/>
                <a:ea typeface="微軟正黑體" panose="020B0604030504040204" pitchFamily="34" charset="-120"/>
              </a:rPr>
              <a:t>)</a:t>
            </a:r>
            <a:endParaRPr lang="en-US" altLang="zh-TW" sz="2500" dirty="0">
              <a:solidFill>
                <a:srgbClr val="FF6600"/>
              </a:solidFill>
              <a:effectLst/>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rotWithShape="1">
          <a:blip r:embed="rId2"/>
          <a:srcRect l="13509" t="20299" r="58085" b="11057"/>
          <a:stretch/>
        </p:blipFill>
        <p:spPr>
          <a:xfrm>
            <a:off x="2735797" y="1727987"/>
            <a:ext cx="3600400" cy="4893950"/>
          </a:xfrm>
          <a:prstGeom prst="rect">
            <a:avLst/>
          </a:prstGeom>
        </p:spPr>
      </p:pic>
    </p:spTree>
    <p:extLst>
      <p:ext uri="{BB962C8B-B14F-4D97-AF65-F5344CB8AC3E}">
        <p14:creationId xmlns:p14="http://schemas.microsoft.com/office/powerpoint/2010/main" val="4080684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7504" y="6309320"/>
            <a:ext cx="432048" cy="358904"/>
          </a:xfrm>
          <a:ln>
            <a:noFill/>
          </a:ln>
        </p:spPr>
        <p:txBody>
          <a:bodyPr/>
          <a:lstStyle/>
          <a:p>
            <a:pPr algn="ctr">
              <a:defRPr/>
            </a:pPr>
            <a:fld id="{32F4360C-EDD2-49D1-84E3-16D71C30310C}" type="slidenum">
              <a:rPr lang="zh-HK" altLang="en-US" sz="1400" smtClean="0">
                <a:solidFill>
                  <a:prstClr val="black"/>
                </a:solidFill>
              </a:rPr>
              <a:pPr algn="ctr">
                <a:defRPr/>
              </a:pPr>
              <a:t>22</a:t>
            </a:fld>
            <a:endParaRPr lang="zh-HK" altLang="en-US" sz="1400" dirty="0">
              <a:solidFill>
                <a:prstClr val="black"/>
              </a:solidFill>
            </a:endParaRPr>
          </a:p>
        </p:txBody>
      </p:sp>
      <p:sp>
        <p:nvSpPr>
          <p:cNvPr id="7" name="矩形 6"/>
          <p:cNvSpPr/>
          <p:nvPr/>
        </p:nvSpPr>
        <p:spPr>
          <a:xfrm>
            <a:off x="251520" y="188640"/>
            <a:ext cx="6624736" cy="1152128"/>
          </a:xfrm>
          <a:prstGeom prst="rect">
            <a:avLst/>
          </a:prstGeom>
          <a:solidFill>
            <a:srgbClr val="FF99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u="sng" dirty="0" smtClean="0">
                <a:solidFill>
                  <a:prstClr val="white"/>
                </a:solidFill>
                <a:effectLst>
                  <a:outerShdw blurRad="38100" dist="38100" dir="2700000" algn="tl">
                    <a:srgbClr val="000000">
                      <a:alpha val="43137"/>
                    </a:srgbClr>
                  </a:outerShdw>
                </a:effectLst>
                <a:latin typeface="微軟正黑體" panose="020B0604030504040204" pitchFamily="34" charset="-120"/>
              </a:rPr>
              <a:t>可于</a:t>
            </a:r>
            <a:r>
              <a:rPr lang="zh-TW" altLang="en-US" sz="3600" b="1" dirty="0" smtClean="0">
                <a:solidFill>
                  <a:prstClr val="white"/>
                </a:solidFill>
                <a:effectLst>
                  <a:outerShdw blurRad="38100" dist="38100" dir="2700000" algn="tl">
                    <a:srgbClr val="000000">
                      <a:alpha val="43137"/>
                    </a:srgbClr>
                  </a:outerShdw>
                </a:effectLst>
                <a:latin typeface="微軟正黑體" panose="020B0604030504040204" pitchFamily="34" charset="-120"/>
              </a:rPr>
              <a:t>本</a:t>
            </a:r>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rPr>
              <a:t>港接受教育</a:t>
            </a:r>
            <a:endParaRPr lang="zh-HK"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ndParaRPr>
          </a:p>
        </p:txBody>
      </p:sp>
      <p:sp>
        <p:nvSpPr>
          <p:cNvPr id="10" name="矩形 9"/>
          <p:cNvSpPr/>
          <p:nvPr/>
        </p:nvSpPr>
        <p:spPr>
          <a:xfrm>
            <a:off x="7042430" y="188640"/>
            <a:ext cx="1778042" cy="1152128"/>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u="sng" dirty="0" smtClean="0">
                <a:solidFill>
                  <a:prstClr val="white"/>
                </a:solidFill>
                <a:latin typeface="微軟正黑體" panose="020B0604030504040204" pitchFamily="34" charset="-120"/>
              </a:rPr>
              <a:t>不可于</a:t>
            </a:r>
            <a:r>
              <a:rPr lang="zh-TW" altLang="en-US" sz="2400" b="1" dirty="0" smtClean="0">
                <a:solidFill>
                  <a:prstClr val="white"/>
                </a:solidFill>
                <a:latin typeface="微軟正黑體" panose="020B0604030504040204" pitchFamily="34" charset="-120"/>
              </a:rPr>
              <a:t>本</a:t>
            </a:r>
            <a:r>
              <a:rPr lang="zh-TW" altLang="en-US" sz="2400" b="1" dirty="0" smtClean="0">
                <a:solidFill>
                  <a:prstClr val="white"/>
                </a:solidFill>
                <a:latin typeface="微軟正黑體" panose="020B0604030504040204" pitchFamily="34" charset="-120"/>
              </a:rPr>
              <a:t>港</a:t>
            </a:r>
            <a:endParaRPr lang="en-US" altLang="zh-TW" sz="2400" b="1" dirty="0" smtClean="0">
              <a:solidFill>
                <a:prstClr val="white"/>
              </a:solidFill>
              <a:latin typeface="微軟正黑體" panose="020B0604030504040204" pitchFamily="34" charset="-120"/>
            </a:endParaRPr>
          </a:p>
          <a:p>
            <a:pPr algn="ctr"/>
            <a:r>
              <a:rPr lang="zh-TW" altLang="en-US" sz="2400" b="1" dirty="0" smtClean="0">
                <a:solidFill>
                  <a:prstClr val="white"/>
                </a:solidFill>
                <a:latin typeface="微軟正黑體" panose="020B0604030504040204" pitchFamily="34" charset="-120"/>
              </a:rPr>
              <a:t>接受</a:t>
            </a:r>
            <a:r>
              <a:rPr lang="zh-TW" altLang="en-US" sz="2400" b="1" dirty="0">
                <a:solidFill>
                  <a:prstClr val="white"/>
                </a:solidFill>
                <a:latin typeface="微軟正黑體" panose="020B0604030504040204" pitchFamily="34" charset="-120"/>
              </a:rPr>
              <a:t>教育</a:t>
            </a:r>
            <a:endParaRPr lang="zh-HK" altLang="en-US" sz="2400" b="1" dirty="0">
              <a:solidFill>
                <a:prstClr val="white"/>
              </a:solidFill>
              <a:latin typeface="微軟正黑體" panose="020B0604030504040204" pitchFamily="34" charset="-120"/>
            </a:endParaRPr>
          </a:p>
        </p:txBody>
      </p:sp>
      <p:sp>
        <p:nvSpPr>
          <p:cNvPr id="16" name="矩形 15"/>
          <p:cNvSpPr/>
          <p:nvPr/>
        </p:nvSpPr>
        <p:spPr>
          <a:xfrm>
            <a:off x="7042430" y="1490577"/>
            <a:ext cx="1778042" cy="2874528"/>
          </a:xfrm>
          <a:prstGeom prst="rect">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sz="2400" b="1">
              <a:solidFill>
                <a:prstClr val="white"/>
              </a:solidFill>
              <a:latin typeface="微軟正黑體" panose="020B0604030504040204" pitchFamily="34" charset="-120"/>
            </a:endParaRPr>
          </a:p>
        </p:txBody>
      </p:sp>
      <p:pic>
        <p:nvPicPr>
          <p:cNvPr id="31" name="圖片 3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4716016" y="2654169"/>
            <a:ext cx="859202" cy="1638928"/>
          </a:xfrm>
          <a:prstGeom prst="rect">
            <a:avLst/>
          </a:prstGeom>
          <a:effectLst>
            <a:outerShdw blurRad="50800" dist="38100" dir="8100000" algn="tr" rotWithShape="0">
              <a:prstClr val="black">
                <a:alpha val="40000"/>
              </a:prstClr>
            </a:outerShdw>
          </a:effectLst>
        </p:spPr>
      </p:pic>
      <p:pic>
        <p:nvPicPr>
          <p:cNvPr id="33" name="圖片 32"/>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23528" y="2654169"/>
            <a:ext cx="859201" cy="1638927"/>
          </a:xfrm>
          <a:prstGeom prst="rect">
            <a:avLst/>
          </a:prstGeom>
          <a:effectLst>
            <a:outerShdw blurRad="50800" dist="38100" dir="8100000" algn="tr" rotWithShape="0">
              <a:prstClr val="black">
                <a:alpha val="40000"/>
              </a:prstClr>
            </a:outerShdw>
          </a:effectLst>
        </p:spPr>
      </p:pic>
      <p:pic>
        <p:nvPicPr>
          <p:cNvPr id="34" name="圖片 33"/>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1331640" y="2654169"/>
            <a:ext cx="859202" cy="1638928"/>
          </a:xfrm>
          <a:prstGeom prst="rect">
            <a:avLst/>
          </a:prstGeom>
          <a:effectLst>
            <a:outerShdw blurRad="50800" dist="38100" dir="8100000" algn="tr" rotWithShape="0">
              <a:prstClr val="black">
                <a:alpha val="40000"/>
              </a:prstClr>
            </a:outerShdw>
          </a:effectLst>
        </p:spPr>
      </p:pic>
      <p:pic>
        <p:nvPicPr>
          <p:cNvPr id="35" name="圖片 34"/>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2339752" y="2654169"/>
            <a:ext cx="859202" cy="1638928"/>
          </a:xfrm>
          <a:prstGeom prst="rect">
            <a:avLst/>
          </a:prstGeom>
          <a:effectLst>
            <a:outerShdw blurRad="50800" dist="38100" dir="8100000" algn="tr" rotWithShape="0">
              <a:prstClr val="black">
                <a:alpha val="40000"/>
              </a:prstClr>
            </a:outerShdw>
          </a:effectLst>
        </p:spPr>
      </p:pic>
      <p:pic>
        <p:nvPicPr>
          <p:cNvPr id="36" name="圖片 35"/>
          <p:cNvPicPr>
            <a:picLocks noChangeAspect="1"/>
          </p:cNvPicPr>
          <p:nvPr/>
        </p:nvPicPr>
        <p:blipFill rotWithShape="1">
          <a:blip r:embed="rId5">
            <a:extLst>
              <a:ext uri="{28A0092B-C50C-407E-A947-70E740481C1C}">
                <a14:useLocalDpi xmlns:a14="http://schemas.microsoft.com/office/drawing/2010/main" val="0"/>
              </a:ext>
            </a:extLst>
          </a:blip>
          <a:srcRect b="16286"/>
          <a:stretch/>
        </p:blipFill>
        <p:spPr>
          <a:xfrm>
            <a:off x="3347864" y="2654169"/>
            <a:ext cx="859202" cy="1638928"/>
          </a:xfrm>
          <a:prstGeom prst="rect">
            <a:avLst/>
          </a:prstGeom>
          <a:effectLst>
            <a:outerShdw blurRad="50800" dist="38100" dir="8100000" algn="tr" rotWithShape="0">
              <a:prstClr val="black">
                <a:alpha val="40000"/>
              </a:prstClr>
            </a:outerShdw>
          </a:effectLst>
        </p:spPr>
      </p:pic>
      <p:pic>
        <p:nvPicPr>
          <p:cNvPr id="37" name="圖片 3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5868144" y="2636912"/>
            <a:ext cx="860119" cy="1654175"/>
          </a:xfrm>
          <a:prstGeom prst="rect">
            <a:avLst/>
          </a:prstGeom>
          <a:effectLst>
            <a:outerShdw blurRad="50800" dist="38100" dir="8100000" algn="tr" rotWithShape="0">
              <a:prstClr val="black">
                <a:alpha val="40000"/>
              </a:prstClr>
            </a:outerShdw>
          </a:effectLst>
        </p:spPr>
      </p:pic>
      <p:sp>
        <p:nvSpPr>
          <p:cNvPr id="38" name="矩形 37"/>
          <p:cNvSpPr/>
          <p:nvPr/>
        </p:nvSpPr>
        <p:spPr>
          <a:xfrm>
            <a:off x="276495" y="1484784"/>
            <a:ext cx="4079481" cy="953360"/>
          </a:xfrm>
          <a:prstGeom prst="rect">
            <a:avLst/>
          </a:prstGeom>
          <a:solidFill>
            <a:srgbClr val="FFFF9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zh-TW" altLang="en-US" sz="3200" b="1" u="sng" dirty="0" smtClean="0">
                <a:solidFill>
                  <a:srgbClr val="5FCBEF">
                    <a:lumMod val="75000"/>
                  </a:srgbClr>
                </a:solidFill>
                <a:latin typeface="微軟正黑體" panose="020B0604030504040204" pitchFamily="34" charset="-120"/>
              </a:rPr>
              <a:t>合资格</a:t>
            </a:r>
            <a:r>
              <a:rPr lang="zh-TW" altLang="en-US" sz="3200" b="1" dirty="0" smtClean="0">
                <a:solidFill>
                  <a:srgbClr val="5FCBEF">
                    <a:lumMod val="75000"/>
                  </a:srgbClr>
                </a:solidFill>
                <a:latin typeface="微軟正黑體" panose="020B0604030504040204" pitchFamily="34" charset="-120"/>
              </a:rPr>
              <a:t>接受资助</a:t>
            </a:r>
            <a:endParaRPr lang="zh-HK" altLang="en-US" sz="2400" dirty="0">
              <a:solidFill>
                <a:srgbClr val="5FCBEF">
                  <a:lumMod val="75000"/>
                </a:srgbClr>
              </a:solidFill>
            </a:endParaRPr>
          </a:p>
        </p:txBody>
      </p:sp>
      <p:sp>
        <p:nvSpPr>
          <p:cNvPr id="39" name="矩形 38"/>
          <p:cNvSpPr/>
          <p:nvPr/>
        </p:nvSpPr>
        <p:spPr>
          <a:xfrm>
            <a:off x="4499992" y="1490576"/>
            <a:ext cx="2376265" cy="947568"/>
          </a:xfrm>
          <a:prstGeom prst="rect">
            <a:avLst/>
          </a:pr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zh-TW" altLang="en-US" sz="2400" b="1" u="sng" dirty="0" smtClean="0">
                <a:solidFill>
                  <a:srgbClr val="5FCBEF">
                    <a:lumMod val="75000"/>
                  </a:srgbClr>
                </a:solidFill>
                <a:latin typeface="微軟正黑體" panose="020B0604030504040204" pitchFamily="34" charset="-120"/>
              </a:rPr>
              <a:t>不合资格</a:t>
            </a:r>
            <a:endParaRPr lang="en-US" altLang="zh-TW" sz="2400" b="1" u="sng" dirty="0" smtClean="0">
              <a:solidFill>
                <a:srgbClr val="5FCBEF">
                  <a:lumMod val="75000"/>
                </a:srgbClr>
              </a:solidFill>
              <a:latin typeface="微軟正黑體" panose="020B0604030504040204" pitchFamily="34" charset="-120"/>
            </a:endParaRPr>
          </a:p>
          <a:p>
            <a:pPr algn="ctr" fontAlgn="auto">
              <a:spcBef>
                <a:spcPts val="0"/>
              </a:spcBef>
              <a:spcAft>
                <a:spcPts val="0"/>
              </a:spcAft>
              <a:defRPr/>
            </a:pPr>
            <a:r>
              <a:rPr lang="zh-TW" altLang="en-US" sz="2400" b="1" dirty="0" smtClean="0">
                <a:solidFill>
                  <a:srgbClr val="5FCBEF">
                    <a:lumMod val="75000"/>
                  </a:srgbClr>
                </a:solidFill>
                <a:latin typeface="微軟正黑體" panose="020B0604030504040204" pitchFamily="34" charset="-120"/>
              </a:rPr>
              <a:t>接受资助</a:t>
            </a:r>
            <a:endParaRPr lang="zh-HK" altLang="en-US" sz="2400" dirty="0">
              <a:solidFill>
                <a:srgbClr val="5FCBEF">
                  <a:lumMod val="75000"/>
                </a:srgbClr>
              </a:solidFill>
            </a:endParaRPr>
          </a:p>
        </p:txBody>
      </p:sp>
      <p:pic>
        <p:nvPicPr>
          <p:cNvPr id="40" name="圖片 39"/>
          <p:cNvPicPr>
            <a:picLocks noChangeAspect="1"/>
          </p:cNvPicPr>
          <p:nvPr/>
        </p:nvPicPr>
        <p:blipFill rotWithShape="1">
          <a:blip r:embed="rId6">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7529222" y="2564904"/>
            <a:ext cx="859202" cy="1728193"/>
          </a:xfrm>
          <a:prstGeom prst="rect">
            <a:avLst/>
          </a:prstGeom>
          <a:solidFill>
            <a:schemeClr val="bg1">
              <a:alpha val="0"/>
            </a:schemeClr>
          </a:solidFill>
          <a:ln>
            <a:noFill/>
          </a:ln>
          <a:effectLst>
            <a:glow rad="63500">
              <a:schemeClr val="accent1">
                <a:satMod val="175000"/>
                <a:alpha val="40000"/>
              </a:schemeClr>
            </a:glow>
            <a:outerShdw blurRad="50800" dist="38100" dir="8100000" algn="tr" rotWithShape="0">
              <a:prstClr val="black">
                <a:alpha val="40000"/>
              </a:prstClr>
            </a:outerShdw>
          </a:effectLst>
        </p:spPr>
      </p:pic>
      <p:sp>
        <p:nvSpPr>
          <p:cNvPr id="41" name="向右箭號 40"/>
          <p:cNvSpPr/>
          <p:nvPr/>
        </p:nvSpPr>
        <p:spPr>
          <a:xfrm rot="16200000" flipV="1">
            <a:off x="2087724" y="4401108"/>
            <a:ext cx="576064" cy="504056"/>
          </a:xfrm>
          <a:prstGeom prst="rightArrow">
            <a:avLst/>
          </a:prstGeom>
          <a:solidFill>
            <a:srgbClr val="72D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pic>
        <p:nvPicPr>
          <p:cNvPr id="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183336" y="5306595"/>
            <a:ext cx="1044848" cy="142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向右箭號 52"/>
          <p:cNvSpPr/>
          <p:nvPr/>
        </p:nvSpPr>
        <p:spPr>
          <a:xfrm rot="16200000" flipV="1">
            <a:off x="5400092" y="4401108"/>
            <a:ext cx="576064" cy="504056"/>
          </a:xfrm>
          <a:prstGeom prst="rightArrow">
            <a:avLst/>
          </a:prstGeom>
          <a:solidFill>
            <a:srgbClr val="12B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54" name="向右箭號 53"/>
          <p:cNvSpPr/>
          <p:nvPr/>
        </p:nvSpPr>
        <p:spPr>
          <a:xfrm rot="16200000" flipV="1">
            <a:off x="7704347" y="4401109"/>
            <a:ext cx="576064" cy="50405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51" name="文字方塊 50"/>
          <p:cNvSpPr txBox="1"/>
          <p:nvPr/>
        </p:nvSpPr>
        <p:spPr>
          <a:xfrm>
            <a:off x="1691680" y="4931876"/>
            <a:ext cx="1404674" cy="369332"/>
          </a:xfrm>
          <a:prstGeom prst="rect">
            <a:avLst/>
          </a:prstGeom>
          <a:noFill/>
        </p:spPr>
        <p:txBody>
          <a:bodyPr wrap="square" rtlCol="0">
            <a:spAutoFit/>
          </a:bodyPr>
          <a:lstStyle/>
          <a:p>
            <a:r>
              <a:rPr lang="zh-TW" altLang="en-US"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endParaRPr lang="zh-HK" altLang="en-US" dirty="0">
              <a:solidFill>
                <a:prstClr val="black"/>
              </a:solidFill>
            </a:endParaRPr>
          </a:p>
        </p:txBody>
      </p:sp>
      <p:sp>
        <p:nvSpPr>
          <p:cNvPr id="55" name="矩形 54"/>
          <p:cNvSpPr/>
          <p:nvPr/>
        </p:nvSpPr>
        <p:spPr>
          <a:xfrm>
            <a:off x="4499992" y="4941168"/>
            <a:ext cx="2076209" cy="369332"/>
          </a:xfrm>
          <a:prstGeom prst="rect">
            <a:avLst/>
          </a:prstGeom>
        </p:spPr>
        <p:txBody>
          <a:bodyPr wrap="none">
            <a:spAutoFit/>
          </a:bodyPr>
          <a:lstStyle/>
          <a:p>
            <a:pPr marL="273050" lvl="2" algn="just" fontAlgn="auto">
              <a:spcBef>
                <a:spcPts val="600"/>
              </a:spcBef>
              <a:spcAft>
                <a:spcPts val="0"/>
              </a:spcAft>
              <a:buClr>
                <a:srgbClr val="2C3C43">
                  <a:lumMod val="75000"/>
                </a:srgbClr>
              </a:buClr>
              <a:buSzPct val="50000"/>
              <a:defRPr/>
            </a:pPr>
            <a:r>
              <a:rPr lang="zh-TW" altLang="en-US" b="1" dirty="0" smtClean="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endParaRPr lang="en-US" altLang="zh-TW"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7339445" y="5090097"/>
            <a:ext cx="1286943" cy="1562757"/>
            <a:chOff x="7339445" y="5090097"/>
            <a:chExt cx="1286943" cy="1562757"/>
          </a:xfrm>
        </p:grpSpPr>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339445" y="5090097"/>
              <a:ext cx="1048728" cy="14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41591" y="5313471"/>
              <a:ext cx="984797" cy="133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6" name="禁止標誌 55"/>
          <p:cNvSpPr/>
          <p:nvPr/>
        </p:nvSpPr>
        <p:spPr>
          <a:xfrm>
            <a:off x="7150739" y="5085184"/>
            <a:ext cx="1669733" cy="1588680"/>
          </a:xfrm>
          <a:prstGeom prst="noSmoking">
            <a:avLst>
              <a:gd name="adj" fmla="val 86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n>
                <a:solidFill>
                  <a:srgbClr val="FF0000"/>
                </a:solidFill>
              </a:ln>
              <a:solidFill>
                <a:srgbClr val="FF0000"/>
              </a:solidFill>
            </a:endParaRPr>
          </a:p>
        </p:txBody>
      </p:sp>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835947" y="5306120"/>
            <a:ext cx="1048728" cy="14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0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32" presetClass="emph" presetSubtype="0" fill="hold" nodeType="afterEffect">
                                  <p:stCondLst>
                                    <p:cond delay="0"/>
                                  </p:stCondLst>
                                  <p:childTnLst>
                                    <p:animRot by="120000">
                                      <p:cBhvr>
                                        <p:cTn id="22" dur="100" fill="hold">
                                          <p:stCondLst>
                                            <p:cond delay="0"/>
                                          </p:stCondLst>
                                        </p:cTn>
                                        <p:tgtEl>
                                          <p:spTgt spid="33"/>
                                        </p:tgtEl>
                                        <p:attrNameLst>
                                          <p:attrName>r</p:attrName>
                                        </p:attrNameLst>
                                      </p:cBhvr>
                                    </p:animRot>
                                    <p:animRot by="-240000">
                                      <p:cBhvr>
                                        <p:cTn id="23" dur="200" fill="hold">
                                          <p:stCondLst>
                                            <p:cond delay="200"/>
                                          </p:stCondLst>
                                        </p:cTn>
                                        <p:tgtEl>
                                          <p:spTgt spid="33"/>
                                        </p:tgtEl>
                                        <p:attrNameLst>
                                          <p:attrName>r</p:attrName>
                                        </p:attrNameLst>
                                      </p:cBhvr>
                                    </p:animRot>
                                    <p:animRot by="240000">
                                      <p:cBhvr>
                                        <p:cTn id="24" dur="200" fill="hold">
                                          <p:stCondLst>
                                            <p:cond delay="400"/>
                                          </p:stCondLst>
                                        </p:cTn>
                                        <p:tgtEl>
                                          <p:spTgt spid="33"/>
                                        </p:tgtEl>
                                        <p:attrNameLst>
                                          <p:attrName>r</p:attrName>
                                        </p:attrNameLst>
                                      </p:cBhvr>
                                    </p:animRot>
                                    <p:animRot by="-240000">
                                      <p:cBhvr>
                                        <p:cTn id="25" dur="200" fill="hold">
                                          <p:stCondLst>
                                            <p:cond delay="600"/>
                                          </p:stCondLst>
                                        </p:cTn>
                                        <p:tgtEl>
                                          <p:spTgt spid="33"/>
                                        </p:tgtEl>
                                        <p:attrNameLst>
                                          <p:attrName>r</p:attrName>
                                        </p:attrNameLst>
                                      </p:cBhvr>
                                    </p:animRot>
                                    <p:animRot by="120000">
                                      <p:cBhvr>
                                        <p:cTn id="26" dur="200" fill="hold">
                                          <p:stCondLst>
                                            <p:cond delay="800"/>
                                          </p:stCondLst>
                                        </p:cTn>
                                        <p:tgtEl>
                                          <p:spTgt spid="3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34"/>
                                        </p:tgtEl>
                                        <p:attrNameLst>
                                          <p:attrName>r</p:attrName>
                                        </p:attrNameLst>
                                      </p:cBhvr>
                                    </p:animRot>
                                    <p:animRot by="-240000">
                                      <p:cBhvr>
                                        <p:cTn id="29" dur="200" fill="hold">
                                          <p:stCondLst>
                                            <p:cond delay="200"/>
                                          </p:stCondLst>
                                        </p:cTn>
                                        <p:tgtEl>
                                          <p:spTgt spid="34"/>
                                        </p:tgtEl>
                                        <p:attrNameLst>
                                          <p:attrName>r</p:attrName>
                                        </p:attrNameLst>
                                      </p:cBhvr>
                                    </p:animRot>
                                    <p:animRot by="240000">
                                      <p:cBhvr>
                                        <p:cTn id="30" dur="200" fill="hold">
                                          <p:stCondLst>
                                            <p:cond delay="400"/>
                                          </p:stCondLst>
                                        </p:cTn>
                                        <p:tgtEl>
                                          <p:spTgt spid="34"/>
                                        </p:tgtEl>
                                        <p:attrNameLst>
                                          <p:attrName>r</p:attrName>
                                        </p:attrNameLst>
                                      </p:cBhvr>
                                    </p:animRot>
                                    <p:animRot by="-240000">
                                      <p:cBhvr>
                                        <p:cTn id="31" dur="200" fill="hold">
                                          <p:stCondLst>
                                            <p:cond delay="600"/>
                                          </p:stCondLst>
                                        </p:cTn>
                                        <p:tgtEl>
                                          <p:spTgt spid="34"/>
                                        </p:tgtEl>
                                        <p:attrNameLst>
                                          <p:attrName>r</p:attrName>
                                        </p:attrNameLst>
                                      </p:cBhvr>
                                    </p:animRot>
                                    <p:animRot by="120000">
                                      <p:cBhvr>
                                        <p:cTn id="32" dur="200" fill="hold">
                                          <p:stCondLst>
                                            <p:cond delay="800"/>
                                          </p:stCondLst>
                                        </p:cTn>
                                        <p:tgtEl>
                                          <p:spTgt spid="34"/>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5"/>
                                        </p:tgtEl>
                                        <p:attrNameLst>
                                          <p:attrName>r</p:attrName>
                                        </p:attrNameLst>
                                      </p:cBhvr>
                                    </p:animRot>
                                    <p:animRot by="-240000">
                                      <p:cBhvr>
                                        <p:cTn id="35" dur="200" fill="hold">
                                          <p:stCondLst>
                                            <p:cond delay="200"/>
                                          </p:stCondLst>
                                        </p:cTn>
                                        <p:tgtEl>
                                          <p:spTgt spid="35"/>
                                        </p:tgtEl>
                                        <p:attrNameLst>
                                          <p:attrName>r</p:attrName>
                                        </p:attrNameLst>
                                      </p:cBhvr>
                                    </p:animRot>
                                    <p:animRot by="240000">
                                      <p:cBhvr>
                                        <p:cTn id="36" dur="200" fill="hold">
                                          <p:stCondLst>
                                            <p:cond delay="400"/>
                                          </p:stCondLst>
                                        </p:cTn>
                                        <p:tgtEl>
                                          <p:spTgt spid="35"/>
                                        </p:tgtEl>
                                        <p:attrNameLst>
                                          <p:attrName>r</p:attrName>
                                        </p:attrNameLst>
                                      </p:cBhvr>
                                    </p:animRot>
                                    <p:animRot by="-240000">
                                      <p:cBhvr>
                                        <p:cTn id="37" dur="200" fill="hold">
                                          <p:stCondLst>
                                            <p:cond delay="600"/>
                                          </p:stCondLst>
                                        </p:cTn>
                                        <p:tgtEl>
                                          <p:spTgt spid="35"/>
                                        </p:tgtEl>
                                        <p:attrNameLst>
                                          <p:attrName>r</p:attrName>
                                        </p:attrNameLst>
                                      </p:cBhvr>
                                    </p:animRot>
                                    <p:animRot by="120000">
                                      <p:cBhvr>
                                        <p:cTn id="38" dur="200" fill="hold">
                                          <p:stCondLst>
                                            <p:cond delay="800"/>
                                          </p:stCondLst>
                                        </p:cTn>
                                        <p:tgtEl>
                                          <p:spTgt spid="3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36"/>
                                        </p:tgtEl>
                                        <p:attrNameLst>
                                          <p:attrName>r</p:attrName>
                                        </p:attrNameLst>
                                      </p:cBhvr>
                                    </p:animRot>
                                    <p:animRot by="-240000">
                                      <p:cBhvr>
                                        <p:cTn id="41" dur="200" fill="hold">
                                          <p:stCondLst>
                                            <p:cond delay="200"/>
                                          </p:stCondLst>
                                        </p:cTn>
                                        <p:tgtEl>
                                          <p:spTgt spid="36"/>
                                        </p:tgtEl>
                                        <p:attrNameLst>
                                          <p:attrName>r</p:attrName>
                                        </p:attrNameLst>
                                      </p:cBhvr>
                                    </p:animRot>
                                    <p:animRot by="240000">
                                      <p:cBhvr>
                                        <p:cTn id="42" dur="200" fill="hold">
                                          <p:stCondLst>
                                            <p:cond delay="400"/>
                                          </p:stCondLst>
                                        </p:cTn>
                                        <p:tgtEl>
                                          <p:spTgt spid="36"/>
                                        </p:tgtEl>
                                        <p:attrNameLst>
                                          <p:attrName>r</p:attrName>
                                        </p:attrNameLst>
                                      </p:cBhvr>
                                    </p:animRot>
                                    <p:animRot by="-240000">
                                      <p:cBhvr>
                                        <p:cTn id="43" dur="200" fill="hold">
                                          <p:stCondLst>
                                            <p:cond delay="600"/>
                                          </p:stCondLst>
                                        </p:cTn>
                                        <p:tgtEl>
                                          <p:spTgt spid="36"/>
                                        </p:tgtEl>
                                        <p:attrNameLst>
                                          <p:attrName>r</p:attrName>
                                        </p:attrNameLst>
                                      </p:cBhvr>
                                    </p:animRot>
                                    <p:animRot by="120000">
                                      <p:cBhvr>
                                        <p:cTn id="44" dur="200" fill="hold">
                                          <p:stCondLst>
                                            <p:cond delay="800"/>
                                          </p:stCondLst>
                                        </p:cTn>
                                        <p:tgtEl>
                                          <p:spTgt spid="36"/>
                                        </p:tgtEl>
                                        <p:attrNameLst>
                                          <p:attrName>r</p:attrName>
                                        </p:attrNameLst>
                                      </p:cBhvr>
                                    </p:animRot>
                                  </p:childTnLst>
                                </p:cTn>
                              </p:par>
                              <p:par>
                                <p:cTn id="45" presetID="32" presetClass="emph" presetSubtype="0" fill="hold" grpId="0" nodeType="withEffect">
                                  <p:stCondLst>
                                    <p:cond delay="0"/>
                                  </p:stCondLst>
                                  <p:childTnLst>
                                    <p:animRot by="120000">
                                      <p:cBhvr>
                                        <p:cTn id="46" dur="100" fill="hold">
                                          <p:stCondLst>
                                            <p:cond delay="0"/>
                                          </p:stCondLst>
                                        </p:cTn>
                                        <p:tgtEl>
                                          <p:spTgt spid="38"/>
                                        </p:tgtEl>
                                        <p:attrNameLst>
                                          <p:attrName>r</p:attrName>
                                        </p:attrNameLst>
                                      </p:cBhvr>
                                    </p:animRot>
                                    <p:animRot by="-240000">
                                      <p:cBhvr>
                                        <p:cTn id="47" dur="200" fill="hold">
                                          <p:stCondLst>
                                            <p:cond delay="200"/>
                                          </p:stCondLst>
                                        </p:cTn>
                                        <p:tgtEl>
                                          <p:spTgt spid="38"/>
                                        </p:tgtEl>
                                        <p:attrNameLst>
                                          <p:attrName>r</p:attrName>
                                        </p:attrNameLst>
                                      </p:cBhvr>
                                    </p:animRot>
                                    <p:animRot by="240000">
                                      <p:cBhvr>
                                        <p:cTn id="48" dur="200" fill="hold">
                                          <p:stCondLst>
                                            <p:cond delay="400"/>
                                          </p:stCondLst>
                                        </p:cTn>
                                        <p:tgtEl>
                                          <p:spTgt spid="38"/>
                                        </p:tgtEl>
                                        <p:attrNameLst>
                                          <p:attrName>r</p:attrName>
                                        </p:attrNameLst>
                                      </p:cBhvr>
                                    </p:animRot>
                                    <p:animRot by="-240000">
                                      <p:cBhvr>
                                        <p:cTn id="49" dur="200" fill="hold">
                                          <p:stCondLst>
                                            <p:cond delay="600"/>
                                          </p:stCondLst>
                                        </p:cTn>
                                        <p:tgtEl>
                                          <p:spTgt spid="38"/>
                                        </p:tgtEl>
                                        <p:attrNameLst>
                                          <p:attrName>r</p:attrName>
                                        </p:attrNameLst>
                                      </p:cBhvr>
                                    </p:animRot>
                                    <p:animRot by="120000">
                                      <p:cBhvr>
                                        <p:cTn id="50" dur="200" fill="hold">
                                          <p:stCondLst>
                                            <p:cond delay="800"/>
                                          </p:stCondLst>
                                        </p:cTn>
                                        <p:tgtEl>
                                          <p:spTgt spid="3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500"/>
                            </p:stCondLst>
                            <p:childTnLst>
                              <p:par>
                                <p:cTn id="77" presetID="32" presetClass="emph" presetSubtype="0" fill="hold" nodeType="afterEffect">
                                  <p:stCondLst>
                                    <p:cond delay="0"/>
                                  </p:stCondLst>
                                  <p:childTnLst>
                                    <p:animRot by="120000">
                                      <p:cBhvr>
                                        <p:cTn id="78" dur="100" fill="hold">
                                          <p:stCondLst>
                                            <p:cond delay="0"/>
                                          </p:stCondLst>
                                        </p:cTn>
                                        <p:tgtEl>
                                          <p:spTgt spid="37"/>
                                        </p:tgtEl>
                                        <p:attrNameLst>
                                          <p:attrName>r</p:attrName>
                                        </p:attrNameLst>
                                      </p:cBhvr>
                                    </p:animRot>
                                    <p:animRot by="-240000">
                                      <p:cBhvr>
                                        <p:cTn id="79" dur="200" fill="hold">
                                          <p:stCondLst>
                                            <p:cond delay="200"/>
                                          </p:stCondLst>
                                        </p:cTn>
                                        <p:tgtEl>
                                          <p:spTgt spid="37"/>
                                        </p:tgtEl>
                                        <p:attrNameLst>
                                          <p:attrName>r</p:attrName>
                                        </p:attrNameLst>
                                      </p:cBhvr>
                                    </p:animRot>
                                    <p:animRot by="240000">
                                      <p:cBhvr>
                                        <p:cTn id="80" dur="200" fill="hold">
                                          <p:stCondLst>
                                            <p:cond delay="400"/>
                                          </p:stCondLst>
                                        </p:cTn>
                                        <p:tgtEl>
                                          <p:spTgt spid="37"/>
                                        </p:tgtEl>
                                        <p:attrNameLst>
                                          <p:attrName>r</p:attrName>
                                        </p:attrNameLst>
                                      </p:cBhvr>
                                    </p:animRot>
                                    <p:animRot by="-240000">
                                      <p:cBhvr>
                                        <p:cTn id="81" dur="200" fill="hold">
                                          <p:stCondLst>
                                            <p:cond delay="600"/>
                                          </p:stCondLst>
                                        </p:cTn>
                                        <p:tgtEl>
                                          <p:spTgt spid="37"/>
                                        </p:tgtEl>
                                        <p:attrNameLst>
                                          <p:attrName>r</p:attrName>
                                        </p:attrNameLst>
                                      </p:cBhvr>
                                    </p:animRot>
                                    <p:animRot by="120000">
                                      <p:cBhvr>
                                        <p:cTn id="82" dur="200" fill="hold">
                                          <p:stCondLst>
                                            <p:cond delay="800"/>
                                          </p:stCondLst>
                                        </p:cTn>
                                        <p:tgtEl>
                                          <p:spTgt spid="37"/>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31"/>
                                        </p:tgtEl>
                                        <p:attrNameLst>
                                          <p:attrName>r</p:attrName>
                                        </p:attrNameLst>
                                      </p:cBhvr>
                                    </p:animRot>
                                    <p:animRot by="-240000">
                                      <p:cBhvr>
                                        <p:cTn id="85" dur="200" fill="hold">
                                          <p:stCondLst>
                                            <p:cond delay="200"/>
                                          </p:stCondLst>
                                        </p:cTn>
                                        <p:tgtEl>
                                          <p:spTgt spid="31"/>
                                        </p:tgtEl>
                                        <p:attrNameLst>
                                          <p:attrName>r</p:attrName>
                                        </p:attrNameLst>
                                      </p:cBhvr>
                                    </p:animRot>
                                    <p:animRot by="240000">
                                      <p:cBhvr>
                                        <p:cTn id="86" dur="200" fill="hold">
                                          <p:stCondLst>
                                            <p:cond delay="400"/>
                                          </p:stCondLst>
                                        </p:cTn>
                                        <p:tgtEl>
                                          <p:spTgt spid="31"/>
                                        </p:tgtEl>
                                        <p:attrNameLst>
                                          <p:attrName>r</p:attrName>
                                        </p:attrNameLst>
                                      </p:cBhvr>
                                    </p:animRot>
                                    <p:animRot by="-240000">
                                      <p:cBhvr>
                                        <p:cTn id="87" dur="200" fill="hold">
                                          <p:stCondLst>
                                            <p:cond delay="600"/>
                                          </p:stCondLst>
                                        </p:cTn>
                                        <p:tgtEl>
                                          <p:spTgt spid="31"/>
                                        </p:tgtEl>
                                        <p:attrNameLst>
                                          <p:attrName>r</p:attrName>
                                        </p:attrNameLst>
                                      </p:cBhvr>
                                    </p:animRot>
                                    <p:animRot by="120000">
                                      <p:cBhvr>
                                        <p:cTn id="88" dur="200" fill="hold">
                                          <p:stCondLst>
                                            <p:cond delay="800"/>
                                          </p:stCondLst>
                                        </p:cTn>
                                        <p:tgtEl>
                                          <p:spTgt spid="31"/>
                                        </p:tgtEl>
                                        <p:attrNameLst>
                                          <p:attrName>r</p:attrName>
                                        </p:attrNameLst>
                                      </p:cBhvr>
                                    </p:animRot>
                                  </p:childTnLst>
                                </p:cTn>
                              </p:par>
                              <p:par>
                                <p:cTn id="89" presetID="32" presetClass="emph" presetSubtype="0" fill="hold" grpId="0" nodeType="withEffect">
                                  <p:stCondLst>
                                    <p:cond delay="0"/>
                                  </p:stCondLst>
                                  <p:childTnLst>
                                    <p:animRot by="120000">
                                      <p:cBhvr>
                                        <p:cTn id="90" dur="100" fill="hold">
                                          <p:stCondLst>
                                            <p:cond delay="0"/>
                                          </p:stCondLst>
                                        </p:cTn>
                                        <p:tgtEl>
                                          <p:spTgt spid="39"/>
                                        </p:tgtEl>
                                        <p:attrNameLst>
                                          <p:attrName>r</p:attrName>
                                        </p:attrNameLst>
                                      </p:cBhvr>
                                    </p:animRot>
                                    <p:animRot by="-240000">
                                      <p:cBhvr>
                                        <p:cTn id="91" dur="200" fill="hold">
                                          <p:stCondLst>
                                            <p:cond delay="200"/>
                                          </p:stCondLst>
                                        </p:cTn>
                                        <p:tgtEl>
                                          <p:spTgt spid="39"/>
                                        </p:tgtEl>
                                        <p:attrNameLst>
                                          <p:attrName>r</p:attrName>
                                        </p:attrNameLst>
                                      </p:cBhvr>
                                    </p:animRot>
                                    <p:animRot by="240000">
                                      <p:cBhvr>
                                        <p:cTn id="92" dur="200" fill="hold">
                                          <p:stCondLst>
                                            <p:cond delay="400"/>
                                          </p:stCondLst>
                                        </p:cTn>
                                        <p:tgtEl>
                                          <p:spTgt spid="39"/>
                                        </p:tgtEl>
                                        <p:attrNameLst>
                                          <p:attrName>r</p:attrName>
                                        </p:attrNameLst>
                                      </p:cBhvr>
                                    </p:animRot>
                                    <p:animRot by="-240000">
                                      <p:cBhvr>
                                        <p:cTn id="93" dur="200" fill="hold">
                                          <p:stCondLst>
                                            <p:cond delay="600"/>
                                          </p:stCondLst>
                                        </p:cTn>
                                        <p:tgtEl>
                                          <p:spTgt spid="39"/>
                                        </p:tgtEl>
                                        <p:attrNameLst>
                                          <p:attrName>r</p:attrName>
                                        </p:attrNameLst>
                                      </p:cBhvr>
                                    </p:animRot>
                                    <p:animRot by="120000">
                                      <p:cBhvr>
                                        <p:cTn id="94" dur="200" fill="hold">
                                          <p:stCondLst>
                                            <p:cond delay="800"/>
                                          </p:stCondLst>
                                        </p:cTn>
                                        <p:tgtEl>
                                          <p:spTgt spid="39"/>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500"/>
                                        <p:tgtEl>
                                          <p:spTgt spid="52"/>
                                        </p:tgtEl>
                                      </p:cBhvr>
                                    </p:animEffect>
                                    <p:anim calcmode="lin" valueType="num">
                                      <p:cBhvr>
                                        <p:cTn id="100" dur="500" fill="hold"/>
                                        <p:tgtEl>
                                          <p:spTgt spid="52"/>
                                        </p:tgtEl>
                                        <p:attrNameLst>
                                          <p:attrName>ppt_x</p:attrName>
                                        </p:attrNameLst>
                                      </p:cBhvr>
                                      <p:tavLst>
                                        <p:tav tm="0">
                                          <p:val>
                                            <p:strVal val="#ppt_x"/>
                                          </p:val>
                                        </p:tav>
                                        <p:tav tm="100000">
                                          <p:val>
                                            <p:strVal val="#ppt_x"/>
                                          </p:val>
                                        </p:tav>
                                      </p:tavLst>
                                    </p:anim>
                                    <p:anim calcmode="lin" valueType="num">
                                      <p:cBhvr>
                                        <p:cTn id="101" dur="5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anim calcmode="lin" valueType="num">
                                      <p:cBhvr>
                                        <p:cTn id="110" dur="500" fill="hold"/>
                                        <p:tgtEl>
                                          <p:spTgt spid="55"/>
                                        </p:tgtEl>
                                        <p:attrNameLst>
                                          <p:attrName>ppt_x</p:attrName>
                                        </p:attrNameLst>
                                      </p:cBhvr>
                                      <p:tavLst>
                                        <p:tav tm="0">
                                          <p:val>
                                            <p:strVal val="#ppt_x"/>
                                          </p:val>
                                        </p:tav>
                                        <p:tav tm="100000">
                                          <p:val>
                                            <p:strVal val="#ppt_x"/>
                                          </p:val>
                                        </p:tav>
                                      </p:tavLst>
                                    </p:anim>
                                    <p:anim calcmode="lin" valueType="num">
                                      <p:cBhvr>
                                        <p:cTn id="11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500"/>
                                        <p:tgtEl>
                                          <p:spTgt spid="16"/>
                                        </p:tgtEl>
                                      </p:cBhvr>
                                    </p:animEffect>
                                  </p:childTnLst>
                                </p:cTn>
                              </p:par>
                              <p:par>
                                <p:cTn id="117" presetID="10" presetClass="entr" presetSubtype="0" fill="hold"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6" presetClass="entr" presetSubtype="16" fill="hold" grpId="0" nodeType="withEffect">
                                  <p:stCondLst>
                                    <p:cond delay="500"/>
                                  </p:stCondLst>
                                  <p:childTnLst>
                                    <p:set>
                                      <p:cBhvr>
                                        <p:cTn id="132" dur="1" fill="hold">
                                          <p:stCondLst>
                                            <p:cond delay="0"/>
                                          </p:stCondLst>
                                        </p:cTn>
                                        <p:tgtEl>
                                          <p:spTgt spid="56"/>
                                        </p:tgtEl>
                                        <p:attrNameLst>
                                          <p:attrName>style.visibility</p:attrName>
                                        </p:attrNameLst>
                                      </p:cBhvr>
                                      <p:to>
                                        <p:strVal val="visible"/>
                                      </p:to>
                                    </p:set>
                                    <p:animEffect transition="in" filter="circle(in)">
                                      <p:cBhvr>
                                        <p:cTn id="133"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38" grpId="0" animBg="1"/>
      <p:bldP spid="38" grpId="1" animBg="1"/>
      <p:bldP spid="39" grpId="0" animBg="1"/>
      <p:bldP spid="39" grpId="1" animBg="1"/>
      <p:bldP spid="41" grpId="0" animBg="1"/>
      <p:bldP spid="53" grpId="0" animBg="1"/>
      <p:bldP spid="54" grpId="0" animBg="1"/>
      <p:bldP spid="51" grpId="0"/>
      <p:bldP spid="55" grpId="0"/>
      <p:bldP spid="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60432" y="6068714"/>
            <a:ext cx="791308" cy="767687"/>
          </a:xfrm>
        </p:spPr>
        <p:txBody>
          <a:bodyPr/>
          <a:lstStyle/>
          <a:p>
            <a:pPr>
              <a:defRPr/>
            </a:pPr>
            <a:fld id="{32F4360C-EDD2-49D1-84E3-16D71C30310C}" type="slidenum">
              <a:rPr lang="zh-HK" altLang="en-US" sz="1400" smtClean="0">
                <a:solidFill>
                  <a:schemeClr val="tx1"/>
                </a:solidFill>
              </a:rPr>
              <a:pPr>
                <a:defRPr/>
              </a:pPr>
              <a:t>23</a:t>
            </a:fld>
            <a:endParaRPr lang="zh-HK" altLang="en-US" sz="1400" dirty="0">
              <a:solidFill>
                <a:schemeClr val="tx1"/>
              </a:solidFill>
            </a:endParaRPr>
          </a:p>
        </p:txBody>
      </p:sp>
      <p:sp>
        <p:nvSpPr>
          <p:cNvPr id="5" name="內容版面配置區 1"/>
          <p:cNvSpPr txBox="1">
            <a:spLocks/>
          </p:cNvSpPr>
          <p:nvPr/>
        </p:nvSpPr>
        <p:spPr>
          <a:xfrm>
            <a:off x="251521" y="2110986"/>
            <a:ext cx="8712968" cy="431970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每名可在本港接受教育的学童只会获发一张正式注册文件</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273050" lvl="2" indent="0" algn="just" fontAlgn="auto">
              <a:spcBef>
                <a:spcPts val="600"/>
              </a:spcBef>
              <a:spcAft>
                <a:spcPts val="0"/>
              </a:spcAft>
              <a:buClr>
                <a:schemeClr val="bg2"/>
              </a:buClr>
              <a:buSzPct val="50000"/>
              <a:buFont typeface="Wingdings"/>
              <a:buNone/>
              <a:defRPr/>
            </a:pPr>
            <a:r>
              <a:rPr lang="zh-TW" altLang="en-US"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 「注册证」</a:t>
            </a:r>
            <a:r>
              <a:rPr lang="zh-TW" altLang="en-US" b="1" dirty="0" smtClean="0">
                <a:latin typeface="微軟正黑體" panose="020B0604030504040204" pitchFamily="34" charset="-120"/>
                <a:ea typeface="微軟正黑體" panose="020B0604030504040204" pitchFamily="34" charset="-120"/>
              </a:rPr>
              <a:t>／</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endParaRPr lang="zh-TW" altLang="en-US"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参加「计划」的幼稚园，</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只可取录持有</a:t>
            </a:r>
            <a:r>
              <a:rPr lang="zh-TW" altLang="en-US" sz="1800" b="1" u="sng"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en-US" altLang="zh-TW" sz="1800" b="1" u="sng" dirty="0" smtClean="0">
                <a:latin typeface="微軟正黑體" panose="020B0604030504040204" pitchFamily="34" charset="-120"/>
                <a:ea typeface="微軟正黑體" panose="020B0604030504040204" pitchFamily="34" charset="-120"/>
              </a:rPr>
              <a:t>/</a:t>
            </a:r>
            <a:r>
              <a:rPr lang="zh-TW" altLang="en-US" sz="1800" b="1" u="sng"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的学童</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须在「统一注册日期」</a:t>
            </a:r>
            <a:r>
              <a:rPr lang="zh-TW" altLang="en-US" sz="1800" b="1" u="sng" dirty="0" smtClean="0">
                <a:solidFill>
                  <a:srgbClr val="FF6600"/>
                </a:solidFill>
                <a:latin typeface="微軟正黑體" panose="020B0604030504040204" pitchFamily="34" charset="-120"/>
                <a:ea typeface="微軟正黑體" panose="020B0604030504040204" pitchFamily="34" charset="-120"/>
              </a:rPr>
              <a:t>提交予幼稚园，并由幼稚园保存至学童离校为止。</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家长须于</a:t>
            </a:r>
            <a:r>
              <a:rPr lang="en-US" altLang="zh-TW"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2018</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年</a:t>
            </a:r>
            <a:r>
              <a:rPr lang="en-US" altLang="zh-TW" sz="1800" b="1" u="sng" dirty="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1800" b="1" u="sng" dirty="0">
                <a:solidFill>
                  <a:schemeClr val="tx1">
                    <a:lumMod val="65000"/>
                    <a:lumOff val="35000"/>
                  </a:schemeClr>
                </a:solidFill>
                <a:latin typeface="微軟正黑體" panose="020B0604030504040204" pitchFamily="34" charset="-120"/>
                <a:ea typeface="微軟正黑體" panose="020B0604030504040204" pitchFamily="34" charset="-120"/>
              </a:rPr>
              <a:t>月至</a:t>
            </a:r>
            <a:r>
              <a:rPr lang="en-US" altLang="zh-TW"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月期间</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向教育局申请</a:t>
            </a:r>
            <a:r>
              <a:rPr lang="zh-TW" altLang="en-US" sz="1800" b="1" u="sng"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，本局会于本年</a:t>
            </a:r>
            <a:r>
              <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9</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月或以前公布申请细则，并会上载详情至教育局网页。</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如齐备全部所需数据及文件，教育局一般可在六至八个星期内完成审核，并以邮递方式发放</a:t>
            </a:r>
            <a:r>
              <a:rPr lang="zh-TW" altLang="en-US" sz="1800" b="1" u="sng" dirty="0"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给合资格接受「计划」资助的申请人</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如学童可于本港接受教育但</a:t>
            </a:r>
            <a:r>
              <a:rPr lang="zh-TW" altLang="en-US"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不合乎资格接受「计划」资助</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而未能获发「注册证」：</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smtClean="0">
                <a:solidFill>
                  <a:srgbClr val="00B0F0"/>
                </a:solidFill>
                <a:latin typeface="微軟正黑體" panose="020B0604030504040204" pitchFamily="34" charset="-120"/>
                <a:ea typeface="微軟正黑體" panose="020B0604030504040204" pitchFamily="34" charset="-120"/>
              </a:rPr>
              <a:t>本局会为有关学童发出</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endParaRPr lang="en-US" altLang="zh-TW" b="1" dirty="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smtClean="0">
                <a:solidFill>
                  <a:srgbClr val="00B0F0"/>
                </a:solidFill>
                <a:latin typeface="微軟正黑體" panose="020B0604030504040204" pitchFamily="34" charset="-120"/>
                <a:ea typeface="微軟正黑體" panose="020B0604030504040204" pitchFamily="34" charset="-120"/>
              </a:rPr>
              <a:t>学童可凭</a:t>
            </a:r>
            <a:r>
              <a:rPr lang="zh-TW" altLang="en-US" b="1" dirty="0"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r>
              <a:rPr lang="zh-TW" altLang="en-US" b="1" dirty="0" smtClean="0">
                <a:solidFill>
                  <a:srgbClr val="00B0F0"/>
                </a:solidFill>
                <a:latin typeface="微軟正黑體" panose="020B0604030504040204" pitchFamily="34" charset="-120"/>
                <a:ea typeface="微軟正黑體" panose="020B0604030504040204" pitchFamily="34" charset="-120"/>
              </a:rPr>
              <a:t>注册并入读参加「计划」的幼稚园</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dirty="0" smtClean="0">
                <a:solidFill>
                  <a:srgbClr val="00B0F0"/>
                </a:solidFill>
                <a:latin typeface="微軟正黑體" panose="020B0604030504040204" pitchFamily="34" charset="-120"/>
                <a:ea typeface="微軟正黑體" panose="020B0604030504040204" pitchFamily="34" charset="-120"/>
              </a:rPr>
              <a:t>家长须按收费证明书缴付</a:t>
            </a:r>
            <a:r>
              <a:rPr lang="zh-TW" altLang="en-US" b="1" u="sng" dirty="0" smtClean="0">
                <a:solidFill>
                  <a:srgbClr val="00B0F0"/>
                </a:solidFill>
                <a:latin typeface="微軟正黑體" panose="020B0604030504040204" pitchFamily="34" charset="-120"/>
                <a:ea typeface="微軟正黑體" panose="020B0604030504040204" pitchFamily="34" charset="-120"/>
              </a:rPr>
              <a:t>未扣减「计划」资助前的全额学费</a:t>
            </a:r>
            <a:endParaRPr lang="zh-HK" altLang="en-US" b="1" u="sng" dirty="0">
              <a:solidFill>
                <a:srgbClr val="00B0F0"/>
              </a:solidFill>
              <a:latin typeface="微軟正黑體" panose="020B0604030504040204" pitchFamily="34" charset="-120"/>
              <a:ea typeface="微軟正黑體" panose="020B0604030504040204" pitchFamily="34" charset="-120"/>
            </a:endParaRPr>
          </a:p>
        </p:txBody>
      </p:sp>
      <p:sp>
        <p:nvSpPr>
          <p:cNvPr id="8" name="矩形 7"/>
          <p:cNvSpPr/>
          <p:nvPr/>
        </p:nvSpPr>
        <p:spPr>
          <a:xfrm>
            <a:off x="395536" y="1351827"/>
            <a:ext cx="669674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（三）「一人不占多位」安排</a:t>
            </a:r>
            <a:r>
              <a:rPr lang="en-US" altLang="zh-TW" sz="2800" b="1" dirty="0" smtClean="0">
                <a:solidFill>
                  <a:schemeClr val="bg1"/>
                </a:solidFill>
                <a:latin typeface="微軟正黑體" panose="020B0604030504040204" pitchFamily="34" charset="-120"/>
                <a:ea typeface="微軟正黑體" panose="020B0604030504040204" pitchFamily="34" charset="-120"/>
              </a:rPr>
              <a:t>-</a:t>
            </a:r>
            <a:r>
              <a:rPr lang="zh-TW" altLang="en-US" sz="2800" b="1" dirty="0" smtClean="0">
                <a:solidFill>
                  <a:schemeClr val="bg1"/>
                </a:solidFill>
                <a:latin typeface="微軟正黑體" panose="020B0604030504040204" pitchFamily="34" charset="-120"/>
                <a:ea typeface="微軟正黑體" panose="020B0604030504040204" pitchFamily="34" charset="-120"/>
              </a:rPr>
              <a:t>注意事项</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p:nvPr>
        </p:nvSpPr>
        <p:spPr>
          <a:xfrm>
            <a:off x="683568" y="660883"/>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00483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93035"/>
            <a:ext cx="414000" cy="363600"/>
          </a:xfrm>
          <a:ln w="14605">
            <a:solidFill>
              <a:srgbClr val="FFFFFF"/>
            </a:solidFill>
          </a:ln>
          <a:extLst/>
        </p:spPr>
        <p:txBody>
          <a:bodyPr vert="horz" lIns="9144" tIns="9144" rIns="9144" bIns="9144" rtlCol="0" anchor="ctr">
            <a:normAutofit/>
          </a:bodyPr>
          <a:lstStyle/>
          <a:p>
            <a:pPr algn="ctr"/>
            <a:fld id="{30B85685-0285-40F3-8952-C6655A78E307}" type="slidenum">
              <a:rPr lang="zh-HK" altLang="en-US" sz="1400">
                <a:solidFill>
                  <a:schemeClr val="tx1"/>
                </a:solidFill>
              </a:rPr>
              <a:pPr algn="ctr"/>
              <a:t>24</a:t>
            </a:fld>
            <a:endParaRPr lang="zh-HK" altLang="en-US" sz="1400" dirty="0">
              <a:solidFill>
                <a:schemeClr val="tx1"/>
              </a:solidFill>
            </a:endParaRPr>
          </a:p>
        </p:txBody>
      </p:sp>
      <p:sp>
        <p:nvSpPr>
          <p:cNvPr id="3" name="標題 3"/>
          <p:cNvSpPr txBox="1">
            <a:spLocks/>
          </p:cNvSpPr>
          <p:nvPr/>
        </p:nvSpPr>
        <p:spPr>
          <a:xfrm>
            <a:off x="814738" y="2771574"/>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4800" b="1"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「临时注册信」</a:t>
            </a:r>
            <a:endParaRPr lang="zh-HK" altLang="en-US" sz="480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2532" name="內容版面配置區 2"/>
          <p:cNvSpPr txBox="1">
            <a:spLocks/>
          </p:cNvSpPr>
          <p:nvPr/>
        </p:nvSpPr>
        <p:spPr bwMode="auto">
          <a:xfrm>
            <a:off x="186588" y="3645024"/>
            <a:ext cx="8507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ea typeface="新細明體" charset="-120"/>
              </a:defRPr>
            </a:lvl1pPr>
            <a:lvl2pPr marL="639763" indent="-2730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ea typeface="新細明體" charset="-120"/>
              </a:defRPr>
            </a:lvl2pPr>
            <a:lvl3pPr indent="-182563" eaLnBrk="0" hangingPunct="0">
              <a:spcBef>
                <a:spcPct val="20000"/>
              </a:spcBef>
              <a:buClr>
                <a:srgbClr val="54679E"/>
              </a:buClr>
              <a:buSzPct val="60000"/>
              <a:buFont typeface="Wingdings" pitchFamily="2" charset="2"/>
              <a:buChar char=""/>
              <a:defRPr>
                <a:solidFill>
                  <a:schemeClr val="tx1"/>
                </a:solidFill>
                <a:latin typeface="Century Schoolbook" pitchFamily="18" charset="0"/>
                <a:ea typeface="新細明體" charset="-120"/>
              </a:defRPr>
            </a:lvl3pPr>
            <a:lvl4pPr marL="1187450" indent="-182563" eaLnBrk="0" hangingPunct="0">
              <a:spcBef>
                <a:spcPct val="20000"/>
              </a:spcBef>
              <a:buClr>
                <a:srgbClr val="B6BDD6"/>
              </a:buClr>
              <a:buSzPct val="60000"/>
              <a:buFont typeface="Wingdings" pitchFamily="2" charset="2"/>
              <a:buChar char=""/>
              <a:defRPr>
                <a:solidFill>
                  <a:schemeClr val="tx1"/>
                </a:solidFill>
                <a:latin typeface="Century Schoolbook" pitchFamily="18" charset="0"/>
                <a:ea typeface="新細明體" charset="-120"/>
              </a:defRPr>
            </a:lvl4pPr>
            <a:lvl5pPr marL="1462088" indent="-182563" eaLnBrk="0" hangingPunct="0">
              <a:spcBef>
                <a:spcPct val="20000"/>
              </a:spcBef>
              <a:buClr>
                <a:srgbClr val="CBB3B3"/>
              </a:buClr>
              <a:buSzPct val="68000"/>
              <a:buFont typeface="Wingdings 2" pitchFamily="18" charset="2"/>
              <a:buChar char=""/>
              <a:defRPr sz="1600">
                <a:solidFill>
                  <a:schemeClr val="tx1"/>
                </a:solidFill>
                <a:latin typeface="Century Schoolbook" pitchFamily="18" charset="0"/>
                <a:ea typeface="新細明體" charset="-120"/>
              </a:defRPr>
            </a:lvl5pPr>
            <a:lvl6pPr marL="19192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6pPr>
            <a:lvl7pPr marL="23764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7pPr>
            <a:lvl8pPr marL="28336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8pPr>
            <a:lvl9pPr marL="3290888" indent="-182563" eaLnBrk="0" fontAlgn="base" hangingPunct="0">
              <a:spcBef>
                <a:spcPct val="20000"/>
              </a:spcBef>
              <a:spcAft>
                <a:spcPct val="0"/>
              </a:spcAft>
              <a:buClr>
                <a:srgbClr val="CBB3B3"/>
              </a:buClr>
              <a:buSzPct val="68000"/>
              <a:buFont typeface="Wingdings 2" pitchFamily="18" charset="2"/>
              <a:buChar char=""/>
              <a:defRPr sz="1600">
                <a:solidFill>
                  <a:schemeClr val="tx1"/>
                </a:solidFill>
                <a:latin typeface="Century Schoolbook" pitchFamily="18" charset="0"/>
                <a:ea typeface="新細明體" charset="-120"/>
              </a:defRPr>
            </a:lvl9pPr>
          </a:lstStyle>
          <a:p>
            <a:pPr algn="ctr" eaLnBrk="1" hangingPunct="1">
              <a:spcBef>
                <a:spcPts val="2400"/>
              </a:spcBef>
              <a:buNone/>
            </a:pPr>
            <a:r>
              <a:rPr kumimoji="0" lang="en-US" altLang="zh-TW" sz="4800" b="1" dirty="0" smtClean="0">
                <a:solidFill>
                  <a:schemeClr val="tx2">
                    <a:lumMod val="75000"/>
                  </a:schemeClr>
                </a:solidFill>
                <a:latin typeface="微軟正黑體" panose="020B0604030504040204" pitchFamily="34" charset="-120"/>
                <a:ea typeface="微軟正黑體" panose="020B0604030504040204" pitchFamily="34" charset="-120"/>
              </a:rPr>
              <a:t>(</a:t>
            </a:r>
            <a:r>
              <a:rPr kumimoji="0" lang="zh-TW" altLang="en-US" sz="4800" b="1" dirty="0" smtClean="0">
                <a:solidFill>
                  <a:schemeClr val="tx2">
                    <a:lumMod val="75000"/>
                  </a:schemeClr>
                </a:solidFill>
                <a:latin typeface="微軟正黑體" panose="020B0604030504040204" pitchFamily="34" charset="-120"/>
                <a:ea typeface="微軟正黑體" panose="020B0604030504040204" pitchFamily="34" charset="-120"/>
              </a:rPr>
              <a:t>于</a:t>
            </a:r>
            <a:r>
              <a:rPr kumimoji="0" lang="en-US" altLang="zh-TW" sz="4800" b="1" dirty="0" smtClean="0">
                <a:solidFill>
                  <a:schemeClr val="tx2">
                    <a:lumMod val="75000"/>
                  </a:schemeClr>
                </a:solidFill>
                <a:latin typeface="微軟正黑體" panose="020B0604030504040204" pitchFamily="34" charset="-120"/>
                <a:ea typeface="微軟正黑體" panose="020B0604030504040204" pitchFamily="34" charset="-120"/>
              </a:rPr>
              <a:t>11</a:t>
            </a:r>
            <a:r>
              <a:rPr kumimoji="0" lang="zh-TW" altLang="en-US" sz="4800" b="1" dirty="0" smtClean="0">
                <a:solidFill>
                  <a:schemeClr val="tx2">
                    <a:lumMod val="75000"/>
                  </a:schemeClr>
                </a:solidFill>
                <a:latin typeface="微軟正黑體" panose="020B0604030504040204" pitchFamily="34" charset="-120"/>
                <a:ea typeface="微軟正黑體" panose="020B0604030504040204" pitchFamily="34" charset="-120"/>
              </a:rPr>
              <a:t>月开始接受申请</a:t>
            </a:r>
            <a:r>
              <a:rPr kumimoji="0" lang="en-US" altLang="zh-TW" sz="4800" b="1" dirty="0" smtClean="0">
                <a:solidFill>
                  <a:schemeClr val="tx2">
                    <a:lumMod val="75000"/>
                  </a:schemeClr>
                </a:solidFill>
                <a:latin typeface="微軟正黑體" panose="020B0604030504040204" pitchFamily="34" charset="-120"/>
                <a:ea typeface="微軟正黑體" panose="020B0604030504040204" pitchFamily="34" charset="-120"/>
              </a:rPr>
              <a:t>)</a:t>
            </a:r>
            <a:endParaRPr kumimoji="0" lang="zh-HK" altLang="en-US" sz="4800" b="1"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0022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402591" y="6048856"/>
            <a:ext cx="791308" cy="767687"/>
          </a:xfrm>
        </p:spPr>
        <p:txBody>
          <a:bodyPr/>
          <a:lstStyle/>
          <a:p>
            <a:pPr>
              <a:defRPr/>
            </a:pPr>
            <a:fld id="{32F4360C-EDD2-49D1-84E3-16D71C30310C}" type="slidenum">
              <a:rPr lang="zh-HK" altLang="en-US" sz="1400" smtClean="0">
                <a:solidFill>
                  <a:schemeClr val="tx1"/>
                </a:solidFill>
              </a:rPr>
              <a:pPr>
                <a:defRPr/>
              </a:pPr>
              <a:t>25</a:t>
            </a:fld>
            <a:endParaRPr lang="zh-HK" altLang="en-US" sz="1400" dirty="0">
              <a:solidFill>
                <a:schemeClr val="tx1"/>
              </a:solidFill>
            </a:endParaRPr>
          </a:p>
        </p:txBody>
      </p:sp>
      <p:sp>
        <p:nvSpPr>
          <p:cNvPr id="5" name="矩形 4"/>
          <p:cNvSpPr/>
          <p:nvPr/>
        </p:nvSpPr>
        <p:spPr>
          <a:xfrm>
            <a:off x="323526" y="2099313"/>
            <a:ext cx="5256584" cy="523220"/>
          </a:xfrm>
          <a:prstGeom prst="rect">
            <a:avLst/>
          </a:prstGeom>
        </p:spPr>
        <p:txBody>
          <a:bodyPr wrap="square">
            <a:spAutoFit/>
          </a:bodyPr>
          <a:lstStyle/>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a:t>
            </a:r>
            <a:r>
              <a:rPr lang="zh-TW" altLang="en-US" sz="2800" b="1" dirty="0" smtClean="0">
                <a:solidFill>
                  <a:schemeClr val="accent4"/>
                </a:solidFill>
                <a:latin typeface="微軟正黑體" panose="020B0604030504040204" pitchFamily="34" charset="-120"/>
                <a:ea typeface="微軟正黑體" panose="020B0604030504040204" pitchFamily="34" charset="-120"/>
              </a:rPr>
              <a:t>）「一人不占多位」安排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p:txBody>
      </p:sp>
      <p:sp>
        <p:nvSpPr>
          <p:cNvPr id="8"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64432" y="2517557"/>
            <a:ext cx="8471284" cy="523220"/>
          </a:xfrm>
          <a:prstGeom prst="rect">
            <a:avLst/>
          </a:prstGeom>
        </p:spPr>
        <p:txBody>
          <a:bodyPr wrap="square">
            <a:spAutoFit/>
          </a:bodyPr>
          <a:lstStyle/>
          <a:p>
            <a:pPr lvl="0" fontAlgn="auto">
              <a:spcBef>
                <a:spcPts val="2400"/>
              </a:spcBef>
              <a:spcAft>
                <a:spcPts val="0"/>
              </a:spcAft>
              <a:buClr>
                <a:srgbClr val="FF6600"/>
              </a:buClr>
              <a:buSzPct val="100000"/>
              <a:tabLst>
                <a:tab pos="270510" algn="l"/>
              </a:tabLst>
              <a:defRPr/>
            </a:pPr>
            <a:r>
              <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rPr>
              <a:t>2019/20</a:t>
            </a:r>
            <a:r>
              <a:rPr kumimoji="0" lang="zh-TW" altLang="en-US" sz="2800" b="1" dirty="0" smtClean="0">
                <a:solidFill>
                  <a:schemeClr val="accent1">
                    <a:lumMod val="75000"/>
                  </a:schemeClr>
                </a:solidFill>
                <a:latin typeface="微軟正黑體" panose="020B0604030504040204" pitchFamily="34" charset="-120"/>
                <a:ea typeface="微軟正黑體" panose="020B0604030504040204" pitchFamily="34" charset="-120"/>
              </a:rPr>
              <a:t>学年的有效注册文件</a:t>
            </a:r>
            <a:endParaRPr kumimoji="0" lang="en-US" altLang="zh-TW" sz="2800" b="1"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674998" y="3015375"/>
            <a:ext cx="5119814" cy="1361637"/>
          </a:xfrm>
          <a:prstGeom prst="rect">
            <a:avLst/>
          </a:prstGeom>
          <a:solidFill>
            <a:srgbClr val="0085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lvl="0" indent="-442913" fontAlgn="auto">
              <a:spcBef>
                <a:spcPts val="600"/>
              </a:spcBef>
              <a:spcAft>
                <a:spcPts val="0"/>
              </a:spcAft>
              <a:defRPr/>
            </a:pPr>
            <a:r>
              <a:rPr kumimoji="0" lang="zh-TW" altLang="en-US" sz="2200" b="1" dirty="0" smtClean="0">
                <a:effectLst>
                  <a:outerShdw blurRad="38100" dist="38100" dir="2700000" algn="tl">
                    <a:srgbClr val="000000">
                      <a:alpha val="43137"/>
                    </a:srgbClr>
                  </a:outerShdw>
                </a:effectLst>
                <a:latin typeface="+mj-ea"/>
                <a:ea typeface="+mj-ea"/>
              </a:rPr>
              <a:t>  ．</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主要用作转校</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原校重读</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K1</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时作</a:t>
            </a:r>
            <a:r>
              <a:rPr kumimoji="0" lang="zh-TW" altLang="en-US" sz="2000" b="1" u="sng"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临时注册</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用</a:t>
            </a:r>
          </a:p>
          <a:p>
            <a:pPr marL="442913" lvl="0" indent="-442913" fontAlgn="auto">
              <a:spcBef>
                <a:spcPts val="600"/>
              </a:spcBef>
              <a:spcAft>
                <a:spcPts val="0"/>
              </a:spcAft>
              <a:defRPr/>
            </a:pP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在正式入读幼稚园</a:t>
            </a:r>
            <a:r>
              <a:rPr kumimoji="0"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首</a:t>
            </a:r>
            <a:r>
              <a:rPr kumimoji="0"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天或</a:t>
            </a:r>
            <a:r>
              <a:rPr kumimoji="0" lang="zh-TW" altLang="en-US" sz="20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之前</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须以</a:t>
            </a:r>
            <a:r>
              <a:rPr kumimoji="0" lang="zh-TW" altLang="en-US" sz="2000" b="1" u="sng" dirty="0" smtClean="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「注册 证」</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  </a:t>
            </a:r>
            <a:r>
              <a:rPr kumimoji="0"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zh-TW" altLang="en-US" sz="2000" b="1" u="sng" dirty="0" smtClean="0">
                <a:solidFill>
                  <a:schemeClr val="bg1">
                    <a:lumMod val="8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「入学许可书」</a:t>
            </a: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取代</a:t>
            </a:r>
            <a:endParaRPr kumimoji="0" lang="zh-TW" altLang="en-US" sz="2000"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平行四邊形 8"/>
          <p:cNvSpPr/>
          <p:nvPr/>
        </p:nvSpPr>
        <p:spPr>
          <a:xfrm>
            <a:off x="208992" y="3134692"/>
            <a:ext cx="3744417" cy="1064062"/>
          </a:xfrm>
          <a:prstGeom prst="parallelogram">
            <a:avLst/>
          </a:prstGeom>
          <a:solidFill>
            <a:srgbClr val="99FFCC"/>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Bef>
                <a:spcPts val="0"/>
              </a:spcBef>
              <a:spcAft>
                <a:spcPts val="0"/>
              </a:spcAft>
            </a:pPr>
            <a:endParaRPr lang="en-US" altLang="zh-TW" sz="1200" b="1" dirty="0" smtClean="0">
              <a:solidFill>
                <a:schemeClr val="tx1"/>
              </a:solidFill>
              <a:latin typeface="微軟正黑體" panose="020B0604030504040204" pitchFamily="34" charset="-120"/>
              <a:ea typeface="微軟正黑體" panose="020B0604030504040204" pitchFamily="34" charset="-120"/>
            </a:endParaRPr>
          </a:p>
          <a:p>
            <a:pPr algn="ctr">
              <a:spcBef>
                <a:spcPts val="0"/>
              </a:spcBef>
              <a:spcAft>
                <a:spcPts val="0"/>
              </a:spcAft>
            </a:pPr>
            <a:r>
              <a:rPr lang="zh-TW" altLang="en-US" sz="2400" b="1" dirty="0" smtClean="0">
                <a:solidFill>
                  <a:schemeClr val="tx1"/>
                </a:solidFill>
                <a:latin typeface="微軟正黑體" panose="020B0604030504040204" pitchFamily="34" charset="-120"/>
                <a:ea typeface="微軟正黑體" panose="020B0604030504040204" pitchFamily="34" charset="-120"/>
              </a:rPr>
              <a:t>「临时注册信</a:t>
            </a:r>
            <a:r>
              <a:rPr lang="zh-TW" altLang="en-US" sz="2400" b="1" dirty="0" smtClean="0">
                <a:solidFill>
                  <a:schemeClr val="tx1"/>
                </a:solidFill>
                <a:latin typeface="微軟正黑體" panose="020B0604030504040204" pitchFamily="34" charset="-120"/>
                <a:ea typeface="微軟正黑體" panose="020B0604030504040204" pitchFamily="34" charset="-120"/>
              </a:rPr>
              <a:t>」</a:t>
            </a: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algn="ctr">
              <a:spcBef>
                <a:spcPts val="0"/>
              </a:spcBef>
              <a:spcAft>
                <a:spcPts val="0"/>
              </a:spcAft>
            </a:pPr>
            <a:endParaRPr lang="en-US" altLang="zh-TW" sz="1200" b="1" dirty="0" smtClean="0">
              <a:solidFill>
                <a:schemeClr val="tx1"/>
              </a:solidFill>
              <a:latin typeface="+mj-ea"/>
              <a:ea typeface="+mj-ea"/>
            </a:endParaRPr>
          </a:p>
        </p:txBody>
      </p:sp>
      <p:pic>
        <p:nvPicPr>
          <p:cNvPr id="10" name="圖片 9"/>
          <p:cNvPicPr>
            <a:picLocks noChangeAspect="1"/>
          </p:cNvPicPr>
          <p:nvPr/>
        </p:nvPicPr>
        <p:blipFill rotWithShape="1">
          <a:blip r:embed="rId2" cstate="print">
            <a:extLst>
              <a:ext uri="{28A0092B-C50C-407E-A947-70E740481C1C}">
                <a14:useLocalDpi xmlns:a14="http://schemas.microsoft.com/office/drawing/2010/main" val="0"/>
              </a:ext>
            </a:extLst>
          </a:blip>
          <a:srcRect l="9716" r="12785"/>
          <a:stretch/>
        </p:blipFill>
        <p:spPr>
          <a:xfrm>
            <a:off x="968332" y="4876731"/>
            <a:ext cx="2071801" cy="1555969"/>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361" y="4852822"/>
            <a:ext cx="1898590" cy="1558825"/>
          </a:xfrm>
          <a:prstGeom prst="rect">
            <a:avLst/>
          </a:prstGeom>
        </p:spPr>
      </p:pic>
      <p:pic>
        <p:nvPicPr>
          <p:cNvPr id="12" name="圖片 1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085289" y="4699853"/>
            <a:ext cx="2947761" cy="2210821"/>
          </a:xfrm>
          <a:prstGeom prst="rect">
            <a:avLst/>
          </a:prstGeom>
        </p:spPr>
      </p:pic>
      <p:grpSp>
        <p:nvGrpSpPr>
          <p:cNvPr id="13" name="群組 12"/>
          <p:cNvGrpSpPr/>
          <p:nvPr/>
        </p:nvGrpSpPr>
        <p:grpSpPr>
          <a:xfrm>
            <a:off x="4040896" y="4523801"/>
            <a:ext cx="1194655" cy="708619"/>
            <a:chOff x="3779912" y="3512469"/>
            <a:chExt cx="1080120" cy="353945"/>
          </a:xfrm>
        </p:grpSpPr>
        <p:sp>
          <p:nvSpPr>
            <p:cNvPr id="14" name="＞形箭號 13"/>
            <p:cNvSpPr/>
            <p:nvPr/>
          </p:nvSpPr>
          <p:spPr>
            <a:xfrm>
              <a:off x="377991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5" name="＞形箭號 14"/>
            <p:cNvSpPr/>
            <p:nvPr/>
          </p:nvSpPr>
          <p:spPr>
            <a:xfrm>
              <a:off x="4139952" y="3513847"/>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16" name="＞形箭號 15"/>
            <p:cNvSpPr/>
            <p:nvPr/>
          </p:nvSpPr>
          <p:spPr>
            <a:xfrm>
              <a:off x="4499992" y="3512469"/>
              <a:ext cx="360040" cy="352567"/>
            </a:xfrm>
            <a:prstGeom prst="chevron">
              <a:avLst/>
            </a:prstGeom>
            <a:solidFill>
              <a:srgbClr val="FFFF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grpSp>
    </p:spTree>
    <p:extLst>
      <p:ext uri="{BB962C8B-B14F-4D97-AF65-F5344CB8AC3E}">
        <p14:creationId xmlns:p14="http://schemas.microsoft.com/office/powerpoint/2010/main" val="2794533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4448" y="6465875"/>
            <a:ext cx="414000" cy="363600"/>
          </a:xfrm>
          <a:ln w="14605">
            <a:solidFill>
              <a:srgbClr val="FFFFFF"/>
            </a:solidFill>
          </a:ln>
          <a:extLst/>
        </p:spPr>
        <p:txBody>
          <a:bodyPr vert="horz" lIns="9144" tIns="9144" rIns="9144" bIns="9144" rtlCol="0" anchor="ctr">
            <a:noAutofit/>
          </a:bodyPr>
          <a:lstStyle/>
          <a:p>
            <a:pPr algn="ctr"/>
            <a:fld id="{30B85685-0285-40F3-8952-C6655A78E307}" type="slidenum">
              <a:rPr lang="zh-HK" altLang="en-US" sz="1400">
                <a:solidFill>
                  <a:schemeClr val="tx1"/>
                </a:solidFill>
              </a:rPr>
              <a:pPr algn="ctr"/>
              <a:t>26</a:t>
            </a:fld>
            <a:endParaRPr lang="zh-HK" altLang="en-US" sz="1400" dirty="0">
              <a:solidFill>
                <a:schemeClr val="tx1"/>
              </a:solidFill>
            </a:endParaRPr>
          </a:p>
        </p:txBody>
      </p:sp>
      <p:sp>
        <p:nvSpPr>
          <p:cNvPr id="6" name="內容版面配置區 2"/>
          <p:cNvSpPr txBox="1">
            <a:spLocks/>
          </p:cNvSpPr>
          <p:nvPr/>
        </p:nvSpPr>
        <p:spPr>
          <a:xfrm>
            <a:off x="0" y="764704"/>
            <a:ext cx="9144000" cy="504825"/>
          </a:xfrm>
          <a:prstGeom prst="rect">
            <a:avLst/>
          </a:prstGeom>
          <a:effectLst>
            <a:innerShdw blurRad="63500" dist="50800">
              <a:prstClr val="black">
                <a:alpha val="50000"/>
              </a:prstClr>
            </a:innerShdw>
          </a:effectLst>
        </p:spPr>
        <p:txBody>
          <a:bodyPr vert="horz" rtlCol="0" anchor="ctr">
            <a:noAutofit/>
            <a:scene3d>
              <a:camera prst="orthographicFront"/>
              <a:lightRig rig="soft" dir="t"/>
            </a:scene3d>
            <a:sp3d prstMaterial="softEdge"/>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fontAlgn="auto">
              <a:spcBef>
                <a:spcPct val="0"/>
              </a:spcBef>
              <a:buFont typeface="Calibri" panose="020F0502020204030204" pitchFamily="34" charset="0"/>
              <a:buNone/>
              <a:defRPr/>
            </a:pPr>
            <a:r>
              <a:rPr kumimoji="0" lang="zh-TW" altLang="en-US" sz="3200" b="1" cap="small"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「临时注册信」样本</a:t>
            </a:r>
            <a:endParaRPr kumimoji="0" lang="en-US" altLang="zh-TW" sz="3200" b="1" cap="small" dirty="0"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pic>
        <p:nvPicPr>
          <p:cNvPr id="7" name="圖片 6"/>
          <p:cNvPicPr>
            <a:picLocks noChangeAspect="1"/>
          </p:cNvPicPr>
          <p:nvPr/>
        </p:nvPicPr>
        <p:blipFill rotWithShape="1">
          <a:blip r:embed="rId2"/>
          <a:srcRect l="36613" t="18500" r="36219" b="11500"/>
          <a:stretch/>
        </p:blipFill>
        <p:spPr>
          <a:xfrm>
            <a:off x="2779361" y="1393744"/>
            <a:ext cx="3585278" cy="5196056"/>
          </a:xfrm>
          <a:prstGeom prst="rect">
            <a:avLst/>
          </a:prstGeom>
        </p:spPr>
      </p:pic>
    </p:spTree>
    <p:extLst>
      <p:ext uri="{BB962C8B-B14F-4D97-AF65-F5344CB8AC3E}">
        <p14:creationId xmlns:p14="http://schemas.microsoft.com/office/powerpoint/2010/main" val="221509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矩形 32"/>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19" name="矩形 18"/>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4" name="投影片編號版面配置區 3"/>
          <p:cNvSpPr>
            <a:spLocks noGrp="1"/>
          </p:cNvSpPr>
          <p:nvPr>
            <p:ph type="sldNum" sz="quarter" idx="12"/>
          </p:nvPr>
        </p:nvSpPr>
        <p:spPr>
          <a:xfrm>
            <a:off x="8536896" y="6395619"/>
            <a:ext cx="512638" cy="365125"/>
          </a:xfrm>
        </p:spPr>
        <p:txBody>
          <a:bodyPr vert="horz" lIns="91440" tIns="45720" rIns="91440" bIns="45720" rtlCol="0" anchor="ctr"/>
          <a:lstStyle/>
          <a:p>
            <a:fld id="{32F4360C-EDD2-49D1-84E3-16D71C30310C}" type="slidenum">
              <a:rPr lang="zh-HK" altLang="en-US" sz="1400">
                <a:solidFill>
                  <a:prstClr val="black">
                    <a:lumMod val="75000"/>
                    <a:lumOff val="25000"/>
                  </a:prstClr>
                </a:solidFill>
              </a:rPr>
              <a:pPr/>
              <a:t>27</a:t>
            </a:fld>
            <a:endParaRPr lang="zh-HK" altLang="en-US" sz="1400" dirty="0">
              <a:solidFill>
                <a:prstClr val="black">
                  <a:lumMod val="75000"/>
                  <a:lumOff val="25000"/>
                </a:prstClr>
              </a:solidFill>
            </a:endParaRPr>
          </a:p>
        </p:txBody>
      </p:sp>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9716" r="12785"/>
          <a:stretch/>
        </p:blipFill>
        <p:spPr>
          <a:xfrm>
            <a:off x="540152" y="1071630"/>
            <a:ext cx="2123636" cy="1493274"/>
          </a:xfrm>
          <a:prstGeom prst="rect">
            <a:avLst/>
          </a:prstGeo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t="4097" b="4260"/>
          <a:stretch/>
        </p:blipFill>
        <p:spPr>
          <a:xfrm>
            <a:off x="6660232" y="1071630"/>
            <a:ext cx="2132983" cy="1482551"/>
          </a:xfrm>
          <a:prstGeom prst="rect">
            <a:avLst/>
          </a:prstGeom>
        </p:spPr>
      </p:pic>
      <p:sp>
        <p:nvSpPr>
          <p:cNvPr id="8" name="標題 3"/>
          <p:cNvSpPr txBox="1">
            <a:spLocks/>
          </p:cNvSpPr>
          <p:nvPr/>
        </p:nvSpPr>
        <p:spPr>
          <a:xfrm>
            <a:off x="899592" y="-1418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2800" b="1" smtClean="0">
                <a:solidFill>
                  <a:srgbClr val="42D0A2">
                    <a:lumMod val="75000"/>
                  </a:srgbClr>
                </a:solidFill>
                <a:latin typeface="微軟正黑體" panose="020B0604030504040204" pitchFamily="34" charset="-120"/>
              </a:rPr>
              <a:t>何时需要「临时注册信」</a:t>
            </a:r>
            <a:r>
              <a:rPr lang="en-US" altLang="zh-TW" sz="2800" b="1" dirty="0" smtClean="0">
                <a:solidFill>
                  <a:srgbClr val="42D0A2">
                    <a:lumMod val="75000"/>
                  </a:srgbClr>
                </a:solidFill>
                <a:latin typeface="微軟正黑體" panose="020B0604030504040204" pitchFamily="34" charset="-120"/>
              </a:rPr>
              <a:t>?(</a:t>
            </a:r>
            <a:r>
              <a:rPr lang="zh-TW" altLang="en-US" sz="2800" b="1" dirty="0" smtClean="0">
                <a:solidFill>
                  <a:srgbClr val="42D0A2">
                    <a:lumMod val="75000"/>
                  </a:srgbClr>
                </a:solidFill>
                <a:latin typeface="微軟正黑體" panose="020B0604030504040204" pitchFamily="34" charset="-120"/>
              </a:rPr>
              <a:t>例子</a:t>
            </a:r>
            <a:r>
              <a:rPr lang="en-US" altLang="zh-TW" sz="2800" b="1" dirty="0" smtClean="0">
                <a:solidFill>
                  <a:srgbClr val="42D0A2">
                    <a:lumMod val="75000"/>
                  </a:srgbClr>
                </a:solidFill>
                <a:latin typeface="微軟正黑體" panose="020B0604030504040204" pitchFamily="34" charset="-120"/>
              </a:rPr>
              <a:t>)</a:t>
            </a:r>
            <a:endParaRPr lang="zh-HK" altLang="en-US" sz="2800" b="1" dirty="0">
              <a:solidFill>
                <a:srgbClr val="42D0A2">
                  <a:lumMod val="75000"/>
                </a:srgbClr>
              </a:solidFill>
              <a:latin typeface="微軟正黑體" panose="020B0604030504040204" pitchFamily="34" charset="-120"/>
            </a:endParaRPr>
          </a:p>
        </p:txBody>
      </p:sp>
      <p:sp>
        <p:nvSpPr>
          <p:cNvPr id="9" name="文字方塊 8"/>
          <p:cNvSpPr txBox="1"/>
          <p:nvPr/>
        </p:nvSpPr>
        <p:spPr>
          <a:xfrm>
            <a:off x="748871" y="478413"/>
            <a:ext cx="1806905" cy="646331"/>
          </a:xfrm>
          <a:prstGeom prst="rect">
            <a:avLst/>
          </a:prstGeom>
          <a:noFill/>
        </p:spPr>
        <p:txBody>
          <a:bodyPr wrap="none" rtlCol="0">
            <a:spAutoFit/>
          </a:bodyPr>
          <a:lstStyle/>
          <a:p>
            <a:pPr algn="ct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在</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2018/19</a:t>
            </a: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就读</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b="1" smtClean="0">
                <a:solidFill>
                  <a:srgbClr val="5FCBEF">
                    <a:lumMod val="75000"/>
                  </a:srgbClr>
                </a:solidFill>
                <a:latin typeface="微軟正黑體" panose="020B0604030504040204" pitchFamily="34" charset="-120"/>
                <a:ea typeface="微軟正黑體" panose="020B0604030504040204" pitchFamily="34" charset="-120"/>
              </a:rPr>
            </a:b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幼稚园</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A</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班</a:t>
            </a:r>
            <a:endParaRPr lang="zh-HK" altLang="en-US" b="1" dirty="0">
              <a:solidFill>
                <a:srgbClr val="5FCBEF">
                  <a:lumMod val="75000"/>
                </a:srgbClr>
              </a:solidFill>
              <a:latin typeface="微軟正黑體" panose="020B0604030504040204" pitchFamily="34" charset="-120"/>
              <a:ea typeface="微軟正黑體" panose="020B0604030504040204" pitchFamily="34" charset="-12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6880899" y="692696"/>
            <a:ext cx="2047355" cy="384721"/>
          </a:xfrm>
          <a:prstGeom prst="rect">
            <a:avLst/>
          </a:prstGeom>
          <a:noFill/>
        </p:spPr>
        <p:txBody>
          <a:bodyPr wrap="none" rtlCol="0">
            <a:spAutoFit/>
          </a:bodyPr>
          <a:lstStyle/>
          <a:p>
            <a:r>
              <a:rPr lang="zh-TW" altLang="en-US" sz="1900" b="1" smtClean="0">
                <a:solidFill>
                  <a:srgbClr val="5FCBEF">
                    <a:lumMod val="75000"/>
                  </a:srgbClr>
                </a:solidFill>
                <a:latin typeface="微軟正黑體" panose="020B0604030504040204" pitchFamily="34" charset="-120"/>
                <a:ea typeface="微軟正黑體" panose="020B0604030504040204" pitchFamily="34" charset="-120"/>
              </a:rPr>
              <a:t>拟转读的幼稚园</a:t>
            </a:r>
            <a:r>
              <a:rPr lang="en-US" altLang="zh-TW" sz="1900" b="1" smtClean="0">
                <a:solidFill>
                  <a:srgbClr val="5FCBEF">
                    <a:lumMod val="75000"/>
                  </a:srgbClr>
                </a:solidFill>
                <a:latin typeface="微軟正黑體" panose="020B0604030504040204" pitchFamily="34" charset="-120"/>
                <a:ea typeface="微軟正黑體" panose="020B0604030504040204" pitchFamily="34" charset="-120"/>
              </a:rPr>
              <a:t>B</a:t>
            </a:r>
            <a:endParaRPr lang="zh-HK" altLang="en-US" sz="1900"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07504" y="2846644"/>
            <a:ext cx="2736303" cy="630942"/>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希望</a:t>
            </a:r>
            <a:r>
              <a:rPr lang="zh-TW" altLang="en-US" sz="1750" b="1" smtClean="0">
                <a:solidFill>
                  <a:srgbClr val="5FCBEF">
                    <a:lumMod val="75000"/>
                  </a:srgbClr>
                </a:solidFill>
                <a:latin typeface="微軟正黑體" panose="020B0604030504040204" pitchFamily="34" charset="-120"/>
                <a:ea typeface="微軟正黑體" panose="020B0604030504040204" pitchFamily="34" charset="-120"/>
              </a:rPr>
              <a:t>在</a:t>
            </a:r>
            <a: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t>2019/20</a:t>
            </a:r>
            <a:r>
              <a:rPr lang="zh-TW" altLang="en-US" sz="1750" b="1" smtClean="0">
                <a:solidFill>
                  <a:srgbClr val="5FCBEF">
                    <a:lumMod val="75000"/>
                  </a:srgbClr>
                </a:solidFill>
                <a:latin typeface="微軟正黑體" panose="020B0604030504040204" pitchFamily="34" charset="-120"/>
                <a:ea typeface="微軟正黑體" panose="020B0604030504040204" pitchFamily="34" charset="-120"/>
              </a:rPr>
              <a:t>转到</a:t>
            </a:r>
            <a: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br>
            <a:r>
              <a:rPr lang="zh-TW" altLang="en-US" sz="1750" b="1" smtClean="0">
                <a:solidFill>
                  <a:srgbClr val="5FCBEF">
                    <a:lumMod val="75000"/>
                  </a:srgbClr>
                </a:solidFill>
                <a:latin typeface="微軟正黑體" panose="020B0604030504040204" pitchFamily="34" charset="-120"/>
                <a:ea typeface="微軟正黑體" panose="020B0604030504040204" pitchFamily="34" charset="-120"/>
              </a:rPr>
              <a:t>幼稚园</a:t>
            </a:r>
            <a: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t>B</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HK" altLang="en-US" sz="1750" b="1" dirty="0">
                <a:solidFill>
                  <a:srgbClr val="5FCBEF">
                    <a:lumMod val="75000"/>
                  </a:srgbClr>
                </a:solidFill>
                <a:latin typeface="微軟正黑體" panose="020B0604030504040204" pitchFamily="34" charset="-120"/>
                <a:ea typeface="微軟正黑體" panose="020B0604030504040204" pitchFamily="34" charset="-120"/>
              </a:rPr>
              <a:t>班</a:t>
            </a:r>
          </a:p>
        </p:txBody>
      </p:sp>
      <p:sp>
        <p:nvSpPr>
          <p:cNvPr id="20" name="文字方塊 19"/>
          <p:cNvSpPr txBox="1"/>
          <p:nvPr/>
        </p:nvSpPr>
        <p:spPr>
          <a:xfrm>
            <a:off x="251520" y="840798"/>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A</a:t>
            </a:r>
            <a:endParaRPr lang="zh-HK" altLang="en-US" dirty="0">
              <a:solidFill>
                <a:prstClr val="black"/>
              </a:solidFill>
            </a:endParaRPr>
          </a:p>
        </p:txBody>
      </p:sp>
      <p:sp>
        <p:nvSpPr>
          <p:cNvPr id="21" name="文字方塊 20"/>
          <p:cNvSpPr txBox="1"/>
          <p:nvPr/>
        </p:nvSpPr>
        <p:spPr>
          <a:xfrm>
            <a:off x="6372200" y="808067"/>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B</a:t>
            </a:r>
            <a:endParaRPr lang="zh-HK" altLang="en-US" dirty="0">
              <a:solidFill>
                <a:prstClr val="black"/>
              </a:solidFill>
            </a:endParaRP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69427" y="3763880"/>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文字方塊 34"/>
          <p:cNvSpPr txBox="1"/>
          <p:nvPr/>
        </p:nvSpPr>
        <p:spPr>
          <a:xfrm>
            <a:off x="2987824" y="2852936"/>
            <a:ext cx="3168352" cy="630942"/>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需在</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2018</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年</a:t>
            </a:r>
            <a:r>
              <a:rPr lang="en-US" altLang="zh-TW" sz="1750" b="1" dirty="0" smtClean="0">
                <a:solidFill>
                  <a:srgbClr val="5FCBEF">
                    <a:lumMod val="75000"/>
                  </a:srgbClr>
                </a:solidFill>
                <a:latin typeface="微軟正黑體" panose="020B0604030504040204" pitchFamily="34" charset="-120"/>
                <a:ea typeface="微軟正黑體" panose="020B0604030504040204" pitchFamily="34" charset="-120"/>
              </a:rPr>
              <a:t>11</a:t>
            </a:r>
            <a:r>
              <a:rPr lang="zh-TW" altLang="en-US" sz="1750" b="1" dirty="0" smtClean="0">
                <a:solidFill>
                  <a:srgbClr val="5FCBEF">
                    <a:lumMod val="75000"/>
                  </a:srgbClr>
                </a:solidFill>
                <a:latin typeface="微軟正黑體" panose="020B0604030504040204" pitchFamily="34" charset="-120"/>
                <a:ea typeface="微軟正黑體" panose="020B0604030504040204" pitchFamily="34" charset="-120"/>
              </a:rPr>
              <a:t>月</a:t>
            </a:r>
            <a: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sz="1750" b="1" smtClean="0">
                <a:solidFill>
                  <a:srgbClr val="5FCBEF">
                    <a:lumMod val="75000"/>
                  </a:srgbClr>
                </a:solidFill>
                <a:latin typeface="微軟正黑體" panose="020B0604030504040204" pitchFamily="34" charset="-120"/>
                <a:ea typeface="微軟正黑體" panose="020B0604030504040204" pitchFamily="34" charset="-120"/>
              </a:rPr>
            </a:br>
            <a:r>
              <a:rPr lang="zh-TW" altLang="en-US" sz="1750" b="1" smtClean="0">
                <a:solidFill>
                  <a:srgbClr val="5FCBEF">
                    <a:lumMod val="75000"/>
                  </a:srgbClr>
                </a:solidFill>
                <a:latin typeface="微軟正黑體" panose="020B0604030504040204" pitchFamily="34" charset="-120"/>
                <a:ea typeface="微軟正黑體" panose="020B0604030504040204" pitchFamily="34" charset="-120"/>
              </a:rPr>
              <a:t>向教育局申请</a:t>
            </a:r>
            <a:r>
              <a:rPr lang="zh-TW" altLang="en-US" sz="1750" b="1"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「临时注册信」</a:t>
            </a:r>
            <a:endParaRPr lang="zh-HK" altLang="en-US" sz="1750" b="1" dirty="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300192" y="2852936"/>
            <a:ext cx="2754585" cy="623248"/>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1700" b="1" smtClean="0">
                <a:solidFill>
                  <a:srgbClr val="5FCBEF">
                    <a:lumMod val="75000"/>
                  </a:srgbClr>
                </a:solidFill>
                <a:latin typeface="微軟正黑體" panose="020B0604030504040204" pitchFamily="34" charset="-120"/>
                <a:ea typeface="微軟正黑體" panose="020B0604030504040204" pitchFamily="34" charset="-120"/>
              </a:rPr>
              <a:t>于「统一注册日期」递交</a:t>
            </a:r>
            <a:endParaRPr lang="en-US" altLang="zh-TW" sz="1700" b="1" dirty="0" smtClean="0">
              <a:solidFill>
                <a:srgbClr val="5FCBEF">
                  <a:lumMod val="75000"/>
                </a:srgbClr>
              </a:solidFill>
              <a:latin typeface="微軟正黑體" panose="020B0604030504040204" pitchFamily="34" charset="-120"/>
              <a:ea typeface="微軟正黑體" panose="020B0604030504040204" pitchFamily="34" charset="-120"/>
            </a:endParaRPr>
          </a:p>
          <a:p>
            <a:pPr algn="ctr"/>
            <a:r>
              <a:rPr lang="zh-TW" altLang="en-US" sz="1750" b="1" smtClean="0">
                <a:solidFill>
                  <a:srgbClr val="CEFED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「临时注册信」</a:t>
            </a:r>
            <a:r>
              <a:rPr lang="zh-TW" altLang="en-US" sz="1700" b="1" smtClean="0">
                <a:solidFill>
                  <a:srgbClr val="5FCBEF">
                    <a:lumMod val="75000"/>
                  </a:srgbClr>
                </a:solidFill>
                <a:latin typeface="微軟正黑體" panose="020B0604030504040204" pitchFamily="34" charset="-120"/>
                <a:ea typeface="微軟正黑體" panose="020B0604030504040204" pitchFamily="34" charset="-120"/>
              </a:rPr>
              <a:t>作注册</a:t>
            </a:r>
            <a:endParaRPr lang="zh-HK" altLang="en-US" sz="1700" b="1" dirty="0">
              <a:solidFill>
                <a:srgbClr val="5FCBEF">
                  <a:lumMod val="75000"/>
                </a:srgbClr>
              </a:solidFill>
              <a:latin typeface="微軟正黑體" panose="020B0604030504040204" pitchFamily="34" charset="-120"/>
              <a:ea typeface="微軟正黑體" panose="020B0604030504040204" pitchFamily="34" charset="-120"/>
            </a:endParaRPr>
          </a:p>
        </p:txBody>
      </p:sp>
      <p:pic>
        <p:nvPicPr>
          <p:cNvPr id="5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92679" y="3764746"/>
            <a:ext cx="944399" cy="12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94900" y="5138249"/>
            <a:ext cx="944852" cy="128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圖片 10"/>
          <p:cNvPicPr>
            <a:picLocks noChangeAspect="1"/>
          </p:cNvPicPr>
          <p:nvPr/>
        </p:nvPicPr>
        <p:blipFill rotWithShape="1">
          <a:blip r:embed="rId8" cstate="print">
            <a:extLst>
              <a:ext uri="{28A0092B-C50C-407E-A947-70E740481C1C}">
                <a14:useLocalDpi xmlns:a14="http://schemas.microsoft.com/office/drawing/2010/main" val="0"/>
              </a:ext>
            </a:extLst>
          </a:blip>
          <a:srcRect b="16286"/>
          <a:stretch/>
        </p:blipFill>
        <p:spPr>
          <a:xfrm>
            <a:off x="666190" y="3907896"/>
            <a:ext cx="429601" cy="927477"/>
          </a:xfrm>
          <a:prstGeom prst="rect">
            <a:avLst/>
          </a:prstGeom>
          <a:effectLst>
            <a:outerShdw blurRad="50800" dist="38100" dir="8100000" algn="tr" rotWithShape="0">
              <a:prstClr val="black">
                <a:alpha val="40000"/>
              </a:prstClr>
            </a:outerShdw>
          </a:effectLst>
        </p:spPr>
      </p:pic>
      <p:pic>
        <p:nvPicPr>
          <p:cNvPr id="12" name="圖片 11"/>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b="15598"/>
          <a:stretch/>
        </p:blipFill>
        <p:spPr>
          <a:xfrm>
            <a:off x="686015" y="5182364"/>
            <a:ext cx="429601" cy="957780"/>
          </a:xfrm>
          <a:prstGeom prst="rect">
            <a:avLst/>
          </a:prstGeom>
          <a:effectLst>
            <a:outerShdw blurRad="50800" dist="38100" dir="8100000" algn="tr" rotWithShape="0">
              <a:prstClr val="black">
                <a:alpha val="40000"/>
              </a:prstClr>
            </a:outerShdw>
          </a:effec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69427" y="5132032"/>
            <a:ext cx="89566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7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500"/>
                            </p:stCondLst>
                            <p:childTnLst>
                              <p:par>
                                <p:cTn id="17" presetID="26" presetClass="emph" presetSubtype="0" repeatCount="2000" fill="hold" nodeType="afterEffect">
                                  <p:stCondLst>
                                    <p:cond delay="0"/>
                                  </p:stCondLst>
                                  <p:childTnLst>
                                    <p:animEffect transition="out" filter="fade">
                                      <p:cBhvr>
                                        <p:cTn id="18" dur="500" tmFilter="0, 0; .2, .5; .8, .5; 1, 0"/>
                                        <p:tgtEl>
                                          <p:spTgt spid="35">
                                            <p:txEl>
                                              <p:pRg st="0" end="0"/>
                                            </p:txEl>
                                          </p:spTgt>
                                        </p:tgtEl>
                                      </p:cBhvr>
                                    </p:animEffect>
                                    <p:animScale>
                                      <p:cBhvr>
                                        <p:cTn id="19" dur="250" autoRev="1" fill="hold"/>
                                        <p:tgtEl>
                                          <p:spTgt spid="35">
                                            <p:txEl>
                                              <p:pRg st="0" end="0"/>
                                            </p:txEl>
                                          </p:spTgt>
                                        </p:tgtEl>
                                      </p:cBhvr>
                                      <p:by x="105000" y="105000"/>
                                    </p:animScale>
                                  </p:childTnLst>
                                </p:cTn>
                              </p:par>
                            </p:childTnLst>
                          </p:cTn>
                        </p:par>
                        <p:par>
                          <p:cTn id="20" fill="hold">
                            <p:stCondLst>
                              <p:cond delay="1500"/>
                            </p:stCondLst>
                            <p:childTnLst>
                              <p:par>
                                <p:cTn id="21" presetID="63" presetClass="path" presetSubtype="0" accel="50000" decel="50000" fill="hold" nodeType="afterEffect">
                                  <p:stCondLst>
                                    <p:cond delay="0"/>
                                  </p:stCondLst>
                                  <p:childTnLst>
                                    <p:animMotion origin="layout" path="M -4.16667E-6 0 L 0.33282 0.00602 " pathEditMode="relative" rAng="0" ptsTypes="AA">
                                      <p:cBhvr>
                                        <p:cTn id="22" dur="2000" fill="hold"/>
                                        <p:tgtEl>
                                          <p:spTgt spid="11"/>
                                        </p:tgtEl>
                                        <p:attrNameLst>
                                          <p:attrName>ppt_x</p:attrName>
                                          <p:attrName>ppt_y</p:attrName>
                                        </p:attrNameLst>
                                      </p:cBhvr>
                                      <p:rCtr x="16632" y="301"/>
                                    </p:animMotion>
                                  </p:childTnLst>
                                </p:cTn>
                              </p:par>
                              <p:par>
                                <p:cTn id="23" presetID="63" presetClass="path" presetSubtype="0" accel="50000" decel="50000" fill="hold" nodeType="withEffect">
                                  <p:stCondLst>
                                    <p:cond delay="0"/>
                                  </p:stCondLst>
                                  <p:childTnLst>
                                    <p:animMotion origin="layout" path="M 0.00034 -0.00231 L 0.33889 -0.00578 " pathEditMode="relative" rAng="0" ptsTypes="AA">
                                      <p:cBhvr>
                                        <p:cTn id="24" dur="2000" fill="hold"/>
                                        <p:tgtEl>
                                          <p:spTgt spid="12"/>
                                        </p:tgtEl>
                                        <p:attrNameLst>
                                          <p:attrName>ppt_x</p:attrName>
                                          <p:attrName>ppt_y</p:attrName>
                                        </p:attrNameLst>
                                      </p:cBhvr>
                                      <p:rCtr x="16927" y="-185"/>
                                    </p:animMotion>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fade">
                                      <p:cBhvr>
                                        <p:cTn id="39" dur="500"/>
                                        <p:tgtEl>
                                          <p:spTgt spid="3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6">
                                            <p:txEl>
                                              <p:pRg st="1" end="1"/>
                                            </p:txEl>
                                          </p:spTgt>
                                        </p:tgtEl>
                                        <p:attrNameLst>
                                          <p:attrName>style.visibility</p:attrName>
                                        </p:attrNameLst>
                                      </p:cBhvr>
                                      <p:to>
                                        <p:strVal val="visible"/>
                                      </p:to>
                                    </p:set>
                                    <p:animEffect transition="in" filter="fade">
                                      <p:cBhvr>
                                        <p:cTn id="42" dur="500"/>
                                        <p:tgtEl>
                                          <p:spTgt spid="36">
                                            <p:txEl>
                                              <p:pRg st="1" end="1"/>
                                            </p:txEl>
                                          </p:spTgt>
                                        </p:tgtEl>
                                      </p:cBhvr>
                                    </p:animEffect>
                                  </p:childTnLst>
                                </p:cTn>
                              </p:par>
                            </p:childTnLst>
                          </p:cTn>
                        </p:par>
                        <p:par>
                          <p:cTn id="43" fill="hold">
                            <p:stCondLst>
                              <p:cond delay="500"/>
                            </p:stCondLst>
                            <p:childTnLst>
                              <p:par>
                                <p:cTn id="44" presetID="26" presetClass="emph" presetSubtype="0" repeatCount="2000" fill="hold" nodeType="afterEffect">
                                  <p:stCondLst>
                                    <p:cond delay="0"/>
                                  </p:stCondLst>
                                  <p:childTnLst>
                                    <p:animEffect transition="out" filter="fade">
                                      <p:cBhvr>
                                        <p:cTn id="45" dur="500" tmFilter="0, 0; .2, .5; .8, .5; 1, 0"/>
                                        <p:tgtEl>
                                          <p:spTgt spid="36">
                                            <p:txEl>
                                              <p:pRg st="0" end="0"/>
                                            </p:txEl>
                                          </p:spTgt>
                                        </p:tgtEl>
                                      </p:cBhvr>
                                    </p:animEffect>
                                    <p:animScale>
                                      <p:cBhvr>
                                        <p:cTn id="46" dur="250" autoRev="1" fill="hold"/>
                                        <p:tgtEl>
                                          <p:spTgt spid="36">
                                            <p:txEl>
                                              <p:pRg st="0" end="0"/>
                                            </p:txEl>
                                          </p:spTgt>
                                        </p:tgtEl>
                                      </p:cBhvr>
                                      <p:by x="105000" y="105000"/>
                                    </p:animScale>
                                  </p:childTnLst>
                                </p:cTn>
                              </p:par>
                              <p:par>
                                <p:cTn id="47" presetID="26" presetClass="emph" presetSubtype="0" repeatCount="2000" fill="hold" nodeType="withEffect">
                                  <p:stCondLst>
                                    <p:cond delay="0"/>
                                  </p:stCondLst>
                                  <p:childTnLst>
                                    <p:animEffect transition="out" filter="fade">
                                      <p:cBhvr>
                                        <p:cTn id="48" dur="500" tmFilter="0, 0; .2, .5; .8, .5; 1, 0"/>
                                        <p:tgtEl>
                                          <p:spTgt spid="36">
                                            <p:txEl>
                                              <p:pRg st="1" end="1"/>
                                            </p:txEl>
                                          </p:spTgt>
                                        </p:tgtEl>
                                      </p:cBhvr>
                                    </p:animEffect>
                                    <p:animScale>
                                      <p:cBhvr>
                                        <p:cTn id="49" dur="250" autoRev="1" fill="hold"/>
                                        <p:tgtEl>
                                          <p:spTgt spid="36">
                                            <p:txEl>
                                              <p:pRg st="1" end="1"/>
                                            </p:txEl>
                                          </p:spTgt>
                                        </p:tgtEl>
                                      </p:cBhvr>
                                      <p:by x="105000" y="105000"/>
                                    </p:animScale>
                                  </p:childTnLst>
                                </p:cTn>
                              </p:par>
                            </p:childTnLst>
                          </p:cTn>
                        </p:par>
                        <p:par>
                          <p:cTn id="50" fill="hold">
                            <p:stCondLst>
                              <p:cond delay="1500"/>
                            </p:stCondLst>
                            <p:childTnLst>
                              <p:par>
                                <p:cTn id="51" presetID="63" presetClass="path" presetSubtype="0" accel="50000" decel="50000" fill="hold" nodeType="afterEffect">
                                  <p:stCondLst>
                                    <p:cond delay="0"/>
                                  </p:stCondLst>
                                  <p:childTnLst>
                                    <p:animMotion origin="layout" path="M -3.61111E-6 2.96296E-6 L 0.31268 -0.00209 " pathEditMode="relative" rAng="0" ptsTypes="AA">
                                      <p:cBhvr>
                                        <p:cTn id="52" dur="2000" fill="hold"/>
                                        <p:tgtEl>
                                          <p:spTgt spid="29"/>
                                        </p:tgtEl>
                                        <p:attrNameLst>
                                          <p:attrName>ppt_x</p:attrName>
                                          <p:attrName>ppt_y</p:attrName>
                                        </p:attrNameLst>
                                      </p:cBhvr>
                                      <p:rCtr x="15625" y="-116"/>
                                    </p:animMotion>
                                  </p:childTnLst>
                                </p:cTn>
                              </p:par>
                              <p:par>
                                <p:cTn id="53" presetID="63" presetClass="path" presetSubtype="0" accel="50000" decel="50000" fill="hold" nodeType="withEffect">
                                  <p:stCondLst>
                                    <p:cond delay="0"/>
                                  </p:stCondLst>
                                  <p:childTnLst>
                                    <p:animMotion origin="layout" path="M -3.61111E-6 -4.07407E-6 L 0.31268 -0.00208 " pathEditMode="relative" rAng="0" ptsTypes="AA">
                                      <p:cBhvr>
                                        <p:cTn id="54" dur="2000" fill="hold"/>
                                        <p:tgtEl>
                                          <p:spTgt spid="23"/>
                                        </p:tgtEl>
                                        <p:attrNameLst>
                                          <p:attrName>ppt_x</p:attrName>
                                          <p:attrName>ppt_y</p:attrName>
                                        </p:attrNameLst>
                                      </p:cBhvr>
                                      <p:rCtr x="15625" y="-116"/>
                                    </p:animMotion>
                                  </p:childTnLst>
                                </p:cTn>
                              </p:par>
                              <p:par>
                                <p:cTn id="55" presetID="63" presetClass="path" presetSubtype="0" accel="50000" decel="50000" fill="hold" nodeType="withEffect">
                                  <p:stCondLst>
                                    <p:cond delay="0"/>
                                  </p:stCondLst>
                                  <p:childTnLst>
                                    <p:animMotion origin="layout" path="M 0.33282 0.00602 L 0.66355 0.00602 " pathEditMode="relative" rAng="0" ptsTypes="AA">
                                      <p:cBhvr>
                                        <p:cTn id="56" dur="2000" fill="hold"/>
                                        <p:tgtEl>
                                          <p:spTgt spid="11"/>
                                        </p:tgtEl>
                                        <p:attrNameLst>
                                          <p:attrName>ppt_x</p:attrName>
                                          <p:attrName>ppt_y</p:attrName>
                                        </p:attrNameLst>
                                      </p:cBhvr>
                                      <p:rCtr x="16528" y="0"/>
                                    </p:animMotion>
                                  </p:childTnLst>
                                </p:cTn>
                              </p:par>
                              <p:par>
                                <p:cTn id="57" presetID="63" presetClass="path" presetSubtype="0" accel="50000" decel="50000" fill="hold" nodeType="withEffect">
                                  <p:stCondLst>
                                    <p:cond delay="0"/>
                                  </p:stCondLst>
                                  <p:childTnLst>
                                    <p:animMotion origin="layout" path="M 0.33889 -0.00578 L 0.66146 -0.00347 " pathEditMode="relative" rAng="0" ptsTypes="AA">
                                      <p:cBhvr>
                                        <p:cTn id="58" dur="2000" fill="hold"/>
                                        <p:tgtEl>
                                          <p:spTgt spid="12"/>
                                        </p:tgtEl>
                                        <p:attrNameLst>
                                          <p:attrName>ppt_x</p:attrName>
                                          <p:attrName>ppt_y</p:attrName>
                                        </p:attrNameLst>
                                      </p:cBhvr>
                                      <p:rCtr x="16128" y="116"/>
                                    </p:animMotion>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10">
                                            <p:txEl>
                                              <p:pRg st="0" end="0"/>
                                            </p:txEl>
                                          </p:spTgt>
                                        </p:tgtEl>
                                      </p:cBhvr>
                                    </p:animEffect>
                                    <p:anim calcmode="lin" valueType="num">
                                      <p:cBhvr>
                                        <p:cTn id="63" dur="1000"/>
                                        <p:tgtEl>
                                          <p:spTgt spid="10">
                                            <p:txEl>
                                              <p:pRg st="0" end="0"/>
                                            </p:txEl>
                                          </p:spTgt>
                                        </p:tgtEl>
                                        <p:attrNameLst>
                                          <p:attrName>ppt_x</p:attrName>
                                        </p:attrNameLst>
                                      </p:cBhvr>
                                      <p:tavLst>
                                        <p:tav tm="0">
                                          <p:val>
                                            <p:strVal val="ppt_x"/>
                                          </p:val>
                                        </p:tav>
                                        <p:tav tm="100000">
                                          <p:val>
                                            <p:strVal val="ppt_x"/>
                                          </p:val>
                                        </p:tav>
                                      </p:tavLst>
                                    </p:anim>
                                    <p:anim calcmode="lin" valueType="num">
                                      <p:cBhvr>
                                        <p:cTn id="64" dur="1000"/>
                                        <p:tgtEl>
                                          <p:spTgt spid="10">
                                            <p:txEl>
                                              <p:pRg st="0" end="0"/>
                                            </p:txEl>
                                          </p:spTgt>
                                        </p:tgtEl>
                                        <p:attrNameLst>
                                          <p:attrName>ppt_y</p:attrName>
                                        </p:attrNameLst>
                                      </p:cBhvr>
                                      <p:tavLst>
                                        <p:tav tm="0">
                                          <p:val>
                                            <p:strVal val="ppt_y"/>
                                          </p:val>
                                        </p:tav>
                                        <p:tav tm="100000">
                                          <p:val>
                                            <p:strVal val="ppt_y+.1"/>
                                          </p:val>
                                        </p:tav>
                                      </p:tavLst>
                                    </p:anim>
                                    <p:set>
                                      <p:cBhvr>
                                        <p:cTn id="65" dur="1" fill="hold">
                                          <p:stCondLst>
                                            <p:cond delay="999"/>
                                          </p:stCondLst>
                                        </p:cTn>
                                        <p:tgtEl>
                                          <p:spTgt spid="10">
                                            <p:txEl>
                                              <p:pRg st="0" end="0"/>
                                            </p:txEl>
                                          </p:spTgt>
                                        </p:tgtEl>
                                        <p:attrNameLst>
                                          <p:attrName>style.visibility</p:attrName>
                                        </p:attrNameLst>
                                      </p:cBhvr>
                                      <p:to>
                                        <p:strVal val="hidden"/>
                                      </p:to>
                                    </p:set>
                                  </p:childTnLst>
                                </p:cTn>
                              </p:par>
                              <p:par>
                                <p:cTn id="66" presetID="42" presetClass="exit" presetSubtype="0" fill="hold" grpId="0" nodeType="withEffect">
                                  <p:stCondLst>
                                    <p:cond delay="0"/>
                                  </p:stCondLst>
                                  <p:childTnLst>
                                    <p:animEffect transition="out" filter="fade">
                                      <p:cBhvr>
                                        <p:cTn id="67" dur="1000"/>
                                        <p:tgtEl>
                                          <p:spTgt spid="10">
                                            <p:bg/>
                                          </p:spTgt>
                                        </p:tgtEl>
                                      </p:cBhvr>
                                    </p:animEffect>
                                    <p:anim calcmode="lin" valueType="num">
                                      <p:cBhvr>
                                        <p:cTn id="68" dur="1000"/>
                                        <p:tgtEl>
                                          <p:spTgt spid="10">
                                            <p:bg/>
                                          </p:spTgt>
                                        </p:tgtEl>
                                        <p:attrNameLst>
                                          <p:attrName>ppt_x</p:attrName>
                                        </p:attrNameLst>
                                      </p:cBhvr>
                                      <p:tavLst>
                                        <p:tav tm="0">
                                          <p:val>
                                            <p:strVal val="ppt_x"/>
                                          </p:val>
                                        </p:tav>
                                        <p:tav tm="100000">
                                          <p:val>
                                            <p:strVal val="ppt_x"/>
                                          </p:val>
                                        </p:tav>
                                      </p:tavLst>
                                    </p:anim>
                                    <p:anim calcmode="lin" valueType="num">
                                      <p:cBhvr>
                                        <p:cTn id="69" dur="1000"/>
                                        <p:tgtEl>
                                          <p:spTgt spid="10">
                                            <p:bg/>
                                          </p:spTgt>
                                        </p:tgtEl>
                                        <p:attrNameLst>
                                          <p:attrName>ppt_y</p:attrName>
                                        </p:attrNameLst>
                                      </p:cBhvr>
                                      <p:tavLst>
                                        <p:tav tm="0">
                                          <p:val>
                                            <p:strVal val="ppt_y"/>
                                          </p:val>
                                        </p:tav>
                                        <p:tav tm="100000">
                                          <p:val>
                                            <p:strVal val="ppt_y+.1"/>
                                          </p:val>
                                        </p:tav>
                                      </p:tavLst>
                                    </p:anim>
                                    <p:set>
                                      <p:cBhvr>
                                        <p:cTn id="70" dur="1" fill="hold">
                                          <p:stCondLst>
                                            <p:cond delay="999"/>
                                          </p:stCondLst>
                                        </p:cTn>
                                        <p:tgtEl>
                                          <p:spTgt spid="10">
                                            <p:bg/>
                                          </p:spTgt>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35">
                                            <p:txEl>
                                              <p:pRg st="0" end="0"/>
                                            </p:txEl>
                                          </p:spTgt>
                                        </p:tgtEl>
                                      </p:cBhvr>
                                    </p:animEffect>
                                    <p:anim calcmode="lin" valueType="num">
                                      <p:cBhvr>
                                        <p:cTn id="73" dur="1000"/>
                                        <p:tgtEl>
                                          <p:spTgt spid="35">
                                            <p:txEl>
                                              <p:pRg st="0" end="0"/>
                                            </p:txEl>
                                          </p:spTgt>
                                        </p:tgtEl>
                                        <p:attrNameLst>
                                          <p:attrName>ppt_x</p:attrName>
                                        </p:attrNameLst>
                                      </p:cBhvr>
                                      <p:tavLst>
                                        <p:tav tm="0">
                                          <p:val>
                                            <p:strVal val="ppt_x"/>
                                          </p:val>
                                        </p:tav>
                                        <p:tav tm="100000">
                                          <p:val>
                                            <p:strVal val="ppt_x"/>
                                          </p:val>
                                        </p:tav>
                                      </p:tavLst>
                                    </p:anim>
                                    <p:anim calcmode="lin" valueType="num">
                                      <p:cBhvr>
                                        <p:cTn id="74" dur="1000"/>
                                        <p:tgtEl>
                                          <p:spTgt spid="35">
                                            <p:txEl>
                                              <p:pRg st="0" end="0"/>
                                            </p:txEl>
                                          </p:spTgt>
                                        </p:tgtEl>
                                        <p:attrNameLst>
                                          <p:attrName>ppt_y</p:attrName>
                                        </p:attrNameLst>
                                      </p:cBhvr>
                                      <p:tavLst>
                                        <p:tav tm="0">
                                          <p:val>
                                            <p:strVal val="ppt_y"/>
                                          </p:val>
                                        </p:tav>
                                        <p:tav tm="100000">
                                          <p:val>
                                            <p:strVal val="ppt_y+.1"/>
                                          </p:val>
                                        </p:tav>
                                      </p:tavLst>
                                    </p:anim>
                                    <p:set>
                                      <p:cBhvr>
                                        <p:cTn id="75" dur="1" fill="hold">
                                          <p:stCondLst>
                                            <p:cond delay="999"/>
                                          </p:stCondLst>
                                        </p:cTn>
                                        <p:tgtEl>
                                          <p:spTgt spid="35">
                                            <p:txEl>
                                              <p:pRg st="0" end="0"/>
                                            </p:txEl>
                                          </p:spTgt>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35">
                                            <p:bg/>
                                          </p:spTgt>
                                        </p:tgtEl>
                                      </p:cBhvr>
                                    </p:animEffect>
                                    <p:anim calcmode="lin" valueType="num">
                                      <p:cBhvr>
                                        <p:cTn id="78" dur="1000"/>
                                        <p:tgtEl>
                                          <p:spTgt spid="35">
                                            <p:bg/>
                                          </p:spTgt>
                                        </p:tgtEl>
                                        <p:attrNameLst>
                                          <p:attrName>ppt_x</p:attrName>
                                        </p:attrNameLst>
                                      </p:cBhvr>
                                      <p:tavLst>
                                        <p:tav tm="0">
                                          <p:val>
                                            <p:strVal val="ppt_x"/>
                                          </p:val>
                                        </p:tav>
                                        <p:tav tm="100000">
                                          <p:val>
                                            <p:strVal val="ppt_x"/>
                                          </p:val>
                                        </p:tav>
                                      </p:tavLst>
                                    </p:anim>
                                    <p:anim calcmode="lin" valueType="num">
                                      <p:cBhvr>
                                        <p:cTn id="79" dur="1000"/>
                                        <p:tgtEl>
                                          <p:spTgt spid="35">
                                            <p:bg/>
                                          </p:spTgt>
                                        </p:tgtEl>
                                        <p:attrNameLst>
                                          <p:attrName>ppt_y</p:attrName>
                                        </p:attrNameLst>
                                      </p:cBhvr>
                                      <p:tavLst>
                                        <p:tav tm="0">
                                          <p:val>
                                            <p:strVal val="ppt_y"/>
                                          </p:val>
                                        </p:tav>
                                        <p:tav tm="100000">
                                          <p:val>
                                            <p:strVal val="ppt_y+.1"/>
                                          </p:val>
                                        </p:tav>
                                      </p:tavLst>
                                    </p:anim>
                                    <p:set>
                                      <p:cBhvr>
                                        <p:cTn id="80" dur="1" fill="hold">
                                          <p:stCondLst>
                                            <p:cond delay="999"/>
                                          </p:stCondLst>
                                        </p:cTn>
                                        <p:tgtEl>
                                          <p:spTgt spid="35">
                                            <p:bg/>
                                          </p:spTgt>
                                        </p:tgtEl>
                                        <p:attrNameLst>
                                          <p:attrName>style.visibility</p:attrName>
                                        </p:attrNameLst>
                                      </p:cBhvr>
                                      <p:to>
                                        <p:strVal val="hidden"/>
                                      </p:to>
                                    </p:set>
                                  </p:childTnLst>
                                </p:cTn>
                              </p:par>
                              <p:par>
                                <p:cTn id="81" presetID="42" presetClass="exit" presetSubtype="0" fill="hold" nodeType="withEffect">
                                  <p:stCondLst>
                                    <p:cond delay="0"/>
                                  </p:stCondLst>
                                  <p:childTnLst>
                                    <p:animEffect transition="out" filter="fade">
                                      <p:cBhvr>
                                        <p:cTn id="82" dur="1000"/>
                                        <p:tgtEl>
                                          <p:spTgt spid="29"/>
                                        </p:tgtEl>
                                      </p:cBhvr>
                                    </p:animEffect>
                                    <p:anim calcmode="lin" valueType="num">
                                      <p:cBhvr>
                                        <p:cTn id="83" dur="1000"/>
                                        <p:tgtEl>
                                          <p:spTgt spid="29"/>
                                        </p:tgtEl>
                                        <p:attrNameLst>
                                          <p:attrName>ppt_x</p:attrName>
                                        </p:attrNameLst>
                                      </p:cBhvr>
                                      <p:tavLst>
                                        <p:tav tm="0">
                                          <p:val>
                                            <p:strVal val="ppt_x"/>
                                          </p:val>
                                        </p:tav>
                                        <p:tav tm="100000">
                                          <p:val>
                                            <p:strVal val="ppt_x"/>
                                          </p:val>
                                        </p:tav>
                                      </p:tavLst>
                                    </p:anim>
                                    <p:anim calcmode="lin" valueType="num">
                                      <p:cBhvr>
                                        <p:cTn id="84" dur="1000"/>
                                        <p:tgtEl>
                                          <p:spTgt spid="29"/>
                                        </p:tgtEl>
                                        <p:attrNameLst>
                                          <p:attrName>ppt_y</p:attrName>
                                        </p:attrNameLst>
                                      </p:cBhvr>
                                      <p:tavLst>
                                        <p:tav tm="0">
                                          <p:val>
                                            <p:strVal val="ppt_y"/>
                                          </p:val>
                                        </p:tav>
                                        <p:tav tm="100000">
                                          <p:val>
                                            <p:strVal val="ppt_y+.1"/>
                                          </p:val>
                                        </p:tav>
                                      </p:tavLst>
                                    </p:anim>
                                    <p:set>
                                      <p:cBhvr>
                                        <p:cTn id="85" dur="1" fill="hold">
                                          <p:stCondLst>
                                            <p:cond delay="999"/>
                                          </p:stCondLst>
                                        </p:cTn>
                                        <p:tgtEl>
                                          <p:spTgt spid="29"/>
                                        </p:tgtEl>
                                        <p:attrNameLst>
                                          <p:attrName>style.visibility</p:attrName>
                                        </p:attrNameLst>
                                      </p:cBhvr>
                                      <p:to>
                                        <p:strVal val="hidden"/>
                                      </p:to>
                                    </p:set>
                                  </p:childTnLst>
                                </p:cTn>
                              </p:par>
                              <p:par>
                                <p:cTn id="86" presetID="42" presetClass="exit" presetSubtype="0" fill="hold" nodeType="withEffect">
                                  <p:stCondLst>
                                    <p:cond delay="0"/>
                                  </p:stCondLst>
                                  <p:childTnLst>
                                    <p:animEffect transition="out" filter="fade">
                                      <p:cBhvr>
                                        <p:cTn id="87" dur="1000"/>
                                        <p:tgtEl>
                                          <p:spTgt spid="11"/>
                                        </p:tgtEl>
                                      </p:cBhvr>
                                    </p:animEffect>
                                    <p:anim calcmode="lin" valueType="num">
                                      <p:cBhvr>
                                        <p:cTn id="88" dur="1000"/>
                                        <p:tgtEl>
                                          <p:spTgt spid="11"/>
                                        </p:tgtEl>
                                        <p:attrNameLst>
                                          <p:attrName>ppt_x</p:attrName>
                                        </p:attrNameLst>
                                      </p:cBhvr>
                                      <p:tavLst>
                                        <p:tav tm="0">
                                          <p:val>
                                            <p:strVal val="ppt_x"/>
                                          </p:val>
                                        </p:tav>
                                        <p:tav tm="100000">
                                          <p:val>
                                            <p:strVal val="ppt_x"/>
                                          </p:val>
                                        </p:tav>
                                      </p:tavLst>
                                    </p:anim>
                                    <p:anim calcmode="lin" valueType="num">
                                      <p:cBhvr>
                                        <p:cTn id="89" dur="1000"/>
                                        <p:tgtEl>
                                          <p:spTgt spid="11"/>
                                        </p:tgtEl>
                                        <p:attrNameLst>
                                          <p:attrName>ppt_y</p:attrName>
                                        </p:attrNameLst>
                                      </p:cBhvr>
                                      <p:tavLst>
                                        <p:tav tm="0">
                                          <p:val>
                                            <p:strVal val="ppt_y"/>
                                          </p:val>
                                        </p:tav>
                                        <p:tav tm="100000">
                                          <p:val>
                                            <p:strVal val="ppt_y+.1"/>
                                          </p:val>
                                        </p:tav>
                                      </p:tavLst>
                                    </p:anim>
                                    <p:set>
                                      <p:cBhvr>
                                        <p:cTn id="90" dur="1" fill="hold">
                                          <p:stCondLst>
                                            <p:cond delay="999"/>
                                          </p:stCondLst>
                                        </p:cTn>
                                        <p:tgtEl>
                                          <p:spTgt spid="11"/>
                                        </p:tgtEl>
                                        <p:attrNameLst>
                                          <p:attrName>style.visibility</p:attrName>
                                        </p:attrNameLst>
                                      </p:cBhvr>
                                      <p:to>
                                        <p:strVal val="hidden"/>
                                      </p:to>
                                    </p:set>
                                  </p:childTnLst>
                                </p:cTn>
                              </p:par>
                              <p:par>
                                <p:cTn id="91" presetID="42" presetClass="exit" presetSubtype="0" fill="hold" nodeType="withEffect">
                                  <p:stCondLst>
                                    <p:cond delay="0"/>
                                  </p:stCondLst>
                                  <p:childTnLst>
                                    <p:animEffect transition="out" filter="fade">
                                      <p:cBhvr>
                                        <p:cTn id="92" dur="1000"/>
                                        <p:tgtEl>
                                          <p:spTgt spid="12"/>
                                        </p:tgtEl>
                                      </p:cBhvr>
                                    </p:animEffect>
                                    <p:anim calcmode="lin" valueType="num">
                                      <p:cBhvr>
                                        <p:cTn id="93" dur="1000"/>
                                        <p:tgtEl>
                                          <p:spTgt spid="12"/>
                                        </p:tgtEl>
                                        <p:attrNameLst>
                                          <p:attrName>ppt_x</p:attrName>
                                        </p:attrNameLst>
                                      </p:cBhvr>
                                      <p:tavLst>
                                        <p:tav tm="0">
                                          <p:val>
                                            <p:strVal val="ppt_x"/>
                                          </p:val>
                                        </p:tav>
                                        <p:tav tm="100000">
                                          <p:val>
                                            <p:strVal val="ppt_x"/>
                                          </p:val>
                                        </p:tav>
                                      </p:tavLst>
                                    </p:anim>
                                    <p:anim calcmode="lin" valueType="num">
                                      <p:cBhvr>
                                        <p:cTn id="94" dur="1000"/>
                                        <p:tgtEl>
                                          <p:spTgt spid="12"/>
                                        </p:tgtEl>
                                        <p:attrNameLst>
                                          <p:attrName>ppt_y</p:attrName>
                                        </p:attrNameLst>
                                      </p:cBhvr>
                                      <p:tavLst>
                                        <p:tav tm="0">
                                          <p:val>
                                            <p:strVal val="ppt_y"/>
                                          </p:val>
                                        </p:tav>
                                        <p:tav tm="100000">
                                          <p:val>
                                            <p:strVal val="ppt_y+.1"/>
                                          </p:val>
                                        </p:tav>
                                      </p:tavLst>
                                    </p:anim>
                                    <p:set>
                                      <p:cBhvr>
                                        <p:cTn id="95" dur="1" fill="hold">
                                          <p:stCondLst>
                                            <p:cond delay="999"/>
                                          </p:stCondLst>
                                        </p:cTn>
                                        <p:tgtEl>
                                          <p:spTgt spid="12"/>
                                        </p:tgtEl>
                                        <p:attrNameLst>
                                          <p:attrName>style.visibility</p:attrName>
                                        </p:attrNameLst>
                                      </p:cBhvr>
                                      <p:to>
                                        <p:strVal val="hidden"/>
                                      </p:to>
                                    </p:set>
                                  </p:childTnLst>
                                </p:cTn>
                              </p:par>
                              <p:par>
                                <p:cTn id="96" presetID="42" presetClass="exit" presetSubtype="0" fill="hold" grpId="1" nodeType="withEffect">
                                  <p:stCondLst>
                                    <p:cond delay="0"/>
                                  </p:stCondLst>
                                  <p:childTnLst>
                                    <p:animEffect transition="out" filter="fade">
                                      <p:cBhvr>
                                        <p:cTn id="97" dur="1000"/>
                                        <p:tgtEl>
                                          <p:spTgt spid="36">
                                            <p:txEl>
                                              <p:pRg st="0" end="0"/>
                                            </p:txEl>
                                          </p:spTgt>
                                        </p:tgtEl>
                                      </p:cBhvr>
                                    </p:animEffect>
                                    <p:anim calcmode="lin" valueType="num">
                                      <p:cBhvr>
                                        <p:cTn id="98" dur="1000"/>
                                        <p:tgtEl>
                                          <p:spTgt spid="36">
                                            <p:txEl>
                                              <p:pRg st="0" end="0"/>
                                            </p:txEl>
                                          </p:spTgt>
                                        </p:tgtEl>
                                        <p:attrNameLst>
                                          <p:attrName>ppt_x</p:attrName>
                                        </p:attrNameLst>
                                      </p:cBhvr>
                                      <p:tavLst>
                                        <p:tav tm="0">
                                          <p:val>
                                            <p:strVal val="ppt_x"/>
                                          </p:val>
                                        </p:tav>
                                        <p:tav tm="100000">
                                          <p:val>
                                            <p:strVal val="ppt_x"/>
                                          </p:val>
                                        </p:tav>
                                      </p:tavLst>
                                    </p:anim>
                                    <p:anim calcmode="lin" valueType="num">
                                      <p:cBhvr>
                                        <p:cTn id="99" dur="1000"/>
                                        <p:tgtEl>
                                          <p:spTgt spid="36">
                                            <p:txEl>
                                              <p:pRg st="0" end="0"/>
                                            </p:txEl>
                                          </p:spTgt>
                                        </p:tgtEl>
                                        <p:attrNameLst>
                                          <p:attrName>ppt_y</p:attrName>
                                        </p:attrNameLst>
                                      </p:cBhvr>
                                      <p:tavLst>
                                        <p:tav tm="0">
                                          <p:val>
                                            <p:strVal val="ppt_y"/>
                                          </p:val>
                                        </p:tav>
                                        <p:tav tm="100000">
                                          <p:val>
                                            <p:strVal val="ppt_y+.1"/>
                                          </p:val>
                                        </p:tav>
                                      </p:tavLst>
                                    </p:anim>
                                    <p:set>
                                      <p:cBhvr>
                                        <p:cTn id="100" dur="1" fill="hold">
                                          <p:stCondLst>
                                            <p:cond delay="999"/>
                                          </p:stCondLst>
                                        </p:cTn>
                                        <p:tgtEl>
                                          <p:spTgt spid="36">
                                            <p:txEl>
                                              <p:pRg st="0" end="0"/>
                                            </p:txEl>
                                          </p:spTgt>
                                        </p:tgtEl>
                                        <p:attrNameLst>
                                          <p:attrName>style.visibility</p:attrName>
                                        </p:attrNameLst>
                                      </p:cBhvr>
                                      <p:to>
                                        <p:strVal val="hidden"/>
                                      </p:to>
                                    </p:set>
                                  </p:childTnLst>
                                </p:cTn>
                              </p:par>
                              <p:par>
                                <p:cTn id="101" presetID="42" presetClass="exit" presetSubtype="0" fill="hold" grpId="1" nodeType="withEffect">
                                  <p:stCondLst>
                                    <p:cond delay="0"/>
                                  </p:stCondLst>
                                  <p:childTnLst>
                                    <p:animEffect transition="out" filter="fade">
                                      <p:cBhvr>
                                        <p:cTn id="102" dur="1000"/>
                                        <p:tgtEl>
                                          <p:spTgt spid="36">
                                            <p:txEl>
                                              <p:pRg st="1" end="1"/>
                                            </p:txEl>
                                          </p:spTgt>
                                        </p:tgtEl>
                                      </p:cBhvr>
                                    </p:animEffect>
                                    <p:anim calcmode="lin" valueType="num">
                                      <p:cBhvr>
                                        <p:cTn id="103" dur="1000"/>
                                        <p:tgtEl>
                                          <p:spTgt spid="36">
                                            <p:txEl>
                                              <p:pRg st="1" end="1"/>
                                            </p:txEl>
                                          </p:spTgt>
                                        </p:tgtEl>
                                        <p:attrNameLst>
                                          <p:attrName>ppt_x</p:attrName>
                                        </p:attrNameLst>
                                      </p:cBhvr>
                                      <p:tavLst>
                                        <p:tav tm="0">
                                          <p:val>
                                            <p:strVal val="ppt_x"/>
                                          </p:val>
                                        </p:tav>
                                        <p:tav tm="100000">
                                          <p:val>
                                            <p:strVal val="ppt_x"/>
                                          </p:val>
                                        </p:tav>
                                      </p:tavLst>
                                    </p:anim>
                                    <p:anim calcmode="lin" valueType="num">
                                      <p:cBhvr>
                                        <p:cTn id="104" dur="1000"/>
                                        <p:tgtEl>
                                          <p:spTgt spid="36">
                                            <p:txEl>
                                              <p:pRg st="1" end="1"/>
                                            </p:txEl>
                                          </p:spTgt>
                                        </p:tgtEl>
                                        <p:attrNameLst>
                                          <p:attrName>ppt_y</p:attrName>
                                        </p:attrNameLst>
                                      </p:cBhvr>
                                      <p:tavLst>
                                        <p:tav tm="0">
                                          <p:val>
                                            <p:strVal val="ppt_y"/>
                                          </p:val>
                                        </p:tav>
                                        <p:tav tm="100000">
                                          <p:val>
                                            <p:strVal val="ppt_y+.1"/>
                                          </p:val>
                                        </p:tav>
                                      </p:tavLst>
                                    </p:anim>
                                    <p:set>
                                      <p:cBhvr>
                                        <p:cTn id="105" dur="1" fill="hold">
                                          <p:stCondLst>
                                            <p:cond delay="999"/>
                                          </p:stCondLst>
                                        </p:cTn>
                                        <p:tgtEl>
                                          <p:spTgt spid="36">
                                            <p:txEl>
                                              <p:pRg st="1" end="1"/>
                                            </p:txEl>
                                          </p:spTgt>
                                        </p:tgtEl>
                                        <p:attrNameLst>
                                          <p:attrName>style.visibility</p:attrName>
                                        </p:attrNameLst>
                                      </p:cBhvr>
                                      <p:to>
                                        <p:strVal val="hidden"/>
                                      </p:to>
                                    </p:set>
                                  </p:childTnLst>
                                </p:cTn>
                              </p:par>
                              <p:par>
                                <p:cTn id="106" presetID="42" presetClass="exit" presetSubtype="0" fill="hold" grpId="1" nodeType="withEffect">
                                  <p:stCondLst>
                                    <p:cond delay="0"/>
                                  </p:stCondLst>
                                  <p:childTnLst>
                                    <p:animEffect transition="out" filter="fade">
                                      <p:cBhvr>
                                        <p:cTn id="107" dur="1000"/>
                                        <p:tgtEl>
                                          <p:spTgt spid="36">
                                            <p:bg/>
                                          </p:spTgt>
                                        </p:tgtEl>
                                      </p:cBhvr>
                                    </p:animEffect>
                                    <p:anim calcmode="lin" valueType="num">
                                      <p:cBhvr>
                                        <p:cTn id="108" dur="1000"/>
                                        <p:tgtEl>
                                          <p:spTgt spid="36">
                                            <p:bg/>
                                          </p:spTgt>
                                        </p:tgtEl>
                                        <p:attrNameLst>
                                          <p:attrName>ppt_x</p:attrName>
                                        </p:attrNameLst>
                                      </p:cBhvr>
                                      <p:tavLst>
                                        <p:tav tm="0">
                                          <p:val>
                                            <p:strVal val="ppt_x"/>
                                          </p:val>
                                        </p:tav>
                                        <p:tav tm="100000">
                                          <p:val>
                                            <p:strVal val="ppt_x"/>
                                          </p:val>
                                        </p:tav>
                                      </p:tavLst>
                                    </p:anim>
                                    <p:anim calcmode="lin" valueType="num">
                                      <p:cBhvr>
                                        <p:cTn id="109" dur="1000"/>
                                        <p:tgtEl>
                                          <p:spTgt spid="36">
                                            <p:bg/>
                                          </p:spTgt>
                                        </p:tgtEl>
                                        <p:attrNameLst>
                                          <p:attrName>ppt_y</p:attrName>
                                        </p:attrNameLst>
                                      </p:cBhvr>
                                      <p:tavLst>
                                        <p:tav tm="0">
                                          <p:val>
                                            <p:strVal val="ppt_y"/>
                                          </p:val>
                                        </p:tav>
                                        <p:tav tm="100000">
                                          <p:val>
                                            <p:strVal val="ppt_y+.1"/>
                                          </p:val>
                                        </p:tav>
                                      </p:tavLst>
                                    </p:anim>
                                    <p:set>
                                      <p:cBhvr>
                                        <p:cTn id="110" dur="1" fill="hold">
                                          <p:stCondLst>
                                            <p:cond delay="999"/>
                                          </p:stCondLst>
                                        </p:cTn>
                                        <p:tgtEl>
                                          <p:spTgt spid="36">
                                            <p:bg/>
                                          </p:spTgt>
                                        </p:tgtEl>
                                        <p:attrNameLst>
                                          <p:attrName>style.visibility</p:attrName>
                                        </p:attrNameLst>
                                      </p:cBhvr>
                                      <p:to>
                                        <p:strVal val="hidden"/>
                                      </p:to>
                                    </p:set>
                                  </p:childTnLst>
                                </p:cTn>
                              </p:par>
                              <p:par>
                                <p:cTn id="111" presetID="42" presetClass="exit" presetSubtype="0" fill="hold" nodeType="withEffect">
                                  <p:stCondLst>
                                    <p:cond delay="0"/>
                                  </p:stCondLst>
                                  <p:childTnLst>
                                    <p:animEffect transition="out" filter="fade">
                                      <p:cBhvr>
                                        <p:cTn id="112" dur="1000"/>
                                        <p:tgtEl>
                                          <p:spTgt spid="53"/>
                                        </p:tgtEl>
                                      </p:cBhvr>
                                    </p:animEffect>
                                    <p:anim calcmode="lin" valueType="num">
                                      <p:cBhvr>
                                        <p:cTn id="113" dur="1000"/>
                                        <p:tgtEl>
                                          <p:spTgt spid="53"/>
                                        </p:tgtEl>
                                        <p:attrNameLst>
                                          <p:attrName>ppt_x</p:attrName>
                                        </p:attrNameLst>
                                      </p:cBhvr>
                                      <p:tavLst>
                                        <p:tav tm="0">
                                          <p:val>
                                            <p:strVal val="ppt_x"/>
                                          </p:val>
                                        </p:tav>
                                        <p:tav tm="100000">
                                          <p:val>
                                            <p:strVal val="ppt_x"/>
                                          </p:val>
                                        </p:tav>
                                      </p:tavLst>
                                    </p:anim>
                                    <p:anim calcmode="lin" valueType="num">
                                      <p:cBhvr>
                                        <p:cTn id="114" dur="1000"/>
                                        <p:tgtEl>
                                          <p:spTgt spid="53"/>
                                        </p:tgtEl>
                                        <p:attrNameLst>
                                          <p:attrName>ppt_y</p:attrName>
                                        </p:attrNameLst>
                                      </p:cBhvr>
                                      <p:tavLst>
                                        <p:tav tm="0">
                                          <p:val>
                                            <p:strVal val="ppt_y"/>
                                          </p:val>
                                        </p:tav>
                                        <p:tav tm="100000">
                                          <p:val>
                                            <p:strVal val="ppt_y+.1"/>
                                          </p:val>
                                        </p:tav>
                                      </p:tavLst>
                                    </p:anim>
                                    <p:set>
                                      <p:cBhvr>
                                        <p:cTn id="115" dur="1" fill="hold">
                                          <p:stCondLst>
                                            <p:cond delay="999"/>
                                          </p:stCondLst>
                                        </p:cTn>
                                        <p:tgtEl>
                                          <p:spTgt spid="53"/>
                                        </p:tgtEl>
                                        <p:attrNameLst>
                                          <p:attrName>style.visibility</p:attrName>
                                        </p:attrNameLst>
                                      </p:cBhvr>
                                      <p:to>
                                        <p:strVal val="hidden"/>
                                      </p:to>
                                    </p:set>
                                  </p:childTnLst>
                                </p:cTn>
                              </p:par>
                              <p:par>
                                <p:cTn id="116" presetID="42" presetClass="exit" presetSubtype="0" fill="hold" nodeType="withEffect">
                                  <p:stCondLst>
                                    <p:cond delay="0"/>
                                  </p:stCondLst>
                                  <p:childTnLst>
                                    <p:animEffect transition="out" filter="fade">
                                      <p:cBhvr>
                                        <p:cTn id="117" dur="1000"/>
                                        <p:tgtEl>
                                          <p:spTgt spid="54"/>
                                        </p:tgtEl>
                                      </p:cBhvr>
                                    </p:animEffect>
                                    <p:anim calcmode="lin" valueType="num">
                                      <p:cBhvr>
                                        <p:cTn id="118" dur="1000"/>
                                        <p:tgtEl>
                                          <p:spTgt spid="54"/>
                                        </p:tgtEl>
                                        <p:attrNameLst>
                                          <p:attrName>ppt_x</p:attrName>
                                        </p:attrNameLst>
                                      </p:cBhvr>
                                      <p:tavLst>
                                        <p:tav tm="0">
                                          <p:val>
                                            <p:strVal val="ppt_x"/>
                                          </p:val>
                                        </p:tav>
                                        <p:tav tm="100000">
                                          <p:val>
                                            <p:strVal val="ppt_x"/>
                                          </p:val>
                                        </p:tav>
                                      </p:tavLst>
                                    </p:anim>
                                    <p:anim calcmode="lin" valueType="num">
                                      <p:cBhvr>
                                        <p:cTn id="119" dur="1000"/>
                                        <p:tgtEl>
                                          <p:spTgt spid="54"/>
                                        </p:tgtEl>
                                        <p:attrNameLst>
                                          <p:attrName>ppt_y</p:attrName>
                                        </p:attrNameLst>
                                      </p:cBhvr>
                                      <p:tavLst>
                                        <p:tav tm="0">
                                          <p:val>
                                            <p:strVal val="ppt_y"/>
                                          </p:val>
                                        </p:tav>
                                        <p:tav tm="100000">
                                          <p:val>
                                            <p:strVal val="ppt_y+.1"/>
                                          </p:val>
                                        </p:tav>
                                      </p:tavLst>
                                    </p:anim>
                                    <p:set>
                                      <p:cBhvr>
                                        <p:cTn id="120" dur="1" fill="hold">
                                          <p:stCondLst>
                                            <p:cond delay="999"/>
                                          </p:stCondLst>
                                        </p:cTn>
                                        <p:tgtEl>
                                          <p:spTgt spid="54"/>
                                        </p:tgtEl>
                                        <p:attrNameLst>
                                          <p:attrName>style.visibility</p:attrName>
                                        </p:attrNameLst>
                                      </p:cBhvr>
                                      <p:to>
                                        <p:strVal val="hidden"/>
                                      </p:to>
                                    </p:set>
                                  </p:childTnLst>
                                </p:cTn>
                              </p:par>
                              <p:par>
                                <p:cTn id="121" presetID="42" presetClass="exit" presetSubtype="0" fill="hold" nodeType="withEffect">
                                  <p:stCondLst>
                                    <p:cond delay="0"/>
                                  </p:stCondLst>
                                  <p:childTnLst>
                                    <p:animEffect transition="out" filter="fade">
                                      <p:cBhvr>
                                        <p:cTn id="122" dur="1000"/>
                                        <p:tgtEl>
                                          <p:spTgt spid="23"/>
                                        </p:tgtEl>
                                      </p:cBhvr>
                                    </p:animEffect>
                                    <p:anim calcmode="lin" valueType="num">
                                      <p:cBhvr>
                                        <p:cTn id="123" dur="1000"/>
                                        <p:tgtEl>
                                          <p:spTgt spid="23"/>
                                        </p:tgtEl>
                                        <p:attrNameLst>
                                          <p:attrName>ppt_x</p:attrName>
                                        </p:attrNameLst>
                                      </p:cBhvr>
                                      <p:tavLst>
                                        <p:tav tm="0">
                                          <p:val>
                                            <p:strVal val="ppt_x"/>
                                          </p:val>
                                        </p:tav>
                                        <p:tav tm="100000">
                                          <p:val>
                                            <p:strVal val="ppt_x"/>
                                          </p:val>
                                        </p:tav>
                                      </p:tavLst>
                                    </p:anim>
                                    <p:anim calcmode="lin" valueType="num">
                                      <p:cBhvr>
                                        <p:cTn id="124" dur="1000"/>
                                        <p:tgtEl>
                                          <p:spTgt spid="23"/>
                                        </p:tgtEl>
                                        <p:attrNameLst>
                                          <p:attrName>ppt_y</p:attrName>
                                        </p:attrNameLst>
                                      </p:cBhvr>
                                      <p:tavLst>
                                        <p:tav tm="0">
                                          <p:val>
                                            <p:strVal val="ppt_y"/>
                                          </p:val>
                                        </p:tav>
                                        <p:tav tm="100000">
                                          <p:val>
                                            <p:strVal val="ppt_y+.1"/>
                                          </p:val>
                                        </p:tav>
                                      </p:tavLst>
                                    </p:anim>
                                    <p:set>
                                      <p:cBhvr>
                                        <p:cTn id="125"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35" grpId="0" animBg="1"/>
      <p:bldP spid="35" grpId="1" build="allAtOnce" animBg="1"/>
      <p:bldP spid="36" grpId="0" animBg="1"/>
      <p:bldP spid="36" grpI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矩形 18"/>
          <p:cNvSpPr/>
          <p:nvPr/>
        </p:nvSpPr>
        <p:spPr>
          <a:xfrm>
            <a:off x="6228184" y="0"/>
            <a:ext cx="2915816"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sp>
        <p:nvSpPr>
          <p:cNvPr id="4" name="投影片編號版面配置區 3"/>
          <p:cNvSpPr>
            <a:spLocks noGrp="1"/>
          </p:cNvSpPr>
          <p:nvPr>
            <p:ph type="sldNum" sz="quarter" idx="12"/>
          </p:nvPr>
        </p:nvSpPr>
        <p:spPr>
          <a:xfrm>
            <a:off x="8582498" y="6462232"/>
            <a:ext cx="512638" cy="365125"/>
          </a:xfrm>
        </p:spPr>
        <p:txBody>
          <a:bodyPr vert="horz" lIns="91440" tIns="45720" rIns="91440" bIns="45720" rtlCol="0" anchor="ctr"/>
          <a:lstStyle/>
          <a:p>
            <a:fld id="{32F4360C-EDD2-49D1-84E3-16D71C30310C}" type="slidenum">
              <a:rPr lang="zh-HK" altLang="en-US" sz="1400">
                <a:solidFill>
                  <a:prstClr val="black">
                    <a:lumMod val="75000"/>
                    <a:lumOff val="25000"/>
                  </a:prstClr>
                </a:solidFill>
              </a:rPr>
              <a:pPr/>
              <a:t>28</a:t>
            </a:fld>
            <a:endParaRPr lang="zh-HK" altLang="en-US" sz="1400" dirty="0">
              <a:solidFill>
                <a:prstClr val="black">
                  <a:lumMod val="75000"/>
                  <a:lumOff val="25000"/>
                </a:prstClr>
              </a:solidFill>
            </a:endParaRPr>
          </a:p>
        </p:txBody>
      </p:sp>
      <p:sp>
        <p:nvSpPr>
          <p:cNvPr id="5" name="矩形 4"/>
          <p:cNvSpPr/>
          <p:nvPr/>
        </p:nvSpPr>
        <p:spPr>
          <a:xfrm>
            <a:off x="0" y="0"/>
            <a:ext cx="2915815" cy="6858000"/>
          </a:xfrm>
          <a:prstGeom prst="rect">
            <a:avLst/>
          </a:prstGeom>
          <a:solidFill>
            <a:srgbClr val="E5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prstClr val="white"/>
              </a:solidFill>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28" t="19625" r="64281" b="58676"/>
          <a:stretch/>
        </p:blipFill>
        <p:spPr bwMode="auto">
          <a:xfrm>
            <a:off x="3491880" y="647585"/>
            <a:ext cx="2232248" cy="190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186302" y="2793122"/>
            <a:ext cx="8784975" cy="707886"/>
          </a:xfrm>
          <a:prstGeom prst="rect">
            <a:avLst/>
          </a:prstGeom>
          <a:solidFill>
            <a:schemeClr val="bg1">
              <a:lumMod val="95000"/>
            </a:schemeClr>
          </a:solidFill>
          <a:effectLst>
            <a:outerShdw blurRad="50800" dist="38100" dir="8100000" algn="tr" rotWithShape="0">
              <a:prstClr val="black">
                <a:alpha val="40000"/>
              </a:prstClr>
            </a:outerShdw>
          </a:effectLst>
        </p:spPr>
        <p:txBody>
          <a:bodyPr wrap="square" rtlCol="0">
            <a:spAutoFit/>
          </a:bodyPr>
          <a:lstStyle/>
          <a:p>
            <a:pPr algn="ctr"/>
            <a:r>
              <a:rPr lang="zh-TW" altLang="en-US" sz="2000" b="1" u="sng" smtClean="0">
                <a:solidFill>
                  <a:srgbClr val="FF0000"/>
                </a:solidFill>
                <a:latin typeface="微軟正黑體" panose="020B0604030504040204" pitchFamily="34" charset="-120"/>
                <a:ea typeface="微軟正黑體" panose="020B0604030504040204" pitchFamily="34" charset="-120"/>
              </a:rPr>
              <a:t>必须在</a:t>
            </a:r>
            <a:r>
              <a:rPr lang="en-US" altLang="zh-TW" sz="2000" b="1" u="sng" smtClean="0">
                <a:solidFill>
                  <a:srgbClr val="FF0000"/>
                </a:solidFill>
                <a:latin typeface="微軟正黑體" panose="020B0604030504040204" pitchFamily="34" charset="-120"/>
                <a:ea typeface="微軟正黑體" panose="020B0604030504040204" pitchFamily="34" charset="-120"/>
              </a:rPr>
              <a:t>2019/20</a:t>
            </a:r>
            <a:r>
              <a:rPr lang="zh-TW" altLang="en-US" sz="2000" b="1" u="sng" smtClean="0">
                <a:solidFill>
                  <a:srgbClr val="FF0000"/>
                </a:solidFill>
                <a:latin typeface="微軟正黑體" panose="020B0604030504040204" pitchFamily="34" charset="-120"/>
                <a:ea typeface="微軟正黑體" panose="020B0604030504040204" pitchFamily="34" charset="-120"/>
              </a:rPr>
              <a:t>学年正式入读幼稚园</a:t>
            </a:r>
            <a:r>
              <a:rPr lang="en-US" altLang="zh-TW" sz="2000" b="1" u="sng" smtClean="0">
                <a:solidFill>
                  <a:srgbClr val="FF0000"/>
                </a:solidFill>
                <a:latin typeface="微軟正黑體" panose="020B0604030504040204" pitchFamily="34" charset="-120"/>
                <a:ea typeface="微軟正黑體" panose="020B0604030504040204" pitchFamily="34" charset="-120"/>
              </a:rPr>
              <a:t>B</a:t>
            </a:r>
            <a:r>
              <a:rPr lang="zh-TW" altLang="en-US" sz="2000" b="1" u="sng" dirty="0" smtClean="0">
                <a:solidFill>
                  <a:srgbClr val="FF0000"/>
                </a:solidFill>
                <a:latin typeface="微軟正黑體" panose="020B0604030504040204" pitchFamily="34" charset="-120"/>
                <a:ea typeface="微軟正黑體" panose="020B0604030504040204" pitchFamily="34" charset="-120"/>
              </a:rPr>
              <a:t>首天或之前</a:t>
            </a:r>
            <a:endParaRPr lang="en-US" altLang="zh-TW" sz="2000" b="1" u="sng"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2000" b="1" smtClean="0">
                <a:solidFill>
                  <a:srgbClr val="FF0000"/>
                </a:solidFill>
                <a:latin typeface="微軟正黑體" panose="020B0604030504040204" pitchFamily="34" charset="-120"/>
                <a:ea typeface="微軟正黑體" panose="020B0604030504040204" pitchFamily="34" charset="-120"/>
              </a:rPr>
              <a:t>向幼稚园</a:t>
            </a:r>
            <a:r>
              <a:rPr lang="en-US" altLang="zh-TW" sz="2000" b="1" smtClean="0">
                <a:solidFill>
                  <a:srgbClr val="FF0000"/>
                </a:solidFill>
                <a:latin typeface="微軟正黑體" panose="020B0604030504040204" pitchFamily="34" charset="-120"/>
                <a:ea typeface="微軟正黑體" panose="020B0604030504040204" pitchFamily="34" charset="-120"/>
              </a:rPr>
              <a:t>B</a:t>
            </a:r>
            <a:r>
              <a:rPr lang="zh-TW" altLang="en-US" sz="2000" b="1" smtClean="0">
                <a:solidFill>
                  <a:srgbClr val="FF0000"/>
                </a:solidFill>
                <a:latin typeface="微軟正黑體" panose="020B0604030504040204" pitchFamily="34" charset="-120"/>
                <a:ea typeface="微軟正黑體" panose="020B0604030504040204" pitchFamily="34" charset="-120"/>
              </a:rPr>
              <a:t>提交</a:t>
            </a:r>
            <a:r>
              <a:rPr lang="zh-TW" altLang="en-US" sz="2000"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en-US" altLang="zh-TW" sz="2000" b="1" smtClean="0">
                <a:solidFill>
                  <a:srgbClr val="FF0000"/>
                </a:solidFill>
                <a:latin typeface="微軟正黑體" panose="020B0604030504040204" pitchFamily="34" charset="-120"/>
                <a:ea typeface="微軟正黑體" panose="020B0604030504040204" pitchFamily="34" charset="-120"/>
              </a:rPr>
              <a:t>/</a:t>
            </a:r>
            <a:r>
              <a:rPr lang="zh-TW" altLang="en-US" b="1" smtClean="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endParaRPr lang="en-US" altLang="zh-TW" b="1" dirty="0">
              <a:solidFill>
                <a:prstClr val="white">
                  <a:lumMod val="75000"/>
                </a:prst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7889" y="3634675"/>
            <a:ext cx="938143" cy="127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72248" y="5200914"/>
            <a:ext cx="911520" cy="123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圖片 16"/>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b="16286"/>
          <a:stretch/>
        </p:blipFill>
        <p:spPr>
          <a:xfrm>
            <a:off x="935676" y="5196215"/>
            <a:ext cx="477090" cy="1030002"/>
          </a:xfrm>
          <a:prstGeom prst="rect">
            <a:avLst/>
          </a:prstGeom>
          <a:effectLst>
            <a:outerShdw blurRad="50800" dist="38100" dir="8100000" algn="tr" rotWithShape="0">
              <a:prstClr val="black">
                <a:alpha val="40000"/>
              </a:prstClr>
            </a:outerShdw>
          </a:effectLst>
        </p:spPr>
      </p:pic>
      <p:pic>
        <p:nvPicPr>
          <p:cNvPr id="18" name="圖片 17"/>
          <p:cNvPicPr>
            <a:picLocks noChangeAspect="1"/>
          </p:cNvPicPr>
          <p:nvPr/>
        </p:nvPicPr>
        <p:blipFill rotWithShape="1">
          <a:blip r:embed="rId7" cstate="print">
            <a:extLst>
              <a:ext uri="{28A0092B-C50C-407E-A947-70E740481C1C}">
                <a14:useLocalDpi xmlns:a14="http://schemas.microsoft.com/office/drawing/2010/main" val="0"/>
              </a:ext>
            </a:extLst>
          </a:blip>
          <a:srcRect b="16286"/>
          <a:stretch/>
        </p:blipFill>
        <p:spPr>
          <a:xfrm>
            <a:off x="950443" y="3815708"/>
            <a:ext cx="463362" cy="1000363"/>
          </a:xfrm>
          <a:prstGeom prst="rect">
            <a:avLst/>
          </a:prstGeom>
          <a:effectLst>
            <a:outerShdw blurRad="50800" dist="38100" dir="8100000" algn="tr" rotWithShape="0">
              <a:prstClr val="black">
                <a:alpha val="40000"/>
              </a:prstClr>
            </a:outerShdw>
          </a:effectLst>
        </p:spPr>
      </p:pic>
      <p:pic>
        <p:nvPicPr>
          <p:cNvPr id="21" name="圖片 20"/>
          <p:cNvPicPr>
            <a:picLocks noChangeAspect="1"/>
          </p:cNvPicPr>
          <p:nvPr/>
        </p:nvPicPr>
        <p:blipFill rotWithShape="1">
          <a:blip r:embed="rId8" cstate="print">
            <a:extLst>
              <a:ext uri="{28A0092B-C50C-407E-A947-70E740481C1C}">
                <a14:useLocalDpi xmlns:a14="http://schemas.microsoft.com/office/drawing/2010/main" val="0"/>
              </a:ext>
            </a:extLst>
          </a:blip>
          <a:srcRect l="9716" r="12785"/>
          <a:stretch/>
        </p:blipFill>
        <p:spPr>
          <a:xfrm>
            <a:off x="540152" y="1071630"/>
            <a:ext cx="2123636" cy="1493274"/>
          </a:xfrm>
          <a:prstGeom prst="rect">
            <a:avLst/>
          </a:prstGeom>
        </p:spPr>
      </p:pic>
      <p:pic>
        <p:nvPicPr>
          <p:cNvPr id="22" name="圖片 21"/>
          <p:cNvPicPr>
            <a:picLocks noChangeAspect="1"/>
          </p:cNvPicPr>
          <p:nvPr/>
        </p:nvPicPr>
        <p:blipFill rotWithShape="1">
          <a:blip r:embed="rId9" cstate="print">
            <a:extLst>
              <a:ext uri="{28A0092B-C50C-407E-A947-70E740481C1C}">
                <a14:useLocalDpi xmlns:a14="http://schemas.microsoft.com/office/drawing/2010/main" val="0"/>
              </a:ext>
            </a:extLst>
          </a:blip>
          <a:srcRect t="4097" b="4260"/>
          <a:stretch/>
        </p:blipFill>
        <p:spPr>
          <a:xfrm>
            <a:off x="6660232" y="1071630"/>
            <a:ext cx="2132983" cy="1482551"/>
          </a:xfrm>
          <a:prstGeom prst="rect">
            <a:avLst/>
          </a:prstGeom>
        </p:spPr>
      </p:pic>
      <p:sp>
        <p:nvSpPr>
          <p:cNvPr id="23" name="文字方塊 22"/>
          <p:cNvSpPr txBox="1"/>
          <p:nvPr/>
        </p:nvSpPr>
        <p:spPr>
          <a:xfrm>
            <a:off x="748871" y="478413"/>
            <a:ext cx="1806905" cy="646331"/>
          </a:xfrm>
          <a:prstGeom prst="rect">
            <a:avLst/>
          </a:prstGeom>
          <a:noFill/>
        </p:spPr>
        <p:txBody>
          <a:bodyPr wrap="none" rtlCol="0">
            <a:spAutoFit/>
          </a:bodyPr>
          <a:lstStyle/>
          <a:p>
            <a:pPr algn="ct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在</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2018/19</a:t>
            </a: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就读</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
            </a:r>
            <a:br>
              <a:rPr lang="en-US" altLang="zh-TW" b="1" smtClean="0">
                <a:solidFill>
                  <a:srgbClr val="5FCBEF">
                    <a:lumMod val="75000"/>
                  </a:srgbClr>
                </a:solidFill>
                <a:latin typeface="微軟正黑體" panose="020B0604030504040204" pitchFamily="34" charset="-120"/>
                <a:ea typeface="微軟正黑體" panose="020B0604030504040204" pitchFamily="34" charset="-120"/>
              </a:rPr>
            </a:br>
            <a:r>
              <a:rPr lang="zh-TW" altLang="en-US" b="1" smtClean="0">
                <a:solidFill>
                  <a:srgbClr val="5FCBEF">
                    <a:lumMod val="75000"/>
                  </a:srgbClr>
                </a:solidFill>
                <a:latin typeface="微軟正黑體" panose="020B0604030504040204" pitchFamily="34" charset="-120"/>
                <a:ea typeface="微軟正黑體" panose="020B0604030504040204" pitchFamily="34" charset="-120"/>
              </a:rPr>
              <a:t>幼稚园</a:t>
            </a:r>
            <a:r>
              <a:rPr lang="en-US" altLang="zh-TW" b="1" smtClean="0">
                <a:solidFill>
                  <a:srgbClr val="5FCBEF">
                    <a:lumMod val="75000"/>
                  </a:srgbClr>
                </a:solidFill>
                <a:latin typeface="微軟正黑體" panose="020B0604030504040204" pitchFamily="34" charset="-120"/>
                <a:ea typeface="微軟正黑體" panose="020B0604030504040204" pitchFamily="34" charset="-120"/>
              </a:rPr>
              <a:t>A</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的</a:t>
            </a:r>
            <a:r>
              <a:rPr lang="en-US" altLang="zh-TW" b="1" dirty="0" smtClean="0">
                <a:solidFill>
                  <a:srgbClr val="5FCBEF">
                    <a:lumMod val="75000"/>
                  </a:srgbClr>
                </a:solidFill>
                <a:latin typeface="微軟正黑體" panose="020B0604030504040204" pitchFamily="34" charset="-120"/>
                <a:ea typeface="微軟正黑體" panose="020B0604030504040204" pitchFamily="34" charset="-120"/>
              </a:rPr>
              <a:t>K1</a:t>
            </a:r>
            <a:r>
              <a:rPr lang="zh-TW" altLang="en-US" b="1" dirty="0" smtClean="0">
                <a:solidFill>
                  <a:srgbClr val="5FCBEF">
                    <a:lumMod val="75000"/>
                  </a:srgbClr>
                </a:solidFill>
                <a:latin typeface="微軟正黑體" panose="020B0604030504040204" pitchFamily="34" charset="-120"/>
                <a:ea typeface="微軟正黑體" panose="020B0604030504040204" pitchFamily="34" charset="-120"/>
              </a:rPr>
              <a:t>班</a:t>
            </a:r>
            <a:endParaRPr lang="zh-HK" altLang="en-US"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6880899" y="692696"/>
            <a:ext cx="2047355" cy="384721"/>
          </a:xfrm>
          <a:prstGeom prst="rect">
            <a:avLst/>
          </a:prstGeom>
          <a:noFill/>
        </p:spPr>
        <p:txBody>
          <a:bodyPr wrap="none" rtlCol="0">
            <a:spAutoFit/>
          </a:bodyPr>
          <a:lstStyle/>
          <a:p>
            <a:r>
              <a:rPr lang="zh-TW" altLang="en-US" sz="1900" b="1" smtClean="0">
                <a:solidFill>
                  <a:srgbClr val="5FCBEF">
                    <a:lumMod val="75000"/>
                  </a:srgbClr>
                </a:solidFill>
                <a:latin typeface="微軟正黑體" panose="020B0604030504040204" pitchFamily="34" charset="-120"/>
                <a:ea typeface="微軟正黑體" panose="020B0604030504040204" pitchFamily="34" charset="-120"/>
              </a:rPr>
              <a:t>拟转读的幼稚园</a:t>
            </a:r>
            <a:r>
              <a:rPr lang="en-US" altLang="zh-TW" sz="1900" b="1" smtClean="0">
                <a:solidFill>
                  <a:srgbClr val="5FCBEF">
                    <a:lumMod val="75000"/>
                  </a:srgbClr>
                </a:solidFill>
                <a:latin typeface="微軟正黑體" panose="020B0604030504040204" pitchFamily="34" charset="-120"/>
                <a:ea typeface="微軟正黑體" panose="020B0604030504040204" pitchFamily="34" charset="-120"/>
              </a:rPr>
              <a:t>B</a:t>
            </a:r>
            <a:endParaRPr lang="zh-HK" altLang="en-US" sz="1900" b="1" dirty="0">
              <a:solidFill>
                <a:srgbClr val="5FCBEF">
                  <a:lumMod val="75000"/>
                </a:srgbClr>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51520" y="840798"/>
            <a:ext cx="396044" cy="461665"/>
          </a:xfrm>
          <a:prstGeom prst="rect">
            <a:avLst/>
          </a:prstGeom>
          <a:solidFill>
            <a:srgbClr val="FF99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A</a:t>
            </a:r>
            <a:endParaRPr lang="zh-HK" altLang="en-US" dirty="0">
              <a:solidFill>
                <a:prstClr val="black"/>
              </a:solidFill>
            </a:endParaRPr>
          </a:p>
        </p:txBody>
      </p:sp>
      <p:sp>
        <p:nvSpPr>
          <p:cNvPr id="26" name="文字方塊 25"/>
          <p:cNvSpPr txBox="1"/>
          <p:nvPr/>
        </p:nvSpPr>
        <p:spPr>
          <a:xfrm>
            <a:off x="6372200" y="808067"/>
            <a:ext cx="396044" cy="461665"/>
          </a:xfrm>
          <a:prstGeom prst="rect">
            <a:avLst/>
          </a:prstGeom>
          <a:solidFill>
            <a:srgbClr val="FF6600"/>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zh-HK"/>
            </a:defPPr>
            <a:lvl1pPr algn="ctr">
              <a:defRPr sz="2400" b="1">
                <a:latin typeface="+mj-ea"/>
                <a:ea typeface="+mj-ea"/>
              </a:defRPr>
            </a:lvl1pPr>
          </a:lstStyle>
          <a:p>
            <a:r>
              <a:rPr lang="en-US" altLang="zh-TW" dirty="0" smtClean="0">
                <a:solidFill>
                  <a:prstClr val="black"/>
                </a:solidFill>
              </a:rPr>
              <a:t>B</a:t>
            </a:r>
            <a:endParaRPr lang="zh-HK" altLang="en-US" dirty="0">
              <a:solidFill>
                <a:prstClr val="black"/>
              </a:solidFill>
            </a:endParaRPr>
          </a:p>
        </p:txBody>
      </p:sp>
      <p:sp>
        <p:nvSpPr>
          <p:cNvPr id="30" name="標題 3"/>
          <p:cNvSpPr txBox="1">
            <a:spLocks/>
          </p:cNvSpPr>
          <p:nvPr/>
        </p:nvSpPr>
        <p:spPr>
          <a:xfrm>
            <a:off x="899592" y="-14188"/>
            <a:ext cx="7467600" cy="8509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zh-TW" altLang="en-US" sz="2800" b="1" smtClean="0">
                <a:solidFill>
                  <a:srgbClr val="42D0A2">
                    <a:lumMod val="75000"/>
                  </a:srgbClr>
                </a:solidFill>
                <a:latin typeface="微軟正黑體" panose="020B0604030504040204" pitchFamily="34" charset="-120"/>
              </a:rPr>
              <a:t>何时需要「临时注册信」</a:t>
            </a:r>
            <a:r>
              <a:rPr lang="en-US" altLang="zh-TW" sz="2800" b="1" dirty="0" smtClean="0">
                <a:solidFill>
                  <a:srgbClr val="42D0A2">
                    <a:lumMod val="75000"/>
                  </a:srgbClr>
                </a:solidFill>
                <a:latin typeface="微軟正黑體" panose="020B0604030504040204" pitchFamily="34" charset="-120"/>
              </a:rPr>
              <a:t>?(</a:t>
            </a:r>
            <a:r>
              <a:rPr lang="zh-TW" altLang="en-US" sz="2800" b="1" dirty="0" smtClean="0">
                <a:solidFill>
                  <a:srgbClr val="42D0A2">
                    <a:lumMod val="75000"/>
                  </a:srgbClr>
                </a:solidFill>
                <a:latin typeface="微軟正黑體" panose="020B0604030504040204" pitchFamily="34" charset="-120"/>
              </a:rPr>
              <a:t>例子</a:t>
            </a:r>
            <a:r>
              <a:rPr lang="en-US" altLang="zh-TW" sz="2800" b="1" dirty="0" smtClean="0">
                <a:solidFill>
                  <a:srgbClr val="42D0A2">
                    <a:lumMod val="75000"/>
                  </a:srgbClr>
                </a:solidFill>
                <a:latin typeface="微軟正黑體" panose="020B0604030504040204" pitchFamily="34" charset="-120"/>
              </a:rPr>
              <a:t>)</a:t>
            </a:r>
            <a:endParaRPr lang="zh-HK" altLang="en-US" sz="2800" b="1" dirty="0">
              <a:solidFill>
                <a:srgbClr val="42D0A2">
                  <a:lumMod val="75000"/>
                </a:srgbClr>
              </a:solidFill>
              <a:latin typeface="微軟正黑體" panose="020B0604030504040204" pitchFamily="34" charset="-120"/>
            </a:endParaRPr>
          </a:p>
        </p:txBody>
      </p:sp>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71758" y="3645578"/>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71758" y="5166693"/>
            <a:ext cx="881603" cy="127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49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2.77778E-7 1.85185E-6 L 0.62274 0.0037 " pathEditMode="relative" rAng="0" ptsTypes="AA">
                                      <p:cBhvr>
                                        <p:cTn id="34" dur="3000" fill="hold"/>
                                        <p:tgtEl>
                                          <p:spTgt spid="18"/>
                                        </p:tgtEl>
                                        <p:attrNameLst>
                                          <p:attrName>ppt_x</p:attrName>
                                          <p:attrName>ppt_y</p:attrName>
                                        </p:attrNameLst>
                                      </p:cBhvr>
                                      <p:rCtr x="31128" y="185"/>
                                    </p:animMotion>
                                  </p:childTnLst>
                                </p:cTn>
                              </p:par>
                              <p:par>
                                <p:cTn id="35" presetID="63" presetClass="path" presetSubtype="0" accel="50000" decel="50000" fill="hold" nodeType="withEffect">
                                  <p:stCondLst>
                                    <p:cond delay="0"/>
                                  </p:stCondLst>
                                  <p:childTnLst>
                                    <p:animMotion origin="layout" path="M 3.88889E-6 4.81481E-6 L 0.67326 -0.00047 " pathEditMode="relative" rAng="0" ptsTypes="AA">
                                      <p:cBhvr>
                                        <p:cTn id="36" dur="3000" fill="hold"/>
                                        <p:tgtEl>
                                          <p:spTgt spid="15"/>
                                        </p:tgtEl>
                                        <p:attrNameLst>
                                          <p:attrName>ppt_x</p:attrName>
                                          <p:attrName>ppt_y</p:attrName>
                                        </p:attrNameLst>
                                      </p:cBhvr>
                                      <p:rCtr x="33663" y="-23"/>
                                    </p:animMotion>
                                  </p:childTnLst>
                                </p:cTn>
                              </p:par>
                              <p:par>
                                <p:cTn id="37" presetID="63" presetClass="path" presetSubtype="0" accel="50000" decel="50000" fill="hold" nodeType="withEffect">
                                  <p:stCondLst>
                                    <p:cond delay="0"/>
                                  </p:stCondLst>
                                  <p:childTnLst>
                                    <p:animMotion origin="layout" path="M 1.38889E-6 1.11111E-6 L 0.62378 0.00903 " pathEditMode="relative" rAng="0" ptsTypes="AA">
                                      <p:cBhvr>
                                        <p:cTn id="38" dur="3000" fill="hold"/>
                                        <p:tgtEl>
                                          <p:spTgt spid="17"/>
                                        </p:tgtEl>
                                        <p:attrNameLst>
                                          <p:attrName>ppt_x</p:attrName>
                                          <p:attrName>ppt_y</p:attrName>
                                        </p:attrNameLst>
                                      </p:cBhvr>
                                      <p:rCtr x="31181" y="440"/>
                                    </p:animMotion>
                                  </p:childTnLst>
                                </p:cTn>
                              </p:par>
                              <p:par>
                                <p:cTn id="39" presetID="63" presetClass="path" presetSubtype="0" accel="50000" decel="50000" fill="hold" nodeType="withEffect">
                                  <p:stCondLst>
                                    <p:cond delay="0"/>
                                  </p:stCondLst>
                                  <p:childTnLst>
                                    <p:animMotion origin="layout" path="M -1.38889E-6 -1.11111E-6 L 0.67205 0.00347 " pathEditMode="relative" rAng="0" ptsTypes="AA">
                                      <p:cBhvr>
                                        <p:cTn id="40" dur="3000" fill="hold"/>
                                        <p:tgtEl>
                                          <p:spTgt spid="16"/>
                                        </p:tgtEl>
                                        <p:attrNameLst>
                                          <p:attrName>ppt_x</p:attrName>
                                          <p:attrName>ppt_y</p:attrName>
                                        </p:attrNameLst>
                                      </p:cBhvr>
                                      <p:rCtr x="33594" y="162"/>
                                    </p:animMotion>
                                  </p:childTnLst>
                                </p:cTn>
                              </p:par>
                              <p:par>
                                <p:cTn id="41" presetID="31" presetClass="exit" presetSubtype="0" fill="hold" nodeType="withEffect">
                                  <p:stCondLst>
                                    <p:cond delay="1000"/>
                                  </p:stCondLst>
                                  <p:childTnLst>
                                    <p:anim calcmode="lin" valueType="num">
                                      <p:cBhvr>
                                        <p:cTn id="42" dur="2000"/>
                                        <p:tgtEl>
                                          <p:spTgt spid="31"/>
                                        </p:tgtEl>
                                        <p:attrNameLst>
                                          <p:attrName>ppt_w</p:attrName>
                                        </p:attrNameLst>
                                      </p:cBhvr>
                                      <p:tavLst>
                                        <p:tav tm="0">
                                          <p:val>
                                            <p:strVal val="ppt_w"/>
                                          </p:val>
                                        </p:tav>
                                        <p:tav tm="100000">
                                          <p:val>
                                            <p:fltVal val="0"/>
                                          </p:val>
                                        </p:tav>
                                      </p:tavLst>
                                    </p:anim>
                                    <p:anim calcmode="lin" valueType="num">
                                      <p:cBhvr>
                                        <p:cTn id="43" dur="2000"/>
                                        <p:tgtEl>
                                          <p:spTgt spid="31"/>
                                        </p:tgtEl>
                                        <p:attrNameLst>
                                          <p:attrName>ppt_h</p:attrName>
                                        </p:attrNameLst>
                                      </p:cBhvr>
                                      <p:tavLst>
                                        <p:tav tm="0">
                                          <p:val>
                                            <p:strVal val="ppt_h"/>
                                          </p:val>
                                        </p:tav>
                                        <p:tav tm="100000">
                                          <p:val>
                                            <p:fltVal val="0"/>
                                          </p:val>
                                        </p:tav>
                                      </p:tavLst>
                                    </p:anim>
                                    <p:anim calcmode="lin" valueType="num">
                                      <p:cBhvr>
                                        <p:cTn id="44" dur="2000"/>
                                        <p:tgtEl>
                                          <p:spTgt spid="31"/>
                                        </p:tgtEl>
                                        <p:attrNameLst>
                                          <p:attrName>style.rotation</p:attrName>
                                        </p:attrNameLst>
                                      </p:cBhvr>
                                      <p:tavLst>
                                        <p:tav tm="0">
                                          <p:val>
                                            <p:fltVal val="0"/>
                                          </p:val>
                                        </p:tav>
                                        <p:tav tm="100000">
                                          <p:val>
                                            <p:fltVal val="90"/>
                                          </p:val>
                                        </p:tav>
                                      </p:tavLst>
                                    </p:anim>
                                    <p:animEffect transition="out" filter="fade">
                                      <p:cBhvr>
                                        <p:cTn id="45" dur="2000"/>
                                        <p:tgtEl>
                                          <p:spTgt spid="31"/>
                                        </p:tgtEl>
                                      </p:cBhvr>
                                    </p:animEffect>
                                    <p:set>
                                      <p:cBhvr>
                                        <p:cTn id="46" dur="1" fill="hold">
                                          <p:stCondLst>
                                            <p:cond delay="1999"/>
                                          </p:stCondLst>
                                        </p:cTn>
                                        <p:tgtEl>
                                          <p:spTgt spid="31"/>
                                        </p:tgtEl>
                                        <p:attrNameLst>
                                          <p:attrName>style.visibility</p:attrName>
                                        </p:attrNameLst>
                                      </p:cBhvr>
                                      <p:to>
                                        <p:strVal val="hidden"/>
                                      </p:to>
                                    </p:set>
                                  </p:childTnLst>
                                </p:cTn>
                              </p:par>
                              <p:par>
                                <p:cTn id="47" presetID="31" presetClass="exit" presetSubtype="0" fill="hold" nodeType="withEffect">
                                  <p:stCondLst>
                                    <p:cond delay="1000"/>
                                  </p:stCondLst>
                                  <p:childTnLst>
                                    <p:anim calcmode="lin" valueType="num">
                                      <p:cBhvr>
                                        <p:cTn id="48" dur="2000"/>
                                        <p:tgtEl>
                                          <p:spTgt spid="32"/>
                                        </p:tgtEl>
                                        <p:attrNameLst>
                                          <p:attrName>ppt_w</p:attrName>
                                        </p:attrNameLst>
                                      </p:cBhvr>
                                      <p:tavLst>
                                        <p:tav tm="0">
                                          <p:val>
                                            <p:strVal val="ppt_w"/>
                                          </p:val>
                                        </p:tav>
                                        <p:tav tm="100000">
                                          <p:val>
                                            <p:fltVal val="0"/>
                                          </p:val>
                                        </p:tav>
                                      </p:tavLst>
                                    </p:anim>
                                    <p:anim calcmode="lin" valueType="num">
                                      <p:cBhvr>
                                        <p:cTn id="49" dur="2000"/>
                                        <p:tgtEl>
                                          <p:spTgt spid="32"/>
                                        </p:tgtEl>
                                        <p:attrNameLst>
                                          <p:attrName>ppt_h</p:attrName>
                                        </p:attrNameLst>
                                      </p:cBhvr>
                                      <p:tavLst>
                                        <p:tav tm="0">
                                          <p:val>
                                            <p:strVal val="ppt_h"/>
                                          </p:val>
                                        </p:tav>
                                        <p:tav tm="100000">
                                          <p:val>
                                            <p:fltVal val="0"/>
                                          </p:val>
                                        </p:tav>
                                      </p:tavLst>
                                    </p:anim>
                                    <p:anim calcmode="lin" valueType="num">
                                      <p:cBhvr>
                                        <p:cTn id="50" dur="2000"/>
                                        <p:tgtEl>
                                          <p:spTgt spid="32"/>
                                        </p:tgtEl>
                                        <p:attrNameLst>
                                          <p:attrName>style.rotation</p:attrName>
                                        </p:attrNameLst>
                                      </p:cBhvr>
                                      <p:tavLst>
                                        <p:tav tm="0">
                                          <p:val>
                                            <p:fltVal val="0"/>
                                          </p:val>
                                        </p:tav>
                                        <p:tav tm="100000">
                                          <p:val>
                                            <p:fltVal val="90"/>
                                          </p:val>
                                        </p:tav>
                                      </p:tavLst>
                                    </p:anim>
                                    <p:animEffect transition="out" filter="fade">
                                      <p:cBhvr>
                                        <p:cTn id="51" dur="2000"/>
                                        <p:tgtEl>
                                          <p:spTgt spid="32"/>
                                        </p:tgtEl>
                                      </p:cBhvr>
                                    </p:animEffect>
                                    <p:set>
                                      <p:cBhvr>
                                        <p:cTn id="52"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1184"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29</a:t>
            </a:fld>
            <a:endParaRPr lang="zh-HK" altLang="en-US" sz="1400" dirty="0">
              <a:solidFill>
                <a:schemeClr val="tx1"/>
              </a:solidFill>
            </a:endParaRPr>
          </a:p>
        </p:txBody>
      </p:sp>
      <p:sp>
        <p:nvSpPr>
          <p:cNvPr id="7" name="標題 1"/>
          <p:cNvSpPr txBox="1">
            <a:spLocks/>
          </p:cNvSpPr>
          <p:nvPr/>
        </p:nvSpPr>
        <p:spPr>
          <a:xfrm>
            <a:off x="683568" y="69272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4800" spc="-50" dirty="0">
              <a:solidFill>
                <a:srgbClr val="F18713"/>
              </a:solidFill>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11644" y="2305872"/>
            <a:ext cx="8015772" cy="3139321"/>
          </a:xfrm>
          <a:prstGeom prst="rect">
            <a:avLst/>
          </a:prstGeom>
        </p:spPr>
        <p:txBody>
          <a:bodyPr wrap="square">
            <a:spAutoFit/>
          </a:bodyPr>
          <a:lstStyle/>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向幼稚园了解其校本收生机制，包括相关程序、准则、面见安排、报名费等。幼稚园应提供有关幼稚园幼儿班</a:t>
            </a:r>
            <a:r>
              <a:rPr kumimoji="0"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K1)</a:t>
            </a: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收生安排中、英文版的文件。 </a:t>
            </a:r>
            <a:endParaRPr kumimoji="0"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为方便非华语学童家长获得有关资料，家长可留意幼稚园网页设置的图标或简单的英文标示。如有需要，家长亦可向幼稚园查询有否专责职员的联络电话。</a:t>
            </a:r>
            <a:endPar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lvl="0"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kumimoji="0"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按个别幼稚园的要求索取申请表格及递交入学申请。 </a:t>
            </a:r>
            <a:endPar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6" name="標題 1"/>
          <p:cNvSpPr>
            <a:spLocks noGrp="1"/>
          </p:cNvSpPr>
          <p:nvPr>
            <p:ph type="title"/>
          </p:nvPr>
        </p:nvSpPr>
        <p:spPr>
          <a:xfrm>
            <a:off x="759060" y="1409267"/>
            <a:ext cx="7520940" cy="548640"/>
          </a:xfrm>
        </p:spPr>
        <p:txBody>
          <a:bodyPr>
            <a:normAutofit fontScale="90000"/>
          </a:bodyPr>
          <a:lstStyle/>
          <a:p>
            <a:pPr>
              <a:defRPr/>
            </a:pPr>
            <a:r>
              <a:rPr lang="zh-TW" altLang="en-US" sz="5300" b="1" smtClean="0">
                <a:latin typeface="微軟正黑體" panose="020B0604030504040204" pitchFamily="34" charset="-120"/>
                <a:ea typeface="微軟正黑體" panose="020B0604030504040204" pitchFamily="34" charset="-120"/>
              </a:rPr>
              <a:t>报名程序</a:t>
            </a:r>
            <a:r>
              <a:rPr lang="en-US" altLang="zh-TW" sz="5300" b="1" smtClean="0">
                <a:latin typeface="微軟正黑體" panose="020B0604030504040204" pitchFamily="34" charset="-120"/>
                <a:ea typeface="微軟正黑體" panose="020B0604030504040204" pitchFamily="34" charset="-120"/>
              </a:rPr>
              <a:t>-</a:t>
            </a:r>
            <a:r>
              <a:rPr lang="zh-TW" altLang="en-US" sz="5300" b="1" smtClean="0">
                <a:latin typeface="微軟正黑體" panose="020B0604030504040204" pitchFamily="34" charset="-120"/>
                <a:ea typeface="微軟正黑體" panose="020B0604030504040204" pitchFamily="34" charset="-120"/>
              </a:rPr>
              <a:t>注意事项</a:t>
            </a:r>
            <a:br>
              <a:rPr lang="zh-TW" altLang="en-US" sz="5300" b="1" smtClean="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929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內容版面配置區 2"/>
          <p:cNvSpPr>
            <a:spLocks noGrp="1"/>
          </p:cNvSpPr>
          <p:nvPr>
            <p:ph idx="1"/>
          </p:nvPr>
        </p:nvSpPr>
        <p:spPr>
          <a:xfrm>
            <a:off x="467544" y="2345047"/>
            <a:ext cx="7467600" cy="3672408"/>
          </a:xfrm>
        </p:spPr>
        <p:txBody>
          <a:bodyPr>
            <a:normAutofit fontScale="77500" lnSpcReduction="20000"/>
          </a:bodyPr>
          <a:lstStyle/>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目的</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涵盖的幼稚园</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措施</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幼稚园入学注册相关文件样本</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541338" indent="-541338">
              <a:spcBef>
                <a:spcPts val="2400"/>
              </a:spcBef>
              <a:buClr>
                <a:schemeClr val="bg2"/>
              </a:buClr>
              <a:buFont typeface="Wingdings 3" panose="05040102010807070707" pitchFamily="18" charset="2"/>
              <a:buChar char="}"/>
              <a:defRPr/>
            </a:pP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2019/20</a:t>
            </a:r>
            <a:r>
              <a:rPr lang="zh-TW" altLang="en-US"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学年</a:t>
            </a:r>
            <a:r>
              <a:rPr lang="en-US" altLang="zh-TW" sz="48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mj-cs"/>
              </a:rPr>
              <a:t>K1</a:t>
            </a:r>
            <a:r>
              <a:rPr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rPr>
              <a:t>收生安排流程</a:t>
            </a:r>
            <a:endParaRPr lang="en-US" altLang="zh-TW" sz="4800" b="1" dirty="0">
              <a:solidFill>
                <a:schemeClr val="tx1">
                  <a:lumMod val="65000"/>
                  <a:lumOff val="35000"/>
                </a:schemeClr>
              </a:solidFill>
              <a:latin typeface="微軟正黑體" panose="020B0604030504040204" pitchFamily="34" charset="-120"/>
              <a:ea typeface="微軟正黑體" panose="020B0604030504040204" pitchFamily="34" charset="-120"/>
              <a:cs typeface="+mj-cs"/>
            </a:endParaRPr>
          </a:p>
          <a:p>
            <a:pPr marL="0" indent="0">
              <a:buNone/>
              <a:defRPr/>
            </a:pPr>
            <a:endParaRPr lang="en-US" altLang="zh-TW" sz="3600" dirty="0" smtClean="0">
              <a:latin typeface="標楷體" pitchFamily="65" charset="-120"/>
              <a:ea typeface="標楷體" pitchFamily="65" charset="-120"/>
            </a:endParaRPr>
          </a:p>
          <a:p>
            <a:pPr marL="446088" indent="-446088">
              <a:defRPr/>
            </a:pPr>
            <a:endParaRPr lang="zh-HK" altLang="en-US" sz="36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8676456" y="6491510"/>
            <a:ext cx="412231" cy="365125"/>
          </a:xfrm>
          <a:ln w="19050">
            <a:solidFill>
              <a:srgbClr val="FFFFFF"/>
            </a:solidFill>
          </a:ln>
          <a:extLst/>
        </p:spPr>
        <p:txBody>
          <a:bodyPr vert="horz" lIns="9144" tIns="9144" rIns="9144" bIns="9144" rtlCol="0" anchor="ctr">
            <a:noAutofit/>
          </a:bodyPr>
          <a:lstStyle/>
          <a:p>
            <a:pPr algn="ctr"/>
            <a:fld id="{DC8FBB95-FDE4-42BE-ABC8-8382971F044C}" type="slidenum">
              <a:rPr lang="zh-HK" altLang="en-US" sz="1400">
                <a:solidFill>
                  <a:schemeClr val="tx1"/>
                </a:solidFill>
              </a:rPr>
              <a:pPr algn="ctr"/>
              <a:t>3</a:t>
            </a:fld>
            <a:endParaRPr lang="zh-HK" altLang="en-US" sz="1400" dirty="0">
              <a:solidFill>
                <a:schemeClr val="tx1"/>
              </a:solidFill>
            </a:endParaRPr>
          </a:p>
        </p:txBody>
      </p:sp>
      <p:sp>
        <p:nvSpPr>
          <p:cNvPr id="6" name="標題 1"/>
          <p:cNvSpPr txBox="1">
            <a:spLocks/>
          </p:cNvSpPr>
          <p:nvPr/>
        </p:nvSpPr>
        <p:spPr>
          <a:xfrm>
            <a:off x="611560" y="764704"/>
            <a:ext cx="7950665" cy="1143000"/>
          </a:xfrm>
          <a:prstGeom prst="rect">
            <a:avLst/>
          </a:prstGeom>
        </p:spPr>
        <p:txBody>
          <a:bodyPr vert="horz" rtlCol="0" anchor="ctr">
            <a:normAutofit/>
            <a:scene3d>
              <a:camera prst="orthographicFront"/>
              <a:lightRig rig="soft" dir="t"/>
            </a:scene3d>
            <a:sp3d prstMaterial="softEdge">
              <a:bevelT w="0" h="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457200" fontAlgn="auto">
              <a:lnSpc>
                <a:spcPct val="85000"/>
              </a:lnSpc>
              <a:spcAft>
                <a:spcPts val="0"/>
              </a:spcAft>
              <a:defRPr/>
            </a:pPr>
            <a:r>
              <a:rPr lang="en-US" altLang="zh-TW" sz="4400" dirty="0" smtClean="0">
                <a:solidFill>
                  <a:schemeClr val="bg1"/>
                </a:solidFill>
                <a:latin typeface="微軟正黑體" panose="020B0604030504040204" pitchFamily="34" charset="-120"/>
                <a:ea typeface="微軟正黑體" panose="020B0604030504040204" pitchFamily="34" charset="-120"/>
              </a:rPr>
              <a:t>2019/20</a:t>
            </a:r>
            <a:r>
              <a:rPr lang="zh-TW" altLang="en-US" sz="4400" dirty="0" smtClean="0">
                <a:solidFill>
                  <a:schemeClr val="bg1"/>
                </a:solidFill>
                <a:latin typeface="微軟正黑體" panose="020B0604030504040204" pitchFamily="34" charset="-120"/>
                <a:ea typeface="微軟正黑體" panose="020B0604030504040204" pitchFamily="34" charset="-120"/>
              </a:rPr>
              <a:t>幼稚园</a:t>
            </a:r>
            <a:r>
              <a:rPr lang="en-US" altLang="zh-TW" sz="4400" dirty="0" smtClean="0">
                <a:solidFill>
                  <a:schemeClr val="bg1"/>
                </a:solidFill>
                <a:latin typeface="微軟正黑體" panose="020B0604030504040204" pitchFamily="34" charset="-120"/>
                <a:ea typeface="微軟正黑體" panose="020B0604030504040204" pitchFamily="34" charset="-120"/>
              </a:rPr>
              <a:t>K1</a:t>
            </a:r>
            <a:r>
              <a:rPr lang="zh-TW" altLang="en-US" sz="4400" dirty="0">
                <a:solidFill>
                  <a:schemeClr val="bg1"/>
                </a:solidFill>
                <a:latin typeface="微軟正黑體" panose="020B0604030504040204" pitchFamily="34" charset="-120"/>
                <a:ea typeface="微軟正黑體" panose="020B0604030504040204" pitchFamily="34" charset="-120"/>
              </a:rPr>
              <a:t>收生安排</a:t>
            </a:r>
            <a:endParaRPr lang="zh-HK" altLang="en-US" sz="4400"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30</a:t>
            </a:fld>
            <a:endParaRPr lang="zh-HK" altLang="en-US" sz="1400" dirty="0">
              <a:solidFill>
                <a:schemeClr val="tx1"/>
              </a:solidFill>
            </a:endParaRPr>
          </a:p>
        </p:txBody>
      </p:sp>
      <p:sp>
        <p:nvSpPr>
          <p:cNvPr id="6" name="矩形 5"/>
          <p:cNvSpPr/>
          <p:nvPr/>
        </p:nvSpPr>
        <p:spPr>
          <a:xfrm>
            <a:off x="539552" y="2204864"/>
            <a:ext cx="8229600" cy="1431161"/>
          </a:xfrm>
          <a:prstGeom prst="rect">
            <a:avLst/>
          </a:prstGeom>
        </p:spPr>
        <p:txBody>
          <a:bodyPr wrap="square">
            <a:spAutoFit/>
          </a:bodyPr>
          <a:lstStyle/>
          <a:p>
            <a:pPr marL="541338" lvl="0" indent="-541338" fontAlgn="auto">
              <a:spcBef>
                <a:spcPts val="1800"/>
              </a:spcBef>
              <a:spcAft>
                <a:spcPts val="0"/>
              </a:spcAft>
              <a:buClr>
                <a:srgbClr val="FF6600"/>
              </a:buClr>
              <a:buSzPct val="100000"/>
              <a:buFont typeface="Wingdings 3" panose="05040102010807070707" pitchFamily="18" charset="2"/>
              <a:buChar char="}"/>
              <a:tabLst>
                <a:tab pos="270510" algn="l"/>
              </a:tabLst>
              <a:defRPr/>
            </a:pPr>
            <a:r>
              <a:rPr kumimoji="0"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报名费的核准上限为</a:t>
            </a:r>
            <a:r>
              <a:rPr kumimoji="0"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40</a:t>
            </a: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元。 </a:t>
            </a:r>
          </a:p>
          <a:p>
            <a:pPr marL="541338" lvl="0" indent="-541338" fontAlgn="auto">
              <a:spcBef>
                <a:spcPts val="1800"/>
              </a:spcBef>
              <a:spcAft>
                <a:spcPts val="0"/>
              </a:spcAft>
              <a:buClr>
                <a:srgbClr val="FF6600"/>
              </a:buClr>
              <a:buSzPct val="100000"/>
              <a:buFont typeface="Wingdings 3" panose="05040102010807070707" pitchFamily="18" charset="2"/>
              <a:buChar char="}"/>
              <a:tabLst>
                <a:tab pos="270510" algn="l"/>
              </a:tabLst>
              <a:defRPr/>
            </a:pPr>
            <a:r>
              <a:rPr kumimoji="0"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参加「计划」的幼稚园不可收取超逾上述所定核准上限费用，家长应向幼稚园了解详情。 </a:t>
            </a:r>
            <a:endPar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7" name="標題 1"/>
          <p:cNvSpPr>
            <a:spLocks noGrp="1"/>
          </p:cNvSpPr>
          <p:nvPr>
            <p:ph type="title"/>
          </p:nvPr>
        </p:nvSpPr>
        <p:spPr>
          <a:xfrm>
            <a:off x="759060" y="1231387"/>
            <a:ext cx="7520940" cy="548640"/>
          </a:xfrm>
        </p:spPr>
        <p:txBody>
          <a:bodyPr>
            <a:normAutofit fontScale="90000"/>
          </a:bodyPr>
          <a:lstStyle/>
          <a:p>
            <a:pPr>
              <a:defRPr/>
            </a:pPr>
            <a:r>
              <a:rPr lang="zh-TW" altLang="en-US" sz="5300" b="1" smtClean="0">
                <a:latin typeface="微軟正黑體" panose="020B0604030504040204" pitchFamily="34" charset="-120"/>
                <a:ea typeface="微軟正黑體" panose="020B0604030504040204" pitchFamily="34" charset="-120"/>
              </a:rPr>
              <a:t>报名程序</a:t>
            </a:r>
            <a:r>
              <a:rPr lang="en-US" altLang="zh-TW" sz="5300" b="1" smtClean="0">
                <a:latin typeface="微軟正黑體" panose="020B0604030504040204" pitchFamily="34" charset="-120"/>
                <a:ea typeface="微軟正黑體" panose="020B0604030504040204" pitchFamily="34" charset="-120"/>
              </a:rPr>
              <a:t>-</a:t>
            </a:r>
            <a:r>
              <a:rPr lang="zh-TW" altLang="en-US" sz="5300" b="1" smtClean="0">
                <a:latin typeface="微軟正黑體" panose="020B0604030504040204" pitchFamily="34" charset="-120"/>
                <a:ea typeface="微軟正黑體" panose="020B0604030504040204" pitchFamily="34" charset="-120"/>
              </a:rPr>
              <a:t>注意事项</a:t>
            </a:r>
            <a:br>
              <a:rPr lang="zh-TW" altLang="en-US" sz="5300" b="1" smtClean="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288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31</a:t>
            </a:fld>
            <a:endParaRPr lang="zh-HK" altLang="en-US" sz="1400" dirty="0">
              <a:solidFill>
                <a:schemeClr val="tx1"/>
              </a:solidFill>
            </a:endParaRPr>
          </a:p>
        </p:txBody>
      </p:sp>
      <p:sp>
        <p:nvSpPr>
          <p:cNvPr id="6" name="內容版面配置區 1"/>
          <p:cNvSpPr txBox="1">
            <a:spLocks/>
          </p:cNvSpPr>
          <p:nvPr/>
        </p:nvSpPr>
        <p:spPr>
          <a:xfrm>
            <a:off x="306415" y="2068892"/>
            <a:ext cx="8352928" cy="4464496"/>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smtClean="0">
                <a:solidFill>
                  <a:schemeClr val="accent1">
                    <a:lumMod val="75000"/>
                  </a:schemeClr>
                </a:solidFill>
                <a:latin typeface="微軟正黑體" panose="020B0604030504040204" pitchFamily="34" charset="-120"/>
                <a:ea typeface="微軟正黑體" panose="020B0604030504040204" pitchFamily="34" charset="-120"/>
              </a:rPr>
              <a:t> </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以完成注册手续，家长须在「统一注册日期」</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algn="just" fontAlgn="auto">
              <a:spcBef>
                <a:spcPts val="1200"/>
              </a:spcBef>
              <a:spcAft>
                <a:spcPts val="0"/>
              </a:spcAft>
              <a:buClr>
                <a:schemeClr val="bg2"/>
              </a:buClr>
              <a:buSzPct val="100000"/>
              <a:buNone/>
              <a:defRPr/>
            </a:pPr>
            <a:r>
              <a:rPr lang="zh-TW" altLang="en-US" sz="1800" b="1" dirty="0" smtClean="0">
                <a:solidFill>
                  <a:srgbClr val="FF6600"/>
                </a:solidFill>
                <a:latin typeface="微軟正黑體" panose="020B0604030504040204" pitchFamily="34" charset="-120"/>
                <a:ea typeface="微軟正黑體" panose="020B0604030504040204" pitchFamily="34" charset="-120"/>
              </a:rPr>
              <a:t>  （即</a:t>
            </a:r>
            <a:r>
              <a:rPr lang="en-US" altLang="zh-TW" sz="1800" b="1" dirty="0" smtClean="0">
                <a:solidFill>
                  <a:srgbClr val="FF6600"/>
                </a:solidFill>
                <a:latin typeface="微軟正黑體" panose="020B0604030504040204" pitchFamily="34" charset="-120"/>
                <a:ea typeface="微軟正黑體" panose="020B0604030504040204" pitchFamily="34" charset="-120"/>
              </a:rPr>
              <a:t>2019</a:t>
            </a:r>
            <a:r>
              <a:rPr lang="zh-TW" altLang="en-US" sz="1800" b="1" dirty="0" smtClean="0">
                <a:solidFill>
                  <a:srgbClr val="FF6600"/>
                </a:solidFill>
                <a:latin typeface="微軟正黑體" panose="020B0604030504040204" pitchFamily="34" charset="-120"/>
                <a:ea typeface="微軟正黑體" panose="020B0604030504040204" pitchFamily="34" charset="-120"/>
              </a:rPr>
              <a:t>年</a:t>
            </a:r>
            <a:r>
              <a:rPr lang="en-US" altLang="zh-TW" sz="1800" b="1" dirty="0" smtClean="0">
                <a:solidFill>
                  <a:srgbClr val="FF6600"/>
                </a:solidFill>
                <a:latin typeface="微軟正黑體" panose="020B0604030504040204" pitchFamily="34" charset="-120"/>
                <a:ea typeface="微軟正黑體" panose="020B0604030504040204" pitchFamily="34" charset="-120"/>
              </a:rPr>
              <a:t>1</a:t>
            </a:r>
            <a:r>
              <a:rPr lang="zh-TW" altLang="en-US" sz="1800" b="1" dirty="0" smtClean="0">
                <a:solidFill>
                  <a:srgbClr val="FF6600"/>
                </a:solidFill>
                <a:latin typeface="微軟正黑體" panose="020B0604030504040204" pitchFamily="34" charset="-120"/>
                <a:ea typeface="微軟正黑體" panose="020B0604030504040204" pitchFamily="34" charset="-120"/>
              </a:rPr>
              <a:t>月</a:t>
            </a:r>
            <a:r>
              <a:rPr lang="en-US" altLang="zh-TW" sz="1800" b="1" dirty="0" smtClean="0">
                <a:solidFill>
                  <a:srgbClr val="FF6600"/>
                </a:solidFill>
                <a:latin typeface="微軟正黑體" panose="020B0604030504040204" pitchFamily="34" charset="-120"/>
                <a:ea typeface="微軟正黑體" panose="020B0604030504040204" pitchFamily="34" charset="-120"/>
              </a:rPr>
              <a:t>10</a:t>
            </a:r>
            <a:r>
              <a:rPr lang="zh-TW" altLang="en-US" sz="1800" b="1" dirty="0" smtClean="0">
                <a:solidFill>
                  <a:srgbClr val="FF6600"/>
                </a:solidFill>
                <a:latin typeface="微軟正黑體" panose="020B0604030504040204" pitchFamily="34" charset="-120"/>
                <a:ea typeface="微軟正黑體" panose="020B0604030504040204" pitchFamily="34" charset="-120"/>
              </a:rPr>
              <a:t>日至</a:t>
            </a:r>
            <a:r>
              <a:rPr lang="en-US" altLang="zh-TW" sz="1800" b="1" dirty="0" smtClean="0">
                <a:solidFill>
                  <a:srgbClr val="FF6600"/>
                </a:solidFill>
                <a:latin typeface="微軟正黑體" panose="020B0604030504040204" pitchFamily="34" charset="-120"/>
                <a:ea typeface="微軟正黑體" panose="020B0604030504040204" pitchFamily="34" charset="-120"/>
              </a:rPr>
              <a:t>12</a:t>
            </a:r>
            <a:r>
              <a:rPr lang="zh-TW" altLang="en-US" sz="1800" b="1" smtClean="0">
                <a:solidFill>
                  <a:srgbClr val="FF6600"/>
                </a:solidFill>
                <a:latin typeface="微軟正黑體" panose="020B0604030504040204" pitchFamily="34" charset="-120"/>
                <a:ea typeface="微軟正黑體" panose="020B0604030504040204" pitchFamily="34" charset="-120"/>
              </a:rPr>
              <a:t>日</a:t>
            </a:r>
            <a:r>
              <a:rPr lang="zh-TW" altLang="en-US" sz="1800" b="1" smtClean="0">
                <a:solidFill>
                  <a:srgbClr val="FF6600"/>
                </a:solidFill>
                <a:latin typeface="微軟正黑體" panose="020B0604030504040204" pitchFamily="34" charset="-120"/>
                <a:ea typeface="微軟正黑體" panose="020B0604030504040204" pitchFamily="34" charset="-120"/>
              </a:rPr>
              <a:t>）</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内到校提交</a:t>
            </a:r>
            <a:endParaRPr lang="en-US" altLang="zh-TW" sz="18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TW" altLang="en-US" b="1" smtClean="0">
                <a:latin typeface="微軟正黑體" panose="020B0604030504040204" pitchFamily="34" charset="-120"/>
                <a:ea typeface="微軟正黑體" panose="020B0604030504040204" pitchFamily="34" charset="-120"/>
              </a:rPr>
              <a:t>／</a:t>
            </a:r>
            <a:r>
              <a:rPr lang="zh-TW" altLang="en-US" b="1" smtClean="0">
                <a:solidFill>
                  <a:schemeClr val="bg1">
                    <a:lumMod val="75000"/>
                  </a:schemeClr>
                </a:solidFill>
                <a:effectLst>
                  <a:innerShdw blurRad="63500" dist="50800" dir="10800000">
                    <a:prstClr val="black">
                      <a:alpha val="50000"/>
                    </a:prstClr>
                  </a:innerShdw>
                </a:effectLst>
                <a:latin typeface="微軟正黑體" panose="020B0604030504040204" pitchFamily="34" charset="-120"/>
                <a:ea typeface="微軟正黑體" panose="020B0604030504040204" pitchFamily="34" charset="-120"/>
              </a:rPr>
              <a:t>「入学许可书」</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；及</a:t>
            </a:r>
            <a:endPar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smtClean="0">
                <a:solidFill>
                  <a:srgbClr val="00B0F0"/>
                </a:solidFill>
                <a:latin typeface="微軟正黑體" panose="020B0604030504040204" pitchFamily="34" charset="-120"/>
                <a:ea typeface="微軟正黑體" panose="020B0604030504040204" pitchFamily="34" charset="-120"/>
              </a:rPr>
              <a:t>注册费</a:t>
            </a:r>
            <a:endParaRPr lang="en-US" altLang="zh-TW"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幼稚园不应于「统一注册日期」前要求家长完成注册手续、以任何形式收取注册费或其他费用</a:t>
            </a:r>
            <a:r>
              <a:rPr lang="en-US" altLang="zh-TW" sz="18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例如代办校服、茶点等费用</a:t>
            </a:r>
            <a:r>
              <a:rPr lang="en-US" altLang="zh-TW" sz="18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1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参加「计划」的幼稚园</a:t>
            </a:r>
            <a:r>
              <a:rPr lang="zh-TW" altLang="en-US" sz="1800" b="1" u="sng" smtClean="0">
                <a:solidFill>
                  <a:schemeClr val="tx1">
                    <a:lumMod val="65000"/>
                    <a:lumOff val="35000"/>
                  </a:schemeClr>
                </a:solidFill>
                <a:latin typeface="微軟正黑體" panose="020B0604030504040204" pitchFamily="34" charset="-120"/>
                <a:ea typeface="微軟正黑體" panose="020B0604030504040204" pitchFamily="34" charset="-120"/>
              </a:rPr>
              <a:t>不可收取超逾核准上限的注册费</a:t>
            </a:r>
            <a:endParaRPr lang="en-US" altLang="zh-TW" sz="1800" b="1" u="sng"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半日制班级核准上限：</a:t>
            </a:r>
            <a:r>
              <a:rPr lang="en-US" altLang="zh-TW" b="1" smtClean="0">
                <a:solidFill>
                  <a:srgbClr val="00B0F0"/>
                </a:solidFill>
                <a:latin typeface="微軟正黑體" panose="020B0604030504040204" pitchFamily="34" charset="-120"/>
                <a:ea typeface="微軟正黑體" panose="020B0604030504040204" pitchFamily="34" charset="-120"/>
              </a:rPr>
              <a:t>970</a:t>
            </a:r>
            <a:r>
              <a:rPr lang="zh-TW" altLang="en-US" b="1" dirty="0" smtClean="0">
                <a:solidFill>
                  <a:srgbClr val="00B0F0"/>
                </a:solidFill>
                <a:latin typeface="微軟正黑體" panose="020B0604030504040204" pitchFamily="34" charset="-120"/>
                <a:ea typeface="微軟正黑體" panose="020B0604030504040204" pitchFamily="34" charset="-120"/>
              </a:rPr>
              <a:t>元</a:t>
            </a:r>
            <a:endParaRPr lang="en-US" altLang="zh-TW" b="1" dirty="0">
              <a:solidFill>
                <a:srgbClr val="00B0F0"/>
              </a:solidFill>
              <a:latin typeface="微軟正黑體" panose="020B0604030504040204" pitchFamily="34" charset="-120"/>
              <a:ea typeface="微軟正黑體" panose="020B0604030504040204" pitchFamily="34" charset="-120"/>
            </a:endParaRPr>
          </a:p>
          <a:p>
            <a:pPr marL="5540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全日制班级核准上限：</a:t>
            </a:r>
            <a:r>
              <a:rPr lang="en-US" altLang="zh-TW" b="1" smtClean="0">
                <a:solidFill>
                  <a:srgbClr val="00B0F0"/>
                </a:solidFill>
                <a:latin typeface="微軟正黑體" panose="020B0604030504040204" pitchFamily="34" charset="-120"/>
                <a:ea typeface="微軟正黑體" panose="020B0604030504040204" pitchFamily="34" charset="-120"/>
              </a:rPr>
              <a:t>1,570</a:t>
            </a:r>
            <a:r>
              <a:rPr lang="zh-TW" altLang="en-US" b="1" dirty="0">
                <a:solidFill>
                  <a:srgbClr val="00B0F0"/>
                </a:solidFill>
                <a:latin typeface="微軟正黑體" panose="020B0604030504040204" pitchFamily="34" charset="-120"/>
                <a:ea typeface="微軟正黑體" panose="020B0604030504040204" pitchFamily="34" charset="-120"/>
              </a:rPr>
              <a:t>元</a:t>
            </a: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如家长选择在注册后转校，会到原先注册的幼稚园取回注册文件。幼稚园应</a:t>
            </a:r>
            <a:r>
              <a:rPr lang="zh-TW" altLang="en-US" sz="1800" b="1" u="sng" smtClean="0">
                <a:solidFill>
                  <a:schemeClr val="tx1">
                    <a:lumMod val="65000"/>
                    <a:lumOff val="35000"/>
                  </a:schemeClr>
                </a:solidFill>
                <a:latin typeface="微軟正黑體" panose="020B0604030504040204" pitchFamily="34" charset="-120"/>
                <a:ea typeface="微軟正黑體" panose="020B0604030504040204" pitchFamily="34" charset="-120"/>
              </a:rPr>
              <a:t>尽快</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向家长退回注册文件，但</a:t>
            </a:r>
            <a:r>
              <a:rPr lang="zh-TW" altLang="en-US" sz="1800" b="1" u="sng" smtClean="0">
                <a:solidFill>
                  <a:schemeClr val="tx1">
                    <a:lumMod val="65000"/>
                    <a:lumOff val="35000"/>
                  </a:schemeClr>
                </a:solidFill>
                <a:latin typeface="微軟正黑體" panose="020B0604030504040204" pitchFamily="34" charset="-120"/>
                <a:ea typeface="微軟正黑體" panose="020B0604030504040204" pitchFamily="34" charset="-120"/>
              </a:rPr>
              <a:t>一般</a:t>
            </a:r>
            <a:r>
              <a:rPr lang="zh-TW" altLang="en-US" sz="1800" b="1" u="sng">
                <a:solidFill>
                  <a:schemeClr val="tx1">
                    <a:lumMod val="65000"/>
                    <a:lumOff val="35000"/>
                  </a:schemeClr>
                </a:solidFill>
                <a:latin typeface="微軟正黑體" panose="020B0604030504040204" pitchFamily="34" charset="-120"/>
                <a:ea typeface="微軟正黑體" panose="020B0604030504040204" pitchFamily="34" charset="-120"/>
              </a:rPr>
              <a:t>不</a:t>
            </a:r>
            <a:r>
              <a:rPr lang="zh-TW" altLang="en-US" sz="1800" b="1" u="sng" smtClean="0">
                <a:solidFill>
                  <a:schemeClr val="tx1">
                    <a:lumMod val="65000"/>
                    <a:lumOff val="35000"/>
                  </a:schemeClr>
                </a:solidFill>
                <a:latin typeface="微軟正黑體" panose="020B0604030504040204" pitchFamily="34" charset="-120"/>
                <a:ea typeface="微軟正黑體" panose="020B0604030504040204" pitchFamily="34" charset="-120"/>
              </a:rPr>
              <a:t>需</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退还注册费。</a:t>
            </a:r>
            <a:endParaRPr lang="zh-TW" altLang="en-US"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chemeClr val="bg2"/>
              </a:buClr>
              <a:buSzPct val="100000"/>
              <a:buFont typeface="Wingdings 3" panose="05040102010807070707" pitchFamily="18" charset="2"/>
              <a:buChar char="}"/>
              <a:defRPr/>
            </a:pP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学童如已缴付注册费并其后在该幼稚园就读，校方必须在收取第一</a:t>
            </a:r>
            <a:r>
              <a:rPr lang="zh-HK"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期学费后（如有），于</a:t>
            </a:r>
            <a:r>
              <a:rPr lang="zh-TW" altLang="en-US" sz="1800" b="1" smtClean="0">
                <a:solidFill>
                  <a:schemeClr val="tx1">
                    <a:lumMod val="65000"/>
                    <a:lumOff val="35000"/>
                  </a:schemeClr>
                </a:solidFill>
                <a:latin typeface="微軟正黑體" panose="020B0604030504040204" pitchFamily="34" charset="-120"/>
                <a:ea typeface="微軟正黑體" panose="020B0604030504040204" pitchFamily="34" charset="-120"/>
              </a:rPr>
              <a:t>有关学年的第一个月内，退回注册费予该学童。</a:t>
            </a:r>
            <a:endParaRPr lang="en-US" altLang="zh-TW" sz="1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fontAlgn="auto">
              <a:spcBef>
                <a:spcPts val="1200"/>
              </a:spcBef>
              <a:spcAft>
                <a:spcPts val="0"/>
              </a:spcAft>
              <a:buClr>
                <a:srgbClr val="FF6600"/>
              </a:buClr>
              <a:buSzPct val="100000"/>
              <a:buFont typeface="Wingdings 3" panose="05040102010807070707" pitchFamily="18" charset="2"/>
              <a:buChar char="}"/>
              <a:defRPr/>
            </a:pPr>
            <a:endPar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600" dirty="0" smtClean="0">
              <a:solidFill>
                <a:srgbClr val="0000FF"/>
              </a:solidFill>
              <a:latin typeface="+mn-ea"/>
            </a:endParaRPr>
          </a:p>
          <a:p>
            <a:pPr fontAlgn="auto">
              <a:spcAft>
                <a:spcPts val="0"/>
              </a:spcAft>
              <a:defRPr/>
            </a:pPr>
            <a:endParaRPr lang="en-US" altLang="zh-TW" sz="1600" dirty="0" smtClean="0">
              <a:solidFill>
                <a:srgbClr val="0000FF"/>
              </a:solidFill>
              <a:latin typeface="+mn-ea"/>
            </a:endParaRPr>
          </a:p>
          <a:p>
            <a:pPr fontAlgn="auto">
              <a:spcAft>
                <a:spcPts val="0"/>
              </a:spcAft>
              <a:defRPr/>
            </a:pPr>
            <a:endParaRPr lang="zh-HK" altLang="en-US" sz="1400" dirty="0"/>
          </a:p>
        </p:txBody>
      </p:sp>
      <p:sp>
        <p:nvSpPr>
          <p:cNvPr id="7" name="標題 1"/>
          <p:cNvSpPr>
            <a:spLocks noGrp="1"/>
          </p:cNvSpPr>
          <p:nvPr>
            <p:ph type="title"/>
          </p:nvPr>
        </p:nvSpPr>
        <p:spPr>
          <a:xfrm>
            <a:off x="759060" y="1231387"/>
            <a:ext cx="7520940" cy="548640"/>
          </a:xfrm>
        </p:spPr>
        <p:txBody>
          <a:bodyPr>
            <a:normAutofit fontScale="90000"/>
          </a:bodyPr>
          <a:lstStyle/>
          <a:p>
            <a:pPr>
              <a:defRPr/>
            </a:pPr>
            <a:r>
              <a:rPr lang="zh-TW" altLang="en-US" sz="5300" b="1" smtClean="0">
                <a:latin typeface="微軟正黑體" panose="020B0604030504040204" pitchFamily="34" charset="-120"/>
                <a:ea typeface="微軟正黑體" panose="020B0604030504040204" pitchFamily="34" charset="-120"/>
              </a:rPr>
              <a:t>注册程序</a:t>
            </a:r>
            <a:r>
              <a:rPr lang="en-US" altLang="zh-TW" sz="5300" b="1" smtClean="0">
                <a:latin typeface="微軟正黑體" panose="020B0604030504040204" pitchFamily="34" charset="-120"/>
                <a:ea typeface="微軟正黑體" panose="020B0604030504040204" pitchFamily="34" charset="-120"/>
              </a:rPr>
              <a:t>-</a:t>
            </a:r>
            <a:r>
              <a:rPr lang="zh-TW" altLang="en-US" sz="5300" b="1" smtClean="0">
                <a:latin typeface="微軟正黑體" panose="020B0604030504040204" pitchFamily="34" charset="-120"/>
                <a:ea typeface="微軟正黑體" panose="020B0604030504040204" pitchFamily="34" charset="-120"/>
              </a:rPr>
              <a:t>注意事项</a:t>
            </a:r>
            <a:br>
              <a:rPr lang="zh-TW" altLang="en-US" sz="5300" b="1" smtClean="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0685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b="1" smtClean="0">
                <a:latin typeface="微軟正黑體" panose="020B0604030504040204" pitchFamily="34" charset="-120"/>
                <a:ea typeface="微軟正黑體" panose="020B0604030504040204" pitchFamily="34" charset="-120"/>
              </a:rPr>
              <a:t>注册程序</a:t>
            </a:r>
            <a:r>
              <a:rPr lang="en-US" altLang="zh-TW" sz="4800" b="1" smtClean="0">
                <a:latin typeface="微軟正黑體" panose="020B0604030504040204" pitchFamily="34" charset="-120"/>
                <a:ea typeface="微軟正黑體" panose="020B0604030504040204" pitchFamily="34" charset="-120"/>
              </a:rPr>
              <a:t>-</a:t>
            </a:r>
            <a:r>
              <a:rPr lang="zh-TW" altLang="en-US" sz="4800" b="1" smtClean="0">
                <a:latin typeface="微軟正黑體" panose="020B0604030504040204" pitchFamily="34" charset="-120"/>
                <a:ea typeface="微軟正黑體" panose="020B0604030504040204" pitchFamily="34" charset="-120"/>
              </a:rPr>
              <a:t>注意事项</a:t>
            </a:r>
            <a:endParaRPr lang="zh-TW" altLang="en-US" sz="4800" b="1" dirty="0" smtClean="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64382" y="2489200"/>
            <a:ext cx="7524042" cy="3530600"/>
          </a:xfrm>
        </p:spPr>
        <p:txBody>
          <a:bodyPr>
            <a:normAutofit/>
          </a:bodyPr>
          <a:lstStyle/>
          <a:p>
            <a:pPr algn="just"/>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如家长因个别情况最后决定安排子女延迟一年入读</a:t>
            </a:r>
            <a:r>
              <a:rPr lang="zh-HK"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幼稚园</a:t>
            </a:r>
            <a:r>
              <a:rPr lang="en-US" altLang="zh-HK" sz="2400" b="1" smtClean="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班</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即</a:t>
            </a:r>
            <a:r>
              <a:rPr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2020/21</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学年</a:t>
            </a:r>
            <a:r>
              <a:rPr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，应向教育局退还</a:t>
            </a:r>
            <a:r>
              <a:rPr lang="zh-TW" altLang="en-US" sz="2400"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并书面列明需注销</a:t>
            </a:r>
            <a:r>
              <a:rPr lang="zh-TW" altLang="en-US" sz="2400"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。家长可于明年重新申请，教育局会重新发出三年期的</a:t>
            </a:r>
            <a:r>
              <a:rPr lang="zh-TW" altLang="en-US" sz="2400"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由</a:t>
            </a:r>
            <a:r>
              <a:rPr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2020/21</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学年起计</a:t>
            </a:r>
            <a:r>
              <a:rPr lang="en-US" altLang="zh-TW" sz="2400" b="1"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请注意，退还的</a:t>
            </a:r>
            <a:r>
              <a:rPr lang="zh-TW" altLang="en-US" sz="2400" b="1" smtClean="0">
                <a:solidFill>
                  <a:srgbClr val="FFD937"/>
                </a:solidFill>
                <a:effectLst>
                  <a:innerShdw blurRad="63500" dist="50800" dir="2700000">
                    <a:prstClr val="black">
                      <a:alpha val="50000"/>
                    </a:prstClr>
                  </a:innerShdw>
                </a:effectLst>
                <a:latin typeface="微軟正黑體" panose="020B0604030504040204" pitchFamily="34" charset="-120"/>
                <a:ea typeface="微軟正黑體" panose="020B0604030504040204" pitchFamily="34" charset="-120"/>
              </a:rPr>
              <a:t>「注册证」</a:t>
            </a:r>
            <a:r>
              <a:rPr lang="zh-HK"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必须</a:t>
            </a:r>
            <a:r>
              <a:rPr lang="zh-HK" altLang="en-US" sz="2400" b="1" u="sng" smtClean="0">
                <a:solidFill>
                  <a:schemeClr val="tx1">
                    <a:lumMod val="65000"/>
                    <a:lumOff val="35000"/>
                  </a:schemeClr>
                </a:solidFill>
                <a:latin typeface="微軟正黑體" panose="020B0604030504040204" pitchFamily="34" charset="-120"/>
                <a:ea typeface="微軟正黑體" panose="020B0604030504040204" pitchFamily="34" charset="-120"/>
              </a:rPr>
              <a:t>未曾</a:t>
            </a:r>
            <a:r>
              <a:rPr lang="zh-HK"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被学童使用以接受资助幼稚园教育。</a:t>
            </a:r>
            <a:endPar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12"/>
          </p:nvPr>
        </p:nvSpPr>
        <p:spPr>
          <a:xfrm>
            <a:off x="8659343" y="6429022"/>
            <a:ext cx="414000" cy="365125"/>
          </a:xfrm>
          <a:ln w="14605">
            <a:solidFill>
              <a:schemeClr val="bg1"/>
            </a:solidFill>
          </a:ln>
        </p:spPr>
        <p:txBody>
          <a:bodyPr/>
          <a:lstStyle/>
          <a:p>
            <a:pPr algn="ctr">
              <a:defRPr/>
            </a:pPr>
            <a:r>
              <a:rPr lang="en-US" altLang="zh-TW" sz="1400" dirty="0" smtClean="0">
                <a:solidFill>
                  <a:schemeClr val="tx1"/>
                </a:solidFill>
              </a:rPr>
              <a:t>31</a:t>
            </a:r>
            <a:endParaRPr lang="zh-HK" altLang="en-US" sz="1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381328"/>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33</a:t>
            </a:fld>
            <a:endParaRPr lang="zh-HK" altLang="en-US" sz="1400" dirty="0">
              <a:solidFill>
                <a:schemeClr val="tx1"/>
              </a:solidFill>
            </a:endParaRPr>
          </a:p>
        </p:txBody>
      </p:sp>
      <p:sp>
        <p:nvSpPr>
          <p:cNvPr id="6" name="矩形 5"/>
          <p:cNvSpPr/>
          <p:nvPr/>
        </p:nvSpPr>
        <p:spPr>
          <a:xfrm>
            <a:off x="539552" y="2204864"/>
            <a:ext cx="4339650" cy="646331"/>
          </a:xfrm>
          <a:prstGeom prst="rect">
            <a:avLst/>
          </a:prstGeom>
        </p:spPr>
        <p:txBody>
          <a:bodyPr wrap="none">
            <a:spAutoFit/>
          </a:bodyPr>
          <a:lstStyle/>
          <a:p>
            <a:pPr eaLnBrk="1" fontAlgn="auto" hangingPunct="1">
              <a:spcBef>
                <a:spcPts val="1200"/>
              </a:spcBef>
              <a:buClr>
                <a:srgbClr val="FF6600"/>
              </a:buClr>
              <a:buSzPct val="100000"/>
              <a:tabLst>
                <a:tab pos="270510" algn="l"/>
              </a:tabLst>
              <a:defRPr/>
            </a:pPr>
            <a:r>
              <a:rPr kumimoji="0" lang="zh-TW" altLang="en-US" sz="3600" b="1">
                <a:solidFill>
                  <a:schemeClr val="accent4"/>
                </a:solidFill>
                <a:latin typeface="微軟正黑體" panose="020B0604030504040204" pitchFamily="34" charset="-120"/>
                <a:ea typeface="微軟正黑體" panose="020B0604030504040204" pitchFamily="34" charset="-120"/>
              </a:rPr>
              <a:t>（</a:t>
            </a:r>
            <a:r>
              <a:rPr kumimoji="0" lang="zh-TW" altLang="en-US" sz="3600" b="1" smtClean="0">
                <a:solidFill>
                  <a:schemeClr val="accent4"/>
                </a:solidFill>
                <a:latin typeface="微軟正黑體" panose="020B0604030504040204" pitchFamily="34" charset="-120"/>
                <a:ea typeface="微軟正黑體" panose="020B0604030504040204" pitchFamily="34" charset="-120"/>
              </a:rPr>
              <a:t>四）发放空缺信息</a:t>
            </a:r>
            <a:endParaRPr kumimoji="0" lang="zh-TW" altLang="en-US" sz="3600" b="1" dirty="0">
              <a:solidFill>
                <a:schemeClr val="accent4"/>
              </a:solidFill>
              <a:latin typeface="微軟正黑體" panose="020B0604030504040204" pitchFamily="34" charset="-120"/>
              <a:ea typeface="微軟正黑體" panose="020B0604030504040204" pitchFamily="34" charset="-120"/>
            </a:endParaRPr>
          </a:p>
        </p:txBody>
      </p:sp>
      <p:sp>
        <p:nvSpPr>
          <p:cNvPr id="7" name="內容版面配置區 1"/>
          <p:cNvSpPr txBox="1">
            <a:spLocks/>
          </p:cNvSpPr>
          <p:nvPr/>
        </p:nvSpPr>
        <p:spPr>
          <a:xfrm>
            <a:off x="539552" y="2924944"/>
            <a:ext cx="8224394" cy="5337720"/>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教育局会在「统一注册日期」后约一星期透过计算机平台收集</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2019/20</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学年幼稚园</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K1</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学位的空缺数据，然后于</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2019</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年</a:t>
            </a:r>
            <a:r>
              <a:rPr lang="en-US" altLang="zh-TW" b="1" dirty="0" smtClean="0">
                <a:solidFill>
                  <a:schemeClr val="tx1">
                    <a:lumMod val="65000"/>
                    <a:lumOff val="35000"/>
                  </a:schemeClr>
                </a:solidFill>
                <a:latin typeface="微軟正黑體" panose="020B0604030504040204" pitchFamily="34" charset="-120"/>
                <a:ea typeface="微軟正黑體" panose="020B0604030504040204" pitchFamily="34" charset="-120"/>
              </a:rPr>
              <a:t>1</a:t>
            </a: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月底公布。</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b="1" dirty="0" smtClean="0">
                <a:solidFill>
                  <a:schemeClr val="tx1">
                    <a:lumMod val="65000"/>
                    <a:lumOff val="35000"/>
                  </a:schemeClr>
                </a:solidFill>
                <a:latin typeface="微軟正黑體" panose="020B0604030504040204" pitchFamily="34" charset="-120"/>
                <a:ea typeface="微軟正黑體" panose="020B0604030504040204" pitchFamily="34" charset="-120"/>
              </a:rPr>
              <a:t>只公布个别学校空缺情况，不发放空缺数目。</a:t>
            </a:r>
            <a:endParaRPr lang="en-US" altLang="zh-TW" sz="14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措施</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839116822"/>
              </p:ext>
            </p:extLst>
          </p:nvPr>
        </p:nvGraphicFramePr>
        <p:xfrm>
          <a:off x="1160244" y="4797152"/>
          <a:ext cx="5499988" cy="1517888"/>
        </p:xfrm>
        <a:graphic>
          <a:graphicData uri="http://schemas.openxmlformats.org/drawingml/2006/table">
            <a:tbl>
              <a:tblPr firstRow="1" bandRow="1">
                <a:tableStyleId>{5940675A-B579-460E-94D1-54222C63F5DA}</a:tableStyleId>
              </a:tblPr>
              <a:tblGrid>
                <a:gridCol w="404913"/>
                <a:gridCol w="1926723"/>
                <a:gridCol w="1512168"/>
                <a:gridCol w="1656184"/>
              </a:tblGrid>
              <a:tr h="370840">
                <a:tc gridSpan="2">
                  <a:txBody>
                    <a:bodyPr/>
                    <a:lstStyle/>
                    <a:p>
                      <a:r>
                        <a:rPr lang="zh-HK" altLang="en-US" b="1" smtClean="0">
                          <a:solidFill>
                            <a:schemeClr val="tx1">
                              <a:lumMod val="75000"/>
                              <a:lumOff val="25000"/>
                            </a:schemeClr>
                          </a:solidFill>
                        </a:rPr>
                        <a:t>学校名称</a:t>
                      </a:r>
                      <a:endParaRPr lang="zh-HK" altLang="en-US" b="1" dirty="0">
                        <a:solidFill>
                          <a:schemeClr val="tx1">
                            <a:lumMod val="75000"/>
                            <a:lumOff val="25000"/>
                          </a:schemeClr>
                        </a:solidFill>
                      </a:endParaRPr>
                    </a:p>
                  </a:txBody>
                  <a:tcPr/>
                </a:tc>
                <a:tc hMerge="1">
                  <a:txBody>
                    <a:bodyPr/>
                    <a:lstStyle/>
                    <a:p>
                      <a:endParaRPr lang="zh-HK" altLang="en-US" dirty="0"/>
                    </a:p>
                  </a:txBody>
                  <a:tcPr/>
                </a:tc>
                <a:tc>
                  <a:txBody>
                    <a:bodyPr/>
                    <a:lstStyle/>
                    <a:p>
                      <a:r>
                        <a:rPr lang="zh-HK" altLang="en-US" b="1" smtClean="0">
                          <a:solidFill>
                            <a:schemeClr val="tx1">
                              <a:lumMod val="75000"/>
                              <a:lumOff val="25000"/>
                            </a:schemeClr>
                          </a:solidFill>
                        </a:rPr>
                        <a:t>电话</a:t>
                      </a:r>
                      <a:endParaRPr lang="zh-HK" altLang="en-US" b="1" dirty="0">
                        <a:solidFill>
                          <a:schemeClr val="tx1">
                            <a:lumMod val="75000"/>
                            <a:lumOff val="25000"/>
                          </a:schemeClr>
                        </a:solidFill>
                      </a:endParaRPr>
                    </a:p>
                  </a:txBody>
                  <a:tcPr/>
                </a:tc>
                <a:tc>
                  <a:txBody>
                    <a:bodyPr/>
                    <a:lstStyle/>
                    <a:p>
                      <a:pPr algn="ctr"/>
                      <a:r>
                        <a:rPr lang="zh-HK" altLang="en-US" b="1" smtClean="0">
                          <a:solidFill>
                            <a:schemeClr val="tx1">
                              <a:lumMod val="75000"/>
                              <a:lumOff val="25000"/>
                            </a:schemeClr>
                          </a:solidFill>
                        </a:rPr>
                        <a:t>学位空缺情况 </a:t>
                      </a:r>
                      <a:endParaRPr lang="zh-HK" altLang="en-US" b="1" dirty="0">
                        <a:solidFill>
                          <a:schemeClr val="tx1">
                            <a:lumMod val="75000"/>
                            <a:lumOff val="25000"/>
                          </a:schemeClr>
                        </a:solidFill>
                      </a:endParaRPr>
                    </a:p>
                  </a:txBody>
                  <a:tcPr/>
                </a:tc>
              </a:tr>
              <a:tr h="133216">
                <a:tc>
                  <a:txBody>
                    <a:bodyPr/>
                    <a:lstStyle/>
                    <a:p>
                      <a:r>
                        <a:rPr lang="en-US" altLang="zh-TW" b="0" dirty="0" smtClean="0">
                          <a:solidFill>
                            <a:schemeClr val="tx1">
                              <a:lumMod val="75000"/>
                              <a:lumOff val="25000"/>
                            </a:schemeClr>
                          </a:solidFill>
                        </a:rPr>
                        <a:t>1.</a:t>
                      </a:r>
                      <a:endParaRPr lang="zh-HK" altLang="en-US" b="0" dirty="0">
                        <a:solidFill>
                          <a:schemeClr val="tx1">
                            <a:lumMod val="75000"/>
                            <a:lumOff val="25000"/>
                          </a:schemeClr>
                        </a:solidFill>
                      </a:endParaRPr>
                    </a:p>
                  </a:txBody>
                  <a:tcPr/>
                </a:tc>
                <a:tc>
                  <a:txBody>
                    <a:bodyPr/>
                    <a:lstStyle/>
                    <a:p>
                      <a:r>
                        <a:rPr lang="en-US" altLang="zh-TW" b="0" smtClean="0">
                          <a:solidFill>
                            <a:schemeClr val="tx1">
                              <a:lumMod val="75000"/>
                              <a:lumOff val="25000"/>
                            </a:schemeClr>
                          </a:solidFill>
                          <a:latin typeface="微軟正黑體" panose="020B0604030504040204" pitchFamily="34" charset="-120"/>
                          <a:ea typeface="微軟正黑體" panose="020B0604030504040204" pitchFamily="34" charset="-120"/>
                        </a:rPr>
                        <a:t>AAA</a:t>
                      </a:r>
                      <a:r>
                        <a:rPr lang="zh-TW" altLang="en-US" b="0" smtClean="0">
                          <a:solidFill>
                            <a:schemeClr val="tx1">
                              <a:lumMod val="75000"/>
                              <a:lumOff val="25000"/>
                            </a:schemeClr>
                          </a:solidFill>
                          <a:latin typeface="微軟正黑體" panose="020B0604030504040204" pitchFamily="34" charset="-120"/>
                          <a:ea typeface="微軟正黑體" panose="020B0604030504040204" pitchFamily="34" charset="-120"/>
                        </a:rPr>
                        <a:t>幼稚园</a:t>
                      </a:r>
                      <a:endParaRPr lang="zh-HK" altLang="en-US" b="0" dirty="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algn="ctr"/>
                      <a:r>
                        <a:rPr lang="en-US" altLang="zh-HK" b="0" dirty="0" smtClean="0">
                          <a:solidFill>
                            <a:schemeClr val="tx1">
                              <a:lumMod val="75000"/>
                              <a:lumOff val="25000"/>
                            </a:schemeClr>
                          </a:solidFill>
                        </a:rPr>
                        <a:t>Y</a:t>
                      </a:r>
                    </a:p>
                  </a:txBody>
                  <a:tcPr/>
                </a:tc>
              </a:tr>
              <a:tr h="415528">
                <a:tc>
                  <a:txBody>
                    <a:bodyPr/>
                    <a:lstStyle/>
                    <a:p>
                      <a:r>
                        <a:rPr lang="en-US" altLang="zh-HK" b="0" dirty="0" smtClean="0">
                          <a:solidFill>
                            <a:schemeClr val="tx1">
                              <a:lumMod val="75000"/>
                              <a:lumOff val="25000"/>
                            </a:schemeClr>
                          </a:solidFill>
                        </a:rPr>
                        <a:t>2.</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smtClean="0">
                          <a:solidFill>
                            <a:schemeClr val="tx1">
                              <a:lumMod val="75000"/>
                              <a:lumOff val="25000"/>
                            </a:schemeClr>
                          </a:solidFill>
                          <a:latin typeface="微軟正黑體" panose="020B0604030504040204" pitchFamily="34" charset="-120"/>
                          <a:ea typeface="微軟正黑體" panose="020B0604030504040204" pitchFamily="34" charset="-120"/>
                        </a:rPr>
                        <a:t>BBB</a:t>
                      </a:r>
                      <a:r>
                        <a:rPr lang="zh-TW" altLang="en-US" b="0" smtClean="0">
                          <a:solidFill>
                            <a:schemeClr val="tx1">
                              <a:lumMod val="75000"/>
                              <a:lumOff val="25000"/>
                            </a:schemeClr>
                          </a:solidFill>
                          <a:latin typeface="微軟正黑體" panose="020B0604030504040204" pitchFamily="34" charset="-120"/>
                          <a:ea typeface="微軟正黑體" panose="020B0604030504040204" pitchFamily="34" charset="-120"/>
                        </a:rPr>
                        <a:t>幼稚园</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N</a:t>
                      </a:r>
                    </a:p>
                  </a:txBody>
                  <a:tcPr/>
                </a:tc>
              </a:tr>
              <a:tr h="304800">
                <a:tc>
                  <a:txBody>
                    <a:bodyPr/>
                    <a:lstStyle/>
                    <a:p>
                      <a:r>
                        <a:rPr lang="en-US" altLang="zh-HK" b="0" dirty="0" smtClean="0">
                          <a:solidFill>
                            <a:schemeClr val="tx1">
                              <a:lumMod val="75000"/>
                              <a:lumOff val="25000"/>
                            </a:schemeClr>
                          </a:solidFill>
                        </a:rPr>
                        <a:t>3.</a:t>
                      </a:r>
                      <a:endParaRPr lang="zh-HK" altLang="en-US" b="0" dirty="0">
                        <a:solidFill>
                          <a:schemeClr val="tx1">
                            <a:lumMod val="75000"/>
                            <a:lumOff val="25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b="0" smtClean="0">
                          <a:solidFill>
                            <a:schemeClr val="tx1">
                              <a:lumMod val="75000"/>
                              <a:lumOff val="25000"/>
                            </a:schemeClr>
                          </a:solidFill>
                          <a:latin typeface="微軟正黑體" panose="020B0604030504040204" pitchFamily="34" charset="-120"/>
                          <a:ea typeface="微軟正黑體" panose="020B0604030504040204" pitchFamily="34" charset="-120"/>
                        </a:rPr>
                        <a:t>CCC</a:t>
                      </a:r>
                      <a:r>
                        <a:rPr lang="zh-TW" altLang="en-US" b="0" smtClean="0">
                          <a:solidFill>
                            <a:schemeClr val="tx1">
                              <a:lumMod val="75000"/>
                              <a:lumOff val="25000"/>
                            </a:schemeClr>
                          </a:solidFill>
                          <a:latin typeface="微軟正黑體" panose="020B0604030504040204" pitchFamily="34" charset="-120"/>
                          <a:ea typeface="微軟正黑體" panose="020B0604030504040204" pitchFamily="34" charset="-120"/>
                        </a:rPr>
                        <a:t>幼稚园</a:t>
                      </a:r>
                      <a:endParaRPr lang="zh-HK" altLang="en-US" b="0" dirty="0" smtClean="0">
                        <a:solidFill>
                          <a:schemeClr val="tx1">
                            <a:lumMod val="75000"/>
                            <a:lumOff val="25000"/>
                          </a:schemeClr>
                        </a:solidFill>
                      </a:endParaRPr>
                    </a:p>
                  </a:txBody>
                  <a:tcPr/>
                </a:tc>
                <a:tc>
                  <a:txBody>
                    <a:bodyPr/>
                    <a:lstStyle/>
                    <a:p>
                      <a:r>
                        <a:rPr lang="en-US" altLang="zh-HK" b="0" dirty="0" smtClean="0">
                          <a:solidFill>
                            <a:schemeClr val="tx1">
                              <a:lumMod val="75000"/>
                              <a:lumOff val="25000"/>
                            </a:schemeClr>
                          </a:solidFill>
                        </a:rPr>
                        <a:t>XXXX </a:t>
                      </a:r>
                      <a:r>
                        <a:rPr lang="en-US" altLang="zh-HK" b="0" dirty="0" err="1" smtClean="0">
                          <a:solidFill>
                            <a:schemeClr val="tx1">
                              <a:lumMod val="75000"/>
                              <a:lumOff val="25000"/>
                            </a:schemeClr>
                          </a:solidFill>
                        </a:rPr>
                        <a:t>XXXX</a:t>
                      </a:r>
                      <a:endParaRPr lang="zh-HK" altLang="en-US" b="0" dirty="0">
                        <a:solidFill>
                          <a:schemeClr val="tx1">
                            <a:lumMod val="75000"/>
                            <a:lumOff val="25000"/>
                          </a:schemeClr>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HK" b="0" dirty="0" smtClean="0">
                          <a:solidFill>
                            <a:schemeClr val="tx1">
                              <a:lumMod val="75000"/>
                              <a:lumOff val="25000"/>
                            </a:schemeClr>
                          </a:solidFill>
                        </a:rPr>
                        <a:t>P</a:t>
                      </a:r>
                      <a:endParaRPr lang="zh-HK" altLang="en-US" b="0" dirty="0" smtClean="0">
                        <a:solidFill>
                          <a:schemeClr val="tx1">
                            <a:lumMod val="75000"/>
                            <a:lumOff val="25000"/>
                          </a:schemeClr>
                        </a:solidFill>
                      </a:endParaRPr>
                    </a:p>
                  </a:txBody>
                  <a:tcPr/>
                </a:tc>
              </a:tr>
            </a:tbl>
          </a:graphicData>
        </a:graphic>
      </p:graphicFrame>
      <p:sp>
        <p:nvSpPr>
          <p:cNvPr id="9" name="圓角矩形圖說文字 8"/>
          <p:cNvSpPr/>
          <p:nvPr/>
        </p:nvSpPr>
        <p:spPr>
          <a:xfrm>
            <a:off x="6858000" y="4725144"/>
            <a:ext cx="2160448" cy="1656184"/>
          </a:xfrm>
          <a:prstGeom prst="wedgeRoundRectCallout">
            <a:avLst>
              <a:gd name="adj1" fmla="val 19295"/>
              <a:gd name="adj2" fmla="val 48869"/>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HK" altLang="en-US" b="1" dirty="0">
              <a:solidFill>
                <a:srgbClr val="FF0000"/>
              </a:solidFill>
            </a:endParaRPr>
          </a:p>
        </p:txBody>
      </p:sp>
      <p:sp>
        <p:nvSpPr>
          <p:cNvPr id="2" name="矩形 1"/>
          <p:cNvSpPr/>
          <p:nvPr/>
        </p:nvSpPr>
        <p:spPr>
          <a:xfrm>
            <a:off x="6858000" y="4941168"/>
            <a:ext cx="2160448" cy="1200329"/>
          </a:xfrm>
          <a:prstGeom prst="rect">
            <a:avLst/>
          </a:prstGeom>
        </p:spPr>
        <p:txBody>
          <a:bodyPr wrap="square">
            <a:spAutoFit/>
          </a:bodyPr>
          <a:lstStyle/>
          <a:p>
            <a:r>
              <a:rPr lang="en-US" altLang="zh-HK" dirty="0" smtClean="0">
                <a:solidFill>
                  <a:schemeClr val="bg1"/>
                </a:solidFill>
              </a:rPr>
              <a:t>Y </a:t>
            </a:r>
            <a:r>
              <a:rPr lang="zh-HK" altLang="en-US" dirty="0" smtClean="0">
                <a:solidFill>
                  <a:schemeClr val="bg1"/>
                </a:solidFill>
              </a:rPr>
              <a:t>– </a:t>
            </a:r>
            <a:r>
              <a:rPr lang="zh-HK" altLang="en-US" dirty="0" smtClean="0">
                <a:solidFill>
                  <a:schemeClr val="bg1"/>
                </a:solidFill>
              </a:rPr>
              <a:t>有学位空缺 </a:t>
            </a:r>
          </a:p>
          <a:p>
            <a:r>
              <a:rPr lang="en-US" altLang="zh-HK" dirty="0" smtClean="0">
                <a:solidFill>
                  <a:schemeClr val="bg1"/>
                </a:solidFill>
              </a:rPr>
              <a:t>N </a:t>
            </a:r>
            <a:r>
              <a:rPr lang="zh-HK" altLang="en-US" dirty="0" smtClean="0">
                <a:solidFill>
                  <a:schemeClr val="bg1"/>
                </a:solidFill>
              </a:rPr>
              <a:t>– </a:t>
            </a:r>
            <a:r>
              <a:rPr lang="zh-HK" altLang="en-US" dirty="0" smtClean="0">
                <a:solidFill>
                  <a:schemeClr val="bg1"/>
                </a:solidFill>
              </a:rPr>
              <a:t>没有学位空缺</a:t>
            </a:r>
          </a:p>
          <a:p>
            <a:r>
              <a:rPr lang="en-US" altLang="zh-HK" dirty="0" smtClean="0">
                <a:solidFill>
                  <a:schemeClr val="bg1"/>
                </a:solidFill>
              </a:rPr>
              <a:t>P </a:t>
            </a:r>
            <a:r>
              <a:rPr lang="zh-HK" altLang="en-US" dirty="0" smtClean="0">
                <a:solidFill>
                  <a:schemeClr val="bg1"/>
                </a:solidFill>
              </a:rPr>
              <a:t>– 处理候补名单上的申请</a:t>
            </a:r>
            <a:endParaRPr lang="zh-HK" altLang="en-US" dirty="0">
              <a:solidFill>
                <a:schemeClr val="bg1"/>
              </a:solidFill>
            </a:endParaRPr>
          </a:p>
        </p:txBody>
      </p:sp>
    </p:spTree>
    <p:extLst>
      <p:ext uri="{BB962C8B-B14F-4D97-AF65-F5344CB8AC3E}">
        <p14:creationId xmlns:p14="http://schemas.microsoft.com/office/powerpoint/2010/main" val="3401251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92313" y="6444769"/>
            <a:ext cx="414000" cy="365125"/>
          </a:xfrm>
          <a:ln w="14605">
            <a:solidFill>
              <a:schemeClr val="bg1"/>
            </a:solidFill>
          </a:ln>
        </p:spPr>
        <p:txBody>
          <a:bodyPr/>
          <a:lstStyle/>
          <a:p>
            <a:pPr algn="ctr">
              <a:defRPr/>
            </a:pPr>
            <a:fld id="{32F4360C-EDD2-49D1-84E3-16D71C30310C}" type="slidenum">
              <a:rPr lang="zh-HK" altLang="en-US" sz="1400" smtClean="0">
                <a:solidFill>
                  <a:schemeClr val="tx1"/>
                </a:solidFill>
              </a:rPr>
              <a:pPr algn="ctr">
                <a:defRPr/>
              </a:pPr>
              <a:t>34</a:t>
            </a:fld>
            <a:endParaRPr lang="zh-HK" altLang="en-US" sz="1400" dirty="0">
              <a:solidFill>
                <a:schemeClr val="tx1"/>
              </a:solidFill>
            </a:endParaRPr>
          </a:p>
        </p:txBody>
      </p:sp>
      <p:sp>
        <p:nvSpPr>
          <p:cNvPr id="6" name="矩形 5"/>
          <p:cNvSpPr/>
          <p:nvPr/>
        </p:nvSpPr>
        <p:spPr>
          <a:xfrm>
            <a:off x="539552" y="2060848"/>
            <a:ext cx="4339650" cy="646331"/>
          </a:xfrm>
          <a:prstGeom prst="rect">
            <a:avLst/>
          </a:prstGeom>
        </p:spPr>
        <p:txBody>
          <a:bodyPr wrap="none">
            <a:spAutoFit/>
          </a:bodyPr>
          <a:lstStyle/>
          <a:p>
            <a:pPr fontAlgn="auto">
              <a:spcBef>
                <a:spcPts val="1200"/>
              </a:spcBef>
              <a:buClr>
                <a:srgbClr val="FF6600"/>
              </a:buClr>
              <a:buSzPct val="100000"/>
              <a:tabLst>
                <a:tab pos="270510" algn="l"/>
              </a:tabLst>
              <a:defRPr/>
            </a:pPr>
            <a:r>
              <a:rPr kumimoji="0" lang="zh-TW" altLang="en-US" sz="3600" b="1">
                <a:solidFill>
                  <a:schemeClr val="accent4"/>
                </a:solidFill>
                <a:latin typeface="微軟正黑體" panose="020B0604030504040204" pitchFamily="34" charset="-120"/>
                <a:ea typeface="微軟正黑體" panose="020B0604030504040204" pitchFamily="34" charset="-120"/>
              </a:rPr>
              <a:t>（</a:t>
            </a:r>
            <a:r>
              <a:rPr kumimoji="0" lang="zh-TW" altLang="en-US" sz="3600" b="1" smtClean="0">
                <a:solidFill>
                  <a:schemeClr val="accent4"/>
                </a:solidFill>
                <a:latin typeface="微軟正黑體" panose="020B0604030504040204" pitchFamily="34" charset="-120"/>
                <a:ea typeface="微軟正黑體" panose="020B0604030504040204" pitchFamily="34" charset="-120"/>
              </a:rPr>
              <a:t>五）学童转介</a:t>
            </a:r>
            <a:r>
              <a:rPr kumimoji="0" lang="zh-TW" altLang="en-US" sz="3600" b="1" dirty="0" smtClean="0">
                <a:solidFill>
                  <a:schemeClr val="accent4"/>
                </a:solidFill>
                <a:latin typeface="微軟正黑體" panose="020B0604030504040204" pitchFamily="34" charset="-120"/>
                <a:ea typeface="微軟正黑體" panose="020B0604030504040204" pitchFamily="34" charset="-120"/>
              </a:rPr>
              <a:t>安排</a:t>
            </a:r>
            <a:endParaRPr kumimoji="0" lang="zh-TW" altLang="en-US" sz="3600" b="1" dirty="0">
              <a:solidFill>
                <a:schemeClr val="accent4"/>
              </a:solidFill>
              <a:latin typeface="微軟正黑體" panose="020B0604030504040204" pitchFamily="34" charset="-120"/>
              <a:ea typeface="微軟正黑體" panose="020B0604030504040204" pitchFamily="34" charset="-120"/>
            </a:endParaRPr>
          </a:p>
        </p:txBody>
      </p:sp>
      <p:sp>
        <p:nvSpPr>
          <p:cNvPr id="7" name="內容版面配置區 1"/>
          <p:cNvSpPr txBox="1">
            <a:spLocks/>
          </p:cNvSpPr>
          <p:nvPr/>
        </p:nvSpPr>
        <p:spPr>
          <a:xfrm>
            <a:off x="323903" y="2780928"/>
            <a:ext cx="8368410" cy="3456384"/>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zh-TW" altLang="zh-HK" sz="2200" b="1" smtClean="0">
                <a:solidFill>
                  <a:schemeClr val="tx1">
                    <a:lumMod val="65000"/>
                    <a:lumOff val="35000"/>
                  </a:schemeClr>
                </a:solidFill>
                <a:latin typeface="微軟正黑體" panose="020B0604030504040204" pitchFamily="34" charset="-120"/>
                <a:ea typeface="微軟正黑體" panose="020B0604030504040204" pitchFamily="34" charset="-120"/>
              </a:rPr>
              <a:t>幼稚园收生</a:t>
            </a:r>
            <a:r>
              <a:rPr lang="zh-TW" altLang="en-US" sz="2200" b="1" smtClean="0">
                <a:solidFill>
                  <a:schemeClr val="tx1">
                    <a:lumMod val="65000"/>
                    <a:lumOff val="35000"/>
                  </a:schemeClr>
                </a:solidFill>
                <a:latin typeface="微軟正黑體" panose="020B0604030504040204" pitchFamily="34" charset="-120"/>
                <a:ea typeface="微軟正黑體" panose="020B0604030504040204" pitchFamily="34" charset="-120"/>
              </a:rPr>
              <a:t>是</a:t>
            </a:r>
            <a:r>
              <a:rPr lang="zh-TW" altLang="en-US" sz="2200" b="1" u="sng" dirty="0" smtClean="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校本政策</a:t>
            </a:r>
            <a:endParaRPr lang="en-US" altLang="zh-TW" sz="2200" b="1" u="sng" dirty="0">
              <a:solidFill>
                <a:schemeClr val="tx1">
                  <a:lumMod val="65000"/>
                  <a:lumOff val="3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smtClean="0">
                <a:solidFill>
                  <a:srgbClr val="00B0F0"/>
                </a:solidFill>
                <a:latin typeface="微軟正黑體" panose="020B0604030504040204" pitchFamily="34" charset="-120"/>
                <a:ea typeface="微軟正黑體" panose="020B0604030504040204" pitchFamily="34" charset="-120"/>
              </a:rPr>
              <a:t>教育局鼓励家长自行申请学位；及</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smtClean="0">
                <a:solidFill>
                  <a:srgbClr val="00B0F0"/>
                </a:solidFill>
                <a:latin typeface="微軟正黑體" panose="020B0604030504040204" pitchFamily="34" charset="-120"/>
                <a:ea typeface="微軟正黑體" panose="020B0604030504040204" pitchFamily="34" charset="-120"/>
              </a:rPr>
              <a:t>提供有关信息支持家长</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541338" indent="-541338" fontAlgn="auto">
              <a:spcBef>
                <a:spcPts val="1200"/>
              </a:spcBef>
              <a:spcAft>
                <a:spcPts val="0"/>
              </a:spcAft>
              <a:buClr>
                <a:schemeClr val="bg2"/>
              </a:buClr>
              <a:buSzPct val="100000"/>
              <a:buFont typeface="Wingdings 3" panose="05040102010807070707" pitchFamily="18" charset="2"/>
              <a:buChar char="}"/>
              <a:tabLst>
                <a:tab pos="270510" algn="l"/>
              </a:tabLst>
              <a:defRPr/>
            </a:pPr>
            <a:r>
              <a:rPr lang="zh-TW" altLang="en-US" sz="2200" b="1" smtClean="0">
                <a:solidFill>
                  <a:schemeClr val="tx1">
                    <a:lumMod val="65000"/>
                    <a:lumOff val="35000"/>
                  </a:schemeClr>
                </a:solidFill>
                <a:latin typeface="微軟正黑體" panose="020B0604030504040204" pitchFamily="34" charset="-120"/>
                <a:ea typeface="微軟正黑體" panose="020B0604030504040204" pitchFamily="34" charset="-120"/>
              </a:rPr>
              <a:t>在特别情况下教育局会为个别申请学位时遇到困难的学童（包括有发展迟缓危机学童和非华语儿童）作适当的学童转介</a:t>
            </a:r>
            <a:endParaRPr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2000" b="1" smtClean="0">
                <a:solidFill>
                  <a:srgbClr val="00B0F0"/>
                </a:solidFill>
                <a:latin typeface="微軟正黑體" panose="020B0604030504040204" pitchFamily="34" charset="-120"/>
                <a:ea typeface="微軟正黑體" panose="020B0604030504040204" pitchFamily="34" charset="-120"/>
              </a:rPr>
              <a:t>2019/20</a:t>
            </a:r>
            <a:r>
              <a:rPr lang="zh-TW" altLang="en-US" sz="2000" b="1" smtClean="0">
                <a:solidFill>
                  <a:srgbClr val="00B0F0"/>
                </a:solidFill>
                <a:latin typeface="微軟正黑體" panose="020B0604030504040204" pitchFamily="34" charset="-120"/>
                <a:ea typeface="微軟正黑體" panose="020B0604030504040204" pitchFamily="34" charset="-120"/>
              </a:rPr>
              <a:t>学年</a:t>
            </a:r>
            <a:r>
              <a:rPr lang="en-US" altLang="zh-TW" sz="2000" b="1" smtClean="0">
                <a:solidFill>
                  <a:srgbClr val="00B0F0"/>
                </a:solidFill>
                <a:latin typeface="微軟正黑體" panose="020B0604030504040204" pitchFamily="34" charset="-120"/>
                <a:ea typeface="微軟正黑體" panose="020B0604030504040204" pitchFamily="34" charset="-120"/>
              </a:rPr>
              <a:t>K1</a:t>
            </a:r>
            <a:r>
              <a:rPr lang="zh-TW" altLang="en-US" sz="2000" b="1" smtClean="0">
                <a:solidFill>
                  <a:srgbClr val="00B0F0"/>
                </a:solidFill>
                <a:latin typeface="微軟正黑體" panose="020B0604030504040204" pitchFamily="34" charset="-120"/>
                <a:ea typeface="微軟正黑體" panose="020B0604030504040204" pitchFamily="34" charset="-120"/>
              </a:rPr>
              <a:t>学位：由</a:t>
            </a:r>
            <a:r>
              <a:rPr lang="en-US" altLang="zh-TW" sz="2000" b="1" smtClean="0">
                <a:solidFill>
                  <a:srgbClr val="00B0F0"/>
                </a:solidFill>
                <a:latin typeface="微軟正黑體" panose="020B0604030504040204" pitchFamily="34" charset="-120"/>
                <a:ea typeface="微軟正黑體" panose="020B0604030504040204" pitchFamily="34" charset="-120"/>
              </a:rPr>
              <a:t>2019</a:t>
            </a:r>
            <a:r>
              <a:rPr lang="zh-TW" altLang="en-US" sz="2000" b="1" dirty="0" smtClean="0">
                <a:solidFill>
                  <a:srgbClr val="00B0F0"/>
                </a:solidFill>
                <a:latin typeface="微軟正黑體" panose="020B0604030504040204" pitchFamily="34" charset="-120"/>
                <a:ea typeface="微軟正黑體" panose="020B0604030504040204" pitchFamily="34" charset="-120"/>
              </a:rPr>
              <a:t>年</a:t>
            </a:r>
            <a:r>
              <a:rPr lang="en-US" altLang="zh-TW" sz="2000" b="1" dirty="0">
                <a:solidFill>
                  <a:srgbClr val="00B0F0"/>
                </a:solidFill>
                <a:latin typeface="微軟正黑體" panose="020B0604030504040204" pitchFamily="34" charset="-120"/>
                <a:ea typeface="微軟正黑體" panose="020B0604030504040204" pitchFamily="34" charset="-120"/>
              </a:rPr>
              <a:t>4</a:t>
            </a:r>
            <a:r>
              <a:rPr lang="zh-TW" altLang="en-US" sz="2000" b="1" dirty="0">
                <a:solidFill>
                  <a:srgbClr val="00B0F0"/>
                </a:solidFill>
                <a:latin typeface="微軟正黑體" panose="020B0604030504040204" pitchFamily="34" charset="-120"/>
                <a:ea typeface="微軟正黑體" panose="020B0604030504040204" pitchFamily="34" charset="-120"/>
              </a:rPr>
              <a:t>月起</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en-US" altLang="zh-TW" sz="2000" b="1" smtClean="0">
                <a:solidFill>
                  <a:srgbClr val="00B0F0"/>
                </a:solidFill>
                <a:latin typeface="微軟正黑體" panose="020B0604030504040204" pitchFamily="34" charset="-120"/>
                <a:ea typeface="微軟正黑體" panose="020B0604030504040204" pitchFamily="34" charset="-120"/>
              </a:rPr>
              <a:t>2019/20</a:t>
            </a:r>
            <a:r>
              <a:rPr lang="zh-TW" altLang="en-US" sz="2000" b="1" smtClean="0">
                <a:solidFill>
                  <a:srgbClr val="00B0F0"/>
                </a:solidFill>
                <a:latin typeface="微軟正黑體" panose="020B0604030504040204" pitchFamily="34" charset="-120"/>
                <a:ea typeface="微軟正黑體" panose="020B0604030504040204" pitchFamily="34" charset="-120"/>
              </a:rPr>
              <a:t>学年</a:t>
            </a:r>
            <a:r>
              <a:rPr lang="en-US" altLang="zh-TW" sz="2000" b="1" smtClean="0">
                <a:solidFill>
                  <a:srgbClr val="00B0F0"/>
                </a:solidFill>
                <a:latin typeface="微軟正黑體" panose="020B0604030504040204" pitchFamily="34" charset="-120"/>
                <a:ea typeface="微軟正黑體" panose="020B0604030504040204" pitchFamily="34" charset="-120"/>
              </a:rPr>
              <a:t>K2</a:t>
            </a:r>
            <a:r>
              <a:rPr lang="zh-TW" altLang="en-US" sz="2000" b="1">
                <a:solidFill>
                  <a:srgbClr val="00B0F0"/>
                </a:solidFill>
                <a:latin typeface="微軟正黑體" panose="020B0604030504040204" pitchFamily="34" charset="-120"/>
                <a:ea typeface="微軟正黑體" panose="020B0604030504040204" pitchFamily="34" charset="-120"/>
              </a:rPr>
              <a:t>及</a:t>
            </a:r>
            <a:r>
              <a:rPr lang="en-US" altLang="zh-TW" sz="2000" b="1" smtClean="0">
                <a:solidFill>
                  <a:srgbClr val="00B0F0"/>
                </a:solidFill>
                <a:latin typeface="微軟正黑體" panose="020B0604030504040204" pitchFamily="34" charset="-120"/>
                <a:ea typeface="微軟正黑體" panose="020B0604030504040204" pitchFamily="34" charset="-120"/>
              </a:rPr>
              <a:t>K3</a:t>
            </a:r>
            <a:r>
              <a:rPr lang="zh-TW" altLang="en-US" sz="2000" b="1" smtClean="0">
                <a:solidFill>
                  <a:srgbClr val="00B0F0"/>
                </a:solidFill>
                <a:latin typeface="微軟正黑體" panose="020B0604030504040204" pitchFamily="34" charset="-120"/>
                <a:ea typeface="微軟正黑體" panose="020B0604030504040204" pitchFamily="34" charset="-120"/>
              </a:rPr>
              <a:t>学位：由</a:t>
            </a:r>
            <a:r>
              <a:rPr lang="en-US" altLang="zh-TW" sz="2000" b="1" smtClean="0">
                <a:solidFill>
                  <a:srgbClr val="00B0F0"/>
                </a:solidFill>
                <a:latin typeface="微軟正黑體" panose="020B0604030504040204" pitchFamily="34" charset="-120"/>
                <a:ea typeface="微軟正黑體" panose="020B0604030504040204" pitchFamily="34" charset="-120"/>
              </a:rPr>
              <a:t>2019</a:t>
            </a:r>
            <a:r>
              <a:rPr lang="zh-TW" altLang="en-US" sz="2000" b="1" dirty="0" smtClean="0">
                <a:solidFill>
                  <a:srgbClr val="00B0F0"/>
                </a:solidFill>
                <a:latin typeface="微軟正黑體" panose="020B0604030504040204" pitchFamily="34" charset="-120"/>
                <a:ea typeface="微軟正黑體" panose="020B0604030504040204" pitchFamily="34" charset="-120"/>
              </a:rPr>
              <a:t>年</a:t>
            </a:r>
            <a:r>
              <a:rPr lang="zh-TW" altLang="en-US" sz="2000" b="1" dirty="0">
                <a:solidFill>
                  <a:srgbClr val="00B0F0"/>
                </a:solidFill>
                <a:latin typeface="微軟正黑體" panose="020B0604030504040204" pitchFamily="34" charset="-120"/>
                <a:ea typeface="微軟正黑體" panose="020B0604030504040204" pitchFamily="34" charset="-120"/>
              </a:rPr>
              <a:t>７月起</a:t>
            </a:r>
            <a:endParaRPr lang="en-US" altLang="zh-TW" sz="2000" b="1" dirty="0">
              <a:solidFill>
                <a:srgbClr val="00B0F0"/>
              </a:solidFill>
              <a:latin typeface="微軟正黑體" panose="020B0604030504040204" pitchFamily="34" charset="-120"/>
              <a:ea typeface="微軟正黑體" panose="020B0604030504040204" pitchFamily="34" charset="-120"/>
            </a:endParaRPr>
          </a:p>
          <a:p>
            <a:pPr marL="896938" lvl="2" indent="-280988" algn="just" fontAlgn="auto">
              <a:spcBef>
                <a:spcPts val="600"/>
              </a:spcBef>
              <a:spcAft>
                <a:spcPts val="0"/>
              </a:spcAft>
              <a:buClr>
                <a:schemeClr val="tx2">
                  <a:lumMod val="75000"/>
                </a:schemeClr>
              </a:buClr>
              <a:buSzPct val="50000"/>
              <a:buFont typeface="Wingdings" panose="05000000000000000000" pitchFamily="2" charset="2"/>
              <a:buChar char="l"/>
              <a:defRPr/>
            </a:pPr>
            <a:r>
              <a:rPr lang="zh-TW" altLang="en-US" sz="2000" b="1" smtClean="0">
                <a:solidFill>
                  <a:srgbClr val="00B0F0"/>
                </a:solidFill>
                <a:latin typeface="微軟正黑體" panose="020B0604030504040204" pitchFamily="34" charset="-120"/>
                <a:ea typeface="微軟正黑體" panose="020B0604030504040204" pitchFamily="34" charset="-120"/>
              </a:rPr>
              <a:t>由各区域教育服务处和幼稚园及幼儿中心联合办事处提供转介服务</a:t>
            </a:r>
            <a:endPar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8" name="標題 1"/>
          <p:cNvSpPr>
            <a:spLocks noGrp="1"/>
          </p:cNvSpPr>
          <p:nvPr>
            <p:ph type="title"/>
          </p:nvPr>
        </p:nvSpPr>
        <p:spPr>
          <a:xfrm>
            <a:off x="764336" y="1052736"/>
            <a:ext cx="7520940" cy="548640"/>
          </a:xfrm>
        </p:spPr>
        <p:txBody>
          <a:bodyPr>
            <a:normAutofit fontScale="90000"/>
          </a:bodyPr>
          <a:lstStyle/>
          <a:p>
            <a:pPr>
              <a:defRPr/>
            </a:pPr>
            <a:r>
              <a:rPr lang="zh-TW" altLang="en-US" sz="5300" b="1" dirty="0" smtClean="0">
                <a:latin typeface="微軟正黑體" panose="020B0604030504040204" pitchFamily="34" charset="-120"/>
                <a:ea typeface="微軟正黑體" panose="020B0604030504040204" pitchFamily="34" charset="-120"/>
              </a:rPr>
              <a:t>措施</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4644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96603" y="6453336"/>
            <a:ext cx="414000" cy="363600"/>
          </a:xfrm>
          <a:ln w="14605">
            <a:solidFill>
              <a:srgbClr val="FFFFFF"/>
            </a:solidFill>
          </a:ln>
          <a:extLst/>
        </p:spPr>
        <p:txBody>
          <a:bodyPr vert="horz" lIns="9144" tIns="9144" rIns="9144" bIns="9144" rtlCol="0" anchor="ctr">
            <a:normAutofit/>
          </a:bodyPr>
          <a:lstStyle/>
          <a:p>
            <a:pPr algn="ctr"/>
            <a:fld id="{BCE4D5C8-3B17-420A-A7A8-E2A7AF5D3E78}" type="slidenum">
              <a:rPr lang="zh-HK" altLang="en-US" sz="1400">
                <a:solidFill>
                  <a:schemeClr val="tx1"/>
                </a:solidFill>
              </a:rPr>
              <a:pPr algn="ctr"/>
              <a:t>35</a:t>
            </a:fld>
            <a:endParaRPr lang="zh-HK" altLang="en-US" sz="1400" dirty="0">
              <a:solidFill>
                <a:schemeClr val="tx1"/>
              </a:solidFill>
            </a:endParaRPr>
          </a:p>
        </p:txBody>
      </p:sp>
      <p:sp>
        <p:nvSpPr>
          <p:cNvPr id="5" name="矩形 4"/>
          <p:cNvSpPr/>
          <p:nvPr/>
        </p:nvSpPr>
        <p:spPr>
          <a:xfrm>
            <a:off x="1187624" y="2564904"/>
            <a:ext cx="6732336" cy="1908215"/>
          </a:xfrm>
          <a:prstGeom prst="rect">
            <a:avLst/>
          </a:prstGeom>
        </p:spPr>
        <p:txBody>
          <a:bodyPr wrap="square">
            <a:spAutoFit/>
          </a:bodyPr>
          <a:lstStyle/>
          <a:p>
            <a:pPr algn="ctr" fontAlgn="auto">
              <a:spcBef>
                <a:spcPts val="1200"/>
              </a:spcBef>
              <a:buClr>
                <a:srgbClr val="FF6600"/>
              </a:buClr>
              <a:buSzPct val="100000"/>
              <a:tabLst>
                <a:tab pos="270510" algn="l"/>
              </a:tabLst>
              <a:defRPr/>
            </a:pPr>
            <a:r>
              <a:rPr kumimoji="0" lang="en-US" altLang="zh-TW" sz="5400" b="1" smtClean="0">
                <a:solidFill>
                  <a:schemeClr val="accent2"/>
                </a:solidFill>
                <a:latin typeface="微軟正黑體" panose="020B0604030504040204" pitchFamily="34" charset="-120"/>
                <a:ea typeface="微軟正黑體" panose="020B0604030504040204" pitchFamily="34" charset="-120"/>
              </a:rPr>
              <a:t>2019/20</a:t>
            </a:r>
            <a:r>
              <a:rPr kumimoji="0" lang="zh-TW" altLang="en-US" sz="5400" b="1" smtClean="0">
                <a:solidFill>
                  <a:schemeClr val="accent2"/>
                </a:solidFill>
                <a:latin typeface="微軟正黑體" panose="020B0604030504040204" pitchFamily="34" charset="-120"/>
                <a:ea typeface="微軟正黑體" panose="020B0604030504040204" pitchFamily="34" charset="-120"/>
              </a:rPr>
              <a:t>学年</a:t>
            </a:r>
            <a:endParaRPr kumimoji="0" lang="en-US" altLang="zh-TW" sz="5400" b="1" dirty="0" smtClean="0">
              <a:solidFill>
                <a:schemeClr val="accent2"/>
              </a:solidFill>
              <a:latin typeface="微軟正黑體" panose="020B0604030504040204" pitchFamily="34" charset="-120"/>
              <a:ea typeface="微軟正黑體" panose="020B0604030504040204" pitchFamily="34" charset="-120"/>
            </a:endParaRPr>
          </a:p>
          <a:p>
            <a:pPr algn="ctr" fontAlgn="auto">
              <a:spcBef>
                <a:spcPts val="1200"/>
              </a:spcBef>
              <a:buClr>
                <a:srgbClr val="FF6600"/>
              </a:buClr>
              <a:buSzPct val="100000"/>
              <a:tabLst>
                <a:tab pos="270510" algn="l"/>
              </a:tabLst>
              <a:defRPr/>
            </a:pPr>
            <a:r>
              <a:rPr kumimoji="0" lang="en-US" altLang="zh-TW" sz="5400" b="1" dirty="0" smtClean="0">
                <a:solidFill>
                  <a:schemeClr val="accent2"/>
                </a:solidFill>
                <a:latin typeface="微軟正黑體" panose="020B0604030504040204" pitchFamily="34" charset="-120"/>
                <a:ea typeface="微軟正黑體" panose="020B0604030504040204" pitchFamily="34" charset="-120"/>
              </a:rPr>
              <a:t>K1</a:t>
            </a:r>
            <a:r>
              <a:rPr kumimoji="0" lang="zh-TW" altLang="en-US" sz="5400" b="1" dirty="0">
                <a:solidFill>
                  <a:schemeClr val="accent2"/>
                </a:solidFill>
                <a:latin typeface="微軟正黑體" panose="020B0604030504040204" pitchFamily="34" charset="-120"/>
                <a:ea typeface="微軟正黑體" panose="020B0604030504040204" pitchFamily="34" charset="-120"/>
              </a:rPr>
              <a:t>收</a:t>
            </a:r>
            <a:r>
              <a:rPr kumimoji="0" lang="zh-TW" altLang="en-US" sz="5400" b="1" dirty="0" smtClean="0">
                <a:solidFill>
                  <a:schemeClr val="accent2"/>
                </a:solidFill>
                <a:latin typeface="微軟正黑體" panose="020B0604030504040204" pitchFamily="34" charset="-120"/>
                <a:ea typeface="微軟正黑體" panose="020B0604030504040204" pitchFamily="34" charset="-120"/>
              </a:rPr>
              <a:t>生安排</a:t>
            </a:r>
            <a:r>
              <a:rPr kumimoji="0" lang="zh-TW" altLang="en-US" sz="5400" b="1" dirty="0">
                <a:solidFill>
                  <a:schemeClr val="accent2"/>
                </a:solidFill>
                <a:latin typeface="微軟正黑體" panose="020B0604030504040204" pitchFamily="34" charset="-120"/>
                <a:ea typeface="微軟正黑體" panose="020B0604030504040204" pitchFamily="34" charset="-120"/>
              </a:rPr>
              <a:t>流程</a:t>
            </a:r>
          </a:p>
        </p:txBody>
      </p:sp>
    </p:spTree>
    <p:extLst>
      <p:ext uri="{BB962C8B-B14F-4D97-AF65-F5344CB8AC3E}">
        <p14:creationId xmlns:p14="http://schemas.microsoft.com/office/powerpoint/2010/main" val="514635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706496" y="6414789"/>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36</a:t>
            </a:fld>
            <a:endParaRPr lang="zh-HK" altLang="en-US" sz="1400" dirty="0">
              <a:solidFill>
                <a:schemeClr val="tx1"/>
              </a:solidFill>
            </a:endParaRPr>
          </a:p>
        </p:txBody>
      </p:sp>
      <p:sp>
        <p:nvSpPr>
          <p:cNvPr id="3" name="標題 1"/>
          <p:cNvSpPr txBox="1">
            <a:spLocks/>
          </p:cNvSpPr>
          <p:nvPr/>
        </p:nvSpPr>
        <p:spPr>
          <a:xfrm>
            <a:off x="971600" y="684448"/>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en-US" altLang="zh-TW" sz="3200" smtClean="0">
                <a:solidFill>
                  <a:schemeClr val="bg1"/>
                </a:solidFill>
                <a:effectLst/>
                <a:latin typeface="微軟正黑體" panose="020B0604030504040204" pitchFamily="34" charset="-120"/>
                <a:ea typeface="微軟正黑體" panose="020B0604030504040204" pitchFamily="34" charset="-120"/>
              </a:rPr>
              <a:t>2019/20 </a:t>
            </a:r>
            <a:r>
              <a:rPr lang="zh-TW" altLang="en-US" sz="3200" smtClean="0">
                <a:solidFill>
                  <a:schemeClr val="bg1"/>
                </a:solidFill>
                <a:effectLst/>
                <a:latin typeface="微軟正黑體" panose="020B0604030504040204" pitchFamily="34" charset="-120"/>
                <a:ea typeface="微軟正黑體" panose="020B0604030504040204" pitchFamily="34" charset="-120"/>
              </a:rPr>
              <a:t>学年（</a:t>
            </a:r>
            <a:r>
              <a:rPr lang="en-US" altLang="zh-TW" sz="3200" smtClean="0">
                <a:solidFill>
                  <a:schemeClr val="bg1"/>
                </a:solidFill>
                <a:effectLst/>
                <a:latin typeface="微軟正黑體" panose="020B0604030504040204" pitchFamily="34" charset="-120"/>
                <a:ea typeface="微軟正黑體" panose="020B0604030504040204" pitchFamily="34" charset="-120"/>
              </a:rPr>
              <a:t>K1</a:t>
            </a:r>
            <a:r>
              <a:rPr lang="zh-TW" altLang="en-US" sz="3200" smtClean="0">
                <a:solidFill>
                  <a:schemeClr val="bg1"/>
                </a:solidFill>
                <a:effectLst/>
                <a:latin typeface="微軟正黑體" panose="020B0604030504040204" pitchFamily="34" charset="-120"/>
                <a:ea typeface="微軟正黑體" panose="020B0604030504040204" pitchFamily="34" charset="-120"/>
              </a:rPr>
              <a:t>）收生安排流程图</a:t>
            </a:r>
            <a:endParaRPr lang="zh-TW" altLang="en-US" sz="3200" dirty="0">
              <a:solidFill>
                <a:schemeClr val="bg1"/>
              </a:solidFill>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1835693" y="1700808"/>
            <a:ext cx="5760643" cy="4896544"/>
            <a:chOff x="-19049" y="0"/>
            <a:chExt cx="5260900" cy="4876800"/>
          </a:xfrm>
        </p:grpSpPr>
        <p:sp>
          <p:nvSpPr>
            <p:cNvPr id="10" name="矩形 9"/>
            <p:cNvSpPr/>
            <p:nvPr/>
          </p:nvSpPr>
          <p:spPr>
            <a:xfrm>
              <a:off x="0" y="0"/>
              <a:ext cx="2524125" cy="600075"/>
            </a:xfrm>
            <a:prstGeom prst="rect">
              <a:avLst/>
            </a:prstGeom>
            <a:solidFill>
              <a:srgbClr val="FFE1E1"/>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2018</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9</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a:t>
              </a:r>
              <a:r>
                <a:rPr lang="zh-TW" sz="1400" b="1" ker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至</a:t>
              </a:r>
              <a:r>
                <a:rPr lang="en-US" sz="1400" b="1" kern="0" smtClean="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11</a:t>
              </a:r>
              <a:r>
                <a:rPr lang="zh-TW" sz="1400" b="1" kern="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月申请人向教育局递交「注册证」申请</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2638425" y="0"/>
              <a:ext cx="2603426" cy="2209800"/>
            </a:xfrm>
            <a:prstGeom prst="rect">
              <a:avLst/>
            </a:prstGeom>
            <a:solidFill>
              <a:srgbClr val="ABE9F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altLang="zh-HK" sz="1400" b="1" kern="100" smtClean="0">
                  <a:solidFill>
                    <a:schemeClr val="tx1"/>
                  </a:solidFill>
                  <a:latin typeface="+mn-ea"/>
                  <a:cs typeface="Arial" panose="020B0604020202020204" pitchFamily="34" charset="0"/>
                </a:rPr>
                <a:t>幼稚园处理</a:t>
              </a:r>
              <a:r>
                <a:rPr lang="en-US" altLang="zh-TW" sz="1400" b="1" kern="100" smtClean="0">
                  <a:solidFill>
                    <a:schemeClr val="tx1"/>
                  </a:solidFill>
                  <a:latin typeface="+mn-ea"/>
                  <a:cs typeface="Times New Roman" panose="02020603050405020304" pitchFamily="18" charset="0"/>
                </a:rPr>
                <a:t> </a:t>
              </a:r>
              <a:r>
                <a:rPr lang="en-US" sz="1400" b="1" kern="100" smtClean="0">
                  <a:solidFill>
                    <a:schemeClr val="tx1"/>
                  </a:solidFill>
                  <a:effectLst/>
                  <a:latin typeface="+mn-ea"/>
                  <a:cs typeface="Arial" panose="020B0604020202020204" pitchFamily="34" charset="0"/>
                </a:rPr>
                <a:t>2019/20 </a:t>
              </a:r>
              <a:r>
                <a:rPr lang="en-US" sz="1400" b="1" kern="100" smtClean="0">
                  <a:solidFill>
                    <a:schemeClr val="tx1"/>
                  </a:solidFill>
                  <a:effectLst/>
                  <a:latin typeface="+mn-ea"/>
                  <a:cs typeface="Arial" panose="020B0604020202020204" pitchFamily="34" charset="0"/>
                </a:rPr>
                <a:t>K1</a:t>
              </a:r>
              <a:r>
                <a:rPr lang="zh-TW" sz="1400" b="1" kern="100" smtClean="0">
                  <a:solidFill>
                    <a:schemeClr val="tx1"/>
                  </a:solidFill>
                  <a:effectLst/>
                  <a:latin typeface="+mn-ea"/>
                  <a:cs typeface="Arial" panose="020B0604020202020204" pitchFamily="34" charset="0"/>
                </a:rPr>
                <a:t>入学</a:t>
              </a:r>
              <a:r>
                <a:rPr lang="zh-TW" altLang="zh-HK" sz="1400" b="1" kern="100" smtClean="0">
                  <a:solidFill>
                    <a:schemeClr val="tx1"/>
                  </a:solidFill>
                  <a:latin typeface="+mn-ea"/>
                  <a:cs typeface="Arial" panose="020B0604020202020204" pitchFamily="34" charset="0"/>
                </a:rPr>
                <a:t>申</a:t>
              </a:r>
              <a:r>
                <a:rPr lang="zh-TW" altLang="zh-HK" sz="1400" b="1" kern="100" smtClean="0">
                  <a:solidFill>
                    <a:schemeClr val="tx1"/>
                  </a:solidFill>
                  <a:latin typeface="+mn-ea"/>
                  <a:cs typeface="新細明體" panose="02020500000000000000" pitchFamily="18" charset="-120"/>
                </a:rPr>
                <a:t>请</a:t>
              </a:r>
              <a:endParaRPr lang="zh-TW" sz="1400" b="1" kern="100" dirty="0">
                <a:solidFill>
                  <a:schemeClr val="tx1"/>
                </a:solidFill>
                <a:effectLst/>
                <a:latin typeface="+mn-ea"/>
                <a:cs typeface="Times New Roman" panose="02020603050405020304" pitchFamily="18" charset="0"/>
              </a:endParaRPr>
            </a:p>
          </p:txBody>
        </p:sp>
        <p:sp>
          <p:nvSpPr>
            <p:cNvPr id="12" name="矩形 11"/>
            <p:cNvSpPr/>
            <p:nvPr/>
          </p:nvSpPr>
          <p:spPr>
            <a:xfrm>
              <a:off x="-19049" y="2390775"/>
              <a:ext cx="5260900" cy="495300"/>
            </a:xfrm>
            <a:prstGeom prst="rect">
              <a:avLst/>
            </a:prstGeom>
            <a:solidFill>
              <a:srgbClr val="FFFFAF"/>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0"/>
                </a:spcAft>
              </a:pPr>
              <a:r>
                <a:rPr lang="en-US" sz="1600" b="1" kern="0" dirty="0">
                  <a:solidFill>
                    <a:schemeClr val="tx1"/>
                  </a:solidFill>
                  <a:effectLst/>
                  <a:latin typeface="+mn-ea"/>
                  <a:cs typeface="Arial" panose="020B0604020202020204" pitchFamily="34" charset="0"/>
                </a:rPr>
                <a:t>2018</a:t>
              </a:r>
              <a:r>
                <a:rPr lang="zh-TW" sz="1600" b="1" kern="0" dirty="0">
                  <a:solidFill>
                    <a:schemeClr val="tx1"/>
                  </a:solidFill>
                  <a:effectLst/>
                  <a:latin typeface="+mn-ea"/>
                  <a:cs typeface="新細明體" panose="02020500000000000000" pitchFamily="18" charset="-120"/>
                </a:rPr>
                <a:t>年</a:t>
              </a:r>
              <a:r>
                <a:rPr lang="en-US" sz="1600" b="1" kern="0" dirty="0">
                  <a:solidFill>
                    <a:schemeClr val="tx1"/>
                  </a:solidFill>
                  <a:effectLst/>
                  <a:latin typeface="+mn-ea"/>
                  <a:cs typeface="Arial" panose="020B0604020202020204" pitchFamily="34" charset="0"/>
                </a:rPr>
                <a:t>12</a:t>
              </a:r>
              <a:r>
                <a:rPr lang="zh-TW" sz="1600" b="1" kern="0" dirty="0">
                  <a:solidFill>
                    <a:schemeClr val="tx1"/>
                  </a:solidFill>
                  <a:effectLst/>
                  <a:latin typeface="+mn-ea"/>
                  <a:cs typeface="新細明體" panose="02020500000000000000" pitchFamily="18" charset="-120"/>
                </a:rPr>
                <a:t>月</a:t>
              </a:r>
              <a:r>
                <a:rPr lang="en-US" sz="1600" b="1" kern="0" smtClean="0">
                  <a:solidFill>
                    <a:schemeClr val="tx1"/>
                  </a:solidFill>
                  <a:effectLst/>
                  <a:latin typeface="+mn-ea"/>
                  <a:cs typeface="Arial" panose="020B0604020202020204" pitchFamily="34" charset="0"/>
                </a:rPr>
                <a:t>21</a:t>
              </a:r>
              <a:r>
                <a:rPr lang="zh-TW" sz="1600" b="1" kern="0" smtClean="0">
                  <a:solidFill>
                    <a:schemeClr val="tx1"/>
                  </a:solidFill>
                  <a:effectLst/>
                  <a:latin typeface="+mn-ea"/>
                  <a:cs typeface="新細明體" panose="02020500000000000000" pitchFamily="18" charset="-120"/>
                </a:rPr>
                <a:t>日前幼稚园通知申请人</a:t>
              </a:r>
              <a:r>
                <a:rPr lang="en-US" sz="1600" b="1" kern="0" smtClean="0">
                  <a:solidFill>
                    <a:schemeClr val="tx1"/>
                  </a:solidFill>
                  <a:effectLst/>
                  <a:latin typeface="+mn-ea"/>
                  <a:cs typeface="Arial" panose="020B0604020202020204" pitchFamily="34" charset="0"/>
                </a:rPr>
                <a:t>K1</a:t>
              </a:r>
              <a:r>
                <a:rPr lang="zh-TW" sz="1600" b="1" kern="0" smtClean="0">
                  <a:solidFill>
                    <a:schemeClr val="tx1"/>
                  </a:solidFill>
                  <a:effectLst/>
                  <a:latin typeface="+mn-ea"/>
                  <a:cs typeface="新細明體" panose="02020500000000000000" pitchFamily="18" charset="-120"/>
                </a:rPr>
                <a:t>学位申请结果</a:t>
              </a:r>
              <a:r>
                <a:rPr lang="en-US" sz="1600" b="1" kern="100" dirty="0">
                  <a:solidFill>
                    <a:schemeClr val="tx1"/>
                  </a:solidFill>
                  <a:effectLst/>
                  <a:ea typeface="新細明體" panose="02020500000000000000" pitchFamily="18" charset="-120"/>
                  <a:cs typeface="Times New Roman" panose="02020603050405020304" pitchFamily="18" charset="0"/>
                </a:rPr>
                <a:t> </a:t>
              </a:r>
              <a:endParaRPr lang="zh-TW" sz="1600" b="1" kern="100" dirty="0">
                <a:solidFill>
                  <a:schemeClr val="tx1"/>
                </a:solidFill>
                <a:effectLst/>
                <a:ea typeface="新細明體" panose="02020500000000000000" pitchFamily="18" charset="-120"/>
                <a:cs typeface="Times New Roman" panose="02020603050405020304" pitchFamily="18" charset="0"/>
              </a:endParaRPr>
            </a:p>
          </p:txBody>
        </p:sp>
        <p:sp>
          <p:nvSpPr>
            <p:cNvPr id="13" name="矩形 12"/>
            <p:cNvSpPr/>
            <p:nvPr/>
          </p:nvSpPr>
          <p:spPr>
            <a:xfrm>
              <a:off x="19050" y="3057525"/>
              <a:ext cx="2514600" cy="600075"/>
            </a:xfrm>
            <a:prstGeom prst="rect">
              <a:avLst/>
            </a:prstGeom>
            <a:solidFill>
              <a:srgbClr val="BAF8E3"/>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sz="1400" b="1" kern="100" smtClean="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如申请人获取</a:t>
              </a:r>
              <a:r>
                <a:rPr lang="zh-TW" sz="1400" b="1" kern="10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录</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p:cNvSpPr/>
            <p:nvPr/>
          </p:nvSpPr>
          <p:spPr>
            <a:xfrm>
              <a:off x="0" y="761396"/>
              <a:ext cx="2514600" cy="1448404"/>
            </a:xfrm>
            <a:prstGeom prst="rect">
              <a:avLst/>
            </a:prstGeom>
            <a:solidFill>
              <a:srgbClr val="FFB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dirty="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如申请人在递交申请时已提供全部所需数据及证明文件，教育局一般可在六至八个星期内完成审核并以邮递方式发放「注册证」</a:t>
              </a:r>
              <a:r>
                <a:rPr lang="en-US" sz="1400" b="1" kern="0" dirty="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sz="1400" b="1" kern="0" dirty="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「入学许可书」给申请人</a:t>
              </a:r>
            </a:p>
            <a:p>
              <a:pPr>
                <a:lnSpc>
                  <a:spcPts val="1350"/>
                </a:lnSpc>
                <a:spcAft>
                  <a:spcPts val="0"/>
                </a:spcAft>
              </a:pPr>
              <a:r>
                <a:rPr lang="en-US" sz="1200" kern="100" dirty="0">
                  <a:effectLst/>
                  <a:ea typeface="新細明體" panose="02020500000000000000" pitchFamily="18" charset="-120"/>
                  <a:cs typeface="Times New Roman" panose="02020603050405020304" pitchFamily="18" charset="0"/>
                </a:rPr>
                <a:t> </a:t>
              </a:r>
              <a:endParaRPr lang="zh-TW" sz="1200" kern="100" dirty="0">
                <a:effectLst/>
                <a:ea typeface="新細明體" panose="02020500000000000000" pitchFamily="18" charset="-120"/>
                <a:cs typeface="Times New Roman" panose="02020603050405020304" pitchFamily="18" charset="0"/>
              </a:endParaRPr>
            </a:p>
          </p:txBody>
        </p:sp>
        <p:sp>
          <p:nvSpPr>
            <p:cNvPr id="15" name="矩形 14"/>
            <p:cNvSpPr/>
            <p:nvPr/>
          </p:nvSpPr>
          <p:spPr>
            <a:xfrm>
              <a:off x="2657475" y="3057525"/>
              <a:ext cx="2584376" cy="600075"/>
            </a:xfrm>
            <a:prstGeom prst="rect">
              <a:avLst/>
            </a:prstGeom>
            <a:solidFill>
              <a:srgbClr val="FFE7B7"/>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50"/>
                </a:lnSpc>
                <a:spcAft>
                  <a:spcPts val="0"/>
                </a:spcAft>
              </a:pPr>
              <a:r>
                <a:rPr lang="zh-TW" sz="1400" b="1" kern="100" smtClean="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如申请人不获取</a:t>
              </a:r>
              <a:r>
                <a:rPr lang="zh-TW" sz="1400" b="1" kern="10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录</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向下箭號 15"/>
            <p:cNvSpPr/>
            <p:nvPr/>
          </p:nvSpPr>
          <p:spPr>
            <a:xfrm>
              <a:off x="1276350" y="600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向下箭號 17"/>
            <p:cNvSpPr/>
            <p:nvPr/>
          </p:nvSpPr>
          <p:spPr>
            <a:xfrm>
              <a:off x="3886200" y="2209800"/>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向下箭號 18"/>
            <p:cNvSpPr/>
            <p:nvPr/>
          </p:nvSpPr>
          <p:spPr>
            <a:xfrm>
              <a:off x="1314450"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向下箭號 19"/>
            <p:cNvSpPr/>
            <p:nvPr/>
          </p:nvSpPr>
          <p:spPr>
            <a:xfrm>
              <a:off x="3895725" y="288607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向下箭號 20"/>
            <p:cNvSpPr/>
            <p:nvPr/>
          </p:nvSpPr>
          <p:spPr>
            <a:xfrm>
              <a:off x="1323975"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向下箭號 21"/>
            <p:cNvSpPr/>
            <p:nvPr/>
          </p:nvSpPr>
          <p:spPr>
            <a:xfrm>
              <a:off x="3905250" y="3667125"/>
              <a:ext cx="76200" cy="152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矩形 22"/>
            <p:cNvSpPr/>
            <p:nvPr/>
          </p:nvSpPr>
          <p:spPr>
            <a:xfrm>
              <a:off x="2657475" y="3848100"/>
              <a:ext cx="2584376" cy="1028700"/>
            </a:xfrm>
            <a:prstGeom prst="rect">
              <a:avLst/>
            </a:prstGeom>
            <a:solidFill>
              <a:srgbClr val="FFCC66"/>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于「统一注册日期」后</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
              </a:r>
              <a:b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br>
              <a:r>
                <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a:t>
              </a:r>
              <a:r>
                <a:rPr lang="en-US"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2019</a:t>
              </a:r>
              <a:r>
                <a:rPr lang="zh-TW" sz="1400" b="1" ker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月底开始）</a:t>
              </a:r>
              <a:endParaRPr lang="en-US" alt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endParaRPr>
            </a:p>
            <a:p>
              <a:pPr algn="ctr">
                <a:lnSpc>
                  <a:spcPts val="1560"/>
                </a:lnSpc>
                <a:spcAft>
                  <a:spcPts val="0"/>
                </a:spcAft>
              </a:pPr>
              <a:r>
                <a:rPr lang="zh-TW"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参考教育局公布的幼稚园</a:t>
              </a:r>
              <a:r>
                <a:rPr lang="en-US"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K1</a:t>
              </a:r>
              <a:r>
                <a:rPr lang="zh-TW" sz="1400" b="1" kern="0" smtClean="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rPr>
                <a:t>空缺信息</a:t>
              </a:r>
              <a:endParaRPr lang="zh-TW" sz="1400" b="1" kern="0" dirty="0">
                <a:solidFill>
                  <a:srgbClr val="272727"/>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24" name="矩形 23"/>
            <p:cNvSpPr/>
            <p:nvPr/>
          </p:nvSpPr>
          <p:spPr>
            <a:xfrm>
              <a:off x="19050" y="3848100"/>
              <a:ext cx="2514600" cy="1028700"/>
            </a:xfrm>
            <a:prstGeom prst="rect">
              <a:avLst/>
            </a:prstGeom>
            <a:solidFill>
              <a:srgbClr val="2FE5BA"/>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60"/>
                </a:lnSpc>
                <a:spcAft>
                  <a:spcPts val="0"/>
                </a:spcAft>
              </a:pPr>
              <a:r>
                <a:rPr lang="zh-TW" sz="1400" b="1" kern="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于「统一注册日期」</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
              </a:r>
              <a:b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b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（即</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2019</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年</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a:t>
              </a:r>
              <a:r>
                <a:rPr lang="zh-TW" sz="1400" b="1" kern="0" dirty="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月</a:t>
              </a:r>
              <a:r>
                <a:rPr lang="en-US" sz="1400" b="1" kern="0" dirty="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10</a:t>
              </a:r>
              <a:r>
                <a:rPr lang="zh-TW" sz="1400" b="1" ker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至</a:t>
              </a:r>
              <a:r>
                <a:rPr lang="en-US" sz="1400" b="1" kern="0" smtClean="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12</a:t>
              </a:r>
              <a:r>
                <a:rPr lang="zh-TW" sz="1400" b="1" kern="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日）到一所幼稚园注册提交「注册证」</a:t>
              </a:r>
              <a:r>
                <a:rPr lang="en-US" sz="1400" b="1" kern="0" smtClean="0">
                  <a:solidFill>
                    <a:srgbClr val="272727"/>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sz="1400" b="1" kern="0" smtClean="0">
                  <a:solidFill>
                    <a:srgbClr val="272727"/>
                  </a:solidFill>
                  <a:effectLst/>
                  <a:latin typeface="微軟正黑體" panose="020B0604030504040204" pitchFamily="34" charset="-120"/>
                  <a:ea typeface="微軟正黑體" panose="020B0604030504040204" pitchFamily="34" charset="-120"/>
                  <a:cs typeface="新細明體" panose="02020500000000000000" pitchFamily="18" charset="-120"/>
                </a:rPr>
                <a:t>「入学许可书」并缴交注册费</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400981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3472"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37</a:t>
            </a:fld>
            <a:endParaRPr lang="zh-HK" altLang="en-US" sz="1400" dirty="0">
              <a:solidFill>
                <a:schemeClr val="tx1"/>
              </a:solidFill>
            </a:endParaRPr>
          </a:p>
        </p:txBody>
      </p:sp>
      <p:sp>
        <p:nvSpPr>
          <p:cNvPr id="6" name="內容版面配置區 1"/>
          <p:cNvSpPr txBox="1">
            <a:spLocks/>
          </p:cNvSpPr>
          <p:nvPr/>
        </p:nvSpPr>
        <p:spPr>
          <a:xfrm>
            <a:off x="467544" y="1988840"/>
            <a:ext cx="8352928" cy="3528392"/>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fontAlgn="auto">
              <a:spcBef>
                <a:spcPts val="1000"/>
              </a:spcBef>
              <a:spcAft>
                <a:spcPts val="0"/>
              </a:spcAft>
              <a:buClr>
                <a:schemeClr val="bg2"/>
              </a:buClr>
              <a:buSzPct val="100000"/>
              <a:buFont typeface="Wingdings 3" panose="05040102010807070707" pitchFamily="18" charset="2"/>
              <a:buChar char="}"/>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幼稚园：</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办学理念、管理和发展、学校文化</a:t>
            </a:r>
            <a:endParaRPr lang="zh-TW" altLang="en-US" sz="2000" b="1" dirty="0">
              <a:solidFill>
                <a:srgbClr val="0099CC"/>
              </a:solidFill>
              <a:latin typeface="微軟正黑體" panose="020B0604030504040204" pitchFamily="34" charset="-120"/>
              <a:ea typeface="微軟正黑體" panose="020B0604030504040204" pitchFamily="34" charset="-120"/>
            </a:endParaRP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课程：</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均衡课程、多元化学习活动</a:t>
            </a: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家长 ：</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了解孩子的独特性、能力、兴趣和需要</a:t>
            </a:r>
            <a:endParaRPr lang="en-US" altLang="zh-TW" sz="2000"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报读</a:t>
            </a:r>
            <a:r>
              <a:rPr lang="en-US" altLang="zh-TW" sz="2000" b="1" smtClean="0">
                <a:solidFill>
                  <a:srgbClr val="0099CC"/>
                </a:solidFill>
                <a:latin typeface="微軟正黑體" panose="020B0604030504040204" pitchFamily="34" charset="-120"/>
                <a:ea typeface="微軟正黑體" panose="020B0604030504040204" pitchFamily="34" charset="-120"/>
              </a:rPr>
              <a:t>/</a:t>
            </a:r>
            <a:r>
              <a:rPr lang="zh-TW" altLang="en-US" sz="2000" b="1" smtClean="0">
                <a:solidFill>
                  <a:srgbClr val="0099CC"/>
                </a:solidFill>
                <a:latin typeface="微軟正黑體" panose="020B0604030504040204" pitchFamily="34" charset="-120"/>
                <a:ea typeface="微軟正黑體" panose="020B0604030504040204" pitchFamily="34" charset="-120"/>
              </a:rPr>
              <a:t>申请数目</a:t>
            </a:r>
            <a:r>
              <a:rPr lang="en-US" altLang="zh-TW" sz="2000" b="1" smtClean="0">
                <a:solidFill>
                  <a:srgbClr val="0099CC"/>
                </a:solidFill>
                <a:latin typeface="微軟正黑體" panose="020B0604030504040204" pitchFamily="34" charset="-120"/>
                <a:ea typeface="微軟正黑體" panose="020B0604030504040204" pitchFamily="34" charset="-120"/>
              </a:rPr>
              <a:t>(</a:t>
            </a:r>
            <a:r>
              <a:rPr lang="zh-TW" altLang="en-US" sz="2000" b="1" smtClean="0">
                <a:solidFill>
                  <a:srgbClr val="0099CC"/>
                </a:solidFill>
                <a:latin typeface="微軟正黑體" panose="020B0604030504040204" pitchFamily="34" charset="-120"/>
                <a:ea typeface="微軟正黑體" panose="020B0604030504040204" pitchFamily="34" charset="-120"/>
              </a:rPr>
              <a:t>不受地区限制</a:t>
            </a:r>
            <a:r>
              <a:rPr lang="en-US" altLang="zh-TW" sz="2000" b="1" smtClean="0">
                <a:solidFill>
                  <a:srgbClr val="0099CC"/>
                </a:solidFill>
                <a:latin typeface="微軟正黑體" panose="020B0604030504040204" pitchFamily="34" charset="-120"/>
                <a:ea typeface="微軟正黑體" panose="020B0604030504040204" pitchFamily="34" charset="-120"/>
              </a:rPr>
              <a:t>)</a:t>
            </a:r>
            <a:endParaRPr lang="zh-TW" altLang="en-US" sz="2000" b="1" dirty="0">
              <a:solidFill>
                <a:srgbClr val="0099CC"/>
              </a:solidFill>
              <a:latin typeface="微軟正黑體" panose="020B0604030504040204" pitchFamily="34" charset="-120"/>
              <a:ea typeface="微軟正黑體" panose="020B0604030504040204" pitchFamily="34" charset="-120"/>
            </a:endParaRPr>
          </a:p>
          <a:p>
            <a:pPr algn="just" fontAlgn="auto">
              <a:spcBef>
                <a:spcPts val="1000"/>
              </a:spcBef>
              <a:spcAft>
                <a:spcPts val="0"/>
              </a:spcAft>
              <a:buClr>
                <a:schemeClr val="bg2"/>
              </a:buClr>
              <a:buSzPct val="100000"/>
              <a:buFont typeface="Wingdings 3" panose="05040102010807070707" pitchFamily="18" charset="2"/>
              <a:buChar char="}"/>
              <a:defRPr/>
            </a:pPr>
            <a:r>
              <a:rPr lang="zh-TW" altLang="en-US" b="1" smtClean="0">
                <a:solidFill>
                  <a:schemeClr val="tx1">
                    <a:lumMod val="65000"/>
                    <a:lumOff val="35000"/>
                  </a:schemeClr>
                </a:solidFill>
                <a:latin typeface="微軟正黑體" panose="020B0604030504040204" pitchFamily="34" charset="-120"/>
                <a:ea typeface="微軟正黑體" panose="020B0604030504040204" pitchFamily="34" charset="-120"/>
              </a:rPr>
              <a:t>参考数据：</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参观学校、学校网页</a:t>
            </a:r>
          </a:p>
          <a:p>
            <a:pPr marL="1103694" lvl="4" indent="-541338" fontAlgn="auto">
              <a:lnSpc>
                <a:spcPct val="80000"/>
              </a:lnSpc>
              <a:spcBef>
                <a:spcPts val="1200"/>
              </a:spcBef>
              <a:spcAft>
                <a:spcPts val="0"/>
              </a:spcAft>
              <a:buClr>
                <a:schemeClr val="bg2"/>
              </a:buClr>
              <a:buSzPct val="100000"/>
              <a:buFont typeface="Arial" panose="020B0604020202020204" pitchFamily="34" charset="0"/>
              <a:buChar char="•"/>
              <a:defRPr/>
            </a:pPr>
            <a:r>
              <a:rPr lang="zh-TW" altLang="en-US" sz="2000" b="1" smtClean="0">
                <a:solidFill>
                  <a:srgbClr val="0099CC"/>
                </a:solidFill>
                <a:latin typeface="微軟正黑體" panose="020B0604030504040204" pitchFamily="34" charset="-120"/>
                <a:ea typeface="微軟正黑體" panose="020B0604030504040204" pitchFamily="34" charset="-120"/>
              </a:rPr>
              <a:t>幼稚园概览 </a:t>
            </a:r>
            <a:r>
              <a:rPr lang="en-US" altLang="zh-TW" sz="2000" b="1" smtClean="0">
                <a:solidFill>
                  <a:srgbClr val="0099CC"/>
                </a:solidFill>
                <a:latin typeface="微軟正黑體" panose="020B0604030504040204" pitchFamily="34" charset="-120"/>
                <a:ea typeface="微軟正黑體" panose="020B0604030504040204" pitchFamily="34" charset="-120"/>
              </a:rPr>
              <a:t>( </a:t>
            </a:r>
            <a:r>
              <a:rPr lang="zh-TW" altLang="en-US" sz="2000" b="1" smtClean="0">
                <a:solidFill>
                  <a:srgbClr val="0099CC"/>
                </a:solidFill>
                <a:latin typeface="微軟正黑體" panose="020B0604030504040204" pitchFamily="34" charset="-120"/>
                <a:ea typeface="微軟正黑體" panose="020B0604030504040204" pitchFamily="34" charset="-120"/>
              </a:rPr>
              <a:t>将于本年</a:t>
            </a:r>
            <a:r>
              <a:rPr lang="en-US" altLang="zh-TW" sz="2000" b="1" smtClean="0">
                <a:solidFill>
                  <a:srgbClr val="0099CC"/>
                </a:solidFill>
                <a:latin typeface="微軟正黑體" panose="020B0604030504040204" pitchFamily="34" charset="-120"/>
                <a:ea typeface="微軟正黑體" panose="020B0604030504040204" pitchFamily="34" charset="-120"/>
              </a:rPr>
              <a:t>9</a:t>
            </a:r>
            <a:r>
              <a:rPr lang="zh-TW" altLang="en-US" sz="2000" b="1" dirty="0">
                <a:solidFill>
                  <a:srgbClr val="0099CC"/>
                </a:solidFill>
                <a:latin typeface="微軟正黑體" panose="020B0604030504040204" pitchFamily="34" charset="-120"/>
                <a:ea typeface="微軟正黑體" panose="020B0604030504040204" pitchFamily="34" charset="-120"/>
              </a:rPr>
              <a:t>月更新</a:t>
            </a:r>
            <a:r>
              <a:rPr lang="en-US" altLang="zh-TW" sz="2000" b="1" dirty="0">
                <a:solidFill>
                  <a:srgbClr val="0099CC"/>
                </a:solidFill>
                <a:latin typeface="微軟正黑體" panose="020B0604030504040204" pitchFamily="34" charset="-120"/>
                <a:ea typeface="微軟正黑體" panose="020B0604030504040204" pitchFamily="34" charset="-120"/>
              </a:rPr>
              <a:t>) </a:t>
            </a:r>
            <a:r>
              <a:rPr lang="en-US" altLang="zh-TW" sz="2000" b="1" dirty="0">
                <a:solidFill>
                  <a:srgbClr val="0099CC"/>
                </a:solidFill>
                <a:latin typeface="微軟正黑體" panose="020B0604030504040204" pitchFamily="34" charset="-120"/>
                <a:ea typeface="微軟正黑體" panose="020B0604030504040204" pitchFamily="34" charset="-120"/>
                <a:hlinkClick r:id="rId2"/>
              </a:rPr>
              <a:t>http://www.chsc.hk/kindergarten/</a:t>
            </a:r>
            <a:endParaRPr lang="en-US" altLang="zh-TW" sz="2000" b="1" dirty="0">
              <a:solidFill>
                <a:srgbClr val="0099CC"/>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1800" dirty="0" smtClean="0">
              <a:solidFill>
                <a:srgbClr val="0000FF"/>
              </a:solidFill>
              <a:latin typeface="+mn-ea"/>
            </a:endParaRPr>
          </a:p>
          <a:p>
            <a:pPr fontAlgn="auto">
              <a:spcAft>
                <a:spcPts val="0"/>
              </a:spcAft>
              <a:tabLst>
                <a:tab pos="1166813" algn="l"/>
              </a:tabLs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en-US" altLang="zh-TW" sz="1800" dirty="0" smtClean="0">
              <a:solidFill>
                <a:srgbClr val="0000FF"/>
              </a:solidFill>
              <a:latin typeface="+mn-ea"/>
            </a:endParaRPr>
          </a:p>
          <a:p>
            <a:pPr fontAlgn="auto">
              <a:spcAft>
                <a:spcPts val="0"/>
              </a:spcAft>
              <a:defRPr/>
            </a:pPr>
            <a:endParaRPr lang="zh-HK" altLang="en-US" sz="1600" dirty="0"/>
          </a:p>
        </p:txBody>
      </p:sp>
      <p:sp>
        <p:nvSpPr>
          <p:cNvPr id="7" name="標題 1"/>
          <p:cNvSpPr txBox="1">
            <a:spLocks/>
          </p:cNvSpPr>
          <p:nvPr/>
        </p:nvSpPr>
        <p:spPr>
          <a:xfrm>
            <a:off x="611560" y="620688"/>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zh-TW" altLang="en-US" sz="3600" smtClean="0">
                <a:solidFill>
                  <a:schemeClr val="bg1"/>
                </a:solidFill>
                <a:effectLst/>
                <a:latin typeface="微軟正黑體" panose="020B0604030504040204" pitchFamily="34" charset="-120"/>
                <a:ea typeface="微軟正黑體" panose="020B0604030504040204" pitchFamily="34" charset="-120"/>
              </a:rPr>
              <a:t>选幼稚园的考虑重点</a:t>
            </a:r>
            <a:endParaRPr lang="zh-TW" altLang="en-US" sz="3600" dirty="0">
              <a:solidFill>
                <a:schemeClr val="bg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9973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27415" y="6473403"/>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38</a:t>
            </a:fld>
            <a:endParaRPr lang="zh-HK" altLang="en-US" sz="1400" dirty="0">
              <a:solidFill>
                <a:schemeClr val="tx1"/>
              </a:solidFill>
            </a:endParaRPr>
          </a:p>
        </p:txBody>
      </p:sp>
      <p:sp>
        <p:nvSpPr>
          <p:cNvPr id="6" name="內容版面配置區 2"/>
          <p:cNvSpPr txBox="1">
            <a:spLocks/>
          </p:cNvSpPr>
          <p:nvPr/>
        </p:nvSpPr>
        <p:spPr>
          <a:xfrm>
            <a:off x="16609" y="2204864"/>
            <a:ext cx="8259433" cy="4873625"/>
          </a:xfrm>
          <a:prstGeom prst="rect">
            <a:avLst/>
          </a:prstGeom>
        </p:spPr>
        <p:txBody>
          <a:bodyPr vert="horz">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1200"/>
              </a:spcBef>
              <a:buClr>
                <a:srgbClr val="FF6600"/>
              </a:buClr>
              <a:buNone/>
            </a:pPr>
            <a:r>
              <a:rPr kumimoji="0" lang="en-US" altLang="zh-TW" sz="2400" b="1" dirty="0" smtClean="0">
                <a:solidFill>
                  <a:schemeClr val="bg2">
                    <a:lumMod val="25000"/>
                  </a:schemeClr>
                </a:solidFill>
                <a:latin typeface="微軟正黑體" panose="020B0604030504040204" pitchFamily="34" charset="-120"/>
                <a:ea typeface="微軟正黑體" panose="020B0604030504040204" pitchFamily="34" charset="-120"/>
              </a:rPr>
              <a:t>	    </a:t>
            </a:r>
            <a:r>
              <a:rPr kumimoji="0"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教育局 ─</a:t>
            </a:r>
            <a:endPar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zh-TW" altLang="en-US" sz="2400" b="1" smtClean="0">
                <a:solidFill>
                  <a:srgbClr val="0099CC"/>
                </a:solidFill>
                <a:latin typeface="微軟正黑體" panose="020B0604030504040204" pitchFamily="34" charset="-120"/>
                <a:ea typeface="微軟正黑體" panose="020B0604030504040204" pitchFamily="34" charset="-120"/>
              </a:rPr>
              <a:t>网页</a:t>
            </a:r>
            <a:r>
              <a:rPr kumimoji="0" lang="en-US" altLang="zh-TW" sz="2400" b="1" smtClean="0">
                <a:solidFill>
                  <a:srgbClr val="0099CC"/>
                </a:solidFill>
                <a:latin typeface="微軟正黑體" panose="020B0604030504040204" pitchFamily="34" charset="-120"/>
                <a:ea typeface="微軟正黑體" panose="020B0604030504040204" pitchFamily="34" charset="-120"/>
              </a:rPr>
              <a:t>: </a:t>
            </a:r>
            <a:r>
              <a:rPr kumimoji="0" lang="en-US" altLang="zh-TW" sz="2400" b="1" dirty="0">
                <a:solidFill>
                  <a:srgbClr val="0099CC"/>
                </a:solidFill>
                <a:latin typeface="微軟正黑體" panose="020B0604030504040204" pitchFamily="34" charset="-120"/>
                <a:ea typeface="微軟正黑體" panose="020B0604030504040204" pitchFamily="34" charset="-120"/>
                <a:hlinkClick r:id="rId2"/>
              </a:rPr>
              <a:t>http://</a:t>
            </a:r>
            <a:r>
              <a:rPr kumimoji="0" lang="en-US" altLang="zh-TW" sz="2400" b="1" dirty="0" smtClean="0">
                <a:solidFill>
                  <a:srgbClr val="0099CC"/>
                </a:solidFill>
                <a:latin typeface="微軟正黑體" panose="020B0604030504040204" pitchFamily="34" charset="-120"/>
                <a:ea typeface="微軟正黑體" panose="020B0604030504040204" pitchFamily="34" charset="-120"/>
                <a:hlinkClick r:id="rId2"/>
              </a:rPr>
              <a:t>www.edb.gov.hk/k1-admission_sc</a:t>
            </a:r>
            <a:endParaRPr kumimoji="0" lang="en-US" altLang="zh-TW" sz="2400" b="1" dirty="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sz="2400" b="1" dirty="0" smtClean="0">
              <a:solidFill>
                <a:srgbClr val="0099CC"/>
              </a:solidFill>
              <a:latin typeface="微軟正黑體" panose="020B0604030504040204" pitchFamily="34" charset="-120"/>
              <a:ea typeface="微軟正黑體" panose="020B0604030504040204" pitchFamily="34" charset="-120"/>
            </a:endParaRPr>
          </a:p>
          <a:p>
            <a:pPr marL="562356" lvl="4" indent="0" fontAlgn="auto">
              <a:lnSpc>
                <a:spcPct val="80000"/>
              </a:lnSpc>
              <a:spcBef>
                <a:spcPts val="1200"/>
              </a:spcBef>
              <a:spcAft>
                <a:spcPts val="1200"/>
              </a:spcAft>
              <a:buClr>
                <a:schemeClr val="bg2"/>
              </a:buClr>
              <a:buSzPct val="100000"/>
              <a:buNone/>
              <a:defRPr/>
            </a:pPr>
            <a:endParaRPr kumimoji="0" lang="en-US" altLang="zh-TW" sz="2400" b="1" dirty="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endParaRPr kumimoji="0" lang="en-US" altLang="zh-TW" b="1" dirty="0" smtClean="0">
              <a:solidFill>
                <a:srgbClr val="0099CC"/>
              </a:solidFill>
              <a:latin typeface="微軟正黑體" panose="020B0604030504040204" pitchFamily="34" charset="-120"/>
              <a:ea typeface="微軟正黑體" panose="020B0604030504040204" pitchFamily="34" charset="-120"/>
            </a:endParaRP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en-US" altLang="zh-TW" sz="2400" b="1" smtClean="0">
                <a:solidFill>
                  <a:srgbClr val="0099CC"/>
                </a:solidFill>
                <a:latin typeface="微軟正黑體" panose="020B0604030504040204" pitchFamily="34" charset="-120"/>
                <a:ea typeface="微軟正黑體" panose="020B0604030504040204" pitchFamily="34" charset="-120"/>
              </a:rPr>
              <a:t>24</a:t>
            </a:r>
            <a:r>
              <a:rPr kumimoji="0" lang="zh-TW" altLang="en-US" sz="2400" b="1" smtClean="0">
                <a:solidFill>
                  <a:srgbClr val="0099CC"/>
                </a:solidFill>
                <a:latin typeface="微軟正黑體" panose="020B0604030504040204" pitchFamily="34" charset="-120"/>
                <a:ea typeface="微軟正黑體" panose="020B0604030504040204" pitchFamily="34" charset="-120"/>
              </a:rPr>
              <a:t>小时自动电话查询系统：</a:t>
            </a:r>
            <a:r>
              <a:rPr kumimoji="0" lang="en-US" altLang="zh-TW" sz="2400" b="1" smtClean="0">
                <a:solidFill>
                  <a:srgbClr val="0099CC"/>
                </a:solidFill>
                <a:latin typeface="微軟正黑體" panose="020B0604030504040204" pitchFamily="34" charset="-120"/>
                <a:ea typeface="微軟正黑體" panose="020B0604030504040204" pitchFamily="34" charset="-120"/>
              </a:rPr>
              <a:t>2891 </a:t>
            </a:r>
            <a:r>
              <a:rPr kumimoji="0" lang="en-US" altLang="zh-TW" sz="2400" b="1" dirty="0">
                <a:solidFill>
                  <a:srgbClr val="0099CC"/>
                </a:solidFill>
                <a:latin typeface="微軟正黑體" panose="020B0604030504040204" pitchFamily="34" charset="-120"/>
                <a:ea typeface="微軟正黑體" panose="020B0604030504040204" pitchFamily="34" charset="-120"/>
              </a:rPr>
              <a:t>0088 </a:t>
            </a:r>
          </a:p>
          <a:p>
            <a:pPr marL="1103694" lvl="4" indent="-541338" fontAlgn="auto">
              <a:lnSpc>
                <a:spcPct val="80000"/>
              </a:lnSpc>
              <a:spcBef>
                <a:spcPts val="1200"/>
              </a:spcBef>
              <a:spcAft>
                <a:spcPts val="1200"/>
              </a:spcAft>
              <a:buClr>
                <a:schemeClr val="bg2"/>
              </a:buClr>
              <a:buSzPct val="100000"/>
              <a:buFont typeface="Arial" panose="020B0604020202020204" pitchFamily="34" charset="0"/>
              <a:buChar char="•"/>
              <a:defRPr/>
            </a:pPr>
            <a:r>
              <a:rPr kumimoji="0" lang="zh-TW" altLang="en-US" sz="2400" b="1" smtClean="0">
                <a:solidFill>
                  <a:srgbClr val="0099CC"/>
                </a:solidFill>
                <a:latin typeface="微軟正黑體" panose="020B0604030504040204" pitchFamily="34" charset="-120"/>
                <a:ea typeface="微軟正黑體" panose="020B0604030504040204" pitchFamily="34" charset="-120"/>
              </a:rPr>
              <a:t>各区域教育服务处或幼稚园及幼儿中心联合办事处 </a:t>
            </a:r>
          </a:p>
          <a:p>
            <a:pPr fontAlgn="base">
              <a:spcBef>
                <a:spcPts val="2400"/>
              </a:spcBef>
              <a:buFont typeface="Arial" panose="020B0604020202020204" pitchFamily="34" charset="0"/>
              <a:buChar char="•"/>
            </a:pPr>
            <a:endParaRPr kumimoji="0" lang="en-US" altLang="zh-TW" sz="3200" b="1" dirty="0">
              <a:latin typeface="微軟正黑體" panose="020B0604030504040204" pitchFamily="34" charset="-120"/>
              <a:ea typeface="微軟正黑體" panose="020B0604030504040204" pitchFamily="34" charset="-120"/>
            </a:endParaRPr>
          </a:p>
        </p:txBody>
      </p:sp>
      <p:pic>
        <p:nvPicPr>
          <p:cNvPr id="7" name="Picture 2" descr="C:\Users\chanmaria\AppData\Local\Microsoft\Windows\Temporary Internet Files\Content.IE5\N3WI6WEV\MC9003841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2060848"/>
            <a:ext cx="129698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a:graphicFrameLocks noGrp="1"/>
          </p:cNvGraphicFramePr>
          <p:nvPr>
            <p:extLst>
              <p:ext uri="{D42A27DB-BD31-4B8C-83A1-F6EECF244321}">
                <p14:modId xmlns:p14="http://schemas.microsoft.com/office/powerpoint/2010/main" val="1017014783"/>
              </p:ext>
            </p:extLst>
          </p:nvPr>
        </p:nvGraphicFramePr>
        <p:xfrm>
          <a:off x="1331640" y="3356992"/>
          <a:ext cx="6096000" cy="1463040"/>
        </p:xfrm>
        <a:graphic>
          <a:graphicData uri="http://schemas.openxmlformats.org/drawingml/2006/table">
            <a:tbl>
              <a:tblPr firstRow="1" bandRow="1">
                <a:tableStyleId>{22838BEF-8BB2-4498-84A7-C5851F593DF1}</a:tableStyleId>
              </a:tblPr>
              <a:tblGrid>
                <a:gridCol w="2620274"/>
                <a:gridCol w="3475726"/>
              </a:tblGrid>
              <a:tr h="266509">
                <a:tc gridSpan="2">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kumimoji="0" lang="zh-TW" altLang="en-US" sz="2400" b="1" kern="1200" smtClean="0">
                          <a:solidFill>
                            <a:srgbClr val="0099CC"/>
                          </a:solidFill>
                          <a:latin typeface="微軟正黑體" panose="020B0604030504040204" pitchFamily="34" charset="-120"/>
                          <a:ea typeface="微軟正黑體" panose="020B0604030504040204" pitchFamily="34" charset="-120"/>
                          <a:cs typeface="+mn-cs"/>
                        </a:rPr>
                        <a:t>查询电话</a:t>
                      </a:r>
                      <a:r>
                        <a:rPr kumimoji="0" lang="en-US" altLang="zh-TW" sz="2400" b="1" kern="1200" smtClean="0">
                          <a:solidFill>
                            <a:srgbClr val="0099CC"/>
                          </a:solidFill>
                          <a:latin typeface="微軟正黑體" panose="020B0604030504040204" pitchFamily="34" charset="-120"/>
                          <a:ea typeface="微軟正黑體" panose="020B0604030504040204" pitchFamily="34" charset="-120"/>
                          <a:cs typeface="+mn-cs"/>
                        </a:rPr>
                        <a:t>: </a:t>
                      </a:r>
                      <a:r>
                        <a:rPr kumimoji="0" lang="en-US" altLang="zh-TW" sz="2400" b="1" kern="1200" dirty="0" smtClean="0">
                          <a:solidFill>
                            <a:srgbClr val="0099CC"/>
                          </a:solidFill>
                          <a:latin typeface="微軟正黑體" panose="020B0604030504040204" pitchFamily="34" charset="-120"/>
                          <a:ea typeface="微軟正黑體" panose="020B0604030504040204" pitchFamily="34" charset="-120"/>
                          <a:cs typeface="+mn-cs"/>
                        </a:rPr>
                        <a:t>3540 6808 / 3540 6811</a:t>
                      </a:r>
                    </a:p>
                  </a:txBody>
                  <a:tcPr/>
                </a:tc>
                <a:tc hMerge="1">
                  <a:txBody>
                    <a:bodyPr/>
                    <a:lstStyle/>
                    <a:p>
                      <a:endParaRPr lang="zh-HK" altLang="en-US" dirty="0"/>
                    </a:p>
                  </a:txBody>
                  <a:tcPr/>
                </a:tc>
              </a:tr>
              <a:tr h="466391">
                <a:tc>
                  <a:txBody>
                    <a:bodyPr/>
                    <a:lstStyle/>
                    <a:p>
                      <a:r>
                        <a:rPr kumimoji="0" lang="zh-TW" altLang="en-US" sz="1800" b="1" kern="1200" dirty="0" smtClean="0">
                          <a:solidFill>
                            <a:schemeClr val="tx1">
                              <a:lumMod val="65000"/>
                              <a:lumOff val="35000"/>
                            </a:schemeClr>
                          </a:solidFill>
                        </a:rPr>
                        <a:t>星期一至五</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zh-TW" altLang="en-US" sz="1800" b="1" kern="1200" dirty="0" smtClean="0">
                          <a:solidFill>
                            <a:schemeClr val="tx1">
                              <a:lumMod val="65000"/>
                              <a:lumOff val="35000"/>
                            </a:schemeClr>
                          </a:solidFill>
                        </a:rPr>
                        <a:t>上午</a:t>
                      </a:r>
                      <a:r>
                        <a:rPr kumimoji="0" lang="en-US" altLang="zh-TW" sz="1800" b="1" kern="1200" dirty="0" smtClean="0">
                          <a:solidFill>
                            <a:schemeClr val="tx1">
                              <a:lumMod val="65000"/>
                              <a:lumOff val="35000"/>
                            </a:schemeClr>
                          </a:solidFill>
                        </a:rPr>
                        <a:t>8:30</a:t>
                      </a:r>
                      <a:r>
                        <a:rPr kumimoji="0" lang="zh-TW" altLang="en-US" sz="1800" b="1" kern="1200" dirty="0" smtClean="0">
                          <a:solidFill>
                            <a:schemeClr val="tx1">
                              <a:lumMod val="65000"/>
                              <a:lumOff val="35000"/>
                            </a:schemeClr>
                          </a:solidFill>
                        </a:rPr>
                        <a:t> 至 下午</a:t>
                      </a:r>
                      <a:r>
                        <a:rPr kumimoji="0" lang="en-US" altLang="zh-TW" sz="1800" b="1" kern="1200" dirty="0" smtClean="0">
                          <a:solidFill>
                            <a:schemeClr val="tx1">
                              <a:lumMod val="65000"/>
                              <a:lumOff val="35000"/>
                            </a:schemeClr>
                          </a:solidFill>
                        </a:rPr>
                        <a:t>1:00</a:t>
                      </a:r>
                    </a:p>
                    <a:p>
                      <a:r>
                        <a:rPr kumimoji="0" lang="zh-TW" altLang="en-US" sz="1800" b="1" kern="1200" dirty="0" smtClean="0">
                          <a:solidFill>
                            <a:schemeClr val="tx1">
                              <a:lumMod val="65000"/>
                              <a:lumOff val="35000"/>
                            </a:schemeClr>
                          </a:solidFill>
                        </a:rPr>
                        <a:t>下午</a:t>
                      </a:r>
                      <a:r>
                        <a:rPr kumimoji="0" lang="en-US" altLang="zh-TW" sz="1800" b="1" kern="1200" dirty="0" smtClean="0">
                          <a:solidFill>
                            <a:schemeClr val="tx1">
                              <a:lumMod val="65000"/>
                              <a:lumOff val="35000"/>
                            </a:schemeClr>
                          </a:solidFill>
                        </a:rPr>
                        <a:t>2:00</a:t>
                      </a:r>
                      <a:r>
                        <a:rPr kumimoji="0" lang="zh-TW" altLang="en-US" sz="1800" b="1" kern="1200" dirty="0" smtClean="0">
                          <a:solidFill>
                            <a:schemeClr val="tx1">
                              <a:lumMod val="65000"/>
                              <a:lumOff val="35000"/>
                            </a:schemeClr>
                          </a:solidFill>
                        </a:rPr>
                        <a:t> 至 </a:t>
                      </a:r>
                      <a:r>
                        <a:rPr kumimoji="0" lang="en-US" altLang="zh-TW" sz="1800" b="1" kern="1200" dirty="0" smtClean="0">
                          <a:solidFill>
                            <a:schemeClr val="tx1">
                              <a:lumMod val="65000"/>
                              <a:lumOff val="35000"/>
                            </a:schemeClr>
                          </a:solidFill>
                        </a:rPr>
                        <a:t>6:00</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r h="270211">
                <a:tc>
                  <a:txBody>
                    <a:bodyPr/>
                    <a:lstStyle/>
                    <a:p>
                      <a:r>
                        <a:rPr kumimoji="0" lang="zh-TW" altLang="en-US" sz="1800" b="1" kern="1200" smtClean="0">
                          <a:solidFill>
                            <a:schemeClr val="tx1">
                              <a:lumMod val="65000"/>
                              <a:lumOff val="35000"/>
                            </a:schemeClr>
                          </a:solidFill>
                        </a:rPr>
                        <a:t>星期六、日 及 公众假期</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c>
                  <a:txBody>
                    <a:bodyPr/>
                    <a:lstStyle/>
                    <a:p>
                      <a:r>
                        <a:rPr kumimoji="0" lang="zh-TW" altLang="en-US" sz="1800" b="1" kern="1200" dirty="0" smtClean="0">
                          <a:solidFill>
                            <a:schemeClr val="tx1">
                              <a:lumMod val="65000"/>
                              <a:lumOff val="35000"/>
                            </a:schemeClr>
                          </a:solidFill>
                        </a:rPr>
                        <a:t>休息</a:t>
                      </a:r>
                      <a:endParaRPr kumimoji="0" lang="zh-HK" altLang="en-US" sz="1800" b="1" kern="1200" dirty="0">
                        <a:solidFill>
                          <a:schemeClr val="tx1">
                            <a:lumMod val="65000"/>
                            <a:lumOff val="35000"/>
                          </a:schemeClr>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8" name="標題 1"/>
          <p:cNvSpPr txBox="1">
            <a:spLocks/>
          </p:cNvSpPr>
          <p:nvPr/>
        </p:nvSpPr>
        <p:spPr>
          <a:xfrm>
            <a:off x="851248" y="692696"/>
            <a:ext cx="7056784" cy="1143000"/>
          </a:xfrm>
          <a:prstGeom prst="rect">
            <a:avLst/>
          </a:prstGeom>
        </p:spPr>
        <p:txBody>
          <a:bodyPr vert="horz" rtlCol="0" anchor="ctr">
            <a:noAutofit/>
            <a:scene3d>
              <a:camera prst="orthographicFront"/>
              <a:lightRig rig="soft" dir="t"/>
            </a:scene3d>
            <a:sp3d prstMaterial="softEdge"/>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09728" fontAlgn="auto">
              <a:spcAft>
                <a:spcPts val="0"/>
              </a:spcAft>
              <a:buClr>
                <a:schemeClr val="accent1"/>
              </a:buClr>
              <a:buSzPct val="68000"/>
              <a:defRPr/>
            </a:pPr>
            <a:r>
              <a:rPr lang="zh-TW" altLang="en-US" sz="4000" smtClean="0">
                <a:solidFill>
                  <a:schemeClr val="bg1"/>
                </a:solidFill>
                <a:effectLst/>
                <a:latin typeface="微軟正黑體" panose="020B0604030504040204" pitchFamily="34" charset="-120"/>
                <a:ea typeface="微軟正黑體" panose="020B0604030504040204" pitchFamily="34" charset="-120"/>
              </a:rPr>
              <a:t>查询</a:t>
            </a:r>
            <a:endParaRPr lang="zh-TW" altLang="en-US" sz="4000" dirty="0">
              <a:solidFill>
                <a:schemeClr val="bg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4373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8601854" y="6482456"/>
            <a:ext cx="414000" cy="365125"/>
          </a:xfrm>
          <a:ln w="14605">
            <a:solidFill>
              <a:srgbClr val="FFFFFF"/>
            </a:solidFill>
          </a:ln>
        </p:spPr>
        <p:txBody>
          <a:bodyPr/>
          <a:lstStyle/>
          <a:p>
            <a:pPr algn="ctr">
              <a:defRPr/>
            </a:pPr>
            <a:fld id="{2648F491-A338-4640-88AC-104682CE846B}" type="slidenum">
              <a:rPr lang="zh-HK" altLang="en-US" sz="1400" smtClean="0">
                <a:solidFill>
                  <a:schemeClr val="tx1"/>
                </a:solidFill>
              </a:rPr>
              <a:pPr algn="ctr">
                <a:defRPr/>
              </a:pPr>
              <a:t>39</a:t>
            </a:fld>
            <a:endParaRPr lang="zh-HK" altLang="en-US" sz="1400" dirty="0">
              <a:solidFill>
                <a:schemeClr val="tx1"/>
              </a:solidFill>
            </a:endParaRPr>
          </a:p>
        </p:txBody>
      </p:sp>
      <p:sp>
        <p:nvSpPr>
          <p:cNvPr id="6" name="內容版面配置區 2"/>
          <p:cNvSpPr txBox="1">
            <a:spLocks/>
          </p:cNvSpPr>
          <p:nvPr/>
        </p:nvSpPr>
        <p:spPr>
          <a:xfrm>
            <a:off x="1115616" y="1870257"/>
            <a:ext cx="7467600" cy="4873625"/>
          </a:xfrm>
          <a:prstGeom prst="rect">
            <a:avLst/>
          </a:prstGeom>
        </p:spPr>
        <p:txBody>
          <a:bodyPr vert="horz" rtlCol="0" anchor="ctr">
            <a:normAutofit fontScale="97500"/>
            <a:scene3d>
              <a:camera prst="orthographicFront"/>
              <a:lightRig rig="soft" dir="t"/>
            </a:scene3d>
            <a:sp3d prstMaterial="softEdge">
              <a:bevelT w="25400" h="25400"/>
            </a:sp3d>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spcBef>
                <a:spcPct val="0"/>
              </a:spcBef>
              <a:buFont typeface="Calibri" panose="020F0502020204030204" pitchFamily="34" charset="0"/>
              <a:buNone/>
            </a:pPr>
            <a:r>
              <a:rPr kumimoji="0" lang="zh-TW" altLang="en-US" sz="8200" b="1" smtClean="0">
                <a:solidFill>
                  <a:schemeClr val="accent3"/>
                </a:solidFill>
                <a:latin typeface="微軟正黑體" panose="020B0604030504040204" pitchFamily="34" charset="-120"/>
                <a:ea typeface="微軟正黑體" panose="020B0604030504040204" pitchFamily="34" charset="-120"/>
                <a:cs typeface="+mj-cs"/>
              </a:rPr>
              <a:t>谢谢！</a:t>
            </a:r>
          </a:p>
          <a:p>
            <a:pPr algn="ctr" fontAlgn="auto">
              <a:spcBef>
                <a:spcPct val="0"/>
              </a:spcBef>
              <a:buFont typeface="Calibri" panose="020F0502020204030204" pitchFamily="34" charset="0"/>
              <a:buNone/>
            </a:pPr>
            <a:endParaRPr kumimoji="0" lang="zh-HK" altLang="en-US" sz="4400" b="1" dirty="0">
              <a:solidFill>
                <a:schemeClr val="tx2">
                  <a:lumMod val="60000"/>
                  <a:lumOff val="40000"/>
                </a:schemeClr>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991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內容版面配置區 2"/>
          <p:cNvSpPr>
            <a:spLocks noGrp="1"/>
          </p:cNvSpPr>
          <p:nvPr>
            <p:ph idx="1"/>
          </p:nvPr>
        </p:nvSpPr>
        <p:spPr>
          <a:xfrm>
            <a:off x="539552" y="2276872"/>
            <a:ext cx="8154448" cy="3960812"/>
          </a:xfrm>
        </p:spPr>
        <p:txBody>
          <a:bodyPr>
            <a:normAutofit/>
          </a:bodyPr>
          <a:lstStyle/>
          <a:p>
            <a:pPr marL="541338" indent="-541338">
              <a:spcBef>
                <a:spcPts val="2400"/>
              </a:spcBef>
              <a:buClr>
                <a:srgbClr val="FF6600"/>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避免家长需长时间轮候</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索取</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及</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提交</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入学申请表格；</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rgbClr val="FF6600"/>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避免一名学童同时占用多个学位，让幼稚园及早确定收生，有利部署人手，同时让家长适时落实学位安排；以及</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eaLnBrk="1" hangingPunct="1">
              <a:spcBef>
                <a:spcPts val="2400"/>
              </a:spcBef>
              <a:buClr>
                <a:srgbClr val="FF6600"/>
              </a:buClr>
              <a:buFont typeface="Wingdings 3" panose="05040102010807070707" pitchFamily="18" charset="2"/>
              <a:buChar cha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提供空缺信息以协助有需要的家长为其子女觅得学位。</a:t>
            </a:r>
            <a:endParaRPr lang="zh-HK"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0244" name="投影片編號版面配置區 3"/>
          <p:cNvSpPr>
            <a:spLocks noGrp="1"/>
          </p:cNvSpPr>
          <p:nvPr>
            <p:ph type="sldNum" sz="quarter" idx="12"/>
          </p:nvPr>
        </p:nvSpPr>
        <p:spPr bwMode="auto">
          <a:xfrm>
            <a:off x="8694000" y="6453336"/>
            <a:ext cx="414000" cy="365125"/>
          </a:xfrm>
          <a:ln w="19050">
            <a:solidFill>
              <a:srgbClr val="FFFFFF"/>
            </a:solidFill>
          </a:ln>
          <a:extLst/>
        </p:spPr>
        <p:txBody>
          <a:bodyPr vert="horz" lIns="9144" tIns="9144" rIns="9144" bIns="9144" rtlCol="0" anchor="ctr">
            <a:normAutofit/>
          </a:bodyPr>
          <a:lstStyle/>
          <a:p>
            <a:pPr algn="ctr"/>
            <a:fld id="{267D579F-1EDC-4068-927E-3FA8E2B36997}" type="slidenum">
              <a:rPr lang="zh-HK" altLang="en-US" sz="1400">
                <a:solidFill>
                  <a:schemeClr val="tx1"/>
                </a:solidFill>
              </a:rPr>
              <a:pPr algn="ctr"/>
              <a:t>4</a:t>
            </a:fld>
            <a:endParaRPr lang="zh-HK" altLang="en-US" sz="1400" dirty="0">
              <a:solidFill>
                <a:schemeClr val="tx1"/>
              </a:solidFill>
            </a:endParaRPr>
          </a:p>
        </p:txBody>
      </p:sp>
      <p:sp>
        <p:nvSpPr>
          <p:cNvPr id="7" name="標題 1"/>
          <p:cNvSpPr>
            <a:spLocks noGrp="1"/>
          </p:cNvSpPr>
          <p:nvPr>
            <p:ph type="title"/>
          </p:nvPr>
        </p:nvSpPr>
        <p:spPr>
          <a:xfrm>
            <a:off x="949632"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目的</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395536" y="1988840"/>
            <a:ext cx="8640960" cy="5112568"/>
          </a:xfrm>
          <a:ln>
            <a:noFill/>
          </a:ln>
        </p:spPr>
        <p:txBody>
          <a:bodyPr>
            <a:normAutofit/>
          </a:bodyPr>
          <a:lstStyle/>
          <a:p>
            <a:pPr marL="541338" indent="-541338" eaLnBrk="1" hangingPunct="1">
              <a:spcBef>
                <a:spcPts val="2400"/>
              </a:spcBef>
            </a:pPr>
            <a:endParaRPr lang="en-US" altLang="zh-TW" sz="1100" b="1" dirty="0" smtClean="0">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适用于所有参加「</a:t>
            </a:r>
            <a:r>
              <a:rPr lang="zh-TW" altLang="zh-HK" sz="2400" b="1" smtClean="0">
                <a:solidFill>
                  <a:schemeClr val="tx1">
                    <a:lumMod val="65000"/>
                    <a:lumOff val="35000"/>
                  </a:schemeClr>
                </a:solidFill>
                <a:latin typeface="微軟正黑體" panose="020B0604030504040204" pitchFamily="34" charset="-120"/>
                <a:ea typeface="微軟正黑體" panose="020B0604030504040204" pitchFamily="34" charset="-120"/>
              </a:rPr>
              <a:t>计划</a:t>
            </a: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」的幼稚园</a:t>
            </a:r>
            <a:endParaRPr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a:spcBef>
                <a:spcPts val="2400"/>
              </a:spcBef>
              <a:buClr>
                <a:schemeClr val="bg2"/>
              </a:buClr>
              <a:buFont typeface="Wingdings 3" panose="05040102010807070707" pitchFamily="18" charset="2"/>
              <a:buChar char="}"/>
            </a:pPr>
            <a:r>
              <a:rPr lang="zh-TW" altLang="en-US" sz="2400" b="1" smtClean="0">
                <a:solidFill>
                  <a:schemeClr val="tx1">
                    <a:lumMod val="65000"/>
                    <a:lumOff val="35000"/>
                  </a:schemeClr>
                </a:solidFill>
                <a:latin typeface="微軟正黑體" panose="020B0604030504040204" pitchFamily="34" charset="-120"/>
                <a:ea typeface="微軟正黑體" panose="020B0604030504040204" pitchFamily="34" charset="-120"/>
              </a:rPr>
              <a:t>强烈鼓励非「计划」的本地幼稚园参加</a:t>
            </a:r>
            <a:endPar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806450" lvl="4" indent="-290513">
              <a:lnSpc>
                <a:spcPct val="120000"/>
              </a:lnSpc>
              <a:spcBef>
                <a:spcPts val="2000"/>
              </a:spcBef>
              <a:spcAft>
                <a:spcPts val="0"/>
              </a:spcAft>
              <a:buClr>
                <a:schemeClr val="bg2"/>
              </a:buClr>
              <a:buSzPct val="50000"/>
              <a:buFont typeface="Wingdings" panose="05000000000000000000" pitchFamily="2" charset="2"/>
              <a:buChar char="l"/>
            </a:pPr>
            <a:r>
              <a:rPr lang="zh-TW" altLang="en-US" sz="2400" b="1" smtClean="0">
                <a:solidFill>
                  <a:srgbClr val="0070C0"/>
                </a:solidFill>
                <a:latin typeface="微軟正黑體" panose="020B0604030504040204" pitchFamily="34" charset="-120"/>
                <a:ea typeface="微軟正黑體" panose="020B0604030504040204" pitchFamily="34" charset="-120"/>
              </a:rPr>
              <a:t>非「计划」的本地幼稚园参加</a:t>
            </a:r>
            <a:r>
              <a:rPr lang="zh-HK" altLang="en-US" sz="2400" b="1" smtClean="0">
                <a:solidFill>
                  <a:srgbClr val="0070C0"/>
                </a:solidFill>
                <a:latin typeface="微軟正黑體" panose="020B0604030504040204" pitchFamily="34" charset="-120"/>
                <a:ea typeface="微軟正黑體" panose="020B0604030504040204" pitchFamily="34" charset="-120"/>
              </a:rPr>
              <a:t>「</a:t>
            </a:r>
            <a:r>
              <a:rPr lang="en-US" altLang="zh-HK" sz="2400" b="1" dirty="0" smtClean="0">
                <a:solidFill>
                  <a:srgbClr val="0070C0"/>
                </a:solidFill>
                <a:latin typeface="微軟正黑體" panose="020B0604030504040204" pitchFamily="34" charset="-120"/>
                <a:ea typeface="微軟正黑體" panose="020B0604030504040204" pitchFamily="34" charset="-120"/>
              </a:rPr>
              <a:t>201</a:t>
            </a:r>
            <a:r>
              <a:rPr lang="en-US" altLang="zh-TW" sz="2400" b="1" dirty="0" smtClean="0">
                <a:solidFill>
                  <a:srgbClr val="0070C0"/>
                </a:solidFill>
                <a:latin typeface="微軟正黑體" panose="020B0604030504040204" pitchFamily="34" charset="-120"/>
                <a:ea typeface="微軟正黑體" panose="020B0604030504040204" pitchFamily="34" charset="-120"/>
              </a:rPr>
              <a:t>9</a:t>
            </a:r>
            <a:r>
              <a:rPr lang="en-US" altLang="zh-HK" sz="2400" b="1" dirty="0" smtClean="0">
                <a:solidFill>
                  <a:srgbClr val="0070C0"/>
                </a:solidFill>
                <a:latin typeface="微軟正黑體" panose="020B0604030504040204" pitchFamily="34" charset="-120"/>
                <a:ea typeface="微軟正黑體" panose="020B0604030504040204" pitchFamily="34" charset="-120"/>
              </a:rPr>
              <a:t>/</a:t>
            </a:r>
            <a:r>
              <a:rPr lang="en-US" altLang="zh-TW" sz="2400" b="1" dirty="0" smtClean="0">
                <a:solidFill>
                  <a:srgbClr val="0070C0"/>
                </a:solidFill>
                <a:latin typeface="微軟正黑體" panose="020B0604030504040204" pitchFamily="34" charset="-120"/>
                <a:ea typeface="微軟正黑體" panose="020B0604030504040204" pitchFamily="34" charset="-120"/>
              </a:rPr>
              <a:t>20</a:t>
            </a:r>
            <a:r>
              <a:rPr lang="en-US" altLang="zh-HK" sz="2400" b="1" dirty="0" smtClean="0">
                <a:solidFill>
                  <a:srgbClr val="0070C0"/>
                </a:solidFill>
                <a:latin typeface="微軟正黑體" panose="020B0604030504040204" pitchFamily="34" charset="-120"/>
                <a:ea typeface="微軟正黑體" panose="020B0604030504040204" pitchFamily="34" charset="-120"/>
              </a:rPr>
              <a:t> </a:t>
            </a:r>
            <a:r>
              <a:rPr lang="en-US" altLang="zh-HK" sz="2400" b="1" dirty="0">
                <a:solidFill>
                  <a:srgbClr val="0070C0"/>
                </a:solidFill>
                <a:latin typeface="微軟正黑體" panose="020B0604030504040204" pitchFamily="34" charset="-120"/>
                <a:ea typeface="微軟正黑體" panose="020B0604030504040204" pitchFamily="34" charset="-120"/>
              </a:rPr>
              <a:t>K1</a:t>
            </a:r>
            <a:r>
              <a:rPr lang="zh-HK" altLang="en-US" sz="2400" b="1" dirty="0">
                <a:solidFill>
                  <a:srgbClr val="0070C0"/>
                </a:solidFill>
                <a:latin typeface="微軟正黑體" panose="020B0604030504040204" pitchFamily="34" charset="-120"/>
                <a:ea typeface="微軟正黑體" panose="020B0604030504040204" pitchFamily="34" charset="-120"/>
              </a:rPr>
              <a:t>收生</a:t>
            </a:r>
            <a:r>
              <a:rPr lang="zh-HK" altLang="en-US" sz="2400" b="1">
                <a:solidFill>
                  <a:srgbClr val="0070C0"/>
                </a:solidFill>
                <a:latin typeface="微軟正黑體" panose="020B0604030504040204" pitchFamily="34" charset="-120"/>
                <a:ea typeface="微軟正黑體" panose="020B0604030504040204" pitchFamily="34" charset="-120"/>
              </a:rPr>
              <a:t>安排</a:t>
            </a:r>
            <a:r>
              <a:rPr lang="zh-HK" altLang="en-US" sz="2400" b="1" smtClean="0">
                <a:solidFill>
                  <a:srgbClr val="0070C0"/>
                </a:solidFill>
                <a:latin typeface="微軟正黑體" panose="020B0604030504040204" pitchFamily="34" charset="-120"/>
                <a:ea typeface="微軟正黑體" panose="020B0604030504040204" pitchFamily="34" charset="-120"/>
              </a:rPr>
              <a:t>」</a:t>
            </a:r>
            <a:r>
              <a:rPr lang="zh-TW" altLang="en-US" sz="2400" b="1" smtClean="0">
                <a:solidFill>
                  <a:srgbClr val="0070C0"/>
                </a:solidFill>
                <a:latin typeface="微軟正黑體" panose="020B0604030504040204" pitchFamily="34" charset="-120"/>
                <a:ea typeface="微軟正黑體" panose="020B0604030504040204" pitchFamily="34" charset="-120"/>
              </a:rPr>
              <a:t>名单会于</a:t>
            </a:r>
            <a:r>
              <a:rPr lang="en-US" altLang="zh-TW" sz="2400" b="1" smtClean="0">
                <a:solidFill>
                  <a:srgbClr val="0070C0"/>
                </a:solidFill>
                <a:latin typeface="微軟正黑體" panose="020B0604030504040204" pitchFamily="34" charset="-120"/>
                <a:ea typeface="微軟正黑體" panose="020B0604030504040204" pitchFamily="34" charset="-120"/>
              </a:rPr>
              <a:t>2018</a:t>
            </a:r>
            <a:r>
              <a:rPr lang="zh-TW" altLang="en-US" sz="2400" b="1" dirty="0" smtClean="0">
                <a:solidFill>
                  <a:srgbClr val="0070C0"/>
                </a:solidFill>
                <a:latin typeface="微軟正黑體" panose="020B0604030504040204" pitchFamily="34" charset="-120"/>
                <a:ea typeface="微軟正黑體" panose="020B0604030504040204" pitchFamily="34" charset="-120"/>
              </a:rPr>
              <a:t>年</a:t>
            </a:r>
            <a:r>
              <a:rPr lang="en-US" altLang="zh-TW" sz="2400" b="1" dirty="0">
                <a:solidFill>
                  <a:srgbClr val="0070C0"/>
                </a:solidFill>
                <a:latin typeface="微軟正黑體" panose="020B0604030504040204" pitchFamily="34" charset="-120"/>
                <a:ea typeface="微軟正黑體" panose="020B0604030504040204" pitchFamily="34" charset="-120"/>
              </a:rPr>
              <a:t>7</a:t>
            </a:r>
            <a:r>
              <a:rPr lang="zh-TW" altLang="en-US" sz="2400" b="1" dirty="0" smtClean="0">
                <a:solidFill>
                  <a:srgbClr val="0070C0"/>
                </a:solidFill>
                <a:latin typeface="微軟正黑體" panose="020B0604030504040204" pitchFamily="34" charset="-120"/>
                <a:ea typeface="微軟正黑體" panose="020B0604030504040204" pitchFamily="34" charset="-120"/>
              </a:rPr>
              <a:t>月</a:t>
            </a:r>
            <a:r>
              <a:rPr lang="zh-TW" altLang="en-US" sz="2400" b="1" smtClean="0">
                <a:solidFill>
                  <a:srgbClr val="0070C0"/>
                </a:solidFill>
                <a:latin typeface="微軟正黑體" panose="020B0604030504040204" pitchFamily="34" charset="-120"/>
                <a:ea typeface="微軟正黑體" panose="020B0604030504040204" pitchFamily="34" charset="-120"/>
              </a:rPr>
              <a:t>中旬</a:t>
            </a:r>
            <a:r>
              <a:rPr lang="zh-TW" altLang="en-US" sz="2400" b="1" smtClean="0">
                <a:solidFill>
                  <a:srgbClr val="0070C0"/>
                </a:solidFill>
                <a:latin typeface="微軟正黑體" panose="020B0604030504040204" pitchFamily="34" charset="-120"/>
                <a:ea typeface="微軟正黑體" panose="020B0604030504040204" pitchFamily="34" charset="-120"/>
              </a:rPr>
              <a:t>上载于教育局网页。</a:t>
            </a:r>
            <a:endParaRPr lang="en-US" altLang="zh-TW" sz="2400" dirty="0" smtClean="0">
              <a:solidFill>
                <a:srgbClr val="0070C0"/>
              </a:solidFill>
              <a:latin typeface="微軟正黑體" panose="020B0604030504040204" pitchFamily="34" charset="-120"/>
              <a:ea typeface="微軟正黑體" panose="020B0604030504040204" pitchFamily="34" charset="-120"/>
            </a:endParaRPr>
          </a:p>
          <a:p>
            <a:pPr marL="541338" indent="-541338">
              <a:lnSpc>
                <a:spcPct val="120000"/>
              </a:lnSpc>
              <a:spcBef>
                <a:spcPts val="2400"/>
              </a:spcBef>
              <a:buClr>
                <a:srgbClr val="FF6600"/>
              </a:buClr>
              <a:buFont typeface="Wingdings 3" panose="05040102010807070707" pitchFamily="18" charset="2"/>
              <a:buChar char="}"/>
            </a:pPr>
            <a:endParaRPr lang="zh-TW" altLang="en-US" sz="3000" b="1" dirty="0">
              <a:solidFill>
                <a:srgbClr val="0070C0"/>
              </a:solidFill>
              <a:latin typeface="微軟正黑體" panose="020B0604030504040204" pitchFamily="34" charset="-120"/>
              <a:ea typeface="微軟正黑體" panose="020B0604030504040204" pitchFamily="34" charset="-120"/>
            </a:endParaRPr>
          </a:p>
          <a:p>
            <a:pPr marL="0" indent="0">
              <a:spcBef>
                <a:spcPts val="2400"/>
              </a:spcBef>
              <a:buClr>
                <a:srgbClr val="FF6600"/>
              </a:buClr>
            </a:pPr>
            <a:endParaRPr lang="en-US" altLang="zh-TW" sz="2600" dirty="0" smtClean="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706915" y="6464350"/>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5</a:t>
            </a:fld>
            <a:endParaRPr lang="zh-HK" altLang="en-US" sz="1400" dirty="0">
              <a:solidFill>
                <a:schemeClr val="tx1"/>
              </a:solidFill>
            </a:endParaRPr>
          </a:p>
        </p:txBody>
      </p:sp>
      <p:sp>
        <p:nvSpPr>
          <p:cNvPr id="7" name="標題 1"/>
          <p:cNvSpPr txBox="1">
            <a:spLocks/>
          </p:cNvSpPr>
          <p:nvPr/>
        </p:nvSpPr>
        <p:spPr bwMode="gray">
          <a:xfrm>
            <a:off x="780764" y="1100410"/>
            <a:ext cx="7520940" cy="54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kumimoji="0" lang="zh-TW" altLang="en-US" sz="4400" b="1" smtClean="0">
                <a:latin typeface="微軟正黑體" panose="020B0604030504040204" pitchFamily="34" charset="-120"/>
                <a:ea typeface="微軟正黑體" panose="020B0604030504040204" pitchFamily="34" charset="-120"/>
              </a:rPr>
              <a:t>涵盖的幼稚园</a:t>
            </a:r>
            <a:r>
              <a:rPr kumimoji="0" lang="en-US" altLang="zh-HK" sz="4000" smtClean="0">
                <a:solidFill>
                  <a:srgbClr val="F18713"/>
                </a:solidFill>
                <a:latin typeface="微軟正黑體" panose="020B0604030504040204" pitchFamily="34" charset="-120"/>
                <a:ea typeface="微軟正黑體" panose="020B0604030504040204" pitchFamily="34" charset="-120"/>
              </a:rPr>
              <a:t> </a:t>
            </a:r>
            <a:endParaRPr kumimoji="0" lang="zh-HK" altLang="en-US" sz="40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1967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04448" y="6492875"/>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6</a:t>
            </a:fld>
            <a:endParaRPr lang="zh-HK" altLang="en-US" sz="1400" dirty="0">
              <a:solidFill>
                <a:schemeClr val="tx1"/>
              </a:solidFill>
            </a:endParaRPr>
          </a:p>
        </p:txBody>
      </p:sp>
      <p:sp>
        <p:nvSpPr>
          <p:cNvPr id="6" name="內容版面配置區 1"/>
          <p:cNvSpPr txBox="1">
            <a:spLocks/>
          </p:cNvSpPr>
          <p:nvPr/>
        </p:nvSpPr>
        <p:spPr>
          <a:xfrm>
            <a:off x="467544" y="2420888"/>
            <a:ext cx="7931150"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（一）派发入学申请表格安排</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52538"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（二）校本收生机制</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073150" indent="-963613"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（三）「一人不占多位」安排</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（四）发放空缺资料</a:t>
            </a:r>
            <a:endParaRPr lang="en-US" altLang="zh-TW" sz="28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None/>
              <a:defRPr/>
            </a:pPr>
            <a:r>
              <a:rPr lang="zh-TW" altLang="en-US" sz="2800" b="1" dirty="0" smtClean="0">
                <a:solidFill>
                  <a:schemeClr val="accent4"/>
                </a:solidFill>
                <a:latin typeface="微軟正黑體" panose="020B0604030504040204" pitchFamily="34" charset="-120"/>
                <a:ea typeface="微軟正黑體" panose="020B0604030504040204" pitchFamily="34" charset="-120"/>
              </a:rPr>
              <a:t>（</a:t>
            </a:r>
            <a:r>
              <a:rPr lang="zh-TW" altLang="en-US" sz="2800" b="1" dirty="0" smtClean="0">
                <a:solidFill>
                  <a:schemeClr val="accent4"/>
                </a:solidFill>
                <a:latin typeface="微軟正黑體" panose="020B0604030504040204" pitchFamily="34" charset="-120"/>
                <a:ea typeface="微軟正黑體" panose="020B0604030504040204" pitchFamily="34" charset="-120"/>
              </a:rPr>
              <a:t>五）学生转介安排</a:t>
            </a:r>
            <a:endParaRPr lang="en-US" altLang="zh-TW" sz="2800" b="1" dirty="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3700" b="1" dirty="0" smtClean="0">
              <a:solidFill>
                <a:srgbClr val="FF6600"/>
              </a:solidFill>
              <a:latin typeface="微軟正黑體" panose="020B0604030504040204" pitchFamily="34" charset="-120"/>
              <a:ea typeface="微軟正黑體" panose="020B0604030504040204" pitchFamily="34" charset="-120"/>
            </a:endParaRPr>
          </a:p>
          <a:p>
            <a:pPr fontAlgn="auto">
              <a:spcAft>
                <a:spcPts val="0"/>
              </a:spcAft>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en-US" altLang="zh-TW" sz="2800" dirty="0" smtClean="0">
              <a:solidFill>
                <a:srgbClr val="0000FF"/>
              </a:solidFill>
              <a:latin typeface="+mn-ea"/>
            </a:endParaRPr>
          </a:p>
          <a:p>
            <a:pPr fontAlgn="auto">
              <a:spcAft>
                <a:spcPts val="0"/>
              </a:spcAft>
              <a:defRPr/>
            </a:pPr>
            <a:endParaRPr lang="zh-HK" altLang="en-US" dirty="0"/>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2127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76456" y="6453336"/>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7</a:t>
            </a:fld>
            <a:endParaRPr lang="zh-HK" altLang="en-US" sz="1400" dirty="0">
              <a:solidFill>
                <a:schemeClr val="tx1"/>
              </a:solidFill>
            </a:endParaRPr>
          </a:p>
        </p:txBody>
      </p:sp>
      <p:sp>
        <p:nvSpPr>
          <p:cNvPr id="6" name="內容版面配置區 1"/>
          <p:cNvSpPr txBox="1">
            <a:spLocks/>
          </p:cNvSpPr>
          <p:nvPr/>
        </p:nvSpPr>
        <p:spPr>
          <a:xfrm>
            <a:off x="467544" y="2338399"/>
            <a:ext cx="7931150" cy="3124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Font typeface="Wingdings"/>
              <a:buNone/>
              <a:defRPr/>
            </a:pPr>
            <a:r>
              <a:rPr lang="en-US" altLang="zh-TW" sz="3700" b="1" dirty="0" smtClean="0">
                <a:solidFill>
                  <a:schemeClr val="accent4"/>
                </a:solidFill>
                <a:latin typeface="微軟正黑體" panose="020B0604030504040204" pitchFamily="34" charset="-120"/>
                <a:ea typeface="微軟正黑體" panose="020B0604030504040204" pitchFamily="34" charset="-120"/>
              </a:rPr>
              <a:t>( </a:t>
            </a:r>
            <a:r>
              <a:rPr lang="zh-TW" altLang="en-US" sz="3700" b="1" dirty="0" smtClean="0">
                <a:solidFill>
                  <a:schemeClr val="accent4"/>
                </a:solidFill>
                <a:latin typeface="微軟正黑體" panose="020B0604030504040204" pitchFamily="34" charset="-120"/>
                <a:ea typeface="微軟正黑體" panose="020B0604030504040204" pitchFamily="34" charset="-120"/>
              </a:rPr>
              <a:t>一</a:t>
            </a:r>
            <a:r>
              <a:rPr lang="zh-TW" altLang="en-US" sz="3700" b="1" dirty="0" smtClean="0">
                <a:solidFill>
                  <a:schemeClr val="accent4"/>
                </a:solidFill>
                <a:latin typeface="微軟正黑體" panose="020B0604030504040204" pitchFamily="34" charset="-120"/>
                <a:ea typeface="微軟正黑體" panose="020B0604030504040204" pitchFamily="34" charset="-120"/>
              </a:rPr>
              <a:t>）</a:t>
            </a:r>
            <a:r>
              <a:rPr lang="zh-TW" altLang="en-US" sz="3600" b="1" dirty="0" smtClean="0">
                <a:solidFill>
                  <a:schemeClr val="accent4"/>
                </a:solidFill>
                <a:latin typeface="微軟正黑體" panose="020B0604030504040204" pitchFamily="34" charset="-120"/>
                <a:ea typeface="微軟正黑體" panose="020B0604030504040204" pitchFamily="34" charset="-120"/>
              </a:rPr>
              <a:t>派发入学申请表格安排</a:t>
            </a:r>
            <a:endParaRPr lang="en-US" altLang="zh-TW" sz="3600" b="1" dirty="0" smtClean="0">
              <a:solidFill>
                <a:schemeClr val="accent4"/>
              </a:solidFill>
              <a:latin typeface="微軟正黑體" panose="020B0604030504040204" pitchFamily="34" charset="-120"/>
              <a:ea typeface="微軟正黑體" panose="020B0604030504040204" pitchFamily="34" charset="-120"/>
            </a:endParaRPr>
          </a:p>
          <a:p>
            <a:pPr marL="1343025" indent="-1233488" defTabSz="1073150" fontAlgn="auto">
              <a:spcAft>
                <a:spcPts val="0"/>
              </a:spcAft>
              <a:buFont typeface="Wingdings"/>
              <a:buNone/>
              <a:defRPr/>
            </a:pPr>
            <a:endParaRPr lang="en-US" altLang="zh-TW" sz="400" b="1" dirty="0" smtClean="0">
              <a:solidFill>
                <a:srgbClr val="FF6600"/>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「网上派表」或「不设限额</a:t>
            </a:r>
            <a:r>
              <a:rPr lang="zh-HK"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派表</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」，以尽量避             免家长排队情况。</a:t>
            </a:r>
            <a:endPar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不</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应</a:t>
            </a:r>
            <a:r>
              <a:rPr lang="zh-TW"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早于</a:t>
            </a:r>
            <a:r>
              <a:rPr lang="en-US"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11</a:t>
            </a:r>
            <a:r>
              <a:rPr lang="zh-TW" altLang="zh-HK" sz="2800" b="1" dirty="0">
                <a:solidFill>
                  <a:schemeClr val="tx1">
                    <a:lumMod val="65000"/>
                    <a:lumOff val="35000"/>
                  </a:schemeClr>
                </a:solidFill>
                <a:latin typeface="微軟正黑體" panose="020B0604030504040204" pitchFamily="34" charset="-120"/>
                <a:ea typeface="微軟正黑體" panose="020B0604030504040204" pitchFamily="34" charset="-120"/>
              </a:rPr>
              <a:t>月</a:t>
            </a:r>
            <a:r>
              <a:rPr lang="zh-TW"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面</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见</a:t>
            </a:r>
            <a:r>
              <a:rPr lang="zh-TW" altLang="zh-HK"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申请学童</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2800" dirty="0" smtClean="0">
              <a:solidFill>
                <a:srgbClr val="0000FF"/>
              </a:solidFill>
              <a:latin typeface="+mn-ea"/>
            </a:endParaRPr>
          </a:p>
          <a:p>
            <a:pPr fontAlgn="auto">
              <a:spcAft>
                <a:spcPts val="0"/>
              </a:spcAft>
              <a:tabLst>
                <a:tab pos="1166813" algn="l"/>
              </a:tabLst>
              <a:defRPr/>
            </a:pPr>
            <a:endParaRPr lang="en-US" altLang="zh-TW" sz="2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357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612533" y="6407999"/>
            <a:ext cx="414000" cy="365125"/>
          </a:xfrm>
          <a:ln w="14605">
            <a:solidFill>
              <a:srgbClr val="FFFFFF"/>
            </a:solidFill>
          </a:ln>
        </p:spPr>
        <p:txBody>
          <a:bodyPr/>
          <a:lstStyle/>
          <a:p>
            <a:pPr algn="ctr">
              <a:defRPr/>
            </a:pPr>
            <a:fld id="{32F4360C-EDD2-49D1-84E3-16D71C30310C}" type="slidenum">
              <a:rPr lang="zh-HK" altLang="en-US" sz="1400" smtClean="0">
                <a:solidFill>
                  <a:schemeClr val="tx1"/>
                </a:solidFill>
              </a:rPr>
              <a:pPr algn="ctr">
                <a:defRPr/>
              </a:pPr>
              <a:t>8</a:t>
            </a:fld>
            <a:endParaRPr lang="zh-HK" altLang="en-US" sz="1400" dirty="0">
              <a:solidFill>
                <a:schemeClr val="tx1"/>
              </a:solidFill>
            </a:endParaRPr>
          </a:p>
        </p:txBody>
      </p:sp>
      <p:sp>
        <p:nvSpPr>
          <p:cNvPr id="6" name="內容版面配置區 1"/>
          <p:cNvSpPr txBox="1">
            <a:spLocks/>
          </p:cNvSpPr>
          <p:nvPr/>
        </p:nvSpPr>
        <p:spPr>
          <a:xfrm>
            <a:off x="309896" y="2132856"/>
            <a:ext cx="8633807" cy="4520493"/>
          </a:xfrm>
          <a:prstGeom prst="rect">
            <a:avLst/>
          </a:prstGeom>
        </p:spPr>
        <p:txBody>
          <a:bodyP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343025" indent="-1233488" defTabSz="1073150" fontAlgn="auto">
              <a:spcAft>
                <a:spcPts val="0"/>
              </a:spcAft>
              <a:buNone/>
              <a:defRPr/>
            </a:pPr>
            <a:r>
              <a:rPr lang="zh-TW" altLang="en-US" sz="3700" b="1" dirty="0">
                <a:solidFill>
                  <a:schemeClr val="accent4"/>
                </a:solidFill>
                <a:latin typeface="微軟正黑體" panose="020B0604030504040204" pitchFamily="34" charset="-120"/>
                <a:ea typeface="微軟正黑體" panose="020B0604030504040204" pitchFamily="34" charset="-120"/>
              </a:rPr>
              <a:t>（二）校本收</a:t>
            </a:r>
            <a:r>
              <a:rPr lang="zh-TW" altLang="en-US" sz="3700" b="1" dirty="0" smtClean="0">
                <a:solidFill>
                  <a:schemeClr val="accent4"/>
                </a:solidFill>
                <a:latin typeface="微軟正黑體" panose="020B0604030504040204" pitchFamily="34" charset="-120"/>
                <a:ea typeface="微軟正黑體" panose="020B0604030504040204" pitchFamily="34" charset="-120"/>
              </a:rPr>
              <a:t>生机制</a:t>
            </a:r>
            <a:endParaRPr lang="en-US" altLang="zh-TW" sz="700" b="1" dirty="0">
              <a:solidFill>
                <a:srgbClr val="FF6600"/>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收生机制校本自定义，包括收生程序及准则、面见申请学童的数目等。</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须符合现行的反歧视和其他相关条例／指引，包括：</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性别歧视条例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残疾歧视条例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家庭岗位歧视条例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及</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种族歧视条例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endParaRPr lang="en-US" altLang="zh-TW" sz="1400" b="1" dirty="0">
              <a:solidFill>
                <a:schemeClr val="accent2"/>
              </a:solidFill>
              <a:latin typeface="微軟正黑體" panose="020B0604030504040204" pitchFamily="34" charset="-120"/>
              <a:ea typeface="微軟正黑體" panose="020B0604030504040204" pitchFamily="34" charset="-120"/>
            </a:endParaRP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个人资料（私隐）条例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smtClean="0">
                <a:solidFill>
                  <a:schemeClr val="accent2"/>
                </a:solidFill>
                <a:latin typeface="微軟正黑體" panose="020B0604030504040204" pitchFamily="34" charset="-120"/>
                <a:ea typeface="微軟正黑體" panose="020B0604030504040204" pitchFamily="34" charset="-120"/>
              </a:rPr>
              <a:t>防止贿赂条例</a:t>
            </a:r>
            <a:r>
              <a:rPr lang="en-US" altLang="zh-TW" sz="1400" b="1" dirty="0" smtClean="0">
                <a:solidFill>
                  <a:schemeClr val="accent2"/>
                </a:solidFill>
                <a:latin typeface="微軟正黑體" panose="020B0604030504040204" pitchFamily="34" charset="-120"/>
                <a:ea typeface="微軟正黑體" panose="020B0604030504040204" pitchFamily="34" charset="-120"/>
              </a:rPr>
              <a:t>》</a:t>
            </a:r>
            <a:r>
              <a:rPr lang="zh-TW" altLang="en-US" sz="1400" b="1" dirty="0">
                <a:solidFill>
                  <a:schemeClr val="accent2"/>
                </a:solidFill>
                <a:latin typeface="微軟正黑體" panose="020B0604030504040204" pitchFamily="34" charset="-120"/>
                <a:ea typeface="微軟正黑體" panose="020B0604030504040204" pitchFamily="34" charset="-120"/>
              </a:rPr>
              <a:t>等</a:t>
            </a:r>
          </a:p>
          <a:p>
            <a:pPr marL="533400" indent="0" fontAlgn="auto">
              <a:spcBef>
                <a:spcPts val="1000"/>
              </a:spcBef>
              <a:spcAft>
                <a:spcPts val="0"/>
              </a:spcAft>
              <a:buClr>
                <a:schemeClr val="bg2"/>
              </a:buClr>
              <a:buSzPct val="100000"/>
              <a:buFont typeface="Wingdings" panose="05000000000000000000" pitchFamily="2" charset="2"/>
              <a:buChar char="l"/>
              <a:tabLst>
                <a:tab pos="715963" algn="l"/>
              </a:tabLst>
              <a:defRPr/>
            </a:pPr>
            <a:r>
              <a:rPr lang="zh-TW" altLang="en-US" sz="1400" b="1" dirty="0" smtClean="0">
                <a:solidFill>
                  <a:schemeClr val="accent2"/>
                </a:solidFill>
                <a:latin typeface="微軟正黑體" panose="020B0604030504040204" pitchFamily="34" charset="-120"/>
                <a:ea typeface="微軟正黑體" panose="020B0604030504040204" pitchFamily="34" charset="-120"/>
              </a:rPr>
              <a:t>  </a:t>
            </a:r>
            <a:r>
              <a:rPr lang="zh-TW" altLang="en-US" sz="1400" b="1" dirty="0" smtClean="0">
                <a:solidFill>
                  <a:schemeClr val="accent2"/>
                </a:solidFill>
                <a:latin typeface="微軟正黑體" panose="020B0604030504040204" pitchFamily="34" charset="-120"/>
                <a:ea typeface="微軟正黑體" panose="020B0604030504040204" pitchFamily="34" charset="-120"/>
              </a:rPr>
              <a:t>教育局发出的通告和指引，例如幼稚园须提供中、英文版的入学申请表格及相关资料</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公平、公正、公开。</a:t>
            </a:r>
            <a:endPar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为建立多元共融的校园，幼稚园须为所有儿童（不论其种族、性别、能力）提供平等入读幼稚园的机会，并留意收生安排的细节是否有可能涉及直接或间接歧视</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rPr>
              <a:t>教职员在响应家长查询时，应提供适切的协助，以及避免引起误会。</a:t>
            </a:r>
          </a:p>
          <a:p>
            <a:pPr marL="541338" indent="-541338" fontAlgn="auto">
              <a:spcBef>
                <a:spcPts val="1800"/>
              </a:spcBef>
              <a:spcAft>
                <a:spcPts val="0"/>
              </a:spcAft>
              <a:buClr>
                <a:schemeClr val="bg2"/>
              </a:buClr>
              <a:buSzPct val="100000"/>
              <a:buFont typeface="Wingdings 3" panose="05040102010807070707" pitchFamily="18" charset="2"/>
              <a:buChar char="}"/>
              <a:tabLst>
                <a:tab pos="270510" algn="l"/>
              </a:tabLst>
              <a:defRPr/>
            </a:pP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fontAlgn="auto">
              <a:spcAft>
                <a:spcPts val="0"/>
              </a:spcAft>
              <a:buNone/>
              <a:defRPr/>
            </a:pPr>
            <a:endParaRPr lang="en-US" altLang="zh-TW" sz="1800" dirty="0" smtClean="0">
              <a:solidFill>
                <a:srgbClr val="0000FF"/>
              </a:solidFill>
              <a:latin typeface="+mn-ea"/>
            </a:endParaRPr>
          </a:p>
        </p:txBody>
      </p:sp>
      <p:sp>
        <p:nvSpPr>
          <p:cNvPr id="7" name="標題 1"/>
          <p:cNvSpPr>
            <a:spLocks noGrp="1"/>
          </p:cNvSpPr>
          <p:nvPr>
            <p:ph type="title"/>
          </p:nvPr>
        </p:nvSpPr>
        <p:spPr>
          <a:xfrm>
            <a:off x="877754" y="908720"/>
            <a:ext cx="7520940" cy="548640"/>
          </a:xfrm>
        </p:spPr>
        <p:txBody>
          <a:bodyPr>
            <a:normAutofit fontScale="90000"/>
          </a:bodyPr>
          <a:lstStyle/>
          <a:p>
            <a:pPr eaLnBrk="1" fontAlgn="auto" hangingPunct="1">
              <a:spcAft>
                <a:spcPts val="0"/>
              </a:spcAft>
              <a:defRPr/>
            </a:pPr>
            <a:r>
              <a:rPr lang="zh-TW" altLang="en-US" sz="5300" b="1" dirty="0" smtClean="0">
                <a:latin typeface="微軟正黑體" panose="020B0604030504040204" pitchFamily="34" charset="-120"/>
                <a:ea typeface="微軟正黑體" panose="020B0604030504040204" pitchFamily="34" charset="-120"/>
              </a:rPr>
              <a:t>措施</a:t>
            </a:r>
            <a:r>
              <a:rPr lang="en-US" altLang="zh-HK" sz="4800" dirty="0" smtClean="0">
                <a:solidFill>
                  <a:srgbClr val="F18713"/>
                </a:solidFill>
                <a:latin typeface="微軟正黑體" panose="020B0604030504040204" pitchFamily="34" charset="-120"/>
                <a:ea typeface="微軟正黑體" panose="020B0604030504040204" pitchFamily="34" charset="-120"/>
              </a:rPr>
              <a:t> </a:t>
            </a: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824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內容版面配置區 2"/>
          <p:cNvSpPr>
            <a:spLocks noGrp="1"/>
          </p:cNvSpPr>
          <p:nvPr>
            <p:ph idx="1"/>
          </p:nvPr>
        </p:nvSpPr>
        <p:spPr>
          <a:xfrm>
            <a:off x="323528" y="2119867"/>
            <a:ext cx="8353819" cy="4608511"/>
          </a:xfrm>
        </p:spPr>
        <p:txBody>
          <a:bodyPr>
            <a:noAutofit/>
          </a:bodyPr>
          <a:lstStyle/>
          <a:p>
            <a:pPr marL="457200" indent="-457200">
              <a:spcAft>
                <a:spcPts val="600"/>
              </a:spcAft>
              <a:buClr>
                <a:schemeClr val="bg2"/>
              </a:buClr>
              <a:buFont typeface="Wingdings 3" panose="05040102010807070707" pitchFamily="18" charset="2"/>
              <a:buChar char="}"/>
              <a:defRP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由民政事务总署资助营办的「融汇</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少数族裔人士支持服务中心</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CHEER</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」免费提供的</a:t>
            </a:r>
            <a:r>
              <a:rPr lang="zh-TW" altLang="zh-HK" sz="2400" b="1" u="sng" dirty="0" smtClean="0">
                <a:solidFill>
                  <a:schemeClr val="tx1">
                    <a:lumMod val="65000"/>
                    <a:lumOff val="35000"/>
                  </a:schemeClr>
                </a:solidFill>
                <a:latin typeface="微軟正黑體" panose="020B0604030504040204" pitchFamily="34" charset="-120"/>
                <a:ea typeface="微軟正黑體" panose="020B0604030504040204" pitchFamily="34" charset="-120"/>
              </a:rPr>
              <a:t>少数族裔语言电话传译服务</a:t>
            </a: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。电话传译服务热线为</a:t>
            </a:r>
            <a:r>
              <a:rPr lang="en-US" altLang="zh-TW"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en-US" altLang="zh-HK"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3755 6811 </a:t>
            </a:r>
            <a:r>
              <a:rPr lang="en-US" altLang="zh-HK" sz="2100" b="1" dirty="0" smtClean="0">
                <a:solidFill>
                  <a:srgbClr val="0099CC"/>
                </a:solidFill>
                <a:latin typeface="微軟正黑體" panose="020B0604030504040204" pitchFamily="34" charset="-120"/>
                <a:ea typeface="微軟正黑體" panose="020B0604030504040204" pitchFamily="34" charset="-120"/>
              </a:rPr>
              <a:t>(</a:t>
            </a:r>
            <a:r>
              <a:rPr lang="zh-TW" altLang="zh-HK" sz="2100" b="1" dirty="0" smtClean="0">
                <a:solidFill>
                  <a:srgbClr val="0099CC"/>
                </a:solidFill>
                <a:latin typeface="微軟正黑體" panose="020B0604030504040204" pitchFamily="34" charset="-120"/>
                <a:ea typeface="微軟正黑體" panose="020B0604030504040204" pitchFamily="34" charset="-120"/>
              </a:rPr>
              <a:t>印度尼西亚语、菲律宾语、泰语</a:t>
            </a:r>
            <a:r>
              <a:rPr lang="en-US" altLang="zh-HK" sz="2100" b="1" dirty="0" smtClean="0">
                <a:solidFill>
                  <a:srgbClr val="0099CC"/>
                </a:solidFill>
                <a:latin typeface="微軟正黑體" panose="020B0604030504040204" pitchFamily="34" charset="-120"/>
                <a:ea typeface="微軟正黑體" panose="020B0604030504040204" pitchFamily="34" charset="-120"/>
              </a:rPr>
              <a:t>) </a:t>
            </a:r>
            <a:endParaRPr lang="zh-TW" altLang="zh-HK" sz="2100" b="1" dirty="0">
              <a:solidFill>
                <a:srgbClr val="0099CC"/>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3755 6822 </a:t>
            </a:r>
            <a:r>
              <a:rPr lang="en-US" altLang="zh-HK" sz="2100" b="1" dirty="0" smtClean="0">
                <a:solidFill>
                  <a:srgbClr val="0099CC"/>
                </a:solidFill>
                <a:latin typeface="微軟正黑體" panose="020B0604030504040204" pitchFamily="34" charset="-120"/>
                <a:ea typeface="微軟正黑體" panose="020B0604030504040204" pitchFamily="34" charset="-120"/>
              </a:rPr>
              <a:t>(</a:t>
            </a:r>
            <a:r>
              <a:rPr lang="zh-TW" altLang="zh-HK" sz="2100" b="1" dirty="0" smtClean="0">
                <a:solidFill>
                  <a:srgbClr val="0099CC"/>
                </a:solidFill>
                <a:latin typeface="微軟正黑體" panose="020B0604030504040204" pitchFamily="34" charset="-120"/>
                <a:ea typeface="微軟正黑體" panose="020B0604030504040204" pitchFamily="34" charset="-120"/>
              </a:rPr>
              <a:t>印度语、尼泊尔语</a:t>
            </a:r>
            <a:r>
              <a:rPr lang="en-US" altLang="zh-HK" sz="2100" b="1" dirty="0" smtClean="0">
                <a:solidFill>
                  <a:srgbClr val="0099CC"/>
                </a:solidFill>
                <a:latin typeface="微軟正黑體" panose="020B0604030504040204" pitchFamily="34" charset="-120"/>
                <a:ea typeface="微軟正黑體" panose="020B0604030504040204" pitchFamily="34" charset="-120"/>
              </a:rPr>
              <a:t>) </a:t>
            </a:r>
            <a:endParaRPr lang="zh-TW" altLang="zh-HK" sz="2100" b="1" dirty="0">
              <a:solidFill>
                <a:srgbClr val="0099CC"/>
              </a:solidFill>
              <a:latin typeface="微軟正黑體" panose="020B0604030504040204" pitchFamily="34" charset="-120"/>
              <a:ea typeface="微軟正黑體" panose="020B0604030504040204" pitchFamily="34" charset="-120"/>
            </a:endParaRPr>
          </a:p>
          <a:p>
            <a:pPr marL="1103694" lvl="4" indent="-541338">
              <a:lnSpc>
                <a:spcPct val="80000"/>
              </a:lnSpc>
              <a:spcBef>
                <a:spcPts val="1200"/>
              </a:spcBef>
              <a:buClr>
                <a:schemeClr val="bg2"/>
              </a:buClr>
              <a:buSzPct val="100000"/>
              <a:buFont typeface="Arial" panose="020B0604020202020204" pitchFamily="34" charset="0"/>
              <a:buChar char="•"/>
              <a:defRPr/>
            </a:pPr>
            <a:r>
              <a:rPr lang="en-US" altLang="zh-HK" sz="2100" b="1" dirty="0">
                <a:solidFill>
                  <a:srgbClr val="0099CC"/>
                </a:solidFill>
                <a:latin typeface="微軟正黑體" panose="020B0604030504040204" pitchFamily="34" charset="-120"/>
                <a:ea typeface="微軟正黑體" panose="020B0604030504040204" pitchFamily="34" charset="-120"/>
              </a:rPr>
              <a:t>3755 6833 </a:t>
            </a:r>
            <a:r>
              <a:rPr lang="en-US" altLang="zh-HK" sz="2100" b="1" dirty="0" smtClean="0">
                <a:solidFill>
                  <a:srgbClr val="0099CC"/>
                </a:solidFill>
                <a:latin typeface="微軟正黑體" panose="020B0604030504040204" pitchFamily="34" charset="-120"/>
                <a:ea typeface="微軟正黑體" panose="020B0604030504040204" pitchFamily="34" charset="-120"/>
              </a:rPr>
              <a:t>(</a:t>
            </a:r>
            <a:r>
              <a:rPr lang="zh-HK" altLang="en-US" sz="2100" b="1" dirty="0" smtClean="0">
                <a:solidFill>
                  <a:srgbClr val="0099CC"/>
                </a:solidFill>
                <a:latin typeface="微軟正黑體" panose="020B0604030504040204" pitchFamily="34" charset="-120"/>
                <a:ea typeface="微軟正黑體" panose="020B0604030504040204" pitchFamily="34" charset="-120"/>
              </a:rPr>
              <a:t>旁遮普语、</a:t>
            </a:r>
            <a:r>
              <a:rPr lang="zh-TW" altLang="zh-HK" sz="2100" b="1" dirty="0" smtClean="0">
                <a:solidFill>
                  <a:srgbClr val="0099CC"/>
                </a:solidFill>
                <a:latin typeface="微軟正黑體" panose="020B0604030504040204" pitchFamily="34" charset="-120"/>
                <a:ea typeface="微軟正黑體" panose="020B0604030504040204" pitchFamily="34" charset="-120"/>
              </a:rPr>
              <a:t>乌尔都语</a:t>
            </a:r>
            <a:r>
              <a:rPr lang="en-US" altLang="zh-HK" sz="2100" b="1" dirty="0" smtClean="0">
                <a:solidFill>
                  <a:srgbClr val="0099CC"/>
                </a:solidFill>
                <a:latin typeface="微軟正黑體" panose="020B0604030504040204" pitchFamily="34" charset="-120"/>
                <a:ea typeface="微軟正黑體" panose="020B0604030504040204" pitchFamily="34" charset="-120"/>
              </a:rPr>
              <a:t>)</a:t>
            </a:r>
            <a:endParaRPr lang="en-US" altLang="zh-HK" sz="2100" b="1" dirty="0">
              <a:solidFill>
                <a:srgbClr val="0099CC"/>
              </a:solidFill>
              <a:latin typeface="微軟正黑體" panose="020B0604030504040204" pitchFamily="34" charset="-120"/>
              <a:ea typeface="微軟正黑體" panose="020B0604030504040204" pitchFamily="34" charset="-120"/>
            </a:endParaRPr>
          </a:p>
          <a:p>
            <a:pPr marL="457200" indent="-457200">
              <a:spcAft>
                <a:spcPts val="600"/>
              </a:spcAft>
              <a:buClr>
                <a:schemeClr val="bg2"/>
              </a:buClr>
              <a:buFont typeface="Wingdings 3" panose="05040102010807070707" pitchFamily="18" charset="2"/>
              <a:buChar char="}"/>
              <a:defRPr/>
            </a:pPr>
            <a:r>
              <a:rPr lang="zh-TW" altLang="zh-HK"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其他传译及翻译服务</a:t>
            </a:r>
            <a:endParaRPr lang="en-US" altLang="zh-TW" sz="2100" b="1" dirty="0">
              <a:solidFill>
                <a:srgbClr val="0099CC"/>
              </a:solidFill>
              <a:latin typeface="微軟正黑體" panose="020B0604030504040204" pitchFamily="34" charset="-120"/>
              <a:ea typeface="微軟正黑體" panose="020B0604030504040204" pitchFamily="34" charset="-120"/>
            </a:endParaRPr>
          </a:p>
          <a:p>
            <a:pPr lvl="2">
              <a:spcAft>
                <a:spcPts val="600"/>
              </a:spcAft>
              <a:buClr>
                <a:schemeClr val="bg2"/>
              </a:buClr>
              <a:buFont typeface="Arial" panose="020B0604020202020204" pitchFamily="34" charset="0"/>
              <a:buChar char="•"/>
              <a:defRPr/>
            </a:pPr>
            <a:r>
              <a:rPr lang="zh-TW" altLang="zh-HK"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有需要的学校可参加由该中心举办的「传译及翻译服务」简介会，以了解相关服务，详情请浏览以下网址</a:t>
            </a:r>
            <a:r>
              <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896938" lvl="3" indent="0" defTabSz="493713">
              <a:spcAft>
                <a:spcPts val="600"/>
              </a:spcAft>
              <a:buClr>
                <a:schemeClr val="bg2"/>
              </a:buClr>
              <a:buNone/>
              <a:defRPr/>
            </a:pPr>
            <a:r>
              <a:rPr lang="en-US" altLang="zh-HK" sz="1800" b="1" dirty="0" smtClean="0">
                <a:solidFill>
                  <a:srgbClr val="00B0F0"/>
                </a:solidFill>
                <a:latin typeface="微軟正黑體" panose="020B0604030504040204" pitchFamily="34" charset="-120"/>
                <a:ea typeface="微軟正黑體" panose="020B0604030504040204" pitchFamily="34" charset="-120"/>
                <a:hlinkClick r:id="rId2"/>
              </a:rPr>
              <a:t>http</a:t>
            </a:r>
            <a:r>
              <a:rPr lang="en-US" altLang="zh-HK" sz="1800" b="1" dirty="0">
                <a:solidFill>
                  <a:srgbClr val="00B0F0"/>
                </a:solidFill>
                <a:latin typeface="微軟正黑體" panose="020B0604030504040204" pitchFamily="34" charset="-120"/>
                <a:ea typeface="微軟正黑體" panose="020B0604030504040204" pitchFamily="34" charset="-120"/>
                <a:hlinkClick r:id="rId2"/>
              </a:rPr>
              <a:t>://hkcscheer.net/hk/interpretation-and-translation-services</a:t>
            </a:r>
            <a:r>
              <a:rPr lang="zh-TW" altLang="en-US" sz="1800" b="1" dirty="0">
                <a:solidFill>
                  <a:srgbClr val="00B0F0"/>
                </a:solidFill>
                <a:latin typeface="微軟正黑體" panose="020B0604030504040204" pitchFamily="34" charset="-120"/>
                <a:ea typeface="微軟正黑體" panose="020B0604030504040204" pitchFamily="34" charset="-120"/>
              </a:rPr>
              <a:t> </a:t>
            </a:r>
            <a:endParaRPr lang="zh-HK" altLang="en-US" sz="1800" b="1" dirty="0">
              <a:solidFill>
                <a:srgbClr val="00B0F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xfrm>
            <a:off x="8677347" y="6387722"/>
            <a:ext cx="414000" cy="363600"/>
          </a:xfrm>
          <a:ln w="19050">
            <a:solidFill>
              <a:srgbClr val="FFFFFF"/>
            </a:solidFill>
          </a:ln>
          <a:extLst/>
        </p:spPr>
        <p:txBody>
          <a:bodyPr vert="horz" lIns="9144" tIns="9144" rIns="9144" bIns="9144" rtlCol="0" anchor="ctr">
            <a:normAutofit/>
          </a:bodyPr>
          <a:lstStyle/>
          <a:p>
            <a:pPr algn="ctr"/>
            <a:fld id="{351BFAD5-2618-48BB-B81E-E06C0ABC7E7B}" type="slidenum">
              <a:rPr lang="zh-HK" altLang="en-US" sz="1400">
                <a:solidFill>
                  <a:schemeClr val="tx1"/>
                </a:solidFill>
              </a:rPr>
              <a:pPr algn="ctr"/>
              <a:t>9</a:t>
            </a:fld>
            <a:endParaRPr lang="zh-HK" altLang="en-US" sz="1400" dirty="0">
              <a:solidFill>
                <a:schemeClr val="tx1"/>
              </a:solidFill>
            </a:endParaRPr>
          </a:p>
        </p:txBody>
      </p:sp>
      <p:sp>
        <p:nvSpPr>
          <p:cNvPr id="6" name="標題 1"/>
          <p:cNvSpPr txBox="1">
            <a:spLocks/>
          </p:cNvSpPr>
          <p:nvPr/>
        </p:nvSpPr>
        <p:spPr>
          <a:xfrm>
            <a:off x="483321" y="601783"/>
            <a:ext cx="80294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zh-TW" altLang="en-US" sz="3600" spc="-50" dirty="0">
              <a:solidFill>
                <a:schemeClr val="bg1"/>
              </a:solidFill>
              <a:effectLst/>
              <a:latin typeface="微軟正黑體" panose="020B0604030504040204" pitchFamily="34" charset="-120"/>
              <a:ea typeface="微軟正黑體" panose="020B0604030504040204" pitchFamily="34" charset="-12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80" t="12714" r="72429" b="67830"/>
          <a:stretch/>
        </p:blipFill>
        <p:spPr bwMode="auto">
          <a:xfrm>
            <a:off x="6156176" y="3212976"/>
            <a:ext cx="2521171" cy="164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a:spLocks noGrp="1"/>
          </p:cNvSpPr>
          <p:nvPr>
            <p:ph type="title"/>
          </p:nvPr>
        </p:nvSpPr>
        <p:spPr>
          <a:xfrm>
            <a:off x="755576" y="1311420"/>
            <a:ext cx="10545276" cy="548640"/>
          </a:xfrm>
        </p:spPr>
        <p:txBody>
          <a:bodyPr>
            <a:normAutofit fontScale="90000"/>
          </a:bodyPr>
          <a:lstStyle/>
          <a:p>
            <a:pPr>
              <a:defRPr/>
            </a:pPr>
            <a:r>
              <a:rPr lang="zh-TW" altLang="en-US" sz="3600" b="1" dirty="0" smtClean="0">
                <a:latin typeface="微軟正黑體" panose="020B0604030504040204" pitchFamily="34" charset="-120"/>
                <a:ea typeface="微軟正黑體" panose="020B0604030504040204" pitchFamily="34" charset="-120"/>
              </a:rPr>
              <a:t>「融汇─少数族裔人士支持服务中心   </a:t>
            </a: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zh-TW" altLang="en-US" sz="3600" b="1" dirty="0" smtClean="0">
                <a:latin typeface="微軟正黑體" panose="020B0604030504040204" pitchFamily="34" charset="-120"/>
                <a:ea typeface="微軟正黑體" panose="020B0604030504040204" pitchFamily="34" charset="-120"/>
              </a:rPr>
              <a:t>（</a:t>
            </a:r>
            <a:r>
              <a:rPr lang="en-US" altLang="zh-TW" sz="3600" b="1" dirty="0">
                <a:latin typeface="微軟正黑體" panose="020B0604030504040204" pitchFamily="34" charset="-120"/>
                <a:ea typeface="微軟正黑體" panose="020B0604030504040204" pitchFamily="34" charset="-120"/>
              </a:rPr>
              <a:t>CHEER</a:t>
            </a:r>
            <a:r>
              <a:rPr lang="zh-TW" altLang="en-US" sz="3600" b="1" dirty="0">
                <a:latin typeface="微軟正黑體" panose="020B0604030504040204" pitchFamily="34" charset="-120"/>
                <a:ea typeface="微軟正黑體" panose="020B0604030504040204" pitchFamily="34" charset="-120"/>
              </a:rPr>
              <a:t>）」</a:t>
            </a:r>
            <a:r>
              <a:rPr lang="zh-TW" altLang="en-US" sz="5300" b="1" dirty="0">
                <a:latin typeface="微軟正黑體" panose="020B0604030504040204" pitchFamily="34" charset="-120"/>
                <a:ea typeface="微軟正黑體" panose="020B0604030504040204" pitchFamily="34" charset="-120"/>
              </a:rPr>
              <a:t/>
            </a:r>
            <a:br>
              <a:rPr lang="zh-TW" altLang="en-US" sz="5300" b="1" dirty="0">
                <a:latin typeface="微軟正黑體" panose="020B0604030504040204" pitchFamily="34" charset="-120"/>
                <a:ea typeface="微軟正黑體" panose="020B0604030504040204" pitchFamily="34" charset="-120"/>
              </a:rPr>
            </a:br>
            <a:endParaRPr lang="zh-HK" altLang="en-US" sz="4800" dirty="0">
              <a:solidFill>
                <a:srgbClr val="F1871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55736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離子會議室">
  <a:themeElements>
    <a:clrScheme name="自訂 3">
      <a:dk1>
        <a:sysClr val="windowText" lastClr="000000"/>
      </a:dk1>
      <a:lt1>
        <a:sysClr val="window" lastClr="FFFFFF"/>
      </a:lt1>
      <a:dk2>
        <a:srgbClr val="76C2E8"/>
      </a:dk2>
      <a:lt2>
        <a:srgbClr val="0F6FC6"/>
      </a:lt2>
      <a:accent1>
        <a:srgbClr val="76C2E8"/>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離子會議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多面向">
  <a:themeElements>
    <a:clrScheme name="多面向">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TM02892315[[fn=絲縷]]</Template>
  <TotalTime>19505</TotalTime>
  <Words>3848</Words>
  <Application>Microsoft Office PowerPoint</Application>
  <PresentationFormat>如螢幕大小 (4:3)</PresentationFormat>
  <Paragraphs>345</Paragraphs>
  <Slides>39</Slides>
  <Notes>7</Notes>
  <HiddenSlides>0</HiddenSlides>
  <MMClips>0</MMClips>
  <ScaleCrop>false</ScaleCrop>
  <HeadingPairs>
    <vt:vector size="6" baseType="variant">
      <vt:variant>
        <vt:lpstr>使用字型</vt:lpstr>
      </vt:variant>
      <vt:variant>
        <vt:i4>13</vt:i4>
      </vt:variant>
      <vt:variant>
        <vt:lpstr>佈景主題</vt:lpstr>
      </vt:variant>
      <vt:variant>
        <vt:i4>4</vt:i4>
      </vt:variant>
      <vt:variant>
        <vt:lpstr>投影片標題</vt:lpstr>
      </vt:variant>
      <vt:variant>
        <vt:i4>39</vt:i4>
      </vt:variant>
    </vt:vector>
  </HeadingPairs>
  <TitlesOfParts>
    <vt:vector size="56" baseType="lpstr">
      <vt:lpstr>微軟正黑體</vt:lpstr>
      <vt:lpstr>新細明體</vt:lpstr>
      <vt:lpstr>標楷體</vt:lpstr>
      <vt:lpstr>Arial</vt:lpstr>
      <vt:lpstr>Calibri</vt:lpstr>
      <vt:lpstr>Calibri Light</vt:lpstr>
      <vt:lpstr>Century Gothic</vt:lpstr>
      <vt:lpstr>Century Schoolbook</vt:lpstr>
      <vt:lpstr>Times New Roman</vt:lpstr>
      <vt:lpstr>Trebuchet MS</vt:lpstr>
      <vt:lpstr>Wingdings</vt:lpstr>
      <vt:lpstr>Wingdings 2</vt:lpstr>
      <vt:lpstr>Wingdings 3</vt:lpstr>
      <vt:lpstr>HDOfficeLightV0</vt:lpstr>
      <vt:lpstr>離子會議室</vt:lpstr>
      <vt:lpstr>1_多面向</vt:lpstr>
      <vt:lpstr>2_多面向</vt:lpstr>
      <vt:lpstr>2019/20学年   幼稚园幼儿班（K1） 收生安排 家长简介会 (适用于2016年12月31日或之前出生的儿童)</vt:lpstr>
      <vt:lpstr>背景 </vt:lpstr>
      <vt:lpstr>PowerPoint 簡報</vt:lpstr>
      <vt:lpstr>目的 </vt:lpstr>
      <vt:lpstr>PowerPoint 簡報</vt:lpstr>
      <vt:lpstr>措施 </vt:lpstr>
      <vt:lpstr>措施 </vt:lpstr>
      <vt:lpstr>措施 </vt:lpstr>
      <vt:lpstr>「融汇─少数族裔人士支持服务中心    （CHEER）」 </vt:lpstr>
      <vt:lpstr>措施 </vt:lpstr>
      <vt:lpstr>措施 </vt:lpstr>
      <vt:lpstr>措施 </vt:lpstr>
      <vt:lpstr>PowerPoint 簡報</vt:lpstr>
      <vt:lpstr>PowerPoint 簡報</vt:lpstr>
      <vt:lpstr>递交申请前的复核淸单  </vt:lpstr>
      <vt:lpstr>递交方法 </vt:lpstr>
      <vt:lpstr>措施 </vt:lpstr>
      <vt:lpstr>措施 </vt:lpstr>
      <vt:lpstr>PowerPoint 簡報</vt:lpstr>
      <vt:lpstr>措施 </vt:lpstr>
      <vt:lpstr>PowerPoint 簡報</vt:lpstr>
      <vt:lpstr>PowerPoint 簡報</vt:lpstr>
      <vt:lpstr>措施 </vt:lpstr>
      <vt:lpstr>PowerPoint 簡報</vt:lpstr>
      <vt:lpstr>措施 </vt:lpstr>
      <vt:lpstr>PowerPoint 簡報</vt:lpstr>
      <vt:lpstr>PowerPoint 簡報</vt:lpstr>
      <vt:lpstr>PowerPoint 簡報</vt:lpstr>
      <vt:lpstr>报名程序-注意事项 </vt:lpstr>
      <vt:lpstr>报名程序-注意事项 </vt:lpstr>
      <vt:lpstr>注册程序-注意事项 </vt:lpstr>
      <vt:lpstr>注册程序-注意事项</vt:lpstr>
      <vt:lpstr>措施</vt:lpstr>
      <vt:lpstr>措施</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 Maria</dc:creator>
  <cp:lastModifiedBy>HO, Man-lai Mandy</cp:lastModifiedBy>
  <cp:revision>797</cp:revision>
  <cp:lastPrinted>2018-07-19T02:11:21Z</cp:lastPrinted>
  <dcterms:created xsi:type="dcterms:W3CDTF">2014-04-04T01:44:07Z</dcterms:created>
  <dcterms:modified xsi:type="dcterms:W3CDTF">2018-07-30T03:03:21Z</dcterms:modified>
</cp:coreProperties>
</file>