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586" r:id="rId4"/>
    <p:sldId id="574" r:id="rId5"/>
    <p:sldId id="258" r:id="rId6"/>
    <p:sldId id="555" r:id="rId7"/>
    <p:sldId id="481" r:id="rId8"/>
    <p:sldId id="576" r:id="rId9"/>
    <p:sldId id="561" r:id="rId10"/>
    <p:sldId id="558" r:id="rId11"/>
    <p:sldId id="587" r:id="rId12"/>
    <p:sldId id="577" r:id="rId13"/>
    <p:sldId id="578" r:id="rId14"/>
    <p:sldId id="580" r:id="rId15"/>
    <p:sldId id="579" r:id="rId16"/>
    <p:sldId id="556" r:id="rId17"/>
    <p:sldId id="584" r:id="rId18"/>
    <p:sldId id="527" r:id="rId19"/>
    <p:sldId id="583" r:id="rId20"/>
    <p:sldId id="262" r:id="rId21"/>
    <p:sldId id="585" r:id="rId22"/>
    <p:sldId id="554" r:id="rId23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F3A447"/>
    <a:srgbClr val="6C6C6C"/>
    <a:srgbClr val="EBEFF6"/>
    <a:srgbClr val="FACE28"/>
    <a:srgbClr val="162B4B"/>
    <a:srgbClr val="D9E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5" autoAdjust="0"/>
    <p:restoredTop sz="93494" autoAdjust="0"/>
  </p:normalViewPr>
  <p:slideViewPr>
    <p:cSldViewPr snapToGrid="0">
      <p:cViewPr varScale="1">
        <p:scale>
          <a:sx n="62" d="100"/>
          <a:sy n="62" d="100"/>
        </p:scale>
        <p:origin x="96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C68FDD-F0D6-4C6C-8812-183C96E2646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65B9491-FFCF-4B4B-A00C-5A87B0E1B4F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4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加强</a:t>
          </a:r>
          <a:endParaRPr lang="en-US" altLang="zh-TW" sz="4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4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成长心态</a:t>
          </a:r>
          <a:endParaRPr lang="en-US" sz="4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8CE4EC-1E6F-4D08-92CE-20CE6E3842F4}" type="parTrans" cxnId="{B55D33E3-12AD-4BB6-8B76-D7267AA81040}">
      <dgm:prSet/>
      <dgm:spPr/>
      <dgm:t>
        <a:bodyPr/>
        <a:lstStyle/>
        <a:p>
          <a:endParaRPr lang="en-US"/>
        </a:p>
      </dgm:t>
    </dgm:pt>
    <dgm:pt modelId="{CEB6E519-87B9-460B-BD73-CDAFB1FA00AA}" type="sibTrans" cxnId="{B55D33E3-12AD-4BB6-8B76-D7267AA81040}">
      <dgm:prSet/>
      <dgm:spPr/>
      <dgm:t>
        <a:bodyPr/>
        <a:lstStyle/>
        <a:p>
          <a:endParaRPr lang="en-US"/>
        </a:p>
      </dgm:t>
    </dgm:pt>
    <dgm:pt modelId="{E35F54FD-4EFA-4EF7-9C6D-35556039A1BB}">
      <dgm:prSet custT="1"/>
      <dgm:spPr/>
      <dgm:t>
        <a:bodyPr/>
        <a:lstStyle/>
        <a:p>
          <a:r>
            <a:rPr lang="zh-TW" altLang="en-US" sz="4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学业成绩</a:t>
          </a:r>
          <a:r>
            <a:rPr lang="zh-TW" altLang="en-US" sz="4600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rPr>
            <a:t></a:t>
          </a:r>
          <a:r>
            <a:rPr lang="zh-TW" altLang="en-US" sz="4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心理健康</a:t>
          </a:r>
          <a:r>
            <a:rPr lang="zh-TW" altLang="en-US" sz="4600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rPr>
            <a:t></a:t>
          </a:r>
          <a:endParaRPr lang="en-US" sz="4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3C67980-75C0-4FEB-87D5-2D4DDFB9796F}" type="parTrans" cxnId="{CED64CB5-139F-46EE-B4A8-99687C28A61B}">
      <dgm:prSet/>
      <dgm:spPr/>
      <dgm:t>
        <a:bodyPr/>
        <a:lstStyle/>
        <a:p>
          <a:endParaRPr lang="en-US"/>
        </a:p>
      </dgm:t>
    </dgm:pt>
    <dgm:pt modelId="{88201257-D511-4BDC-9BE9-E9825D61E97A}" type="sibTrans" cxnId="{CED64CB5-139F-46EE-B4A8-99687C28A61B}">
      <dgm:prSet/>
      <dgm:spPr/>
      <dgm:t>
        <a:bodyPr/>
        <a:lstStyle/>
        <a:p>
          <a:endParaRPr lang="en-US"/>
        </a:p>
      </dgm:t>
    </dgm:pt>
    <dgm:pt modelId="{57B2AD80-3AA1-46F4-B351-CC217D1EC285}" type="pres">
      <dgm:prSet presAssocID="{E7C68FDD-F0D6-4C6C-8812-183C96E2646E}" presName="Name0" presStyleCnt="0">
        <dgm:presLayoutVars>
          <dgm:dir/>
          <dgm:resizeHandles val="exact"/>
        </dgm:presLayoutVars>
      </dgm:prSet>
      <dgm:spPr/>
    </dgm:pt>
    <dgm:pt modelId="{F67C7B83-F8F6-45A7-8FD3-7EBA1A1FA848}" type="pres">
      <dgm:prSet presAssocID="{A65B9491-FFCF-4B4B-A00C-5A87B0E1B4FF}" presName="node" presStyleLbl="node1" presStyleIdx="0" presStyleCnt="2">
        <dgm:presLayoutVars>
          <dgm:bulletEnabled val="1"/>
        </dgm:presLayoutVars>
      </dgm:prSet>
      <dgm:spPr/>
    </dgm:pt>
    <dgm:pt modelId="{64439074-B29B-4900-BC9F-4968628121EA}" type="pres">
      <dgm:prSet presAssocID="{CEB6E519-87B9-460B-BD73-CDAFB1FA00AA}" presName="sibTrans" presStyleLbl="sibTrans2D1" presStyleIdx="0" presStyleCnt="1"/>
      <dgm:spPr/>
    </dgm:pt>
    <dgm:pt modelId="{4ED97361-6044-44A0-B427-E6CCF11E1326}" type="pres">
      <dgm:prSet presAssocID="{CEB6E519-87B9-460B-BD73-CDAFB1FA00AA}" presName="connectorText" presStyleLbl="sibTrans2D1" presStyleIdx="0" presStyleCnt="1"/>
      <dgm:spPr/>
    </dgm:pt>
    <dgm:pt modelId="{E6E71038-4409-4CA4-8723-EC3678CDDE58}" type="pres">
      <dgm:prSet presAssocID="{E35F54FD-4EFA-4EF7-9C6D-35556039A1BB}" presName="node" presStyleLbl="node1" presStyleIdx="1" presStyleCnt="2">
        <dgm:presLayoutVars>
          <dgm:bulletEnabled val="1"/>
        </dgm:presLayoutVars>
      </dgm:prSet>
      <dgm:spPr/>
    </dgm:pt>
  </dgm:ptLst>
  <dgm:cxnLst>
    <dgm:cxn modelId="{D70C862E-109A-4A44-936D-95CE9EBA91E7}" type="presOf" srcId="{A65B9491-FFCF-4B4B-A00C-5A87B0E1B4FF}" destId="{F67C7B83-F8F6-45A7-8FD3-7EBA1A1FA848}" srcOrd="0" destOrd="0" presId="urn:microsoft.com/office/officeart/2005/8/layout/process1"/>
    <dgm:cxn modelId="{BA7AAA3A-F6AB-4F90-9B58-967AEBB26B50}" type="presOf" srcId="{E35F54FD-4EFA-4EF7-9C6D-35556039A1BB}" destId="{E6E71038-4409-4CA4-8723-EC3678CDDE58}" srcOrd="0" destOrd="0" presId="urn:microsoft.com/office/officeart/2005/8/layout/process1"/>
    <dgm:cxn modelId="{66DD654B-32F4-49A0-B570-0BAE04C152C6}" type="presOf" srcId="{CEB6E519-87B9-460B-BD73-CDAFB1FA00AA}" destId="{4ED97361-6044-44A0-B427-E6CCF11E1326}" srcOrd="1" destOrd="0" presId="urn:microsoft.com/office/officeart/2005/8/layout/process1"/>
    <dgm:cxn modelId="{CED64CB5-139F-46EE-B4A8-99687C28A61B}" srcId="{E7C68FDD-F0D6-4C6C-8812-183C96E2646E}" destId="{E35F54FD-4EFA-4EF7-9C6D-35556039A1BB}" srcOrd="1" destOrd="0" parTransId="{B3C67980-75C0-4FEB-87D5-2D4DDFB9796F}" sibTransId="{88201257-D511-4BDC-9BE9-E9825D61E97A}"/>
    <dgm:cxn modelId="{B55D33E3-12AD-4BB6-8B76-D7267AA81040}" srcId="{E7C68FDD-F0D6-4C6C-8812-183C96E2646E}" destId="{A65B9491-FFCF-4B4B-A00C-5A87B0E1B4FF}" srcOrd="0" destOrd="0" parTransId="{AC8CE4EC-1E6F-4D08-92CE-20CE6E3842F4}" sibTransId="{CEB6E519-87B9-460B-BD73-CDAFB1FA00AA}"/>
    <dgm:cxn modelId="{82CEFFE3-B896-4983-B2DF-6202C381A356}" type="presOf" srcId="{CEB6E519-87B9-460B-BD73-CDAFB1FA00AA}" destId="{64439074-B29B-4900-BC9F-4968628121EA}" srcOrd="0" destOrd="0" presId="urn:microsoft.com/office/officeart/2005/8/layout/process1"/>
    <dgm:cxn modelId="{B59980EC-4871-45AF-B408-2B7D606841BA}" type="presOf" srcId="{E7C68FDD-F0D6-4C6C-8812-183C96E2646E}" destId="{57B2AD80-3AA1-46F4-B351-CC217D1EC285}" srcOrd="0" destOrd="0" presId="urn:microsoft.com/office/officeart/2005/8/layout/process1"/>
    <dgm:cxn modelId="{3564E201-CAB3-49DC-BAA6-59C3EF1312FF}" type="presParOf" srcId="{57B2AD80-3AA1-46F4-B351-CC217D1EC285}" destId="{F67C7B83-F8F6-45A7-8FD3-7EBA1A1FA848}" srcOrd="0" destOrd="0" presId="urn:microsoft.com/office/officeart/2005/8/layout/process1"/>
    <dgm:cxn modelId="{96BF8499-4F4E-4AAB-B911-0B010C4107ED}" type="presParOf" srcId="{57B2AD80-3AA1-46F4-B351-CC217D1EC285}" destId="{64439074-B29B-4900-BC9F-4968628121EA}" srcOrd="1" destOrd="0" presId="urn:microsoft.com/office/officeart/2005/8/layout/process1"/>
    <dgm:cxn modelId="{49E3DE15-0C95-46B1-A3A0-73D76D116597}" type="presParOf" srcId="{64439074-B29B-4900-BC9F-4968628121EA}" destId="{4ED97361-6044-44A0-B427-E6CCF11E1326}" srcOrd="0" destOrd="0" presId="urn:microsoft.com/office/officeart/2005/8/layout/process1"/>
    <dgm:cxn modelId="{52DE7D77-18B1-4EB4-8D1B-540CA90ACFF3}" type="presParOf" srcId="{57B2AD80-3AA1-46F4-B351-CC217D1EC285}" destId="{E6E71038-4409-4CA4-8723-EC3678CDDE5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C7B83-F8F6-45A7-8FD3-7EBA1A1FA848}">
      <dsp:nvSpPr>
        <dsp:cNvPr id="0" name=""/>
        <dsp:cNvSpPr/>
      </dsp:nvSpPr>
      <dsp:spPr>
        <a:xfrm>
          <a:off x="1602" y="146322"/>
          <a:ext cx="3417704" cy="25312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4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加强</a:t>
          </a:r>
          <a:endParaRPr lang="en-US" altLang="zh-TW" sz="4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2044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4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成长心态</a:t>
          </a:r>
          <a:endParaRPr lang="en-US" sz="4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5739" y="220459"/>
        <a:ext cx="3269430" cy="2382963"/>
      </dsp:txXfrm>
    </dsp:sp>
    <dsp:sp modelId="{64439074-B29B-4900-BC9F-4968628121EA}">
      <dsp:nvSpPr>
        <dsp:cNvPr id="0" name=""/>
        <dsp:cNvSpPr/>
      </dsp:nvSpPr>
      <dsp:spPr>
        <a:xfrm>
          <a:off x="3761077" y="988146"/>
          <a:ext cx="724553" cy="8475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761077" y="1157664"/>
        <a:ext cx="507187" cy="508554"/>
      </dsp:txXfrm>
    </dsp:sp>
    <dsp:sp modelId="{E6E71038-4409-4CA4-8723-EC3678CDDE58}">
      <dsp:nvSpPr>
        <dsp:cNvPr id="0" name=""/>
        <dsp:cNvSpPr/>
      </dsp:nvSpPr>
      <dsp:spPr>
        <a:xfrm>
          <a:off x="4786388" y="146322"/>
          <a:ext cx="3417704" cy="25312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学业成绩</a:t>
          </a:r>
          <a:r>
            <a:rPr lang="zh-TW" altLang="en-US" sz="4600" b="1" kern="12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rPr>
            <a:t></a:t>
          </a:r>
          <a:r>
            <a:rPr lang="zh-TW" altLang="en-US" sz="4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心理健康</a:t>
          </a:r>
          <a:r>
            <a:rPr lang="zh-TW" altLang="en-US" sz="4600" b="1" kern="12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rPr>
            <a:t></a:t>
          </a:r>
          <a:endParaRPr lang="en-US" sz="4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860525" y="220459"/>
        <a:ext cx="3269430" cy="2382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3608A-A41D-4CB4-825B-17FF2869F29B}" type="datetimeFigureOut">
              <a:rPr lang="zh-HK" altLang="en-US" smtClean="0"/>
              <a:t>21/11/2024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C5BF8-D83C-4EBB-AC29-6532BAA28D3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84429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759A5-12C3-408C-AEFA-AD540DBFD5A7}" type="datetimeFigureOut">
              <a:rPr lang="zh-HK" altLang="en-US" smtClean="0"/>
              <a:t>21/11/2024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D8626-25A6-40F3-A4E5-338E9A36FD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9335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CC94F-2D15-4B0F-883A-268CD13B7F5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334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CC94F-2D15-4B0F-883A-268CD13B7F5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033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CC94F-2D15-4B0F-883A-268CD13B7F5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791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播放短片：</a:t>
            </a:r>
            <a:r>
              <a:rPr lang="en-US" sz="1200" dirty="0"/>
              <a:t>https://shorturl.at/stvy2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11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67085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播放短片：</a:t>
            </a:r>
            <a:r>
              <a:rPr lang="en-US" altLang="zh-TW" dirty="0"/>
              <a:t>https://www.parent.edu.hk/smart-parent-net/topics/article/yu-interview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12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104920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13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31840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14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24307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15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36168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21/11/2024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86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21/11/2024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7461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21/11/2024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482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21/11/2024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5573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21/11/2024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61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21/11/2024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3176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21/11/2024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8348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21/11/2024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111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21/11/2024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56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DF2C72-1827-4E57-A890-75F1E8C85771}" type="datetimeFigureOut">
              <a:rPr lang="zh-HK" altLang="en-US" smtClean="0"/>
              <a:t>21/11/2024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0178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21/11/2024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5833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DF2C72-1827-4E57-A890-75F1E8C85771}" type="datetimeFigureOut">
              <a:rPr lang="zh-HK" altLang="en-US" smtClean="0"/>
              <a:t>21/11/2024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08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B56ED340-08EA-C1A2-3000-8ECDB34E5CEF}"/>
              </a:ext>
            </a:extLst>
          </p:cNvPr>
          <p:cNvSpPr txBox="1">
            <a:spLocks/>
          </p:cNvSpPr>
          <p:nvPr/>
        </p:nvSpPr>
        <p:spPr>
          <a:xfrm>
            <a:off x="1524000" y="1235636"/>
            <a:ext cx="9144000" cy="17824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越学越醒目：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如何支</a:t>
            </a:r>
            <a:r>
              <a:rPr lang="zh-CN" altLang="zh-HK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援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子女的认知发展？</a:t>
            </a:r>
            <a:endParaRPr lang="zh-HK" altLang="en-US" sz="4000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30D64EB-0874-4F47-A9BE-D0510F5B54B6}"/>
              </a:ext>
            </a:extLst>
          </p:cNvPr>
          <p:cNvSpPr/>
          <p:nvPr/>
        </p:nvSpPr>
        <p:spPr>
          <a:xfrm>
            <a:off x="2300730" y="3532006"/>
            <a:ext cx="75905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范畴二：促进儿童健康、愉快及均衡的发展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E4CE32-E727-44A7-83F7-B8835B21602C}"/>
              </a:ext>
            </a:extLst>
          </p:cNvPr>
          <p:cNvSpPr/>
          <p:nvPr/>
        </p:nvSpPr>
        <p:spPr>
          <a:xfrm>
            <a:off x="8875800" y="5552346"/>
            <a:ext cx="2814320" cy="935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小学家长教育资源套 </a:t>
            </a:r>
          </a:p>
        </p:txBody>
      </p:sp>
    </p:spTree>
    <p:extLst>
      <p:ext uri="{BB962C8B-B14F-4D97-AF65-F5344CB8AC3E}">
        <p14:creationId xmlns:p14="http://schemas.microsoft.com/office/powerpoint/2010/main" val="1288679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0D875239-1CC6-01D7-AF0D-DDE68108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培养家长和子女的成长心态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158" y="2407672"/>
            <a:ext cx="9959017" cy="243174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  <a:buFont typeface="Webdings" panose="05030102010509060703" pitchFamily="18" charset="2"/>
              <a:buChar char="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「你还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学懂这个算式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>
              <a:spcAft>
                <a:spcPts val="1200"/>
              </a:spcAft>
              <a:buFont typeface="Webdings" panose="05030102010509060703" pitchFamily="18" charset="2"/>
              <a:buChar char="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「你觉得这题好难？这代表你的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脑细胞在修桥起路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>
              <a:spcAft>
                <a:spcPts val="1200"/>
              </a:spcAft>
              <a:buFont typeface="Webdings" panose="05030102010509060703" pitchFamily="18" charset="2"/>
              <a:buChar char="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「我记得你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之前还未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但你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现在已经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>
              <a:spcAft>
                <a:spcPts val="1200"/>
              </a:spcAft>
              <a:buFont typeface="Webdings" panose="05030102010509060703" pitchFamily="18" charset="2"/>
              <a:buChar char="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「我觉得你这个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很不错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665593D1-CDFF-77FC-C310-0ED46958B073}"/>
              </a:ext>
            </a:extLst>
          </p:cNvPr>
          <p:cNvSpPr txBox="1">
            <a:spLocks/>
          </p:cNvSpPr>
          <p:nvPr/>
        </p:nvSpPr>
        <p:spPr>
          <a:xfrm>
            <a:off x="1013783" y="1842856"/>
            <a:ext cx="10515600" cy="63149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与子女对话时，家长可以加入以下话语：</a:t>
            </a:r>
          </a:p>
        </p:txBody>
      </p:sp>
    </p:spTree>
    <p:extLst>
      <p:ext uri="{BB962C8B-B14F-4D97-AF65-F5344CB8AC3E}">
        <p14:creationId xmlns:p14="http://schemas.microsoft.com/office/powerpoint/2010/main" val="600449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68;p38">
            <a:extLst>
              <a:ext uri="{FF2B5EF4-FFF2-40B4-BE49-F238E27FC236}">
                <a16:creationId xmlns:a16="http://schemas.microsoft.com/office/drawing/2014/main" id="{502018AD-B26E-42CE-8884-13B0D42BAAC3}"/>
              </a:ext>
            </a:extLst>
          </p:cNvPr>
          <p:cNvSpPr txBox="1"/>
          <p:nvPr/>
        </p:nvSpPr>
        <p:spPr>
          <a:xfrm>
            <a:off x="8595461" y="5539211"/>
            <a:ext cx="2075465" cy="69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zh-TW" alt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重温短片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0D875239-1CC6-01D7-AF0D-DDE68108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培养家长和子女的成长心态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767" t="4523" r="11514" b="11548"/>
          <a:stretch/>
        </p:blipFill>
        <p:spPr>
          <a:xfrm>
            <a:off x="1662545" y="2105891"/>
            <a:ext cx="5874328" cy="347287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23824D52-23F9-45DC-AF12-62F39CC60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461" y="3493078"/>
            <a:ext cx="2085686" cy="208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00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17715"/>
          <a:stretch/>
        </p:blipFill>
        <p:spPr>
          <a:xfrm>
            <a:off x="1249146" y="2381251"/>
            <a:ext cx="5580280" cy="3850294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0D875239-1CC6-01D7-AF0D-DDE68108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培养家长和子女的成长心态</a:t>
            </a:r>
          </a:p>
        </p:txBody>
      </p:sp>
      <p:sp>
        <p:nvSpPr>
          <p:cNvPr id="8" name="Google Shape;568;p38">
            <a:extLst>
              <a:ext uri="{FF2B5EF4-FFF2-40B4-BE49-F238E27FC236}">
                <a16:creationId xmlns:a16="http://schemas.microsoft.com/office/drawing/2014/main" id="{502018AD-B26E-42CE-8884-13B0D42BAAC3}"/>
              </a:ext>
            </a:extLst>
          </p:cNvPr>
          <p:cNvSpPr txBox="1"/>
          <p:nvPr/>
        </p:nvSpPr>
        <p:spPr>
          <a:xfrm>
            <a:off x="7366524" y="5727607"/>
            <a:ext cx="2075465" cy="69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zh-TW" alt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重温短片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665593D1-CDFF-77FC-C310-0ED46958B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205" y="1832611"/>
            <a:ext cx="10515600" cy="548640"/>
          </a:xfrm>
        </p:spPr>
        <p:txBody>
          <a:bodyPr>
            <a:normAutofit fontScale="925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余翠怡如何面对挫折、跨越失败，一步一步达成短期和长远目标？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6EAEAEB-83A9-4E52-BDDF-BCCF1303E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863" y="3936570"/>
            <a:ext cx="1952786" cy="195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88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0D875239-1CC6-01D7-AF0D-DDE68108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运用引导性问题</a:t>
            </a:r>
            <a:br>
              <a:rPr lang="en-US" altLang="zh-TW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帮助子女明白「成长心态」</a:t>
            </a: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余翠怡有什么目标和抱负？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余翠怡面对什么困难？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余翠怡用了什么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实际行动</a:t>
            </a:r>
            <a:r>
              <a:rPr lang="zh-TW" altLang="en-US" sz="3000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去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达成目标？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余翠怡有「努力尝试、努力练习、努力思考」吗？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1629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0D875239-1CC6-01D7-AF0D-DDE68108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27" y="229453"/>
            <a:ext cx="10517505" cy="1450757"/>
          </a:xfrm>
        </p:spPr>
        <p:txBody>
          <a:bodyPr>
            <a:no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家长选取人物时的考虑事项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考虑子女的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年龄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兴趣</a:t>
            </a:r>
            <a:endParaRPr lang="en-US" altLang="zh-TW" sz="30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顾及资料的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来源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篇幅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完整性</a:t>
            </a:r>
            <a:endParaRPr lang="en-US" altLang="zh-TW" sz="30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不单单讲述人物的挫折和失败经验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帮助子女思考人物如何通过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经验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努力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去达到目标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7510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0D875239-1CC6-01D7-AF0D-DDE68108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27" y="229453"/>
            <a:ext cx="10517505" cy="1450757"/>
          </a:xfrm>
        </p:spPr>
        <p:txBody>
          <a:bodyPr>
            <a:no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家长与子女分享人物故事时所需的态度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206" y="1882680"/>
            <a:ext cx="10806546" cy="476750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协助子女代入人物角度，设想人物所感受到的压力和负面情绪</a:t>
            </a: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容许子女表达自己的想法，不要急于「教育」子女。家长可以运用简洁的说话 反映子女的想法，再与子女展开讨论，尽量让子女自己总结自己的想法：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子女：「我不明白她为什么不放弃，改行做别的事情。」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家长：「你觉得有点疑惑，不明白为什么她要这样坚持。」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子女：「对呀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这么辛苦为了什么？」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家长：「你觉得她付出这么多努力，其实是为了什么？」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协助子女将人物的故事连结到子女的生活当中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6638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1332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每个人都曾遇过挫折和失败。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请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与你的子女讨论：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你和你的子女曾遇到的挫折和失败经验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你和你的子女如何通过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经验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努力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去克服挫折、跨越失败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0D875239-1CC6-01D7-AF0D-DDE68108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27" y="229453"/>
            <a:ext cx="10517505" cy="1450757"/>
          </a:xfrm>
        </p:spPr>
        <p:txBody>
          <a:bodyPr>
            <a:no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将人物的经历连结到子女的生活</a:t>
            </a:r>
          </a:p>
        </p:txBody>
      </p:sp>
    </p:spTree>
    <p:extLst>
      <p:ext uri="{BB962C8B-B14F-4D97-AF65-F5344CB8AC3E}">
        <p14:creationId xmlns:p14="http://schemas.microsoft.com/office/powerpoint/2010/main" val="4047708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92849" y="1793457"/>
            <a:ext cx="3541059" cy="53788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压力来源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83548" y="2883972"/>
            <a:ext cx="4320988" cy="410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正面想法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5898" y="2850441"/>
            <a:ext cx="4320988" cy="410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负面想法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4156" y="3838557"/>
            <a:ext cx="4320988" cy="45156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紧张、不安和其他负面情绪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83547" y="3872088"/>
            <a:ext cx="4320988" cy="451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期待、兴奋和其他正面情绪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Down Arrow 3"/>
          <p:cNvSpPr/>
          <p:nvPr/>
        </p:nvSpPr>
        <p:spPr>
          <a:xfrm rot="3545786">
            <a:off x="3635615" y="1942244"/>
            <a:ext cx="286871" cy="93661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3087779" y="3384434"/>
            <a:ext cx="286871" cy="34065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9051340" y="3396581"/>
            <a:ext cx="286871" cy="3406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8110944">
            <a:off x="8413550" y="1907731"/>
            <a:ext cx="286871" cy="9631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C5FFA724-E79A-CA46-5591-ACCB965CB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583015"/>
            <a:ext cx="10058400" cy="1210442"/>
          </a:xfrm>
        </p:spPr>
        <p:txBody>
          <a:bodyPr>
            <a:noAutofit/>
          </a:bodyPr>
          <a:lstStyle/>
          <a:p>
            <a:r>
              <a:rPr lang="zh-TW" altLang="en-US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协助子女处理</a:t>
            </a:r>
            <a:br>
              <a:rPr lang="en-US" altLang="zh-TW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与学习相关的期望和挑战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83547" y="4940935"/>
            <a:ext cx="4320988" cy="451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更好的表现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9051340" y="4465428"/>
            <a:ext cx="286871" cy="3406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05898" y="4947921"/>
            <a:ext cx="4320988" cy="45156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更差的表现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3079521" y="4493798"/>
            <a:ext cx="286871" cy="34065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92848" y="5708649"/>
            <a:ext cx="3541059" cy="537882"/>
          </a:xfrm>
          <a:prstGeom prst="rect">
            <a:avLst/>
          </a:prstGeom>
          <a:solidFill>
            <a:srgbClr val="F3A447"/>
          </a:solidFill>
          <a:ln>
            <a:solidFill>
              <a:srgbClr val="F3A4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自我应验预言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4">
            <a:extLst>
              <a:ext uri="{FF2B5EF4-FFF2-40B4-BE49-F238E27FC236}">
                <a16:creationId xmlns:a16="http://schemas.microsoft.com/office/drawing/2014/main" id="{34A5D8C1-8309-4AA0-8CC9-3522542C5BE8}"/>
              </a:ext>
            </a:extLst>
          </p:cNvPr>
          <p:cNvSpPr txBox="1"/>
          <p:nvPr/>
        </p:nvSpPr>
        <p:spPr>
          <a:xfrm>
            <a:off x="1097280" y="6339583"/>
            <a:ext cx="104603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Crum, A. J., </a:t>
            </a:r>
            <a:r>
              <a:rPr lang="en-US" altLang="zh-TW" sz="1400" dirty="0" err="1">
                <a:latin typeface="Century Gothic" panose="020B0502020202020204" pitchFamily="34" charset="0"/>
              </a:rPr>
              <a:t>Salovey</a:t>
            </a:r>
            <a:r>
              <a:rPr lang="en-US" altLang="zh-TW" sz="1400" dirty="0">
                <a:latin typeface="Century Gothic" panose="020B0502020202020204" pitchFamily="34" charset="0"/>
              </a:rPr>
              <a:t>, P., &amp; </a:t>
            </a:r>
            <a:r>
              <a:rPr lang="en-US" altLang="zh-TW" sz="1400" dirty="0" err="1">
                <a:latin typeface="Century Gothic" panose="020B0502020202020204" pitchFamily="34" charset="0"/>
              </a:rPr>
              <a:t>Achor</a:t>
            </a:r>
            <a:r>
              <a:rPr lang="en-US" altLang="zh-TW" sz="1400" dirty="0">
                <a:latin typeface="Century Gothic" panose="020B0502020202020204" pitchFamily="34" charset="0"/>
              </a:rPr>
              <a:t>, S. (2013). Rethinking stress: The role of mindsets in determining the stress response. </a:t>
            </a:r>
            <a:r>
              <a:rPr lang="en-US" altLang="zh-TW" sz="1400" i="1" dirty="0">
                <a:latin typeface="Century Gothic" panose="020B0502020202020204" pitchFamily="34" charset="0"/>
              </a:rPr>
              <a:t>Journal of Personality and Social Psychology, 104</a:t>
            </a:r>
            <a:r>
              <a:rPr lang="en-US" altLang="zh-TW" sz="1400" dirty="0">
                <a:latin typeface="Century Gothic" panose="020B0502020202020204" pitchFamily="34" charset="0"/>
              </a:rPr>
              <a:t>(4), 716–733. </a:t>
            </a:r>
            <a:endParaRPr lang="en-HK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81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4" grpId="0" animBg="1"/>
      <p:bldP spid="4" grpId="0" animBg="1"/>
      <p:bldP spid="15" grpId="0" animBg="1"/>
      <p:bldP spid="16" grpId="0" animBg="1"/>
      <p:bldP spid="17" grpId="0" animBg="1"/>
      <p:bldP spid="13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4">
            <a:extLst>
              <a:ext uri="{FF2B5EF4-FFF2-40B4-BE49-F238E27FC236}">
                <a16:creationId xmlns:a16="http://schemas.microsoft.com/office/drawing/2014/main" id="{34A5D8C1-8309-4AA0-8CC9-3522542C5BE8}"/>
              </a:ext>
            </a:extLst>
          </p:cNvPr>
          <p:cNvSpPr txBox="1"/>
          <p:nvPr/>
        </p:nvSpPr>
        <p:spPr>
          <a:xfrm>
            <a:off x="1097280" y="6339583"/>
            <a:ext cx="104603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Crum, A. J., </a:t>
            </a:r>
            <a:r>
              <a:rPr lang="en-US" altLang="zh-TW" sz="1400" dirty="0" err="1">
                <a:latin typeface="Century Gothic" panose="020B0502020202020204" pitchFamily="34" charset="0"/>
              </a:rPr>
              <a:t>Salovey</a:t>
            </a:r>
            <a:r>
              <a:rPr lang="en-US" altLang="zh-TW" sz="1400" dirty="0">
                <a:latin typeface="Century Gothic" panose="020B0502020202020204" pitchFamily="34" charset="0"/>
              </a:rPr>
              <a:t>, P., &amp; </a:t>
            </a:r>
            <a:r>
              <a:rPr lang="en-US" altLang="zh-TW" sz="1400" dirty="0" err="1">
                <a:latin typeface="Century Gothic" panose="020B0502020202020204" pitchFamily="34" charset="0"/>
              </a:rPr>
              <a:t>Achor</a:t>
            </a:r>
            <a:r>
              <a:rPr lang="en-US" altLang="zh-TW" sz="1400" dirty="0">
                <a:latin typeface="Century Gothic" panose="020B0502020202020204" pitchFamily="34" charset="0"/>
              </a:rPr>
              <a:t>, S. (2013). Rethinking stress: The role of mindsets in determining the stress response. </a:t>
            </a:r>
            <a:r>
              <a:rPr lang="en-US" altLang="zh-TW" sz="1400" i="1" dirty="0">
                <a:latin typeface="Century Gothic" panose="020B0502020202020204" pitchFamily="34" charset="0"/>
              </a:rPr>
              <a:t>Journal of Personality and Social Psychology, 104</a:t>
            </a:r>
            <a:r>
              <a:rPr lang="en-US" altLang="zh-TW" sz="1400" dirty="0">
                <a:latin typeface="Century Gothic" panose="020B0502020202020204" pitchFamily="34" charset="0"/>
              </a:rPr>
              <a:t>(4), 716–733. </a:t>
            </a:r>
            <a:endParaRPr lang="en-HK" sz="14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6254" y="1863397"/>
            <a:ext cx="3541059" cy="53788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面对考试，感到压力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4692" y="3005212"/>
            <a:ext cx="4320988" cy="968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正面想法：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「太好了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我在意这个考试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所以身体为我提供能量去好好面对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9303" y="3005212"/>
            <a:ext cx="4320988" cy="9681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负面想法：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「糟糕了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我很紧张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事情一定会变得越来越坏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9303" y="4557035"/>
            <a:ext cx="4320988" cy="144898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有压力一定是坏事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压力会令自己的表现变差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视考试为难以控制的威胁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考试表现变差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4691" y="4557035"/>
            <a:ext cx="4320988" cy="1448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有压力不一定是坏事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压力可能会令自己的表现变好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视考试为可以控制的挑战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考试表现变好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Down Arrow 3"/>
          <p:cNvSpPr/>
          <p:nvPr/>
        </p:nvSpPr>
        <p:spPr>
          <a:xfrm rot="3545786">
            <a:off x="3921129" y="1913051"/>
            <a:ext cx="286871" cy="118809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3490116" y="4084739"/>
            <a:ext cx="286871" cy="34065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9339347" y="4104230"/>
            <a:ext cx="286871" cy="3406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8110944">
            <a:off x="8902485" y="1958159"/>
            <a:ext cx="286871" cy="1188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4B632230-E4E3-98BD-5294-566B8A0BB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583015"/>
            <a:ext cx="10058400" cy="1210442"/>
          </a:xfrm>
        </p:spPr>
        <p:txBody>
          <a:bodyPr>
            <a:noAutofit/>
          </a:bodyPr>
          <a:lstStyle/>
          <a:p>
            <a:r>
              <a:rPr lang="zh-TW" altLang="en-US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协助子女处理</a:t>
            </a:r>
            <a:br>
              <a:rPr lang="en-US" altLang="zh-TW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与学习相关的期望和挑战</a:t>
            </a:r>
          </a:p>
        </p:txBody>
      </p:sp>
    </p:spTree>
    <p:extLst>
      <p:ext uri="{BB962C8B-B14F-4D97-AF65-F5344CB8AC3E}">
        <p14:creationId xmlns:p14="http://schemas.microsoft.com/office/powerpoint/2010/main" val="288491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4" grpId="0" animBg="1"/>
      <p:bldP spid="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4">
            <a:extLst>
              <a:ext uri="{FF2B5EF4-FFF2-40B4-BE49-F238E27FC236}">
                <a16:creationId xmlns:a16="http://schemas.microsoft.com/office/drawing/2014/main" id="{34A5D8C1-8309-4AA0-8CC9-3522542C5BE8}"/>
              </a:ext>
            </a:extLst>
          </p:cNvPr>
          <p:cNvSpPr txBox="1"/>
          <p:nvPr/>
        </p:nvSpPr>
        <p:spPr>
          <a:xfrm>
            <a:off x="635959" y="6436167"/>
            <a:ext cx="109810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黄富强</a:t>
            </a:r>
            <a:r>
              <a:rPr lang="en-US" altLang="zh-TW" sz="1400" dirty="0">
                <a:latin typeface="Century Gothic" panose="020B0502020202020204" pitchFamily="34" charset="0"/>
              </a:rPr>
              <a:t>﹙2017﹚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走出抑郁的深谷：认知治疗自学辅助手册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。香港三联。</a:t>
            </a:r>
          </a:p>
        </p:txBody>
      </p:sp>
      <p:graphicFrame>
        <p:nvGraphicFramePr>
          <p:cNvPr id="2" name="內容版面配置區 3">
            <a:extLst>
              <a:ext uri="{FF2B5EF4-FFF2-40B4-BE49-F238E27FC236}">
                <a16:creationId xmlns:a16="http://schemas.microsoft.com/office/drawing/2014/main" id="{AA47E145-F655-24EE-BED5-AF735A1E1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996303"/>
              </p:ext>
            </p:extLst>
          </p:nvPr>
        </p:nvGraphicFramePr>
        <p:xfrm>
          <a:off x="605480" y="1980248"/>
          <a:ext cx="11133439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3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0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类别</a:t>
                      </a:r>
                      <a:endParaRPr lang="zh-HK" altLang="en-US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子女的负面想法</a:t>
                      </a:r>
                      <a:endParaRPr lang="zh-HK" altLang="en-US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HK" altLang="zh-TW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1) </a:t>
                      </a:r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负面滤镜</a:t>
                      </a:r>
                      <a:endParaRPr lang="zh-HK" altLang="en-US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「唉</a:t>
                      </a:r>
                      <a:r>
                        <a:rPr lang="en-US" altLang="zh-TW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﹗</a:t>
                      </a:r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这样努力温书，结果都是这样差</a:t>
                      </a:r>
                      <a:r>
                        <a:rPr lang="en-US" altLang="zh-TW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﹗</a:t>
                      </a:r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」</a:t>
                      </a:r>
                      <a:endParaRPr lang="zh-HK" altLang="en-US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HK" altLang="zh-TW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2) </a:t>
                      </a:r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时间停止</a:t>
                      </a:r>
                      <a:endParaRPr lang="zh-HK" altLang="en-US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「这次考试考得这样差，之后考试又怎会考得好？」</a:t>
                      </a:r>
                      <a:endParaRPr lang="zh-HK" altLang="en-US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1298724"/>
                  </a:ext>
                </a:extLst>
              </a:tr>
              <a:tr h="4551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HK" altLang="zh-TW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3) </a:t>
                      </a:r>
                      <a:r>
                        <a:rPr lang="zh-HK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过份延伸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「我数学考得差，英文都一定会考得差</a:t>
                      </a:r>
                      <a:r>
                        <a:rPr lang="en-US" altLang="zh-TW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﹗</a:t>
                      </a:r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」</a:t>
                      </a:r>
                      <a:endParaRPr lang="zh-HK" altLang="en-US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9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HK" altLang="zh-TW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4) </a:t>
                      </a:r>
                      <a:r>
                        <a:rPr lang="zh-HK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完美主义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「这里有句句子的文法错了</a:t>
                      </a:r>
                      <a:r>
                        <a:rPr lang="en-US" altLang="zh-TW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﹗</a:t>
                      </a:r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」</a:t>
                      </a:r>
                      <a:endParaRPr lang="zh-HK" altLang="en-US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HK" altLang="zh-TW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5) </a:t>
                      </a:r>
                      <a:r>
                        <a:rPr lang="zh-HK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贬低成就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「这次考试高分都只因为我走运而已。」</a:t>
                      </a:r>
                      <a:endParaRPr lang="zh-HK" altLang="en-US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6664016"/>
                  </a:ext>
                </a:extLst>
              </a:tr>
            </a:tbl>
          </a:graphicData>
        </a:graphic>
      </p:graphicFrame>
      <p:sp>
        <p:nvSpPr>
          <p:cNvPr id="16" name="標題 1">
            <a:extLst>
              <a:ext uri="{FF2B5EF4-FFF2-40B4-BE49-F238E27FC236}">
                <a16:creationId xmlns:a16="http://schemas.microsoft.com/office/drawing/2014/main" id="{C5FFA724-E79A-CA46-5591-ACCB965CB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583015"/>
            <a:ext cx="10058400" cy="1210442"/>
          </a:xfrm>
        </p:spPr>
        <p:txBody>
          <a:bodyPr>
            <a:noAutofit/>
          </a:bodyPr>
          <a:lstStyle/>
          <a:p>
            <a:r>
              <a:rPr lang="zh-TW" altLang="en-US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协助子女识别负面想法</a:t>
            </a:r>
          </a:p>
        </p:txBody>
      </p:sp>
    </p:spTree>
    <p:extLst>
      <p:ext uri="{BB962C8B-B14F-4D97-AF65-F5344CB8AC3E}">
        <p14:creationId xmlns:p14="http://schemas.microsoft.com/office/powerpoint/2010/main" val="1152176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大纲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认识成长心态及其重要性</a:t>
            </a: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认识培养自己和子女的成长心态的技巧</a:t>
            </a: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掌握协助子女运用成长心态面对学习上的挑战的技巧</a:t>
            </a:r>
          </a:p>
        </p:txBody>
      </p:sp>
    </p:spTree>
    <p:extLst>
      <p:ext uri="{BB962C8B-B14F-4D97-AF65-F5344CB8AC3E}">
        <p14:creationId xmlns:p14="http://schemas.microsoft.com/office/powerpoint/2010/main" val="2148503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E9E96A-79AE-1FBF-C182-8AFE180BB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155" y="2445487"/>
            <a:ext cx="10058400" cy="3692967"/>
          </a:xfrm>
        </p:spPr>
        <p:txBody>
          <a:bodyPr>
            <a:normAutofit/>
          </a:bodyPr>
          <a:lstStyle/>
          <a:p>
            <a:pPr>
              <a:buFont typeface="Webdings" panose="05030102010509060703" pitchFamily="18" charset="2"/>
              <a:buChar char="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我学到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HK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ebdings" panose="05030102010509060703" pitchFamily="18" charset="2"/>
              <a:buChar char="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「之后我可以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HK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ebdings" panose="05030102010509060703" pitchFamily="18" charset="2"/>
              <a:buChar char="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并不代表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ebdings" panose="05030102010509060703" pitchFamily="18" charset="2"/>
              <a:buChar char="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「虽然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但是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>
              <a:buFont typeface="Webdings" panose="05030102010509060703" pitchFamily="18" charset="2"/>
              <a:buChar char="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「今次做得好是因为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4">
            <a:extLst>
              <a:ext uri="{FF2B5EF4-FFF2-40B4-BE49-F238E27FC236}">
                <a16:creationId xmlns:a16="http://schemas.microsoft.com/office/drawing/2014/main" id="{8F3B1BFF-A721-2120-DCA1-AD75A5170CF0}"/>
              </a:ext>
            </a:extLst>
          </p:cNvPr>
          <p:cNvSpPr txBox="1"/>
          <p:nvPr/>
        </p:nvSpPr>
        <p:spPr>
          <a:xfrm>
            <a:off x="998885" y="6465796"/>
            <a:ext cx="109810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黄富强</a:t>
            </a:r>
            <a:r>
              <a:rPr lang="en-US" altLang="zh-TW" sz="1400" dirty="0">
                <a:latin typeface="Century Gothic" panose="020B0502020202020204" pitchFamily="34" charset="0"/>
              </a:rPr>
              <a:t>﹙2017﹚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走出抑郁的深谷：认知治疗自学辅助手册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。香港三联。</a:t>
            </a: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包含「成长心态」的正面想法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EC6A52D-D015-3B7E-52C6-76AAD54ED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583015"/>
            <a:ext cx="10058400" cy="1210442"/>
          </a:xfrm>
        </p:spPr>
        <p:txBody>
          <a:bodyPr>
            <a:noAutofit/>
          </a:bodyPr>
          <a:lstStyle/>
          <a:p>
            <a:r>
              <a:rPr lang="zh-TW" altLang="en-US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协助子女运用正面想法去</a:t>
            </a:r>
            <a:br>
              <a:rPr lang="en-US" altLang="zh-TW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代替负面想法</a:t>
            </a:r>
          </a:p>
        </p:txBody>
      </p:sp>
    </p:spTree>
    <p:extLst>
      <p:ext uri="{BB962C8B-B14F-4D97-AF65-F5344CB8AC3E}">
        <p14:creationId xmlns:p14="http://schemas.microsoft.com/office/powerpoint/2010/main" val="538442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3">
            <a:extLst>
              <a:ext uri="{FF2B5EF4-FFF2-40B4-BE49-F238E27FC236}">
                <a16:creationId xmlns:a16="http://schemas.microsoft.com/office/drawing/2014/main" id="{AA47E145-F655-24EE-BED5-AF735A1E1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004731"/>
              </p:ext>
            </p:extLst>
          </p:nvPr>
        </p:nvGraphicFramePr>
        <p:xfrm>
          <a:off x="363055" y="1793457"/>
          <a:ext cx="1150288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3710">
                  <a:extLst>
                    <a:ext uri="{9D8B030D-6E8A-4147-A177-3AD203B41FA5}">
                      <a16:colId xmlns:a16="http://schemas.microsoft.com/office/drawing/2014/main" val="1446613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负面想法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正面想法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「唉</a:t>
                      </a:r>
                      <a:r>
                        <a:rPr lang="en-US" altLang="zh-TW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﹗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这样努力温书，结果都是这样差</a:t>
                      </a:r>
                      <a:r>
                        <a:rPr lang="en-US" altLang="zh-TW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﹗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「明白这次考试的</a:t>
                      </a:r>
                      <a:r>
                        <a:rPr lang="zh-TW" altLang="en-US" sz="2200" b="1" dirty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结果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令你失望，但考试的</a:t>
                      </a:r>
                      <a:r>
                        <a:rPr lang="zh-TW" altLang="en-US" sz="2200" b="1" dirty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过程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亦很重要</a:t>
                      </a:r>
                      <a:r>
                        <a:rPr lang="en-US" altLang="zh-TW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﹗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不如我们想想在准备考试</a:t>
                      </a:r>
                      <a:r>
                        <a:rPr lang="zh-TW" altLang="en-US" sz="2200" b="1" dirty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过程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中，我们</a:t>
                      </a:r>
                      <a:r>
                        <a:rPr lang="zh-TW" altLang="en-US" sz="2200" b="1" dirty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学到什么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。」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「这次考试考得这样差，之后考试又怎会考得好？」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「这次我们在准备过程中学会自律，学会安排好时间，</a:t>
                      </a:r>
                      <a:r>
                        <a:rPr lang="zh-TW" altLang="en-US" sz="2200" b="1" dirty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之后我们还可以做什么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去让自己进步？」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1298724"/>
                  </a:ext>
                </a:extLst>
              </a:tr>
              <a:tr h="455154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「我数学考得差，英文都一定会考得差</a:t>
                      </a:r>
                      <a:r>
                        <a:rPr lang="en-US" altLang="zh-TW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﹗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「在数学考试做得未如理想，</a:t>
                      </a:r>
                      <a:r>
                        <a:rPr lang="zh-TW" altLang="en-US" sz="2200" b="1" dirty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并不代表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在英文考试都会做得未如理想。」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952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「这里有句句子的文法错了</a:t>
                      </a:r>
                      <a:r>
                        <a:rPr lang="en-US" altLang="zh-TW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﹗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</a:t>
                      </a:r>
                      <a:r>
                        <a:rPr lang="zh-TW" altLang="en-US" sz="2200" b="1" dirty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虽然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这里有一句文法错误，</a:t>
                      </a:r>
                      <a:r>
                        <a:rPr lang="zh-TW" altLang="en-US" sz="2200" b="1" dirty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但是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其他句子并没有文法错误。」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5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「这次考试高分都只因为我走运而已。」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「你这次考试特别高分，是</a:t>
                      </a:r>
                      <a:r>
                        <a:rPr lang="zh-TW" altLang="en-US" sz="2200" b="1" dirty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因为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你特别专心温习，特别努力温习，特别花时间考虑如何可以将事情做得更好。」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6664016"/>
                  </a:ext>
                </a:extLst>
              </a:tr>
            </a:tbl>
          </a:graphicData>
        </a:graphic>
      </p:graphicFrame>
      <p:sp>
        <p:nvSpPr>
          <p:cNvPr id="7" name="文字方塊 4">
            <a:extLst>
              <a:ext uri="{FF2B5EF4-FFF2-40B4-BE49-F238E27FC236}">
                <a16:creationId xmlns:a16="http://schemas.microsoft.com/office/drawing/2014/main" id="{8F3B1BFF-A721-2120-DCA1-AD75A5170CF0}"/>
              </a:ext>
            </a:extLst>
          </p:cNvPr>
          <p:cNvSpPr txBox="1"/>
          <p:nvPr/>
        </p:nvSpPr>
        <p:spPr>
          <a:xfrm>
            <a:off x="998885" y="6465796"/>
            <a:ext cx="109810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黄富强</a:t>
            </a:r>
            <a:r>
              <a:rPr lang="en-US" altLang="zh-TW" sz="1400" dirty="0">
                <a:latin typeface="Century Gothic" panose="020B0502020202020204" pitchFamily="34" charset="0"/>
              </a:rPr>
              <a:t>﹙2017﹚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走出抑郁的深谷：认知治疗自学辅助手册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。香港三联。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4F95C50B-79C6-6C12-EDA2-9C1C69F30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583015"/>
            <a:ext cx="10058400" cy="1210442"/>
          </a:xfrm>
        </p:spPr>
        <p:txBody>
          <a:bodyPr>
            <a:noAutofit/>
          </a:bodyPr>
          <a:lstStyle/>
          <a:p>
            <a:r>
              <a:rPr lang="zh-TW" altLang="en-US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协助子女运用正面想法去</a:t>
            </a:r>
            <a:br>
              <a:rPr lang="en-US" altLang="zh-TW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代替负面想法</a:t>
            </a:r>
          </a:p>
        </p:txBody>
      </p:sp>
    </p:spTree>
    <p:extLst>
      <p:ext uri="{BB962C8B-B14F-4D97-AF65-F5344CB8AC3E}">
        <p14:creationId xmlns:p14="http://schemas.microsoft.com/office/powerpoint/2010/main" val="2147860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总结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1974953"/>
            <a:ext cx="10515600" cy="3825484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认识成长心态及其重要性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拥有成长心态的人，认为能力是通过</a:t>
            </a:r>
            <a:r>
              <a:rPr lang="zh-TW" altLang="en-US" sz="2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学习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磨练建立起来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</a:p>
          <a:p>
            <a:pPr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认识培养自己和子女的成长心态的技巧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HK" altLang="zh-HK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了解</a:t>
            </a:r>
            <a:r>
              <a:rPr lang="zh-TW" altLang="zh-HK" sz="2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经验</a:t>
            </a:r>
            <a:r>
              <a:rPr lang="zh-TW" altLang="zh-HK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HK" sz="2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脑部发展</a:t>
            </a:r>
            <a:r>
              <a:rPr lang="zh-TW" altLang="zh-HK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zh-HK" sz="2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r>
              <a:rPr lang="zh-TW" altLang="zh-HK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三者之间的关系</a:t>
            </a:r>
            <a:endParaRPr lang="zh-TW" altLang="en-US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讲述</a:t>
            </a:r>
            <a:r>
              <a:rPr lang="zh-TW" altLang="en-US" sz="2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成功人物的故事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回顾其成长经验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，帮助子女建立成长心态</a:t>
            </a:r>
          </a:p>
          <a:p>
            <a:pPr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掌握协助子女运用成长心态面对学习上的挑战的技巧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协助子女</a:t>
            </a:r>
            <a:r>
              <a:rPr lang="zh-TW" altLang="en-US" sz="2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识别负面想法</a:t>
            </a:r>
            <a:endParaRPr lang="en-US" altLang="zh-TW" sz="26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协助子女</a:t>
            </a:r>
            <a:r>
              <a:rPr lang="zh-TW" altLang="en-US" sz="2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运用正面想法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去代替负面想法</a:t>
            </a:r>
            <a:endParaRPr lang="zh-HK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7660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139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成长心态对子女发展的好处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65593D1-CDFF-77FC-C310-0ED46958B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30" y="1929143"/>
            <a:ext cx="10860269" cy="64780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综合</a:t>
            </a:r>
            <a:r>
              <a:rPr lang="en-US" altLang="zh-TW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2002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至</a:t>
            </a:r>
            <a:r>
              <a:rPr lang="en-US" altLang="zh-TW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2020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年间发表的</a:t>
            </a:r>
            <a:r>
              <a:rPr lang="en-US" altLang="zh-TW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53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个实验研究，研究人员发现：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4" name="文字方塊 4">
            <a:extLst>
              <a:ext uri="{FF2B5EF4-FFF2-40B4-BE49-F238E27FC236}">
                <a16:creationId xmlns:a16="http://schemas.microsoft.com/office/drawing/2014/main" id="{3183FB97-2093-E7C2-C6A7-61C24A514365}"/>
              </a:ext>
            </a:extLst>
          </p:cNvPr>
          <p:cNvSpPr txBox="1"/>
          <p:nvPr/>
        </p:nvSpPr>
        <p:spPr>
          <a:xfrm>
            <a:off x="717430" y="5514057"/>
            <a:ext cx="1098103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Burnette, J. L., Billingsley, J., Banks, G. C., </a:t>
            </a:r>
            <a:r>
              <a:rPr lang="en-US" altLang="zh-TW" sz="1400" dirty="0" err="1">
                <a:latin typeface="Century Gothic" panose="020B0502020202020204" pitchFamily="34" charset="0"/>
              </a:rPr>
              <a:t>Knouse</a:t>
            </a:r>
            <a:r>
              <a:rPr lang="en-US" altLang="zh-TW" sz="1400" dirty="0">
                <a:latin typeface="Century Gothic" panose="020B0502020202020204" pitchFamily="34" charset="0"/>
              </a:rPr>
              <a:t>, L. E., Hoyt, C. L., Pollack, J. M., &amp; Simon, S. (2023). A systematic review and meta-analysis of growth mindset interventions: For whom, how, and why might such interventions work? </a:t>
            </a:r>
            <a:r>
              <a:rPr lang="en-US" altLang="zh-TW" sz="1400" i="1" dirty="0">
                <a:latin typeface="Century Gothic" panose="020B0502020202020204" pitchFamily="34" charset="0"/>
              </a:rPr>
              <a:t>Psychological Bulletin, 149</a:t>
            </a:r>
            <a:r>
              <a:rPr lang="en-US" altLang="zh-TW" sz="1400" dirty="0">
                <a:latin typeface="Century Gothic" panose="020B0502020202020204" pitchFamily="34" charset="0"/>
              </a:rPr>
              <a:t>(3-4), 174–205.</a:t>
            </a:r>
            <a:endParaRPr lang="en-HK" sz="1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96039392"/>
              </p:ext>
            </p:extLst>
          </p:nvPr>
        </p:nvGraphicFramePr>
        <p:xfrm>
          <a:off x="1772023" y="2581019"/>
          <a:ext cx="8205695" cy="2823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8370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139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培养家长和子女的成长心态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65593D1-CDFF-77FC-C310-0ED46958B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30" y="2166104"/>
            <a:ext cx="10860269" cy="1486019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成长心态：认为能力是通过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经验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努力</a:t>
            </a:r>
            <a:r>
              <a:rPr lang="zh-TW" altLang="en-US" sz="3000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  <a:r>
              <a:rPr lang="zh-TW" altLang="en-US" sz="3000" u="sng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锻炼出来的</a:t>
            </a:r>
            <a:r>
              <a:rPr lang="zh-TW" altLang="en-US" sz="3000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dirty="0">
              <a:solidFill>
                <a:srgbClr val="40404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固定心态：认为能力是因为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基因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天份</a:t>
            </a:r>
            <a:r>
              <a:rPr lang="zh-TW" altLang="en-US" sz="3000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潜能</a:t>
            </a:r>
            <a:r>
              <a:rPr lang="zh-TW" altLang="en-US" sz="3000" u="sng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被赋予的</a:t>
            </a:r>
            <a:r>
              <a:rPr lang="zh-TW" altLang="en-US" sz="3000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HK" altLang="en-US" dirty="0">
              <a:solidFill>
                <a:srgbClr val="40404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4">
            <a:extLst>
              <a:ext uri="{FF2B5EF4-FFF2-40B4-BE49-F238E27FC236}">
                <a16:creationId xmlns:a16="http://schemas.microsoft.com/office/drawing/2014/main" id="{3183FB97-2093-E7C2-C6A7-61C24A514365}"/>
              </a:ext>
            </a:extLst>
          </p:cNvPr>
          <p:cNvSpPr txBox="1"/>
          <p:nvPr/>
        </p:nvSpPr>
        <p:spPr>
          <a:xfrm>
            <a:off x="717430" y="5673545"/>
            <a:ext cx="109810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Yeager, D. S., &amp; </a:t>
            </a:r>
            <a:r>
              <a:rPr lang="en-US" altLang="zh-TW" sz="1400" dirty="0" err="1">
                <a:latin typeface="Century Gothic" panose="020B0502020202020204" pitchFamily="34" charset="0"/>
              </a:rPr>
              <a:t>Dweck</a:t>
            </a:r>
            <a:r>
              <a:rPr lang="en-US" altLang="zh-TW" sz="1400" dirty="0">
                <a:latin typeface="Century Gothic" panose="020B0502020202020204" pitchFamily="34" charset="0"/>
              </a:rPr>
              <a:t>, C. S. (2020). What can be learned from growth mindset controversies? </a:t>
            </a:r>
            <a:r>
              <a:rPr lang="en-US" altLang="zh-TW" sz="1400" i="1" dirty="0">
                <a:latin typeface="Century Gothic" panose="020B0502020202020204" pitchFamily="34" charset="0"/>
              </a:rPr>
              <a:t>American Psychologist, 75</a:t>
            </a:r>
            <a:r>
              <a:rPr lang="en-US" altLang="zh-TW" sz="1400" dirty="0">
                <a:latin typeface="Century Gothic" panose="020B0502020202020204" pitchFamily="34" charset="0"/>
              </a:rPr>
              <a:t>(9), 1269–1284.</a:t>
            </a:r>
            <a:endParaRPr lang="en-HK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72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139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培养家长和子女的成长心态</a:t>
            </a:r>
          </a:p>
        </p:txBody>
      </p:sp>
      <p:sp>
        <p:nvSpPr>
          <p:cNvPr id="4" name="文字方塊 4">
            <a:extLst>
              <a:ext uri="{FF2B5EF4-FFF2-40B4-BE49-F238E27FC236}">
                <a16:creationId xmlns:a16="http://schemas.microsoft.com/office/drawing/2014/main" id="{3183FB97-2093-E7C2-C6A7-61C24A514365}"/>
              </a:ext>
            </a:extLst>
          </p:cNvPr>
          <p:cNvSpPr txBox="1"/>
          <p:nvPr/>
        </p:nvSpPr>
        <p:spPr>
          <a:xfrm>
            <a:off x="829961" y="6458549"/>
            <a:ext cx="109810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林俊彬、张溢明</a:t>
            </a:r>
            <a:r>
              <a:rPr lang="en-US" altLang="zh-TW" sz="1400" dirty="0">
                <a:latin typeface="Century Gothic" panose="020B0502020202020204" pitchFamily="34" charset="0"/>
              </a:rPr>
              <a:t>﹙2022﹚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亲子相处的魔法</a:t>
            </a:r>
            <a:r>
              <a:rPr lang="en-US" altLang="zh-TW" sz="1400" i="1" dirty="0">
                <a:latin typeface="Century Gothic" panose="020B0502020202020204" pitchFamily="34" charset="0"/>
              </a:rPr>
              <a:t>——</a:t>
            </a:r>
            <a:r>
              <a:rPr lang="zh-TW" altLang="en-US" sz="1400" i="1" dirty="0">
                <a:latin typeface="Century Gothic" panose="020B0502020202020204" pitchFamily="34" charset="0"/>
              </a:rPr>
              <a:t>愉快教养</a:t>
            </a:r>
            <a:r>
              <a:rPr lang="en-US" altLang="zh-TW" sz="1400" i="1" dirty="0">
                <a:latin typeface="Century Gothic" panose="020B0502020202020204" pitchFamily="34" charset="0"/>
              </a:rPr>
              <a:t>100</a:t>
            </a:r>
            <a:r>
              <a:rPr lang="zh-TW" altLang="en-US" sz="1400" i="1" dirty="0">
                <a:latin typeface="Century Gothic" panose="020B0502020202020204" pitchFamily="34" charset="0"/>
              </a:rPr>
              <a:t>招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。明窗出版社。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sz="1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F6FA46F8-E7D8-70CA-F8BE-4FE934D6E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963630"/>
              </p:ext>
            </p:extLst>
          </p:nvPr>
        </p:nvGraphicFramePr>
        <p:xfrm>
          <a:off x="829961" y="2085730"/>
          <a:ext cx="10523839" cy="3214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9285">
                  <a:extLst>
                    <a:ext uri="{9D8B030D-6E8A-4147-A177-3AD203B41FA5}">
                      <a16:colId xmlns:a16="http://schemas.microsoft.com/office/drawing/2014/main" val="2170084571"/>
                    </a:ext>
                  </a:extLst>
                </a:gridCol>
                <a:gridCol w="4502328">
                  <a:extLst>
                    <a:ext uri="{9D8B030D-6E8A-4147-A177-3AD203B41FA5}">
                      <a16:colId xmlns:a16="http://schemas.microsoft.com/office/drawing/2014/main" val="3184818457"/>
                    </a:ext>
                  </a:extLst>
                </a:gridCol>
                <a:gridCol w="4892226">
                  <a:extLst>
                    <a:ext uri="{9D8B030D-6E8A-4147-A177-3AD203B41FA5}">
                      <a16:colId xmlns:a16="http://schemas.microsoft.com/office/drawing/2014/main" val="3711528131"/>
                    </a:ext>
                  </a:extLst>
                </a:gridCol>
              </a:tblGrid>
              <a:tr h="4817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sz="2800" b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拥有成长心态的人</a:t>
                      </a:r>
                      <a:endParaRPr lang="zh-TW" sz="28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sz="2800" b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拥有固定心态的人</a:t>
                      </a:r>
                      <a:endParaRPr lang="zh-TW" sz="28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7158539"/>
                  </a:ext>
                </a:extLst>
              </a:tr>
              <a:tr h="121371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zh-TW" altLang="en-US" sz="2800" b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才能</a:t>
                      </a:r>
                      <a:endParaRPr lang="zh-TW" sz="28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认为才能是学习和磨练的结果。能力好的人后天付出很大努力。</a:t>
                      </a:r>
                      <a:endParaRPr lang="zh-TW" sz="2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认为才能是「天赐」的礼物。能力好的人天生就是能力好。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5490806"/>
                  </a:ext>
                </a:extLst>
              </a:tr>
              <a:tr h="151910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zh-TW" altLang="en-US" sz="2800" b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努力</a:t>
                      </a:r>
                      <a:endParaRPr lang="zh-TW" sz="28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认为努力是通向成功的路径。努力本身就是一种学习。努力本身就是有价值的。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认为努力很可能会白费心机。假如努力之后都不会成功，为什么要努力？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1258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124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F6FA46F8-E7D8-70CA-F8BE-4FE934D6E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507607"/>
              </p:ext>
            </p:extLst>
          </p:nvPr>
        </p:nvGraphicFramePr>
        <p:xfrm>
          <a:off x="484094" y="1522299"/>
          <a:ext cx="11289425" cy="45687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1865">
                  <a:extLst>
                    <a:ext uri="{9D8B030D-6E8A-4147-A177-3AD203B41FA5}">
                      <a16:colId xmlns:a16="http://schemas.microsoft.com/office/drawing/2014/main" val="2170084571"/>
                    </a:ext>
                  </a:extLst>
                </a:gridCol>
                <a:gridCol w="4985500">
                  <a:extLst>
                    <a:ext uri="{9D8B030D-6E8A-4147-A177-3AD203B41FA5}">
                      <a16:colId xmlns:a16="http://schemas.microsoft.com/office/drawing/2014/main" val="3184818457"/>
                    </a:ext>
                  </a:extLst>
                </a:gridCol>
                <a:gridCol w="5032060">
                  <a:extLst>
                    <a:ext uri="{9D8B030D-6E8A-4147-A177-3AD203B41FA5}">
                      <a16:colId xmlns:a16="http://schemas.microsoft.com/office/drawing/2014/main" val="3711528131"/>
                    </a:ext>
                  </a:extLst>
                </a:gridCol>
              </a:tblGrid>
              <a:tr h="388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sz="2800" b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拥有成长心态的人</a:t>
                      </a:r>
                      <a:endParaRPr lang="zh-TW" sz="28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sz="2800" b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拥有固定心态的人</a:t>
                      </a:r>
                      <a:endParaRPr lang="zh-TW" sz="28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7158539"/>
                  </a:ext>
                </a:extLst>
              </a:tr>
              <a:tr h="198909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zh-TW" altLang="en-US" sz="2800" b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别人的意见</a:t>
                      </a:r>
                      <a:endParaRPr lang="zh-TW" sz="28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认为别人的意见能够让自己进步，所以会刻意向别人索取意见</a:t>
                      </a:r>
                      <a:r>
                        <a:rPr lang="en-US" altLang="zh-TW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﹙</a:t>
                      </a: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如：有什么方法可以令自己做得更好？</a:t>
                      </a:r>
                      <a:r>
                        <a:rPr lang="en-US" altLang="zh-TW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﹚</a:t>
                      </a: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认为别人的意见即是「批评」、批评会令自己「丢脸」，所以会刻意避开别人的意见。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5490806"/>
                  </a:ext>
                </a:extLst>
              </a:tr>
              <a:tr h="215553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zh-TW" altLang="en-US" sz="2800" b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别人的成功</a:t>
                      </a:r>
                      <a:endParaRPr lang="zh-TW" sz="28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认为别人的成功代表别人曾经付出大量的时间和努力。很想知道别人在过程中学到什么，很想听到这些成功者的分享。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认为别人的成功就代表自己比不上别人。由于想维持自己的自尊，会刻意避开这些成功者。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1258096"/>
                  </a:ext>
                </a:extLst>
              </a:tr>
            </a:tbl>
          </a:graphicData>
        </a:graphic>
      </p:graphicFrame>
      <p:sp>
        <p:nvSpPr>
          <p:cNvPr id="11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006" y="91091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培养家长和子女的成长心态</a:t>
            </a:r>
          </a:p>
        </p:txBody>
      </p:sp>
      <p:sp>
        <p:nvSpPr>
          <p:cNvPr id="13" name="文字方塊 4">
            <a:extLst>
              <a:ext uri="{FF2B5EF4-FFF2-40B4-BE49-F238E27FC236}">
                <a16:creationId xmlns:a16="http://schemas.microsoft.com/office/drawing/2014/main" id="{3183FB97-2093-E7C2-C6A7-61C24A514365}"/>
              </a:ext>
            </a:extLst>
          </p:cNvPr>
          <p:cNvSpPr txBox="1"/>
          <p:nvPr/>
        </p:nvSpPr>
        <p:spPr>
          <a:xfrm>
            <a:off x="829961" y="6458549"/>
            <a:ext cx="109810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林俊彬、张溢明</a:t>
            </a:r>
            <a:r>
              <a:rPr lang="en-US" altLang="zh-TW" sz="1400" dirty="0">
                <a:latin typeface="Century Gothic" panose="020B0502020202020204" pitchFamily="34" charset="0"/>
              </a:rPr>
              <a:t>﹙2022﹚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亲子相处的魔法</a:t>
            </a:r>
            <a:r>
              <a:rPr lang="en-US" altLang="zh-TW" sz="1400" i="1" dirty="0">
                <a:latin typeface="Century Gothic" panose="020B0502020202020204" pitchFamily="34" charset="0"/>
              </a:rPr>
              <a:t>——</a:t>
            </a:r>
            <a:r>
              <a:rPr lang="zh-TW" altLang="en-US" sz="1400" i="1" dirty="0">
                <a:latin typeface="Century Gothic" panose="020B0502020202020204" pitchFamily="34" charset="0"/>
              </a:rPr>
              <a:t>愉快教养</a:t>
            </a:r>
            <a:r>
              <a:rPr lang="en-US" altLang="zh-TW" sz="1400" i="1" dirty="0">
                <a:latin typeface="Century Gothic" panose="020B0502020202020204" pitchFamily="34" charset="0"/>
              </a:rPr>
              <a:t>100</a:t>
            </a:r>
            <a:r>
              <a:rPr lang="zh-TW" altLang="en-US" sz="1400" i="1" dirty="0">
                <a:latin typeface="Century Gothic" panose="020B0502020202020204" pitchFamily="34" charset="0"/>
              </a:rPr>
              <a:t>招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。明窗出版社。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494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98AB6B7E-F722-6CAE-9B83-27438012B558}"/>
              </a:ext>
            </a:extLst>
          </p:cNvPr>
          <p:cNvSpPr txBox="1"/>
          <p:nvPr/>
        </p:nvSpPr>
        <p:spPr>
          <a:xfrm>
            <a:off x="429700" y="5075306"/>
            <a:ext cx="3240000" cy="830997"/>
          </a:xfrm>
          <a:prstGeom prst="rect">
            <a:avLst/>
          </a:prstGeom>
          <a:noFill/>
        </p:spPr>
        <p:txBody>
          <a:bodyPr wrap="square" lIns="90000">
            <a:spAutoFit/>
          </a:bodyPr>
          <a:lstStyle/>
          <a:p>
            <a:pPr algn="l" fontAlgn="base"/>
            <a:r>
              <a:rPr lang="en-US" altLang="zh-TW" sz="1600" b="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(1) </a:t>
            </a:r>
            <a:r>
              <a:rPr lang="zh-TW" altLang="en-US" sz="1600" b="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大脑有很多脑细胞。有研究指每个人的大脑有大约</a:t>
            </a:r>
            <a:r>
              <a:rPr lang="en-US" altLang="zh-TW" sz="1600" b="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860</a:t>
            </a:r>
            <a:r>
              <a:rPr lang="zh-TW" altLang="en-US" sz="1600" b="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亿个脑细胞</a:t>
            </a:r>
            <a:r>
              <a:rPr lang="en-US" altLang="zh-TW" sz="1600" b="0" i="0" baseline="3000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1</a:t>
            </a:r>
            <a:r>
              <a:rPr lang="zh-TW" altLang="en-US" sz="1600" b="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006" y="91091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与子女解释「成长心态」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99" y="1743258"/>
            <a:ext cx="3240000" cy="3240000"/>
          </a:xfrm>
          <a:prstGeom prst="rect">
            <a:avLst/>
          </a:prstGeom>
        </p:spPr>
      </p:pic>
      <p:sp>
        <p:nvSpPr>
          <p:cNvPr id="12" name="文字方塊 2">
            <a:extLst>
              <a:ext uri="{FF2B5EF4-FFF2-40B4-BE49-F238E27FC236}">
                <a16:creationId xmlns:a16="http://schemas.microsoft.com/office/drawing/2014/main" id="{98AB6B7E-F722-6CAE-9B83-27438012B558}"/>
              </a:ext>
            </a:extLst>
          </p:cNvPr>
          <p:cNvSpPr txBox="1"/>
          <p:nvPr/>
        </p:nvSpPr>
        <p:spPr>
          <a:xfrm>
            <a:off x="4508805" y="5075306"/>
            <a:ext cx="324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altLang="zh-TW" sz="1600" b="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(2) </a:t>
            </a:r>
            <a:r>
              <a:rPr lang="zh-TW" altLang="en-US" sz="1600" b="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脑细胞之间有一些叫做「突触」的连结。这些链接就像电话线一样，让脑细胞可以互相交流沟通。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05" y="1743258"/>
            <a:ext cx="3240000" cy="324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950" y="1743258"/>
            <a:ext cx="3240000" cy="3240000"/>
          </a:xfrm>
          <a:prstGeom prst="rect">
            <a:avLst/>
          </a:prstGeom>
        </p:spPr>
      </p:pic>
      <p:sp>
        <p:nvSpPr>
          <p:cNvPr id="17" name="文字方塊 2">
            <a:extLst>
              <a:ext uri="{FF2B5EF4-FFF2-40B4-BE49-F238E27FC236}">
                <a16:creationId xmlns:a16="http://schemas.microsoft.com/office/drawing/2014/main" id="{98AB6B7E-F722-6CAE-9B83-27438012B558}"/>
              </a:ext>
            </a:extLst>
          </p:cNvPr>
          <p:cNvSpPr txBox="1"/>
          <p:nvPr/>
        </p:nvSpPr>
        <p:spPr>
          <a:xfrm>
            <a:off x="8403564" y="5075306"/>
            <a:ext cx="37884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altLang="zh-TW" sz="1600" b="0" i="0" dirty="0"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(3) </a:t>
            </a:r>
            <a:r>
              <a:rPr lang="zh-TW" altLang="en-US" sz="1600" b="0" i="0" dirty="0"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当我们专心做事、努力工作、细心</a:t>
            </a:r>
            <a:r>
              <a:rPr lang="zh-TW" altLang="en-US" sz="16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思考如何可以将事情做得更好时，我们就可以帮助大脑发展，令大脑</a:t>
            </a:r>
            <a:r>
              <a:rPr lang="zh-TW" altLang="en-US" sz="1600" b="0" i="0" dirty="0"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建立更多「突触」。脑细胞的「突触」愈多，我们就会变得更加聪明、更加能干。</a:t>
            </a:r>
          </a:p>
        </p:txBody>
      </p:sp>
      <p:sp>
        <p:nvSpPr>
          <p:cNvPr id="18" name="文字方塊 4">
            <a:extLst>
              <a:ext uri="{FF2B5EF4-FFF2-40B4-BE49-F238E27FC236}">
                <a16:creationId xmlns:a16="http://schemas.microsoft.com/office/drawing/2014/main" id="{3183FB97-2093-E7C2-C6A7-61C24A514365}"/>
              </a:ext>
            </a:extLst>
          </p:cNvPr>
          <p:cNvSpPr txBox="1"/>
          <p:nvPr/>
        </p:nvSpPr>
        <p:spPr>
          <a:xfrm>
            <a:off x="429699" y="6398745"/>
            <a:ext cx="112742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000" baseline="30000" dirty="0">
                <a:latin typeface="Century Gothic" panose="020B0502020202020204" pitchFamily="34" charset="0"/>
              </a:rPr>
              <a:t>1</a:t>
            </a:r>
            <a:r>
              <a:rPr lang="en-US" altLang="zh-TW" sz="1000" dirty="0">
                <a:latin typeface="Century Gothic" panose="020B0502020202020204" pitchFamily="34" charset="0"/>
              </a:rPr>
              <a:t>Azevedo, F. A., </a:t>
            </a:r>
            <a:r>
              <a:rPr lang="en-US" altLang="zh-TW" sz="1000" dirty="0" err="1">
                <a:latin typeface="Century Gothic" panose="020B0502020202020204" pitchFamily="34" charset="0"/>
              </a:rPr>
              <a:t>Carvalho</a:t>
            </a:r>
            <a:r>
              <a:rPr lang="en-US" altLang="zh-TW" sz="1000" dirty="0">
                <a:latin typeface="Century Gothic" panose="020B0502020202020204" pitchFamily="34" charset="0"/>
              </a:rPr>
              <a:t>, L. R., </a:t>
            </a:r>
            <a:r>
              <a:rPr lang="en-US" altLang="zh-TW" sz="1000" dirty="0" err="1">
                <a:latin typeface="Century Gothic" panose="020B0502020202020204" pitchFamily="34" charset="0"/>
              </a:rPr>
              <a:t>Grinberg</a:t>
            </a:r>
            <a:r>
              <a:rPr lang="en-US" altLang="zh-TW" sz="1000" dirty="0">
                <a:latin typeface="Century Gothic" panose="020B0502020202020204" pitchFamily="34" charset="0"/>
              </a:rPr>
              <a:t>, L. T., Farfel, J. M., Ferretti, R. E., </a:t>
            </a:r>
            <a:r>
              <a:rPr lang="en-US" altLang="zh-TW" sz="1000" dirty="0" err="1">
                <a:latin typeface="Century Gothic" panose="020B0502020202020204" pitchFamily="34" charset="0"/>
              </a:rPr>
              <a:t>Leite</a:t>
            </a:r>
            <a:r>
              <a:rPr lang="en-US" altLang="zh-TW" sz="1000" dirty="0">
                <a:latin typeface="Century Gothic" panose="020B0502020202020204" pitchFamily="34" charset="0"/>
              </a:rPr>
              <a:t>, R. E., ... &amp; </a:t>
            </a:r>
            <a:r>
              <a:rPr lang="en-US" altLang="zh-TW" sz="1000" dirty="0" err="1">
                <a:latin typeface="Century Gothic" panose="020B0502020202020204" pitchFamily="34" charset="0"/>
              </a:rPr>
              <a:t>Herculano‐Houzel</a:t>
            </a:r>
            <a:r>
              <a:rPr lang="en-US" altLang="zh-TW" sz="1000" dirty="0">
                <a:latin typeface="Century Gothic" panose="020B0502020202020204" pitchFamily="34" charset="0"/>
              </a:rPr>
              <a:t>, S. (2009). Equal numbers of neuronal and </a:t>
            </a:r>
            <a:r>
              <a:rPr lang="en-US" altLang="zh-TW" sz="1000" dirty="0" err="1">
                <a:latin typeface="Century Gothic" panose="020B0502020202020204" pitchFamily="34" charset="0"/>
              </a:rPr>
              <a:t>nonneuronal</a:t>
            </a:r>
            <a:r>
              <a:rPr lang="en-US" altLang="zh-TW" sz="1000" dirty="0">
                <a:latin typeface="Century Gothic" panose="020B0502020202020204" pitchFamily="34" charset="0"/>
              </a:rPr>
              <a:t> cells make the human brain an </a:t>
            </a:r>
            <a:r>
              <a:rPr lang="en-US" altLang="zh-TW" sz="1000" dirty="0" err="1">
                <a:latin typeface="Century Gothic" panose="020B0502020202020204" pitchFamily="34" charset="0"/>
              </a:rPr>
              <a:t>isometrically</a:t>
            </a:r>
            <a:r>
              <a:rPr lang="en-US" altLang="zh-TW" sz="1000" dirty="0">
                <a:latin typeface="Century Gothic" panose="020B0502020202020204" pitchFamily="34" charset="0"/>
              </a:rPr>
              <a:t> scaled‐up primate brain. </a:t>
            </a:r>
            <a:r>
              <a:rPr lang="en-US" altLang="zh-TW" sz="1000" i="1" dirty="0">
                <a:latin typeface="Century Gothic" panose="020B0502020202020204" pitchFamily="34" charset="0"/>
              </a:rPr>
              <a:t>Journal of Comparative Neurology, 513</a:t>
            </a:r>
            <a:r>
              <a:rPr lang="en-US" altLang="zh-TW" sz="1000" dirty="0">
                <a:latin typeface="Century Gothic" panose="020B0502020202020204" pitchFamily="34" charset="0"/>
              </a:rPr>
              <a:t>(5), 532-541.</a:t>
            </a:r>
            <a:endParaRPr lang="en-HK" sz="1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21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98AB6B7E-F722-6CAE-9B83-27438012B558}"/>
              </a:ext>
            </a:extLst>
          </p:cNvPr>
          <p:cNvSpPr txBox="1"/>
          <p:nvPr/>
        </p:nvSpPr>
        <p:spPr>
          <a:xfrm>
            <a:off x="553660" y="5075306"/>
            <a:ext cx="3240000" cy="1077218"/>
          </a:xfrm>
          <a:prstGeom prst="rect">
            <a:avLst/>
          </a:prstGeom>
          <a:noFill/>
        </p:spPr>
        <p:txBody>
          <a:bodyPr wrap="square" lIns="90000">
            <a:spAutoFit/>
          </a:bodyPr>
          <a:lstStyle/>
          <a:p>
            <a:pPr fontAlgn="base"/>
            <a:r>
              <a:rPr lang="en-US" altLang="zh-TW" sz="1600" b="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(4) </a:t>
            </a:r>
            <a:r>
              <a:rPr lang="zh-TW" altLang="en-US" sz="1600" dirty="0">
                <a:solidFill>
                  <a:srgbClr val="444444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情况就像我们做运动举哑铃，二头肌就会建立更多肌肉。二头肌的肌肉愈多，我们就会变得愈强壮、有力。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006" y="91091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与子女解释「成长心态」</a:t>
            </a:r>
          </a:p>
        </p:txBody>
      </p:sp>
      <p:sp>
        <p:nvSpPr>
          <p:cNvPr id="12" name="文字方塊 2">
            <a:extLst>
              <a:ext uri="{FF2B5EF4-FFF2-40B4-BE49-F238E27FC236}">
                <a16:creationId xmlns:a16="http://schemas.microsoft.com/office/drawing/2014/main" id="{98AB6B7E-F722-6CAE-9B83-27438012B558}"/>
              </a:ext>
            </a:extLst>
          </p:cNvPr>
          <p:cNvSpPr txBox="1"/>
          <p:nvPr/>
        </p:nvSpPr>
        <p:spPr>
          <a:xfrm>
            <a:off x="4508805" y="5075306"/>
            <a:ext cx="324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altLang="zh-TW" sz="1600" b="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(5) </a:t>
            </a:r>
            <a:r>
              <a:rPr lang="zh-TW" altLang="en-US" sz="1600" dirty="0">
                <a:solidFill>
                  <a:srgbClr val="444444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有些事情我们还未懂得做，是因为我们的脑细胞还未建立相关连结。</a:t>
            </a:r>
          </a:p>
        </p:txBody>
      </p:sp>
      <p:sp>
        <p:nvSpPr>
          <p:cNvPr id="17" name="文字方塊 2">
            <a:extLst>
              <a:ext uri="{FF2B5EF4-FFF2-40B4-BE49-F238E27FC236}">
                <a16:creationId xmlns:a16="http://schemas.microsoft.com/office/drawing/2014/main" id="{98AB6B7E-F722-6CAE-9B83-27438012B558}"/>
              </a:ext>
            </a:extLst>
          </p:cNvPr>
          <p:cNvSpPr txBox="1"/>
          <p:nvPr/>
        </p:nvSpPr>
        <p:spPr>
          <a:xfrm>
            <a:off x="8463950" y="5086906"/>
            <a:ext cx="3240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altLang="zh-TW" sz="1600" b="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6) </a:t>
            </a:r>
            <a:r>
              <a:rPr lang="zh-TW" altLang="en-US" sz="1600" dirty="0">
                <a:solidFill>
                  <a:srgbClr val="444444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只要我们努力尝试、努力练习、努力思考，脑细胞之间就会慢慢建立连结，我们就会慢慢学晓做这些事情。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60" y="1743258"/>
            <a:ext cx="3240000" cy="32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05" y="1743258"/>
            <a:ext cx="3240000" cy="32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950" y="1743258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1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415EB5-6166-79EA-4C85-B218CDC58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1" y="18224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培养家长和子女的成长心态</a:t>
            </a: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4F33534A-DF4A-C49B-75FF-9E313264F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1" y="2392275"/>
            <a:ext cx="10515600" cy="69659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请家长写下一件一年前还未学懂，现在已经学懂的事：</a:t>
            </a:r>
            <a:endParaRPr lang="zh-HK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979684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2252</TotalTime>
  <Words>2591</Words>
  <Application>Microsoft Office PowerPoint</Application>
  <PresentationFormat>寬螢幕</PresentationFormat>
  <Paragraphs>166</Paragraphs>
  <Slides>22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3" baseType="lpstr">
      <vt:lpstr>微軟正黑體</vt:lpstr>
      <vt:lpstr>新細明體</vt:lpstr>
      <vt:lpstr>Arial</vt:lpstr>
      <vt:lpstr>Calibri</vt:lpstr>
      <vt:lpstr>Calibri Light</vt:lpstr>
      <vt:lpstr>Century Gothic</vt:lpstr>
      <vt:lpstr>Courier New</vt:lpstr>
      <vt:lpstr>Times New Roman</vt:lpstr>
      <vt:lpstr>Webdings</vt:lpstr>
      <vt:lpstr>Wingdings</vt:lpstr>
      <vt:lpstr>Retrospect</vt:lpstr>
      <vt:lpstr>PowerPoint 簡報</vt:lpstr>
      <vt:lpstr>大纲</vt:lpstr>
      <vt:lpstr>成长心态对子女发展的好处</vt:lpstr>
      <vt:lpstr>培养家长和子女的成长心态</vt:lpstr>
      <vt:lpstr>培养家长和子女的成长心态</vt:lpstr>
      <vt:lpstr>培养家长和子女的成长心态</vt:lpstr>
      <vt:lpstr>与子女解释「成长心态」</vt:lpstr>
      <vt:lpstr>与子女解释「成长心态」</vt:lpstr>
      <vt:lpstr>培养家长和子女的成长心态</vt:lpstr>
      <vt:lpstr>培养家长和子女的成长心态</vt:lpstr>
      <vt:lpstr>培养家长和子女的成长心态</vt:lpstr>
      <vt:lpstr>培养家长和子女的成长心态</vt:lpstr>
      <vt:lpstr>运用引导性问题 帮助子女明白「成长心态」</vt:lpstr>
      <vt:lpstr>家长选取人物时的考虑事项</vt:lpstr>
      <vt:lpstr>家长与子女分享人物故事时所需的态度</vt:lpstr>
      <vt:lpstr>将人物的经历连结到子女的生活</vt:lpstr>
      <vt:lpstr>协助子女处理 与学习相关的期望和挑战</vt:lpstr>
      <vt:lpstr>协助子女处理 与学习相关的期望和挑战</vt:lpstr>
      <vt:lpstr>协助子女识别负面想法</vt:lpstr>
      <vt:lpstr>协助子女运用正面想法去 代替负面想法</vt:lpstr>
      <vt:lpstr>协助子女运用正面想法去 代替负面想法</vt:lpstr>
      <vt:lpstr>总结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如何通過家校合作 幫助子女在家學習</dc:title>
  <dc:creator>LAM, Chun Bun Ian [ECE]</dc:creator>
  <cp:lastModifiedBy>HSC&amp;PEd</cp:lastModifiedBy>
  <cp:revision>165</cp:revision>
  <cp:lastPrinted>2024-03-04T02:13:07Z</cp:lastPrinted>
  <dcterms:created xsi:type="dcterms:W3CDTF">2023-10-05T20:26:47Z</dcterms:created>
  <dcterms:modified xsi:type="dcterms:W3CDTF">2024-11-21T07:34:05Z</dcterms:modified>
</cp:coreProperties>
</file>