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4"/>
  </p:sldMasterIdLst>
  <p:notesMasterIdLst>
    <p:notesMasterId r:id="rId39"/>
  </p:notesMasterIdLst>
  <p:handoutMasterIdLst>
    <p:handoutMasterId r:id="rId40"/>
  </p:handoutMasterIdLst>
  <p:sldIdLst>
    <p:sldId id="256" r:id="rId5"/>
    <p:sldId id="257" r:id="rId6"/>
    <p:sldId id="629" r:id="rId7"/>
    <p:sldId id="622" r:id="rId8"/>
    <p:sldId id="565" r:id="rId9"/>
    <p:sldId id="566" r:id="rId10"/>
    <p:sldId id="617" r:id="rId11"/>
    <p:sldId id="623" r:id="rId12"/>
    <p:sldId id="624" r:id="rId13"/>
    <p:sldId id="595" r:id="rId14"/>
    <p:sldId id="605" r:id="rId15"/>
    <p:sldId id="606" r:id="rId16"/>
    <p:sldId id="607" r:id="rId17"/>
    <p:sldId id="608" r:id="rId18"/>
    <p:sldId id="599" r:id="rId19"/>
    <p:sldId id="620" r:id="rId20"/>
    <p:sldId id="577" r:id="rId21"/>
    <p:sldId id="578" r:id="rId22"/>
    <p:sldId id="580" r:id="rId23"/>
    <p:sldId id="581" r:id="rId24"/>
    <p:sldId id="625" r:id="rId25"/>
    <p:sldId id="583" r:id="rId26"/>
    <p:sldId id="626" r:id="rId27"/>
    <p:sldId id="627" r:id="rId28"/>
    <p:sldId id="631" r:id="rId29"/>
    <p:sldId id="632" r:id="rId30"/>
    <p:sldId id="628" r:id="rId31"/>
    <p:sldId id="569" r:id="rId32"/>
    <p:sldId id="630" r:id="rId33"/>
    <p:sldId id="633" r:id="rId34"/>
    <p:sldId id="634" r:id="rId35"/>
    <p:sldId id="609" r:id="rId36"/>
    <p:sldId id="610" r:id="rId37"/>
    <p:sldId id="554" r:id="rId38"/>
  </p:sldIdLst>
  <p:sldSz cx="12192000" cy="6858000"/>
  <p:notesSz cx="9926638" cy="67976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F6E8"/>
    <a:srgbClr val="FAF7E4"/>
    <a:srgbClr val="288053"/>
    <a:srgbClr val="00FF00"/>
    <a:srgbClr val="8AC1A1"/>
    <a:srgbClr val="97BEBD"/>
    <a:srgbClr val="9EB86D"/>
    <a:srgbClr val="147A25"/>
    <a:srgbClr val="63A537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43" autoAdjust="0"/>
    <p:restoredTop sz="93447" autoAdjust="0"/>
  </p:normalViewPr>
  <p:slideViewPr>
    <p:cSldViewPr snapToGrid="0">
      <p:cViewPr varScale="1">
        <p:scale>
          <a:sx n="64" d="100"/>
          <a:sy n="64" d="100"/>
        </p:scale>
        <p:origin x="84" y="81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328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70" d="100"/>
        <a:sy n="17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4302625" cy="340265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5621697" y="1"/>
            <a:ext cx="4302625" cy="340265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r">
              <a:defRPr sz="1200"/>
            </a:lvl1pPr>
          </a:lstStyle>
          <a:p>
            <a:fld id="{FE68E90B-D7B0-49E2-8675-CB4FDAF32631}" type="datetimeFigureOut">
              <a:rPr lang="en-US" smtClean="0"/>
              <a:pPr/>
              <a:t>11/21/2024</a:t>
            </a:fld>
            <a:endParaRPr 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1" y="6457411"/>
            <a:ext cx="4302625" cy="340265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5621697" y="6457411"/>
            <a:ext cx="4302625" cy="340265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r">
              <a:defRPr sz="1200"/>
            </a:lvl1pPr>
          </a:lstStyle>
          <a:p>
            <a:fld id="{FE52AB10-58F5-4280-BC3F-B63A95782E1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67847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4301543" cy="341064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5622799" y="1"/>
            <a:ext cx="4301543" cy="341064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r">
              <a:defRPr sz="1200"/>
            </a:lvl1pPr>
          </a:lstStyle>
          <a:p>
            <a:fld id="{6E7759A5-12C3-408C-AEFA-AD540DBFD5A7}" type="datetimeFigureOut">
              <a:rPr lang="zh-HK" altLang="en-US" smtClean="0"/>
              <a:pPr/>
              <a:t>21/11/2024</a:t>
            </a:fld>
            <a:endParaRPr lang="zh-HK" altLang="en-US" dirty="0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2925763" y="850900"/>
            <a:ext cx="4075112" cy="2292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1" tIns="45715" rIns="91431" bIns="45715" rtlCol="0" anchor="ctr"/>
          <a:lstStyle/>
          <a:p>
            <a:endParaRPr lang="zh-HK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992665" y="3271382"/>
            <a:ext cx="7941310" cy="2676585"/>
          </a:xfrm>
          <a:prstGeom prst="rect">
            <a:avLst/>
          </a:prstGeom>
        </p:spPr>
        <p:txBody>
          <a:bodyPr vert="horz" lIns="91431" tIns="45715" rIns="91431" bIns="45715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2" y="6456612"/>
            <a:ext cx="4301543" cy="341064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5622799" y="6456612"/>
            <a:ext cx="4301543" cy="341064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r">
              <a:defRPr sz="1200"/>
            </a:lvl1pPr>
          </a:lstStyle>
          <a:p>
            <a:fld id="{528D8626-25A6-40F3-A4E5-338E9A36FD05}" type="slidenum">
              <a:rPr lang="zh-HK" altLang="en-US" smtClean="0"/>
              <a:pPr/>
              <a:t>‹#›</a:t>
            </a:fld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13933544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19:notes"/>
          <p:cNvSpPr txBox="1">
            <a:spLocks noGrp="1"/>
          </p:cNvSpPr>
          <p:nvPr>
            <p:ph type="body" idx="1"/>
          </p:nvPr>
        </p:nvSpPr>
        <p:spPr>
          <a:xfrm>
            <a:off x="991872" y="3269091"/>
            <a:ext cx="7934965" cy="2674711"/>
          </a:xfrm>
          <a:prstGeom prst="rect">
            <a:avLst/>
          </a:prstGeom>
        </p:spPr>
        <p:txBody>
          <a:bodyPr spcFirstLastPara="1" wrap="square" lIns="91352" tIns="45663" rIns="91352" bIns="45663" anchor="t" anchorCtr="0">
            <a:noAutofit/>
          </a:bodyPr>
          <a:lstStyle/>
          <a:p>
            <a:endParaRPr/>
          </a:p>
        </p:txBody>
      </p:sp>
      <p:sp>
        <p:nvSpPr>
          <p:cNvPr id="306" name="Google Shape;306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924175" y="850900"/>
            <a:ext cx="4070350" cy="22907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891208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4">
          <a:extLst>
            <a:ext uri="{FF2B5EF4-FFF2-40B4-BE49-F238E27FC236}">
              <a16:creationId xmlns:a16="http://schemas.microsoft.com/office/drawing/2014/main" id="{7CB8581B-36CA-3EA4-0805-EB11F8689E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19:notes">
            <a:extLst>
              <a:ext uri="{FF2B5EF4-FFF2-40B4-BE49-F238E27FC236}">
                <a16:creationId xmlns:a16="http://schemas.microsoft.com/office/drawing/2014/main" id="{6B0ED10F-3FAC-D466-E624-FF52D02FC6B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91872" y="3269091"/>
            <a:ext cx="7934965" cy="2674711"/>
          </a:xfrm>
          <a:prstGeom prst="rect">
            <a:avLst/>
          </a:prstGeom>
        </p:spPr>
        <p:txBody>
          <a:bodyPr spcFirstLastPara="1" wrap="square" lIns="91352" tIns="45663" rIns="91352" bIns="45663" anchor="t" anchorCtr="0">
            <a:noAutofit/>
          </a:bodyPr>
          <a:lstStyle/>
          <a:p>
            <a:endParaRPr/>
          </a:p>
        </p:txBody>
      </p:sp>
      <p:sp>
        <p:nvSpPr>
          <p:cNvPr id="306" name="Google Shape;306;p19:notes">
            <a:extLst>
              <a:ext uri="{FF2B5EF4-FFF2-40B4-BE49-F238E27FC236}">
                <a16:creationId xmlns:a16="http://schemas.microsoft.com/office/drawing/2014/main" id="{9D0C7ADB-07F5-85E0-DFC5-2D2A1BBF920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924175" y="850900"/>
            <a:ext cx="4070350" cy="22907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098064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4">
          <a:extLst>
            <a:ext uri="{FF2B5EF4-FFF2-40B4-BE49-F238E27FC236}">
              <a16:creationId xmlns:a16="http://schemas.microsoft.com/office/drawing/2014/main" id="{7CB8581B-36CA-3EA4-0805-EB11F8689E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19:notes">
            <a:extLst>
              <a:ext uri="{FF2B5EF4-FFF2-40B4-BE49-F238E27FC236}">
                <a16:creationId xmlns:a16="http://schemas.microsoft.com/office/drawing/2014/main" id="{6B0ED10F-3FAC-D466-E624-FF52D02FC6B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91872" y="3269091"/>
            <a:ext cx="7934965" cy="2674711"/>
          </a:xfrm>
          <a:prstGeom prst="rect">
            <a:avLst/>
          </a:prstGeom>
        </p:spPr>
        <p:txBody>
          <a:bodyPr spcFirstLastPara="1" wrap="square" lIns="91352" tIns="45663" rIns="91352" bIns="45663" anchor="t" anchorCtr="0">
            <a:noAutofit/>
          </a:bodyPr>
          <a:lstStyle/>
          <a:p>
            <a:endParaRPr/>
          </a:p>
        </p:txBody>
      </p:sp>
      <p:sp>
        <p:nvSpPr>
          <p:cNvPr id="306" name="Google Shape;306;p19:notes">
            <a:extLst>
              <a:ext uri="{FF2B5EF4-FFF2-40B4-BE49-F238E27FC236}">
                <a16:creationId xmlns:a16="http://schemas.microsoft.com/office/drawing/2014/main" id="{9D0C7ADB-07F5-85E0-DFC5-2D2A1BBF920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924175" y="850900"/>
            <a:ext cx="4070350" cy="22907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801258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4">
          <a:extLst>
            <a:ext uri="{FF2B5EF4-FFF2-40B4-BE49-F238E27FC236}">
              <a16:creationId xmlns:a16="http://schemas.microsoft.com/office/drawing/2014/main" id="{7CB8581B-36CA-3EA4-0805-EB11F8689E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19:notes">
            <a:extLst>
              <a:ext uri="{FF2B5EF4-FFF2-40B4-BE49-F238E27FC236}">
                <a16:creationId xmlns:a16="http://schemas.microsoft.com/office/drawing/2014/main" id="{6B0ED10F-3FAC-D466-E624-FF52D02FC6B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91872" y="3269091"/>
            <a:ext cx="7934965" cy="2674711"/>
          </a:xfrm>
          <a:prstGeom prst="rect">
            <a:avLst/>
          </a:prstGeom>
        </p:spPr>
        <p:txBody>
          <a:bodyPr spcFirstLastPara="1" wrap="square" lIns="91352" tIns="45663" rIns="91352" bIns="45663" anchor="t" anchorCtr="0">
            <a:noAutofit/>
          </a:bodyPr>
          <a:lstStyle/>
          <a:p>
            <a:endParaRPr/>
          </a:p>
        </p:txBody>
      </p:sp>
      <p:sp>
        <p:nvSpPr>
          <p:cNvPr id="306" name="Google Shape;306;p19:notes">
            <a:extLst>
              <a:ext uri="{FF2B5EF4-FFF2-40B4-BE49-F238E27FC236}">
                <a16:creationId xmlns:a16="http://schemas.microsoft.com/office/drawing/2014/main" id="{9D0C7ADB-07F5-85E0-DFC5-2D2A1BBF920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924175" y="850900"/>
            <a:ext cx="4070350" cy="22907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10527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4">
          <a:extLst>
            <a:ext uri="{FF2B5EF4-FFF2-40B4-BE49-F238E27FC236}">
              <a16:creationId xmlns:a16="http://schemas.microsoft.com/office/drawing/2014/main" id="{AAC1E236-1FCF-673A-F90A-80A9465C14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19:notes">
            <a:extLst>
              <a:ext uri="{FF2B5EF4-FFF2-40B4-BE49-F238E27FC236}">
                <a16:creationId xmlns:a16="http://schemas.microsoft.com/office/drawing/2014/main" id="{6875849A-9449-C99F-1A80-2D6150A3F14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91872" y="3269091"/>
            <a:ext cx="7934965" cy="2674711"/>
          </a:xfrm>
          <a:prstGeom prst="rect">
            <a:avLst/>
          </a:prstGeom>
        </p:spPr>
        <p:txBody>
          <a:bodyPr spcFirstLastPara="1" wrap="square" lIns="91352" tIns="45663" rIns="91352" bIns="45663" anchor="t" anchorCtr="0">
            <a:noAutofit/>
          </a:bodyPr>
          <a:lstStyle/>
          <a:p>
            <a:endParaRPr/>
          </a:p>
        </p:txBody>
      </p:sp>
      <p:sp>
        <p:nvSpPr>
          <p:cNvPr id="306" name="Google Shape;306;p19:notes">
            <a:extLst>
              <a:ext uri="{FF2B5EF4-FFF2-40B4-BE49-F238E27FC236}">
                <a16:creationId xmlns:a16="http://schemas.microsoft.com/office/drawing/2014/main" id="{D4F1A2E0-35F3-BAD6-6C7F-E904419FBF0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924175" y="850900"/>
            <a:ext cx="4070350" cy="22907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255418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4">
          <a:extLst>
            <a:ext uri="{FF2B5EF4-FFF2-40B4-BE49-F238E27FC236}">
              <a16:creationId xmlns:a16="http://schemas.microsoft.com/office/drawing/2014/main" id="{7CB8581B-36CA-3EA4-0805-EB11F8689E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19:notes">
            <a:extLst>
              <a:ext uri="{FF2B5EF4-FFF2-40B4-BE49-F238E27FC236}">
                <a16:creationId xmlns:a16="http://schemas.microsoft.com/office/drawing/2014/main" id="{6B0ED10F-3FAC-D466-E624-FF52D02FC6B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91872" y="3269091"/>
            <a:ext cx="7934965" cy="2674711"/>
          </a:xfrm>
          <a:prstGeom prst="rect">
            <a:avLst/>
          </a:prstGeom>
        </p:spPr>
        <p:txBody>
          <a:bodyPr spcFirstLastPara="1" wrap="square" lIns="91352" tIns="45663" rIns="91352" bIns="45663" anchor="t" anchorCtr="0">
            <a:noAutofit/>
          </a:bodyPr>
          <a:lstStyle/>
          <a:p>
            <a:endParaRPr/>
          </a:p>
        </p:txBody>
      </p:sp>
      <p:sp>
        <p:nvSpPr>
          <p:cNvPr id="306" name="Google Shape;306;p19:notes">
            <a:extLst>
              <a:ext uri="{FF2B5EF4-FFF2-40B4-BE49-F238E27FC236}">
                <a16:creationId xmlns:a16="http://schemas.microsoft.com/office/drawing/2014/main" id="{9D0C7ADB-07F5-85E0-DFC5-2D2A1BBF920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924175" y="850900"/>
            <a:ext cx="4070350" cy="22907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008459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580091-9836-4B5F-90EF-56467358ABE3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23324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F2C72-1827-4E57-A890-75F1E8C85771}" type="datetimeFigureOut">
              <a:rPr lang="zh-HK" altLang="en-US" smtClean="0"/>
              <a:pPr/>
              <a:t>21/11/2024</a:t>
            </a:fld>
            <a:endParaRPr lang="zh-HK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398DD-7584-496C-B409-7A4F62A33A99}" type="slidenum">
              <a:rPr lang="zh-HK" altLang="en-US" smtClean="0"/>
              <a:pPr/>
              <a:t>‹#›</a:t>
            </a:fld>
            <a:endParaRPr lang="zh-HK" alt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13282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F2C72-1827-4E57-A890-75F1E8C85771}" type="datetimeFigureOut">
              <a:rPr lang="zh-HK" altLang="en-US" smtClean="0"/>
              <a:pPr/>
              <a:t>21/11/2024</a:t>
            </a:fld>
            <a:endParaRPr lang="zh-HK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398DD-7584-496C-B409-7A4F62A33A99}" type="slidenum">
              <a:rPr lang="zh-HK" altLang="en-US" smtClean="0"/>
              <a:pPr/>
              <a:t>‹#›</a:t>
            </a:fld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36090469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F2C72-1827-4E57-A890-75F1E8C85771}" type="datetimeFigureOut">
              <a:rPr lang="zh-HK" altLang="en-US" smtClean="0"/>
              <a:pPr/>
              <a:t>21/11/2024</a:t>
            </a:fld>
            <a:endParaRPr lang="zh-HK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398DD-7584-496C-B409-7A4F62A33A99}" type="slidenum">
              <a:rPr lang="zh-HK" altLang="en-US" smtClean="0"/>
              <a:pPr/>
              <a:t>‹#›</a:t>
            </a:fld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8135955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F2C72-1827-4E57-A890-75F1E8C85771}" type="datetimeFigureOut">
              <a:rPr lang="zh-HK" altLang="en-US" smtClean="0"/>
              <a:pPr/>
              <a:t>21/11/2024</a:t>
            </a:fld>
            <a:endParaRPr lang="zh-HK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398DD-7584-496C-B409-7A4F62A33A99}" type="slidenum">
              <a:rPr lang="zh-HK" altLang="en-US" smtClean="0"/>
              <a:pPr/>
              <a:t>‹#›</a:t>
            </a:fld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22675811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F2C72-1827-4E57-A890-75F1E8C85771}" type="datetimeFigureOut">
              <a:rPr lang="zh-HK" altLang="en-US" smtClean="0"/>
              <a:pPr/>
              <a:t>21/11/2024</a:t>
            </a:fld>
            <a:endParaRPr lang="zh-HK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398DD-7584-496C-B409-7A4F62A33A99}" type="slidenum">
              <a:rPr lang="zh-HK" altLang="en-US" smtClean="0"/>
              <a:pPr/>
              <a:t>‹#›</a:t>
            </a:fld>
            <a:endParaRPr lang="zh-HK" alt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53446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F2C72-1827-4E57-A890-75F1E8C85771}" type="datetimeFigureOut">
              <a:rPr lang="zh-HK" altLang="en-US" smtClean="0"/>
              <a:pPr/>
              <a:t>21/11/2024</a:t>
            </a:fld>
            <a:endParaRPr lang="zh-HK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398DD-7584-496C-B409-7A4F62A33A99}" type="slidenum">
              <a:rPr lang="zh-HK" altLang="en-US" smtClean="0"/>
              <a:pPr/>
              <a:t>‹#›</a:t>
            </a:fld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10327573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F2C72-1827-4E57-A890-75F1E8C85771}" type="datetimeFigureOut">
              <a:rPr lang="zh-HK" altLang="en-US" smtClean="0"/>
              <a:pPr/>
              <a:t>21/11/2024</a:t>
            </a:fld>
            <a:endParaRPr lang="zh-HK" alt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398DD-7584-496C-B409-7A4F62A33A99}" type="slidenum">
              <a:rPr lang="zh-HK" altLang="en-US" smtClean="0"/>
              <a:pPr/>
              <a:t>‹#›</a:t>
            </a:fld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36440648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F2C72-1827-4E57-A890-75F1E8C85771}" type="datetimeFigureOut">
              <a:rPr lang="zh-HK" altLang="en-US" smtClean="0"/>
              <a:pPr/>
              <a:t>21/11/2024</a:t>
            </a:fld>
            <a:endParaRPr lang="zh-HK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398DD-7584-496C-B409-7A4F62A33A99}" type="slidenum">
              <a:rPr lang="zh-HK" altLang="en-US" smtClean="0"/>
              <a:pPr/>
              <a:t>‹#›</a:t>
            </a:fld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4260917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F2C72-1827-4E57-A890-75F1E8C85771}" type="datetimeFigureOut">
              <a:rPr lang="zh-HK" altLang="en-US" smtClean="0"/>
              <a:pPr/>
              <a:t>21/11/2024</a:t>
            </a:fld>
            <a:endParaRPr lang="zh-HK" alt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zh-HK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398DD-7584-496C-B409-7A4F62A33A99}" type="slidenum">
              <a:rPr lang="zh-HK" altLang="en-US" smtClean="0"/>
              <a:pPr/>
              <a:t>‹#›</a:t>
            </a:fld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24161974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C7DF2C72-1827-4E57-A890-75F1E8C85771}" type="datetimeFigureOut">
              <a:rPr lang="zh-HK" altLang="en-US" smtClean="0"/>
              <a:pPr/>
              <a:t>21/11/2024</a:t>
            </a:fld>
            <a:endParaRPr lang="zh-HK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7B398DD-7584-496C-B409-7A4F62A33A99}" type="slidenum">
              <a:rPr lang="zh-HK" altLang="en-US" smtClean="0"/>
              <a:pPr/>
              <a:t>‹#›</a:t>
            </a:fld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32295748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F2C72-1827-4E57-A890-75F1E8C85771}" type="datetimeFigureOut">
              <a:rPr lang="zh-HK" altLang="en-US" smtClean="0"/>
              <a:pPr/>
              <a:t>21/11/2024</a:t>
            </a:fld>
            <a:endParaRPr lang="zh-HK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398DD-7584-496C-B409-7A4F62A33A99}" type="slidenum">
              <a:rPr lang="zh-HK" altLang="en-US" smtClean="0"/>
              <a:pPr/>
              <a:t>‹#›</a:t>
            </a:fld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39766210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C7DF2C72-1827-4E57-A890-75F1E8C85771}" type="datetimeFigureOut">
              <a:rPr lang="zh-HK" altLang="en-US" smtClean="0"/>
              <a:pPr/>
              <a:t>21/11/2024</a:t>
            </a:fld>
            <a:endParaRPr lang="zh-HK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C7B398DD-7584-496C-B409-7A4F62A33A99}" type="slidenum">
              <a:rPr lang="zh-HK" altLang="en-US" smtClean="0"/>
              <a:pPr/>
              <a:t>‹#›</a:t>
            </a:fld>
            <a:endParaRPr lang="zh-HK" alt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7172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db.gov.hk/attachment/tc/curriculum-development/kla/technology-edu/resources/tech-subjects/idt_2.pdf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db.gov.hk/attachment/tc/curriculum-development/kla/technology-edu/resources/tech-subjects/idt_2.pdf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db.gov.hk/attachment/tc/curriculum-development/major-level-of-edu/gifted/resources_and_support/files/6_Sets_of_Creavie_Thinking.pdf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db.gov.hk/attachment/en/curriculum-development/kla/technology-edu/resources/tech-subjects/idt_4.pdf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db.gov.hk/tc/curriculum-development/cs-curriculum-doc-report/wf-in-cur/index.html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E91EA01-9D43-868F-A02D-8004C33996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4914" y="1111477"/>
            <a:ext cx="11234057" cy="2133599"/>
          </a:xfrm>
        </p:spPr>
        <p:txBody>
          <a:bodyPr>
            <a:normAutofit/>
          </a:bodyPr>
          <a:lstStyle/>
          <a:p>
            <a:pPr algn="ctr"/>
            <a:r>
              <a:rPr lang="zh-TW" altLang="en-US" sz="6700" b="1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授人以鱼不如授人以渔：</a:t>
            </a:r>
            <a:br>
              <a:rPr lang="en-US" altLang="zh-TW" sz="6700" b="1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</a:br>
            <a:r>
              <a:rPr lang="zh-TW" alt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如何支援子女学习</a:t>
            </a:r>
            <a:r>
              <a:rPr lang="en-US" altLang="zh-TW" sz="3600" b="1" dirty="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21</a:t>
            </a:r>
            <a:r>
              <a:rPr lang="zh-TW" alt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世纪所需的共通能力？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96F330E-C929-4A23-BED0-31011F2F8A42}"/>
              </a:ext>
            </a:extLst>
          </p:cNvPr>
          <p:cNvSpPr/>
          <p:nvPr/>
        </p:nvSpPr>
        <p:spPr>
          <a:xfrm>
            <a:off x="3396326" y="3474267"/>
            <a:ext cx="5282215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zh-HK" sz="3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范畴</a:t>
            </a:r>
            <a:r>
              <a:rPr lang="zh-TW" altLang="en-US" sz="3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四</a:t>
            </a:r>
            <a:r>
              <a:rPr lang="zh-TW" altLang="zh-HK" sz="3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en-US" sz="3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促进家校合作与沟通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33BA917-1F8B-4D67-A6BB-D4184358669A}"/>
              </a:ext>
            </a:extLst>
          </p:cNvPr>
          <p:cNvSpPr/>
          <p:nvPr/>
        </p:nvSpPr>
        <p:spPr>
          <a:xfrm>
            <a:off x="8875800" y="5552346"/>
            <a:ext cx="2814320" cy="9350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小学家长教育资源套 </a:t>
            </a:r>
          </a:p>
        </p:txBody>
      </p:sp>
    </p:spTree>
    <p:extLst>
      <p:ext uri="{BB962C8B-B14F-4D97-AF65-F5344CB8AC3E}">
        <p14:creationId xmlns:p14="http://schemas.microsoft.com/office/powerpoint/2010/main" val="12886798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6241BA-EAB4-FF17-9358-32FCB2EF8B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6370BF7-884D-0A6E-6C3B-88968226C24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86E9D0E-2505-1979-81DB-FC7B114DB6FC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4111" b="1924"/>
          <a:stretch/>
        </p:blipFill>
        <p:spPr bwMode="auto">
          <a:xfrm>
            <a:off x="4199744" y="2729499"/>
            <a:ext cx="3600000" cy="3600000"/>
          </a:xfrm>
          <a:prstGeom prst="rect">
            <a:avLst/>
          </a:prstGeom>
          <a:noFill/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EA62F06-A1D7-EE05-16EF-22D04D4A828B}"/>
              </a:ext>
            </a:extLst>
          </p:cNvPr>
          <p:cNvSpPr/>
          <p:nvPr/>
        </p:nvSpPr>
        <p:spPr>
          <a:xfrm>
            <a:off x="3651217" y="1491130"/>
            <a:ext cx="5109091" cy="9852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zh-TW" altLang="en-US" sz="2400" b="1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目标：请用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5</a:t>
            </a:r>
            <a:r>
              <a:rPr lang="zh-TW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条直线</a:t>
            </a:r>
            <a:r>
              <a:rPr lang="zh-TW" altLang="en-US" sz="2400" b="1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连起下面</a:t>
            </a:r>
            <a:r>
              <a:rPr lang="en-US" sz="2400" b="1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9</a:t>
            </a:r>
            <a:r>
              <a:rPr lang="zh-TW" altLang="en-US" sz="2400" b="1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点。</a:t>
            </a:r>
            <a:endParaRPr lang="en-US" altLang="zh-TW" sz="2400" b="1" dirty="0"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zh-TW" altLang="en-US" sz="2400" b="1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规则：画线时笔尖</a:t>
            </a:r>
            <a:r>
              <a:rPr lang="zh-TW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不可以</a:t>
            </a:r>
            <a:r>
              <a:rPr lang="zh-TW" altLang="en-US" sz="2400" b="1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离开纸张。</a:t>
            </a:r>
            <a:endParaRPr lang="en-US" sz="2400" dirty="0">
              <a:effectLst/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3" name="標題 1">
            <a:extLst>
              <a:ext uri="{FF2B5EF4-FFF2-40B4-BE49-F238E27FC236}">
                <a16:creationId xmlns:a16="http://schemas.microsoft.com/office/drawing/2014/main" id="{50B97FDB-C646-0DF8-451C-E30FD66BA8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6562" y="96104"/>
            <a:ext cx="10058400" cy="1113842"/>
          </a:xfrm>
        </p:spPr>
        <p:txBody>
          <a:bodyPr>
            <a:normAutofit/>
          </a:bodyPr>
          <a:lstStyle/>
          <a:p>
            <a:pPr algn="ctr"/>
            <a:r>
              <a:rPr lang="zh-TW" altLang="en-US" sz="6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创意思维小练习</a:t>
            </a:r>
            <a:endParaRPr lang="zh-HK" altLang="en-US" sz="6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4618685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05BDC4-4227-388B-DD60-50CD55BDDB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177765C-A4CF-23FB-EDC0-23E71203D6B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9DC93AF-75F5-234D-869B-76411F8B1631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4111" b="1924"/>
          <a:stretch/>
        </p:blipFill>
        <p:spPr bwMode="auto">
          <a:xfrm>
            <a:off x="4199744" y="2729499"/>
            <a:ext cx="3600000" cy="3600000"/>
          </a:xfrm>
          <a:prstGeom prst="rect">
            <a:avLst/>
          </a:prstGeom>
          <a:noFill/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4DEE106-C8E7-A5FB-1025-E3BDE113DC13}"/>
              </a:ext>
            </a:extLst>
          </p:cNvPr>
          <p:cNvSpPr/>
          <p:nvPr/>
        </p:nvSpPr>
        <p:spPr>
          <a:xfrm>
            <a:off x="3651217" y="1491130"/>
            <a:ext cx="5109091" cy="9852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zh-TW" altLang="en-US" sz="2400" b="1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目标：请用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5</a:t>
            </a:r>
            <a:r>
              <a:rPr lang="zh-TW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条直线</a:t>
            </a:r>
            <a:r>
              <a:rPr lang="zh-TW" altLang="en-US" sz="2400" b="1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连起下面</a:t>
            </a:r>
            <a:r>
              <a:rPr lang="en-US" sz="2400" b="1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9</a:t>
            </a:r>
            <a:r>
              <a:rPr lang="zh-TW" altLang="en-US" sz="2400" b="1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点。</a:t>
            </a:r>
            <a:endParaRPr lang="en-US" altLang="zh-TW" sz="2400" b="1" dirty="0"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zh-TW" altLang="en-US" sz="2400" b="1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规则：画线时笔尖</a:t>
            </a:r>
            <a:r>
              <a:rPr lang="zh-TW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不可以</a:t>
            </a:r>
            <a:r>
              <a:rPr lang="zh-TW" altLang="en-US" sz="2400" b="1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离开纸张。</a:t>
            </a:r>
            <a:endParaRPr lang="en-US" sz="2400" dirty="0">
              <a:effectLst/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cxnSp>
        <p:nvCxnSpPr>
          <p:cNvPr id="11" name="Straight Connector 4">
            <a:extLst>
              <a:ext uri="{FF2B5EF4-FFF2-40B4-BE49-F238E27FC236}">
                <a16:creationId xmlns:a16="http://schemas.microsoft.com/office/drawing/2014/main" id="{4D1EE40F-DEB8-B6B9-D139-FD176E3DBB18}"/>
              </a:ext>
            </a:extLst>
          </p:cNvPr>
          <p:cNvCxnSpPr>
            <a:cxnSpLocks/>
          </p:cNvCxnSpPr>
          <p:nvPr/>
        </p:nvCxnSpPr>
        <p:spPr>
          <a:xfrm flipV="1">
            <a:off x="4638040" y="3067050"/>
            <a:ext cx="0" cy="304673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4">
            <a:extLst>
              <a:ext uri="{FF2B5EF4-FFF2-40B4-BE49-F238E27FC236}">
                <a16:creationId xmlns:a16="http://schemas.microsoft.com/office/drawing/2014/main" id="{E81A00AD-8FA1-DE27-40DC-5E5614F2F1D6}"/>
              </a:ext>
            </a:extLst>
          </p:cNvPr>
          <p:cNvCxnSpPr>
            <a:cxnSpLocks/>
          </p:cNvCxnSpPr>
          <p:nvPr/>
        </p:nvCxnSpPr>
        <p:spPr>
          <a:xfrm flipH="1">
            <a:off x="4638040" y="3111500"/>
            <a:ext cx="281051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4">
            <a:extLst>
              <a:ext uri="{FF2B5EF4-FFF2-40B4-BE49-F238E27FC236}">
                <a16:creationId xmlns:a16="http://schemas.microsoft.com/office/drawing/2014/main" id="{70C128C0-4C99-99F7-2640-749ACF8A874C}"/>
              </a:ext>
            </a:extLst>
          </p:cNvPr>
          <p:cNvCxnSpPr>
            <a:cxnSpLocks/>
          </p:cNvCxnSpPr>
          <p:nvPr/>
        </p:nvCxnSpPr>
        <p:spPr>
          <a:xfrm flipV="1">
            <a:off x="7416800" y="3111500"/>
            <a:ext cx="0" cy="304673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4">
            <a:extLst>
              <a:ext uri="{FF2B5EF4-FFF2-40B4-BE49-F238E27FC236}">
                <a16:creationId xmlns:a16="http://schemas.microsoft.com/office/drawing/2014/main" id="{D2F3A826-6039-19F0-12F8-5C82F3FB5076}"/>
              </a:ext>
            </a:extLst>
          </p:cNvPr>
          <p:cNvCxnSpPr>
            <a:cxnSpLocks/>
          </p:cNvCxnSpPr>
          <p:nvPr/>
        </p:nvCxnSpPr>
        <p:spPr>
          <a:xfrm>
            <a:off x="6007100" y="6057900"/>
            <a:ext cx="14097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4">
            <a:extLst>
              <a:ext uri="{FF2B5EF4-FFF2-40B4-BE49-F238E27FC236}">
                <a16:creationId xmlns:a16="http://schemas.microsoft.com/office/drawing/2014/main" id="{DCDC8A1C-D0DB-9D04-CFD6-629EA4B73EA9}"/>
              </a:ext>
            </a:extLst>
          </p:cNvPr>
          <p:cNvCxnSpPr>
            <a:cxnSpLocks/>
          </p:cNvCxnSpPr>
          <p:nvPr/>
        </p:nvCxnSpPr>
        <p:spPr>
          <a:xfrm>
            <a:off x="6007100" y="4635500"/>
            <a:ext cx="0" cy="142240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標題 1">
            <a:extLst>
              <a:ext uri="{FF2B5EF4-FFF2-40B4-BE49-F238E27FC236}">
                <a16:creationId xmlns:a16="http://schemas.microsoft.com/office/drawing/2014/main" id="{C7AA07A0-9150-D04C-635D-7726DC6E9870}"/>
              </a:ext>
            </a:extLst>
          </p:cNvPr>
          <p:cNvSpPr txBox="1">
            <a:spLocks/>
          </p:cNvSpPr>
          <p:nvPr/>
        </p:nvSpPr>
        <p:spPr>
          <a:xfrm>
            <a:off x="1176562" y="96104"/>
            <a:ext cx="10058400" cy="111384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6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创意思维小练习</a:t>
            </a:r>
            <a:endParaRPr lang="zh-HK" altLang="en-US" sz="6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1358153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6E954A-AEBB-4558-D146-C2C2F1C697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D8668D5-201E-6B45-AE0C-F6E361DC26C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729990E3-D421-2E7D-428B-9ED4160505A1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4111" b="1924"/>
          <a:stretch/>
        </p:blipFill>
        <p:spPr bwMode="auto">
          <a:xfrm>
            <a:off x="4143600" y="2035565"/>
            <a:ext cx="3600000" cy="3600000"/>
          </a:xfrm>
          <a:prstGeom prst="rect">
            <a:avLst/>
          </a:prstGeom>
          <a:noFill/>
        </p:spPr>
      </p:pic>
      <p:sp>
        <p:nvSpPr>
          <p:cNvPr id="9" name="Rectangle 1">
            <a:extLst>
              <a:ext uri="{FF2B5EF4-FFF2-40B4-BE49-F238E27FC236}">
                <a16:creationId xmlns:a16="http://schemas.microsoft.com/office/drawing/2014/main" id="{A56D19FD-CBEA-49CD-6046-682EB2CD23ED}"/>
              </a:ext>
            </a:extLst>
          </p:cNvPr>
          <p:cNvSpPr/>
          <p:nvPr/>
        </p:nvSpPr>
        <p:spPr>
          <a:xfrm>
            <a:off x="3765517" y="1188164"/>
            <a:ext cx="5109091" cy="9852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zh-TW" altLang="en-US" sz="2400" b="1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目标：请用</a:t>
            </a:r>
            <a:r>
              <a:rPr lang="en-US" altLang="zh-TW" sz="2400" b="1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4</a:t>
            </a:r>
            <a:r>
              <a:rPr lang="zh-TW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条直线</a:t>
            </a:r>
            <a:r>
              <a:rPr lang="zh-TW" altLang="en-US" sz="2400" b="1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连起下面</a:t>
            </a:r>
            <a:r>
              <a:rPr lang="en-US" sz="2400" b="1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9</a:t>
            </a:r>
            <a:r>
              <a:rPr lang="zh-TW" altLang="en-US" sz="2400" b="1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点。</a:t>
            </a:r>
            <a:endParaRPr lang="en-US" altLang="zh-TW" sz="2400" b="1" dirty="0"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zh-TW" altLang="en-US" sz="2400" b="1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规则：画线时笔尖</a:t>
            </a:r>
            <a:r>
              <a:rPr lang="zh-TW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不可以</a:t>
            </a:r>
            <a:r>
              <a:rPr lang="zh-TW" altLang="en-US" sz="2400" b="1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离开纸张。</a:t>
            </a:r>
            <a:endParaRPr lang="en-US" sz="2400" dirty="0">
              <a:effectLst/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6" name="標題 1">
            <a:extLst>
              <a:ext uri="{FF2B5EF4-FFF2-40B4-BE49-F238E27FC236}">
                <a16:creationId xmlns:a16="http://schemas.microsoft.com/office/drawing/2014/main" id="{DAAEC83B-6675-FC87-417D-BFC094F519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6562" y="96104"/>
            <a:ext cx="10058400" cy="1113842"/>
          </a:xfrm>
        </p:spPr>
        <p:txBody>
          <a:bodyPr>
            <a:normAutofit/>
          </a:bodyPr>
          <a:lstStyle/>
          <a:p>
            <a:pPr algn="ctr"/>
            <a:r>
              <a:rPr lang="zh-TW" altLang="en-US" sz="6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创意思维小练习</a:t>
            </a:r>
            <a:endParaRPr lang="zh-HK" altLang="en-US" sz="6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4860931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4BBEC0-1918-9861-E18C-02542AC11D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4410F14-D58F-A6C5-9842-2B180AD98D8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62753FD-2B2F-41FD-4BCB-7BF2C427E0B8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4111" b="1924"/>
          <a:stretch/>
        </p:blipFill>
        <p:spPr bwMode="auto">
          <a:xfrm>
            <a:off x="4143600" y="2035565"/>
            <a:ext cx="3600000" cy="3600000"/>
          </a:xfrm>
          <a:prstGeom prst="rect">
            <a:avLst/>
          </a:prstGeom>
          <a:noFill/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C250F7CB-1553-B866-08DE-E4E04C8F45C3}"/>
              </a:ext>
            </a:extLst>
          </p:cNvPr>
          <p:cNvSpPr/>
          <p:nvPr/>
        </p:nvSpPr>
        <p:spPr>
          <a:xfrm>
            <a:off x="3805273" y="1209946"/>
            <a:ext cx="5109091" cy="9852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zh-TW" altLang="en-US" sz="2400" b="1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目标：请用</a:t>
            </a:r>
            <a:r>
              <a:rPr lang="en-US" altLang="zh-TW" sz="2400" b="1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4</a:t>
            </a:r>
            <a:r>
              <a:rPr lang="zh-TW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条直线</a:t>
            </a:r>
            <a:r>
              <a:rPr lang="zh-TW" altLang="en-US" sz="2400" b="1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连起下面</a:t>
            </a:r>
            <a:r>
              <a:rPr lang="en-US" sz="2400" b="1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9</a:t>
            </a:r>
            <a:r>
              <a:rPr lang="zh-TW" altLang="en-US" sz="2400" b="1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点。</a:t>
            </a:r>
            <a:endParaRPr lang="en-US" altLang="zh-TW" sz="2400" b="1" dirty="0"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zh-TW" altLang="en-US" sz="2400" b="1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规则：画线时笔尖</a:t>
            </a:r>
            <a:r>
              <a:rPr lang="zh-TW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不可以</a:t>
            </a:r>
            <a:r>
              <a:rPr lang="zh-TW" altLang="en-US" sz="2400" b="1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离开纸张。</a:t>
            </a:r>
            <a:endParaRPr lang="en-US" sz="2400" dirty="0">
              <a:effectLst/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cxnSp>
        <p:nvCxnSpPr>
          <p:cNvPr id="11" name="Straight Connector 4">
            <a:extLst>
              <a:ext uri="{FF2B5EF4-FFF2-40B4-BE49-F238E27FC236}">
                <a16:creationId xmlns:a16="http://schemas.microsoft.com/office/drawing/2014/main" id="{D1FA2380-C010-FF5E-75FD-B79CFA13C8F8}"/>
              </a:ext>
            </a:extLst>
          </p:cNvPr>
          <p:cNvCxnSpPr>
            <a:cxnSpLocks/>
          </p:cNvCxnSpPr>
          <p:nvPr/>
        </p:nvCxnSpPr>
        <p:spPr>
          <a:xfrm flipV="1">
            <a:off x="4581896" y="2373116"/>
            <a:ext cx="0" cy="438878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4">
            <a:extLst>
              <a:ext uri="{FF2B5EF4-FFF2-40B4-BE49-F238E27FC236}">
                <a16:creationId xmlns:a16="http://schemas.microsoft.com/office/drawing/2014/main" id="{15A35EFF-A963-8B4C-F8C7-D5EC525DF834}"/>
              </a:ext>
            </a:extLst>
          </p:cNvPr>
          <p:cNvCxnSpPr>
            <a:cxnSpLocks/>
          </p:cNvCxnSpPr>
          <p:nvPr/>
        </p:nvCxnSpPr>
        <p:spPr>
          <a:xfrm flipH="1" flipV="1">
            <a:off x="4581896" y="2417566"/>
            <a:ext cx="4172062" cy="44451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4">
            <a:extLst>
              <a:ext uri="{FF2B5EF4-FFF2-40B4-BE49-F238E27FC236}">
                <a16:creationId xmlns:a16="http://schemas.microsoft.com/office/drawing/2014/main" id="{F2BB0024-721F-B7DF-D49A-FF77B6BD26F3}"/>
              </a:ext>
            </a:extLst>
          </p:cNvPr>
          <p:cNvCxnSpPr>
            <a:cxnSpLocks/>
          </p:cNvCxnSpPr>
          <p:nvPr/>
        </p:nvCxnSpPr>
        <p:spPr>
          <a:xfrm>
            <a:off x="4508500" y="2373116"/>
            <a:ext cx="2852156" cy="299085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4">
            <a:extLst>
              <a:ext uri="{FF2B5EF4-FFF2-40B4-BE49-F238E27FC236}">
                <a16:creationId xmlns:a16="http://schemas.microsoft.com/office/drawing/2014/main" id="{92254DB3-F380-2E67-44DC-47E8970D09DD}"/>
              </a:ext>
            </a:extLst>
          </p:cNvPr>
          <p:cNvCxnSpPr>
            <a:cxnSpLocks/>
          </p:cNvCxnSpPr>
          <p:nvPr/>
        </p:nvCxnSpPr>
        <p:spPr>
          <a:xfrm flipH="1">
            <a:off x="4581896" y="2462017"/>
            <a:ext cx="4172062" cy="4299879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標題 1">
            <a:extLst>
              <a:ext uri="{FF2B5EF4-FFF2-40B4-BE49-F238E27FC236}">
                <a16:creationId xmlns:a16="http://schemas.microsoft.com/office/drawing/2014/main" id="{D3B096F3-272B-AD1E-8BB7-E824AEB96C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6562" y="96104"/>
            <a:ext cx="10058400" cy="1113842"/>
          </a:xfrm>
        </p:spPr>
        <p:txBody>
          <a:bodyPr>
            <a:normAutofit/>
          </a:bodyPr>
          <a:lstStyle/>
          <a:p>
            <a:pPr algn="ctr"/>
            <a:r>
              <a:rPr lang="zh-TW" altLang="en-US" sz="6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创意思维小练习</a:t>
            </a:r>
            <a:endParaRPr lang="zh-HK" altLang="en-US" sz="6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2024371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661086-97D6-DD9E-5F6E-942AC0EFB2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2930ECB-C3EC-FB66-5CE9-BA1677E6094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419F2E0-FFDF-8D4A-ACB9-72A4D6FFD058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4111" b="1924"/>
          <a:stretch/>
        </p:blipFill>
        <p:spPr bwMode="auto">
          <a:xfrm>
            <a:off x="4161644" y="2494549"/>
            <a:ext cx="3600000" cy="3600000"/>
          </a:xfrm>
          <a:prstGeom prst="rect">
            <a:avLst/>
          </a:prstGeom>
          <a:noFill/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432A9EAE-C439-E6C9-8F15-0A7CA2D5901D}"/>
              </a:ext>
            </a:extLst>
          </p:cNvPr>
          <p:cNvSpPr/>
          <p:nvPr/>
        </p:nvSpPr>
        <p:spPr>
          <a:xfrm>
            <a:off x="3651216" y="1373655"/>
            <a:ext cx="5109091" cy="9852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zh-TW" altLang="en-US" sz="2400" b="1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目标：请用</a:t>
            </a:r>
            <a:r>
              <a:rPr lang="en-US" altLang="zh-TW" sz="2400" b="1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1</a:t>
            </a:r>
            <a:r>
              <a:rPr lang="zh-TW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条直线</a:t>
            </a:r>
            <a:r>
              <a:rPr lang="zh-TW" altLang="en-US" sz="2400" b="1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连起下面</a:t>
            </a:r>
            <a:r>
              <a:rPr lang="en-US" sz="2400" b="1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9</a:t>
            </a:r>
            <a:r>
              <a:rPr lang="zh-TW" altLang="en-US" sz="2400" b="1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点。</a:t>
            </a:r>
            <a:endParaRPr lang="en-US" altLang="zh-TW" sz="2400" b="1" dirty="0"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zh-TW" altLang="en-US" sz="2400" b="1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规则：画线时笔尖</a:t>
            </a:r>
            <a:r>
              <a:rPr lang="zh-TW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不可以</a:t>
            </a:r>
            <a:r>
              <a:rPr lang="zh-TW" altLang="en-US" sz="2400" b="1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离开纸张。</a:t>
            </a:r>
            <a:endParaRPr lang="en-US" sz="2400" dirty="0">
              <a:effectLst/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8" name="標題 1">
            <a:extLst>
              <a:ext uri="{FF2B5EF4-FFF2-40B4-BE49-F238E27FC236}">
                <a16:creationId xmlns:a16="http://schemas.microsoft.com/office/drawing/2014/main" id="{CBD13A10-7A0D-DBAE-5405-86EB81CEDE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6562" y="96104"/>
            <a:ext cx="10058400" cy="1113842"/>
          </a:xfrm>
        </p:spPr>
        <p:txBody>
          <a:bodyPr>
            <a:normAutofit/>
          </a:bodyPr>
          <a:lstStyle/>
          <a:p>
            <a:pPr algn="ctr"/>
            <a:r>
              <a:rPr lang="zh-TW" altLang="en-US" sz="6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创意思维小练习</a:t>
            </a:r>
            <a:endParaRPr lang="zh-HK" altLang="en-US" sz="6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914829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BCB799-81FE-BD3A-B93B-A195594AB1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1B7D014-6312-C811-7ACF-A86A5C3F89B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E3086E0-1500-A485-946F-DC4441DBA6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5893" y="554751"/>
            <a:ext cx="9501484" cy="3378305"/>
          </a:xfrm>
          <a:prstGeom prst="rect">
            <a:avLst/>
          </a:prstGeom>
        </p:spPr>
      </p:pic>
      <p:sp>
        <p:nvSpPr>
          <p:cNvPr id="5" name="Rectangle 10">
            <a:extLst>
              <a:ext uri="{FF2B5EF4-FFF2-40B4-BE49-F238E27FC236}">
                <a16:creationId xmlns:a16="http://schemas.microsoft.com/office/drawing/2014/main" id="{1DA9D18B-4BF6-4110-1E41-9069D4523B9E}"/>
              </a:ext>
            </a:extLst>
          </p:cNvPr>
          <p:cNvSpPr/>
          <p:nvPr/>
        </p:nvSpPr>
        <p:spPr>
          <a:xfrm>
            <a:off x="2966871" y="4772389"/>
            <a:ext cx="7986198" cy="162061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2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游戏规则只说「画线时笔尖不可以离开纸张」，并没有说不可以将线画出点外，亦没有说不可以撕开纸张。「要在点内画线」和「要保持纸张的完整性」都只是我们的「常规思维」</a:t>
            </a:r>
            <a:r>
              <a:rPr lang="en-US" altLang="zh-TW" sz="22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﹗</a:t>
            </a:r>
            <a:endParaRPr lang="zh-TW" altLang="en-US" sz="2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爆炸: 十四角 7">
            <a:extLst>
              <a:ext uri="{FF2B5EF4-FFF2-40B4-BE49-F238E27FC236}">
                <a16:creationId xmlns:a16="http://schemas.microsoft.com/office/drawing/2014/main" id="{1BF27746-BA67-00EA-F4AF-D8769A062E93}"/>
              </a:ext>
            </a:extLst>
          </p:cNvPr>
          <p:cNvSpPr/>
          <p:nvPr/>
        </p:nvSpPr>
        <p:spPr>
          <a:xfrm rot="20818970">
            <a:off x="346487" y="3533066"/>
            <a:ext cx="4599169" cy="1909482"/>
          </a:xfrm>
          <a:prstGeom prst="irregularSeal2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帮助子女打破常规思维</a:t>
            </a:r>
            <a:endParaRPr lang="zh-HK" altLang="en-US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234336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標題 1">
            <a:extLst>
              <a:ext uri="{FF2B5EF4-FFF2-40B4-BE49-F238E27FC236}">
                <a16:creationId xmlns:a16="http://schemas.microsoft.com/office/drawing/2014/main" id="{A37D4580-8373-4E76-954D-E1CD4ADDB9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zh-TW" altLang="en-US" sz="6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创造力的重要性</a:t>
            </a:r>
            <a:endParaRPr lang="zh-HK" altLang="en-US" sz="6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7" name="內容版面配置區 2">
            <a:extLst>
              <a:ext uri="{FF2B5EF4-FFF2-40B4-BE49-F238E27FC236}">
                <a16:creationId xmlns:a16="http://schemas.microsoft.com/office/drawing/2014/main" id="{E01B2AD8-64AB-4C48-8B3F-C63D511DA9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22744" y="1845734"/>
            <a:ext cx="9932936" cy="4286125"/>
          </a:xfrm>
        </p:spPr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zh-TW" altLang="en-US" sz="2800" dirty="0">
                <a:solidFill>
                  <a:schemeClr val="tx1"/>
                </a:solidFill>
                <a:latin typeface="Century Gothic" panose="020B0502020202020204" pitchFamily="34" charset="0"/>
                <a:ea typeface="微軟正黑體" panose="020B0604030504040204" pitchFamily="34" charset="-120"/>
              </a:rPr>
              <a:t>我们经常受「</a:t>
            </a:r>
            <a:r>
              <a:rPr lang="zh-TW" altLang="en-US" sz="2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常规思维」所局限。</a:t>
            </a:r>
            <a:r>
              <a:rPr lang="zh-TW" altLang="en-US" sz="2800" dirty="0">
                <a:solidFill>
                  <a:schemeClr val="tx1"/>
                </a:solidFill>
                <a:latin typeface="Century Gothic" panose="020B0502020202020204" pitchFamily="34" charset="0"/>
                <a:ea typeface="微軟正黑體" panose="020B0604030504040204" pitchFamily="34" charset="-120"/>
              </a:rPr>
              <a:t>「创造力」就是指打破旧有模式、跳出现有框框来思考和处理问题的能力。</a:t>
            </a:r>
            <a:endParaRPr lang="en-US" altLang="zh-TW" sz="2800" dirty="0">
              <a:solidFill>
                <a:schemeClr val="tx1"/>
              </a:solidFill>
              <a:latin typeface="Century Gothic" panose="020B0502020202020204" pitchFamily="34" charset="0"/>
              <a:ea typeface="微軟正黑體" panose="020B0604030504040204" pitchFamily="34" charset="-120"/>
            </a:endParaRPr>
          </a:p>
          <a:p>
            <a:pPr algn="just">
              <a:buFont typeface="Courier New" panose="02070309020205020404" pitchFamily="49" charset="0"/>
              <a:buChar char="o"/>
            </a:pPr>
            <a:r>
              <a:rPr lang="zh-TW" altLang="en-US" sz="2800" dirty="0">
                <a:solidFill>
                  <a:schemeClr val="tx1"/>
                </a:solidFill>
                <a:latin typeface="Century Gothic" panose="020B0502020202020204" pitchFamily="34" charset="0"/>
                <a:ea typeface="微軟正黑體" panose="020B0604030504040204" pitchFamily="34" charset="-120"/>
              </a:rPr>
              <a:t> 很多人士的成功都建立在出色的创意上。只要能够摆脱「常规思维」，宏观地观察四周的事物，就可能可以产生新的意念和方法出来。 </a:t>
            </a:r>
          </a:p>
        </p:txBody>
      </p:sp>
      <p:sp>
        <p:nvSpPr>
          <p:cNvPr id="2" name="文字方塊 4">
            <a:extLst>
              <a:ext uri="{FF2B5EF4-FFF2-40B4-BE49-F238E27FC236}">
                <a16:creationId xmlns:a16="http://schemas.microsoft.com/office/drawing/2014/main" id="{681CB81E-B7F5-446F-C4A7-8B1EC237F0E5}"/>
              </a:ext>
            </a:extLst>
          </p:cNvPr>
          <p:cNvSpPr txBox="1"/>
          <p:nvPr/>
        </p:nvSpPr>
        <p:spPr>
          <a:xfrm>
            <a:off x="1097281" y="5763687"/>
            <a:ext cx="1029462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1400" dirty="0">
                <a:latin typeface="Century Gothic" panose="020B0502020202020204" pitchFamily="34" charset="0"/>
              </a:rPr>
              <a:t>教育局</a:t>
            </a:r>
            <a:r>
              <a:rPr lang="en-US" altLang="zh-TW" sz="1400" dirty="0">
                <a:latin typeface="Century Gothic" panose="020B0502020202020204" pitchFamily="34" charset="0"/>
              </a:rPr>
              <a:t>﹙n.d.﹚</a:t>
            </a:r>
            <a:r>
              <a:rPr lang="zh-TW" altLang="en-US" sz="1400" dirty="0">
                <a:latin typeface="Century Gothic" panose="020B0502020202020204" pitchFamily="34" charset="0"/>
              </a:rPr>
              <a:t>。</a:t>
            </a:r>
            <a:r>
              <a:rPr lang="en-US" altLang="zh-TW" sz="1400" i="1" dirty="0">
                <a:latin typeface="Century Gothic" panose="020B0502020202020204" pitchFamily="34" charset="0"/>
              </a:rPr>
              <a:t>《</a:t>
            </a:r>
            <a:r>
              <a:rPr lang="zh-TW" altLang="en-US" sz="1400" i="1" dirty="0">
                <a:latin typeface="Century Gothic" panose="020B0502020202020204" pitchFamily="34" charset="0"/>
              </a:rPr>
              <a:t>什么是创意思维？</a:t>
            </a:r>
            <a:r>
              <a:rPr lang="en-US" altLang="zh-TW" sz="1400" i="1" dirty="0">
                <a:latin typeface="Century Gothic" panose="020B0502020202020204" pitchFamily="34" charset="0"/>
              </a:rPr>
              <a:t>》</a:t>
            </a:r>
            <a:r>
              <a:rPr lang="zh-TW" altLang="en-US" sz="1400" dirty="0">
                <a:latin typeface="Century Gothic" panose="020B0502020202020204" pitchFamily="34" charset="0"/>
              </a:rPr>
              <a:t>。摘自：</a:t>
            </a:r>
            <a:r>
              <a:rPr lang="en-US" altLang="zh-TW" sz="1400" dirty="0">
                <a:latin typeface="Century Gothic" panose="020B0502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https://www.edb.gov.hk/attachment/tc/curriculum-development/kla/technology-edu/resources/tech-subjects/idt_2.pdf</a:t>
            </a:r>
            <a:endParaRPr lang="en-HK" sz="14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43538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095648-FCCE-16AB-942B-BAA237B782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FCCFD6A-827E-0988-5F30-15A5FFD49C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培养子女的创造力</a:t>
            </a:r>
            <a:endParaRPr lang="zh-HK" altLang="en-US" sz="6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5F7D478-D4F0-15FD-9688-E00D5D3D6BFC}"/>
              </a:ext>
            </a:extLst>
          </p:cNvPr>
          <p:cNvSpPr/>
          <p:nvPr/>
        </p:nvSpPr>
        <p:spPr>
          <a:xfrm>
            <a:off x="1097280" y="6018706"/>
            <a:ext cx="1051560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latin typeface="Century Gothic" panose="020B0502020202020204" pitchFamily="34" charset="0"/>
              </a:rPr>
              <a:t>Faber, A., &amp; </a:t>
            </a:r>
            <a:r>
              <a:rPr lang="en-US" sz="1200" dirty="0" err="1">
                <a:latin typeface="Century Gothic" panose="020B0502020202020204" pitchFamily="34" charset="0"/>
              </a:rPr>
              <a:t>Mazlish</a:t>
            </a:r>
            <a:r>
              <a:rPr lang="en-US" sz="1200" dirty="0">
                <a:latin typeface="Century Gothic" panose="020B0502020202020204" pitchFamily="34" charset="0"/>
              </a:rPr>
              <a:t>, E. (2012). </a:t>
            </a:r>
            <a:r>
              <a:rPr lang="en-US" sz="1200" i="1" dirty="0">
                <a:latin typeface="Century Gothic" panose="020B0502020202020204" pitchFamily="34" charset="0"/>
              </a:rPr>
              <a:t>How to talk so kids will listen &amp; listen so kids will talk</a:t>
            </a:r>
            <a:r>
              <a:rPr lang="en-US" sz="1200" dirty="0">
                <a:latin typeface="Century Gothic" panose="020B0502020202020204" pitchFamily="34" charset="0"/>
              </a:rPr>
              <a:t>. Simon and Schuster.</a:t>
            </a:r>
          </a:p>
        </p:txBody>
      </p:sp>
      <p:sp>
        <p:nvSpPr>
          <p:cNvPr id="6" name="內容版面配置區 2">
            <a:extLst>
              <a:ext uri="{FF2B5EF4-FFF2-40B4-BE49-F238E27FC236}">
                <a16:creationId xmlns:a16="http://schemas.microsoft.com/office/drawing/2014/main" id="{13450AA1-2B78-3771-A908-0E5C6BAA4C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592666"/>
          </a:xfrm>
        </p:spPr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zh-TW" altLang="en-US" sz="30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让子女动手做</a:t>
            </a:r>
            <a:endParaRPr lang="en-US" altLang="zh-TW" sz="3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8365D0EF-EF55-C4E9-BB4A-F2A93F8FF22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7685" b="9074"/>
          <a:stretch/>
        </p:blipFill>
        <p:spPr>
          <a:xfrm>
            <a:off x="6065521" y="2395099"/>
            <a:ext cx="5990553" cy="3351633"/>
          </a:xfrm>
          <a:prstGeom prst="rect">
            <a:avLst/>
          </a:prstGeom>
        </p:spPr>
      </p:pic>
      <p:pic>
        <p:nvPicPr>
          <p:cNvPr id="11" name="圖片 10">
            <a:extLst>
              <a:ext uri="{FF2B5EF4-FFF2-40B4-BE49-F238E27FC236}">
                <a16:creationId xmlns:a16="http://schemas.microsoft.com/office/drawing/2014/main" id="{E0EF5DA9-0F2D-4602-7AB4-B4CF007CEB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967" y="2506732"/>
            <a:ext cx="5990554" cy="32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4407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691AC9-CB42-42E0-440B-3A14E081F2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A71299A-F6D1-F7BD-ACBE-AD51FCFFBFE8}"/>
              </a:ext>
            </a:extLst>
          </p:cNvPr>
          <p:cNvSpPr/>
          <p:nvPr/>
        </p:nvSpPr>
        <p:spPr>
          <a:xfrm>
            <a:off x="1097280" y="6018706"/>
            <a:ext cx="1051560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latin typeface="Century Gothic" panose="020B0502020202020204" pitchFamily="34" charset="0"/>
              </a:rPr>
              <a:t>Faber, A., &amp; </a:t>
            </a:r>
            <a:r>
              <a:rPr lang="en-US" sz="1200" dirty="0" err="1">
                <a:latin typeface="Century Gothic" panose="020B0502020202020204" pitchFamily="34" charset="0"/>
              </a:rPr>
              <a:t>Mazlish</a:t>
            </a:r>
            <a:r>
              <a:rPr lang="en-US" sz="1200" dirty="0">
                <a:latin typeface="Century Gothic" panose="020B0502020202020204" pitchFamily="34" charset="0"/>
              </a:rPr>
              <a:t>, E. (2012). </a:t>
            </a:r>
            <a:r>
              <a:rPr lang="en-US" sz="1200" i="1" dirty="0">
                <a:latin typeface="Century Gothic" panose="020B0502020202020204" pitchFamily="34" charset="0"/>
              </a:rPr>
              <a:t>How to talk so kids will listen &amp; listen so kids will talk</a:t>
            </a:r>
            <a:r>
              <a:rPr lang="en-US" sz="1200" dirty="0">
                <a:latin typeface="Century Gothic" panose="020B0502020202020204" pitchFamily="34" charset="0"/>
              </a:rPr>
              <a:t>. Simon and Schuster.</a:t>
            </a:r>
          </a:p>
        </p:txBody>
      </p:sp>
      <p:sp>
        <p:nvSpPr>
          <p:cNvPr id="6" name="內容版面配置區 2">
            <a:extLst>
              <a:ext uri="{FF2B5EF4-FFF2-40B4-BE49-F238E27FC236}">
                <a16:creationId xmlns:a16="http://schemas.microsoft.com/office/drawing/2014/main" id="{A187A3BF-EE06-E589-67C9-93FAEE7161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592666"/>
          </a:xfrm>
        </p:spPr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zh-TW" altLang="en-US" sz="30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让子女表达想法</a:t>
            </a:r>
            <a:endParaRPr lang="en-US" altLang="zh-TW" sz="3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標題 1">
            <a:extLst>
              <a:ext uri="{FF2B5EF4-FFF2-40B4-BE49-F238E27FC236}">
                <a16:creationId xmlns:a16="http://schemas.microsoft.com/office/drawing/2014/main" id="{783A568A-A240-5691-D6BD-424427F9B1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zh-TW" altLang="en-US" sz="6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培养子女的创造力</a:t>
            </a:r>
            <a:endParaRPr lang="zh-HK" altLang="en-US" sz="6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" name="圖片 1">
            <a:extLst>
              <a:ext uri="{FF2B5EF4-FFF2-40B4-BE49-F238E27FC236}">
                <a16:creationId xmlns:a16="http://schemas.microsoft.com/office/drawing/2014/main" id="{1337EBF5-60E6-2D69-7B6D-27709739D7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3737" y="2321104"/>
            <a:ext cx="6011177" cy="3377032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66BC7BFC-F9B2-24F9-9CDC-BFABDC7DBE5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781" t="10406" r="3868" b="3819"/>
          <a:stretch/>
        </p:blipFill>
        <p:spPr>
          <a:xfrm>
            <a:off x="233373" y="2321104"/>
            <a:ext cx="5745019" cy="3278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7612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40AC5D-1BFE-341F-A6E9-03EACA0AC8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內容版面配置區 2">
            <a:extLst>
              <a:ext uri="{FF2B5EF4-FFF2-40B4-BE49-F238E27FC236}">
                <a16:creationId xmlns:a16="http://schemas.microsoft.com/office/drawing/2014/main" id="{EA0C6AEE-6093-2EEF-A6E1-EE9B3E87A5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592666"/>
          </a:xfrm>
        </p:spPr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zh-TW" altLang="en-US" sz="30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让子女「发梦」</a:t>
            </a:r>
            <a:endParaRPr lang="en-US" altLang="zh-TW" sz="3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A078378B-30D0-315A-7A34-3AA85F35CF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0091" y="1868580"/>
            <a:ext cx="5133009" cy="4427125"/>
          </a:xfrm>
          <a:prstGeom prst="rect">
            <a:avLst/>
          </a:prstGeom>
        </p:spPr>
      </p:pic>
      <p:sp>
        <p:nvSpPr>
          <p:cNvPr id="9" name="Rectangle 4">
            <a:extLst>
              <a:ext uri="{FF2B5EF4-FFF2-40B4-BE49-F238E27FC236}">
                <a16:creationId xmlns:a16="http://schemas.microsoft.com/office/drawing/2014/main" id="{235F3044-661E-9C31-3548-357163BCB0C2}"/>
              </a:ext>
            </a:extLst>
          </p:cNvPr>
          <p:cNvSpPr/>
          <p:nvPr/>
        </p:nvSpPr>
        <p:spPr>
          <a:xfrm>
            <a:off x="1097280" y="5765800"/>
            <a:ext cx="456056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latin typeface="Century Gothic" panose="020B0502020202020204" pitchFamily="34" charset="0"/>
              </a:rPr>
              <a:t>Faber, A., &amp; </a:t>
            </a:r>
            <a:r>
              <a:rPr lang="en-US" sz="1200" dirty="0" err="1">
                <a:latin typeface="Century Gothic" panose="020B0502020202020204" pitchFamily="34" charset="0"/>
              </a:rPr>
              <a:t>Mazlish</a:t>
            </a:r>
            <a:r>
              <a:rPr lang="en-US" sz="1200" dirty="0">
                <a:latin typeface="Century Gothic" panose="020B0502020202020204" pitchFamily="34" charset="0"/>
              </a:rPr>
              <a:t>, E. (2012). </a:t>
            </a:r>
            <a:r>
              <a:rPr lang="en-US" sz="1200" i="1" dirty="0">
                <a:latin typeface="Century Gothic" panose="020B0502020202020204" pitchFamily="34" charset="0"/>
              </a:rPr>
              <a:t>How to talk so kids will listen &amp; listen so kids will talk</a:t>
            </a:r>
            <a:r>
              <a:rPr lang="en-US" sz="1200" dirty="0">
                <a:latin typeface="Century Gothic" panose="020B0502020202020204" pitchFamily="34" charset="0"/>
              </a:rPr>
              <a:t>. Simon and Schuster.</a:t>
            </a:r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C7237D14-CE7B-A14C-A4BB-2130B53527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zh-TW" altLang="en-US" sz="6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培养子女的创造力</a:t>
            </a:r>
            <a:endParaRPr lang="zh-HK" altLang="en-US" sz="6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5513743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505775A-F8FA-F057-ED1B-C7206F5FEF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大纲</a:t>
            </a:r>
            <a:endParaRPr lang="zh-HK" altLang="en-US" sz="6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C38B4F8-1BFA-D44D-CC4A-819BAB59B9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3244740"/>
          </a:xfrm>
        </p:spPr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zh-TW" altLang="en-US" sz="3000" dirty="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学习</a:t>
            </a:r>
            <a:r>
              <a:rPr lang="en-US" altLang="zh-TW" sz="3000" dirty="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21</a:t>
            </a:r>
            <a:r>
              <a:rPr lang="zh-TW" altLang="en-US" sz="3000" dirty="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世纪共通能力的重要性</a:t>
            </a:r>
            <a:endParaRPr lang="en-US" altLang="zh-TW" sz="3000" dirty="0">
              <a:solidFill>
                <a:schemeClr val="tx1"/>
              </a:solidFill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en-US" altLang="zh-TW" sz="3000" dirty="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</a:t>
            </a:r>
            <a:r>
              <a:rPr lang="zh-TW" altLang="en-US" sz="3000" dirty="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培养子女的慎思明辨能力 </a:t>
            </a:r>
            <a:endParaRPr lang="en-US" altLang="zh-TW" sz="3000" dirty="0">
              <a:solidFill>
                <a:schemeClr val="tx1"/>
              </a:solidFill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zh-TW" altLang="en-US" sz="3000" dirty="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培养子女的创造力</a:t>
            </a:r>
            <a:endParaRPr lang="en-US" altLang="zh-TW" sz="3000" dirty="0">
              <a:solidFill>
                <a:schemeClr val="tx1"/>
              </a:solidFill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en-US" altLang="zh-TW" sz="3000" dirty="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</a:t>
            </a:r>
            <a:r>
              <a:rPr lang="zh-TW" altLang="en-US" sz="3000" dirty="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培养子女的解决问题能力</a:t>
            </a:r>
            <a:endParaRPr lang="en-US" altLang="zh-TW" sz="2400" dirty="0">
              <a:solidFill>
                <a:schemeClr val="tx1"/>
              </a:solidFill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85030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976BB0-A8C3-61F9-7015-5AD4BA45C8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9695D3A-640C-E1D4-FD88-D853D82F9CFF}"/>
              </a:ext>
            </a:extLst>
          </p:cNvPr>
          <p:cNvSpPr/>
          <p:nvPr/>
        </p:nvSpPr>
        <p:spPr>
          <a:xfrm>
            <a:off x="1097280" y="5765800"/>
            <a:ext cx="456056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latin typeface="Century Gothic" panose="020B0502020202020204" pitchFamily="34" charset="0"/>
              </a:rPr>
              <a:t>Faber, A., &amp; </a:t>
            </a:r>
            <a:r>
              <a:rPr lang="en-US" sz="1200" dirty="0" err="1">
                <a:latin typeface="Century Gothic" panose="020B0502020202020204" pitchFamily="34" charset="0"/>
              </a:rPr>
              <a:t>Mazlish</a:t>
            </a:r>
            <a:r>
              <a:rPr lang="en-US" sz="1200" dirty="0">
                <a:latin typeface="Century Gothic" panose="020B0502020202020204" pitchFamily="34" charset="0"/>
              </a:rPr>
              <a:t>, E. (2012). </a:t>
            </a:r>
            <a:r>
              <a:rPr lang="en-US" sz="1200" i="1" dirty="0">
                <a:latin typeface="Century Gothic" panose="020B0502020202020204" pitchFamily="34" charset="0"/>
              </a:rPr>
              <a:t>How to talk so kids will listen &amp; listen so kids will talk</a:t>
            </a:r>
            <a:r>
              <a:rPr lang="en-US" sz="1200" dirty="0">
                <a:latin typeface="Century Gothic" panose="020B0502020202020204" pitchFamily="34" charset="0"/>
              </a:rPr>
              <a:t>. Simon and Schuster.</a:t>
            </a:r>
          </a:p>
        </p:txBody>
      </p:sp>
      <p:sp>
        <p:nvSpPr>
          <p:cNvPr id="6" name="內容版面配置區 2">
            <a:extLst>
              <a:ext uri="{FF2B5EF4-FFF2-40B4-BE49-F238E27FC236}">
                <a16:creationId xmlns:a16="http://schemas.microsoft.com/office/drawing/2014/main" id="{F8BD50B5-A61C-9072-4A54-1D5ABE72F7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592666"/>
          </a:xfrm>
        </p:spPr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zh-TW" altLang="en-US" sz="30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与子女一起「脑力激荡」</a:t>
            </a:r>
            <a:endParaRPr lang="en-US" altLang="zh-TW" sz="3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標題 1">
            <a:extLst>
              <a:ext uri="{FF2B5EF4-FFF2-40B4-BE49-F238E27FC236}">
                <a16:creationId xmlns:a16="http://schemas.microsoft.com/office/drawing/2014/main" id="{0F95FE95-1AAA-484D-0606-7CC0756257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zh-TW" altLang="en-US" sz="6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培养子女的创造力</a:t>
            </a:r>
            <a:endParaRPr lang="zh-HK" altLang="en-US" sz="6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0286" y="1845734"/>
            <a:ext cx="5505450" cy="435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0031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4">
            <a:extLst>
              <a:ext uri="{FF2B5EF4-FFF2-40B4-BE49-F238E27FC236}">
                <a16:creationId xmlns:a16="http://schemas.microsoft.com/office/drawing/2014/main" id="{681CB81E-B7F5-446F-C4A7-8B1EC237F0E5}"/>
              </a:ext>
            </a:extLst>
          </p:cNvPr>
          <p:cNvSpPr txBox="1"/>
          <p:nvPr/>
        </p:nvSpPr>
        <p:spPr>
          <a:xfrm>
            <a:off x="1097281" y="5763687"/>
            <a:ext cx="1029462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1400" dirty="0">
                <a:latin typeface="Century Gothic" panose="020B0502020202020204" pitchFamily="34" charset="0"/>
              </a:rPr>
              <a:t>教育局</a:t>
            </a:r>
            <a:r>
              <a:rPr lang="en-US" altLang="zh-TW" sz="1400" dirty="0">
                <a:latin typeface="Century Gothic" panose="020B0502020202020204" pitchFamily="34" charset="0"/>
              </a:rPr>
              <a:t>﹙n.d.﹚</a:t>
            </a:r>
            <a:r>
              <a:rPr lang="zh-TW" altLang="en-US" sz="1400" dirty="0">
                <a:latin typeface="Century Gothic" panose="020B0502020202020204" pitchFamily="34" charset="0"/>
              </a:rPr>
              <a:t>。</a:t>
            </a:r>
            <a:r>
              <a:rPr lang="en-US" altLang="zh-TW" sz="1400" i="1" dirty="0">
                <a:latin typeface="Century Gothic" panose="020B0502020202020204" pitchFamily="34" charset="0"/>
              </a:rPr>
              <a:t>《</a:t>
            </a:r>
            <a:r>
              <a:rPr lang="zh-TW" altLang="en-US" sz="1400" i="1" dirty="0">
                <a:latin typeface="Century Gothic" panose="020B0502020202020204" pitchFamily="34" charset="0"/>
              </a:rPr>
              <a:t>什么是创意思维？</a:t>
            </a:r>
            <a:r>
              <a:rPr lang="en-US" altLang="zh-TW" sz="1400" i="1" dirty="0">
                <a:latin typeface="Century Gothic" panose="020B0502020202020204" pitchFamily="34" charset="0"/>
              </a:rPr>
              <a:t>》</a:t>
            </a:r>
            <a:r>
              <a:rPr lang="zh-TW" altLang="en-US" sz="1400" dirty="0">
                <a:latin typeface="Century Gothic" panose="020B0502020202020204" pitchFamily="34" charset="0"/>
              </a:rPr>
              <a:t>。摘自：</a:t>
            </a:r>
            <a:r>
              <a:rPr lang="en-US" altLang="zh-TW" sz="1400" dirty="0">
                <a:latin typeface="Century Gothic" panose="020B0502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https://www.edb.gov.hk/attachment/tc/curriculum-development/kla/technology-edu/resources/tech-subjects/idt_2.pdf</a:t>
            </a:r>
            <a:endParaRPr lang="en-HK" sz="1400" dirty="0">
              <a:latin typeface="Century Gothic" panose="020B0502020202020204" pitchFamily="34" charset="0"/>
            </a:endParaRPr>
          </a:p>
        </p:txBody>
      </p:sp>
      <p:sp>
        <p:nvSpPr>
          <p:cNvPr id="10" name="標題 1">
            <a:extLst>
              <a:ext uri="{FF2B5EF4-FFF2-40B4-BE49-F238E27FC236}">
                <a16:creationId xmlns:a16="http://schemas.microsoft.com/office/drawing/2014/main" id="{4C291B6B-93F0-95A0-2E30-5F1CFDEED396}"/>
              </a:ext>
            </a:extLst>
          </p:cNvPr>
          <p:cNvSpPr txBox="1">
            <a:spLocks/>
          </p:cNvSpPr>
          <p:nvPr/>
        </p:nvSpPr>
        <p:spPr>
          <a:xfrm>
            <a:off x="1066800" y="179546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6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培养子女的创造力</a:t>
            </a:r>
            <a:endParaRPr lang="zh-HK" altLang="en-US" sz="6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15" name="表格 14">
            <a:extLst>
              <a:ext uri="{FF2B5EF4-FFF2-40B4-BE49-F238E27FC236}">
                <a16:creationId xmlns:a16="http://schemas.microsoft.com/office/drawing/2014/main" id="{22959B36-80B2-6B80-61E0-17AFEC2BEE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856258"/>
              </p:ext>
            </p:extLst>
          </p:nvPr>
        </p:nvGraphicFramePr>
        <p:xfrm>
          <a:off x="533400" y="1933257"/>
          <a:ext cx="5540375" cy="3322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40375">
                  <a:extLst>
                    <a:ext uri="{9D8B030D-6E8A-4147-A177-3AD203B41FA5}">
                      <a16:colId xmlns:a16="http://schemas.microsoft.com/office/drawing/2014/main" val="322640408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创意思维的障碍</a:t>
                      </a:r>
                      <a:endParaRPr lang="zh-HK" altLang="en-US" sz="3200" b="1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330557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457200" marR="0" lvl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ourier New" panose="02070309020205020404" pitchFamily="49" charset="0"/>
                        <a:buChar char="o"/>
                        <a:tabLst/>
                        <a:defRPr/>
                      </a:pPr>
                      <a:r>
                        <a:rPr lang="zh-HK" altLang="en-US" sz="30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以惯性的方法做事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6986704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457200" marR="0" lvl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ourier New" panose="02070309020205020404" pitchFamily="49" charset="0"/>
                        <a:buChar char="o"/>
                        <a:tabLst/>
                        <a:defRPr/>
                      </a:pPr>
                      <a:r>
                        <a:rPr lang="zh-TW" altLang="en-US" sz="30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以惯性的方法思考</a:t>
                      </a:r>
                      <a:endParaRPr lang="zh-HK" altLang="en-US" sz="3000" b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54981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457200" marR="0" lvl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ourier New" panose="02070309020205020404" pitchFamily="49" charset="0"/>
                        <a:buChar char="o"/>
                        <a:tabLst/>
                        <a:defRPr/>
                      </a:pPr>
                      <a:r>
                        <a:rPr lang="zh-HK" altLang="en-US" sz="30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认为每个问题只有一个答案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71820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457200" marR="0" lvl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ourier New" panose="02070309020205020404" pitchFamily="49" charset="0"/>
                        <a:buChar char="o"/>
                        <a:tabLst/>
                        <a:defRPr/>
                      </a:pPr>
                      <a:r>
                        <a:rPr lang="zh-TW" altLang="en-US" sz="30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怕出错、怕别人不认同自己</a:t>
                      </a:r>
                      <a:endParaRPr lang="zh-HK" altLang="en-US" sz="3000" b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62762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457200" indent="-457200">
                        <a:buFont typeface="Courier New" panose="02070309020205020404" pitchFamily="49" charset="0"/>
                        <a:buChar char="o"/>
                      </a:pPr>
                      <a:r>
                        <a:rPr lang="zh-HK" altLang="en-US" sz="30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过早对事情作评定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1866215"/>
                  </a:ext>
                </a:extLst>
              </a:tr>
            </a:tbl>
          </a:graphicData>
        </a:graphic>
      </p:graphicFrame>
      <p:graphicFrame>
        <p:nvGraphicFramePr>
          <p:cNvPr id="19" name="表格 18">
            <a:extLst>
              <a:ext uri="{FF2B5EF4-FFF2-40B4-BE49-F238E27FC236}">
                <a16:creationId xmlns:a16="http://schemas.microsoft.com/office/drawing/2014/main" id="{B2C3071D-E3AF-7990-8938-16441E5AF7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1207330"/>
              </p:ext>
            </p:extLst>
          </p:nvPr>
        </p:nvGraphicFramePr>
        <p:xfrm>
          <a:off x="6343650" y="1933257"/>
          <a:ext cx="5540375" cy="3322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40375">
                  <a:extLst>
                    <a:ext uri="{9D8B030D-6E8A-4147-A177-3AD203B41FA5}">
                      <a16:colId xmlns:a16="http://schemas.microsoft.com/office/drawing/2014/main" val="322640408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脑力激荡</a:t>
                      </a:r>
                      <a:r>
                        <a:rPr lang="zh-TW" altLang="en-US" sz="32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的条件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330557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457200" marR="0" lvl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ourier New" panose="02070309020205020404" pitchFamily="49" charset="0"/>
                        <a:buChar char="o"/>
                        <a:tabLst/>
                        <a:defRPr/>
                      </a:pPr>
                      <a:r>
                        <a:rPr lang="zh-HK" altLang="en-US" sz="30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随意想象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6986704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457200" marR="0" lvl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ourier New" panose="02070309020205020404" pitchFamily="49" charset="0"/>
                        <a:buChar char="o"/>
                        <a:tabLst/>
                        <a:defRPr/>
                      </a:pPr>
                      <a:r>
                        <a:rPr lang="zh-TW" altLang="en-US" sz="30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产生大量意念</a:t>
                      </a:r>
                      <a:endParaRPr lang="zh-HK" altLang="en-US" sz="3000" b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54981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457200" marR="0" lvl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ourier New" panose="02070309020205020404" pitchFamily="49" charset="0"/>
                        <a:buChar char="o"/>
                        <a:tabLst/>
                        <a:defRPr/>
                      </a:pPr>
                      <a:r>
                        <a:rPr lang="zh-TW" altLang="en-US" sz="30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将意念联系及发展</a:t>
                      </a:r>
                      <a:endParaRPr lang="zh-HK" altLang="en-US" sz="3000" b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71820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457200" marR="0" lvl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ourier New" panose="02070309020205020404" pitchFamily="49" charset="0"/>
                        <a:buChar char="o"/>
                        <a:tabLst/>
                        <a:defRPr/>
                      </a:pPr>
                      <a:r>
                        <a:rPr lang="zh-TW" altLang="en-US" sz="30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不作任何批评</a:t>
                      </a:r>
                      <a:endParaRPr lang="zh-HK" altLang="en-US" sz="3000" b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62762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457200" indent="-457200">
                        <a:buFont typeface="Courier New" panose="02070309020205020404" pitchFamily="49" charset="0"/>
                        <a:buChar char="o"/>
                      </a:pPr>
                      <a:r>
                        <a:rPr lang="zh-TW" altLang="en-US" sz="30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记录一切想法</a:t>
                      </a:r>
                      <a:endParaRPr lang="zh-HK" altLang="en-US" sz="3000" b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18662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98390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27F110-527C-2514-EC9A-6DFB3446A1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586A757-CB11-AE26-B35D-84D59EBB0A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培养子女的创造力</a:t>
            </a:r>
            <a:endParaRPr lang="zh-HK" altLang="en-US" sz="6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內容版面配置區 2">
            <a:extLst>
              <a:ext uri="{FF2B5EF4-FFF2-40B4-BE49-F238E27FC236}">
                <a16:creationId xmlns:a16="http://schemas.microsoft.com/office/drawing/2014/main" id="{38BB67CB-F2A4-7882-9ED7-A09152F136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79" y="1845733"/>
            <a:ext cx="10385883" cy="631653"/>
          </a:xfrm>
        </p:spPr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zh-TW" altLang="en-US" sz="30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体验「脑力激荡」</a:t>
            </a:r>
            <a:endParaRPr lang="en-US" altLang="zh-TW" sz="24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內容版面配置區 2">
            <a:extLst>
              <a:ext uri="{FF2B5EF4-FFF2-40B4-BE49-F238E27FC236}">
                <a16:creationId xmlns:a16="http://schemas.microsoft.com/office/drawing/2014/main" id="{277D4F28-B583-88A2-4AB3-7370435B9826}"/>
              </a:ext>
            </a:extLst>
          </p:cNvPr>
          <p:cNvSpPr txBox="1">
            <a:spLocks/>
          </p:cNvSpPr>
          <p:nvPr/>
        </p:nvSpPr>
        <p:spPr>
          <a:xfrm>
            <a:off x="1097279" y="2402957"/>
            <a:ext cx="10385883" cy="291332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2">
              <a:buFont typeface="Wingdings" panose="05000000000000000000" pitchFamily="2" charset="2"/>
              <a:buChar char="§"/>
            </a:pPr>
            <a:r>
              <a:rPr lang="zh-TW" altLang="en-US" sz="26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题目：请运用场面描写手法，幻想你第一次到达「天空城市」时的所见、所闻、所感。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zh-TW" altLang="en-US" sz="26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目标：描写当时的环境特点和居民活动，呈现当时的气氛。</a:t>
            </a:r>
          </a:p>
          <a:p>
            <a:pPr lvl="2">
              <a:buFont typeface="Wingdings" panose="05000000000000000000" pitchFamily="2" charset="2"/>
              <a:buChar char="§"/>
            </a:pPr>
            <a:endParaRPr lang="en-US" altLang="zh-TW" sz="24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048000" y="1982450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ts val="600"/>
              </a:spcBef>
              <a:spcAft>
                <a:spcPts val="0"/>
              </a:spcAft>
            </a:pPr>
            <a:endParaRPr lang="zh-TW" altLang="zh-HK" dirty="0">
              <a:latin typeface="Times New Roman" panose="02020603050405020304" pitchFamily="18" charset="0"/>
              <a:ea typeface="細明體" panose="020205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6260118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27F110-527C-2514-EC9A-6DFB3446A1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586A757-CB11-AE26-B35D-84D59EBB0A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培养子女的创造力</a:t>
            </a:r>
            <a:endParaRPr lang="zh-HK" altLang="en-US" sz="6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Oval 9">
            <a:extLst>
              <a:ext uri="{FF2B5EF4-FFF2-40B4-BE49-F238E27FC236}">
                <a16:creationId xmlns:a16="http://schemas.microsoft.com/office/drawing/2014/main" id="{AEFDB2F1-E8D6-6D12-6016-F807C0F4BE15}"/>
              </a:ext>
            </a:extLst>
          </p:cNvPr>
          <p:cNvSpPr/>
          <p:nvPr/>
        </p:nvSpPr>
        <p:spPr>
          <a:xfrm>
            <a:off x="5088890" y="3924814"/>
            <a:ext cx="2418080" cy="106172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000" b="1" dirty="0">
                <a:solidFill>
                  <a:srgbClr val="147A2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天空城市</a:t>
            </a:r>
            <a:endParaRPr lang="en-US" sz="3000" b="1" dirty="0">
              <a:solidFill>
                <a:srgbClr val="147A25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Oval 17">
            <a:extLst>
              <a:ext uri="{FF2B5EF4-FFF2-40B4-BE49-F238E27FC236}">
                <a16:creationId xmlns:a16="http://schemas.microsoft.com/office/drawing/2014/main" id="{7B700588-F09D-A32D-8BD3-43ED87578226}"/>
              </a:ext>
            </a:extLst>
          </p:cNvPr>
          <p:cNvSpPr/>
          <p:nvPr/>
        </p:nvSpPr>
        <p:spPr>
          <a:xfrm>
            <a:off x="3086661" y="3924814"/>
            <a:ext cx="1353671" cy="106172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000" b="1" dirty="0">
                <a:solidFill>
                  <a:srgbClr val="147A2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环境特点</a:t>
            </a:r>
            <a:endParaRPr lang="en-US" sz="3000" b="1" dirty="0">
              <a:solidFill>
                <a:srgbClr val="147A25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Oval 17">
            <a:extLst>
              <a:ext uri="{FF2B5EF4-FFF2-40B4-BE49-F238E27FC236}">
                <a16:creationId xmlns:a16="http://schemas.microsoft.com/office/drawing/2014/main" id="{F0EB8A89-55E3-09CF-A353-690C8D46E5FD}"/>
              </a:ext>
            </a:extLst>
          </p:cNvPr>
          <p:cNvSpPr/>
          <p:nvPr/>
        </p:nvSpPr>
        <p:spPr>
          <a:xfrm>
            <a:off x="8076081" y="3924814"/>
            <a:ext cx="1353671" cy="106172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000" b="1" dirty="0">
                <a:solidFill>
                  <a:srgbClr val="147A2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居民活动</a:t>
            </a:r>
            <a:endParaRPr lang="en-US" sz="3000" b="1" dirty="0">
              <a:solidFill>
                <a:srgbClr val="147A25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Oval 17">
            <a:extLst>
              <a:ext uri="{FF2B5EF4-FFF2-40B4-BE49-F238E27FC236}">
                <a16:creationId xmlns:a16="http://schemas.microsoft.com/office/drawing/2014/main" id="{0469EE43-31A3-CA76-376B-6DF856BFF2FC}"/>
              </a:ext>
            </a:extLst>
          </p:cNvPr>
          <p:cNvSpPr/>
          <p:nvPr/>
        </p:nvSpPr>
        <p:spPr>
          <a:xfrm>
            <a:off x="9973459" y="2652434"/>
            <a:ext cx="1353671" cy="106172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000" b="1" dirty="0">
                <a:solidFill>
                  <a:srgbClr val="147A2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所见</a:t>
            </a:r>
            <a:endParaRPr lang="en-US" sz="3000" b="1" dirty="0">
              <a:solidFill>
                <a:srgbClr val="147A25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3" name="Oval 17">
            <a:extLst>
              <a:ext uri="{FF2B5EF4-FFF2-40B4-BE49-F238E27FC236}">
                <a16:creationId xmlns:a16="http://schemas.microsoft.com/office/drawing/2014/main" id="{10A7EF3C-C384-FAFD-B3E6-8862CAD751EA}"/>
              </a:ext>
            </a:extLst>
          </p:cNvPr>
          <p:cNvSpPr/>
          <p:nvPr/>
        </p:nvSpPr>
        <p:spPr>
          <a:xfrm>
            <a:off x="9973458" y="3933229"/>
            <a:ext cx="1353671" cy="106172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000" b="1" dirty="0">
                <a:solidFill>
                  <a:srgbClr val="147A2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所闻</a:t>
            </a:r>
            <a:endParaRPr lang="en-US" sz="3000" b="1" dirty="0">
              <a:solidFill>
                <a:srgbClr val="147A25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4" name="Oval 17">
            <a:extLst>
              <a:ext uri="{FF2B5EF4-FFF2-40B4-BE49-F238E27FC236}">
                <a16:creationId xmlns:a16="http://schemas.microsoft.com/office/drawing/2014/main" id="{68EA06CD-B874-8691-A7B1-2B6D278723B6}"/>
              </a:ext>
            </a:extLst>
          </p:cNvPr>
          <p:cNvSpPr/>
          <p:nvPr/>
        </p:nvSpPr>
        <p:spPr>
          <a:xfrm>
            <a:off x="9973458" y="5214024"/>
            <a:ext cx="1353671" cy="106172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000" b="1" dirty="0">
                <a:solidFill>
                  <a:srgbClr val="147A2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所感</a:t>
            </a:r>
            <a:endParaRPr lang="en-US" sz="3000" b="1" dirty="0">
              <a:solidFill>
                <a:srgbClr val="147A25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" name="Oval 17">
            <a:extLst>
              <a:ext uri="{FF2B5EF4-FFF2-40B4-BE49-F238E27FC236}">
                <a16:creationId xmlns:a16="http://schemas.microsoft.com/office/drawing/2014/main" id="{E07F33FF-D88A-8021-31B8-057C09C02284}"/>
              </a:ext>
            </a:extLst>
          </p:cNvPr>
          <p:cNvSpPr/>
          <p:nvPr/>
        </p:nvSpPr>
        <p:spPr>
          <a:xfrm>
            <a:off x="1277134" y="2652434"/>
            <a:ext cx="1353671" cy="106172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000" b="1" dirty="0">
                <a:solidFill>
                  <a:srgbClr val="147A2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所见</a:t>
            </a:r>
            <a:endParaRPr lang="en-US" sz="3000" b="1" dirty="0">
              <a:solidFill>
                <a:srgbClr val="147A25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6" name="Oval 17">
            <a:extLst>
              <a:ext uri="{FF2B5EF4-FFF2-40B4-BE49-F238E27FC236}">
                <a16:creationId xmlns:a16="http://schemas.microsoft.com/office/drawing/2014/main" id="{C52294D0-4145-65B7-3D57-F02B07FBDABE}"/>
              </a:ext>
            </a:extLst>
          </p:cNvPr>
          <p:cNvSpPr/>
          <p:nvPr/>
        </p:nvSpPr>
        <p:spPr>
          <a:xfrm>
            <a:off x="1277133" y="3933229"/>
            <a:ext cx="1353671" cy="106172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000" b="1" dirty="0">
                <a:solidFill>
                  <a:srgbClr val="147A2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所闻</a:t>
            </a:r>
            <a:endParaRPr lang="en-US" sz="3000" b="1" dirty="0">
              <a:solidFill>
                <a:srgbClr val="147A25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7" name="Oval 17">
            <a:extLst>
              <a:ext uri="{FF2B5EF4-FFF2-40B4-BE49-F238E27FC236}">
                <a16:creationId xmlns:a16="http://schemas.microsoft.com/office/drawing/2014/main" id="{AA2BBF96-9E4B-B79A-3824-797A8D8E6DC7}"/>
              </a:ext>
            </a:extLst>
          </p:cNvPr>
          <p:cNvSpPr/>
          <p:nvPr/>
        </p:nvSpPr>
        <p:spPr>
          <a:xfrm>
            <a:off x="1277133" y="5214024"/>
            <a:ext cx="1353671" cy="106172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000" b="1" dirty="0">
                <a:solidFill>
                  <a:srgbClr val="147A2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所感</a:t>
            </a:r>
            <a:endParaRPr lang="en-US" sz="3000" b="1" dirty="0">
              <a:solidFill>
                <a:srgbClr val="147A25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18" name="Straight Arrow Connector 2">
            <a:extLst>
              <a:ext uri="{FF2B5EF4-FFF2-40B4-BE49-F238E27FC236}">
                <a16:creationId xmlns:a16="http://schemas.microsoft.com/office/drawing/2014/main" id="{605C6239-E3DD-7C92-D364-6B189D103873}"/>
              </a:ext>
            </a:extLst>
          </p:cNvPr>
          <p:cNvCxnSpPr>
            <a:cxnSpLocks/>
            <a:stCxn id="8" idx="2"/>
            <a:endCxn id="9" idx="6"/>
          </p:cNvCxnSpPr>
          <p:nvPr/>
        </p:nvCxnSpPr>
        <p:spPr>
          <a:xfrm flipH="1">
            <a:off x="4440332" y="4455674"/>
            <a:ext cx="648558" cy="0"/>
          </a:xfrm>
          <a:prstGeom prst="straightConnector1">
            <a:avLst/>
          </a:prstGeom>
          <a:ln w="38100">
            <a:solidFill>
              <a:srgbClr val="9EB86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">
            <a:extLst>
              <a:ext uri="{FF2B5EF4-FFF2-40B4-BE49-F238E27FC236}">
                <a16:creationId xmlns:a16="http://schemas.microsoft.com/office/drawing/2014/main" id="{63620582-B5CE-0224-06ED-471B55BCA30B}"/>
              </a:ext>
            </a:extLst>
          </p:cNvPr>
          <p:cNvCxnSpPr>
            <a:cxnSpLocks/>
            <a:stCxn id="8" idx="6"/>
            <a:endCxn id="10" idx="2"/>
          </p:cNvCxnSpPr>
          <p:nvPr/>
        </p:nvCxnSpPr>
        <p:spPr>
          <a:xfrm>
            <a:off x="7506970" y="4455674"/>
            <a:ext cx="569111" cy="0"/>
          </a:xfrm>
          <a:prstGeom prst="straightConnector1">
            <a:avLst/>
          </a:prstGeom>
          <a:ln w="38100">
            <a:solidFill>
              <a:srgbClr val="9EB86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">
            <a:extLst>
              <a:ext uri="{FF2B5EF4-FFF2-40B4-BE49-F238E27FC236}">
                <a16:creationId xmlns:a16="http://schemas.microsoft.com/office/drawing/2014/main" id="{EB2B1755-4FFA-536D-6481-A6AECFDCE997}"/>
              </a:ext>
            </a:extLst>
          </p:cNvPr>
          <p:cNvCxnSpPr>
            <a:cxnSpLocks/>
            <a:stCxn id="10" idx="6"/>
            <a:endCxn id="12" idx="2"/>
          </p:cNvCxnSpPr>
          <p:nvPr/>
        </p:nvCxnSpPr>
        <p:spPr>
          <a:xfrm flipV="1">
            <a:off x="9429752" y="3183294"/>
            <a:ext cx="543707" cy="1272380"/>
          </a:xfrm>
          <a:prstGeom prst="straightConnector1">
            <a:avLst/>
          </a:prstGeom>
          <a:ln w="38100">
            <a:solidFill>
              <a:srgbClr val="9EB86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">
            <a:extLst>
              <a:ext uri="{FF2B5EF4-FFF2-40B4-BE49-F238E27FC236}">
                <a16:creationId xmlns:a16="http://schemas.microsoft.com/office/drawing/2014/main" id="{4ABBF8DB-429C-2615-79D2-65060FEF2A40}"/>
              </a:ext>
            </a:extLst>
          </p:cNvPr>
          <p:cNvCxnSpPr>
            <a:cxnSpLocks/>
            <a:stCxn id="10" idx="6"/>
            <a:endCxn id="13" idx="2"/>
          </p:cNvCxnSpPr>
          <p:nvPr/>
        </p:nvCxnSpPr>
        <p:spPr>
          <a:xfrm>
            <a:off x="9429752" y="4455674"/>
            <a:ext cx="543706" cy="8415"/>
          </a:xfrm>
          <a:prstGeom prst="straightConnector1">
            <a:avLst/>
          </a:prstGeom>
          <a:ln w="38100">
            <a:solidFill>
              <a:srgbClr val="9EB86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2">
            <a:extLst>
              <a:ext uri="{FF2B5EF4-FFF2-40B4-BE49-F238E27FC236}">
                <a16:creationId xmlns:a16="http://schemas.microsoft.com/office/drawing/2014/main" id="{07EAB0D2-8AC3-E4CB-62DD-DF11499C8858}"/>
              </a:ext>
            </a:extLst>
          </p:cNvPr>
          <p:cNvCxnSpPr>
            <a:cxnSpLocks/>
            <a:stCxn id="10" idx="6"/>
            <a:endCxn id="14" idx="2"/>
          </p:cNvCxnSpPr>
          <p:nvPr/>
        </p:nvCxnSpPr>
        <p:spPr>
          <a:xfrm>
            <a:off x="9429752" y="4455674"/>
            <a:ext cx="543706" cy="1289210"/>
          </a:xfrm>
          <a:prstGeom prst="straightConnector1">
            <a:avLst/>
          </a:prstGeom>
          <a:ln w="38100">
            <a:solidFill>
              <a:srgbClr val="9EB86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2">
            <a:extLst>
              <a:ext uri="{FF2B5EF4-FFF2-40B4-BE49-F238E27FC236}">
                <a16:creationId xmlns:a16="http://schemas.microsoft.com/office/drawing/2014/main" id="{EEE7B4B9-C6BE-DDBA-4C30-2C87DE4B703E}"/>
              </a:ext>
            </a:extLst>
          </p:cNvPr>
          <p:cNvCxnSpPr>
            <a:cxnSpLocks/>
            <a:stCxn id="9" idx="2"/>
            <a:endCxn id="15" idx="6"/>
          </p:cNvCxnSpPr>
          <p:nvPr/>
        </p:nvCxnSpPr>
        <p:spPr>
          <a:xfrm flipH="1" flipV="1">
            <a:off x="2630805" y="3183294"/>
            <a:ext cx="455856" cy="1272380"/>
          </a:xfrm>
          <a:prstGeom prst="straightConnector1">
            <a:avLst/>
          </a:prstGeom>
          <a:ln w="38100">
            <a:solidFill>
              <a:srgbClr val="9EB86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2">
            <a:extLst>
              <a:ext uri="{FF2B5EF4-FFF2-40B4-BE49-F238E27FC236}">
                <a16:creationId xmlns:a16="http://schemas.microsoft.com/office/drawing/2014/main" id="{5115BD79-DE4D-0BBF-48A5-FCC4413659D9}"/>
              </a:ext>
            </a:extLst>
          </p:cNvPr>
          <p:cNvCxnSpPr>
            <a:cxnSpLocks/>
            <a:stCxn id="9" idx="2"/>
            <a:endCxn id="17" idx="6"/>
          </p:cNvCxnSpPr>
          <p:nvPr/>
        </p:nvCxnSpPr>
        <p:spPr>
          <a:xfrm flipH="1">
            <a:off x="2630804" y="4455674"/>
            <a:ext cx="455857" cy="1289210"/>
          </a:xfrm>
          <a:prstGeom prst="straightConnector1">
            <a:avLst/>
          </a:prstGeom>
          <a:ln w="38100">
            <a:solidFill>
              <a:srgbClr val="9EB86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2">
            <a:extLst>
              <a:ext uri="{FF2B5EF4-FFF2-40B4-BE49-F238E27FC236}">
                <a16:creationId xmlns:a16="http://schemas.microsoft.com/office/drawing/2014/main" id="{BFBD1B77-1DAC-919D-DFB4-6714B3042089}"/>
              </a:ext>
            </a:extLst>
          </p:cNvPr>
          <p:cNvCxnSpPr>
            <a:cxnSpLocks/>
            <a:stCxn id="9" idx="2"/>
            <a:endCxn id="16" idx="6"/>
          </p:cNvCxnSpPr>
          <p:nvPr/>
        </p:nvCxnSpPr>
        <p:spPr>
          <a:xfrm flipH="1">
            <a:off x="2630804" y="4455674"/>
            <a:ext cx="455857" cy="8415"/>
          </a:xfrm>
          <a:prstGeom prst="straightConnector1">
            <a:avLst/>
          </a:prstGeom>
          <a:ln w="38100">
            <a:solidFill>
              <a:srgbClr val="9EB86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內容版面配置區 2">
            <a:extLst>
              <a:ext uri="{FF2B5EF4-FFF2-40B4-BE49-F238E27FC236}">
                <a16:creationId xmlns:a16="http://schemas.microsoft.com/office/drawing/2014/main" id="{4E987D99-D804-14E5-EFFC-58EF41880D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3"/>
            <a:ext cx="10206030" cy="798283"/>
          </a:xfrm>
        </p:spPr>
        <p:txBody>
          <a:bodyPr>
            <a:no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「脑图」：将主题写在图中间，然后自由联想，快捷而清楚地把想法以文字或图象记录下来，并以线联系，让想法清晰地像树枝般分散出来。</a:t>
            </a:r>
            <a:endParaRPr lang="en-US" altLang="zh-TW" sz="24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9" name="Rectangle 4">
            <a:extLst>
              <a:ext uri="{FF2B5EF4-FFF2-40B4-BE49-F238E27FC236}">
                <a16:creationId xmlns:a16="http://schemas.microsoft.com/office/drawing/2014/main" id="{579EE1E2-A8FB-A8B3-D3AA-AD0A424E89D2}"/>
              </a:ext>
            </a:extLst>
          </p:cNvPr>
          <p:cNvSpPr/>
          <p:nvPr/>
        </p:nvSpPr>
        <p:spPr>
          <a:xfrm>
            <a:off x="1277133" y="6458029"/>
            <a:ext cx="1020602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latin typeface="Century Gothic" panose="020B0502020202020204" pitchFamily="34" charset="0"/>
              </a:rPr>
              <a:t>Buzan, T., &amp; Buzan, B. (2002). </a:t>
            </a:r>
            <a:r>
              <a:rPr lang="en-US" sz="1200" i="1" dirty="0">
                <a:latin typeface="Century Gothic" panose="020B0502020202020204" pitchFamily="34" charset="0"/>
              </a:rPr>
              <a:t>How to mind map</a:t>
            </a:r>
            <a:r>
              <a:rPr lang="en-US" sz="1200" dirty="0">
                <a:latin typeface="Century Gothic" panose="020B0502020202020204" pitchFamily="34" charset="0"/>
              </a:rPr>
              <a:t>. </a:t>
            </a:r>
            <a:r>
              <a:rPr lang="en-US" sz="1200" dirty="0" err="1">
                <a:latin typeface="Century Gothic" panose="020B0502020202020204" pitchFamily="34" charset="0"/>
              </a:rPr>
              <a:t>Thorsons</a:t>
            </a:r>
            <a:r>
              <a:rPr lang="en-US" sz="1200" dirty="0">
                <a:latin typeface="Century Gothic" panose="020B0502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298703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27F110-527C-2514-EC9A-6DFB3446A1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586A757-CB11-AE26-B35D-84D59EBB0A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培养子女的创造力</a:t>
            </a:r>
            <a:endParaRPr lang="zh-HK" altLang="en-US" sz="6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3" name="內容版面配置區 2">
            <a:extLst>
              <a:ext uri="{FF2B5EF4-FFF2-40B4-BE49-F238E27FC236}">
                <a16:creationId xmlns:a16="http://schemas.microsoft.com/office/drawing/2014/main" id="{5E15F603-8E5B-E944-24C7-6EB889E9D0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3"/>
            <a:ext cx="10206030" cy="798283"/>
          </a:xfrm>
        </p:spPr>
        <p:txBody>
          <a:bodyPr>
            <a:no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「脑图」：将主题写在图中间，然后自由联想，快捷而清楚地把想法以文字或图象记录下来，并以线联系，让想法清晰地像树枝般分散出来。</a:t>
            </a:r>
            <a:endParaRPr lang="en-US" altLang="zh-TW" sz="24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4" name="Rectangle 4">
            <a:extLst>
              <a:ext uri="{FF2B5EF4-FFF2-40B4-BE49-F238E27FC236}">
                <a16:creationId xmlns:a16="http://schemas.microsoft.com/office/drawing/2014/main" id="{DEF9A367-C012-B773-2803-C206EB2E3A48}"/>
              </a:ext>
            </a:extLst>
          </p:cNvPr>
          <p:cNvSpPr/>
          <p:nvPr/>
        </p:nvSpPr>
        <p:spPr>
          <a:xfrm>
            <a:off x="1277133" y="6458029"/>
            <a:ext cx="1020602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latin typeface="Century Gothic" panose="020B0502020202020204" pitchFamily="34" charset="0"/>
              </a:rPr>
              <a:t>Buzan, T., &amp; Buzan, B. (2002). </a:t>
            </a:r>
            <a:r>
              <a:rPr lang="en-US" sz="1200" i="1" dirty="0">
                <a:latin typeface="Century Gothic" panose="020B0502020202020204" pitchFamily="34" charset="0"/>
              </a:rPr>
              <a:t>How to mind map</a:t>
            </a:r>
            <a:r>
              <a:rPr lang="en-US" sz="1200" dirty="0">
                <a:latin typeface="Century Gothic" panose="020B0502020202020204" pitchFamily="34" charset="0"/>
              </a:rPr>
              <a:t>. </a:t>
            </a:r>
            <a:r>
              <a:rPr lang="en-US" sz="1200" dirty="0" err="1">
                <a:latin typeface="Century Gothic" panose="020B0502020202020204" pitchFamily="34" charset="0"/>
              </a:rPr>
              <a:t>Thorsons</a:t>
            </a:r>
            <a:r>
              <a:rPr lang="en-US" sz="1200" dirty="0">
                <a:latin typeface="Century Gothic" panose="020B0502020202020204" pitchFamily="34" charset="0"/>
              </a:rPr>
              <a:t>.</a:t>
            </a: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974" y="3152941"/>
            <a:ext cx="11595011" cy="2796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20996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27F110-527C-2514-EC9A-6DFB3446A1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586A757-CB11-AE26-B35D-84D59EBB0A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培养子女的创造力</a:t>
            </a:r>
            <a:endParaRPr lang="zh-HK" altLang="en-US" sz="6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3" name="內容版面配置區 2">
            <a:extLst>
              <a:ext uri="{FF2B5EF4-FFF2-40B4-BE49-F238E27FC236}">
                <a16:creationId xmlns:a16="http://schemas.microsoft.com/office/drawing/2014/main" id="{5E15F603-8E5B-E944-24C7-6EB889E9D0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206030" cy="545042"/>
          </a:xfrm>
        </p:spPr>
        <p:txBody>
          <a:bodyPr>
            <a:no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奔驰法</a:t>
            </a:r>
            <a:r>
              <a:rPr lang="en-US" altLang="zh-TW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en-US" altLang="zh-TW" sz="2400" dirty="0">
                <a:solidFill>
                  <a:schemeClr val="tx1"/>
                </a:solidFill>
                <a:latin typeface="Century Gothic" panose="020B0502020202020204" pitchFamily="34" charset="0"/>
                <a:ea typeface="微軟正黑體" panose="020B0604030504040204" pitchFamily="34" charset="-120"/>
              </a:rPr>
              <a:t>SCAMPER</a:t>
            </a:r>
            <a:r>
              <a:rPr lang="en-US" altLang="zh-TW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代表七种改变的方向，能够帮助子女推敲出新颖的想法：</a:t>
            </a:r>
            <a:endParaRPr lang="en-US" altLang="zh-TW" sz="24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4" name="Rectangle 4">
            <a:extLst>
              <a:ext uri="{FF2B5EF4-FFF2-40B4-BE49-F238E27FC236}">
                <a16:creationId xmlns:a16="http://schemas.microsoft.com/office/drawing/2014/main" id="{DEF9A367-C012-B773-2803-C206EB2E3A48}"/>
              </a:ext>
            </a:extLst>
          </p:cNvPr>
          <p:cNvSpPr/>
          <p:nvPr/>
        </p:nvSpPr>
        <p:spPr>
          <a:xfrm>
            <a:off x="1277133" y="6458029"/>
            <a:ext cx="1020602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latin typeface="Century Gothic" panose="020B0502020202020204" pitchFamily="34" charset="0"/>
              </a:rPr>
              <a:t>Eberle, B</a:t>
            </a:r>
            <a:r>
              <a:rPr lang="en-US" altLang="zh-TW" sz="1200" dirty="0">
                <a:latin typeface="Century Gothic" panose="020B0502020202020204" pitchFamily="34" charset="0"/>
              </a:rPr>
              <a:t>. (</a:t>
            </a:r>
            <a:r>
              <a:rPr lang="en-US" sz="1200" dirty="0">
                <a:latin typeface="Century Gothic" panose="020B0502020202020204" pitchFamily="34" charset="0"/>
              </a:rPr>
              <a:t>1996). </a:t>
            </a:r>
            <a:r>
              <a:rPr lang="en-US" sz="1200" i="1" dirty="0">
                <a:latin typeface="Century Gothic" panose="020B0502020202020204" pitchFamily="34" charset="0"/>
              </a:rPr>
              <a:t>Scamper: Games for imagination development</a:t>
            </a:r>
            <a:r>
              <a:rPr lang="en-US" sz="1200" dirty="0">
                <a:latin typeface="Century Gothic" panose="020B0502020202020204" pitchFamily="34" charset="0"/>
              </a:rPr>
              <a:t>. Prufrock Press. </a:t>
            </a:r>
          </a:p>
        </p:txBody>
      </p:sp>
      <p:graphicFrame>
        <p:nvGraphicFramePr>
          <p:cNvPr id="3" name="表格 2">
            <a:extLst>
              <a:ext uri="{FF2B5EF4-FFF2-40B4-BE49-F238E27FC236}">
                <a16:creationId xmlns:a16="http://schemas.microsoft.com/office/drawing/2014/main" id="{276BB38C-0C46-9B0E-EAD1-0C17713CB4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3447467"/>
              </p:ext>
            </p:extLst>
          </p:nvPr>
        </p:nvGraphicFramePr>
        <p:xfrm>
          <a:off x="1381516" y="2257426"/>
          <a:ext cx="9997262" cy="402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90684">
                  <a:extLst>
                    <a:ext uri="{9D8B030D-6E8A-4147-A177-3AD203B41FA5}">
                      <a16:colId xmlns:a16="http://schemas.microsoft.com/office/drawing/2014/main" val="2329939756"/>
                    </a:ext>
                  </a:extLst>
                </a:gridCol>
                <a:gridCol w="5206578">
                  <a:extLst>
                    <a:ext uri="{9D8B030D-6E8A-4147-A177-3AD203B41FA5}">
                      <a16:colId xmlns:a16="http://schemas.microsoft.com/office/drawing/2014/main" val="365099273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方向</a:t>
                      </a:r>
                      <a:endParaRPr lang="zh-HK" altLang="en-US" sz="24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定义</a:t>
                      </a:r>
                      <a:endParaRPr lang="zh-HK" altLang="en-US" sz="24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19466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US" altLang="zh-TW" sz="2400" b="0" dirty="0">
                          <a:latin typeface="Century Gothic" panose="020B0502020202020204" pitchFamily="34" charset="0"/>
                          <a:ea typeface="微軟正黑體" panose="020B0604030504040204" pitchFamily="34" charset="-120"/>
                        </a:rPr>
                        <a:t>1) </a:t>
                      </a:r>
                      <a:r>
                        <a:rPr lang="zh-HK" altLang="en-US" sz="2400" b="0" strike="noStrike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軟正黑體" panose="020B0604030504040204" pitchFamily="34" charset="-120"/>
                        </a:rPr>
                        <a:t>代</a:t>
                      </a:r>
                      <a:r>
                        <a:rPr lang="zh-TW" altLang="en-US" sz="2400" b="0" dirty="0">
                          <a:latin typeface="Century Gothic" panose="020B0502020202020204" pitchFamily="34" charset="0"/>
                          <a:ea typeface="微軟正黑體" panose="020B0604030504040204" pitchFamily="34" charset="-120"/>
                        </a:rPr>
                        <a:t>替</a:t>
                      </a:r>
                      <a:r>
                        <a:rPr lang="zh-HK" altLang="en-US" sz="2400" b="0" dirty="0">
                          <a:latin typeface="Century Gothic" panose="020B0502020202020204" pitchFamily="34" charset="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en-US" altLang="zh-TW" sz="2400" b="0" dirty="0">
                          <a:latin typeface="Century Gothic" panose="020B0502020202020204" pitchFamily="34" charset="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en-US" altLang="zh-TW" sz="2400" b="0" u="sng" dirty="0">
                          <a:latin typeface="Century Gothic" panose="020B0502020202020204" pitchFamily="34" charset="0"/>
                          <a:ea typeface="微軟正黑體" panose="020B0604030504040204" pitchFamily="34" charset="-120"/>
                        </a:rPr>
                        <a:t>S</a:t>
                      </a:r>
                      <a:r>
                        <a:rPr lang="en-US" altLang="zh-TW" sz="2400" b="0" dirty="0">
                          <a:latin typeface="Century Gothic" panose="020B0502020202020204" pitchFamily="34" charset="0"/>
                          <a:ea typeface="微軟正黑體" panose="020B0604030504040204" pitchFamily="34" charset="-120"/>
                        </a:rPr>
                        <a:t>ubstitute)</a:t>
                      </a:r>
                      <a:endParaRPr lang="zh-HK" altLang="en-US" sz="2400" b="0" dirty="0">
                        <a:latin typeface="Century Gothic" panose="020B0502020202020204" pitchFamily="34" charset="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可以</a:t>
                      </a:r>
                      <a:r>
                        <a:rPr lang="zh-HK" altLang="en-US" sz="24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「</a:t>
                      </a:r>
                      <a:r>
                        <a:rPr lang="zh-TW" altLang="en-US" sz="24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代替</a:t>
                      </a:r>
                      <a:r>
                        <a:rPr lang="zh-HK" altLang="en-US" sz="24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」</a:t>
                      </a:r>
                      <a:r>
                        <a:rPr lang="zh-TW" altLang="en-US" sz="24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什么</a:t>
                      </a:r>
                      <a:r>
                        <a:rPr lang="zh-HK" altLang="en-US" sz="24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？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45854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US" altLang="zh-TW" sz="2400" b="0" dirty="0">
                          <a:latin typeface="Century Gothic" panose="020B0502020202020204" pitchFamily="34" charset="0"/>
                          <a:ea typeface="微軟正黑體" panose="020B0604030504040204" pitchFamily="34" charset="-120"/>
                        </a:rPr>
                        <a:t>2)</a:t>
                      </a:r>
                      <a:r>
                        <a:rPr lang="en-US" altLang="zh-HK" sz="2400" b="0" dirty="0">
                          <a:latin typeface="Century Gothic" panose="020B0502020202020204" pitchFamily="34" charset="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zh-HK" altLang="en-US" sz="2400" b="0" dirty="0">
                          <a:latin typeface="Century Gothic" panose="020B0502020202020204" pitchFamily="34" charset="0"/>
                          <a:ea typeface="微軟正黑體" panose="020B0604030504040204" pitchFamily="34" charset="-120"/>
                        </a:rPr>
                        <a:t>结</a:t>
                      </a:r>
                      <a:r>
                        <a:rPr lang="zh-TW" altLang="en-US" sz="2400" b="0" dirty="0">
                          <a:latin typeface="Century Gothic" panose="020B0502020202020204" pitchFamily="34" charset="0"/>
                          <a:ea typeface="微軟正黑體" panose="020B0604030504040204" pitchFamily="34" charset="-120"/>
                        </a:rPr>
                        <a:t>合</a:t>
                      </a:r>
                      <a:r>
                        <a:rPr lang="zh-HK" altLang="en-US" sz="2400" b="0" dirty="0">
                          <a:latin typeface="Century Gothic" panose="020B0502020202020204" pitchFamily="34" charset="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en-US" altLang="zh-HK" sz="2400" b="0" dirty="0">
                          <a:latin typeface="Century Gothic" panose="020B0502020202020204" pitchFamily="34" charset="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en-US" altLang="zh-HK" sz="2400" b="0" u="sng" dirty="0">
                          <a:latin typeface="Century Gothic" panose="020B0502020202020204" pitchFamily="34" charset="0"/>
                          <a:ea typeface="微軟正黑體" panose="020B0604030504040204" pitchFamily="34" charset="-120"/>
                        </a:rPr>
                        <a:t>C</a:t>
                      </a:r>
                      <a:r>
                        <a:rPr lang="en-US" altLang="zh-HK" sz="2400" b="0" dirty="0">
                          <a:latin typeface="Century Gothic" panose="020B0502020202020204" pitchFamily="34" charset="0"/>
                          <a:ea typeface="微軟正黑體" panose="020B0604030504040204" pitchFamily="34" charset="-120"/>
                        </a:rPr>
                        <a:t>ombine)</a:t>
                      </a:r>
                      <a:endParaRPr lang="zh-HK" altLang="en-US" sz="2400" b="0" dirty="0">
                        <a:latin typeface="Century Gothic" panose="020B0502020202020204" pitchFamily="34" charset="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HK" altLang="en-US" sz="24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可</a:t>
                      </a:r>
                      <a:r>
                        <a:rPr lang="zh-TW" altLang="en-US" sz="24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以与什么</a:t>
                      </a:r>
                      <a:r>
                        <a:rPr lang="zh-HK" altLang="en-US" sz="24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「结合」成为一体？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32420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US" altLang="zh-TW" sz="2400" b="0" dirty="0">
                          <a:latin typeface="Century Gothic" panose="020B0502020202020204" pitchFamily="34" charset="0"/>
                          <a:ea typeface="微軟正黑體" panose="020B0604030504040204" pitchFamily="34" charset="-120"/>
                        </a:rPr>
                        <a:t>3) </a:t>
                      </a:r>
                      <a:r>
                        <a:rPr lang="zh-TW" altLang="en-US" sz="2400" b="0" dirty="0">
                          <a:latin typeface="Century Gothic" panose="020B0502020202020204" pitchFamily="34" charset="0"/>
                          <a:ea typeface="微軟正黑體" panose="020B0604030504040204" pitchFamily="34" charset="-120"/>
                        </a:rPr>
                        <a:t>适</a:t>
                      </a:r>
                      <a:r>
                        <a:rPr lang="zh-HK" altLang="en-US" sz="2400" b="0" dirty="0">
                          <a:latin typeface="Century Gothic" panose="020B0502020202020204" pitchFamily="34" charset="0"/>
                          <a:ea typeface="微軟正黑體" panose="020B0604030504040204" pitchFamily="34" charset="-120"/>
                        </a:rPr>
                        <a:t>应 </a:t>
                      </a:r>
                      <a:r>
                        <a:rPr lang="en-US" altLang="zh-HK" sz="2400" b="0" dirty="0">
                          <a:latin typeface="Century Gothic" panose="020B0502020202020204" pitchFamily="34" charset="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en-US" altLang="zh-HK" sz="2400" b="0" u="sng" dirty="0">
                          <a:latin typeface="Century Gothic" panose="020B0502020202020204" pitchFamily="34" charset="0"/>
                          <a:ea typeface="微軟正黑體" panose="020B0604030504040204" pitchFamily="34" charset="-120"/>
                        </a:rPr>
                        <a:t>A</a:t>
                      </a:r>
                      <a:r>
                        <a:rPr lang="en-US" altLang="zh-HK" sz="2400" b="0" dirty="0">
                          <a:latin typeface="Century Gothic" panose="020B0502020202020204" pitchFamily="34" charset="0"/>
                          <a:ea typeface="微軟正黑體" panose="020B0604030504040204" pitchFamily="34" charset="-120"/>
                        </a:rPr>
                        <a:t>dapt)</a:t>
                      </a:r>
                      <a:endParaRPr lang="zh-HK" altLang="en-US" sz="2400" b="0" dirty="0">
                        <a:latin typeface="Century Gothic" panose="020B0502020202020204" pitchFamily="34" charset="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HK" altLang="en-US" sz="24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能</a:t>
                      </a:r>
                      <a:r>
                        <a:rPr lang="zh-TW" altLang="en-US" sz="24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否</a:t>
                      </a:r>
                      <a:r>
                        <a:rPr lang="zh-HK" altLang="en-US" sz="24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「适应」、「调整」？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7549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US" altLang="zh-HK" sz="2400" b="0" dirty="0">
                          <a:latin typeface="Century Gothic" panose="020B0502020202020204" pitchFamily="34" charset="0"/>
                          <a:ea typeface="微軟正黑體" panose="020B0604030504040204" pitchFamily="34" charset="-120"/>
                        </a:rPr>
                        <a:t>4)</a:t>
                      </a:r>
                      <a:r>
                        <a:rPr lang="zh-HK" altLang="en-US" sz="2400" b="0" dirty="0">
                          <a:latin typeface="Century Gothic" panose="020B0502020202020204" pitchFamily="34" charset="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zh-HK" altLang="en-US" sz="2400" b="0" kern="1200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微軟正黑體" panose="020B0604030504040204" pitchFamily="34" charset="-120"/>
                          <a:cs typeface="+mn-cs"/>
                        </a:rPr>
                        <a:t>改变</a:t>
                      </a:r>
                      <a:r>
                        <a:rPr lang="zh-HK" altLang="en-US" sz="2400" b="0" dirty="0">
                          <a:latin typeface="Century Gothic" panose="020B0502020202020204" pitchFamily="34" charset="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en-US" altLang="zh-HK" sz="2400" b="0" dirty="0">
                          <a:latin typeface="Century Gothic" panose="020B0502020202020204" pitchFamily="34" charset="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en-US" altLang="zh-HK" sz="2400" b="0" u="sng" dirty="0">
                          <a:latin typeface="Century Gothic" panose="020B0502020202020204" pitchFamily="34" charset="0"/>
                          <a:ea typeface="微軟正黑體" panose="020B0604030504040204" pitchFamily="34" charset="-120"/>
                        </a:rPr>
                        <a:t>M</a:t>
                      </a:r>
                      <a:r>
                        <a:rPr lang="en-US" altLang="zh-HK" sz="2400" b="0" dirty="0">
                          <a:latin typeface="Century Gothic" panose="020B0502020202020204" pitchFamily="34" charset="0"/>
                          <a:ea typeface="微軟正黑體" panose="020B0604030504040204" pitchFamily="34" charset="-120"/>
                        </a:rPr>
                        <a:t>odify)</a:t>
                      </a:r>
                      <a:endParaRPr lang="zh-HK" altLang="en-US" sz="2400" b="0" dirty="0">
                        <a:latin typeface="Century Gothic" panose="020B0502020202020204" pitchFamily="34" charset="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能否「</a:t>
                      </a:r>
                      <a:r>
                        <a:rPr lang="zh-HK" altLang="en-US" sz="24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改变</a:t>
                      </a:r>
                      <a:r>
                        <a:rPr lang="zh-TW" altLang="en-US" sz="24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」其</a:t>
                      </a:r>
                      <a:r>
                        <a:rPr lang="zh-HK" altLang="en-US" sz="24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意义、</a:t>
                      </a:r>
                      <a:r>
                        <a:rPr lang="zh-TW" altLang="en-US" sz="24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颜</a:t>
                      </a:r>
                      <a:r>
                        <a:rPr lang="zh-HK" altLang="en-US" sz="24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色、 音</a:t>
                      </a:r>
                      <a:r>
                        <a:rPr lang="zh-TW" altLang="en-US" sz="24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效</a:t>
                      </a:r>
                      <a:r>
                        <a:rPr lang="zh-HK" altLang="en-US" sz="24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、形式</a:t>
                      </a:r>
                      <a:r>
                        <a:rPr lang="zh-TW" altLang="en-US" sz="24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？</a:t>
                      </a:r>
                      <a:endParaRPr lang="zh-HK" altLang="en-US" sz="2400" b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4853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US" altLang="zh-HK" sz="2400" b="0" dirty="0">
                          <a:latin typeface="Century Gothic" panose="020B0502020202020204" pitchFamily="34" charset="0"/>
                          <a:ea typeface="微軟正黑體" panose="020B0604030504040204" pitchFamily="34" charset="-120"/>
                        </a:rPr>
                        <a:t>5)</a:t>
                      </a:r>
                      <a:r>
                        <a:rPr lang="zh-HK" altLang="en-US" sz="2400" b="0" dirty="0">
                          <a:latin typeface="Century Gothic" panose="020B0502020202020204" pitchFamily="34" charset="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zh-TW" altLang="en-US" sz="2400" b="0" dirty="0">
                          <a:latin typeface="Century Gothic" panose="020B0502020202020204" pitchFamily="34" charset="0"/>
                          <a:ea typeface="微軟正黑體" panose="020B0604030504040204" pitchFamily="34" charset="-120"/>
                        </a:rPr>
                        <a:t>其他</a:t>
                      </a:r>
                      <a:r>
                        <a:rPr lang="zh-HK" altLang="en-US" sz="2400" b="0" dirty="0">
                          <a:latin typeface="Century Gothic" panose="020B0502020202020204" pitchFamily="34" charset="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en-US" altLang="zh-HK" sz="2400" b="0" dirty="0">
                          <a:latin typeface="Century Gothic" panose="020B0502020202020204" pitchFamily="34" charset="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en-US" altLang="zh-HK" sz="2400" b="0" u="sng" dirty="0">
                          <a:latin typeface="Century Gothic" panose="020B0502020202020204" pitchFamily="34" charset="0"/>
                          <a:ea typeface="微軟正黑體" panose="020B0604030504040204" pitchFamily="34" charset="-120"/>
                        </a:rPr>
                        <a:t>P</a:t>
                      </a:r>
                      <a:r>
                        <a:rPr lang="en-US" altLang="zh-HK" sz="2400" b="0" dirty="0">
                          <a:latin typeface="Century Gothic" panose="020B0502020202020204" pitchFamily="34" charset="0"/>
                          <a:ea typeface="微軟正黑體" panose="020B0604030504040204" pitchFamily="34" charset="-120"/>
                        </a:rPr>
                        <a:t>ut to other uses)</a:t>
                      </a:r>
                      <a:endParaRPr lang="zh-HK" altLang="en-US" sz="2400" b="0" dirty="0">
                        <a:latin typeface="Century Gothic" panose="020B0502020202020204" pitchFamily="34" charset="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有没有</a:t>
                      </a:r>
                      <a:r>
                        <a:rPr lang="zh-HK" altLang="en-US" sz="24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「其他」非传统的用途？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81885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US" altLang="zh-HK" sz="2400" b="0" dirty="0">
                          <a:latin typeface="Century Gothic" panose="020B0502020202020204" pitchFamily="34" charset="0"/>
                          <a:ea typeface="微軟正黑體" panose="020B0604030504040204" pitchFamily="34" charset="-120"/>
                        </a:rPr>
                        <a:t>6)</a:t>
                      </a:r>
                      <a:r>
                        <a:rPr lang="zh-HK" altLang="en-US" sz="2400" b="0" dirty="0">
                          <a:latin typeface="Century Gothic" panose="020B0502020202020204" pitchFamily="34" charset="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zh-TW" altLang="en-US" sz="24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軟正黑體" panose="020B0604030504040204" pitchFamily="34" charset="-120"/>
                        </a:rPr>
                        <a:t>除</a:t>
                      </a:r>
                      <a:r>
                        <a:rPr lang="zh-HK" altLang="en-US" sz="2400" b="0" strike="noStrike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軟正黑體" panose="020B0604030504040204" pitchFamily="34" charset="-120"/>
                        </a:rPr>
                        <a:t>去</a:t>
                      </a:r>
                      <a:r>
                        <a:rPr lang="zh-HK" altLang="en-US" sz="2400" b="0" dirty="0">
                          <a:latin typeface="Century Gothic" panose="020B0502020202020204" pitchFamily="34" charset="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en-US" altLang="zh-HK" sz="2400" b="0" dirty="0">
                          <a:latin typeface="Century Gothic" panose="020B0502020202020204" pitchFamily="34" charset="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en-US" altLang="zh-HK" sz="2400" b="0" u="sng" dirty="0">
                          <a:latin typeface="Century Gothic" panose="020B0502020202020204" pitchFamily="34" charset="0"/>
                          <a:ea typeface="微軟正黑體" panose="020B0604030504040204" pitchFamily="34" charset="-120"/>
                        </a:rPr>
                        <a:t>E</a:t>
                      </a:r>
                      <a:r>
                        <a:rPr lang="en-US" altLang="zh-HK" sz="2400" b="0" dirty="0">
                          <a:latin typeface="Century Gothic" panose="020B0502020202020204" pitchFamily="34" charset="0"/>
                          <a:ea typeface="微軟正黑體" panose="020B0604030504040204" pitchFamily="34" charset="-120"/>
                        </a:rPr>
                        <a:t>liminate) </a:t>
                      </a:r>
                      <a:endParaRPr lang="zh-HK" altLang="en-US" sz="2400" b="0" dirty="0">
                        <a:latin typeface="Century Gothic" panose="020B0502020202020204" pitchFamily="34" charset="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4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能否</a:t>
                      </a:r>
                      <a:r>
                        <a:rPr lang="zh-HK" altLang="en-US" sz="24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「除去」？</a:t>
                      </a:r>
                      <a:r>
                        <a:rPr lang="zh-TW" altLang="en-US" sz="24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能否</a:t>
                      </a:r>
                      <a:r>
                        <a:rPr lang="zh-HK" altLang="en-US" sz="24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浓缩？</a:t>
                      </a:r>
                      <a:r>
                        <a:rPr lang="zh-TW" altLang="en-US" sz="24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能否减少？</a:t>
                      </a:r>
                      <a:endParaRPr lang="zh-HK" altLang="en-US" sz="2400" b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99399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altLang="zh-HK" sz="2400" b="0" dirty="0">
                          <a:latin typeface="Century Gothic" panose="020B0502020202020204" pitchFamily="34" charset="0"/>
                          <a:ea typeface="微軟正黑體" panose="020B0604030504040204" pitchFamily="34" charset="-120"/>
                        </a:rPr>
                        <a:t>7) </a:t>
                      </a:r>
                      <a:r>
                        <a:rPr lang="zh-HK" altLang="en-US" sz="2400" b="0" strike="noStrike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軟正黑體" panose="020B0604030504040204" pitchFamily="34" charset="-120"/>
                        </a:rPr>
                        <a:t>重</a:t>
                      </a:r>
                      <a:r>
                        <a:rPr lang="zh-TW" altLang="en-US" sz="2400" b="0" strike="noStrike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軟正黑體" panose="020B0604030504040204" pitchFamily="34" charset="-120"/>
                        </a:rPr>
                        <a:t>新安排</a:t>
                      </a:r>
                      <a:r>
                        <a:rPr lang="en-US" altLang="zh-HK" sz="2400" b="0" dirty="0">
                          <a:latin typeface="Century Gothic" panose="020B0502020202020204" pitchFamily="34" charset="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en-US" altLang="zh-HK" sz="2400" b="0" u="sng" dirty="0">
                          <a:latin typeface="Century Gothic" panose="020B0502020202020204" pitchFamily="34" charset="0"/>
                          <a:ea typeface="微軟正黑體" panose="020B0604030504040204" pitchFamily="34" charset="-120"/>
                        </a:rPr>
                        <a:t>R</a:t>
                      </a:r>
                      <a:r>
                        <a:rPr lang="en-US" altLang="zh-HK" sz="2400" b="0" dirty="0">
                          <a:latin typeface="Century Gothic" panose="020B0502020202020204" pitchFamily="34" charset="0"/>
                          <a:ea typeface="微軟正黑體" panose="020B0604030504040204" pitchFamily="34" charset="-120"/>
                        </a:rPr>
                        <a:t>earrange)</a:t>
                      </a:r>
                      <a:endParaRPr lang="zh-HK" altLang="en-US" sz="2400" b="0" dirty="0">
                        <a:latin typeface="Century Gothic" panose="020B0502020202020204" pitchFamily="34" charset="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能否</a:t>
                      </a:r>
                      <a:r>
                        <a:rPr lang="zh-HK" altLang="en-US" sz="24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「重新安排」原物的排序？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98851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5078083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27F110-527C-2514-EC9A-6DFB3446A1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586A757-CB11-AE26-B35D-84D59EBB0A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培养子女的创造力</a:t>
            </a:r>
            <a:endParaRPr lang="zh-HK" altLang="en-US" sz="6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3" name="內容版面配置區 2">
            <a:extLst>
              <a:ext uri="{FF2B5EF4-FFF2-40B4-BE49-F238E27FC236}">
                <a16:creationId xmlns:a16="http://schemas.microsoft.com/office/drawing/2014/main" id="{5E15F603-8E5B-E944-24C7-6EB889E9D0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737360"/>
            <a:ext cx="10206030" cy="545042"/>
          </a:xfrm>
        </p:spPr>
        <p:txBody>
          <a:bodyPr>
            <a:no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例子：假如智能手机</a:t>
            </a:r>
            <a:r>
              <a:rPr lang="en-US" altLang="zh-TW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…</a:t>
            </a:r>
            <a:r>
              <a:rPr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会有什么后果？</a:t>
            </a:r>
            <a:endParaRPr lang="en-US" altLang="zh-TW" sz="24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3" name="表格 2">
            <a:extLst>
              <a:ext uri="{FF2B5EF4-FFF2-40B4-BE49-F238E27FC236}">
                <a16:creationId xmlns:a16="http://schemas.microsoft.com/office/drawing/2014/main" id="{276BB38C-0C46-9B0E-EAD1-0C17713CB4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3282380"/>
              </p:ext>
            </p:extLst>
          </p:nvPr>
        </p:nvGraphicFramePr>
        <p:xfrm>
          <a:off x="1381516" y="2177167"/>
          <a:ext cx="9997262" cy="365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79798">
                  <a:extLst>
                    <a:ext uri="{9D8B030D-6E8A-4147-A177-3AD203B41FA5}">
                      <a16:colId xmlns:a16="http://schemas.microsoft.com/office/drawing/2014/main" val="2329939756"/>
                    </a:ext>
                  </a:extLst>
                </a:gridCol>
                <a:gridCol w="5217464">
                  <a:extLst>
                    <a:ext uri="{9D8B030D-6E8A-4147-A177-3AD203B41FA5}">
                      <a16:colId xmlns:a16="http://schemas.microsoft.com/office/drawing/2014/main" val="365099273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方向</a:t>
                      </a:r>
                      <a:endParaRPr lang="zh-HK" altLang="en-US" sz="24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例子</a:t>
                      </a:r>
                      <a:endParaRPr lang="zh-HK" altLang="en-US" sz="24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19466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US" altLang="zh-TW" sz="2400" b="0" dirty="0">
                          <a:latin typeface="Century Gothic" panose="020B0502020202020204" pitchFamily="34" charset="0"/>
                          <a:ea typeface="微軟正黑體" panose="020B0604030504040204" pitchFamily="34" charset="-120"/>
                        </a:rPr>
                        <a:t>1) </a:t>
                      </a:r>
                      <a:r>
                        <a:rPr lang="zh-HK" altLang="en-US" sz="2400" b="0" strike="noStrike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軟正黑體" panose="020B0604030504040204" pitchFamily="34" charset="-120"/>
                        </a:rPr>
                        <a:t>代</a:t>
                      </a:r>
                      <a:r>
                        <a:rPr lang="zh-TW" altLang="en-US" sz="2400" b="0" strike="noStrike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軟正黑體" panose="020B0604030504040204" pitchFamily="34" charset="-120"/>
                        </a:rPr>
                        <a:t>替</a:t>
                      </a:r>
                      <a:r>
                        <a:rPr lang="zh-HK" altLang="en-US" sz="2400" b="0" dirty="0">
                          <a:latin typeface="Century Gothic" panose="020B0502020202020204" pitchFamily="34" charset="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en-US" altLang="zh-TW" sz="2400" b="0" dirty="0">
                          <a:latin typeface="Century Gothic" panose="020B0502020202020204" pitchFamily="34" charset="0"/>
                          <a:ea typeface="微軟正黑體" panose="020B0604030504040204" pitchFamily="34" charset="-120"/>
                        </a:rPr>
                        <a:t>(Substitute)</a:t>
                      </a:r>
                      <a:endParaRPr lang="zh-HK" altLang="en-US" sz="2400" b="0" dirty="0">
                        <a:latin typeface="Century Gothic" panose="020B0502020202020204" pitchFamily="34" charset="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HK" altLang="en-US" sz="24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「</a:t>
                      </a:r>
                      <a:r>
                        <a:rPr lang="zh-TW" altLang="en-US" sz="24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代替</a:t>
                      </a:r>
                      <a:r>
                        <a:rPr lang="zh-HK" altLang="en-US" sz="24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」</a:t>
                      </a:r>
                      <a:r>
                        <a:rPr lang="zh-TW" altLang="en-US" sz="24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了真人互动</a:t>
                      </a:r>
                      <a:endParaRPr lang="zh-HK" altLang="en-US" sz="2400" b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45854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US" altLang="zh-TW" sz="2400" b="0" dirty="0">
                          <a:latin typeface="Century Gothic" panose="020B0502020202020204" pitchFamily="34" charset="0"/>
                          <a:ea typeface="微軟正黑體" panose="020B0604030504040204" pitchFamily="34" charset="-120"/>
                        </a:rPr>
                        <a:t>2)</a:t>
                      </a:r>
                      <a:r>
                        <a:rPr lang="en-US" altLang="zh-HK" sz="2400" b="0" dirty="0">
                          <a:latin typeface="Century Gothic" panose="020B0502020202020204" pitchFamily="34" charset="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zh-HK" altLang="en-US" sz="2400" b="0" dirty="0">
                          <a:latin typeface="Century Gothic" panose="020B0502020202020204" pitchFamily="34" charset="0"/>
                          <a:ea typeface="微軟正黑體" panose="020B0604030504040204" pitchFamily="34" charset="-120"/>
                        </a:rPr>
                        <a:t>结</a:t>
                      </a:r>
                      <a:r>
                        <a:rPr lang="zh-TW" altLang="en-US" sz="2400" b="0" dirty="0">
                          <a:latin typeface="Century Gothic" panose="020B0502020202020204" pitchFamily="34" charset="0"/>
                          <a:ea typeface="微軟正黑體" panose="020B0604030504040204" pitchFamily="34" charset="-120"/>
                        </a:rPr>
                        <a:t>合</a:t>
                      </a:r>
                      <a:r>
                        <a:rPr lang="zh-HK" altLang="en-US" sz="2400" b="0" dirty="0">
                          <a:latin typeface="Century Gothic" panose="020B0502020202020204" pitchFamily="34" charset="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en-US" altLang="zh-HK" sz="2400" b="0" dirty="0">
                          <a:latin typeface="Century Gothic" panose="020B0502020202020204" pitchFamily="34" charset="0"/>
                          <a:ea typeface="微軟正黑體" panose="020B0604030504040204" pitchFamily="34" charset="-120"/>
                        </a:rPr>
                        <a:t>(Combine)</a:t>
                      </a:r>
                      <a:endParaRPr lang="zh-HK" altLang="en-US" sz="2400" b="0" dirty="0">
                        <a:latin typeface="Century Gothic" panose="020B0502020202020204" pitchFamily="34" charset="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与金钱「</a:t>
                      </a:r>
                      <a:r>
                        <a:rPr lang="zh-HK" altLang="en-US" sz="24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结合」成为一体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32420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US" altLang="zh-TW" sz="2400" b="0" dirty="0">
                          <a:latin typeface="Century Gothic" panose="020B0502020202020204" pitchFamily="34" charset="0"/>
                          <a:ea typeface="微軟正黑體" panose="020B0604030504040204" pitchFamily="34" charset="-120"/>
                        </a:rPr>
                        <a:t>3) </a:t>
                      </a:r>
                      <a:r>
                        <a:rPr lang="zh-TW" altLang="en-US" sz="2400" b="0" dirty="0">
                          <a:latin typeface="Century Gothic" panose="020B0502020202020204" pitchFamily="34" charset="0"/>
                          <a:ea typeface="微軟正黑體" panose="020B0604030504040204" pitchFamily="34" charset="-120"/>
                        </a:rPr>
                        <a:t>适</a:t>
                      </a:r>
                      <a:r>
                        <a:rPr lang="zh-HK" altLang="en-US" sz="2400" b="0" dirty="0">
                          <a:latin typeface="Century Gothic" panose="020B0502020202020204" pitchFamily="34" charset="0"/>
                          <a:ea typeface="微軟正黑體" panose="020B0604030504040204" pitchFamily="34" charset="-120"/>
                        </a:rPr>
                        <a:t>应 </a:t>
                      </a:r>
                      <a:r>
                        <a:rPr lang="en-US" altLang="zh-HK" sz="2400" b="0" dirty="0">
                          <a:latin typeface="Century Gothic" panose="020B0502020202020204" pitchFamily="34" charset="0"/>
                          <a:ea typeface="微軟正黑體" panose="020B0604030504040204" pitchFamily="34" charset="-120"/>
                        </a:rPr>
                        <a:t>(Adapt)</a:t>
                      </a:r>
                      <a:endParaRPr lang="zh-HK" altLang="en-US" sz="2400" b="0" dirty="0">
                        <a:latin typeface="Century Gothic" panose="020B0502020202020204" pitchFamily="34" charset="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会自动「适</a:t>
                      </a:r>
                      <a:r>
                        <a:rPr lang="zh-HK" altLang="en-US" sz="24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应」</a:t>
                      </a:r>
                      <a:r>
                        <a:rPr lang="zh-TW" altLang="en-US" sz="24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用家的喜好</a:t>
                      </a:r>
                      <a:endParaRPr lang="zh-HK" altLang="en-US" sz="2400" b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7549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US" altLang="zh-HK" sz="2400" b="0" dirty="0">
                          <a:latin typeface="Century Gothic" panose="020B0502020202020204" pitchFamily="34" charset="0"/>
                          <a:ea typeface="微軟正黑體" panose="020B0604030504040204" pitchFamily="34" charset="-120"/>
                        </a:rPr>
                        <a:t>4)</a:t>
                      </a:r>
                      <a:r>
                        <a:rPr lang="zh-TW" altLang="en-US" sz="2400" b="0" kern="1200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微軟正黑體" panose="020B0604030504040204" pitchFamily="34" charset="-120"/>
                          <a:cs typeface="+mn-cs"/>
                        </a:rPr>
                        <a:t> </a:t>
                      </a:r>
                      <a:r>
                        <a:rPr lang="zh-HK" altLang="en-US" sz="2400" b="0" kern="1200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微軟正黑體" panose="020B0604030504040204" pitchFamily="34" charset="-120"/>
                          <a:cs typeface="+mn-cs"/>
                        </a:rPr>
                        <a:t>改变  </a:t>
                      </a:r>
                      <a:r>
                        <a:rPr lang="en-US" altLang="zh-HK" sz="2400" b="0" dirty="0">
                          <a:latin typeface="Century Gothic" panose="020B0502020202020204" pitchFamily="34" charset="0"/>
                          <a:ea typeface="微軟正黑體" panose="020B0604030504040204" pitchFamily="34" charset="-120"/>
                        </a:rPr>
                        <a:t>(Modify)</a:t>
                      </a:r>
                      <a:endParaRPr lang="zh-HK" altLang="en-US" sz="2400" b="0" dirty="0">
                        <a:latin typeface="Century Gothic" panose="020B0502020202020204" pitchFamily="34" charset="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细小到可以放在身体里面</a:t>
                      </a:r>
                      <a:endParaRPr lang="zh-HK" altLang="en-US" sz="2400" b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4853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US" altLang="zh-HK" sz="2400" b="0" dirty="0">
                          <a:latin typeface="Century Gothic" panose="020B0502020202020204" pitchFamily="34" charset="0"/>
                          <a:ea typeface="微軟正黑體" panose="020B0604030504040204" pitchFamily="34" charset="-120"/>
                        </a:rPr>
                        <a:t>5)</a:t>
                      </a:r>
                      <a:r>
                        <a:rPr lang="zh-HK" altLang="en-US" sz="2400" b="0" dirty="0">
                          <a:latin typeface="Century Gothic" panose="020B0502020202020204" pitchFamily="34" charset="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zh-TW" altLang="en-US" sz="2400" b="0" dirty="0">
                          <a:latin typeface="Century Gothic" panose="020B0502020202020204" pitchFamily="34" charset="0"/>
                          <a:ea typeface="微軟正黑體" panose="020B0604030504040204" pitchFamily="34" charset="-120"/>
                        </a:rPr>
                        <a:t>其他</a:t>
                      </a:r>
                      <a:r>
                        <a:rPr lang="zh-HK" altLang="en-US" sz="2400" b="0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en-US" altLang="zh-HK" sz="2400" b="0" dirty="0">
                          <a:latin typeface="Century Gothic" panose="020B0502020202020204" pitchFamily="34" charset="0"/>
                          <a:ea typeface="微軟正黑體" panose="020B0604030504040204" pitchFamily="34" charset="-120"/>
                        </a:rPr>
                        <a:t>(Put to other uses)</a:t>
                      </a:r>
                      <a:endParaRPr lang="zh-HK" altLang="en-US" sz="2400" b="0" dirty="0">
                        <a:latin typeface="Century Gothic" panose="020B0502020202020204" pitchFamily="34" charset="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可以为用家提供食物</a:t>
                      </a:r>
                      <a:endParaRPr lang="zh-HK" altLang="en-US" sz="2400" b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81885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US" altLang="zh-HK" sz="2400" b="0" dirty="0">
                          <a:latin typeface="Century Gothic" panose="020B0502020202020204" pitchFamily="34" charset="0"/>
                          <a:ea typeface="微軟正黑體" panose="020B0604030504040204" pitchFamily="34" charset="-120"/>
                        </a:rPr>
                        <a:t>6)</a:t>
                      </a:r>
                      <a:r>
                        <a:rPr lang="zh-HK" altLang="en-US" sz="2400" b="0" dirty="0">
                          <a:latin typeface="Century Gothic" panose="020B0502020202020204" pitchFamily="34" charset="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zh-TW" altLang="en-US" sz="2400" b="0" strike="noStrike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軟正黑體" panose="020B0604030504040204" pitchFamily="34" charset="-120"/>
                        </a:rPr>
                        <a:t>除</a:t>
                      </a:r>
                      <a:r>
                        <a:rPr lang="zh-HK" altLang="en-US" sz="2400" b="0" strike="noStrike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軟正黑體" panose="020B0604030504040204" pitchFamily="34" charset="-120"/>
                        </a:rPr>
                        <a:t>去</a:t>
                      </a:r>
                      <a:r>
                        <a:rPr lang="zh-HK" altLang="en-US" sz="2400" b="0" dirty="0">
                          <a:latin typeface="Century Gothic" panose="020B0502020202020204" pitchFamily="34" charset="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en-US" altLang="zh-HK" sz="2400" b="0" dirty="0">
                          <a:latin typeface="Century Gothic" panose="020B0502020202020204" pitchFamily="34" charset="0"/>
                          <a:ea typeface="微軟正黑體" panose="020B0604030504040204" pitchFamily="34" charset="-120"/>
                        </a:rPr>
                        <a:t>(Eliminate) </a:t>
                      </a:r>
                      <a:endParaRPr lang="zh-HK" altLang="en-US" sz="2400" b="0" dirty="0">
                        <a:latin typeface="Century Gothic" panose="020B0502020202020204" pitchFamily="34" charset="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4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能够</a:t>
                      </a:r>
                      <a:r>
                        <a:rPr lang="zh-HK" altLang="en-US" sz="24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「除去」</a:t>
                      </a:r>
                      <a:r>
                        <a:rPr lang="zh-TW" altLang="en-US" sz="24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充电的需要</a:t>
                      </a:r>
                      <a:endParaRPr lang="zh-HK" altLang="en-US" sz="2400" b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99399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altLang="zh-HK" sz="2400" b="0" dirty="0">
                          <a:latin typeface="Century Gothic" panose="020B0502020202020204" pitchFamily="34" charset="0"/>
                          <a:ea typeface="微軟正黑體" panose="020B0604030504040204" pitchFamily="34" charset="-120"/>
                        </a:rPr>
                        <a:t>7) </a:t>
                      </a:r>
                      <a:r>
                        <a:rPr lang="zh-HK" altLang="en-US" sz="2400" b="0" strike="noStrike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軟正黑體" panose="020B0604030504040204" pitchFamily="34" charset="-120"/>
                        </a:rPr>
                        <a:t>重</a:t>
                      </a:r>
                      <a:r>
                        <a:rPr lang="zh-TW" altLang="en-US" sz="2400" b="0" strike="noStrike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軟正黑體" panose="020B0604030504040204" pitchFamily="34" charset="-120"/>
                        </a:rPr>
                        <a:t>新安排</a:t>
                      </a:r>
                      <a:r>
                        <a:rPr lang="en-US" altLang="zh-HK" sz="2400" b="0" dirty="0">
                          <a:latin typeface="Century Gothic" panose="020B0502020202020204" pitchFamily="34" charset="0"/>
                          <a:ea typeface="微軟正黑體" panose="020B0604030504040204" pitchFamily="34" charset="-120"/>
                        </a:rPr>
                        <a:t>(Rearrange)</a:t>
                      </a:r>
                      <a:endParaRPr lang="zh-HK" altLang="en-US" sz="2400" b="0" dirty="0">
                        <a:latin typeface="Century Gothic" panose="020B0502020202020204" pitchFamily="34" charset="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可以让用家走进电子世界里生活</a:t>
                      </a:r>
                      <a:endParaRPr lang="zh-HK" altLang="en-US" sz="2400" b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9885182"/>
                  </a:ext>
                </a:extLst>
              </a:tr>
            </a:tbl>
          </a:graphicData>
        </a:graphic>
      </p:graphicFrame>
      <p:sp>
        <p:nvSpPr>
          <p:cNvPr id="4" name="文字方塊 4">
            <a:extLst>
              <a:ext uri="{FF2B5EF4-FFF2-40B4-BE49-F238E27FC236}">
                <a16:creationId xmlns:a16="http://schemas.microsoft.com/office/drawing/2014/main" id="{41F695AB-6462-BEE0-B0E8-86F051587F6C}"/>
              </a:ext>
            </a:extLst>
          </p:cNvPr>
          <p:cNvSpPr txBox="1"/>
          <p:nvPr/>
        </p:nvSpPr>
        <p:spPr>
          <a:xfrm>
            <a:off x="1381516" y="5834767"/>
            <a:ext cx="1029462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教育局</a:t>
            </a:r>
            <a:r>
              <a:rPr lang="en-US" altLang="zh-TW" sz="1400" dirty="0">
                <a:latin typeface="Century Gothic" panose="020B0502020202020204" pitchFamily="34" charset="0"/>
              </a:rPr>
              <a:t>﹙2017﹚</a:t>
            </a:r>
            <a:r>
              <a:rPr lang="zh-TW" altLang="en-US" sz="1400" dirty="0">
                <a:latin typeface="Century Gothic" panose="020B0502020202020204" pitchFamily="34" charset="0"/>
              </a:rPr>
              <a:t>。</a:t>
            </a:r>
            <a:r>
              <a:rPr lang="en-US" altLang="zh-TW" sz="1400" i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《</a:t>
            </a:r>
            <a:r>
              <a:rPr lang="zh-TW" altLang="en-US" sz="1400" i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六式创意思维技巧</a:t>
            </a:r>
            <a:r>
              <a:rPr lang="en-US" altLang="zh-TW" sz="1400" i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》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。摘自：</a:t>
            </a:r>
            <a:r>
              <a:rPr lang="en-US" altLang="zh-TW" sz="1400" dirty="0">
                <a:latin typeface="Century Gothic" panose="020B0502020202020204" pitchFamily="34" charset="0"/>
                <a:ea typeface="微軟正黑體" panose="020B0604030504040204" pitchFamily="34" charset="-12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https://www.edb.gov.hk/attachment/tc/curriculum-development/major-level-of-edu/gifted/resources_and_support/files/6_Sets_of_Creavie_Thinking.pdf 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1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00500886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標題 1">
            <a:extLst>
              <a:ext uri="{FF2B5EF4-FFF2-40B4-BE49-F238E27FC236}">
                <a16:creationId xmlns:a16="http://schemas.microsoft.com/office/drawing/2014/main" id="{A37D4580-8373-4E76-954D-E1CD4ADDB9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zh-TW" altLang="en-US" sz="6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解决问题能力的重要性</a:t>
            </a:r>
            <a:endParaRPr lang="zh-HK" altLang="en-US" sz="6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7" name="內容版面配置區 2">
            <a:extLst>
              <a:ext uri="{FF2B5EF4-FFF2-40B4-BE49-F238E27FC236}">
                <a16:creationId xmlns:a16="http://schemas.microsoft.com/office/drawing/2014/main" id="{E01B2AD8-64AB-4C48-8B3F-C63D511DA9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22744" y="1845734"/>
            <a:ext cx="9932936" cy="3274907"/>
          </a:xfrm>
        </p:spPr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zh-TW" altLang="en-US" sz="2800" dirty="0">
                <a:solidFill>
                  <a:schemeClr val="tx1"/>
                </a:solidFill>
                <a:latin typeface="Century Gothic" panose="020B0502020202020204" pitchFamily="34" charset="0"/>
                <a:ea typeface="微軟正黑體" panose="020B0604030504040204" pitchFamily="34" charset="-120"/>
              </a:rPr>
              <a:t>当眼前的</a:t>
            </a:r>
            <a:r>
              <a:rPr lang="zh-TW" altLang="en-US" sz="2800" b="1" dirty="0">
                <a:solidFill>
                  <a:srgbClr val="FF0000"/>
                </a:solidFill>
                <a:latin typeface="Century Gothic" panose="020B0502020202020204" pitchFamily="34" charset="0"/>
                <a:ea typeface="微軟正黑體" panose="020B0604030504040204" pitchFamily="34" charset="-120"/>
              </a:rPr>
              <a:t>客观状态</a:t>
            </a:r>
            <a:r>
              <a:rPr lang="zh-TW" altLang="en-US" sz="2800" dirty="0">
                <a:solidFill>
                  <a:schemeClr val="tx1"/>
                </a:solidFill>
                <a:latin typeface="Century Gothic" panose="020B0502020202020204" pitchFamily="34" charset="0"/>
                <a:ea typeface="微軟正黑體" panose="020B0604030504040204" pitchFamily="34" charset="-120"/>
              </a:rPr>
              <a:t>与我们的</a:t>
            </a:r>
            <a:r>
              <a:rPr lang="zh-TW" altLang="en-US" sz="2800" b="1" dirty="0">
                <a:solidFill>
                  <a:srgbClr val="FF0000"/>
                </a:solidFill>
                <a:latin typeface="Century Gothic" panose="020B0502020202020204" pitchFamily="34" charset="0"/>
                <a:ea typeface="微軟正黑體" panose="020B0604030504040204" pitchFamily="34" charset="-120"/>
              </a:rPr>
              <a:t>预期状态</a:t>
            </a:r>
            <a:r>
              <a:rPr lang="zh-TW" altLang="en-US" sz="2800" dirty="0">
                <a:solidFill>
                  <a:schemeClr val="tx1"/>
                </a:solidFill>
                <a:latin typeface="Century Gothic" panose="020B0502020202020204" pitchFamily="34" charset="0"/>
                <a:ea typeface="微軟正黑體" panose="020B0604030504040204" pitchFamily="34" charset="-120"/>
              </a:rPr>
              <a:t>有落差时，问题就会出现。</a:t>
            </a:r>
            <a:endParaRPr lang="en-US" altLang="zh-TW" sz="2800" dirty="0">
              <a:solidFill>
                <a:schemeClr val="tx1"/>
              </a:solidFill>
              <a:latin typeface="Century Gothic" panose="020B0502020202020204" pitchFamily="34" charset="0"/>
              <a:ea typeface="微軟正黑體" panose="020B0604030504040204" pitchFamily="34" charset="-120"/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zh-TW" altLang="en-US" sz="2800" dirty="0">
                <a:solidFill>
                  <a:schemeClr val="tx1"/>
                </a:solidFill>
                <a:latin typeface="Century Gothic" panose="020B0502020202020204" pitchFamily="34" charset="0"/>
                <a:ea typeface="微軟正黑體" panose="020B0604030504040204" pitchFamily="34" charset="-120"/>
              </a:rPr>
              <a:t>解决问题能力就是指将客观状态和预期状态拉近的能力。能够达到我们的预期状态，就是达到目标，亦即是解决问题。</a:t>
            </a:r>
            <a:endParaRPr lang="en-US" altLang="zh-TW" sz="2800" dirty="0">
              <a:solidFill>
                <a:schemeClr val="tx1"/>
              </a:solidFill>
              <a:latin typeface="Century Gothic" panose="020B0502020202020204" pitchFamily="34" charset="0"/>
              <a:ea typeface="微軟正黑體" panose="020B0604030504040204" pitchFamily="34" charset="-120"/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zh-TW" altLang="en-US" sz="2800" dirty="0">
                <a:solidFill>
                  <a:schemeClr val="tx1"/>
                </a:solidFill>
                <a:latin typeface="Century Gothic" panose="020B0502020202020204" pitchFamily="34" charset="0"/>
                <a:ea typeface="微軟正黑體" panose="020B0604030504040204" pitchFamily="34" charset="-120"/>
              </a:rPr>
              <a:t>小至决定午餐吃什么、周末去看电影还是去逛街，大至制定学习计划、决定以什么为终身职业，都可以被称为问题。因为我们几乎每一天都在解决问题，所以解决问题能力是生活的基本技能。</a:t>
            </a:r>
            <a:endParaRPr lang="en-US" altLang="zh-TW" sz="2800" dirty="0">
              <a:solidFill>
                <a:schemeClr val="tx1"/>
              </a:solidFill>
              <a:latin typeface="Century Gothic" panose="020B0502020202020204" pitchFamily="34" charset="0"/>
              <a:ea typeface="微軟正黑體" panose="020B0604030504040204" pitchFamily="34" charset="-120"/>
            </a:endParaRPr>
          </a:p>
          <a:p>
            <a:pPr>
              <a:buFont typeface="Courier New" panose="02070309020205020404" pitchFamily="49" charset="0"/>
              <a:buChar char="o"/>
            </a:pPr>
            <a:endParaRPr lang="zh-TW" altLang="en-US" sz="2800" dirty="0">
              <a:solidFill>
                <a:schemeClr val="tx1"/>
              </a:solidFill>
              <a:latin typeface="Century Gothic" panose="020B0502020202020204" pitchFamily="34" charset="0"/>
              <a:ea typeface="微軟正黑體" panose="020B0604030504040204" pitchFamily="34" charset="-120"/>
            </a:endParaRPr>
          </a:p>
        </p:txBody>
      </p:sp>
      <p:sp>
        <p:nvSpPr>
          <p:cNvPr id="2" name="文字方塊 4">
            <a:extLst>
              <a:ext uri="{FF2B5EF4-FFF2-40B4-BE49-F238E27FC236}">
                <a16:creationId xmlns:a16="http://schemas.microsoft.com/office/drawing/2014/main" id="{681CB81E-B7F5-446F-C4A7-8B1EC237F0E5}"/>
              </a:ext>
            </a:extLst>
          </p:cNvPr>
          <p:cNvSpPr txBox="1"/>
          <p:nvPr/>
        </p:nvSpPr>
        <p:spPr>
          <a:xfrm>
            <a:off x="1097281" y="5763687"/>
            <a:ext cx="1029462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1400" dirty="0">
                <a:latin typeface="Century Gothic" panose="020B0502020202020204" pitchFamily="34" charset="0"/>
              </a:rPr>
              <a:t>教育局</a:t>
            </a:r>
            <a:r>
              <a:rPr lang="en-US" altLang="zh-TW" sz="1400" dirty="0">
                <a:latin typeface="Century Gothic" panose="020B0502020202020204" pitchFamily="34" charset="0"/>
              </a:rPr>
              <a:t>﹙n.d.﹚</a:t>
            </a:r>
            <a:r>
              <a:rPr lang="zh-TW" altLang="en-US" sz="1400" dirty="0">
                <a:latin typeface="Century Gothic" panose="020B0502020202020204" pitchFamily="34" charset="0"/>
              </a:rPr>
              <a:t>。</a:t>
            </a:r>
            <a:r>
              <a:rPr lang="en-US" altLang="zh-TW" sz="1400" i="1" dirty="0">
                <a:latin typeface="Century Gothic" panose="020B0502020202020204" pitchFamily="34" charset="0"/>
              </a:rPr>
              <a:t>《</a:t>
            </a:r>
            <a:r>
              <a:rPr lang="zh-TW" altLang="en-US" sz="1400" i="1" dirty="0">
                <a:latin typeface="Century Gothic" panose="020B0502020202020204" pitchFamily="34" charset="0"/>
              </a:rPr>
              <a:t>问题解决与创造力</a:t>
            </a:r>
            <a:r>
              <a:rPr lang="en-US" altLang="zh-TW" sz="1400" i="1" dirty="0">
                <a:latin typeface="Century Gothic" panose="020B0502020202020204" pitchFamily="34" charset="0"/>
              </a:rPr>
              <a:t>》</a:t>
            </a:r>
            <a:r>
              <a:rPr lang="zh-TW" altLang="en-US" sz="1400" dirty="0">
                <a:latin typeface="Century Gothic" panose="020B0502020202020204" pitchFamily="34" charset="0"/>
              </a:rPr>
              <a:t>。摘自：</a:t>
            </a:r>
            <a:r>
              <a:rPr lang="en-US" altLang="zh-TW" sz="1400" dirty="0">
                <a:latin typeface="Century Gothic" panose="020B0502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https://www.edb.gov.hk/attachment/en/curriculum-development/kla/technology-edu/resources/tech-subjects/idt_4.pdf</a:t>
            </a:r>
            <a:endParaRPr lang="en-HK" sz="14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320267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標題 1">
            <a:extLst>
              <a:ext uri="{FF2B5EF4-FFF2-40B4-BE49-F238E27FC236}">
                <a16:creationId xmlns:a16="http://schemas.microsoft.com/office/drawing/2014/main" id="{4505775A-F8FA-F057-ED1B-C7206F5FEF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zh-TW" altLang="en-US" sz="6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培养子女的解决问题能力</a:t>
            </a:r>
            <a:endParaRPr lang="zh-HK" altLang="en-US" sz="6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4" name="內容版面配置區 2">
            <a:extLst>
              <a:ext uri="{FF2B5EF4-FFF2-40B4-BE49-F238E27FC236}">
                <a16:creationId xmlns:a16="http://schemas.microsoft.com/office/drawing/2014/main" id="{2C38B4F8-1BFA-D44D-CC4A-819BAB59B99F}"/>
              </a:ext>
            </a:extLst>
          </p:cNvPr>
          <p:cNvSpPr txBox="1">
            <a:spLocks/>
          </p:cNvSpPr>
          <p:nvPr/>
        </p:nvSpPr>
        <p:spPr>
          <a:xfrm>
            <a:off x="1249680" y="3392382"/>
            <a:ext cx="10058400" cy="1856316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Courier New" panose="02070309020205020404" pitchFamily="49" charset="0"/>
              <a:buChar char="o"/>
            </a:pPr>
            <a:r>
              <a:rPr lang="zh-TW" altLang="en-US" sz="30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「解难四部曲」：</a:t>
            </a:r>
            <a:endParaRPr lang="en-US" altLang="zh-TW" sz="28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397B7FB1-84A9-595E-40B7-54746F0104F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7229" r="79096" b="39679"/>
          <a:stretch/>
        </p:blipFill>
        <p:spPr>
          <a:xfrm>
            <a:off x="1249680" y="3841115"/>
            <a:ext cx="2179320" cy="1569085"/>
          </a:xfrm>
          <a:prstGeom prst="rect">
            <a:avLst/>
          </a:prstGeom>
        </p:spPr>
      </p:pic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95FC95B-7BE4-539B-FBFB-889498458E01}"/>
              </a:ext>
            </a:extLst>
          </p:cNvPr>
          <p:cNvSpPr txBox="1">
            <a:spLocks/>
          </p:cNvSpPr>
          <p:nvPr/>
        </p:nvSpPr>
        <p:spPr>
          <a:xfrm>
            <a:off x="1249680" y="1998134"/>
            <a:ext cx="10058400" cy="1856316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Courier New" panose="02070309020205020404" pitchFamily="49" charset="0"/>
              <a:buChar char="o"/>
            </a:pPr>
            <a:r>
              <a:rPr lang="zh-TW" altLang="en-US" sz="30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例子：子女要做小组汇报，但其他组员似乎都「懒懒闲」，不大肯动手做。子女觉得很烦恼：他不想独自完成所有工作，但又担心如果连他自己都不做的话，全组都会得零分。</a:t>
            </a:r>
            <a:endParaRPr lang="en-US" altLang="zh-TW" sz="28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5BEEF35F-A5D1-6997-478A-871C24DD6BC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1128" r="52741"/>
          <a:stretch/>
        </p:blipFill>
        <p:spPr>
          <a:xfrm>
            <a:off x="3371850" y="3823963"/>
            <a:ext cx="2724150" cy="1603387"/>
          </a:xfrm>
          <a:prstGeom prst="rect">
            <a:avLst/>
          </a:prstGeom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54B9864E-ED5D-A61A-E175-F37C4E65675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7259" r="26610"/>
          <a:stretch/>
        </p:blipFill>
        <p:spPr>
          <a:xfrm>
            <a:off x="6096000" y="3806813"/>
            <a:ext cx="2724150" cy="1603387"/>
          </a:xfrm>
          <a:prstGeom prst="rect">
            <a:avLst/>
          </a:prstGeo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CFAA3016-2C45-9172-08B6-7FC75202F64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3024"/>
          <a:stretch/>
        </p:blipFill>
        <p:spPr>
          <a:xfrm>
            <a:off x="8763000" y="3795386"/>
            <a:ext cx="2812232" cy="1603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532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7">
          <a:extLst>
            <a:ext uri="{FF2B5EF4-FFF2-40B4-BE49-F238E27FC236}">
              <a16:creationId xmlns:a16="http://schemas.microsoft.com/office/drawing/2014/main" id="{E05C3DA1-7947-9E2D-E79E-FD56DC4A00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1">
            <a:extLst>
              <a:ext uri="{FF2B5EF4-FFF2-40B4-BE49-F238E27FC236}">
                <a16:creationId xmlns:a16="http://schemas.microsoft.com/office/drawing/2014/main" id="{EE01FBAF-5E54-6F0B-4D7B-70E3C23C8B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zh-TW" altLang="en-US" sz="6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通过协作解决问题</a:t>
            </a:r>
            <a:endParaRPr lang="zh-HK" altLang="en-US" sz="6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內容版面配置區 2">
            <a:extLst>
              <a:ext uri="{FF2B5EF4-FFF2-40B4-BE49-F238E27FC236}">
                <a16:creationId xmlns:a16="http://schemas.microsoft.com/office/drawing/2014/main" id="{F72586E4-BC07-B86A-B2D4-8D5DA519C0A7}"/>
              </a:ext>
            </a:extLst>
          </p:cNvPr>
          <p:cNvSpPr txBox="1">
            <a:spLocks/>
          </p:cNvSpPr>
          <p:nvPr/>
        </p:nvSpPr>
        <p:spPr>
          <a:xfrm>
            <a:off x="1097280" y="1845734"/>
            <a:ext cx="10058400" cy="2383366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Courier New" panose="02070309020205020404" pitchFamily="49" charset="0"/>
              <a:buChar char="o"/>
            </a:pPr>
            <a:r>
              <a:rPr lang="zh-TW" altLang="en-US" sz="30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假设子女决定与组员一起</a:t>
            </a:r>
            <a:r>
              <a:rPr lang="zh-TW" altLang="en-US" sz="30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协作</a:t>
            </a:r>
            <a:r>
              <a:rPr lang="zh-TW" altLang="en-US" sz="30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来解决问题，子女就需要具备协作能力。</a:t>
            </a:r>
            <a:endParaRPr lang="en-US" altLang="zh-TW" sz="3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zh-TW" altLang="en-US" sz="30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协作能力是指能够有效地进行小组工作，并在协作关系中达成共同目标的能力。</a:t>
            </a:r>
            <a:endParaRPr lang="en-US" altLang="zh-TW" sz="3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D8ACB4B2-D3E8-46A4-7EB5-3F1D18C044EF}"/>
              </a:ext>
            </a:extLst>
          </p:cNvPr>
          <p:cNvSpPr txBox="1"/>
          <p:nvPr/>
        </p:nvSpPr>
        <p:spPr>
          <a:xfrm>
            <a:off x="1097280" y="5770767"/>
            <a:ext cx="1029462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1400" dirty="0">
                <a:latin typeface="Century Gothic" panose="020B0502020202020204" pitchFamily="34" charset="0"/>
              </a:rPr>
              <a:t>教育局</a:t>
            </a:r>
            <a:r>
              <a:rPr lang="en-US" altLang="zh-TW" sz="1400" dirty="0">
                <a:latin typeface="Century Gothic" panose="020B0502020202020204" pitchFamily="34" charset="0"/>
              </a:rPr>
              <a:t>﹙2001﹚</a:t>
            </a:r>
            <a:r>
              <a:rPr lang="zh-TW" altLang="en-US" sz="1400" dirty="0">
                <a:latin typeface="Century Gothic" panose="020B0502020202020204" pitchFamily="34" charset="0"/>
              </a:rPr>
              <a:t>。</a:t>
            </a:r>
            <a:r>
              <a:rPr lang="en-US" altLang="zh-TW" sz="1400" i="1" dirty="0">
                <a:latin typeface="Century Gothic" panose="020B0502020202020204" pitchFamily="34" charset="0"/>
              </a:rPr>
              <a:t>《</a:t>
            </a:r>
            <a:r>
              <a:rPr lang="zh-TW" altLang="en-US" sz="1400" i="1" dirty="0">
                <a:latin typeface="Century Gothic" panose="020B0502020202020204" pitchFamily="34" charset="0"/>
              </a:rPr>
              <a:t>学会学习 </a:t>
            </a:r>
            <a:r>
              <a:rPr lang="en-US" altLang="zh-TW" sz="1400" i="1" dirty="0">
                <a:latin typeface="Century Gothic" panose="020B0502020202020204" pitchFamily="34" charset="0"/>
              </a:rPr>
              <a:t>- </a:t>
            </a:r>
            <a:r>
              <a:rPr lang="zh-TW" altLang="en-US" sz="1400" i="1" dirty="0">
                <a:latin typeface="Century Gothic" panose="020B0502020202020204" pitchFamily="34" charset="0"/>
              </a:rPr>
              <a:t>课程发展路向</a:t>
            </a:r>
            <a:r>
              <a:rPr lang="en-US" altLang="zh-TW" sz="1400" i="1" dirty="0">
                <a:latin typeface="Century Gothic" panose="020B0502020202020204" pitchFamily="34" charset="0"/>
              </a:rPr>
              <a:t>》</a:t>
            </a:r>
            <a:r>
              <a:rPr lang="zh-TW" altLang="en-US" sz="1400" dirty="0">
                <a:latin typeface="Century Gothic" panose="020B0502020202020204" pitchFamily="34" charset="0"/>
              </a:rPr>
              <a:t>。摘自：</a:t>
            </a:r>
            <a:r>
              <a:rPr lang="en-US" altLang="zh-TW" sz="1400" dirty="0">
                <a:latin typeface="Century Gothic" panose="020B0502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https://www.edb.gov.hk/tc/curriculum-development/cs-curriculum-doc-report/wf-in-cur/index.html</a:t>
            </a:r>
            <a:endParaRPr lang="en-HK" sz="14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41447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505775A-F8FA-F057-ED1B-C7206F5FEF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000" b="1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学习</a:t>
            </a:r>
            <a:r>
              <a:rPr lang="en-US" altLang="zh-TW" sz="6000" b="1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21</a:t>
            </a:r>
            <a:r>
              <a:rPr lang="zh-TW" altLang="en-US" sz="6000" b="1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世纪共通能力的重要性</a:t>
            </a:r>
            <a:endParaRPr lang="zh-HK" altLang="en-US" sz="6000" b="1" dirty="0"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6" name="內容版面配置區 2">
            <a:extLst>
              <a:ext uri="{FF2B5EF4-FFF2-40B4-BE49-F238E27FC236}">
                <a16:creationId xmlns:a16="http://schemas.microsoft.com/office/drawing/2014/main" id="{2C38B4F8-1BFA-D44D-CC4A-819BAB59B9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286125"/>
          </a:xfrm>
        </p:spPr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zh-TW" alt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</a:t>
            </a:r>
            <a:r>
              <a:rPr lang="en-US" altLang="zh-TW" sz="2800" dirty="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21</a:t>
            </a:r>
            <a:r>
              <a:rPr lang="zh-TW" alt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世纪共通能力是指能够适应变化、面对挑战的能力。</a:t>
            </a:r>
            <a:endParaRPr lang="en-US" altLang="zh-TW" sz="2800" dirty="0">
              <a:solidFill>
                <a:schemeClr val="tx1"/>
              </a:solidFill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zh-TW" alt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这些能力帮助子女不断学习，通过探索、思考、沟通、合作、创新、应变，自我完善、解决问题。</a:t>
            </a:r>
            <a:endParaRPr lang="en-US" altLang="zh-TW" sz="2800" dirty="0">
              <a:solidFill>
                <a:schemeClr val="tx1"/>
              </a:solidFill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zh-TW" alt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共通能力的种类繁多，能力与能力之间亦有相关相类似的地方。这次活动介绍其中三种能力：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zh-TW" alt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慎思明辨能力</a:t>
            </a:r>
            <a:endParaRPr lang="en-US" altLang="zh-TW" sz="2800" dirty="0">
              <a:solidFill>
                <a:schemeClr val="tx1"/>
              </a:solidFill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lvl="2">
              <a:buFont typeface="Arial" panose="020B0604020202020204" pitchFamily="34" charset="0"/>
              <a:buChar char="•"/>
            </a:pPr>
            <a:r>
              <a:rPr lang="zh-TW" alt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创造力</a:t>
            </a:r>
            <a:endParaRPr lang="en-US" altLang="zh-TW" sz="2800" dirty="0">
              <a:solidFill>
                <a:schemeClr val="tx1"/>
              </a:solidFill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lvl="2">
              <a:buFont typeface="Arial" panose="020B0604020202020204" pitchFamily="34" charset="0"/>
              <a:buChar char="•"/>
            </a:pPr>
            <a:r>
              <a:rPr lang="zh-TW" alt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解决问题能力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8171810-9C2A-4171-8840-421E87298891}"/>
              </a:ext>
            </a:extLst>
          </p:cNvPr>
          <p:cNvSpPr/>
          <p:nvPr/>
        </p:nvSpPr>
        <p:spPr>
          <a:xfrm>
            <a:off x="1097280" y="5993359"/>
            <a:ext cx="1051560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latin typeface="Century Gothic" panose="020B0502020202020204" pitchFamily="34" charset="0"/>
              </a:rPr>
              <a:t>Trilling, B., &amp; Fadel, C. (2012). </a:t>
            </a:r>
            <a:r>
              <a:rPr lang="en-US" sz="1200" i="1" dirty="0">
                <a:latin typeface="Century Gothic" panose="020B0502020202020204" pitchFamily="34" charset="0"/>
              </a:rPr>
              <a:t>21st century skills: Learning for life in our times</a:t>
            </a:r>
            <a:r>
              <a:rPr lang="en-US" sz="1200" dirty="0">
                <a:latin typeface="Century Gothic" panose="020B0502020202020204" pitchFamily="34" charset="0"/>
              </a:rPr>
              <a:t>. John Wiley &amp; Sons.</a:t>
            </a:r>
          </a:p>
        </p:txBody>
      </p:sp>
    </p:spTree>
    <p:extLst>
      <p:ext uri="{BB962C8B-B14F-4D97-AF65-F5344CB8AC3E}">
        <p14:creationId xmlns:p14="http://schemas.microsoft.com/office/powerpoint/2010/main" val="26689523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7">
          <a:extLst>
            <a:ext uri="{FF2B5EF4-FFF2-40B4-BE49-F238E27FC236}">
              <a16:creationId xmlns:a16="http://schemas.microsoft.com/office/drawing/2014/main" id="{E05C3DA1-7947-9E2D-E79E-FD56DC4A00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1">
            <a:extLst>
              <a:ext uri="{FF2B5EF4-FFF2-40B4-BE49-F238E27FC236}">
                <a16:creationId xmlns:a16="http://schemas.microsoft.com/office/drawing/2014/main" id="{EE01FBAF-5E54-6F0B-4D7B-70E3C23C8B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zh-TW" altLang="en-US" sz="6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通过协作解决问题</a:t>
            </a:r>
            <a:endParaRPr lang="zh-HK" altLang="en-US" sz="6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內容版面配置區 2">
            <a:extLst>
              <a:ext uri="{FF2B5EF4-FFF2-40B4-BE49-F238E27FC236}">
                <a16:creationId xmlns:a16="http://schemas.microsoft.com/office/drawing/2014/main" id="{F72586E4-BC07-B86A-B2D4-8D5DA519C0A7}"/>
              </a:ext>
            </a:extLst>
          </p:cNvPr>
          <p:cNvSpPr txBox="1">
            <a:spLocks/>
          </p:cNvSpPr>
          <p:nvPr/>
        </p:nvSpPr>
        <p:spPr>
          <a:xfrm>
            <a:off x="1097280" y="1845734"/>
            <a:ext cx="10058400" cy="681566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Courier New" panose="02070309020205020404" pitchFamily="49" charset="0"/>
              <a:buChar char="o"/>
            </a:pPr>
            <a:r>
              <a:rPr lang="zh-TW" altLang="en-US" sz="2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在协作过程中，子女可能要扮演以下角色：</a:t>
            </a:r>
            <a:endParaRPr lang="en-US" altLang="zh-TW" sz="28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Font typeface="Courier New" panose="02070309020205020404" pitchFamily="49" charset="0"/>
              <a:buChar char="o"/>
            </a:pPr>
            <a:endParaRPr lang="en-US" altLang="zh-TW" sz="28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D8ACB4B2-D3E8-46A4-7EB5-3F1D18C044EF}"/>
              </a:ext>
            </a:extLst>
          </p:cNvPr>
          <p:cNvSpPr txBox="1"/>
          <p:nvPr/>
        </p:nvSpPr>
        <p:spPr>
          <a:xfrm>
            <a:off x="1097280" y="5944229"/>
            <a:ext cx="1029462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1400" dirty="0">
                <a:latin typeface="Century Gothic" panose="020B0502020202020204" pitchFamily="34" charset="0"/>
              </a:rPr>
              <a:t>Bennett, N., &amp; Dunne, E. (1992). </a:t>
            </a:r>
            <a:r>
              <a:rPr lang="en-US" altLang="zh-TW" sz="1400" i="1" dirty="0">
                <a:latin typeface="Century Gothic" panose="020B0502020202020204" pitchFamily="34" charset="0"/>
              </a:rPr>
              <a:t>Managing classroom groups.</a:t>
            </a:r>
            <a:r>
              <a:rPr lang="en-US" altLang="zh-TW" sz="1400" dirty="0">
                <a:latin typeface="Century Gothic" panose="020B0502020202020204" pitchFamily="34" charset="0"/>
              </a:rPr>
              <a:t> Simon &amp; Schuster Education.</a:t>
            </a:r>
            <a:endParaRPr lang="en-HK" sz="1400" dirty="0">
              <a:latin typeface="Century Gothic" panose="020B0502020202020204" pitchFamily="34" charset="0"/>
            </a:endParaRPr>
          </a:p>
        </p:txBody>
      </p:sp>
      <p:graphicFrame>
        <p:nvGraphicFramePr>
          <p:cNvPr id="3" name="表格 2">
            <a:extLst>
              <a:ext uri="{FF2B5EF4-FFF2-40B4-BE49-F238E27FC236}">
                <a16:creationId xmlns:a16="http://schemas.microsoft.com/office/drawing/2014/main" id="{8AC7A460-7EBD-6601-7362-7D1E73FF18C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4034606"/>
              </p:ext>
            </p:extLst>
          </p:nvPr>
        </p:nvGraphicFramePr>
        <p:xfrm>
          <a:off x="1381516" y="2371726"/>
          <a:ext cx="9713204" cy="320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94748">
                  <a:extLst>
                    <a:ext uri="{9D8B030D-6E8A-4147-A177-3AD203B41FA5}">
                      <a16:colId xmlns:a16="http://schemas.microsoft.com/office/drawing/2014/main" val="2329939756"/>
                    </a:ext>
                  </a:extLst>
                </a:gridCol>
                <a:gridCol w="7818456">
                  <a:extLst>
                    <a:ext uri="{9D8B030D-6E8A-4147-A177-3AD203B41FA5}">
                      <a16:colId xmlns:a16="http://schemas.microsoft.com/office/drawing/2014/main" val="365099273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角色</a:t>
                      </a:r>
                      <a:endParaRPr lang="zh-HK" altLang="en-US" sz="24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工作</a:t>
                      </a:r>
                      <a:endParaRPr lang="zh-HK" altLang="en-US" sz="24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19466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US" altLang="zh-TW" sz="2400" b="0" dirty="0">
                          <a:latin typeface="Century Gothic" panose="020B0502020202020204" pitchFamily="34" charset="0"/>
                          <a:ea typeface="微軟正黑體" panose="020B0604030504040204" pitchFamily="34" charset="-120"/>
                        </a:rPr>
                        <a:t>1) </a:t>
                      </a:r>
                      <a:r>
                        <a:rPr lang="zh-TW" altLang="en-US" sz="2400" b="0" dirty="0">
                          <a:latin typeface="Century Gothic" panose="020B0502020202020204" pitchFamily="34" charset="0"/>
                          <a:ea typeface="微軟正黑體" panose="020B0604030504040204" pitchFamily="34" charset="-120"/>
                        </a:rPr>
                        <a:t>主管</a:t>
                      </a:r>
                      <a:endParaRPr lang="zh-HK" altLang="en-US" sz="2400" b="0" dirty="0">
                        <a:latin typeface="Century Gothic" panose="020B0502020202020204" pitchFamily="34" charset="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指引讨论、帮助分工、制定计划、保持进度</a:t>
                      </a:r>
                      <a:endParaRPr lang="zh-HK" altLang="en-US" sz="2400" b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45854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US" altLang="zh-TW" sz="2400" b="0" dirty="0">
                          <a:latin typeface="Century Gothic" panose="020B0502020202020204" pitchFamily="34" charset="0"/>
                          <a:ea typeface="微軟正黑體" panose="020B0604030504040204" pitchFamily="34" charset="-120"/>
                        </a:rPr>
                        <a:t>2)</a:t>
                      </a:r>
                      <a:r>
                        <a:rPr lang="en-US" altLang="zh-HK" sz="2400" b="0" dirty="0">
                          <a:latin typeface="Century Gothic" panose="020B0502020202020204" pitchFamily="34" charset="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zh-TW" altLang="en-US" sz="2400" b="0" dirty="0">
                          <a:latin typeface="Century Gothic" panose="020B0502020202020204" pitchFamily="34" charset="0"/>
                          <a:ea typeface="微軟正黑體" panose="020B0604030504040204" pitchFamily="34" charset="-120"/>
                        </a:rPr>
                        <a:t>鼓励者</a:t>
                      </a:r>
                      <a:endParaRPr lang="zh-HK" altLang="en-US" sz="2400" b="0" dirty="0">
                        <a:latin typeface="Century Gothic" panose="020B0502020202020204" pitchFamily="34" charset="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鼓励组员表达意见，维持组员的关系</a:t>
                      </a:r>
                      <a:endParaRPr lang="zh-HK" altLang="en-US" sz="2400" b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32420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US" altLang="zh-TW" sz="2400" b="0" dirty="0">
                          <a:latin typeface="Century Gothic" panose="020B0502020202020204" pitchFamily="34" charset="0"/>
                          <a:ea typeface="微軟正黑體" panose="020B0604030504040204" pitchFamily="34" charset="-120"/>
                        </a:rPr>
                        <a:t>3) </a:t>
                      </a:r>
                      <a:r>
                        <a:rPr lang="zh-TW" altLang="en-US" sz="2400" b="0" dirty="0">
                          <a:latin typeface="Century Gothic" panose="020B0502020202020204" pitchFamily="34" charset="0"/>
                          <a:ea typeface="微軟正黑體" panose="020B0604030504040204" pitchFamily="34" charset="-120"/>
                        </a:rPr>
                        <a:t>记录者</a:t>
                      </a:r>
                      <a:endParaRPr lang="zh-HK" altLang="en-US" sz="2400" b="0" dirty="0">
                        <a:latin typeface="Century Gothic" panose="020B0502020202020204" pitchFamily="34" charset="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澄清想法、制作纪录、回顾决定</a:t>
                      </a:r>
                      <a:endParaRPr lang="zh-HK" altLang="en-US" sz="2400" b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7549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US" altLang="zh-HK" sz="2400" b="0" dirty="0">
                          <a:latin typeface="Century Gothic" panose="020B0502020202020204" pitchFamily="34" charset="0"/>
                          <a:ea typeface="微軟正黑體" panose="020B0604030504040204" pitchFamily="34" charset="-120"/>
                        </a:rPr>
                        <a:t>4)</a:t>
                      </a:r>
                      <a:r>
                        <a:rPr lang="zh-HK" altLang="en-US" sz="2400" b="0" dirty="0">
                          <a:latin typeface="Century Gothic" panose="020B0502020202020204" pitchFamily="34" charset="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zh-TW" altLang="en-US" sz="2400" b="0" dirty="0">
                          <a:latin typeface="Century Gothic" panose="020B0502020202020204" pitchFamily="34" charset="0"/>
                          <a:ea typeface="微軟正黑體" panose="020B0604030504040204" pitchFamily="34" charset="-120"/>
                        </a:rPr>
                        <a:t>代言人</a:t>
                      </a:r>
                      <a:endParaRPr lang="zh-HK" altLang="en-US" sz="2400" b="0" dirty="0">
                        <a:latin typeface="Century Gothic" panose="020B0502020202020204" pitchFamily="34" charset="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代表小组向外界表达想法</a:t>
                      </a:r>
                      <a:endParaRPr lang="zh-HK" altLang="en-US" sz="2400" b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4853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US" altLang="zh-HK" sz="2400" b="0" dirty="0">
                          <a:latin typeface="Century Gothic" panose="020B0502020202020204" pitchFamily="34" charset="0"/>
                          <a:ea typeface="微軟正黑體" panose="020B0604030504040204" pitchFamily="34" charset="-120"/>
                        </a:rPr>
                        <a:t>5)</a:t>
                      </a:r>
                      <a:r>
                        <a:rPr lang="zh-HK" altLang="en-US" sz="2400" b="0" dirty="0">
                          <a:latin typeface="Century Gothic" panose="020B0502020202020204" pitchFamily="34" charset="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zh-TW" altLang="en-US" sz="2400" b="0" kern="1200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微軟正黑體" panose="020B0604030504040204" pitchFamily="34" charset="-120"/>
                          <a:cs typeface="+mn-cs"/>
                        </a:rPr>
                        <a:t>秘书</a:t>
                      </a:r>
                      <a:endParaRPr lang="zh-HK" altLang="en-US" sz="2400" b="0" kern="1200" dirty="0">
                        <a:solidFill>
                          <a:schemeClr val="dk1"/>
                        </a:solidFill>
                        <a:latin typeface="Century Gothic" panose="020B0502020202020204" pitchFamily="34" charset="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收集或分配物资，观察工作进展</a:t>
                      </a:r>
                      <a:endParaRPr lang="zh-HK" altLang="en-US" sz="2400" b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8188595"/>
                  </a:ext>
                </a:extLst>
              </a:tr>
              <a:tr h="321328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US" altLang="zh-HK" sz="2400" b="0" dirty="0">
                          <a:latin typeface="Century Gothic" panose="020B0502020202020204" pitchFamily="34" charset="0"/>
                          <a:ea typeface="微軟正黑體" panose="020B0604030504040204" pitchFamily="34" charset="-120"/>
                        </a:rPr>
                        <a:t>6)</a:t>
                      </a:r>
                      <a:r>
                        <a:rPr lang="zh-HK" altLang="en-US" sz="2400" b="0" dirty="0">
                          <a:latin typeface="Century Gothic" panose="020B0502020202020204" pitchFamily="34" charset="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zh-TW" altLang="en-US" sz="2400" b="0" dirty="0">
                          <a:latin typeface="Century Gothic" panose="020B0502020202020204" pitchFamily="34" charset="0"/>
                          <a:ea typeface="微軟正黑體" panose="020B0604030504040204" pitchFamily="34" charset="-120"/>
                        </a:rPr>
                        <a:t>评估员</a:t>
                      </a:r>
                      <a:endParaRPr lang="zh-HK" altLang="en-US" sz="2400" b="0" dirty="0">
                        <a:latin typeface="Century Gothic" panose="020B0502020202020204" pitchFamily="34" charset="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4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评估工作成品的质量</a:t>
                      </a:r>
                      <a:endParaRPr lang="zh-HK" altLang="en-US" sz="2400" b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99399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8279247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7">
          <a:extLst>
            <a:ext uri="{FF2B5EF4-FFF2-40B4-BE49-F238E27FC236}">
              <a16:creationId xmlns:a16="http://schemas.microsoft.com/office/drawing/2014/main" id="{E05C3DA1-7947-9E2D-E79E-FD56DC4A00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981C97A-EE50-4592-8313-2269E9EDB8E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>
                <a:latin typeface="Century Gothic" panose="020B0502020202020204" pitchFamily="34" charset="0"/>
                <a:ea typeface="微軟正黑體" panose="020B0604030504040204" pitchFamily="34" charset="-120"/>
              </a:rPr>
              <a:t>主管</a:t>
            </a:r>
            <a:endParaRPr lang="en-US" dirty="0"/>
          </a:p>
        </p:txBody>
      </p:sp>
      <p:sp>
        <p:nvSpPr>
          <p:cNvPr id="11" name="Speech Bubble: Rectangle 10">
            <a:extLst>
              <a:ext uri="{FF2B5EF4-FFF2-40B4-BE49-F238E27FC236}">
                <a16:creationId xmlns:a16="http://schemas.microsoft.com/office/drawing/2014/main" id="{BF556BD2-7474-4187-8DC5-307E7B929937}"/>
              </a:ext>
            </a:extLst>
          </p:cNvPr>
          <p:cNvSpPr/>
          <p:nvPr/>
        </p:nvSpPr>
        <p:spPr>
          <a:xfrm>
            <a:off x="534154" y="1599035"/>
            <a:ext cx="4789283" cy="816321"/>
          </a:xfrm>
          <a:prstGeom prst="wedgeRectCallout">
            <a:avLst>
              <a:gd name="adj1" fmla="val 92918"/>
              <a:gd name="adj2" fmla="val -747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让我把大家的想法都记录下来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﹗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我先用脑图将大家的想法表现出来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﹗</a:t>
            </a:r>
            <a:endParaRPr 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Speech Bubble: Rectangle 11">
            <a:extLst>
              <a:ext uri="{FF2B5EF4-FFF2-40B4-BE49-F238E27FC236}">
                <a16:creationId xmlns:a16="http://schemas.microsoft.com/office/drawing/2014/main" id="{8017121F-0FAA-47A4-A563-71C0455A6981}"/>
              </a:ext>
            </a:extLst>
          </p:cNvPr>
          <p:cNvSpPr/>
          <p:nvPr/>
        </p:nvSpPr>
        <p:spPr>
          <a:xfrm>
            <a:off x="6698058" y="2786434"/>
            <a:ext cx="5104645" cy="470780"/>
          </a:xfrm>
          <a:prstGeom prst="wedgeRectCallout">
            <a:avLst>
              <a:gd name="adj1" fmla="val -94935"/>
              <a:gd name="adj2" fmla="val 1057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我代表大家将我们组的想法和全班分享一下。</a:t>
            </a:r>
            <a:endParaRPr 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6" name="Speech Bubble: Rectangle 15">
            <a:extLst>
              <a:ext uri="{FF2B5EF4-FFF2-40B4-BE49-F238E27FC236}">
                <a16:creationId xmlns:a16="http://schemas.microsoft.com/office/drawing/2014/main" id="{E7987136-EB6C-41E4-BFED-B7CF1BCB9C84}"/>
              </a:ext>
            </a:extLst>
          </p:cNvPr>
          <p:cNvSpPr/>
          <p:nvPr/>
        </p:nvSpPr>
        <p:spPr>
          <a:xfrm>
            <a:off x="6750438" y="6080156"/>
            <a:ext cx="5052262" cy="470780"/>
          </a:xfrm>
          <a:prstGeom prst="wedgeRectCallout">
            <a:avLst>
              <a:gd name="adj1" fmla="val -94935"/>
              <a:gd name="adj2" fmla="val 1057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我们的进度很好呀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﹗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比预定时间早了完成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﹗</a:t>
            </a:r>
            <a:endParaRPr 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490FE6F-54E3-497E-8C8E-74D7C8074E21}"/>
              </a:ext>
            </a:extLst>
          </p:cNvPr>
          <p:cNvSpPr/>
          <p:nvPr/>
        </p:nvSpPr>
        <p:spPr>
          <a:xfrm>
            <a:off x="4744016" y="611453"/>
            <a:ext cx="1285592" cy="4707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主管</a:t>
            </a:r>
            <a:endParaRPr lang="en-US" sz="30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889774C-BD3F-4301-A0EE-2730057B21BC}"/>
              </a:ext>
            </a:extLst>
          </p:cNvPr>
          <p:cNvSpPr/>
          <p:nvPr/>
        </p:nvSpPr>
        <p:spPr>
          <a:xfrm>
            <a:off x="7448889" y="1722483"/>
            <a:ext cx="1338828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000" b="1" dirty="0">
                <a:latin typeface="Century Gothic" panose="020B0502020202020204" pitchFamily="34" charset="0"/>
                <a:ea typeface="微軟正黑體" panose="020B0604030504040204" pitchFamily="34" charset="-120"/>
              </a:rPr>
              <a:t>记录者</a:t>
            </a:r>
            <a:endParaRPr lang="en-US" sz="3000" b="1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8798E78-2B05-4D1C-B906-F00BDC7601A8}"/>
              </a:ext>
            </a:extLst>
          </p:cNvPr>
          <p:cNvSpPr/>
          <p:nvPr/>
        </p:nvSpPr>
        <p:spPr>
          <a:xfrm>
            <a:off x="3057384" y="2769836"/>
            <a:ext cx="1338828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000" b="1" dirty="0">
                <a:latin typeface="Century Gothic" panose="020B0502020202020204" pitchFamily="34" charset="0"/>
                <a:ea typeface="微軟正黑體" panose="020B0604030504040204" pitchFamily="34" charset="-120"/>
              </a:rPr>
              <a:t>代言人</a:t>
            </a:r>
            <a:endParaRPr lang="en-US" sz="3000" b="1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35937A5-BB83-4835-8CB0-C5DEFA71E18D}"/>
              </a:ext>
            </a:extLst>
          </p:cNvPr>
          <p:cNvSpPr/>
          <p:nvPr/>
        </p:nvSpPr>
        <p:spPr>
          <a:xfrm>
            <a:off x="5075501" y="4943627"/>
            <a:ext cx="954107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秘书</a:t>
            </a:r>
            <a:endParaRPr lang="en-US" sz="3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304A4C0-EBA4-4533-B8DF-8512B729B19F}"/>
              </a:ext>
            </a:extLst>
          </p:cNvPr>
          <p:cNvSpPr/>
          <p:nvPr/>
        </p:nvSpPr>
        <p:spPr>
          <a:xfrm>
            <a:off x="3057384" y="6128967"/>
            <a:ext cx="1338828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000" b="1" dirty="0">
                <a:latin typeface="Century Gothic" panose="020B0502020202020204" pitchFamily="34" charset="0"/>
                <a:ea typeface="微軟正黑體" panose="020B0604030504040204" pitchFamily="34" charset="-120"/>
              </a:rPr>
              <a:t>评估员</a:t>
            </a:r>
            <a:endParaRPr lang="en-US" sz="3000" b="1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55B1261-78EF-45BE-A6C8-7FDD443ABD2B}"/>
              </a:ext>
            </a:extLst>
          </p:cNvPr>
          <p:cNvGrpSpPr/>
          <p:nvPr/>
        </p:nvGrpSpPr>
        <p:grpSpPr>
          <a:xfrm>
            <a:off x="534155" y="453222"/>
            <a:ext cx="11268548" cy="798765"/>
            <a:chOff x="461727" y="308367"/>
            <a:chExt cx="11268548" cy="798765"/>
          </a:xfrm>
        </p:grpSpPr>
        <p:sp>
          <p:nvSpPr>
            <p:cNvPr id="9" name="Speech Bubble: Rectangle 8">
              <a:extLst>
                <a:ext uri="{FF2B5EF4-FFF2-40B4-BE49-F238E27FC236}">
                  <a16:creationId xmlns:a16="http://schemas.microsoft.com/office/drawing/2014/main" id="{3B49D647-3301-42E4-B84C-E00BCCF56E52}"/>
                </a:ext>
              </a:extLst>
            </p:cNvPr>
            <p:cNvSpPr/>
            <p:nvPr/>
          </p:nvSpPr>
          <p:spPr>
            <a:xfrm>
              <a:off x="461727" y="319890"/>
              <a:ext cx="3397892" cy="787242"/>
            </a:xfrm>
            <a:prstGeom prst="wedgeRectCallout">
              <a:avLst>
                <a:gd name="adj1" fmla="val 79151"/>
                <a:gd name="adj2" fmla="val -1733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zh-TW" altLang="en-US" sz="2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大家都表达一下意见</a:t>
              </a:r>
              <a:r>
                <a:rPr lang="en-US" altLang="zh-TW" sz="2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﹗</a:t>
              </a:r>
              <a:r>
                <a:rPr lang="zh-TW" altLang="en-US" sz="2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不如小明先说？</a:t>
              </a:r>
              <a:endParaRPr 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7" name="Speech Bubble: Rectangle 16">
              <a:extLst>
                <a:ext uri="{FF2B5EF4-FFF2-40B4-BE49-F238E27FC236}">
                  <a16:creationId xmlns:a16="http://schemas.microsoft.com/office/drawing/2014/main" id="{32A65CB8-A63C-4146-ABF4-A0089ECAEEDE}"/>
                </a:ext>
              </a:extLst>
            </p:cNvPr>
            <p:cNvSpPr/>
            <p:nvPr/>
          </p:nvSpPr>
          <p:spPr>
            <a:xfrm>
              <a:off x="7315200" y="308367"/>
              <a:ext cx="4415075" cy="787242"/>
            </a:xfrm>
            <a:prstGeom prst="wedgeRectCallout">
              <a:avLst>
                <a:gd name="adj1" fmla="val -82917"/>
                <a:gd name="adj2" fmla="val -3261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zh-TW" altLang="en-US" sz="2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现在我们分工。我觉得工作可以分成三份。我们每人可以主力负责一份。</a:t>
              </a:r>
              <a:endParaRPr 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C963EF49-7A39-4AA9-9CCC-BE75A5AF9354}"/>
              </a:ext>
            </a:extLst>
          </p:cNvPr>
          <p:cNvGrpSpPr/>
          <p:nvPr/>
        </p:nvGrpSpPr>
        <p:grpSpPr>
          <a:xfrm>
            <a:off x="534155" y="4827005"/>
            <a:ext cx="11268545" cy="816321"/>
            <a:chOff x="461727" y="4682150"/>
            <a:chExt cx="11268545" cy="816321"/>
          </a:xfrm>
        </p:grpSpPr>
        <p:sp>
          <p:nvSpPr>
            <p:cNvPr id="15" name="Speech Bubble: Rectangle 14">
              <a:extLst>
                <a:ext uri="{FF2B5EF4-FFF2-40B4-BE49-F238E27FC236}">
                  <a16:creationId xmlns:a16="http://schemas.microsoft.com/office/drawing/2014/main" id="{C027B704-9F63-4AA6-AE9B-095369F32757}"/>
                </a:ext>
              </a:extLst>
            </p:cNvPr>
            <p:cNvSpPr/>
            <p:nvPr/>
          </p:nvSpPr>
          <p:spPr>
            <a:xfrm>
              <a:off x="461727" y="4682150"/>
              <a:ext cx="3397892" cy="816321"/>
            </a:xfrm>
            <a:prstGeom prst="wedgeRectCallout">
              <a:avLst>
                <a:gd name="adj1" fmla="val 82146"/>
                <a:gd name="adj2" fmla="val -2263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zh-TW" altLang="en-US" sz="2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你们需要访问一个游客？让我替你问问其他组员</a:t>
              </a:r>
              <a:r>
                <a:rPr lang="en-US" altLang="zh-TW" sz="2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…</a:t>
              </a:r>
              <a:endParaRPr 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4" name="Speech Bubble: Rectangle 23">
              <a:extLst>
                <a:ext uri="{FF2B5EF4-FFF2-40B4-BE49-F238E27FC236}">
                  <a16:creationId xmlns:a16="http://schemas.microsoft.com/office/drawing/2014/main" id="{0AC77F7F-03EE-40B3-B776-B9D1A0B1B65C}"/>
                </a:ext>
              </a:extLst>
            </p:cNvPr>
            <p:cNvSpPr/>
            <p:nvPr/>
          </p:nvSpPr>
          <p:spPr>
            <a:xfrm>
              <a:off x="7315199" y="4682150"/>
              <a:ext cx="4415073" cy="787242"/>
            </a:xfrm>
            <a:prstGeom prst="wedgeRectCallout">
              <a:avLst>
                <a:gd name="adj1" fmla="val -81713"/>
                <a:gd name="adj2" fmla="val -3261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zh-TW" altLang="en-US" sz="2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我们开了一个</a:t>
              </a:r>
              <a:r>
                <a:rPr lang="en-US" altLang="zh-TW" sz="2000" b="1" dirty="0">
                  <a:latin typeface="Century Gothic" panose="020B0502020202020204" pitchFamily="34" charset="0"/>
                  <a:ea typeface="微軟正黑體" panose="020B0604030504040204" pitchFamily="34" charset="-120"/>
                </a:rPr>
                <a:t>Google Doc</a:t>
              </a:r>
              <a:r>
                <a:rPr lang="zh-TW" altLang="en-US" sz="2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档案，可以在网上轮流修改同一份文件。</a:t>
              </a:r>
              <a:endParaRPr 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25" name="Speech Bubble: Rectangle 24">
            <a:extLst>
              <a:ext uri="{FF2B5EF4-FFF2-40B4-BE49-F238E27FC236}">
                <a16:creationId xmlns:a16="http://schemas.microsoft.com/office/drawing/2014/main" id="{D81DD8F9-3DB8-4C98-B478-6453E7ED2317}"/>
              </a:ext>
            </a:extLst>
          </p:cNvPr>
          <p:cNvSpPr/>
          <p:nvPr/>
        </p:nvSpPr>
        <p:spPr>
          <a:xfrm>
            <a:off x="540698" y="3741518"/>
            <a:ext cx="4789283" cy="470780"/>
          </a:xfrm>
          <a:prstGeom prst="wedgeRectCallout">
            <a:avLst>
              <a:gd name="adj1" fmla="val 93512"/>
              <a:gd name="adj2" fmla="val 1509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这个想法真好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﹗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又有创意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﹗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又可以实行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﹗</a:t>
            </a:r>
            <a:endParaRPr 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4FAF4F5D-F39D-4066-860A-BCF424738DED}"/>
              </a:ext>
            </a:extLst>
          </p:cNvPr>
          <p:cNvSpPr/>
          <p:nvPr/>
        </p:nvSpPr>
        <p:spPr>
          <a:xfrm>
            <a:off x="7327258" y="3821616"/>
            <a:ext cx="1582090" cy="4707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鼓励者</a:t>
            </a:r>
            <a:endParaRPr lang="en-US" sz="30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693094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6" grpId="0" animBg="1"/>
      <p:bldP spid="18" grpId="0"/>
      <p:bldP spid="20" grpId="0"/>
      <p:bldP spid="21" grpId="0"/>
      <p:bldP spid="22" grpId="0"/>
      <p:bldP spid="23" grpId="0"/>
      <p:bldP spid="25" grpId="0" animBg="1"/>
      <p:bldP spid="2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7">
          <a:extLst>
            <a:ext uri="{FF2B5EF4-FFF2-40B4-BE49-F238E27FC236}">
              <a16:creationId xmlns:a16="http://schemas.microsoft.com/office/drawing/2014/main" id="{8317CD45-25D2-220E-FE97-7737E2645A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內容版面配置區 2">
            <a:extLst>
              <a:ext uri="{FF2B5EF4-FFF2-40B4-BE49-F238E27FC236}">
                <a16:creationId xmlns:a16="http://schemas.microsoft.com/office/drawing/2014/main" id="{312F5788-0C34-A7B6-0E52-743D716572C6}"/>
              </a:ext>
            </a:extLst>
          </p:cNvPr>
          <p:cNvSpPr txBox="1">
            <a:spLocks/>
          </p:cNvSpPr>
          <p:nvPr/>
        </p:nvSpPr>
        <p:spPr>
          <a:xfrm>
            <a:off x="1097280" y="1845734"/>
            <a:ext cx="10058400" cy="1450757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Courier New" panose="02070309020205020404" pitchFamily="49" charset="0"/>
              <a:buChar char="o"/>
            </a:pPr>
            <a:r>
              <a:rPr lang="zh-TW" altLang="en-US" sz="2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假设子女决定与组员一起分工协作，子女可以运用「工作流程看板」，令分看板工更透明更具体。</a:t>
            </a:r>
            <a:endParaRPr lang="en-US" altLang="zh-TW" sz="28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zh-TW" altLang="en-US" sz="2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「工作流程看板」包括以下项目：</a:t>
            </a:r>
            <a:endParaRPr lang="en-US" altLang="zh-TW" sz="24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內容版面配置區 2">
            <a:extLst>
              <a:ext uri="{FF2B5EF4-FFF2-40B4-BE49-F238E27FC236}">
                <a16:creationId xmlns:a16="http://schemas.microsoft.com/office/drawing/2014/main" id="{88390F05-A2B9-7C77-9E97-442F08E4FE7B}"/>
              </a:ext>
            </a:extLst>
          </p:cNvPr>
          <p:cNvSpPr txBox="1">
            <a:spLocks/>
          </p:cNvSpPr>
          <p:nvPr/>
        </p:nvSpPr>
        <p:spPr>
          <a:xfrm>
            <a:off x="1097280" y="3404865"/>
            <a:ext cx="10058400" cy="2113709"/>
          </a:xfrm>
          <a:prstGeom prst="rect">
            <a:avLst/>
          </a:prstGeom>
        </p:spPr>
        <p:txBody>
          <a:bodyPr vert="horz" lIns="0" tIns="45720" rIns="0" bIns="45720" numCol="2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2">
              <a:buFont typeface="Wingdings" panose="05000000000000000000" pitchFamily="2" charset="2"/>
              <a:buChar char="§"/>
            </a:pPr>
            <a:r>
              <a:rPr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工作</a:t>
            </a:r>
            <a:endParaRPr lang="en-US" altLang="zh-TW" sz="24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2">
              <a:buFont typeface="Wingdings" panose="05000000000000000000" pitchFamily="2" charset="2"/>
              <a:buChar char=""/>
            </a:pPr>
            <a:r>
              <a:rPr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负责组员</a:t>
            </a:r>
            <a:endParaRPr lang="en-US" altLang="zh-TW" sz="24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2">
              <a:buFont typeface="Wingdings" panose="05000000000000000000" pitchFamily="2" charset="2"/>
              <a:buChar char=""/>
            </a:pPr>
            <a:r>
              <a:rPr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预计完成日期</a:t>
            </a:r>
            <a:endParaRPr lang="en-US" altLang="zh-TW" sz="24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2">
              <a:buFont typeface="Wingdings" panose="05000000000000000000" pitchFamily="2" charset="2"/>
              <a:buChar char=""/>
            </a:pPr>
            <a:r>
              <a:rPr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进度：未开始、进行中、已完成</a:t>
            </a:r>
            <a:endParaRPr lang="en-US" altLang="zh-TW" sz="24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2">
              <a:buFont typeface="Wingdings" panose="05000000000000000000" pitchFamily="2" charset="2"/>
              <a:buChar char=""/>
            </a:pPr>
            <a:r>
              <a:rPr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实际完成日期</a:t>
            </a:r>
            <a:endParaRPr lang="en-US" altLang="zh-TW" sz="24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2">
              <a:buFont typeface="Wingdings" panose="05000000000000000000" pitchFamily="2" charset="2"/>
              <a:buChar char=""/>
            </a:pPr>
            <a:r>
              <a:rPr lang="en-US" altLang="zh-TW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遇到问题吗？</a:t>
            </a:r>
            <a:endParaRPr lang="en-US" altLang="zh-TW" sz="24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2">
              <a:buFont typeface="Wingdings" panose="05000000000000000000" pitchFamily="2" charset="2"/>
              <a:buChar char=""/>
            </a:pPr>
            <a:r>
              <a:rPr lang="en-US" altLang="zh-TW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打算如何解决？</a:t>
            </a:r>
            <a:endParaRPr lang="en-US" altLang="zh-TW" sz="24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4D60B821-0D99-58E2-4934-68B80AAD8370}"/>
              </a:ext>
            </a:extLst>
          </p:cNvPr>
          <p:cNvSpPr/>
          <p:nvPr/>
        </p:nvSpPr>
        <p:spPr>
          <a:xfrm>
            <a:off x="692149" y="5688506"/>
            <a:ext cx="105156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err="1">
                <a:latin typeface="Century Gothic" panose="020B0502020202020204" pitchFamily="34" charset="0"/>
              </a:rPr>
              <a:t>Sugimori</a:t>
            </a:r>
            <a:r>
              <a:rPr lang="en-US" sz="1200" dirty="0">
                <a:latin typeface="Century Gothic" panose="020B0502020202020204" pitchFamily="34" charset="0"/>
              </a:rPr>
              <a:t>, Y., Kusunoki, K., Cho, F., &amp; </a:t>
            </a:r>
            <a:r>
              <a:rPr lang="en-US" sz="1200" dirty="0" err="1">
                <a:latin typeface="Century Gothic" panose="020B0502020202020204" pitchFamily="34" charset="0"/>
              </a:rPr>
              <a:t>Uchikawa</a:t>
            </a:r>
            <a:r>
              <a:rPr lang="en-US" sz="1200" dirty="0">
                <a:latin typeface="Century Gothic" panose="020B0502020202020204" pitchFamily="34" charset="0"/>
              </a:rPr>
              <a:t>, S. (1977). Toyota production system and kanban system materialization of just-in-time and respect-for-human system. </a:t>
            </a:r>
            <a:r>
              <a:rPr lang="en-US" sz="1200" i="1" dirty="0">
                <a:latin typeface="Century Gothic" panose="020B0502020202020204" pitchFamily="34" charset="0"/>
              </a:rPr>
              <a:t>The </a:t>
            </a:r>
            <a:r>
              <a:rPr lang="en-US" altLang="zh-TW" sz="1200" i="1" dirty="0">
                <a:latin typeface="Century Gothic" panose="020B0502020202020204" pitchFamily="34" charset="0"/>
              </a:rPr>
              <a:t>I</a:t>
            </a:r>
            <a:r>
              <a:rPr lang="en-US" sz="1200" i="1" dirty="0">
                <a:latin typeface="Century Gothic" panose="020B0502020202020204" pitchFamily="34" charset="0"/>
              </a:rPr>
              <a:t>nternational </a:t>
            </a:r>
            <a:r>
              <a:rPr lang="en-US" altLang="zh-TW" sz="1200" i="1" dirty="0">
                <a:latin typeface="Century Gothic" panose="020B0502020202020204" pitchFamily="34" charset="0"/>
              </a:rPr>
              <a:t>J</a:t>
            </a:r>
            <a:r>
              <a:rPr lang="en-US" sz="1200" i="1" dirty="0">
                <a:latin typeface="Century Gothic" panose="020B0502020202020204" pitchFamily="34" charset="0"/>
              </a:rPr>
              <a:t>ournal of </a:t>
            </a:r>
            <a:r>
              <a:rPr lang="en-US" altLang="zh-TW" sz="1200" i="1" dirty="0">
                <a:latin typeface="Century Gothic" panose="020B0502020202020204" pitchFamily="34" charset="0"/>
              </a:rPr>
              <a:t>P</a:t>
            </a:r>
            <a:r>
              <a:rPr lang="en-US" sz="1200" i="1" dirty="0">
                <a:latin typeface="Century Gothic" panose="020B0502020202020204" pitchFamily="34" charset="0"/>
              </a:rPr>
              <a:t>roduction </a:t>
            </a:r>
            <a:r>
              <a:rPr lang="en-US" altLang="zh-TW" sz="1200" i="1" dirty="0">
                <a:latin typeface="Century Gothic" panose="020B0502020202020204" pitchFamily="34" charset="0"/>
              </a:rPr>
              <a:t>R</a:t>
            </a:r>
            <a:r>
              <a:rPr lang="en-US" sz="1200" i="1" dirty="0">
                <a:latin typeface="Century Gothic" panose="020B0502020202020204" pitchFamily="34" charset="0"/>
              </a:rPr>
              <a:t>esearch, 15</a:t>
            </a:r>
            <a:r>
              <a:rPr lang="en-US" sz="1200" dirty="0">
                <a:latin typeface="Century Gothic" panose="020B0502020202020204" pitchFamily="34" charset="0"/>
              </a:rPr>
              <a:t>(6), 553-564.</a:t>
            </a:r>
          </a:p>
        </p:txBody>
      </p:sp>
      <p:sp>
        <p:nvSpPr>
          <p:cNvPr id="6" name="標題 1">
            <a:extLst>
              <a:ext uri="{FF2B5EF4-FFF2-40B4-BE49-F238E27FC236}">
                <a16:creationId xmlns:a16="http://schemas.microsoft.com/office/drawing/2014/main" id="{9709B8E6-A9A7-D832-A4EE-9E1966B00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zh-TW" altLang="en-US" sz="6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通过协作解决问题</a:t>
            </a:r>
            <a:endParaRPr lang="zh-HK" altLang="en-US" sz="6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69687035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7">
          <a:extLst>
            <a:ext uri="{FF2B5EF4-FFF2-40B4-BE49-F238E27FC236}">
              <a16:creationId xmlns:a16="http://schemas.microsoft.com/office/drawing/2014/main" id="{E05C3DA1-7947-9E2D-E79E-FD56DC4A00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>
            <a:extLst>
              <a:ext uri="{FF2B5EF4-FFF2-40B4-BE49-F238E27FC236}">
                <a16:creationId xmlns:a16="http://schemas.microsoft.com/office/drawing/2014/main" id="{32FA0598-F8D7-05E8-B641-364884A8541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內容版面配置區 2">
            <a:extLst>
              <a:ext uri="{FF2B5EF4-FFF2-40B4-BE49-F238E27FC236}">
                <a16:creationId xmlns:a16="http://schemas.microsoft.com/office/drawing/2014/main" id="{A0F03122-5DB2-5B5B-CE65-B321801A9A57}"/>
              </a:ext>
            </a:extLst>
          </p:cNvPr>
          <p:cNvSpPr txBox="1">
            <a:spLocks/>
          </p:cNvSpPr>
          <p:nvPr/>
        </p:nvSpPr>
        <p:spPr>
          <a:xfrm>
            <a:off x="1097280" y="1845734"/>
            <a:ext cx="10058400" cy="615526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Courier New" panose="02070309020205020404" pitchFamily="49" charset="0"/>
              <a:buChar char="o"/>
            </a:pPr>
            <a:r>
              <a:rPr lang="zh-TW" altLang="en-US" sz="30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「工作流程看板」例子：</a:t>
            </a:r>
            <a:endParaRPr lang="en-US" altLang="zh-TW" sz="28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5A914112-FF08-46E3-EE6A-DCD634FAFC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960" y="2573598"/>
            <a:ext cx="11552776" cy="3262998"/>
          </a:xfrm>
          <a:prstGeom prst="rect">
            <a:avLst/>
          </a:prstGeom>
        </p:spPr>
      </p:pic>
      <p:sp>
        <p:nvSpPr>
          <p:cNvPr id="10" name="Rectangle 4">
            <a:extLst>
              <a:ext uri="{FF2B5EF4-FFF2-40B4-BE49-F238E27FC236}">
                <a16:creationId xmlns:a16="http://schemas.microsoft.com/office/drawing/2014/main" id="{9574A858-EFC4-095F-C0FB-1D495678D302}"/>
              </a:ext>
            </a:extLst>
          </p:cNvPr>
          <p:cNvSpPr/>
          <p:nvPr/>
        </p:nvSpPr>
        <p:spPr>
          <a:xfrm>
            <a:off x="838199" y="6050456"/>
            <a:ext cx="105156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err="1">
                <a:latin typeface="Century Gothic" panose="020B0502020202020204" pitchFamily="34" charset="0"/>
              </a:rPr>
              <a:t>Sugimori</a:t>
            </a:r>
            <a:r>
              <a:rPr lang="en-US" sz="1200" dirty="0">
                <a:latin typeface="Century Gothic" panose="020B0502020202020204" pitchFamily="34" charset="0"/>
              </a:rPr>
              <a:t>, Y., Kusunoki, K., Cho, F., &amp; </a:t>
            </a:r>
            <a:r>
              <a:rPr lang="en-US" sz="1200" dirty="0" err="1">
                <a:latin typeface="Century Gothic" panose="020B0502020202020204" pitchFamily="34" charset="0"/>
              </a:rPr>
              <a:t>Uchikawa</a:t>
            </a:r>
            <a:r>
              <a:rPr lang="en-US" sz="1200" dirty="0">
                <a:latin typeface="Century Gothic" panose="020B0502020202020204" pitchFamily="34" charset="0"/>
              </a:rPr>
              <a:t>, S. (1977). Toyota production system and kanban system materialization of just-in-time and respect-for-human system. </a:t>
            </a:r>
            <a:r>
              <a:rPr lang="en-US" sz="1200" i="1" dirty="0">
                <a:latin typeface="Century Gothic" panose="020B0502020202020204" pitchFamily="34" charset="0"/>
              </a:rPr>
              <a:t>The </a:t>
            </a:r>
            <a:r>
              <a:rPr lang="en-US" altLang="zh-TW" sz="1200" i="1" dirty="0">
                <a:latin typeface="Century Gothic" panose="020B0502020202020204" pitchFamily="34" charset="0"/>
              </a:rPr>
              <a:t>I</a:t>
            </a:r>
            <a:r>
              <a:rPr lang="en-US" sz="1200" i="1" dirty="0">
                <a:latin typeface="Century Gothic" panose="020B0502020202020204" pitchFamily="34" charset="0"/>
              </a:rPr>
              <a:t>nternational </a:t>
            </a:r>
            <a:r>
              <a:rPr lang="en-US" altLang="zh-TW" sz="1200" i="1" dirty="0">
                <a:latin typeface="Century Gothic" panose="020B0502020202020204" pitchFamily="34" charset="0"/>
              </a:rPr>
              <a:t>J</a:t>
            </a:r>
            <a:r>
              <a:rPr lang="en-US" sz="1200" i="1" dirty="0">
                <a:latin typeface="Century Gothic" panose="020B0502020202020204" pitchFamily="34" charset="0"/>
              </a:rPr>
              <a:t>ournal of </a:t>
            </a:r>
            <a:r>
              <a:rPr lang="en-US" altLang="zh-TW" sz="1200" i="1" dirty="0">
                <a:latin typeface="Century Gothic" panose="020B0502020202020204" pitchFamily="34" charset="0"/>
              </a:rPr>
              <a:t>P</a:t>
            </a:r>
            <a:r>
              <a:rPr lang="en-US" sz="1200" i="1" dirty="0">
                <a:latin typeface="Century Gothic" panose="020B0502020202020204" pitchFamily="34" charset="0"/>
              </a:rPr>
              <a:t>roduction </a:t>
            </a:r>
            <a:r>
              <a:rPr lang="en-US" altLang="zh-TW" sz="1200" i="1" dirty="0">
                <a:latin typeface="Century Gothic" panose="020B0502020202020204" pitchFamily="34" charset="0"/>
              </a:rPr>
              <a:t>R</a:t>
            </a:r>
            <a:r>
              <a:rPr lang="en-US" sz="1200" i="1" dirty="0">
                <a:latin typeface="Century Gothic" panose="020B0502020202020204" pitchFamily="34" charset="0"/>
              </a:rPr>
              <a:t>esearch, 15</a:t>
            </a:r>
            <a:r>
              <a:rPr lang="en-US" sz="1200" dirty="0">
                <a:latin typeface="Century Gothic" panose="020B0502020202020204" pitchFamily="34" charset="0"/>
              </a:rPr>
              <a:t>(6), 553-564.</a:t>
            </a:r>
          </a:p>
        </p:txBody>
      </p:sp>
      <p:sp>
        <p:nvSpPr>
          <p:cNvPr id="6" name="標題 1">
            <a:extLst>
              <a:ext uri="{FF2B5EF4-FFF2-40B4-BE49-F238E27FC236}">
                <a16:creationId xmlns:a16="http://schemas.microsoft.com/office/drawing/2014/main" id="{EE01FBAF-5E54-6F0B-4D7B-70E3C23C8B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zh-TW" altLang="en-US" sz="6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培养子女</a:t>
            </a:r>
            <a:r>
              <a:rPr lang="zh-TW" altLang="en-US" sz="6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的</a:t>
            </a:r>
            <a:r>
              <a:rPr lang="zh-TW" altLang="en-US" sz="6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解决问题能力</a:t>
            </a:r>
            <a:endParaRPr lang="zh-HK" altLang="en-US" sz="6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8934475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505775A-F8FA-F057-ED1B-C7206F5FEF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总结</a:t>
            </a:r>
            <a:endParaRPr lang="zh-HK" altLang="en-US" sz="6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C38B4F8-1BFA-D44D-CC4A-819BAB59B9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2259" y="1897958"/>
            <a:ext cx="6180306" cy="966840"/>
          </a:xfrm>
        </p:spPr>
        <p:txBody>
          <a:bodyPr numCol="1">
            <a:no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en-US" altLang="zh-TW" sz="2800" dirty="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21</a:t>
            </a:r>
            <a:r>
              <a:rPr lang="zh-TW" altLang="en-US" sz="2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世纪共通能力包括：慎思明辨能力、创造力、解决问题能力</a:t>
            </a:r>
          </a:p>
        </p:txBody>
      </p:sp>
      <p:sp>
        <p:nvSpPr>
          <p:cNvPr id="9" name="內容版面配置區 2">
            <a:extLst>
              <a:ext uri="{FF2B5EF4-FFF2-40B4-BE49-F238E27FC236}">
                <a16:creationId xmlns:a16="http://schemas.microsoft.com/office/drawing/2014/main" id="{0ABACCE8-C341-BDCC-7A9C-35B5E974D704}"/>
              </a:ext>
            </a:extLst>
          </p:cNvPr>
          <p:cNvSpPr txBox="1">
            <a:spLocks/>
          </p:cNvSpPr>
          <p:nvPr/>
        </p:nvSpPr>
        <p:spPr>
          <a:xfrm>
            <a:off x="6582565" y="2211994"/>
            <a:ext cx="5447490" cy="4510127"/>
          </a:xfrm>
          <a:prstGeom prst="rect">
            <a:avLst/>
          </a:prstGeom>
        </p:spPr>
        <p:txBody>
          <a:bodyPr vert="horz" lIns="0" tIns="45720" rIns="0" bIns="45720" numCol="1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Courier New" panose="02070309020205020404" pitchFamily="49" charset="0"/>
              <a:buChar char="o"/>
            </a:pPr>
            <a:r>
              <a:rPr lang="zh-TW" altLang="en-US" sz="2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如何培养子女的</a:t>
            </a:r>
            <a:r>
              <a:rPr lang="zh-TW" altLang="en-US" sz="2800" u="sng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解决问题</a:t>
            </a:r>
            <a:r>
              <a:rPr lang="zh-TW" altLang="en-US" sz="2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能力？</a:t>
            </a:r>
          </a:p>
          <a:p>
            <a:pPr lvl="2">
              <a:buFont typeface="Wingdings" panose="05000000000000000000" pitchFamily="2" charset="2"/>
              <a:buChar char=""/>
            </a:pPr>
            <a:r>
              <a:rPr lang="zh-TW" altLang="en-US" sz="2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运用「解难四部曲」</a:t>
            </a:r>
            <a:endParaRPr lang="en-US" altLang="zh-TW" sz="28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2">
              <a:buFont typeface="Wingdings" panose="05000000000000000000" pitchFamily="2" charset="2"/>
              <a:buChar char=""/>
            </a:pPr>
            <a:r>
              <a:rPr lang="en-US" altLang="zh-TW" sz="2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运用「工作流程看板」</a:t>
            </a:r>
            <a:endParaRPr lang="en-US" altLang="zh-TW" sz="28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20725" lvl="2" indent="-336550">
              <a:buFont typeface="Wingdings" panose="05000000000000000000" pitchFamily="2" charset="2"/>
              <a:buChar char=""/>
            </a:pPr>
            <a:r>
              <a:rPr lang="zh-TW" altLang="en-US" sz="2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帮助子女明白主管、鼓励者、 纪录者、代言人、秘书和评估员的工作</a:t>
            </a:r>
            <a:endParaRPr lang="en-US" altLang="zh-TW" sz="28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3" name="內容版面配置區 2">
            <a:extLst>
              <a:ext uri="{FF2B5EF4-FFF2-40B4-BE49-F238E27FC236}">
                <a16:creationId xmlns:a16="http://schemas.microsoft.com/office/drawing/2014/main" id="{668F766F-EDCF-DD63-BAF8-5AF8207E8821}"/>
              </a:ext>
            </a:extLst>
          </p:cNvPr>
          <p:cNvSpPr txBox="1">
            <a:spLocks/>
          </p:cNvSpPr>
          <p:nvPr/>
        </p:nvSpPr>
        <p:spPr>
          <a:xfrm>
            <a:off x="376759" y="2763477"/>
            <a:ext cx="6082704" cy="1405543"/>
          </a:xfrm>
          <a:prstGeom prst="rect">
            <a:avLst/>
          </a:prstGeom>
        </p:spPr>
        <p:txBody>
          <a:bodyPr vert="horz" lIns="0" tIns="45720" rIns="0" bIns="45720" numCol="1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Courier New" panose="02070309020205020404" pitchFamily="49" charset="0"/>
              <a:buChar char="o"/>
            </a:pPr>
            <a:r>
              <a:rPr lang="zh-TW" altLang="en-US" sz="2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如何培养子女的慎思明辨能力？</a:t>
            </a:r>
            <a:endParaRPr lang="en-US" altLang="zh-TW" sz="28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2">
              <a:buFont typeface="Wingdings" panose="05000000000000000000" pitchFamily="2" charset="2"/>
              <a:buChar char=""/>
            </a:pPr>
            <a:r>
              <a:rPr lang="zh-TW" altLang="en-US" sz="2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多问问题</a:t>
            </a:r>
            <a:endParaRPr lang="en-US" altLang="zh-TW" sz="28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2">
              <a:buFont typeface="Wingdings" panose="05000000000000000000" pitchFamily="2" charset="2"/>
              <a:buChar char=""/>
            </a:pPr>
            <a:r>
              <a:rPr lang="zh-TW" altLang="en-US" sz="2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引导思想</a:t>
            </a:r>
          </a:p>
        </p:txBody>
      </p:sp>
      <p:sp>
        <p:nvSpPr>
          <p:cNvPr id="5" name="內容版面配置區 2">
            <a:extLst>
              <a:ext uri="{FF2B5EF4-FFF2-40B4-BE49-F238E27FC236}">
                <a16:creationId xmlns:a16="http://schemas.microsoft.com/office/drawing/2014/main" id="{289751E3-F52D-FC4D-C8AC-CC87CE73D36D}"/>
              </a:ext>
            </a:extLst>
          </p:cNvPr>
          <p:cNvSpPr txBox="1">
            <a:spLocks/>
          </p:cNvSpPr>
          <p:nvPr/>
        </p:nvSpPr>
        <p:spPr>
          <a:xfrm>
            <a:off x="402259" y="4198589"/>
            <a:ext cx="6082704" cy="2247608"/>
          </a:xfrm>
          <a:prstGeom prst="rect">
            <a:avLst/>
          </a:prstGeom>
        </p:spPr>
        <p:txBody>
          <a:bodyPr vert="horz" lIns="0" tIns="45720" rIns="0" bIns="45720" numCol="1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Courier New" panose="02070309020205020404" pitchFamily="49" charset="0"/>
              <a:buChar char="o"/>
            </a:pPr>
            <a:r>
              <a:rPr lang="zh-TW" altLang="en-US" sz="2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如何培养子女的创造力？</a:t>
            </a:r>
            <a:endParaRPr lang="en-US" altLang="zh-TW" sz="28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2">
              <a:buFont typeface="Wingdings" panose="05000000000000000000" pitchFamily="2" charset="2"/>
              <a:buChar char=""/>
            </a:pPr>
            <a:r>
              <a:rPr lang="zh-TW" altLang="en-US" sz="2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帮助子女打破常规思维</a:t>
            </a:r>
            <a:endParaRPr lang="en-US" altLang="zh-TW" sz="28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2">
              <a:buFont typeface="Wingdings" panose="05000000000000000000" pitchFamily="2" charset="2"/>
              <a:buChar char=""/>
            </a:pPr>
            <a:r>
              <a:rPr lang="en-US" altLang="zh-TW" sz="2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让子女动手做、表达想法、「发梦」和运用「脑力激荡」、「脑图」和「奔驰法」 </a:t>
            </a:r>
          </a:p>
        </p:txBody>
      </p:sp>
      <p:sp>
        <p:nvSpPr>
          <p:cNvPr id="4" name="Explosion 2 10">
            <a:extLst>
              <a:ext uri="{FF2B5EF4-FFF2-40B4-BE49-F238E27FC236}">
                <a16:creationId xmlns:a16="http://schemas.microsoft.com/office/drawing/2014/main" id="{6B08D1AE-D2B6-AACD-5F7D-8E881E5658D2}"/>
              </a:ext>
            </a:extLst>
          </p:cNvPr>
          <p:cNvSpPr/>
          <p:nvPr/>
        </p:nvSpPr>
        <p:spPr>
          <a:xfrm rot="21199914">
            <a:off x="6364410" y="4505770"/>
            <a:ext cx="5931076" cy="2247608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帮助子女适应</a:t>
            </a:r>
            <a:endParaRPr lang="en-US" altLang="zh-TW" sz="2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变化、面对挑战</a:t>
            </a:r>
            <a:endParaRPr lang="en-US" sz="2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717660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9" grpId="0"/>
      <p:bldP spid="13" grpId="0"/>
      <p:bldP spid="5" grpId="0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505775A-F8FA-F057-ED1B-C7206F5FEF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慎思明辨能力的重要性</a:t>
            </a:r>
            <a:endParaRPr lang="zh-HK" altLang="en-US" sz="6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內容版面配置區 2">
            <a:extLst>
              <a:ext uri="{FF2B5EF4-FFF2-40B4-BE49-F238E27FC236}">
                <a16:creationId xmlns:a16="http://schemas.microsoft.com/office/drawing/2014/main" id="{2C38B4F8-1BFA-D44D-CC4A-819BAB59B9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791547"/>
            <a:ext cx="10058400" cy="4587163"/>
          </a:xfrm>
        </p:spPr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zh-TW" altLang="en-US" sz="26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慎思明辨能力是指处理资料，再通过分析资料而作出结论和决定的能力。慎思明辨能力可以包括：</a:t>
            </a:r>
            <a:endParaRPr lang="en-US" altLang="zh-TW" sz="26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2">
              <a:buFont typeface="Arial" panose="020B0604020202020204" pitchFamily="34" charset="0"/>
              <a:buChar char="•"/>
            </a:pPr>
            <a:r>
              <a:rPr lang="zh-TW" altLang="en-US" sz="2600" dirty="0">
                <a:solidFill>
                  <a:schemeClr val="tx1"/>
                </a:solidFill>
                <a:latin typeface="Century Gothic" panose="020B0502020202020204" pitchFamily="34" charset="0"/>
                <a:ea typeface="微軟正黑體" panose="020B0604030504040204" pitchFamily="34" charset="-120"/>
              </a:rPr>
              <a:t> 演绎</a:t>
            </a:r>
            <a:endParaRPr lang="en-US" altLang="zh-TW" sz="2600" dirty="0">
              <a:solidFill>
                <a:schemeClr val="tx1"/>
              </a:solidFill>
              <a:latin typeface="Century Gothic" panose="020B0502020202020204" pitchFamily="34" charset="0"/>
              <a:ea typeface="微軟正黑體" panose="020B0604030504040204" pitchFamily="34" charset="-120"/>
            </a:endParaRPr>
          </a:p>
          <a:p>
            <a:pPr lvl="2">
              <a:buFont typeface="Arial" panose="020B0604020202020204" pitchFamily="34" charset="0"/>
              <a:buChar char="•"/>
            </a:pPr>
            <a:r>
              <a:rPr lang="zh-TW" altLang="en-US" sz="2600" dirty="0">
                <a:solidFill>
                  <a:schemeClr val="tx1"/>
                </a:solidFill>
                <a:latin typeface="Century Gothic" panose="020B0502020202020204" pitchFamily="34" charset="0"/>
                <a:ea typeface="微軟正黑體" panose="020B0604030504040204" pitchFamily="34" charset="-120"/>
              </a:rPr>
              <a:t> 分析</a:t>
            </a:r>
            <a:endParaRPr lang="en-US" altLang="zh-TW" sz="2600" dirty="0">
              <a:solidFill>
                <a:schemeClr val="tx1"/>
              </a:solidFill>
              <a:latin typeface="Century Gothic" panose="020B0502020202020204" pitchFamily="34" charset="0"/>
              <a:ea typeface="微軟正黑體" panose="020B0604030504040204" pitchFamily="34" charset="-120"/>
            </a:endParaRPr>
          </a:p>
          <a:p>
            <a:pPr lvl="2">
              <a:buFont typeface="Arial" panose="020B0604020202020204" pitchFamily="34" charset="0"/>
              <a:buChar char="•"/>
            </a:pPr>
            <a:r>
              <a:rPr lang="zh-TW" altLang="en-US" sz="2600" dirty="0">
                <a:solidFill>
                  <a:schemeClr val="tx1"/>
                </a:solidFill>
                <a:latin typeface="Century Gothic" panose="020B0502020202020204" pitchFamily="34" charset="0"/>
                <a:ea typeface="微軟正黑體" panose="020B0604030504040204" pitchFamily="34" charset="-120"/>
              </a:rPr>
              <a:t> 推论</a:t>
            </a:r>
            <a:endParaRPr lang="en-US" altLang="zh-TW" sz="2600" dirty="0">
              <a:solidFill>
                <a:schemeClr val="tx1"/>
              </a:solidFill>
              <a:latin typeface="Century Gothic" panose="020B0502020202020204" pitchFamily="34" charset="0"/>
              <a:ea typeface="微軟正黑體" panose="020B0604030504040204" pitchFamily="34" charset="-120"/>
            </a:endParaRPr>
          </a:p>
          <a:p>
            <a:pPr lvl="2">
              <a:buFont typeface="Arial" panose="020B0604020202020204" pitchFamily="34" charset="0"/>
              <a:buChar char="•"/>
            </a:pPr>
            <a:r>
              <a:rPr lang="zh-TW" altLang="en-US" sz="2600" dirty="0">
                <a:solidFill>
                  <a:schemeClr val="tx1"/>
                </a:solidFill>
                <a:latin typeface="Century Gothic" panose="020B0502020202020204" pitchFamily="34" charset="0"/>
                <a:ea typeface="微軟正黑體" panose="020B0604030504040204" pitchFamily="34" charset="-120"/>
              </a:rPr>
              <a:t> 评估</a:t>
            </a:r>
            <a:endParaRPr lang="en-US" altLang="zh-TW" sz="2600" dirty="0">
              <a:solidFill>
                <a:schemeClr val="tx1"/>
              </a:solidFill>
              <a:latin typeface="Century Gothic" panose="020B0502020202020204" pitchFamily="34" charset="0"/>
              <a:ea typeface="微軟正黑體" panose="020B0604030504040204" pitchFamily="34" charset="-120"/>
            </a:endParaRPr>
          </a:p>
          <a:p>
            <a:pPr lvl="2">
              <a:buFont typeface="Arial" panose="020B0604020202020204" pitchFamily="34" charset="0"/>
              <a:buChar char="•"/>
            </a:pPr>
            <a:r>
              <a:rPr lang="zh-TW" altLang="en-US" sz="2600" dirty="0">
                <a:solidFill>
                  <a:schemeClr val="tx1"/>
                </a:solidFill>
                <a:latin typeface="Century Gothic" panose="020B0502020202020204" pitchFamily="34" charset="0"/>
                <a:ea typeface="微軟正黑體" panose="020B0604030504040204" pitchFamily="34" charset="-120"/>
              </a:rPr>
              <a:t> 解释</a:t>
            </a:r>
            <a:endParaRPr lang="en-US" altLang="zh-TW" sz="2600" dirty="0">
              <a:solidFill>
                <a:schemeClr val="tx1"/>
              </a:solidFill>
              <a:latin typeface="Century Gothic" panose="020B0502020202020204" pitchFamily="34" charset="0"/>
              <a:ea typeface="微軟正黑體" panose="020B0604030504040204" pitchFamily="34" charset="-120"/>
            </a:endParaRPr>
          </a:p>
          <a:p>
            <a:pPr lvl="2">
              <a:buFont typeface="Arial" panose="020B0604020202020204" pitchFamily="34" charset="0"/>
              <a:buChar char="•"/>
            </a:pPr>
            <a:r>
              <a:rPr lang="zh-TW" altLang="en-US" sz="2600" dirty="0">
                <a:solidFill>
                  <a:schemeClr val="tx1"/>
                </a:solidFill>
                <a:latin typeface="Century Gothic" panose="020B0502020202020204" pitchFamily="34" charset="0"/>
                <a:ea typeface="微軟正黑體" panose="020B0604030504040204" pitchFamily="34" charset="-120"/>
              </a:rPr>
              <a:t> 自我调整</a:t>
            </a:r>
            <a:endParaRPr lang="en-US" altLang="zh-TW" sz="2600" dirty="0">
              <a:solidFill>
                <a:schemeClr val="tx1"/>
              </a:solidFill>
              <a:latin typeface="Century Gothic" panose="020B0502020202020204" pitchFamily="34" charset="0"/>
              <a:ea typeface="微軟正黑體" panose="020B0604030504040204" pitchFamily="34" charset="-120"/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zh-TW" altLang="en-US" sz="26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慎思明辨能力是处理复杂问题和面对未知情况时必要的能力，被学者誉为教育的其中一个最重要的长远目标。</a:t>
            </a:r>
            <a:endParaRPr lang="en-US" altLang="zh-TW" sz="26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8171810-9C2A-4171-8840-421E87298891}"/>
              </a:ext>
            </a:extLst>
          </p:cNvPr>
          <p:cNvSpPr/>
          <p:nvPr/>
        </p:nvSpPr>
        <p:spPr>
          <a:xfrm>
            <a:off x="1033780" y="6396335"/>
            <a:ext cx="105156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err="1">
                <a:latin typeface="Century Gothic" panose="020B0502020202020204" pitchFamily="34" charset="0"/>
              </a:rPr>
              <a:t>ŽivkoviĿ</a:t>
            </a:r>
            <a:r>
              <a:rPr lang="en-US" sz="1200" dirty="0">
                <a:latin typeface="Century Gothic" panose="020B0502020202020204" pitchFamily="34" charset="0"/>
              </a:rPr>
              <a:t>, S. (2016). A model of critical thinking as an important attribute for success in the 21st century. </a:t>
            </a:r>
            <a:r>
              <a:rPr lang="en-US" sz="1200" i="1" dirty="0">
                <a:latin typeface="Century Gothic" panose="020B0502020202020204" pitchFamily="34" charset="0"/>
              </a:rPr>
              <a:t>Procedia-social and </a:t>
            </a:r>
            <a:r>
              <a:rPr lang="en-US" altLang="zh-TW" sz="1200" i="1" dirty="0">
                <a:latin typeface="Century Gothic" panose="020B0502020202020204" pitchFamily="34" charset="0"/>
              </a:rPr>
              <a:t>B</a:t>
            </a:r>
            <a:r>
              <a:rPr lang="en-US" sz="1200" i="1" dirty="0">
                <a:latin typeface="Century Gothic" panose="020B0502020202020204" pitchFamily="34" charset="0"/>
              </a:rPr>
              <a:t>ehavioral </a:t>
            </a:r>
            <a:r>
              <a:rPr lang="en-US" altLang="zh-TW" sz="1200" i="1" dirty="0">
                <a:latin typeface="Century Gothic" panose="020B0502020202020204" pitchFamily="34" charset="0"/>
              </a:rPr>
              <a:t>S</a:t>
            </a:r>
            <a:r>
              <a:rPr lang="en-US" sz="1200" i="1" dirty="0">
                <a:latin typeface="Century Gothic" panose="020B0502020202020204" pitchFamily="34" charset="0"/>
              </a:rPr>
              <a:t>ciences, 232</a:t>
            </a:r>
            <a:r>
              <a:rPr lang="en-US" sz="1200" dirty="0">
                <a:latin typeface="Century Gothic" panose="020B0502020202020204" pitchFamily="34" charset="0"/>
              </a:rPr>
              <a:t>, 102-108.</a:t>
            </a:r>
          </a:p>
        </p:txBody>
      </p:sp>
    </p:spTree>
    <p:extLst>
      <p:ext uri="{BB962C8B-B14F-4D97-AF65-F5344CB8AC3E}">
        <p14:creationId xmlns:p14="http://schemas.microsoft.com/office/powerpoint/2010/main" val="6311617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8171810-9C2A-4171-8840-421E87298891}"/>
              </a:ext>
            </a:extLst>
          </p:cNvPr>
          <p:cNvSpPr/>
          <p:nvPr/>
        </p:nvSpPr>
        <p:spPr>
          <a:xfrm>
            <a:off x="1097280" y="5935990"/>
            <a:ext cx="1051560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latin typeface="Century Gothic" panose="020B0502020202020204" pitchFamily="34" charset="0"/>
              </a:rPr>
              <a:t>Butterworth, J., &amp; Thwaites, G. (2013). </a:t>
            </a:r>
            <a:r>
              <a:rPr lang="en-US" sz="1200" i="1" dirty="0">
                <a:latin typeface="Century Gothic" panose="020B0502020202020204" pitchFamily="34" charset="0"/>
              </a:rPr>
              <a:t>Thinking skills: Critical thinking and problem solving</a:t>
            </a:r>
            <a:r>
              <a:rPr lang="en-US" sz="1200" dirty="0">
                <a:latin typeface="Century Gothic" panose="020B0502020202020204" pitchFamily="34" charset="0"/>
              </a:rPr>
              <a:t>. Cambridge University Press.</a:t>
            </a:r>
          </a:p>
        </p:txBody>
      </p:sp>
      <p:sp>
        <p:nvSpPr>
          <p:cNvPr id="6" name="內容版面配置區 2">
            <a:extLst>
              <a:ext uri="{FF2B5EF4-FFF2-40B4-BE49-F238E27FC236}">
                <a16:creationId xmlns:a16="http://schemas.microsoft.com/office/drawing/2014/main" id="{2C38B4F8-1BFA-D44D-CC4A-819BAB59B9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592666"/>
          </a:xfrm>
        </p:spPr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zh-TW" altLang="en-US" sz="30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以下两类型问题有什么分别？</a:t>
            </a:r>
            <a:endParaRPr lang="en-US" altLang="zh-TW" sz="3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內容版面配置區 2">
            <a:extLst>
              <a:ext uri="{FF2B5EF4-FFF2-40B4-BE49-F238E27FC236}">
                <a16:creationId xmlns:a16="http://schemas.microsoft.com/office/drawing/2014/main" id="{2C38B4F8-1BFA-D44D-CC4A-819BAB59B99F}"/>
              </a:ext>
            </a:extLst>
          </p:cNvPr>
          <p:cNvSpPr txBox="1">
            <a:spLocks/>
          </p:cNvSpPr>
          <p:nvPr/>
        </p:nvSpPr>
        <p:spPr>
          <a:xfrm>
            <a:off x="1130241" y="2301097"/>
            <a:ext cx="4684955" cy="199402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2">
              <a:buFont typeface="Wingdings" panose="05000000000000000000" pitchFamily="2" charset="2"/>
              <a:buChar char="§"/>
            </a:pPr>
            <a:endParaRPr lang="en-US" altLang="zh-TW" sz="28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7268145"/>
              </p:ext>
            </p:extLst>
          </p:nvPr>
        </p:nvGraphicFramePr>
        <p:xfrm>
          <a:off x="883377" y="2570510"/>
          <a:ext cx="10654217" cy="3017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24052">
                  <a:extLst>
                    <a:ext uri="{9D8B030D-6E8A-4147-A177-3AD203B41FA5}">
                      <a16:colId xmlns:a16="http://schemas.microsoft.com/office/drawing/2014/main" val="316276254"/>
                    </a:ext>
                  </a:extLst>
                </a:gridCol>
                <a:gridCol w="6530165">
                  <a:extLst>
                    <a:ext uri="{9D8B030D-6E8A-4147-A177-3AD203B41FA5}">
                      <a16:colId xmlns:a16="http://schemas.microsoft.com/office/drawing/2014/main" val="123090044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zh-TW" altLang="en-US" sz="24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今天是星期几？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Font typeface="Wingdings" panose="05000000000000000000" pitchFamily="2" charset="2"/>
                        <a:buChar char="§"/>
                      </a:pPr>
                      <a:r>
                        <a:rPr lang="zh-TW" altLang="en-US" sz="24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你觉得乘搭什么交通工具去公园比较好？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764968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Wingdings" panose="05000000000000000000" pitchFamily="2" charset="2"/>
                        <a:buChar char="§"/>
                      </a:pPr>
                      <a:r>
                        <a:rPr lang="zh-TW" altLang="en-US" sz="24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植物是如何摄取营养的？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Font typeface="Wingdings" panose="05000000000000000000" pitchFamily="2" charset="2"/>
                        <a:buChar char="§"/>
                      </a:pPr>
                      <a:r>
                        <a:rPr lang="zh-TW" altLang="en-US" sz="24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如果我们一家人要去旅行，哪个地方会最好呢？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404830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Wingdings" panose="05000000000000000000" pitchFamily="2" charset="2"/>
                        <a:buChar char="§"/>
                      </a:pPr>
                      <a:r>
                        <a:rPr lang="zh-TW" altLang="en-US" sz="24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哺乳类动物有什么特点？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Font typeface="Wingdings" panose="05000000000000000000" pitchFamily="2" charset="2"/>
                        <a:buChar char="§"/>
                      </a:pPr>
                      <a:r>
                        <a:rPr lang="zh-TW" altLang="en-US" sz="24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你把零用钱储蓄起来，打算将来怎样使用？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27083330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342900" indent="-342900">
                        <a:buFont typeface="Wingdings" panose="05000000000000000000" pitchFamily="2" charset="2"/>
                        <a:buChar char="§"/>
                      </a:pPr>
                      <a:r>
                        <a:rPr lang="zh-TW" altLang="en-US" sz="24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为什么天空是蓝色的？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Font typeface="Wingdings" panose="05000000000000000000" pitchFamily="2" charset="2"/>
                        <a:buChar char="§"/>
                      </a:pPr>
                      <a:r>
                        <a:rPr lang="zh-TW" altLang="en-US" sz="24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（子女看完卡通片后不满意其结局）如果你是作者，你会怎样改写这个结局呢？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00758422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342900" indent="-342900">
                        <a:buFont typeface="Wingdings" panose="05000000000000000000" pitchFamily="2" charset="2"/>
                        <a:buChar char="§"/>
                      </a:pPr>
                      <a:r>
                        <a:rPr lang="zh-TW" altLang="en-US" sz="24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恐龙活跃于哪一个时期？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Font typeface="Wingdings" panose="05000000000000000000" pitchFamily="2" charset="2"/>
                        <a:buChar char="§"/>
                      </a:pPr>
                      <a:r>
                        <a:rPr lang="zh-TW" altLang="en-US" sz="2400" b="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你认为电子书与实体书，哪一种更好呢？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14558929"/>
                  </a:ext>
                </a:extLst>
              </a:tr>
            </a:tbl>
          </a:graphicData>
        </a:graphic>
      </p:graphicFrame>
      <p:sp>
        <p:nvSpPr>
          <p:cNvPr id="8" name="標題 1">
            <a:extLst>
              <a:ext uri="{FF2B5EF4-FFF2-40B4-BE49-F238E27FC236}">
                <a16:creationId xmlns:a16="http://schemas.microsoft.com/office/drawing/2014/main" id="{F0128C2D-A6B6-D420-09E9-A349640DED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641" y="187695"/>
            <a:ext cx="10893690" cy="1450757"/>
          </a:xfrm>
        </p:spPr>
        <p:txBody>
          <a:bodyPr>
            <a:normAutofit/>
          </a:bodyPr>
          <a:lstStyle/>
          <a:p>
            <a:r>
              <a:rPr lang="zh-TW" altLang="en-US" sz="5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运用问题提升子女的慎思明辨能力</a:t>
            </a:r>
          </a:p>
        </p:txBody>
      </p:sp>
    </p:spTree>
    <p:extLst>
      <p:ext uri="{BB962C8B-B14F-4D97-AF65-F5344CB8AC3E}">
        <p14:creationId xmlns:p14="http://schemas.microsoft.com/office/powerpoint/2010/main" val="2331354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8171810-9C2A-4171-8840-421E87298891}"/>
              </a:ext>
            </a:extLst>
          </p:cNvPr>
          <p:cNvSpPr/>
          <p:nvPr/>
        </p:nvSpPr>
        <p:spPr>
          <a:xfrm>
            <a:off x="1097280" y="5986133"/>
            <a:ext cx="1051560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latin typeface="Century Gothic" panose="020B0502020202020204" pitchFamily="34" charset="0"/>
              </a:rPr>
              <a:t>Browne, M.N., &amp; Keeley, S.M. (1998). </a:t>
            </a:r>
            <a:r>
              <a:rPr lang="en-US" sz="1200" i="1" dirty="0">
                <a:latin typeface="Century Gothic" panose="020B0502020202020204" pitchFamily="34" charset="0"/>
              </a:rPr>
              <a:t>Asking the right questions: A guide to critical thinking</a:t>
            </a:r>
            <a:r>
              <a:rPr lang="en-US" sz="1200" dirty="0">
                <a:latin typeface="Century Gothic" panose="020B0502020202020204" pitchFamily="34" charset="0"/>
              </a:rPr>
              <a:t>. Prentice Hall.</a:t>
            </a:r>
          </a:p>
        </p:txBody>
      </p:sp>
      <p:sp>
        <p:nvSpPr>
          <p:cNvPr id="6" name="內容版面配置區 2">
            <a:extLst>
              <a:ext uri="{FF2B5EF4-FFF2-40B4-BE49-F238E27FC236}">
                <a16:creationId xmlns:a16="http://schemas.microsoft.com/office/drawing/2014/main" id="{2C38B4F8-1BFA-D44D-CC4A-819BAB59B9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565772"/>
          </a:xfrm>
        </p:spPr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zh-TW" altLang="en-US" sz="30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通过问题引导子女思考</a:t>
            </a:r>
            <a:endParaRPr lang="en-US" altLang="zh-TW" sz="28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內容版面配置區 2">
            <a:extLst>
              <a:ext uri="{FF2B5EF4-FFF2-40B4-BE49-F238E27FC236}">
                <a16:creationId xmlns:a16="http://schemas.microsoft.com/office/drawing/2014/main" id="{2C38B4F8-1BFA-D44D-CC4A-819BAB59B99F}"/>
              </a:ext>
            </a:extLst>
          </p:cNvPr>
          <p:cNvSpPr txBox="1">
            <a:spLocks/>
          </p:cNvSpPr>
          <p:nvPr/>
        </p:nvSpPr>
        <p:spPr>
          <a:xfrm>
            <a:off x="1052830" y="2416362"/>
            <a:ext cx="9316720" cy="3247838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2">
              <a:buFont typeface="Wingdings" panose="05000000000000000000" pitchFamily="2" charset="2"/>
              <a:buChar char="§"/>
            </a:pPr>
            <a:r>
              <a:rPr lang="zh-TW" altLang="en-US" sz="26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「你对这个问题有什么看法？」</a:t>
            </a:r>
            <a:endParaRPr lang="en-US" altLang="zh-TW" sz="26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2">
              <a:buFont typeface="Wingdings" panose="05000000000000000000" pitchFamily="2" charset="2"/>
              <a:buChar char="§"/>
            </a:pPr>
            <a:r>
              <a:rPr lang="zh-HK" altLang="en-US" sz="26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6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「为什么你会有这个看法？」</a:t>
            </a:r>
            <a:r>
              <a:rPr lang="en-US" altLang="zh-TW" sz="26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﹙</a:t>
            </a:r>
            <a:r>
              <a:rPr lang="zh-TW" altLang="en-US" sz="26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鼓励子女解释</a:t>
            </a:r>
            <a:r>
              <a:rPr lang="en-US" altLang="zh-TW" sz="26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﹚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altLang="zh-TW" sz="26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6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「你的看法反映你重视什么？」</a:t>
            </a:r>
            <a:r>
              <a:rPr lang="en-US" altLang="zh-TW" sz="26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﹙</a:t>
            </a:r>
            <a:r>
              <a:rPr lang="zh-TW" altLang="en-US" sz="26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帮助子女自我调整</a:t>
            </a:r>
            <a:r>
              <a:rPr lang="en-US" altLang="zh-TW" sz="26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﹚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altLang="zh-TW" sz="26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6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「你从哪里得到这些资料的？这些资料的来源可靠吗？」</a:t>
            </a:r>
            <a:r>
              <a:rPr lang="en-US" altLang="zh-TW" sz="26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﹙</a:t>
            </a:r>
            <a:r>
              <a:rPr lang="zh-TW" altLang="en-US" sz="26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帮助子女评估资料的准确性</a:t>
            </a:r>
            <a:r>
              <a:rPr lang="en-US" altLang="zh-TW" sz="26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﹚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zh-TW" altLang="en-US" sz="26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「还有没有其他看法？」</a:t>
            </a:r>
            <a:r>
              <a:rPr lang="en-US" altLang="zh-TW" sz="26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﹙</a:t>
            </a:r>
            <a:r>
              <a:rPr lang="zh-TW" altLang="en-US" sz="26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帮助子女推论</a:t>
            </a:r>
            <a:r>
              <a:rPr lang="en-US" altLang="zh-TW" sz="26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﹚</a:t>
            </a:r>
          </a:p>
        </p:txBody>
      </p:sp>
      <p:sp>
        <p:nvSpPr>
          <p:cNvPr id="4" name="標題 1">
            <a:extLst>
              <a:ext uri="{FF2B5EF4-FFF2-40B4-BE49-F238E27FC236}">
                <a16:creationId xmlns:a16="http://schemas.microsoft.com/office/drawing/2014/main" id="{51D8E7EF-866D-B2E8-BF30-884E3F44C8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641" y="187695"/>
            <a:ext cx="10893690" cy="1450757"/>
          </a:xfrm>
        </p:spPr>
        <p:txBody>
          <a:bodyPr>
            <a:normAutofit/>
          </a:bodyPr>
          <a:lstStyle/>
          <a:p>
            <a:r>
              <a:rPr lang="zh-TW" altLang="en-US" sz="5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在日常生活中提升子女的慎思明辨能力</a:t>
            </a:r>
          </a:p>
        </p:txBody>
      </p:sp>
    </p:spTree>
    <p:extLst>
      <p:ext uri="{BB962C8B-B14F-4D97-AF65-F5344CB8AC3E}">
        <p14:creationId xmlns:p14="http://schemas.microsoft.com/office/powerpoint/2010/main" val="2702227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2">
            <a:extLst>
              <a:ext uri="{FF2B5EF4-FFF2-40B4-BE49-F238E27FC236}">
                <a16:creationId xmlns:a16="http://schemas.microsoft.com/office/drawing/2014/main" id="{F4B2998C-F73C-2EEB-FA3F-4499B8F0A564}"/>
              </a:ext>
            </a:extLst>
          </p:cNvPr>
          <p:cNvSpPr txBox="1">
            <a:spLocks/>
          </p:cNvSpPr>
          <p:nvPr/>
        </p:nvSpPr>
        <p:spPr>
          <a:xfrm>
            <a:off x="480363" y="4931409"/>
            <a:ext cx="11363032" cy="831677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Courier New" panose="02070309020205020404" pitchFamily="49" charset="0"/>
              <a:buChar char="o"/>
            </a:pPr>
            <a:r>
              <a:rPr lang="zh-TW" altLang="en-US" sz="22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妈妈：「婆婆会跟我们一起去公园。你觉得我们还可以考虑什么？」</a:t>
            </a:r>
            <a:r>
              <a:rPr lang="en-US" altLang="zh-TW" sz="2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﹙</a:t>
            </a:r>
            <a:r>
              <a:rPr lang="zh-TW" altLang="en-US" sz="2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帮助子女推论</a:t>
            </a:r>
            <a:r>
              <a:rPr lang="en-US" altLang="zh-TW" sz="2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﹚</a:t>
            </a:r>
          </a:p>
          <a:p>
            <a:pPr>
              <a:buFont typeface="Courier New" panose="02070309020205020404" pitchFamily="49" charset="0"/>
              <a:buChar char="o"/>
            </a:pPr>
            <a:endParaRPr lang="zh-TW" altLang="en-US" sz="2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Font typeface="Courier New" panose="02070309020205020404" pitchFamily="49" charset="0"/>
              <a:buChar char="o"/>
            </a:pPr>
            <a:endParaRPr lang="en-US" altLang="zh-TW" sz="2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874B1DC-09D3-F5AF-9371-C81535335B6F}"/>
              </a:ext>
            </a:extLst>
          </p:cNvPr>
          <p:cNvSpPr txBox="1">
            <a:spLocks/>
          </p:cNvSpPr>
          <p:nvPr/>
        </p:nvSpPr>
        <p:spPr>
          <a:xfrm>
            <a:off x="480363" y="5378109"/>
            <a:ext cx="11363032" cy="451128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Courier New" panose="02070309020205020404" pitchFamily="49" charset="0"/>
              <a:buChar char="o"/>
            </a:pPr>
            <a:r>
              <a:rPr lang="zh-TW" altLang="en-US" sz="22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孩子：「婆婆应该会想坐下来。我们到巴士总站乘车，她就一定有位坐了</a:t>
            </a:r>
            <a:r>
              <a:rPr lang="en-US" altLang="zh-TW" sz="22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﹗</a:t>
            </a:r>
            <a:r>
              <a:rPr lang="zh-TW" altLang="en-US" sz="22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」</a:t>
            </a:r>
          </a:p>
          <a:p>
            <a:pPr>
              <a:buFont typeface="Courier New" panose="02070309020205020404" pitchFamily="49" charset="0"/>
              <a:buChar char="o"/>
            </a:pPr>
            <a:endParaRPr lang="en-US" altLang="zh-TW" sz="2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8171810-9C2A-4171-8840-421E87298891}"/>
              </a:ext>
            </a:extLst>
          </p:cNvPr>
          <p:cNvSpPr/>
          <p:nvPr/>
        </p:nvSpPr>
        <p:spPr>
          <a:xfrm>
            <a:off x="563023" y="6432897"/>
            <a:ext cx="1128037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latin typeface="Century Gothic" panose="020B0502020202020204" pitchFamily="34" charset="0"/>
              </a:rPr>
              <a:t>Browne, M.N., &amp; Keeley, S.M. (1998). </a:t>
            </a:r>
            <a:r>
              <a:rPr lang="en-US" sz="1200" i="1" dirty="0">
                <a:latin typeface="Century Gothic" panose="020B0502020202020204" pitchFamily="34" charset="0"/>
              </a:rPr>
              <a:t>Asking the right questions: A guide to critical thinking</a:t>
            </a:r>
            <a:r>
              <a:rPr lang="en-US" sz="1200" dirty="0">
                <a:latin typeface="Century Gothic" panose="020B0502020202020204" pitchFamily="34" charset="0"/>
              </a:rPr>
              <a:t>. Prentice Hall.</a:t>
            </a:r>
          </a:p>
        </p:txBody>
      </p:sp>
      <p:sp>
        <p:nvSpPr>
          <p:cNvPr id="6" name="內容版面配置區 2">
            <a:extLst>
              <a:ext uri="{FF2B5EF4-FFF2-40B4-BE49-F238E27FC236}">
                <a16:creationId xmlns:a16="http://schemas.microsoft.com/office/drawing/2014/main" id="{2C38B4F8-1BFA-D44D-CC4A-819BAB59B9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0363" y="1870924"/>
            <a:ext cx="11363032" cy="440266"/>
          </a:xfrm>
        </p:spPr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zh-TW" altLang="en-US" sz="22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妈妈：「你觉得乘搭什么交通工具去公园比较好？」</a:t>
            </a:r>
            <a:endParaRPr lang="en-US" altLang="zh-TW" sz="22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Font typeface="Courier New" panose="02070309020205020404" pitchFamily="49" charset="0"/>
              <a:buChar char="o"/>
            </a:pPr>
            <a:endParaRPr lang="zh-TW" altLang="en-US" sz="2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Font typeface="Courier New" panose="02070309020205020404" pitchFamily="49" charset="0"/>
              <a:buChar char="o"/>
            </a:pPr>
            <a:endParaRPr lang="en-US" altLang="zh-TW" sz="2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內容版面配置區 2">
            <a:extLst>
              <a:ext uri="{FF2B5EF4-FFF2-40B4-BE49-F238E27FC236}">
                <a16:creationId xmlns:a16="http://schemas.microsoft.com/office/drawing/2014/main" id="{2C38B4F8-1BFA-D44D-CC4A-819BAB59B99F}"/>
              </a:ext>
            </a:extLst>
          </p:cNvPr>
          <p:cNvSpPr txBox="1">
            <a:spLocks/>
          </p:cNvSpPr>
          <p:nvPr/>
        </p:nvSpPr>
        <p:spPr>
          <a:xfrm>
            <a:off x="480363" y="2311190"/>
            <a:ext cx="11363032" cy="440266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Courier New" panose="02070309020205020404" pitchFamily="49" charset="0"/>
              <a:buChar char="o"/>
            </a:pPr>
            <a:r>
              <a:rPr lang="zh-TW" altLang="en-US" sz="22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孩子：「搭地铁吧</a:t>
            </a:r>
            <a:r>
              <a:rPr lang="en-US" altLang="zh-TW" sz="22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﹗</a:t>
            </a:r>
            <a:r>
              <a:rPr lang="zh-TW" altLang="en-US" sz="22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」</a:t>
            </a:r>
          </a:p>
          <a:p>
            <a:pPr>
              <a:buFont typeface="Courier New" panose="02070309020205020404" pitchFamily="49" charset="0"/>
              <a:buChar char="o"/>
            </a:pPr>
            <a:endParaRPr lang="en-US" altLang="zh-TW" sz="2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內容版面配置區 2">
            <a:extLst>
              <a:ext uri="{FF2B5EF4-FFF2-40B4-BE49-F238E27FC236}">
                <a16:creationId xmlns:a16="http://schemas.microsoft.com/office/drawing/2014/main" id="{2C38B4F8-1BFA-D44D-CC4A-819BAB59B99F}"/>
              </a:ext>
            </a:extLst>
          </p:cNvPr>
          <p:cNvSpPr txBox="1">
            <a:spLocks/>
          </p:cNvSpPr>
          <p:nvPr/>
        </p:nvSpPr>
        <p:spPr>
          <a:xfrm>
            <a:off x="480363" y="2751456"/>
            <a:ext cx="11363032" cy="440266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Courier New" panose="02070309020205020404" pitchFamily="49" charset="0"/>
              <a:buChar char="o"/>
            </a:pPr>
            <a:r>
              <a:rPr lang="zh-TW" altLang="en-US" sz="22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妈妈：「为什么？」</a:t>
            </a:r>
            <a:r>
              <a:rPr lang="en-US" altLang="zh-TW" sz="2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﹙</a:t>
            </a:r>
            <a:r>
              <a:rPr lang="zh-TW" altLang="en-US" sz="2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鼓励子女解释</a:t>
            </a:r>
            <a:r>
              <a:rPr lang="en-US" altLang="zh-TW" sz="2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﹚</a:t>
            </a:r>
          </a:p>
          <a:p>
            <a:pPr>
              <a:buFont typeface="Courier New" panose="02070309020205020404" pitchFamily="49" charset="0"/>
              <a:buChar char="o"/>
            </a:pPr>
            <a:endParaRPr lang="zh-TW" altLang="en-US" sz="2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Font typeface="Courier New" panose="02070309020205020404" pitchFamily="49" charset="0"/>
              <a:buChar char="o"/>
            </a:pPr>
            <a:endParaRPr lang="en-US" altLang="zh-TW" sz="2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內容版面配置區 2">
            <a:extLst>
              <a:ext uri="{FF2B5EF4-FFF2-40B4-BE49-F238E27FC236}">
                <a16:creationId xmlns:a16="http://schemas.microsoft.com/office/drawing/2014/main" id="{2C38B4F8-1BFA-D44D-CC4A-819BAB59B99F}"/>
              </a:ext>
            </a:extLst>
          </p:cNvPr>
          <p:cNvSpPr txBox="1">
            <a:spLocks/>
          </p:cNvSpPr>
          <p:nvPr/>
        </p:nvSpPr>
        <p:spPr>
          <a:xfrm>
            <a:off x="480363" y="3191722"/>
            <a:ext cx="11363032" cy="440266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Courier New" panose="02070309020205020404" pitchFamily="49" charset="0"/>
              <a:buChar char="o"/>
            </a:pPr>
            <a:r>
              <a:rPr lang="zh-TW" altLang="en-US" sz="22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孩子：「搭地铁最快去到公园。」</a:t>
            </a:r>
          </a:p>
          <a:p>
            <a:pPr>
              <a:buFont typeface="Courier New" panose="02070309020205020404" pitchFamily="49" charset="0"/>
              <a:buChar char="o"/>
            </a:pPr>
            <a:endParaRPr lang="en-US" altLang="zh-TW" sz="2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內容版面配置區 2">
            <a:extLst>
              <a:ext uri="{FF2B5EF4-FFF2-40B4-BE49-F238E27FC236}">
                <a16:creationId xmlns:a16="http://schemas.microsoft.com/office/drawing/2014/main" id="{2C38B4F8-1BFA-D44D-CC4A-819BAB59B99F}"/>
              </a:ext>
            </a:extLst>
          </p:cNvPr>
          <p:cNvSpPr txBox="1">
            <a:spLocks/>
          </p:cNvSpPr>
          <p:nvPr/>
        </p:nvSpPr>
        <p:spPr>
          <a:xfrm>
            <a:off x="480363" y="3631987"/>
            <a:ext cx="11363032" cy="1117948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zh-TW" altLang="en-US" sz="22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妈妈：「原来你觉得最快去到公园最重要。</a:t>
            </a:r>
            <a:r>
              <a:rPr lang="en-US" altLang="zh-TW" sz="2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﹙</a:t>
            </a:r>
            <a:r>
              <a:rPr lang="zh-TW" altLang="en-US" sz="2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澄清子女重视什么，帮助子女自我调整</a:t>
            </a:r>
            <a:r>
              <a:rPr lang="en-US" altLang="zh-TW" sz="2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﹚</a:t>
            </a:r>
            <a:r>
              <a:rPr lang="zh-TW" altLang="en-US" sz="22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我们可以到网上查看搭什么交通工具最快去到公园。</a:t>
            </a:r>
            <a:r>
              <a:rPr lang="en-US" altLang="zh-TW" sz="2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﹙</a:t>
            </a:r>
            <a:r>
              <a:rPr lang="zh-TW" altLang="en-US" sz="2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帮助子女评估数据的准确性</a:t>
            </a:r>
            <a:r>
              <a:rPr lang="en-US" altLang="zh-TW" sz="2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﹚</a:t>
            </a:r>
            <a:r>
              <a:rPr lang="zh-TW" altLang="en-US" sz="22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」</a:t>
            </a:r>
          </a:p>
          <a:p>
            <a:pPr>
              <a:buFont typeface="Courier New" panose="02070309020205020404" pitchFamily="49" charset="0"/>
              <a:buChar char="o"/>
            </a:pPr>
            <a:endParaRPr lang="en-US" altLang="zh-TW" sz="2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3" name="內容版面配置區 2">
            <a:extLst>
              <a:ext uri="{FF2B5EF4-FFF2-40B4-BE49-F238E27FC236}">
                <a16:creationId xmlns:a16="http://schemas.microsoft.com/office/drawing/2014/main" id="{2C38B4F8-1BFA-D44D-CC4A-819BAB59B99F}"/>
              </a:ext>
            </a:extLst>
          </p:cNvPr>
          <p:cNvSpPr txBox="1">
            <a:spLocks/>
          </p:cNvSpPr>
          <p:nvPr/>
        </p:nvSpPr>
        <p:spPr>
          <a:xfrm>
            <a:off x="480363" y="4479654"/>
            <a:ext cx="11363032" cy="840439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Courier New" panose="02070309020205020404" pitchFamily="49" charset="0"/>
              <a:buChar char="o"/>
            </a:pPr>
            <a:r>
              <a:rPr lang="zh-TW" altLang="en-US" sz="22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孩子：「咦</a:t>
            </a:r>
            <a:r>
              <a:rPr lang="en-US" altLang="zh-TW" sz="22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﹗</a:t>
            </a:r>
            <a:r>
              <a:rPr lang="zh-TW" altLang="en-US" sz="22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原来搭巴士更快</a:t>
            </a:r>
            <a:r>
              <a:rPr lang="en-US" altLang="zh-TW" sz="22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﹗</a:t>
            </a:r>
            <a:r>
              <a:rPr lang="zh-TW" altLang="en-US" sz="22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」</a:t>
            </a:r>
            <a:endParaRPr lang="en-US" altLang="zh-TW" sz="2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" name="內容版面配置區 2">
            <a:extLst>
              <a:ext uri="{FF2B5EF4-FFF2-40B4-BE49-F238E27FC236}">
                <a16:creationId xmlns:a16="http://schemas.microsoft.com/office/drawing/2014/main" id="{D3ED9221-0782-4612-B9E7-5CEDB368902B}"/>
              </a:ext>
            </a:extLst>
          </p:cNvPr>
          <p:cNvSpPr txBox="1">
            <a:spLocks/>
          </p:cNvSpPr>
          <p:nvPr/>
        </p:nvSpPr>
        <p:spPr>
          <a:xfrm>
            <a:off x="480363" y="5829237"/>
            <a:ext cx="11363032" cy="479096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zh-TW" altLang="en-US" sz="22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妈妈：「似乎让家人坐得舒服对你来说都很重。</a:t>
            </a:r>
            <a:r>
              <a:rPr lang="en-US" altLang="zh-TW" sz="2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﹙</a:t>
            </a:r>
            <a:r>
              <a:rPr lang="zh-TW" altLang="en-US" sz="2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澄清子女重视什么</a:t>
            </a:r>
            <a:r>
              <a:rPr lang="en-US" altLang="zh-TW" sz="2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﹚</a:t>
            </a:r>
            <a:r>
              <a:rPr lang="zh-TW" altLang="en-US" sz="22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」</a:t>
            </a:r>
            <a:endParaRPr lang="en-US" altLang="zh-TW" sz="2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標題 1">
            <a:extLst>
              <a:ext uri="{FF2B5EF4-FFF2-40B4-BE49-F238E27FC236}">
                <a16:creationId xmlns:a16="http://schemas.microsoft.com/office/drawing/2014/main" id="{C5A94361-09D8-312A-BB67-F08A62727C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641" y="187695"/>
            <a:ext cx="10893690" cy="1450757"/>
          </a:xfrm>
        </p:spPr>
        <p:txBody>
          <a:bodyPr>
            <a:normAutofit/>
          </a:bodyPr>
          <a:lstStyle/>
          <a:p>
            <a:r>
              <a:rPr lang="zh-TW" altLang="en-US" sz="5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在日常生活中提升子女的慎思明辨能力</a:t>
            </a:r>
          </a:p>
        </p:txBody>
      </p:sp>
    </p:spTree>
    <p:extLst>
      <p:ext uri="{BB962C8B-B14F-4D97-AF65-F5344CB8AC3E}">
        <p14:creationId xmlns:p14="http://schemas.microsoft.com/office/powerpoint/2010/main" val="2233530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 build="p"/>
      <p:bldP spid="7" grpId="0"/>
      <p:bldP spid="10" grpId="0"/>
      <p:bldP spid="11" grpId="0"/>
      <p:bldP spid="12" grpId="0"/>
      <p:bldP spid="13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表格 2">
            <a:extLst>
              <a:ext uri="{FF2B5EF4-FFF2-40B4-BE49-F238E27FC236}">
                <a16:creationId xmlns:a16="http://schemas.microsoft.com/office/drawing/2014/main" id="{DA2CEF08-80B9-2CA4-47A1-DC54299C2D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4277623"/>
              </p:ext>
            </p:extLst>
          </p:nvPr>
        </p:nvGraphicFramePr>
        <p:xfrm>
          <a:off x="692333" y="1564024"/>
          <a:ext cx="10857048" cy="466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94629">
                  <a:extLst>
                    <a:ext uri="{9D8B030D-6E8A-4147-A177-3AD203B41FA5}">
                      <a16:colId xmlns:a16="http://schemas.microsoft.com/office/drawing/2014/main" val="140454332"/>
                    </a:ext>
                  </a:extLst>
                </a:gridCol>
                <a:gridCol w="7797780">
                  <a:extLst>
                    <a:ext uri="{9D8B030D-6E8A-4147-A177-3AD203B41FA5}">
                      <a16:colId xmlns:a16="http://schemas.microsoft.com/office/drawing/2014/main" val="4254863983"/>
                    </a:ext>
                  </a:extLst>
                </a:gridCol>
                <a:gridCol w="1464639">
                  <a:extLst>
                    <a:ext uri="{9D8B030D-6E8A-4147-A177-3AD203B41FA5}">
                      <a16:colId xmlns:a16="http://schemas.microsoft.com/office/drawing/2014/main" val="107227874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问题类型</a:t>
                      </a:r>
                      <a:endParaRPr lang="zh-HK" altLang="en-US" sz="2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例子</a:t>
                      </a:r>
                      <a:endParaRPr lang="zh-HK" altLang="en-US" sz="2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针对能力</a:t>
                      </a:r>
                      <a:endParaRPr lang="zh-HK" altLang="en-US" sz="2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30642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澄清</a:t>
                      </a:r>
                      <a:endParaRPr lang="en-US" sz="2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「电子产品」指的是什么？</a:t>
                      </a:r>
                      <a:endParaRPr lang="en-US" sz="2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zh-HK" altLang="en-US" sz="2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演绎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418304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分类</a:t>
                      </a:r>
                      <a:endParaRPr lang="zh-HK" altLang="en-US" sz="2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以下哪些是电子产品？哪些是非电子产品？</a:t>
                      </a:r>
                      <a:endParaRPr lang="zh-HK" altLang="en-US" sz="2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HK" altLang="en-US" sz="2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6927126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比较</a:t>
                      </a:r>
                      <a:endParaRPr lang="zh-HK" altLang="en-US" sz="2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实体书和电子书有什么相同和相异的地方？</a:t>
                      </a:r>
                      <a:endParaRPr lang="zh-HK" altLang="en-US" sz="2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HK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19339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总结</a:t>
                      </a:r>
                      <a:endParaRPr lang="zh-HK" altLang="en-US" sz="2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根据这篇文章，使用电子产品对儿童发展可能有什么好处？又可能有什么坏处？</a:t>
                      </a:r>
                      <a:endParaRPr lang="zh-HK" altLang="en-US" sz="2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分析</a:t>
                      </a:r>
                      <a:endParaRPr lang="zh-HK" altLang="en-US" sz="2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38963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推论</a:t>
                      </a:r>
                      <a:endParaRPr lang="zh-HK" altLang="en-US" sz="2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除了文章提及的论点，你还可以想出使用电子产品对儿童发展的其他好处和坏处吗？</a:t>
                      </a:r>
                      <a:endParaRPr lang="zh-HK" altLang="en-US" sz="2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推论</a:t>
                      </a:r>
                      <a:endParaRPr lang="zh-HK" altLang="en-US" sz="2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77676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评估</a:t>
                      </a:r>
                      <a:endParaRPr lang="zh-HK" altLang="en-US" sz="2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这里说两至五岁儿童每天不应该使用多于一小时的电子产品，是建基于什么理据？你觉得这个理据能够支持作者的论点吗？</a:t>
                      </a:r>
                      <a:endParaRPr lang="zh-HK" altLang="en-US" sz="2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评估</a:t>
                      </a:r>
                      <a:endParaRPr lang="zh-HK" altLang="en-US" sz="2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endParaRPr lang="zh-HK" altLang="en-US" sz="2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906517"/>
                  </a:ext>
                </a:extLst>
              </a:tr>
            </a:tbl>
          </a:graphicData>
        </a:graphic>
      </p:graphicFrame>
      <p:sp>
        <p:nvSpPr>
          <p:cNvPr id="5" name="Rectangle 11">
            <a:extLst>
              <a:ext uri="{FF2B5EF4-FFF2-40B4-BE49-F238E27FC236}">
                <a16:creationId xmlns:a16="http://schemas.microsoft.com/office/drawing/2014/main" id="{79E32FD3-9C2E-F124-4586-8F24CC847621}"/>
              </a:ext>
            </a:extLst>
          </p:cNvPr>
          <p:cNvSpPr/>
          <p:nvPr/>
        </p:nvSpPr>
        <p:spPr>
          <a:xfrm>
            <a:off x="1033780" y="6396335"/>
            <a:ext cx="105156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err="1">
                <a:latin typeface="Century Gothic" panose="020B0502020202020204" pitchFamily="34" charset="0"/>
              </a:rPr>
              <a:t>ŽivkoviĿ</a:t>
            </a:r>
            <a:r>
              <a:rPr lang="en-US" sz="1200" dirty="0">
                <a:latin typeface="Century Gothic" panose="020B0502020202020204" pitchFamily="34" charset="0"/>
              </a:rPr>
              <a:t>, S. (2016). A model of critical thinking as an important attribute for success in the 21st century. </a:t>
            </a:r>
            <a:r>
              <a:rPr lang="en-US" sz="1200" i="1" dirty="0">
                <a:latin typeface="Century Gothic" panose="020B0502020202020204" pitchFamily="34" charset="0"/>
              </a:rPr>
              <a:t>Procedia-social and </a:t>
            </a:r>
            <a:r>
              <a:rPr lang="en-US" altLang="zh-TW" sz="1200" i="1" dirty="0">
                <a:latin typeface="Century Gothic" panose="020B0502020202020204" pitchFamily="34" charset="0"/>
              </a:rPr>
              <a:t>B</a:t>
            </a:r>
            <a:r>
              <a:rPr lang="en-US" sz="1200" i="1" dirty="0">
                <a:latin typeface="Century Gothic" panose="020B0502020202020204" pitchFamily="34" charset="0"/>
              </a:rPr>
              <a:t>ehavioral </a:t>
            </a:r>
            <a:r>
              <a:rPr lang="en-US" altLang="zh-TW" sz="1200" i="1" dirty="0">
                <a:latin typeface="Century Gothic" panose="020B0502020202020204" pitchFamily="34" charset="0"/>
              </a:rPr>
              <a:t>S</a:t>
            </a:r>
            <a:r>
              <a:rPr lang="en-US" sz="1200" i="1" dirty="0">
                <a:latin typeface="Century Gothic" panose="020B0502020202020204" pitchFamily="34" charset="0"/>
              </a:rPr>
              <a:t>ciences, 232</a:t>
            </a:r>
            <a:r>
              <a:rPr lang="en-US" sz="1200" dirty="0">
                <a:latin typeface="Century Gothic" panose="020B0502020202020204" pitchFamily="34" charset="0"/>
              </a:rPr>
              <a:t>, 102-108.</a:t>
            </a:r>
          </a:p>
        </p:txBody>
      </p:sp>
      <p:sp>
        <p:nvSpPr>
          <p:cNvPr id="7" name="標題 1">
            <a:extLst>
              <a:ext uri="{FF2B5EF4-FFF2-40B4-BE49-F238E27FC236}">
                <a16:creationId xmlns:a16="http://schemas.microsoft.com/office/drawing/2014/main" id="{195C53A1-A35D-4C09-96B6-468039E9B2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012" y="-55604"/>
            <a:ext cx="10893690" cy="1450757"/>
          </a:xfrm>
        </p:spPr>
        <p:txBody>
          <a:bodyPr>
            <a:normAutofit/>
          </a:bodyPr>
          <a:lstStyle/>
          <a:p>
            <a:r>
              <a:rPr lang="zh-TW" altLang="en-US" sz="5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在功课学习中提升子女的慎思明辨能力</a:t>
            </a:r>
          </a:p>
        </p:txBody>
      </p:sp>
    </p:spTree>
    <p:extLst>
      <p:ext uri="{BB962C8B-B14F-4D97-AF65-F5344CB8AC3E}">
        <p14:creationId xmlns:p14="http://schemas.microsoft.com/office/powerpoint/2010/main" val="23127386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表格 2">
            <a:extLst>
              <a:ext uri="{FF2B5EF4-FFF2-40B4-BE49-F238E27FC236}">
                <a16:creationId xmlns:a16="http://schemas.microsoft.com/office/drawing/2014/main" id="{DA2CEF08-80B9-2CA4-47A1-DC54299C2D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4839563"/>
              </p:ext>
            </p:extLst>
          </p:nvPr>
        </p:nvGraphicFramePr>
        <p:xfrm>
          <a:off x="908234" y="1849966"/>
          <a:ext cx="10515601" cy="3749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44479">
                  <a:extLst>
                    <a:ext uri="{9D8B030D-6E8A-4147-A177-3AD203B41FA5}">
                      <a16:colId xmlns:a16="http://schemas.microsoft.com/office/drawing/2014/main" val="140454332"/>
                    </a:ext>
                  </a:extLst>
                </a:gridCol>
                <a:gridCol w="7484657">
                  <a:extLst>
                    <a:ext uri="{9D8B030D-6E8A-4147-A177-3AD203B41FA5}">
                      <a16:colId xmlns:a16="http://schemas.microsoft.com/office/drawing/2014/main" val="4254863983"/>
                    </a:ext>
                  </a:extLst>
                </a:gridCol>
                <a:gridCol w="1486465">
                  <a:extLst>
                    <a:ext uri="{9D8B030D-6E8A-4147-A177-3AD203B41FA5}">
                      <a16:colId xmlns:a16="http://schemas.microsoft.com/office/drawing/2014/main" val="107227874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问题类型</a:t>
                      </a:r>
                      <a:endParaRPr lang="zh-HK" altLang="en-US" sz="2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例子</a:t>
                      </a:r>
                      <a:endParaRPr lang="zh-HK" altLang="en-US" sz="2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针对能力</a:t>
                      </a:r>
                      <a:endParaRPr lang="zh-HK" altLang="en-US" sz="2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30642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结论</a:t>
                      </a:r>
                      <a:endParaRPr lang="en-US" sz="2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你觉得电子产品对儿童发展是「利多于弊」还是「弊多于利」？</a:t>
                      </a:r>
                      <a:endParaRPr lang="en-US" sz="2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解释</a:t>
                      </a:r>
                      <a:endParaRPr lang="zh-HK" altLang="en-US" sz="2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41830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解释</a:t>
                      </a:r>
                      <a:endParaRPr lang="zh-HK" altLang="en-US" sz="2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为什么？</a:t>
                      </a:r>
                      <a:endParaRPr lang="zh-HK" altLang="en-US" sz="2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HK" altLang="en-US" sz="2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69271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反思</a:t>
                      </a:r>
                      <a:endParaRPr lang="zh-HK" altLang="en-US" sz="2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你的想法反映你比较重视什么？儿童的身体健康，还是儿童的认知发展？</a:t>
                      </a:r>
                      <a:endParaRPr lang="zh-HK" altLang="en-US" sz="2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軟正黑體" panose="020B0604030504040204" pitchFamily="34" charset="-120"/>
                        </a:rPr>
                        <a:t>自我调整 </a:t>
                      </a:r>
                      <a:endParaRPr lang="zh-HK" altLang="en-US" sz="2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solidFill>
                      <a:srgbClr val="EFF6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38963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故意反对</a:t>
                      </a:r>
                      <a:endParaRPr lang="zh-HK" altLang="en-US" sz="2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假设你遇到一个专门与你「唱反调」的人，你觉得这个人会提出什么论点，去反对你的结论？你又会怎样回应？</a:t>
                      </a:r>
                      <a:endParaRPr lang="zh-HK" altLang="en-US" sz="2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zh-HK" altLang="en-US" sz="2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7767671"/>
                  </a:ext>
                </a:extLst>
              </a:tr>
            </a:tbl>
          </a:graphicData>
        </a:graphic>
      </p:graphicFrame>
      <p:sp>
        <p:nvSpPr>
          <p:cNvPr id="5" name="Rectangle 11">
            <a:extLst>
              <a:ext uri="{FF2B5EF4-FFF2-40B4-BE49-F238E27FC236}">
                <a16:creationId xmlns:a16="http://schemas.microsoft.com/office/drawing/2014/main" id="{79E32FD3-9C2E-F124-4586-8F24CC847621}"/>
              </a:ext>
            </a:extLst>
          </p:cNvPr>
          <p:cNvSpPr/>
          <p:nvPr/>
        </p:nvSpPr>
        <p:spPr>
          <a:xfrm>
            <a:off x="1033780" y="6396335"/>
            <a:ext cx="105156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err="1">
                <a:latin typeface="Century Gothic" panose="020B0502020202020204" pitchFamily="34" charset="0"/>
              </a:rPr>
              <a:t>ŽivkoviĿ</a:t>
            </a:r>
            <a:r>
              <a:rPr lang="en-US" sz="1200" dirty="0">
                <a:latin typeface="Century Gothic" panose="020B0502020202020204" pitchFamily="34" charset="0"/>
              </a:rPr>
              <a:t>, S. (2016). A model of critical thinking as an important attribute for success in the 21st century. </a:t>
            </a:r>
            <a:r>
              <a:rPr lang="en-US" sz="1200" i="1" dirty="0">
                <a:latin typeface="Century Gothic" panose="020B0502020202020204" pitchFamily="34" charset="0"/>
              </a:rPr>
              <a:t>Procedia-social and </a:t>
            </a:r>
            <a:r>
              <a:rPr lang="en-US" altLang="zh-TW" sz="1200" i="1" dirty="0">
                <a:latin typeface="Century Gothic" panose="020B0502020202020204" pitchFamily="34" charset="0"/>
              </a:rPr>
              <a:t>B</a:t>
            </a:r>
            <a:r>
              <a:rPr lang="en-US" sz="1200" i="1" dirty="0">
                <a:latin typeface="Century Gothic" panose="020B0502020202020204" pitchFamily="34" charset="0"/>
              </a:rPr>
              <a:t>ehavioral </a:t>
            </a:r>
            <a:r>
              <a:rPr lang="en-US" altLang="zh-TW" sz="1200" i="1" dirty="0">
                <a:latin typeface="Century Gothic" panose="020B0502020202020204" pitchFamily="34" charset="0"/>
              </a:rPr>
              <a:t>S</a:t>
            </a:r>
            <a:r>
              <a:rPr lang="en-US" sz="1200" i="1" dirty="0">
                <a:latin typeface="Century Gothic" panose="020B0502020202020204" pitchFamily="34" charset="0"/>
              </a:rPr>
              <a:t>ciences, 232</a:t>
            </a:r>
            <a:r>
              <a:rPr lang="en-US" sz="1200" dirty="0">
                <a:latin typeface="Century Gothic" panose="020B0502020202020204" pitchFamily="34" charset="0"/>
              </a:rPr>
              <a:t>, 102-108.</a:t>
            </a:r>
          </a:p>
        </p:txBody>
      </p:sp>
      <p:sp>
        <p:nvSpPr>
          <p:cNvPr id="7" name="標題 1">
            <a:extLst>
              <a:ext uri="{FF2B5EF4-FFF2-40B4-BE49-F238E27FC236}">
                <a16:creationId xmlns:a16="http://schemas.microsoft.com/office/drawing/2014/main" id="{73501A4A-5F97-429B-9389-310D1FF09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641" y="187695"/>
            <a:ext cx="10893690" cy="1450757"/>
          </a:xfrm>
        </p:spPr>
        <p:txBody>
          <a:bodyPr>
            <a:normAutofit/>
          </a:bodyPr>
          <a:lstStyle/>
          <a:p>
            <a:r>
              <a:rPr lang="zh-TW" altLang="en-US" sz="5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在功课学习中提升子女的慎思明辨能力</a:t>
            </a:r>
          </a:p>
        </p:txBody>
      </p:sp>
    </p:spTree>
    <p:extLst>
      <p:ext uri="{BB962C8B-B14F-4D97-AF65-F5344CB8AC3E}">
        <p14:creationId xmlns:p14="http://schemas.microsoft.com/office/powerpoint/2010/main" val="695391884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Retrospect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AC58EF348BCF84CB8CEC02C41EFE368" ma:contentTypeVersion="12" ma:contentTypeDescription="Create a new document." ma:contentTypeScope="" ma:versionID="3e485164f63b012158b8bd3735b31150">
  <xsd:schema xmlns:xsd="http://www.w3.org/2001/XMLSchema" xmlns:xs="http://www.w3.org/2001/XMLSchema" xmlns:p="http://schemas.microsoft.com/office/2006/metadata/properties" xmlns:ns3="81dd2c50-08f8-4bdc-84dc-b4d4e0eabb47" targetNamespace="http://schemas.microsoft.com/office/2006/metadata/properties" ma:root="true" ma:fieldsID="42555d281cf5ba10f1de548c846bab6c" ns3:_="">
    <xsd:import namespace="81dd2c50-08f8-4bdc-84dc-b4d4e0eabb47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AutoKeyPoints" minOccurs="0"/>
                <xsd:element ref="ns3:MediaServiceKeyPoints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MediaServiceOCR" minOccurs="0"/>
                <xsd:element ref="ns3:_activity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1dd2c50-08f8-4bdc-84dc-b4d4e0eabb4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_activity" ma:index="18" nillable="true" ma:displayName="_activity" ma:hidden="true" ma:internalName="_activity">
      <xsd:simpleType>
        <xsd:restriction base="dms:Note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81dd2c50-08f8-4bdc-84dc-b4d4e0eabb47" xsi:nil="true"/>
  </documentManagement>
</p:properties>
</file>

<file path=customXml/itemProps1.xml><?xml version="1.0" encoding="utf-8"?>
<ds:datastoreItem xmlns:ds="http://schemas.openxmlformats.org/officeDocument/2006/customXml" ds:itemID="{CB93CBB4-3B61-4C8A-BF75-909955AA387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1dd2c50-08f8-4bdc-84dc-b4d4e0eabb4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06C9C6A-8704-4F29-A82A-05B49DF476E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4F15040-64E6-480B-BC8C-E234B4EB6AB6}">
  <ds:schemaRefs>
    <ds:schemaRef ds:uri="http://schemas.microsoft.com/office/2006/metadata/properties"/>
    <ds:schemaRef ds:uri="http://purl.org/dc/elements/1.1/"/>
    <ds:schemaRef ds:uri="81dd2c50-08f8-4bdc-84dc-b4d4e0eabb47"/>
    <ds:schemaRef ds:uri="http://schemas.openxmlformats.org/package/2006/metadata/core-properties"/>
    <ds:schemaRef ds:uri="http://purl.org/dc/terms/"/>
    <ds:schemaRef ds:uri="http://www.w3.org/XML/1998/namespace"/>
    <ds:schemaRef ds:uri="http://schemas.microsoft.com/office/2006/documentManagement/types"/>
    <ds:schemaRef ds:uri="http://schemas.microsoft.com/office/infopath/2007/PartnerControl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8863</TotalTime>
  <Words>3752</Words>
  <Application>Microsoft Office PowerPoint</Application>
  <PresentationFormat>寬螢幕</PresentationFormat>
  <Paragraphs>271</Paragraphs>
  <Slides>34</Slides>
  <Notes>7</Notes>
  <HiddenSlides>0</HiddenSlides>
  <MMClips>0</MMClips>
  <ScaleCrop>false</ScaleCrop>
  <HeadingPairs>
    <vt:vector size="6" baseType="variant">
      <vt:variant>
        <vt:lpstr>使用字型</vt:lpstr>
      </vt:variant>
      <vt:variant>
        <vt:i4>10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34</vt:i4>
      </vt:variant>
    </vt:vector>
  </HeadingPairs>
  <TitlesOfParts>
    <vt:vector size="45" baseType="lpstr">
      <vt:lpstr>細明體</vt:lpstr>
      <vt:lpstr>微軟正黑體</vt:lpstr>
      <vt:lpstr>新細明體</vt:lpstr>
      <vt:lpstr>Arial</vt:lpstr>
      <vt:lpstr>Calibri</vt:lpstr>
      <vt:lpstr>Calibri Light</vt:lpstr>
      <vt:lpstr>Century Gothic</vt:lpstr>
      <vt:lpstr>Courier New</vt:lpstr>
      <vt:lpstr>Times New Roman</vt:lpstr>
      <vt:lpstr>Wingdings</vt:lpstr>
      <vt:lpstr>Retrospect</vt:lpstr>
      <vt:lpstr>授人以鱼不如授人以渔： 如何支援子女学习21世纪所需的共通能力？</vt:lpstr>
      <vt:lpstr>大纲</vt:lpstr>
      <vt:lpstr>学习21世纪共通能力的重要性</vt:lpstr>
      <vt:lpstr>慎思明辨能力的重要性</vt:lpstr>
      <vt:lpstr>运用问题提升子女的慎思明辨能力</vt:lpstr>
      <vt:lpstr>在日常生活中提升子女的慎思明辨能力</vt:lpstr>
      <vt:lpstr>在日常生活中提升子女的慎思明辨能力</vt:lpstr>
      <vt:lpstr>在功课学习中提升子女的慎思明辨能力</vt:lpstr>
      <vt:lpstr>在功课学习中提升子女的慎思明辨能力</vt:lpstr>
      <vt:lpstr>创意思维小练习</vt:lpstr>
      <vt:lpstr>PowerPoint 簡報</vt:lpstr>
      <vt:lpstr>创意思维小练习</vt:lpstr>
      <vt:lpstr>创意思维小练习</vt:lpstr>
      <vt:lpstr>创意思维小练习</vt:lpstr>
      <vt:lpstr>PowerPoint 簡報</vt:lpstr>
      <vt:lpstr>创造力的重要性</vt:lpstr>
      <vt:lpstr>培养子女的创造力</vt:lpstr>
      <vt:lpstr>培养子女的创造力</vt:lpstr>
      <vt:lpstr>培养子女的创造力</vt:lpstr>
      <vt:lpstr>培养子女的创造力</vt:lpstr>
      <vt:lpstr>PowerPoint 簡報</vt:lpstr>
      <vt:lpstr>培养子女的创造力</vt:lpstr>
      <vt:lpstr>培养子女的创造力</vt:lpstr>
      <vt:lpstr>培养子女的创造力</vt:lpstr>
      <vt:lpstr>培养子女的创造力</vt:lpstr>
      <vt:lpstr>培养子女的创造力</vt:lpstr>
      <vt:lpstr>解决问题能力的重要性</vt:lpstr>
      <vt:lpstr>培养子女的解决问题能力</vt:lpstr>
      <vt:lpstr>通过协作解决问题</vt:lpstr>
      <vt:lpstr>通过协作解决问题</vt:lpstr>
      <vt:lpstr>PowerPoint 簡報</vt:lpstr>
      <vt:lpstr>通过协作解决问题</vt:lpstr>
      <vt:lpstr>培养子女的解决问题能力</vt:lpstr>
      <vt:lpstr>总结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21世紀能力</dc:title>
  <dc:creator>LAM, Chun Bun Ian [ECE]</dc:creator>
  <cp:lastModifiedBy>HSC&amp;PEd</cp:lastModifiedBy>
  <cp:revision>352</cp:revision>
  <cp:lastPrinted>2024-04-12T04:50:28Z</cp:lastPrinted>
  <dcterms:created xsi:type="dcterms:W3CDTF">2023-10-05T20:26:47Z</dcterms:created>
  <dcterms:modified xsi:type="dcterms:W3CDTF">2024-11-21T04:12:23Z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0x0101008AC58EF348BCF84CB8CEC02C41EFE368</vt:lpwstr>
  </property>
</Properties>
</file>