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40" r:id="rId1"/>
  </p:sldMasterIdLst>
  <p:notesMasterIdLst>
    <p:notesMasterId r:id="rId11"/>
  </p:notesMasterIdLst>
  <p:sldIdLst>
    <p:sldId id="257" r:id="rId2"/>
    <p:sldId id="265" r:id="rId3"/>
    <p:sldId id="259" r:id="rId4"/>
    <p:sldId id="260" r:id="rId5"/>
    <p:sldId id="262" r:id="rId6"/>
    <p:sldId id="263" r:id="rId7"/>
    <p:sldId id="264" r:id="rId8"/>
    <p:sldId id="258" r:id="rId9"/>
    <p:sldId id="26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標楷體" panose="03000509000000000000" pitchFamily="65" charset="-120"/>
      <p:regular r:id="rId16"/>
    </p:embeddedFont>
    <p:embeddedFont>
      <p:font typeface="Wingdings 2" panose="05020102010507070707" pitchFamily="18" charset="2"/>
      <p:regular r:id="rId17"/>
    </p:embeddedFont>
    <p:embeddedFont>
      <p:font typeface="Tw Cen MT" panose="020B0602020104020603" pitchFamily="34" charset="0"/>
      <p:regular r:id="rId18"/>
      <p:bold r:id="rId19"/>
      <p:italic r:id="rId20"/>
      <p:boldItalic r:id="rId21"/>
    </p:embeddedFont>
    <p:embeddedFont>
      <p:font typeface="微軟正黑體" panose="020B0604030504040204" pitchFamily="34" charset="-120"/>
      <p:regular r:id="rId22"/>
      <p:bold r:id="rId23"/>
    </p:embeddedFont>
    <p:embeddedFont>
      <p:font typeface="微軟正黑體" panose="020B0604030504040204" pitchFamily="34" charset="-120"/>
      <p:regular r:id="rId22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946E"/>
    <a:srgbClr val="D5BEA7"/>
    <a:srgbClr val="663D4E"/>
    <a:srgbClr val="CC00FF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7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D7AB2-D97C-4122-95A0-0E9C12E7E0D9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97A17-B677-4417-BEFA-A19F5BA50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8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-12700" y="605314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3145374" y="604362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781300" y="23654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BDDC3"/>
              </a:solidFill>
            </a:endParaRPr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5A71BF-554B-456D-A00D-E3BC91BFC4C5}" type="slidenum">
              <a:rPr lang="en-US" altLang="zh-TW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13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8128007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37600" y="609611"/>
            <a:ext cx="2743200" cy="5516563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37600" y="624841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9608" y="624841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2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378D8-7EF1-4B03-8643-2798011C3A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3947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>
          <a:xfrm>
            <a:off x="8089900" y="7277111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775F55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774708" y="7277111"/>
            <a:ext cx="72284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775F55"/>
              </a:solidFill>
            </a:endParaRPr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11328400" y="6235701"/>
            <a:ext cx="762000" cy="39847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557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BAF7-F708-4806-AFEE-714753D934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96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11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C652EF-1516-4781-9483-6B94ED5A87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3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DBE412-295A-4019-9508-CF74636FFD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9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A3FAC0-4CA7-42B1-BB0C-93197C7AB9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5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1135-D54C-4A95-98E5-C957B5CC7C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785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271C9-066A-486E-9EC0-92998FF311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117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/>
          <p:cNvSpPr/>
          <p:nvPr/>
        </p:nvSpPr>
        <p:spPr bwMode="white">
          <a:xfrm>
            <a:off x="-12700" y="457201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0"/>
          <p:cNvSpPr/>
          <p:nvPr/>
        </p:nvSpPr>
        <p:spPr>
          <a:xfrm>
            <a:off x="-12696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矩形 11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矩形 12"/>
          <p:cNvSpPr/>
          <p:nvPr/>
        </p:nvSpPr>
        <p:spPr bwMode="white">
          <a:xfrm>
            <a:off x="1930407" y="3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altLang="zh-TW" noProof="0"/>
              <a:t>Click icon to add picture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8331200" y="624841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61"/>
            <a:ext cx="19304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98ACB69-E8DE-44C3-A970-3B21359EC8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2133600" y="624841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37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E7B67-8406-4D93-B15E-B56782FC63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808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HK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817033" y="1600206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HK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128000" y="624841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775F55"/>
              </a:solidFill>
              <a:ea typeface="新細明體" pitchFamily="18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812808" y="624841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775F55"/>
              </a:solidFill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1599"/>
            <a:ext cx="711200" cy="569901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DA491-C048-4E6A-94AD-BA915DD5971C}" type="slidenum">
              <a:rPr lang="en-US" altLang="zh-TW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358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tap.hk/pop_video.php?file=zL4kyM7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s\@Projects\@2022_works\2022_T-Standard+\PPT modify\stuff\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8965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活动二</a:t>
            </a:r>
            <a:endParaRPr lang="zh-TW" altLang="en-US" sz="40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552084" y="2681984"/>
            <a:ext cx="2273335" cy="6220097"/>
            <a:chOff x="1552084" y="2983320"/>
            <a:chExt cx="2273335" cy="6220097"/>
          </a:xfrm>
        </p:grpSpPr>
        <p:pic>
          <p:nvPicPr>
            <p:cNvPr id="9" name="Picture 3" descr="D:\Fos\@Projects\@2022_works\2022_T-Standard+\PPT modify\stuff\01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084" y="2983320"/>
              <a:ext cx="2273335" cy="622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:\Fos\@Projects\@2022_works\2022_T-Standard+\PPT modify\stuff\0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399" y="3236689"/>
              <a:ext cx="436804" cy="704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"/>
          <p:cNvSpPr/>
          <p:nvPr/>
        </p:nvSpPr>
        <p:spPr>
          <a:xfrm>
            <a:off x="4735168" y="2041873"/>
            <a:ext cx="278313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认识</a:t>
            </a:r>
            <a:r>
              <a:rPr lang="en-US" altLang="zh-TW" sz="3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T-</a:t>
            </a:r>
            <a:r>
              <a:rPr lang="zh-TW" altLang="en-US" sz="3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标准</a:t>
            </a:r>
            <a:r>
              <a:rPr lang="en-US" altLang="zh-TW" sz="3800" b="1" baseline="3000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+</a:t>
            </a:r>
            <a:endParaRPr lang="zh-HK" altLang="en-US" sz="3800" b="1" baseline="30000" dirty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41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s\@Projects\@2022_works\2022_T-Standard+\PPT modify\stuff\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1656" y="5650521"/>
            <a:ext cx="8991600" cy="530225"/>
          </a:xfrm>
        </p:spPr>
        <p:txBody>
          <a:bodyPr/>
          <a:lstStyle/>
          <a:p>
            <a:pPr marL="0" indent="0">
              <a:buNone/>
            </a:pPr>
            <a:r>
              <a:rPr lang="en-US" altLang="zh-HK" u="sng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https://www.cotap.hk/pop_video.php?file=zL4kyM7U</a:t>
            </a:r>
            <a:endParaRPr lang="zh-TW" altLang="zh-HK" dirty="0"/>
          </a:p>
          <a:p>
            <a:endParaRPr lang="zh-HK" alt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9" y="2046254"/>
            <a:ext cx="6146202" cy="3457239"/>
          </a:xfrm>
          <a:prstGeom prst="rect">
            <a:avLst/>
          </a:prstGeom>
        </p:spPr>
      </p:pic>
      <p:pic>
        <p:nvPicPr>
          <p:cNvPr id="5" name="Picture 4" descr="C:\Users\karenchung\Downloads\T標準動畫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054" y="2538865"/>
            <a:ext cx="2529889" cy="25819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/>
          <p:nvPr/>
        </p:nvSpPr>
        <p:spPr>
          <a:xfrm>
            <a:off x="0" y="84406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T-</a:t>
            </a:r>
            <a:r>
              <a:rPr lang="zh-TW" altLang="en-US" sz="40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标准</a:t>
            </a:r>
            <a:r>
              <a:rPr lang="en-US" altLang="zh-TW" sz="4000" b="1" baseline="300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+</a:t>
            </a:r>
            <a:r>
              <a:rPr lang="zh-TW" altLang="en-US" sz="40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简介动画</a:t>
            </a:r>
            <a:endParaRPr lang="zh-TW" altLang="en-US" sz="40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062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7"/>
            <a:ext cx="12190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7" name="Rectangle 1"/>
          <p:cNvSpPr/>
          <p:nvPr/>
        </p:nvSpPr>
        <p:spPr>
          <a:xfrm>
            <a:off x="0" y="84406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请根据动画内容，回答以下问题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258566" y="2324614"/>
            <a:ext cx="7995917" cy="3711595"/>
            <a:chOff x="2258566" y="2324614"/>
            <a:chExt cx="7995917" cy="3711595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3017878" y="2384705"/>
              <a:ext cx="7236605" cy="365150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HK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COTAP</a:t>
              </a:r>
              <a:r>
                <a:rPr lang="zh-HK" altLang="zh-HK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的中文名称</a:t>
              </a:r>
              <a:r>
                <a:rPr lang="zh-HK" altLang="zh-HK" sz="3000" dirty="0" smtClean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是</a:t>
              </a:r>
              <a:r>
                <a:rPr lang="zh-TW" altLang="en-US" sz="3000" dirty="0" smtClean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什</a:t>
              </a:r>
              <a:r>
                <a:rPr lang="zh-HK" altLang="zh-HK" sz="3000" dirty="0" smtClean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么</a:t>
              </a:r>
              <a:r>
                <a:rPr lang="zh-HK" altLang="zh-HK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？</a:t>
              </a:r>
              <a:endParaRPr lang="en-US" altLang="zh-HK" sz="3000" dirty="0">
                <a:solidFill>
                  <a:srgbClr val="2B3A1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US" altLang="zh-HK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T-</a:t>
              </a:r>
              <a:r>
                <a:rPr lang="zh-HK" altLang="zh-HK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标准</a:t>
              </a:r>
              <a:r>
                <a:rPr lang="en-US" altLang="zh-TW" sz="2800" baseline="30000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+</a:t>
              </a:r>
              <a:r>
                <a:rPr lang="zh-HK" altLang="zh-HK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最重要的主导原则</a:t>
              </a:r>
              <a:r>
                <a:rPr lang="zh-HK" altLang="zh-HK" sz="3000" dirty="0" smtClean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是</a:t>
              </a:r>
              <a:r>
                <a:rPr lang="zh-TW" altLang="en-US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什</a:t>
              </a:r>
              <a:r>
                <a:rPr lang="zh-HK" altLang="zh-HK" sz="3000" dirty="0" smtClean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么</a:t>
              </a:r>
              <a:r>
                <a:rPr lang="zh-HK" altLang="zh-HK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？</a:t>
              </a:r>
              <a:endParaRPr lang="en-US" altLang="zh-HK" sz="3000" dirty="0">
                <a:solidFill>
                  <a:srgbClr val="2B3A1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US" altLang="zh-HK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HK" altLang="zh-HK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香港学生需要拥有哪三项特质？</a:t>
              </a:r>
              <a:endParaRPr lang="en-US" altLang="zh-HK" sz="3000" dirty="0">
                <a:solidFill>
                  <a:srgbClr val="2B3A1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US" altLang="zh-HK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HK" altLang="zh-HK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香港教师的专业角色</a:t>
              </a:r>
              <a:r>
                <a:rPr lang="zh-HK" altLang="zh-HK" sz="3000" dirty="0" smtClean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是</a:t>
              </a:r>
              <a:r>
                <a:rPr lang="zh-TW" altLang="en-US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什</a:t>
              </a:r>
              <a:r>
                <a:rPr lang="zh-HK" altLang="zh-HK" sz="3000" dirty="0" smtClean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么</a:t>
              </a:r>
              <a:r>
                <a:rPr lang="zh-HK" altLang="zh-HK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？</a:t>
              </a:r>
              <a:endParaRPr lang="zh-TW" altLang="zh-HK" sz="3000" dirty="0">
                <a:solidFill>
                  <a:srgbClr val="2B3A1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US" altLang="zh-HK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HK" altLang="zh-HK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香港校长的专业角色</a:t>
              </a:r>
              <a:r>
                <a:rPr lang="zh-HK" altLang="zh-HK" sz="3000" dirty="0" smtClean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是</a:t>
              </a:r>
              <a:r>
                <a:rPr lang="zh-TW" altLang="en-US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什</a:t>
              </a:r>
              <a:r>
                <a:rPr lang="zh-HK" altLang="zh-HK" sz="3000" dirty="0" smtClean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么</a:t>
              </a:r>
              <a:r>
                <a:rPr lang="zh-HK" altLang="zh-HK" sz="3000" dirty="0">
                  <a:solidFill>
                    <a:srgbClr val="2B3A12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？</a:t>
              </a:r>
              <a:endParaRPr lang="zh-TW" altLang="zh-HK" sz="3000" dirty="0">
                <a:solidFill>
                  <a:srgbClr val="2B3A1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marL="0" indent="0">
                <a:buNone/>
              </a:pPr>
              <a:endParaRPr lang="zh-HK" altLang="en-US" sz="3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8" name="Google Shape;263;p1"/>
            <p:cNvSpPr txBox="1"/>
            <p:nvPr/>
          </p:nvSpPr>
          <p:spPr>
            <a:xfrm>
              <a:off x="2258566" y="2324614"/>
              <a:ext cx="1244303" cy="3483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271463" lvl="0" algn="ctr">
                <a:lnSpc>
                  <a:spcPct val="134000"/>
                </a:lnSpc>
                <a:buClr>
                  <a:srgbClr val="4F81BD"/>
                </a:buClr>
                <a:buSzPts val="2800"/>
              </a:pPr>
              <a:r>
                <a:rPr lang="en-US" altLang="zh-TW" sz="2750" dirty="0">
                  <a:solidFill>
                    <a:srgbClr val="BA946E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  <a:sym typeface="Microsoft JhengHei"/>
                </a:rPr>
                <a:t>1.</a:t>
              </a:r>
              <a:br>
                <a:rPr lang="en-US" altLang="zh-TW" sz="2750" dirty="0">
                  <a:solidFill>
                    <a:srgbClr val="BA946E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  <a:sym typeface="Microsoft JhengHei"/>
                </a:rPr>
              </a:br>
              <a:r>
                <a:rPr lang="en-US" altLang="zh-TW" sz="2750" dirty="0">
                  <a:solidFill>
                    <a:srgbClr val="BA946E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  <a:sym typeface="Microsoft JhengHei"/>
                </a:rPr>
                <a:t>2.</a:t>
              </a:r>
              <a:br>
                <a:rPr lang="en-US" altLang="zh-TW" sz="2750" dirty="0">
                  <a:solidFill>
                    <a:srgbClr val="BA946E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  <a:sym typeface="Microsoft JhengHei"/>
                </a:rPr>
              </a:br>
              <a:r>
                <a:rPr lang="en-US" altLang="zh-TW" sz="2750" dirty="0">
                  <a:solidFill>
                    <a:srgbClr val="BA946E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  <a:sym typeface="Microsoft JhengHei"/>
                </a:rPr>
                <a:t>3.</a:t>
              </a:r>
              <a:br>
                <a:rPr lang="en-US" altLang="zh-TW" sz="2750" dirty="0">
                  <a:solidFill>
                    <a:srgbClr val="BA946E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  <a:sym typeface="Microsoft JhengHei"/>
                </a:rPr>
              </a:br>
              <a:r>
                <a:rPr lang="en-US" altLang="zh-TW" sz="2750" dirty="0">
                  <a:solidFill>
                    <a:srgbClr val="BA946E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  <a:sym typeface="Microsoft JhengHei"/>
                </a:rPr>
                <a:t>4.</a:t>
              </a:r>
              <a:br>
                <a:rPr lang="en-US" altLang="zh-TW" sz="2750" dirty="0">
                  <a:solidFill>
                    <a:srgbClr val="BA946E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  <a:sym typeface="Microsoft JhengHei"/>
                </a:rPr>
              </a:br>
              <a:r>
                <a:rPr lang="en-US" altLang="zh-TW" sz="2750" dirty="0">
                  <a:solidFill>
                    <a:srgbClr val="BA946E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  <a:sym typeface="Microsoft JhengHei"/>
                </a:rPr>
                <a:t>5.</a:t>
              </a:r>
              <a:endParaRPr sz="2750" b="0" i="0" u="none" strike="noStrike" cap="none" dirty="0">
                <a:solidFill>
                  <a:srgbClr val="BA946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Microsoft JhengHe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15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90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970212" y="569258"/>
            <a:ext cx="896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altLang="zh-TW" sz="44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COTAP</a:t>
            </a:r>
            <a:r>
              <a:rPr lang="en-US" altLang="zh-TW" sz="4000" b="1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4000" b="1" dirty="0">
                <a:solidFill>
                  <a:srgbClr val="663D4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的中文名称</a:t>
            </a:r>
            <a:r>
              <a:rPr lang="zh-TW" altLang="en-US" sz="4000" b="1" dirty="0" smtClean="0">
                <a:solidFill>
                  <a:srgbClr val="663D4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是什么</a:t>
            </a:r>
            <a:r>
              <a:rPr lang="en-US" altLang="zh-TW" sz="4000" b="1" dirty="0">
                <a:solidFill>
                  <a:srgbClr val="663D4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 </a:t>
            </a:r>
            <a:r>
              <a:rPr lang="en-US" altLang="zh-TW" sz="2000" b="1" dirty="0">
                <a:solidFill>
                  <a:srgbClr val="663D4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000" b="1" dirty="0">
                <a:solidFill>
                  <a:srgbClr val="663D4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告诉您的学习伙伴</a:t>
            </a:r>
            <a:r>
              <a:rPr lang="en-US" altLang="zh-TW" sz="2000" b="1" dirty="0">
                <a:solidFill>
                  <a:srgbClr val="663D4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HK" altLang="en-US" sz="2000" b="1" dirty="0">
              <a:solidFill>
                <a:srgbClr val="663D4E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0696" y="3759231"/>
            <a:ext cx="1067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zh-HK" sz="2400" b="1" dirty="0">
                <a:solidFill>
                  <a:srgbClr val="FF0000"/>
                </a:solidFill>
                <a:latin typeface="Agenda" pitchFamily="2" charset="0"/>
                <a:ea typeface="MElleHK-Medium" pitchFamily="50" charset="-120"/>
              </a:rPr>
              <a:t>C</a:t>
            </a:r>
            <a:r>
              <a:rPr lang="en-US" altLang="zh-HK" sz="2400" dirty="0">
                <a:solidFill>
                  <a:prstClr val="black"/>
                </a:solidFill>
                <a:latin typeface="Agenda" pitchFamily="2" charset="0"/>
                <a:ea typeface="MElleHK-Medium" pitchFamily="50" charset="-120"/>
              </a:rPr>
              <a:t>ommittee </a:t>
            </a:r>
            <a:r>
              <a:rPr lang="en-US" altLang="zh-TW" sz="2400" b="1" dirty="0">
                <a:solidFill>
                  <a:srgbClr val="FF0000"/>
                </a:solidFill>
                <a:latin typeface="Agenda" pitchFamily="2" charset="0"/>
                <a:ea typeface="MElleHK-Medium" pitchFamily="50" charset="-120"/>
              </a:rPr>
              <a:t>O</a:t>
            </a:r>
            <a:r>
              <a:rPr lang="en-US" altLang="zh-HK" sz="2400" dirty="0">
                <a:solidFill>
                  <a:prstClr val="black"/>
                </a:solidFill>
                <a:latin typeface="Agenda" pitchFamily="2" charset="0"/>
                <a:ea typeface="MElleHK-Medium" pitchFamily="50" charset="-120"/>
              </a:rPr>
              <a:t>n Professional Development of </a:t>
            </a:r>
            <a:r>
              <a:rPr lang="en-US" altLang="zh-HK" sz="2400" b="1" dirty="0">
                <a:solidFill>
                  <a:srgbClr val="FF0000"/>
                </a:solidFill>
                <a:latin typeface="Agenda" pitchFamily="2" charset="0"/>
                <a:ea typeface="MElleHK-Medium" pitchFamily="50" charset="-120"/>
              </a:rPr>
              <a:t>T</a:t>
            </a:r>
            <a:r>
              <a:rPr lang="en-US" altLang="zh-HK" sz="2400" dirty="0">
                <a:solidFill>
                  <a:prstClr val="black"/>
                </a:solidFill>
                <a:latin typeface="Agenda" pitchFamily="2" charset="0"/>
                <a:ea typeface="MElleHK-Medium" pitchFamily="50" charset="-120"/>
              </a:rPr>
              <a:t>eachers </a:t>
            </a:r>
            <a:r>
              <a:rPr lang="en-US" altLang="zh-TW" sz="2400" b="1" dirty="0">
                <a:solidFill>
                  <a:srgbClr val="FF0000"/>
                </a:solidFill>
                <a:latin typeface="Agenda" pitchFamily="2" charset="0"/>
                <a:ea typeface="MElleHK-Medium" pitchFamily="50" charset="-120"/>
              </a:rPr>
              <a:t>A</a:t>
            </a:r>
            <a:r>
              <a:rPr lang="en-US" altLang="zh-HK" sz="2400" dirty="0">
                <a:solidFill>
                  <a:prstClr val="black"/>
                </a:solidFill>
                <a:latin typeface="Agenda" pitchFamily="2" charset="0"/>
                <a:ea typeface="MElleHK-Medium" pitchFamily="50" charset="-120"/>
              </a:rPr>
              <a:t>nd </a:t>
            </a:r>
            <a:r>
              <a:rPr lang="en-US" altLang="zh-HK" sz="2400" b="1" dirty="0">
                <a:solidFill>
                  <a:srgbClr val="FF0000"/>
                </a:solidFill>
                <a:latin typeface="Agenda" pitchFamily="2" charset="0"/>
                <a:ea typeface="MElleHK-Medium" pitchFamily="50" charset="-120"/>
              </a:rPr>
              <a:t>P</a:t>
            </a:r>
            <a:r>
              <a:rPr lang="en-US" altLang="zh-HK" sz="2400" dirty="0">
                <a:solidFill>
                  <a:prstClr val="black"/>
                </a:solidFill>
                <a:latin typeface="Agenda" pitchFamily="2" charset="0"/>
                <a:ea typeface="MElleHK-Medium" pitchFamily="50" charset="-120"/>
              </a:rPr>
              <a:t>rincipals (</a:t>
            </a:r>
            <a:r>
              <a:rPr lang="en-US" altLang="zh-HK" sz="2400" dirty="0">
                <a:solidFill>
                  <a:srgbClr val="FF0000"/>
                </a:solidFill>
                <a:latin typeface="Agenda" pitchFamily="2" charset="0"/>
                <a:ea typeface="MElleHK-Medium" pitchFamily="50" charset="-120"/>
              </a:rPr>
              <a:t>COTAP</a:t>
            </a:r>
            <a:r>
              <a:rPr lang="en-US" altLang="zh-HK" sz="2400" dirty="0">
                <a:solidFill>
                  <a:prstClr val="black"/>
                </a:solidFill>
                <a:latin typeface="Agenda" pitchFamily="2" charset="0"/>
                <a:ea typeface="MElleHK-Medium" pitchFamily="50" charset="-120"/>
              </a:rPr>
              <a:t>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4811544"/>
            <a:ext cx="12191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TW" sz="380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COTAP</a:t>
            </a:r>
            <a:r>
              <a:rPr lang="zh-TW" altLang="en-US" sz="3800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名称</a:t>
            </a:r>
            <a:r>
              <a:rPr lang="zh-TW" altLang="en-US" sz="3800">
                <a:solidFill>
                  <a:srgbClr val="FF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包括教师及校长</a:t>
            </a:r>
            <a:endParaRPr lang="zh-HK" altLang="en-US" sz="3800" dirty="0">
              <a:solidFill>
                <a:srgbClr val="FF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307472" y="1707505"/>
            <a:ext cx="11582400" cy="15224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Fos\@Projects\@2022_works\2022_T-Standard+\PPT modify\stuff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09" y="1933010"/>
            <a:ext cx="10761366" cy="110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89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307472" y="1707505"/>
            <a:ext cx="11582400" cy="15224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90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5233952" y="3525927"/>
            <a:ext cx="6242271" cy="1970971"/>
            <a:chOff x="6240015" y="3022289"/>
            <a:chExt cx="6242271" cy="1970971"/>
          </a:xfrm>
        </p:grpSpPr>
        <p:sp>
          <p:nvSpPr>
            <p:cNvPr id="4" name="文字方塊 3"/>
            <p:cNvSpPr txBox="1"/>
            <p:nvPr/>
          </p:nvSpPr>
          <p:spPr>
            <a:xfrm>
              <a:off x="6240015" y="3022289"/>
              <a:ext cx="5381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defTabSz="914400">
                <a:buFont typeface="Arial" panose="020B0604020202020204" pitchFamily="34" charset="0"/>
                <a:buChar char="•"/>
                <a:defRPr/>
              </a:pPr>
              <a:r>
                <a:rPr lang="zh-TW" alt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达至全人健康</a:t>
              </a:r>
              <a:endParaRPr lang="zh-HK" altLang="en-US" sz="32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6240016" y="3704509"/>
              <a:ext cx="62422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defTabSz="914400">
                <a:buFont typeface="Arial" panose="020B0604020202020204" pitchFamily="34" charset="0"/>
                <a:buChar char="•"/>
                <a:defRPr/>
              </a:pPr>
              <a:r>
                <a:rPr lang="zh-TW" altLang="en-US" sz="320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具备成年阶段所需的素养</a:t>
              </a:r>
              <a:endParaRPr lang="zh-HK" altLang="en-US" sz="32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248254" y="4408485"/>
              <a:ext cx="59437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defTabSz="914400">
                <a:buFont typeface="Arial" panose="020B0604020202020204" pitchFamily="34" charset="0"/>
                <a:buChar char="•"/>
                <a:defRPr/>
              </a:pPr>
              <a:r>
                <a:rPr lang="zh-TW" altLang="en-US" sz="320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灵活应对未来的转变</a:t>
              </a:r>
              <a:endParaRPr lang="zh-HK" altLang="en-US" sz="32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461088" y="1502011"/>
            <a:ext cx="7216210" cy="1271572"/>
            <a:chOff x="2025668" y="1502011"/>
            <a:chExt cx="7216210" cy="1271572"/>
          </a:xfrm>
        </p:grpSpPr>
        <p:sp>
          <p:nvSpPr>
            <p:cNvPr id="7" name="文字方塊 6"/>
            <p:cNvSpPr txBox="1"/>
            <p:nvPr/>
          </p:nvSpPr>
          <p:spPr>
            <a:xfrm>
              <a:off x="2079454" y="1502011"/>
              <a:ext cx="47876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360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最重要的主导原则</a:t>
              </a:r>
              <a:r>
                <a:rPr lang="en-US" altLang="zh-TW" sz="360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:</a:t>
              </a:r>
              <a:endParaRPr lang="en-US" altLang="zh-TW" sz="36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25668" y="2127252"/>
              <a:ext cx="72162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以</a:t>
              </a:r>
              <a:r>
                <a:rPr lang="zh-TW" altLang="en-US" sz="3600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学生发展和学习需要</a:t>
              </a:r>
              <a:r>
                <a:rPr lang="zh-TW" alt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为中心</a:t>
              </a:r>
              <a:r>
                <a:rPr lang="en-US" altLang="zh-TW" sz="3600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!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001519" y="1509949"/>
              <a:ext cx="32403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360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以学生为中心</a:t>
              </a:r>
              <a:r>
                <a:rPr lang="en-US" altLang="zh-TW" sz="360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?</a:t>
              </a:r>
              <a:endParaRPr lang="en-US" altLang="zh-TW" sz="36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360618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TW" altLang="en-US" sz="4000" b="1" dirty="0">
                <a:solidFill>
                  <a:srgbClr val="663D4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培育今日学生 成就明日领袖</a:t>
            </a:r>
            <a:endParaRPr lang="zh-HK" altLang="en-US" sz="4000" b="1" dirty="0">
              <a:solidFill>
                <a:srgbClr val="663D4E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13" y="3298403"/>
            <a:ext cx="2939701" cy="298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7"/>
            <a:ext cx="12190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45" y="2107335"/>
            <a:ext cx="2654371" cy="3726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4668954" y="2107335"/>
            <a:ext cx="6797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3000" b="1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标准一  </a:t>
            </a:r>
            <a:endParaRPr lang="en-US" altLang="zh-TW" sz="3000" b="1" dirty="0">
              <a:solidFill>
                <a:prstClr val="black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zh-TW" altLang="en-US" sz="3000">
                <a:solidFill>
                  <a:srgbClr val="008A3E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关爱学生的育才者 支援全人成长</a:t>
            </a:r>
            <a:endParaRPr lang="en-US" altLang="zh-TW" sz="3000" dirty="0">
              <a:solidFill>
                <a:srgbClr val="008A3E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68954" y="3435388"/>
            <a:ext cx="6797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3000" b="1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标准二  </a:t>
            </a:r>
            <a:endParaRPr lang="en-US" altLang="zh-TW" sz="3000" b="1" dirty="0">
              <a:solidFill>
                <a:prstClr val="black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zh-TW" altLang="en-US" sz="3000">
                <a:solidFill>
                  <a:srgbClr val="008A3E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启发学生的共建者 结伴建构知识</a:t>
            </a:r>
            <a:endParaRPr lang="en-US" altLang="zh-TW" sz="3000" dirty="0">
              <a:solidFill>
                <a:srgbClr val="008A3E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70624" y="4834575"/>
            <a:ext cx="6797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3000" b="1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标准三  </a:t>
            </a:r>
            <a:endParaRPr lang="en-US" altLang="zh-TW" sz="3000" b="1" dirty="0">
              <a:solidFill>
                <a:prstClr val="black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zh-TW" altLang="en-US" sz="3000">
                <a:solidFill>
                  <a:srgbClr val="008A3E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敬业乐群的典范 彰显专业精神</a:t>
            </a:r>
            <a:endParaRPr lang="en-US" altLang="zh-TW" sz="3000" dirty="0">
              <a:solidFill>
                <a:srgbClr val="008A3E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14636" y="246297"/>
            <a:ext cx="4162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HK" altLang="en-US" sz="4000" b="1" dirty="0">
                <a:solidFill>
                  <a:srgbClr val="663D4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标准 与 角色</a:t>
            </a:r>
          </a:p>
        </p:txBody>
      </p:sp>
      <p:sp>
        <p:nvSpPr>
          <p:cNvPr id="4" name="矩形 3"/>
          <p:cNvSpPr/>
          <p:nvPr/>
        </p:nvSpPr>
        <p:spPr>
          <a:xfrm>
            <a:off x="1397923" y="1233934"/>
            <a:ext cx="10070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3200" dirty="0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在</a:t>
            </a:r>
            <a:r>
              <a:rPr lang="zh-TW" altLang="en-US" sz="3200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「</a:t>
            </a:r>
            <a:r>
              <a:rPr lang="en-US" altLang="zh-TW" sz="320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T-</a:t>
            </a:r>
            <a:r>
              <a:rPr lang="zh-TW" altLang="en-US" sz="3200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标准</a:t>
            </a:r>
            <a:r>
              <a:rPr lang="en-US" altLang="zh-TW" sz="3200" baseline="3000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+</a:t>
            </a:r>
            <a:r>
              <a:rPr lang="zh-TW" altLang="en-US" sz="3200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」中，教师有哪三个角色</a:t>
            </a:r>
            <a:r>
              <a:rPr lang="en-US" altLang="zh-TW" sz="3200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? </a:t>
            </a:r>
            <a:r>
              <a:rPr lang="en-US" altLang="zh-TW" sz="2000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lang="zh-TW" altLang="en-US" sz="2000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告诉您的伙伴</a:t>
            </a:r>
            <a:r>
              <a:rPr lang="en-US" altLang="zh-TW" sz="2000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  <a:endParaRPr lang="zh-HK" altLang="en-US" sz="2000" dirty="0">
              <a:solidFill>
                <a:prstClr val="black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67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90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77" y="2093257"/>
            <a:ext cx="2654371" cy="3726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3395046" y="2093257"/>
            <a:ext cx="913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标准一  </a:t>
            </a:r>
            <a:endParaRPr kumimoji="0" lang="en-US" altLang="zh-TW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以德润才的躬行者 </a:t>
            </a:r>
            <a:r>
              <a:rPr lang="zh-TW" altLang="en-US" sz="2900" dirty="0">
                <a:solidFill>
                  <a:srgbClr val="008A3E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贯彻全人成长及均衡发展的理念</a:t>
            </a:r>
            <a:endParaRPr kumimoji="0" lang="en-US" altLang="zh-TW" sz="2900" b="0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95046" y="3377320"/>
            <a:ext cx="87243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标准二  </a:t>
            </a:r>
            <a:endParaRPr kumimoji="0" lang="en-US" altLang="zh-TW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900">
                <a:solidFill>
                  <a:srgbClr val="008A3E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博学启思的建策者 </a:t>
            </a:r>
            <a:r>
              <a:rPr kumimoji="0" lang="zh-TW" altLang="en-US" sz="2900" b="0" i="0" u="none" strike="noStrike" kern="1200" cap="none" spc="0" normalizeH="0" baseline="0" noProof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塑造好学敏求的学习型组织</a:t>
            </a:r>
            <a:endParaRPr kumimoji="0" lang="en-US" altLang="zh-TW" sz="2900" b="0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395046" y="4725096"/>
            <a:ext cx="87243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标准三  </a:t>
            </a:r>
            <a:endParaRPr kumimoji="0" lang="en-US" altLang="zh-TW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900">
                <a:solidFill>
                  <a:srgbClr val="008A3E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高瞻远瞩的创建者 </a:t>
            </a:r>
            <a:r>
              <a:rPr kumimoji="0" lang="zh-TW" altLang="en-US" sz="2900" b="0" i="0" u="none" strike="noStrike" kern="1200" cap="none" spc="0" normalizeH="0" baseline="0" noProof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推动教育变革及学校持续进步</a:t>
            </a:r>
            <a:endParaRPr kumimoji="0" lang="en-US" altLang="zh-TW" sz="2900" b="0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23814" y="246297"/>
            <a:ext cx="8154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HK" altLang="en-US" sz="4000" b="1" dirty="0">
                <a:solidFill>
                  <a:srgbClr val="663D4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标准 与 角色</a:t>
            </a:r>
          </a:p>
        </p:txBody>
      </p:sp>
      <p:sp>
        <p:nvSpPr>
          <p:cNvPr id="4" name="矩形 3"/>
          <p:cNvSpPr/>
          <p:nvPr/>
        </p:nvSpPr>
        <p:spPr>
          <a:xfrm>
            <a:off x="1817167" y="1303411"/>
            <a:ext cx="8778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在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「</a:t>
            </a:r>
            <a:r>
              <a:rPr lang="en-US" altLang="zh-TW" sz="280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T-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标准</a:t>
            </a:r>
            <a:r>
              <a:rPr lang="en-US" altLang="zh-TW" sz="2800" baseline="3000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+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」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中，</a:t>
            </a:r>
            <a:r>
              <a:rPr lang="zh-TW" altLang="en-US" sz="2800" noProof="0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校长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有哪三个角色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? 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告诉您的伙伴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  <a:endParaRPr kumimoji="0" lang="zh-HK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6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90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213" y="1186663"/>
            <a:ext cx="10771187" cy="5248275"/>
          </a:xfrm>
        </p:spPr>
        <p:txBody>
          <a:bodyPr>
            <a:normAutofit fontScale="40000" lnSpcReduction="20000"/>
          </a:bodyPr>
          <a:lstStyle/>
          <a:p>
            <a:pPr algn="just" hangingPunct="0">
              <a:buFont typeface="Arial" pitchFamily="34" charset="0"/>
              <a:buChar char="•"/>
            </a:pPr>
            <a:r>
              <a:rPr lang="zh-HK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为什么今日香港学生需要拥有这三项特质</a:t>
            </a:r>
            <a:r>
              <a:rPr lang="en-US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?</a:t>
            </a:r>
          </a:p>
          <a:p>
            <a:pPr algn="just" hangingPunct="0">
              <a:buFont typeface="Arial" pitchFamily="34" charset="0"/>
              <a:buChar char="•"/>
            </a:pPr>
            <a:endParaRPr lang="zh-TW" altLang="zh-HK" sz="6500" dirty="0">
              <a:solidFill>
                <a:srgbClr val="2B3A12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algn="just" hangingPunct="0">
              <a:buFont typeface="Arial" pitchFamily="34" charset="0"/>
              <a:buChar char="•"/>
            </a:pPr>
            <a:r>
              <a:rPr lang="zh-HK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「专业角色」如何能帮助教师在专业发展路途上更对焦的反思与求进</a:t>
            </a:r>
            <a:r>
              <a:rPr lang="en-US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?</a:t>
            </a:r>
          </a:p>
          <a:p>
            <a:pPr algn="just" hangingPunct="0">
              <a:buFont typeface="Arial" pitchFamily="34" charset="0"/>
              <a:buChar char="•"/>
            </a:pPr>
            <a:endParaRPr lang="zh-TW" altLang="zh-HK" sz="6500" dirty="0">
              <a:solidFill>
                <a:srgbClr val="2B3A12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algn="just" hangingPunct="0">
              <a:buFont typeface="Arial" pitchFamily="34" charset="0"/>
              <a:buChar char="•"/>
            </a:pPr>
            <a:r>
              <a:rPr lang="zh-HK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面对复杂多变的社会，教师需要这样的标准参照吗</a:t>
            </a:r>
            <a:r>
              <a:rPr lang="en-US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?</a:t>
            </a:r>
            <a:r>
              <a:rPr lang="zh-HK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这套标准参照如何可以促进我们的专业反思和持续学习</a:t>
            </a:r>
            <a:r>
              <a:rPr lang="en-US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?</a:t>
            </a:r>
          </a:p>
          <a:p>
            <a:pPr algn="just" hangingPunct="0">
              <a:buFont typeface="Arial" pitchFamily="34" charset="0"/>
              <a:buChar char="•"/>
            </a:pPr>
            <a:endParaRPr lang="zh-TW" altLang="zh-HK" sz="6500" dirty="0">
              <a:solidFill>
                <a:srgbClr val="2B3A12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algn="just" hangingPunct="0">
              <a:buFont typeface="Arial" pitchFamily="34" charset="0"/>
              <a:buChar char="•"/>
            </a:pPr>
            <a:r>
              <a:rPr lang="zh-HK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确定学生未来需要拥有的特质</a:t>
            </a:r>
            <a:r>
              <a:rPr lang="zh-TW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，</a:t>
            </a:r>
            <a:r>
              <a:rPr lang="zh-HK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教师</a:t>
            </a:r>
            <a:r>
              <a:rPr lang="en-US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/</a:t>
            </a:r>
            <a:r>
              <a:rPr lang="zh-HK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学校便</a:t>
            </a:r>
            <a:r>
              <a:rPr lang="zh-HK" altLang="zh-HK" sz="6500" dirty="0" smtClean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能</a:t>
            </a:r>
            <a:r>
              <a:rPr lang="zh-TW" altLang="en-US" sz="6500" dirty="0" smtClean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订</a:t>
            </a:r>
            <a:r>
              <a:rPr lang="zh-HK" altLang="zh-HK" sz="6500" dirty="0" smtClean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立</a:t>
            </a:r>
            <a:r>
              <a:rPr lang="zh-HK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较明确的培育目标</a:t>
            </a:r>
            <a:r>
              <a:rPr lang="zh-TW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，</a:t>
            </a:r>
            <a:r>
              <a:rPr lang="zh-HK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是吗</a:t>
            </a:r>
            <a:r>
              <a:rPr lang="en-US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?</a:t>
            </a:r>
          </a:p>
          <a:p>
            <a:pPr algn="just" hangingPunct="0">
              <a:buFont typeface="Arial" pitchFamily="34" charset="0"/>
              <a:buChar char="•"/>
            </a:pPr>
            <a:endParaRPr lang="zh-TW" altLang="zh-HK" sz="6500" dirty="0">
              <a:solidFill>
                <a:srgbClr val="2B3A12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algn="just" hangingPunct="0">
              <a:buFont typeface="Arial" pitchFamily="34" charset="0"/>
              <a:buChar char="•"/>
            </a:pPr>
            <a:r>
              <a:rPr lang="zh-HK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教师专业角色参照</a:t>
            </a:r>
            <a:r>
              <a:rPr lang="en-US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lang="zh-HK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三个教师专业角色</a:t>
            </a:r>
            <a:r>
              <a:rPr lang="en-US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  <a:r>
              <a:rPr lang="zh-HK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如何帮助教师更对焦的反思</a:t>
            </a:r>
            <a:r>
              <a:rPr lang="zh-TW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，</a:t>
            </a:r>
            <a:r>
              <a:rPr lang="zh-HK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了解自己的强项和不足</a:t>
            </a:r>
            <a:r>
              <a:rPr lang="en-US" altLang="zh-HK" sz="6500" dirty="0">
                <a:solidFill>
                  <a:srgbClr val="2B3A12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?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zh-TW" sz="45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[</a:t>
            </a:r>
            <a:r>
              <a:rPr lang="zh-TW" altLang="en-US" sz="45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学校可选择合适的问题，不必全选。</a:t>
            </a:r>
            <a:r>
              <a:rPr lang="en-US" altLang="zh-TW" sz="45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]</a:t>
            </a:r>
            <a:endParaRPr lang="zh-TW" altLang="zh-HK" sz="45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0" y="360618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TW" altLang="en-US" sz="4000" b="1" dirty="0">
                <a:solidFill>
                  <a:srgbClr val="663D4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进阶反思问题</a:t>
            </a:r>
            <a:endParaRPr lang="zh-HK" altLang="en-US" sz="4000" b="1" dirty="0">
              <a:solidFill>
                <a:srgbClr val="663D4E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6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90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38" y="1817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5449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co-2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2299</TotalTime>
  <Words>556</Words>
  <Application>Microsoft Office PowerPoint</Application>
  <PresentationFormat>寬螢幕</PresentationFormat>
  <Paragraphs>57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1" baseType="lpstr">
      <vt:lpstr>Calibri</vt:lpstr>
      <vt:lpstr>標楷體</vt:lpstr>
      <vt:lpstr>Wingdings 2</vt:lpstr>
      <vt:lpstr>Wingdings</vt:lpstr>
      <vt:lpstr>Tw Cen MT</vt:lpstr>
      <vt:lpstr>MElleHK-Medium</vt:lpstr>
      <vt:lpstr>Agenda</vt:lpstr>
      <vt:lpstr>微軟正黑體</vt:lpstr>
      <vt:lpstr>Arial</vt:lpstr>
      <vt:lpstr>新細明體</vt:lpstr>
      <vt:lpstr>微軟正黑體</vt:lpstr>
      <vt:lpstr>marco-2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T標準+簡介動畫</dc:title>
  <dc:creator>SLPD2</dc:creator>
  <cp:lastModifiedBy>SLPD2</cp:lastModifiedBy>
  <cp:revision>77</cp:revision>
  <dcterms:created xsi:type="dcterms:W3CDTF">2021-01-08T08:27:03Z</dcterms:created>
  <dcterms:modified xsi:type="dcterms:W3CDTF">2023-07-13T02:49:18Z</dcterms:modified>
</cp:coreProperties>
</file>