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4336" r:id="rId1"/>
  </p:sldMasterIdLst>
  <p:notesMasterIdLst>
    <p:notesMasterId r:id="rId13"/>
  </p:notesMasterIdLst>
  <p:handoutMasterIdLst>
    <p:handoutMasterId r:id="rId14"/>
  </p:handoutMasterIdLst>
  <p:sldIdLst>
    <p:sldId id="1822" r:id="rId2"/>
    <p:sldId id="1831" r:id="rId3"/>
    <p:sldId id="1823" r:id="rId4"/>
    <p:sldId id="1824" r:id="rId5"/>
    <p:sldId id="1825" r:id="rId6"/>
    <p:sldId id="1826" r:id="rId7"/>
    <p:sldId id="1827" r:id="rId8"/>
    <p:sldId id="1828" r:id="rId9"/>
    <p:sldId id="1829" r:id="rId10"/>
    <p:sldId id="1830" r:id="rId11"/>
    <p:sldId id="1832" r:id="rId12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標楷體" panose="03000509000000000000" pitchFamily="65" charset="-120"/>
      <p:regular r:id="rId19"/>
    </p:embeddedFont>
    <p:embeddedFont>
      <p:font typeface="Wingdings 2" panose="05020102010507070707" pitchFamily="18" charset="2"/>
      <p:regular r:id="rId20"/>
    </p:embeddedFont>
    <p:embeddedFont>
      <p:font typeface="Tw Cen MT" panose="020B0602020104020603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微軟正黑體" panose="020B0604030504040204" pitchFamily="34" charset="-12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A8BAC8E-78B4-430E-B744-E0A9FDAC3BD6}">
          <p14:sldIdLst>
            <p14:sldId id="1822"/>
            <p14:sldId id="1831"/>
            <p14:sldId id="1823"/>
            <p14:sldId id="1824"/>
            <p14:sldId id="1825"/>
            <p14:sldId id="1826"/>
            <p14:sldId id="1827"/>
            <p14:sldId id="1828"/>
            <p14:sldId id="1829"/>
            <p14:sldId id="1830"/>
            <p14:sldId id="18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 Sheung Lin" initials="MS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D4E"/>
    <a:srgbClr val="08BC37"/>
    <a:srgbClr val="265C9E"/>
    <a:srgbClr val="99FF66"/>
    <a:srgbClr val="0000FF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90" autoAdjust="0"/>
    <p:restoredTop sz="82432" autoAdjust="0"/>
  </p:normalViewPr>
  <p:slideViewPr>
    <p:cSldViewPr>
      <p:cViewPr varScale="1">
        <p:scale>
          <a:sx n="91" d="100"/>
          <a:sy n="91" d="100"/>
        </p:scale>
        <p:origin x="180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304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3617322-D901-41D8-9C46-CFC2CBF0690A}" type="datetimeFigureOut">
              <a:rPr lang="zh-HK" altLang="en-US" smtClean="0"/>
              <a:t>13/7/2023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E1E3CF8-F357-4D91-939E-693D78E855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1060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ECD6802-6880-4F37-BEE2-8560432620B4}" type="datetimeFigureOut">
              <a:rPr lang="zh-HK" altLang="en-US" smtClean="0"/>
              <a:t>13/7/2023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DD365F7F-DF8E-42C1-8B7A-AB04B2FEB0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379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5F7F-DF8E-42C1-8B7A-AB04B2FEB03C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343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FCD0E-29F3-4637-9481-00A05B2C6ABA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30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FCD0E-29F3-4637-9481-00A05B2C6ABA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98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55D490-D1E5-4726-954F-02384C384829}" type="datetime1">
              <a:rPr lang="zh-HK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13/7/2023</a:t>
            </a:fld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D5AD1-4370-4F47-8055-016FAF927217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6626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0CFD-A483-4905-9B10-D42D98D9F11F}" type="datetime1">
              <a:rPr lang="zh-HK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13/7/2023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6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2576-4D18-43CC-BC91-00C29CD0E182}" type="datetime1">
              <a:rPr lang="zh-HK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13/7/2023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6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6B24C4-EB14-4C7F-A50A-0CA8BFCAED90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36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6083672F-506F-4BEF-9E2C-AC623AA7D03E}" type="datetime1">
              <a:rPr lang="zh-HK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13/7/2023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1" y="6356351"/>
            <a:ext cx="6480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9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3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"/>
          <p:cNvSpPr/>
          <p:nvPr/>
        </p:nvSpPr>
        <p:spPr>
          <a:xfrm>
            <a:off x="1" y="1521173"/>
            <a:ext cx="9143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文本探究</a:t>
            </a:r>
            <a:endParaRPr lang="zh-HK" altLang="en-US" sz="3800" b="1" baseline="30000" dirty="0">
              <a:solidFill>
                <a:srgbClr val="00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1552084" y="2983320"/>
            <a:ext cx="2273335" cy="6220097"/>
            <a:chOff x="1552084" y="2983320"/>
            <a:chExt cx="2273335" cy="6220097"/>
          </a:xfrm>
        </p:grpSpPr>
        <p:pic>
          <p:nvPicPr>
            <p:cNvPr id="20" name="Picture 3" descr="D:\Fos\@Projects\@2022_works\2022_T-Standard+\PPT modify\stuff\01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084" y="2983320"/>
              <a:ext cx="2273335" cy="6220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D:\Fos\@Projects\@2022_works\2022_T-Standard+\PPT modify\stuff\00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399" y="3236689"/>
              <a:ext cx="436804" cy="704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1"/>
          <p:cNvSpPr/>
          <p:nvPr/>
        </p:nvSpPr>
        <p:spPr>
          <a:xfrm>
            <a:off x="0" y="4757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67057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活动三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pPr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3017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13" y="1484784"/>
            <a:ext cx="2782411" cy="383232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500419"/>
            <a:ext cx="2800379" cy="389453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/>
          <a:srcRect t="5594"/>
          <a:stretch/>
        </p:blipFill>
        <p:spPr>
          <a:xfrm>
            <a:off x="6049702" y="1484784"/>
            <a:ext cx="2986794" cy="39020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7544" y="332656"/>
            <a:ext cx="77768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个人阅读所属角色其中两个阶段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「力能胜任」及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「成就出众」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的文本，并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圈出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您认为的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关键词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3F6-0B6D-4F6D-A3F2-AEA19132943F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2328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Fos\@Projects\@2022_works\2022_T-Standard+\PPT modify\stuff\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8" y="2198281"/>
            <a:ext cx="2923532" cy="67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628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圓角矩形 64"/>
          <p:cNvSpPr/>
          <p:nvPr/>
        </p:nvSpPr>
        <p:spPr>
          <a:xfrm>
            <a:off x="6516216" y="3248980"/>
            <a:ext cx="2268747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专业公信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吸引人才</a:t>
            </a:r>
          </a:p>
        </p:txBody>
      </p:sp>
      <p:sp>
        <p:nvSpPr>
          <p:cNvPr id="67" name="圓角矩形 66"/>
          <p:cNvSpPr/>
          <p:nvPr/>
        </p:nvSpPr>
        <p:spPr>
          <a:xfrm>
            <a:off x="6516216" y="1556792"/>
            <a:ext cx="2268747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协作优化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集体提升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8" name="圓角矩形 67"/>
          <p:cNvSpPr/>
          <p:nvPr/>
        </p:nvSpPr>
        <p:spPr>
          <a:xfrm>
            <a:off x="280663" y="3316241"/>
            <a:ext cx="2647219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校内外恪守高标准行为操守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9" name="圓角矩形 68"/>
          <p:cNvSpPr/>
          <p:nvPr/>
        </p:nvSpPr>
        <p:spPr>
          <a:xfrm>
            <a:off x="6516216" y="4941168"/>
            <a:ext cx="2268747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联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系社区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造福香港</a:t>
            </a:r>
          </a:p>
        </p:txBody>
      </p:sp>
      <p:sp>
        <p:nvSpPr>
          <p:cNvPr id="71" name="圓角矩形 70"/>
          <p:cNvSpPr/>
          <p:nvPr/>
        </p:nvSpPr>
        <p:spPr>
          <a:xfrm>
            <a:off x="344272" y="5013176"/>
            <a:ext cx="2520001" cy="117891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促进校内</a:t>
            </a:r>
            <a:r>
              <a:rPr kumimoji="0" lang="en-HK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kumimoji="0" lang="en-HK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反思文化</a:t>
            </a:r>
          </a:p>
        </p:txBody>
      </p:sp>
      <p:sp>
        <p:nvSpPr>
          <p:cNvPr id="72" name="圓角矩形 71"/>
          <p:cNvSpPr/>
          <p:nvPr/>
        </p:nvSpPr>
        <p:spPr>
          <a:xfrm>
            <a:off x="349269" y="1619306"/>
            <a:ext cx="2510007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参与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实践社群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3081764" y="2681689"/>
            <a:ext cx="3220925" cy="1671221"/>
            <a:chOff x="3081764" y="2681689"/>
            <a:chExt cx="3220925" cy="1671221"/>
          </a:xfrm>
        </p:grpSpPr>
        <p:sp>
          <p:nvSpPr>
            <p:cNvPr id="17" name="文字方塊 15"/>
            <p:cNvSpPr txBox="1"/>
            <p:nvPr/>
          </p:nvSpPr>
          <p:spPr>
            <a:xfrm>
              <a:off x="3100792" y="2681689"/>
              <a:ext cx="31828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这六组描述较符合哪一个教师角色</a:t>
              </a:r>
              <a:r>
                <a:rPr kumimoji="0" lang="en-US" altLang="zh-TW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?</a:t>
              </a:r>
              <a:endParaRPr kumimoji="0" lang="zh-HK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18" name="文字方塊 1"/>
            <p:cNvSpPr txBox="1"/>
            <p:nvPr/>
          </p:nvSpPr>
          <p:spPr>
            <a:xfrm>
              <a:off x="3081764" y="3645024"/>
              <a:ext cx="32209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(</a:t>
              </a:r>
              <a:r>
                <a:rPr kumimoji="0" lang="zh-TW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请在工作纸上写下</a:t>
              </a:r>
              <a:r>
                <a:rPr kumimoji="0" lang="en-HK" altLang="zh-TW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/>
              </a:r>
              <a:br>
                <a:rPr kumimoji="0" lang="en-HK" altLang="zh-TW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</a:br>
              <a:r>
                <a:rPr kumimoji="0" lang="zh-TW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所属英文代码</a:t>
              </a:r>
              <a:r>
                <a:rPr kumimoji="0" lang="en-US" altLang="zh-TW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)</a:t>
              </a:r>
              <a:endParaRPr kumimoji="0" lang="zh-HK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2232926" y="188640"/>
            <a:ext cx="6155498" cy="1223488"/>
            <a:chOff x="1475656" y="188640"/>
            <a:chExt cx="6155498" cy="1223488"/>
          </a:xfrm>
        </p:grpSpPr>
        <p:sp>
          <p:nvSpPr>
            <p:cNvPr id="15" name="矩形 14"/>
            <p:cNvSpPr/>
            <p:nvPr/>
          </p:nvSpPr>
          <p:spPr>
            <a:xfrm>
              <a:off x="1475656" y="211799"/>
              <a:ext cx="34783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CC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dirty="0">
                  <a:solidFill>
                    <a:prstClr val="black"/>
                  </a:solidFill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: 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关爱学生的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育才者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 </a:t>
              </a:r>
              <a:r>
                <a:rPr kumimoji="0" lang="en-HK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/>
              </a:r>
              <a:br>
                <a:rPr kumimoji="0" lang="en-HK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</a:b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I C 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:</a:t>
              </a:r>
              <a:r>
                <a:rPr kumimoji="0" lang="en-US" altLang="zh-TW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 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启发学生的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共建者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 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/>
              </a:r>
              <a:b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</a:b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CR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: </a:t>
              </a:r>
              <a:r>
                <a:rPr lang="en-US" altLang="zh-TW" dirty="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敬业乐群的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典范</a:t>
              </a:r>
              <a:endPara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NA </a:t>
              </a:r>
              <a:r>
                <a:rPr lang="en-US" altLang="zh-TW" dirty="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: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不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相关</a:t>
              </a:r>
              <a:endParaRPr kumimoji="0" lang="zh-HK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211960" y="188640"/>
              <a:ext cx="341919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TW" b="1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C</a:t>
              </a:r>
              <a:r>
                <a:rPr lang="en-US" altLang="zh-TW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aring </a:t>
              </a:r>
              <a:r>
                <a:rPr lang="en-US" altLang="zh-TW" b="1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C</a:t>
              </a:r>
              <a:r>
                <a:rPr lang="en-US" altLang="zh-TW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ultivators  </a:t>
              </a:r>
            </a:p>
            <a:p>
              <a:pPr lvl="0">
                <a:defRPr/>
              </a:pPr>
              <a:r>
                <a:rPr lang="en-US" altLang="zh-TW" b="1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I</a:t>
              </a:r>
              <a:r>
                <a:rPr lang="en-US" altLang="zh-TW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nspirational </a:t>
              </a:r>
              <a:r>
                <a:rPr lang="en-US" altLang="zh-TW" b="1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C</a:t>
              </a:r>
              <a:r>
                <a:rPr lang="en-US" altLang="zh-TW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o-constructors</a:t>
              </a:r>
            </a:p>
            <a:p>
              <a:pPr lvl="0">
                <a:defRPr/>
              </a:pPr>
              <a:r>
                <a:rPr lang="en-US" altLang="zh-TW" b="1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C</a:t>
              </a:r>
              <a:r>
                <a:rPr lang="en-US" altLang="zh-TW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ommitted </a:t>
              </a:r>
              <a:r>
                <a:rPr lang="en-US" altLang="zh-TW" b="1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R</a:t>
              </a:r>
              <a:r>
                <a:rPr lang="en-US" altLang="zh-TW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ole-models</a:t>
              </a:r>
            </a:p>
            <a:p>
              <a:pPr lvl="0">
                <a:defRPr/>
              </a:pPr>
              <a:r>
                <a:rPr lang="en-US" altLang="zh-TW" b="1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N</a:t>
              </a:r>
              <a:r>
                <a:rPr lang="en-US" altLang="zh-TW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ot </a:t>
              </a:r>
              <a:r>
                <a:rPr lang="en-US" altLang="zh-TW" b="1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A</a:t>
              </a:r>
              <a:r>
                <a:rPr lang="en-US" altLang="zh-TW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pplicable</a:t>
              </a:r>
              <a:endParaRPr lang="zh-HK" altLang="en-US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pPr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0682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68" grpId="0" animBg="1"/>
      <p:bldP spid="69" grpId="0" animBg="1"/>
      <p:bldP spid="71" grpId="0" animBg="1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圓角矩形 64"/>
          <p:cNvSpPr/>
          <p:nvPr/>
        </p:nvSpPr>
        <p:spPr>
          <a:xfrm>
            <a:off x="6444208" y="3300735"/>
            <a:ext cx="2268747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鼓励反思</a:t>
            </a:r>
            <a:r>
              <a:rPr kumimoji="0" lang="en-US" altLang="zh-TW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kumimoji="0" lang="en-US" altLang="zh-TW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深度学习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8" name="圓角矩形 67"/>
          <p:cNvSpPr/>
          <p:nvPr/>
        </p:nvSpPr>
        <p:spPr>
          <a:xfrm>
            <a:off x="467544" y="5023677"/>
            <a:ext cx="2268747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评估素养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善用差异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9" name="圓角矩形 68"/>
          <p:cNvSpPr/>
          <p:nvPr/>
        </p:nvSpPr>
        <p:spPr>
          <a:xfrm>
            <a:off x="6444208" y="5023677"/>
            <a:ext cx="2268747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共同建构</a:t>
            </a:r>
            <a:r>
              <a:rPr kumimoji="0" lang="en-US" altLang="zh-TW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kumimoji="0" lang="en-US" altLang="zh-TW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学习社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群</a:t>
            </a:r>
          </a:p>
        </p:txBody>
      </p:sp>
      <p:sp>
        <p:nvSpPr>
          <p:cNvPr id="70" name="圓角矩形 69"/>
          <p:cNvSpPr/>
          <p:nvPr/>
        </p:nvSpPr>
        <p:spPr>
          <a:xfrm>
            <a:off x="6444208" y="1577794"/>
            <a:ext cx="2268747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培育自主</a:t>
            </a:r>
            <a:r>
              <a:rPr kumimoji="0" lang="en-US" altLang="zh-TW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kumimoji="0" lang="en-US" altLang="zh-TW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综合应用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71" name="圓角矩形 70"/>
          <p:cNvSpPr/>
          <p:nvPr/>
        </p:nvSpPr>
        <p:spPr>
          <a:xfrm>
            <a:off x="467544" y="3300735"/>
            <a:ext cx="2268747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资讯素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养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道德运用</a:t>
            </a:r>
          </a:p>
        </p:txBody>
      </p:sp>
      <p:sp>
        <p:nvSpPr>
          <p:cNvPr id="72" name="圓角矩形 71"/>
          <p:cNvSpPr/>
          <p:nvPr/>
        </p:nvSpPr>
        <p:spPr>
          <a:xfrm>
            <a:off x="467544" y="1567293"/>
            <a:ext cx="2268747" cy="129614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培育开拓与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创新精神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2232926" y="188640"/>
            <a:ext cx="6155498" cy="1223488"/>
            <a:chOff x="1475656" y="188640"/>
            <a:chExt cx="6155498" cy="1223488"/>
          </a:xfrm>
        </p:grpSpPr>
        <p:sp>
          <p:nvSpPr>
            <p:cNvPr id="14" name="矩形 13"/>
            <p:cNvSpPr/>
            <p:nvPr/>
          </p:nvSpPr>
          <p:spPr>
            <a:xfrm>
              <a:off x="1475656" y="211799"/>
              <a:ext cx="34783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CC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dirty="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: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 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关爱学生的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育才者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 </a:t>
              </a:r>
              <a:r>
                <a:rPr kumimoji="0" lang="en-HK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/>
              </a:r>
              <a:br>
                <a:rPr kumimoji="0" lang="en-HK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</a:b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I C 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:  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启发学生的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共建者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 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/>
              </a:r>
              <a:b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</a:b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CR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:  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敬业乐群的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典范</a:t>
              </a:r>
              <a:endPara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NA </a:t>
              </a:r>
              <a:r>
                <a:rPr lang="en-US" altLang="zh-TW" dirty="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: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不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相关</a:t>
              </a:r>
              <a:endParaRPr kumimoji="0" lang="zh-HK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211960" y="188640"/>
              <a:ext cx="341919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TW" b="1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C</a:t>
              </a:r>
              <a:r>
                <a:rPr lang="en-US" altLang="zh-TW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aring </a:t>
              </a:r>
              <a:r>
                <a:rPr lang="en-US" altLang="zh-TW" b="1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C</a:t>
              </a:r>
              <a:r>
                <a:rPr lang="en-US" altLang="zh-TW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ultivators  </a:t>
              </a:r>
            </a:p>
            <a:p>
              <a:pPr lvl="0">
                <a:defRPr/>
              </a:pPr>
              <a:r>
                <a:rPr lang="en-US" altLang="zh-TW" b="1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I</a:t>
              </a:r>
              <a:r>
                <a:rPr lang="en-US" altLang="zh-TW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nspirational </a:t>
              </a:r>
              <a:r>
                <a:rPr lang="en-US" altLang="zh-TW" b="1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C</a:t>
              </a:r>
              <a:r>
                <a:rPr lang="en-US" altLang="zh-TW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o-constructors</a:t>
              </a:r>
            </a:p>
            <a:p>
              <a:pPr lvl="0">
                <a:defRPr/>
              </a:pPr>
              <a:r>
                <a:rPr lang="en-US" altLang="zh-TW" b="1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C</a:t>
              </a:r>
              <a:r>
                <a:rPr lang="en-US" altLang="zh-TW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ommitted </a:t>
              </a:r>
              <a:r>
                <a:rPr lang="en-US" altLang="zh-TW" b="1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R</a:t>
              </a:r>
              <a:r>
                <a:rPr lang="en-US" altLang="zh-TW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ole-models</a:t>
              </a:r>
            </a:p>
            <a:p>
              <a:pPr lvl="0">
                <a:defRPr/>
              </a:pPr>
              <a:r>
                <a:rPr lang="en-US" altLang="zh-TW" b="1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N</a:t>
              </a:r>
              <a:r>
                <a:rPr lang="en-US" altLang="zh-TW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ot </a:t>
              </a:r>
              <a:r>
                <a:rPr lang="en-US" altLang="zh-TW" b="1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A</a:t>
              </a:r>
              <a:r>
                <a:rPr lang="en-US" altLang="zh-TW" dirty="0"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pplicable</a:t>
              </a:r>
              <a:endParaRPr lang="zh-HK" altLang="en-US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3081764" y="2681689"/>
            <a:ext cx="3220925" cy="1671221"/>
            <a:chOff x="3081764" y="2681689"/>
            <a:chExt cx="3220925" cy="1671221"/>
          </a:xfrm>
        </p:grpSpPr>
        <p:sp>
          <p:nvSpPr>
            <p:cNvPr id="18" name="文字方塊 15"/>
            <p:cNvSpPr txBox="1"/>
            <p:nvPr/>
          </p:nvSpPr>
          <p:spPr>
            <a:xfrm>
              <a:off x="3100792" y="2681689"/>
              <a:ext cx="31828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这六组描述较符合哪一个教师角色</a:t>
              </a:r>
              <a:r>
                <a:rPr kumimoji="0" lang="en-US" altLang="zh-TW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?</a:t>
              </a:r>
              <a:endParaRPr kumimoji="0" lang="zh-HK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0" name="文字方塊 1"/>
            <p:cNvSpPr txBox="1"/>
            <p:nvPr/>
          </p:nvSpPr>
          <p:spPr>
            <a:xfrm>
              <a:off x="3081764" y="3645024"/>
              <a:ext cx="32209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(</a:t>
              </a:r>
              <a:r>
                <a:rPr kumimoji="0" lang="zh-TW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请在工作纸上写下</a:t>
              </a:r>
              <a:r>
                <a:rPr kumimoji="0" lang="en-HK" altLang="zh-TW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/>
              </a:r>
              <a:br>
                <a:rPr kumimoji="0" lang="en-HK" altLang="zh-TW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</a:br>
              <a:r>
                <a:rPr kumimoji="0" lang="zh-TW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所属英文代码</a:t>
              </a:r>
              <a:r>
                <a:rPr kumimoji="0" lang="en-US" altLang="zh-TW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)</a:t>
              </a:r>
              <a:endParaRPr kumimoji="0" lang="zh-HK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pPr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3949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圓角矩形 39"/>
          <p:cNvSpPr/>
          <p:nvPr/>
        </p:nvSpPr>
        <p:spPr>
          <a:xfrm>
            <a:off x="6461963" y="3301895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彰显品德</a:t>
            </a:r>
            <a:r>
              <a:rPr kumimoji="0" lang="en-US" altLang="zh-TW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kumimoji="0" lang="en-US" altLang="zh-TW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负责公民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444148" y="3308336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情绪管理</a:t>
            </a:r>
            <a:r>
              <a:rPr kumimoji="0" lang="en-US" altLang="zh-TW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kumimoji="0" lang="en-US" altLang="zh-TW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装备未来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5" name="圓角矩形 54"/>
          <p:cNvSpPr/>
          <p:nvPr/>
        </p:nvSpPr>
        <p:spPr>
          <a:xfrm>
            <a:off x="6461963" y="1590614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建立校风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结伴同行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5" name="圓角矩形 64"/>
          <p:cNvSpPr/>
          <p:nvPr/>
        </p:nvSpPr>
        <p:spPr>
          <a:xfrm>
            <a:off x="444148" y="4988636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缔造共融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互相尊重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7" name="圓角矩形 66"/>
          <p:cNvSpPr/>
          <p:nvPr/>
        </p:nvSpPr>
        <p:spPr>
          <a:xfrm>
            <a:off x="444148" y="1628035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正面价值</a:t>
            </a:r>
            <a:r>
              <a:rPr kumimoji="0" lang="en-US" altLang="zh-TW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kumimoji="0" lang="en-US" altLang="zh-TW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以身作则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9" name="圓角矩形 68"/>
          <p:cNvSpPr/>
          <p:nvPr/>
        </p:nvSpPr>
        <p:spPr>
          <a:xfrm>
            <a:off x="6461963" y="5013176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生涯规划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明智选择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2232926" y="188640"/>
            <a:ext cx="6155498" cy="1223488"/>
            <a:chOff x="1475656" y="188640"/>
            <a:chExt cx="6155498" cy="1223488"/>
          </a:xfrm>
        </p:grpSpPr>
        <p:sp>
          <p:nvSpPr>
            <p:cNvPr id="16" name="矩形 15"/>
            <p:cNvSpPr/>
            <p:nvPr/>
          </p:nvSpPr>
          <p:spPr>
            <a:xfrm>
              <a:off x="1475656" y="211799"/>
              <a:ext cx="34783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CC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lang="en-US" altLang="zh-TW" dirty="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: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 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关爱学生的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育才者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 </a:t>
              </a:r>
              <a:r>
                <a:rPr kumimoji="0" lang="en-HK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/>
              </a:r>
              <a:br>
                <a:rPr kumimoji="0" lang="en-HK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</a:b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I C 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:  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启发学生的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共建者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 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/>
              </a:r>
              <a:b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</a:b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CR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:  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敬业乐群的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典范</a:t>
              </a:r>
              <a:endPara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NA </a:t>
              </a:r>
              <a:r>
                <a:rPr lang="en-US" altLang="zh-TW" dirty="0">
                  <a:solidFill>
                    <a:prstClr val="black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: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不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相关</a:t>
              </a:r>
              <a:endParaRPr kumimoji="0" lang="zh-HK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211960" y="188640"/>
              <a:ext cx="341919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C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aring 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C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ultivators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I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nspirational 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C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o-constructors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C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ommitted 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R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ole-models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N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ot 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A</a:t>
              </a: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pplicable</a:t>
              </a:r>
              <a:endParaRPr kumimoji="0" lang="zh-HK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081764" y="2681689"/>
            <a:ext cx="3220925" cy="1671221"/>
            <a:chOff x="3081764" y="2681689"/>
            <a:chExt cx="3220925" cy="1671221"/>
          </a:xfrm>
        </p:grpSpPr>
        <p:sp>
          <p:nvSpPr>
            <p:cNvPr id="20" name="文字方塊 15"/>
            <p:cNvSpPr txBox="1"/>
            <p:nvPr/>
          </p:nvSpPr>
          <p:spPr>
            <a:xfrm>
              <a:off x="3100792" y="2681689"/>
              <a:ext cx="31828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这六组描述较符合哪一个教师角色</a:t>
              </a:r>
              <a:r>
                <a:rPr kumimoji="0" lang="en-US" altLang="zh-TW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?</a:t>
              </a:r>
              <a:endParaRPr kumimoji="0" lang="zh-HK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1" name="文字方塊 1"/>
            <p:cNvSpPr txBox="1"/>
            <p:nvPr/>
          </p:nvSpPr>
          <p:spPr>
            <a:xfrm>
              <a:off x="3081764" y="3645024"/>
              <a:ext cx="32209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(</a:t>
              </a:r>
              <a:r>
                <a:rPr kumimoji="0" lang="zh-TW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请在工作纸上写下</a:t>
              </a:r>
              <a:r>
                <a:rPr kumimoji="0" lang="en-HK" altLang="zh-TW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/>
              </a:r>
              <a:br>
                <a:rPr kumimoji="0" lang="en-HK" altLang="zh-TW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</a:br>
              <a:r>
                <a:rPr kumimoji="0" lang="zh-TW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所属英文代码</a:t>
              </a:r>
              <a:r>
                <a:rPr kumimoji="0" lang="en-US" altLang="zh-TW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)</a:t>
              </a:r>
              <a:endParaRPr kumimoji="0" lang="zh-HK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pPr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769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55" grpId="0" animBg="1"/>
      <p:bldP spid="65" grpId="0" animBg="1"/>
      <p:bldP spid="67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群組 37"/>
          <p:cNvGrpSpPr>
            <a:grpSpLocks/>
          </p:cNvGrpSpPr>
          <p:nvPr/>
        </p:nvGrpSpPr>
        <p:grpSpPr bwMode="auto">
          <a:xfrm>
            <a:off x="2605796" y="1658590"/>
            <a:ext cx="4238625" cy="3930650"/>
            <a:chOff x="1435982" y="4388704"/>
            <a:chExt cx="3002158" cy="2784712"/>
          </a:xfrm>
        </p:grpSpPr>
        <p:pic>
          <p:nvPicPr>
            <p:cNvPr id="40" name="圖片 39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9BBB59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35982" y="4388704"/>
              <a:ext cx="3002158" cy="2784712"/>
            </a:xfrm>
            <a:prstGeom prst="rect">
              <a:avLst/>
            </a:prstGeom>
          </p:spPr>
        </p:pic>
        <p:sp>
          <p:nvSpPr>
            <p:cNvPr id="41" name="文字方塊 40"/>
            <p:cNvSpPr txBox="1"/>
            <p:nvPr/>
          </p:nvSpPr>
          <p:spPr>
            <a:xfrm>
              <a:off x="2315115" y="4963381"/>
              <a:ext cx="1502381" cy="1635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HK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HK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Committed</a:t>
              </a:r>
              <a:r>
                <a:rPr kumimoji="0" lang="en-US" altLang="zh-HK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HK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Role-models </a:t>
              </a:r>
              <a:r>
                <a:rPr kumimoji="0" lang="en-US" altLang="zh-HK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of </a:t>
              </a:r>
            </a:p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HK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Professionalism</a:t>
              </a:r>
            </a:p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HK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敬业乐群的典范 </a:t>
              </a:r>
              <a:br>
                <a:rPr kumimoji="0" lang="zh-TW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</a:br>
              <a:r>
                <a:rPr kumimoji="0" lang="zh-TW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彰显专业精神</a:t>
              </a:r>
              <a:endParaRPr kumimoji="0" lang="zh-HK" alt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65" name="圓角矩形 64"/>
          <p:cNvSpPr/>
          <p:nvPr/>
        </p:nvSpPr>
        <p:spPr>
          <a:xfrm>
            <a:off x="6533559" y="3153445"/>
            <a:ext cx="2268747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专业公信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吸引人才</a:t>
            </a:r>
          </a:p>
        </p:txBody>
      </p:sp>
      <p:sp>
        <p:nvSpPr>
          <p:cNvPr id="67" name="圓角矩形 66"/>
          <p:cNvSpPr/>
          <p:nvPr/>
        </p:nvSpPr>
        <p:spPr>
          <a:xfrm>
            <a:off x="6533559" y="1424930"/>
            <a:ext cx="2268747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协作优化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集体提升</a:t>
            </a:r>
          </a:p>
        </p:txBody>
      </p:sp>
      <p:sp>
        <p:nvSpPr>
          <p:cNvPr id="68" name="圓角矩形 67"/>
          <p:cNvSpPr/>
          <p:nvPr/>
        </p:nvSpPr>
        <p:spPr>
          <a:xfrm>
            <a:off x="323528" y="3176379"/>
            <a:ext cx="2647219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校内外恪守高标准行为操守</a:t>
            </a:r>
          </a:p>
        </p:txBody>
      </p:sp>
      <p:sp>
        <p:nvSpPr>
          <p:cNvPr id="69" name="圓角矩形 68"/>
          <p:cNvSpPr/>
          <p:nvPr/>
        </p:nvSpPr>
        <p:spPr>
          <a:xfrm>
            <a:off x="6533559" y="4881960"/>
            <a:ext cx="2268747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联</a:t>
            </a: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系社区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造福香港</a:t>
            </a:r>
          </a:p>
        </p:txBody>
      </p:sp>
      <p:sp>
        <p:nvSpPr>
          <p:cNvPr id="71" name="圓角矩形 70"/>
          <p:cNvSpPr/>
          <p:nvPr/>
        </p:nvSpPr>
        <p:spPr>
          <a:xfrm>
            <a:off x="539554" y="4927182"/>
            <a:ext cx="2232248" cy="117891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促进校内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反思文化</a:t>
            </a:r>
          </a:p>
        </p:txBody>
      </p:sp>
      <p:sp>
        <p:nvSpPr>
          <p:cNvPr id="72" name="圓角矩形 71"/>
          <p:cNvSpPr/>
          <p:nvPr/>
        </p:nvSpPr>
        <p:spPr>
          <a:xfrm>
            <a:off x="539553" y="1425576"/>
            <a:ext cx="2232248" cy="12856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参与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实践社群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3923928" y="341528"/>
            <a:ext cx="179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答案：</a:t>
            </a:r>
            <a:endParaRPr kumimoji="0" lang="zh-HK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63D4E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pPr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7793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68" grpId="0" animBg="1"/>
      <p:bldP spid="69" grpId="0" animBg="1"/>
      <p:bldP spid="71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群組 49"/>
          <p:cNvGrpSpPr>
            <a:grpSpLocks/>
          </p:cNvGrpSpPr>
          <p:nvPr/>
        </p:nvGrpSpPr>
        <p:grpSpPr bwMode="auto">
          <a:xfrm>
            <a:off x="2462882" y="1782985"/>
            <a:ext cx="4197350" cy="3878263"/>
            <a:chOff x="4214506" y="2357089"/>
            <a:chExt cx="3002158" cy="2784712"/>
          </a:xfrm>
        </p:grpSpPr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8064A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214506" y="2357089"/>
              <a:ext cx="3002158" cy="2784712"/>
            </a:xfrm>
            <a:prstGeom prst="rect">
              <a:avLst/>
            </a:prstGeom>
          </p:spPr>
        </p:pic>
        <p:sp>
          <p:nvSpPr>
            <p:cNvPr id="55" name="文字方塊 54"/>
            <p:cNvSpPr txBox="1"/>
            <p:nvPr/>
          </p:nvSpPr>
          <p:spPr>
            <a:xfrm>
              <a:off x="5114455" y="3214784"/>
              <a:ext cx="1793187" cy="1668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HK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Inspirational</a:t>
              </a:r>
              <a:r>
                <a:rPr kumimoji="0" lang="en-US" altLang="zh-HK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r>
                <a:rPr kumimoji="0" lang="en-US" altLang="zh-HK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 </a:t>
              </a:r>
              <a:br>
                <a:rPr kumimoji="0" lang="en-US" altLang="zh-HK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</a:br>
              <a:r>
                <a:rPr kumimoji="0" lang="en-US" altLang="zh-HK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Co-constructors </a:t>
              </a:r>
              <a:br>
                <a:rPr kumimoji="0" lang="en-US" altLang="zh-HK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</a:br>
              <a:r>
                <a:rPr kumimoji="0" lang="en-US" altLang="zh-HK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of Knowledge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HK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HK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启发学生的共建者 </a:t>
              </a:r>
              <a:b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</a:b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结伴建构知识</a:t>
              </a:r>
              <a:endParaRPr kumimoji="0" lang="en-US" altLang="zh-HK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65" name="圓角矩形 64"/>
          <p:cNvSpPr/>
          <p:nvPr/>
        </p:nvSpPr>
        <p:spPr>
          <a:xfrm>
            <a:off x="6363699" y="3193871"/>
            <a:ext cx="2268747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鼓励反思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深度学习</a:t>
            </a:r>
          </a:p>
        </p:txBody>
      </p:sp>
      <p:sp>
        <p:nvSpPr>
          <p:cNvPr id="68" name="圓角矩形 67"/>
          <p:cNvSpPr/>
          <p:nvPr/>
        </p:nvSpPr>
        <p:spPr>
          <a:xfrm>
            <a:off x="545643" y="4951669"/>
            <a:ext cx="2256565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评估素养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善用差异</a:t>
            </a:r>
          </a:p>
        </p:txBody>
      </p:sp>
      <p:sp>
        <p:nvSpPr>
          <p:cNvPr id="69" name="圓角矩形 68"/>
          <p:cNvSpPr/>
          <p:nvPr/>
        </p:nvSpPr>
        <p:spPr>
          <a:xfrm>
            <a:off x="6363699" y="4951669"/>
            <a:ext cx="2268747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共同建构</a:t>
            </a:r>
            <a:r>
              <a:rPr kumimoji="0" lang="en-US" altLang="zh-TW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kumimoji="0" lang="en-US" altLang="zh-TW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kumimoji="0" lang="zh-TW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学习社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群</a:t>
            </a:r>
          </a:p>
        </p:txBody>
      </p:sp>
      <p:sp>
        <p:nvSpPr>
          <p:cNvPr id="70" name="圓角矩形 69"/>
          <p:cNvSpPr/>
          <p:nvPr/>
        </p:nvSpPr>
        <p:spPr>
          <a:xfrm>
            <a:off x="6363699" y="1464095"/>
            <a:ext cx="2268747" cy="12576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培育自主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综合应用</a:t>
            </a:r>
          </a:p>
        </p:txBody>
      </p:sp>
      <p:sp>
        <p:nvSpPr>
          <p:cNvPr id="71" name="圓角矩形 70"/>
          <p:cNvSpPr/>
          <p:nvPr/>
        </p:nvSpPr>
        <p:spPr>
          <a:xfrm>
            <a:off x="539552" y="3193870"/>
            <a:ext cx="2268747" cy="12856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资讯素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养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道德运用</a:t>
            </a:r>
          </a:p>
        </p:txBody>
      </p:sp>
      <p:sp>
        <p:nvSpPr>
          <p:cNvPr id="72" name="圓角矩形 71"/>
          <p:cNvSpPr/>
          <p:nvPr/>
        </p:nvSpPr>
        <p:spPr>
          <a:xfrm>
            <a:off x="539552" y="1464095"/>
            <a:ext cx="2268747" cy="12576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培育开拓与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创新精神</a:t>
            </a:r>
          </a:p>
        </p:txBody>
      </p:sp>
      <p:sp>
        <p:nvSpPr>
          <p:cNvPr id="17" name="文字方塊 15"/>
          <p:cNvSpPr txBox="1"/>
          <p:nvPr/>
        </p:nvSpPr>
        <p:spPr>
          <a:xfrm>
            <a:off x="3923928" y="341528"/>
            <a:ext cx="179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3600" b="1" dirty="0">
                <a:solidFill>
                  <a:srgbClr val="663D4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答案：</a:t>
            </a:r>
            <a:endParaRPr lang="zh-HK" altLang="en-US" sz="3600" b="1" dirty="0">
              <a:solidFill>
                <a:srgbClr val="663D4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pPr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3579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群組 35"/>
          <p:cNvGrpSpPr>
            <a:grpSpLocks/>
          </p:cNvGrpSpPr>
          <p:nvPr/>
        </p:nvGrpSpPr>
        <p:grpSpPr bwMode="auto">
          <a:xfrm>
            <a:off x="2447007" y="1680815"/>
            <a:ext cx="4213225" cy="3908425"/>
            <a:chOff x="1416052" y="300817"/>
            <a:chExt cx="3002158" cy="2784712"/>
          </a:xfrm>
        </p:grpSpPr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F79646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16052" y="300817"/>
              <a:ext cx="3002158" cy="2784712"/>
            </a:xfrm>
            <a:prstGeom prst="rect">
              <a:avLst/>
            </a:prstGeom>
          </p:spPr>
        </p:pic>
        <p:sp>
          <p:nvSpPr>
            <p:cNvPr id="39" name="文字方塊 38"/>
            <p:cNvSpPr txBox="1"/>
            <p:nvPr/>
          </p:nvSpPr>
          <p:spPr>
            <a:xfrm>
              <a:off x="2246016" y="1036255"/>
              <a:ext cx="1811028" cy="16007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HK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Caring Cultivators </a:t>
              </a:r>
              <a:br>
                <a:rPr kumimoji="0" lang="en-US" altLang="zh-HK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</a:br>
              <a:r>
                <a:rPr kumimoji="0" lang="en-US" altLang="zh-HK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of All-round Growth</a:t>
              </a:r>
            </a:p>
            <a:p>
              <a:pPr marL="0" marR="0" lvl="0" indent="0" algn="l" defTabSz="4572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/>
              </a:r>
              <a:b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</a:b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关爱学生的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育才</a:t>
              </a:r>
              <a:r>
                <a:rPr kumimoji="0" lang="zh-TW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者 </a:t>
              </a:r>
              <a:br>
                <a:rPr kumimoji="0" lang="zh-TW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</a:br>
              <a:r>
                <a:rPr kumimoji="0" lang="zh-TW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支持全人成长</a:t>
              </a:r>
              <a:endParaRPr kumimoji="0" lang="zh-HK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40" name="圓角矩形 39"/>
          <p:cNvSpPr/>
          <p:nvPr/>
        </p:nvSpPr>
        <p:spPr>
          <a:xfrm>
            <a:off x="6485793" y="3151692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彰显品德</a:t>
            </a:r>
            <a:r>
              <a:rPr kumimoji="0" lang="en-US" altLang="zh-TW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kumimoji="0" lang="en-US" altLang="zh-TW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负责公民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372140" y="3176032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情绪管理</a:t>
            </a:r>
            <a:r>
              <a:rPr kumimoji="0" lang="en-US" altLang="zh-TW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kumimoji="0" lang="en-US" altLang="zh-TW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装备未来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5" name="圓角矩形 54"/>
          <p:cNvSpPr/>
          <p:nvPr/>
        </p:nvSpPr>
        <p:spPr>
          <a:xfrm>
            <a:off x="6485793" y="1423723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建立校风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结伴同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行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5" name="圓角矩形 64"/>
          <p:cNvSpPr/>
          <p:nvPr/>
        </p:nvSpPr>
        <p:spPr>
          <a:xfrm>
            <a:off x="372140" y="4856332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缔造共融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互相尊重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7" name="圓角矩形 66"/>
          <p:cNvSpPr/>
          <p:nvPr/>
        </p:nvSpPr>
        <p:spPr>
          <a:xfrm>
            <a:off x="372140" y="1495731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正面价值</a:t>
            </a:r>
            <a:r>
              <a:rPr kumimoji="0" lang="en-HK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kumimoji="0" lang="en-HK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以身作则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9" name="圓角矩形 68"/>
          <p:cNvSpPr/>
          <p:nvPr/>
        </p:nvSpPr>
        <p:spPr>
          <a:xfrm>
            <a:off x="6485793" y="4879661"/>
            <a:ext cx="2268747" cy="128564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生涯规划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明智选择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5" name="文字方塊 15"/>
          <p:cNvSpPr txBox="1"/>
          <p:nvPr/>
        </p:nvSpPr>
        <p:spPr>
          <a:xfrm>
            <a:off x="4034780" y="341528"/>
            <a:ext cx="179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3600" b="1" dirty="0">
                <a:solidFill>
                  <a:srgbClr val="663D4E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答案：</a:t>
            </a:r>
            <a:endParaRPr lang="zh-HK" altLang="en-US" sz="3600" b="1" dirty="0">
              <a:solidFill>
                <a:srgbClr val="663D4E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100391" y="6356351"/>
            <a:ext cx="654149" cy="365125"/>
          </a:xfrm>
        </p:spPr>
        <p:txBody>
          <a:bodyPr/>
          <a:lstStyle/>
          <a:p>
            <a:fld id="{872FA264-F3A9-4CE4-92C9-907F8EA9A995}" type="slidenum">
              <a:rPr lang="zh-HK" altLang="en-US" smtClean="0"/>
              <a:pPr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2789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55" grpId="0" animBg="1"/>
      <p:bldP spid="65" grpId="0" animBg="1"/>
      <p:bldP spid="67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87"/>
            <a:ext cx="9180511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260648"/>
            <a:ext cx="828092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反思</a:t>
            </a:r>
            <a:r>
              <a:rPr kumimoji="1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‧</a:t>
            </a: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求进</a:t>
            </a:r>
            <a:endParaRPr kumimoji="1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663D4E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藉</a:t>
            </a:r>
            <a:r>
              <a:rPr kumimoji="1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T-</a:t>
            </a: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标准</a:t>
            </a:r>
            <a:r>
              <a:rPr kumimoji="1" lang="en-US" altLang="zh-TW" sz="3600" b="1" i="0" u="none" strike="noStrike" kern="1200" cap="none" spc="0" normalizeH="0" baseline="30000" noProof="0" dirty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+</a:t>
            </a: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促进教师专业发展</a:t>
            </a:r>
          </a:p>
        </p:txBody>
      </p:sp>
      <p:sp>
        <p:nvSpPr>
          <p:cNvPr id="3" name="矩形 2"/>
          <p:cNvSpPr/>
          <p:nvPr/>
        </p:nvSpPr>
        <p:spPr>
          <a:xfrm>
            <a:off x="4467169" y="2919165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HK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文本探究</a:t>
            </a:r>
            <a:r>
              <a:rPr kumimoji="0" lang="en-US" altLang="zh-HK" sz="2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: </a:t>
            </a:r>
            <a:r>
              <a:rPr kumimoji="0" lang="zh-TW" altLang="en-US" sz="28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认识</a:t>
            </a:r>
            <a:r>
              <a:rPr kumimoji="0" lang="en-US" altLang="zh-HK" sz="28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T-</a:t>
            </a:r>
            <a:r>
              <a:rPr kumimoji="0" lang="zh-TW" altLang="zh-HK" sz="28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标准</a:t>
            </a:r>
            <a:r>
              <a:rPr kumimoji="0" lang="en-US" altLang="zh-HK" sz="2800" b="1" i="0" u="none" strike="noStrike" kern="1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+</a:t>
            </a:r>
            <a:endParaRPr kumimoji="0" lang="zh-TW" altLang="zh-HK" sz="2800" b="1" i="0" u="none" strike="noStrike" kern="1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700808"/>
            <a:ext cx="3471034" cy="4596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577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Fos\@Projects\@2022_works\2022_T-Standard+\PPT modify\stuff\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36553" y="2594456"/>
            <a:ext cx="68407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二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/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四人协商决定最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重要的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至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个</a:t>
            </a:r>
            <a:r>
              <a:rPr kumimoji="0" lang="en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/>
            </a:r>
            <a:br>
              <a:rPr kumimoji="0" lang="en-HK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</a:br>
            <a:r>
              <a:rPr kumimoji="0" lang="en-HK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关键词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95736" y="330789"/>
            <a:ext cx="5030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HK" sz="3600" b="1" i="0" u="none" strike="noStrike" kern="100" cap="none" spc="0" normalizeH="0" baseline="0" noProof="0" dirty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文本探究</a:t>
            </a:r>
            <a:r>
              <a:rPr kumimoji="0" lang="en-US" altLang="zh-TW" sz="3600" b="1" i="0" u="none" strike="noStrike" kern="100" cap="none" spc="0" normalizeH="0" baseline="0" noProof="0" dirty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kumimoji="0" lang="en-US" altLang="zh-HK" sz="3600" b="1" i="0" u="none" strike="noStrike" kern="100" cap="none" spc="0" normalizeH="0" baseline="0" noProof="0" dirty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: </a:t>
            </a: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认识</a:t>
            </a:r>
            <a:r>
              <a:rPr kumimoji="0" lang="en-US" altLang="zh-HK" sz="3600" b="1" i="0" u="none" strike="noStrike" kern="100" cap="none" spc="0" normalizeH="0" baseline="0" noProof="0" dirty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</a:t>
            </a:r>
            <a:r>
              <a:rPr kumimoji="0" lang="zh-TW" altLang="zh-HK" sz="3600" b="1" i="0" u="none" strike="noStrike" kern="100" cap="none" spc="0" normalizeH="0" baseline="0" noProof="0" dirty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标准</a:t>
            </a:r>
            <a:r>
              <a:rPr kumimoji="0" lang="en-US" altLang="zh-HK" sz="3600" b="1" i="0" u="none" strike="noStrike" kern="100" cap="none" spc="0" normalizeH="0" baseline="30000" noProof="0" dirty="0">
                <a:ln>
                  <a:noFill/>
                </a:ln>
                <a:solidFill>
                  <a:srgbClr val="663D4E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+</a:t>
            </a:r>
            <a:endParaRPr kumimoji="0" lang="zh-TW" altLang="zh-HK" sz="3600" b="1" i="0" u="none" strike="noStrike" kern="100" cap="none" spc="0" normalizeH="0" baseline="30000" noProof="0" dirty="0">
              <a:ln>
                <a:noFill/>
              </a:ln>
              <a:solidFill>
                <a:srgbClr val="663D4E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1607189"/>
            <a:ext cx="77768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个人阅读所属角色其中两个阶段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(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「力能胜任」及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/>
            </a:r>
            <a:b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</a:b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「成就出众」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)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的文本，并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圈出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您认为的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关键词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；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3645024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回应跟进活动</a:t>
            </a:r>
            <a:endParaRPr kumimoji="0" lang="zh-TW" alt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070" y="2791534"/>
            <a:ext cx="2614486" cy="3337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向右箭號 9"/>
          <p:cNvSpPr/>
          <p:nvPr/>
        </p:nvSpPr>
        <p:spPr>
          <a:xfrm>
            <a:off x="4934419" y="5040476"/>
            <a:ext cx="936104" cy="4024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4940424" y="4259089"/>
            <a:ext cx="936104" cy="4024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907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自訂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marco-2</Template>
  <TotalTime>21348</TotalTime>
  <Words>713</Words>
  <Application>Microsoft Office PowerPoint</Application>
  <PresentationFormat>如螢幕大小 (4:3)</PresentationFormat>
  <Paragraphs>119</Paragraphs>
  <Slides>11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Calibri</vt:lpstr>
      <vt:lpstr>標楷體</vt:lpstr>
      <vt:lpstr>Wingdings 2</vt:lpstr>
      <vt:lpstr>Tw Cen MT</vt:lpstr>
      <vt:lpstr>Arial</vt:lpstr>
      <vt:lpstr>Calibri Light</vt:lpstr>
      <vt:lpstr>微軟正黑體</vt:lpstr>
      <vt:lpstr>新細明體</vt:lpstr>
      <vt:lpstr>HDOfficeLightV0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Pui Kiu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 Man Sheung</dc:creator>
  <cp:lastModifiedBy>SLPD2</cp:lastModifiedBy>
  <cp:revision>1025</cp:revision>
  <cp:lastPrinted>2021-05-20T02:50:43Z</cp:lastPrinted>
  <dcterms:created xsi:type="dcterms:W3CDTF">2016-02-05T06:19:28Z</dcterms:created>
  <dcterms:modified xsi:type="dcterms:W3CDTF">2023-07-13T02:52:47Z</dcterms:modified>
</cp:coreProperties>
</file>