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4336" r:id="rId1"/>
    <p:sldMasterId id="2147484564" r:id="rId2"/>
    <p:sldMasterId id="2147484616" r:id="rId3"/>
  </p:sldMasterIdLst>
  <p:notesMasterIdLst>
    <p:notesMasterId r:id="rId9"/>
  </p:notesMasterIdLst>
  <p:handoutMasterIdLst>
    <p:handoutMasterId r:id="rId10"/>
  </p:handoutMasterIdLst>
  <p:sldIdLst>
    <p:sldId id="1866" r:id="rId4"/>
    <p:sldId id="1870" r:id="rId5"/>
    <p:sldId id="1869" r:id="rId6"/>
    <p:sldId id="1867" r:id="rId7"/>
    <p:sldId id="1871" r:id="rId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Wingdings 2" panose="05020102010507070707" pitchFamily="18" charset="2"/>
      <p:regular r:id="rId17"/>
    </p:embeddedFont>
    <p:embeddedFont>
      <p:font typeface="標楷體" panose="03000509000000000000" pitchFamily="65" charset="-12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66"/>
            <p14:sldId id="1870"/>
            <p14:sldId id="1869"/>
            <p14:sldId id="1867"/>
            <p14:sldId id="1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E7F8"/>
    <a:srgbClr val="FB5353"/>
    <a:srgbClr val="067057"/>
    <a:srgbClr val="265C9E"/>
    <a:srgbClr val="F6F6F6"/>
    <a:srgbClr val="C00000"/>
    <a:srgbClr val="08BC3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65874-F09E-2F0A-8D3E-D5241615536F}" v="2" dt="2021-10-04T10:53:01.561"/>
    <p1510:client id="{BB908495-72BD-D217-67AF-C791D1A56DD4}" v="1" dt="2021-10-04T10:52:30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5332" autoAdjust="0"/>
  </p:normalViewPr>
  <p:slideViewPr>
    <p:cSldViewPr>
      <p:cViewPr varScale="1">
        <p:scale>
          <a:sx n="82" d="100"/>
          <a:sy n="82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797cefd615e21a488c54d568b8e1f2949a1baf378d69403ad1bc7fa7a5c962d::" providerId="AD" clId="Web-{BB908495-72BD-D217-67AF-C791D1A56DD4}"/>
    <pc:docChg chg="modSld">
      <pc:chgData name="Guest User" userId="S::urn:spo:anon#f797cefd615e21a488c54d568b8e1f2949a1baf378d69403ad1bc7fa7a5c962d::" providerId="AD" clId="Web-{BB908495-72BD-D217-67AF-C791D1A56DD4}" dt="2021-10-04T10:52:30.957" v="0" actId="20577"/>
      <pc:docMkLst>
        <pc:docMk/>
      </pc:docMkLst>
      <pc:sldChg chg="modSp">
        <pc:chgData name="Guest User" userId="S::urn:spo:anon#f797cefd615e21a488c54d568b8e1f2949a1baf378d69403ad1bc7fa7a5c962d::" providerId="AD" clId="Web-{BB908495-72BD-D217-67AF-C791D1A56DD4}" dt="2021-10-04T10:52:30.957" v="0" actId="20577"/>
        <pc:sldMkLst>
          <pc:docMk/>
          <pc:sldMk cId="3944342257" sldId="1866"/>
        </pc:sldMkLst>
        <pc:spChg chg="mod">
          <ac:chgData name="Guest User" userId="S::urn:spo:anon#f797cefd615e21a488c54d568b8e1f2949a1baf378d69403ad1bc7fa7a5c962d::" providerId="AD" clId="Web-{BB908495-72BD-D217-67AF-C791D1A56DD4}" dt="2021-10-04T10:52:30.957" v="0" actId="20577"/>
          <ac:spMkLst>
            <pc:docMk/>
            <pc:sldMk cId="3944342257" sldId="1866"/>
            <ac:spMk id="8" creationId="{00000000-0000-0000-0000-000000000000}"/>
          </ac:spMkLst>
        </pc:spChg>
      </pc:sldChg>
    </pc:docChg>
  </pc:docChgLst>
  <pc:docChgLst>
    <pc:chgData name="Guest User" userId="S::urn:spo:anon#f797cefd615e21a488c54d568b8e1f2949a1baf378d69403ad1bc7fa7a5c962d::" providerId="AD" clId="Web-{4FD65874-F09E-2F0A-8D3E-D5241615536F}"/>
    <pc:docChg chg="modSld">
      <pc:chgData name="Guest User" userId="S::urn:spo:anon#f797cefd615e21a488c54d568b8e1f2949a1baf378d69403ad1bc7fa7a5c962d::" providerId="AD" clId="Web-{4FD65874-F09E-2F0A-8D3E-D5241615536F}" dt="2021-10-04T10:53:01.561" v="1" actId="1076"/>
      <pc:docMkLst>
        <pc:docMk/>
      </pc:docMkLst>
      <pc:sldChg chg="modSp">
        <pc:chgData name="Guest User" userId="S::urn:spo:anon#f797cefd615e21a488c54d568b8e1f2949a1baf378d69403ad1bc7fa7a5c962d::" providerId="AD" clId="Web-{4FD65874-F09E-2F0A-8D3E-D5241615536F}" dt="2021-10-04T10:53:01.561" v="1" actId="1076"/>
        <pc:sldMkLst>
          <pc:docMk/>
          <pc:sldMk cId="3137817206" sldId="1867"/>
        </pc:sldMkLst>
        <pc:spChg chg="mod">
          <ac:chgData name="Guest User" userId="S::urn:spo:anon#f797cefd615e21a488c54d568b8e1f2949a1baf378d69403ad1bc7fa7a5c962d::" providerId="AD" clId="Web-{4FD65874-F09E-2F0A-8D3E-D5241615536F}" dt="2021-10-04T10:53:01.561" v="1" actId="1076"/>
          <ac:spMkLst>
            <pc:docMk/>
            <pc:sldMk cId="3137817206" sldId="1867"/>
            <ac:spMk id="3" creationId="{00000000-0000-0000-0000-000000000000}"/>
          </ac:spMkLst>
        </pc:spChg>
      </pc:sldChg>
      <pc:sldChg chg="modSp">
        <pc:chgData name="Guest User" userId="S::urn:spo:anon#f797cefd615e21a488c54d568b8e1f2949a1baf378d69403ad1bc7fa7a5c962d::" providerId="AD" clId="Web-{4FD65874-F09E-2F0A-8D3E-D5241615536F}" dt="2021-10-04T10:52:51.935" v="0" actId="20577"/>
        <pc:sldMkLst>
          <pc:docMk/>
          <pc:sldMk cId="3544144168" sldId="1869"/>
        </pc:sldMkLst>
        <pc:spChg chg="mod">
          <ac:chgData name="Guest User" userId="S::urn:spo:anon#f797cefd615e21a488c54d568b8e1f2949a1baf378d69403ad1bc7fa7a5c962d::" providerId="AD" clId="Web-{4FD65874-F09E-2F0A-8D3E-D5241615536F}" dt="2021-10-04T10:52:51.935" v="0" actId="20577"/>
          <ac:spMkLst>
            <pc:docMk/>
            <pc:sldMk cId="3544144168" sldId="1869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6/1/2023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6/1/2023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slide no 55</a:t>
            </a:r>
          </a:p>
          <a:p>
            <a:r>
              <a:rPr lang="zh-TW" altLang="en-US" dirty="0"/>
              <a:t>活動目的</a:t>
            </a:r>
            <a:r>
              <a:rPr lang="en-US" altLang="zh-TW" dirty="0"/>
              <a:t>: </a:t>
            </a:r>
            <a:r>
              <a:rPr lang="zh-TW" altLang="en-US" dirty="0"/>
              <a:t>與同工分享自己實踐角色的故事，讓教師理解如何擔當「</a:t>
            </a:r>
            <a:r>
              <a:rPr lang="en-US" altLang="zh-TW" dirty="0"/>
              <a:t>T-</a:t>
            </a:r>
            <a:r>
              <a:rPr lang="zh-TW" altLang="en-US" dirty="0"/>
              <a:t>標準</a:t>
            </a:r>
            <a:r>
              <a:rPr lang="en-US" altLang="zh-TW" dirty="0"/>
              <a:t>+</a:t>
            </a:r>
            <a:r>
              <a:rPr lang="zh-TW" altLang="en-US" dirty="0"/>
              <a:t>」所提及的專業角色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855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slide no 55</a:t>
            </a:r>
          </a:p>
          <a:p>
            <a:r>
              <a:rPr lang="zh-TW" altLang="en-US" dirty="0"/>
              <a:t>活動目的</a:t>
            </a:r>
            <a:r>
              <a:rPr lang="en-US" altLang="zh-TW" dirty="0"/>
              <a:t>: </a:t>
            </a:r>
            <a:r>
              <a:rPr lang="zh-TW" altLang="en-US" dirty="0"/>
              <a:t>與同工分享自己實踐角色的故事，讓教師理解如何擔當「</a:t>
            </a:r>
            <a:r>
              <a:rPr lang="en-US" altLang="zh-TW" dirty="0"/>
              <a:t>T-</a:t>
            </a:r>
            <a:r>
              <a:rPr lang="zh-TW" altLang="en-US" dirty="0"/>
              <a:t>標準</a:t>
            </a:r>
            <a:r>
              <a:rPr lang="en-US" altLang="zh-TW" dirty="0"/>
              <a:t>+</a:t>
            </a:r>
            <a:r>
              <a:rPr lang="zh-TW" altLang="en-US" dirty="0"/>
              <a:t>」所提及的專業角色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855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6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32CD4-24EE-4EB3-9D6E-A4A805FC87BD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ED1B-D5D3-4ACD-B212-C6A8176E220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6DA6-CCB0-45F9-9586-DD25A83F066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26E7E1-3025-4483-83CF-A434975A83E3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81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F83D3C-69A8-4428-823A-DB5C1E1B63E4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1DEA-8754-4271-B349-B605C6F5794A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69DE-9055-4C5F-8F08-2581CDFF12C0}" type="slidenum">
              <a:rPr lang="zh-HK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7433B-B417-4549-B76E-1FBDFD635252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68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1E6-4216-48E0-9826-FA279441380F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88" y="630423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7D01-267A-4231-90B0-C96BBF8F2799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DBF-BFCB-42B3-B387-7ECA08D396F6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3D46-727B-4C9E-85A6-26B102ED8EF7}" type="datetime1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167-8DA3-45B7-A395-96674C98D0E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0DF7-2A2C-4BCB-A134-DA173E1B845B}" type="datetime1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47D74-7656-435E-B771-77236CCFD3D3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304235"/>
            <a:ext cx="2057400" cy="365125"/>
          </a:xfrm>
        </p:spPr>
        <p:txBody>
          <a:bodyPr/>
          <a:lstStyle/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42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5FD2-D207-4B82-82F3-5643AD518FBA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E14-A4CC-49BB-98EC-F83D38415BEE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507-900F-476D-9FDE-7B6D6DA58053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29E1-46DC-47A4-9627-F476AC7B0F39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D2C390-B6F5-406E-B005-52F0C571AE33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347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141B10-5867-40FE-8405-33980E28DDB6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D093-388E-4354-B5C3-4E4C2D30C507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08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EF06-74FD-4C2B-8DA5-901B1583DC1A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CCFE-431D-4D17-B712-7ECBEAFA90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2A65-F568-4DE2-9DA2-46055186FD2D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91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1E01-B229-4448-BA68-63AB5D63696B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8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C43F-E998-472D-896E-CFBD7FB8F086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D334-DC4C-434B-98D6-D53F3C6CCB7A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04FF-213A-463A-A6C1-CC8740639FCA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653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37EB-D6B9-487B-B982-9D5D72C60B18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8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5B0-9E52-40BF-A4B1-7F91FB5304BC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702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994-42ED-411F-BA01-9223A3D77D70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34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AEA-4FF4-4DA2-8BF2-CC2D9BE53EA2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131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DED-6AAA-4E28-8EAE-519E88476FB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592F-6C53-4EA2-AB40-2A2D3215283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60D1-B5E2-45E6-9714-88BB2ADC3B7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DCCA9-B217-426C-BCC3-080C2F7F6958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F33C-5CC4-4621-8843-34DF461084B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8994-C90F-422D-9597-87281ED99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8E35810C-188E-402D-BADF-97E98E3C7D2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1/6/2023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3072" y="62322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2B262A-B80E-4AFA-8B3C-234C4B870BC7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080" y="63042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D5CEB6-2563-4FDC-99AE-2690579537AA}" type="datetime1">
              <a:rPr lang="en-US" altLang="zh-HK" smtClean="0"/>
              <a:t>1/6/2023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3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-9152" y="475765"/>
            <a:ext cx="9153152" cy="8727652"/>
            <a:chOff x="-9152" y="475765"/>
            <a:chExt cx="9153152" cy="8727652"/>
          </a:xfrm>
        </p:grpSpPr>
        <p:sp>
          <p:nvSpPr>
            <p:cNvPr id="9" name="Rectangle 1"/>
            <p:cNvSpPr/>
            <p:nvPr/>
          </p:nvSpPr>
          <p:spPr>
            <a:xfrm>
              <a:off x="-9152" y="1521173"/>
              <a:ext cx="91531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800" b="1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实践教师专业角色</a:t>
              </a:r>
              <a:endParaRPr lang="zh-HK" altLang="en-US" sz="3800" b="1" baseline="30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12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rgbClr val="067057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活动五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6125" y="2246014"/>
            <a:ext cx="7127875" cy="4351338"/>
          </a:xfrm>
        </p:spPr>
        <p:txBody>
          <a:bodyPr/>
          <a:lstStyle/>
          <a:p>
            <a:pPr marL="0" lvl="0" indent="0">
              <a:buNone/>
            </a:pPr>
            <a:r>
              <a:rPr lang="zh-HK" altLang="zh-HK" sz="2800" b="1">
                <a:solidFill>
                  <a:srgbClr val="23859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教</a:t>
            </a:r>
            <a:r>
              <a:rPr lang="zh-TW" altLang="zh-HK" sz="2800" b="1">
                <a:solidFill>
                  <a:srgbClr val="23859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师</a:t>
            </a:r>
            <a:r>
              <a:rPr lang="zh-HK" altLang="zh-HK" sz="2800" b="1">
                <a:solidFill>
                  <a:srgbClr val="23859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分享实践角</a:t>
            </a:r>
            <a:r>
              <a:rPr lang="zh-TW" altLang="zh-HK" sz="2800" b="1">
                <a:solidFill>
                  <a:srgbClr val="23859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色</a:t>
            </a:r>
            <a:r>
              <a:rPr lang="zh-HK" altLang="zh-HK" sz="2800" b="1" dirty="0">
                <a:solidFill>
                  <a:srgbClr val="23859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的故</a:t>
            </a:r>
            <a:r>
              <a:rPr lang="zh-TW" altLang="zh-HK" sz="2800" b="1" dirty="0">
                <a:solidFill>
                  <a:srgbClr val="23859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事</a:t>
            </a:r>
          </a:p>
          <a:p>
            <a:pPr marL="895350" lvl="0" indent="-447675"/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介</a:t>
            </a:r>
            <a:r>
              <a:rPr lang="zh-TW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绍</a:t>
            </a:r>
            <a:r>
              <a:rPr lang="zh-TW" altLang="en-US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教师专业</a:t>
            </a:r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角</a:t>
            </a:r>
            <a:r>
              <a:rPr lang="zh-TW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色</a:t>
            </a:r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后分享</a:t>
            </a:r>
            <a:endParaRPr lang="zh-TW" altLang="zh-HK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895350" lvl="0" indent="-447675"/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可以根</a:t>
            </a:r>
            <a:r>
              <a:rPr lang="zh-TW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据</a:t>
            </a:r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「阶</a:t>
            </a:r>
            <a:r>
              <a:rPr lang="zh-TW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段</a:t>
            </a:r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描</a:t>
            </a:r>
            <a:r>
              <a:rPr lang="zh-TW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述</a:t>
            </a:r>
            <a:r>
              <a:rPr lang="zh-HK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」分享成长旅程</a:t>
            </a:r>
            <a:r>
              <a:rPr lang="en-US" altLang="zh-HK" sz="24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                  </a:t>
            </a:r>
            <a:r>
              <a:rPr lang="en-US" altLang="zh-HK" sz="2400" i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HK" altLang="zh-HK" sz="2400" i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能辅以照</a:t>
            </a:r>
            <a:r>
              <a:rPr lang="zh-TW" altLang="zh-HK" sz="2400" i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片</a:t>
            </a:r>
            <a:r>
              <a:rPr lang="zh-HK" altLang="zh-HK" sz="2400" i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说明更佳</a:t>
            </a:r>
            <a:r>
              <a:rPr lang="zh-TW" altLang="zh-HK" sz="2400" i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</a:t>
            </a:r>
            <a:endParaRPr lang="zh-TW" altLang="zh-HK" sz="2400" i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44937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实践专业角色</a:t>
            </a:r>
          </a:p>
          <a:p>
            <a:pPr algn="ctr"/>
            <a:r>
              <a:rPr lang="zh-TW" altLang="en-US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分享你我的故事</a:t>
            </a:r>
          </a:p>
        </p:txBody>
      </p:sp>
      <p:pic>
        <p:nvPicPr>
          <p:cNvPr id="1026" name="Picture 2" descr="D:\Fos\@Projects\@2022_works\2022_T-Standard+\PPT modify\stuff\0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644491" cy="64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8375"/>
            <a:ext cx="240761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540495" y="3068960"/>
            <a:ext cx="10297144" cy="720080"/>
          </a:xfrm>
          <a:prstGeom prst="rect">
            <a:avLst/>
          </a:prstGeom>
          <a:solidFill>
            <a:srgbClr val="F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Fos\@Projects\@2022_works\2022_T-Standard+\PPT modify\stuff\0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62" y="4686215"/>
            <a:ext cx="1684904" cy="1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Title 21"/>
          <p:cNvSpPr>
            <a:spLocks noGrp="1"/>
          </p:cNvSpPr>
          <p:nvPr>
            <p:ph type="title" idx="4294967295"/>
          </p:nvPr>
        </p:nvSpPr>
        <p:spPr>
          <a:xfrm>
            <a:off x="0" y="15922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T-</a:t>
            </a:r>
            <a:r>
              <a:rPr lang="zh-TW" altLang="en-US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</a:t>
            </a:r>
            <a:r>
              <a:rPr lang="en-US" altLang="zh-TW" sz="4000" b="1" baseline="30000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lang="zh-HK" altLang="zh-HK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「阶</a:t>
            </a:r>
            <a:r>
              <a:rPr lang="zh-TW" altLang="zh-HK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段</a:t>
            </a:r>
            <a:r>
              <a:rPr lang="zh-HK" altLang="zh-HK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描</a:t>
            </a:r>
            <a:r>
              <a:rPr lang="zh-TW" altLang="zh-HK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述</a:t>
            </a:r>
            <a:r>
              <a:rPr lang="zh-HK" altLang="zh-HK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」</a:t>
            </a:r>
            <a:endParaRPr lang="en-US" sz="4000" b="1" dirty="0">
              <a:solidFill>
                <a:srgbClr val="06705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5220071" y="4221088"/>
            <a:ext cx="2952329" cy="1368152"/>
            <a:chOff x="5274095" y="4077072"/>
            <a:chExt cx="2952329" cy="1368152"/>
          </a:xfrm>
        </p:grpSpPr>
        <p:sp>
          <p:nvSpPr>
            <p:cNvPr id="18" name="圓角矩形圖說文字 17"/>
            <p:cNvSpPr/>
            <p:nvPr/>
          </p:nvSpPr>
          <p:spPr>
            <a:xfrm>
              <a:off x="5274095" y="4077072"/>
              <a:ext cx="2911471" cy="1368152"/>
            </a:xfrm>
            <a:prstGeom prst="wedgeRoundRectCallout">
              <a:avLst>
                <a:gd name="adj1" fmla="val -78191"/>
                <a:gd name="adj2" fmla="val 42078"/>
                <a:gd name="adj3" fmla="val 16667"/>
              </a:avLst>
            </a:prstGeom>
            <a:solidFill>
              <a:srgbClr val="B2E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476953" y="4365104"/>
              <a:ext cx="27494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4000" cap="none" spc="0">
                  <a:ln w="22225">
                    <a:noFill/>
                    <a:prstDash val="solid"/>
                  </a:ln>
                  <a:solidFill>
                    <a:srgbClr val="265C9E"/>
                  </a:solidFill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我在哪里？</a:t>
              </a:r>
              <a:endParaRPr lang="en-US" altLang="zh-HK" sz="4000" cap="none" spc="0" dirty="0">
                <a:ln w="22225">
                  <a:noFill/>
                  <a:prstDash val="solid"/>
                </a:ln>
                <a:solidFill>
                  <a:srgbClr val="265C9E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9" name="橢圓 28"/>
          <p:cNvSpPr/>
          <p:nvPr/>
        </p:nvSpPr>
        <p:spPr>
          <a:xfrm>
            <a:off x="7290570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0" name="橢圓 29"/>
          <p:cNvSpPr/>
          <p:nvPr/>
        </p:nvSpPr>
        <p:spPr>
          <a:xfrm>
            <a:off x="4239061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2" name="橢圓 31"/>
          <p:cNvSpPr/>
          <p:nvPr/>
        </p:nvSpPr>
        <p:spPr>
          <a:xfrm>
            <a:off x="1187551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 descr="D:\Fos\@Projects\@2022_works\2022_T-Standard+\PPT modify\stuff\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227"/>
            <a:ext cx="1743550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Fos\@Projects\@2022_works\2022_T-Standard+\PPT modify\stuff\0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4" y="2086227"/>
            <a:ext cx="1738069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Fos\@Projects\@2022_works\2022_T-Standard+\PPT modify\stuff\04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8" y="2086227"/>
            <a:ext cx="1743550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3CFC1F0-7DDC-348A-A4AD-F6E28DDEAEC4}"/>
              </a:ext>
            </a:extLst>
          </p:cNvPr>
          <p:cNvSpPr/>
          <p:nvPr/>
        </p:nvSpPr>
        <p:spPr>
          <a:xfrm>
            <a:off x="539552" y="2132856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基本要求</a:t>
            </a:r>
            <a:endParaRPr lang="zh-HK" altLang="en-US" sz="24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3FF773-ADD4-6D8C-3471-D2C66354C536}"/>
              </a:ext>
            </a:extLst>
          </p:cNvPr>
          <p:cNvSpPr/>
          <p:nvPr/>
        </p:nvSpPr>
        <p:spPr>
          <a:xfrm>
            <a:off x="3639534" y="2145546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力能胜任</a:t>
            </a:r>
            <a:endParaRPr lang="zh-HK" altLang="en-US" sz="24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ED7FA3-0B17-AA44-740E-665143FB444B}"/>
              </a:ext>
            </a:extLst>
          </p:cNvPr>
          <p:cNvSpPr/>
          <p:nvPr/>
        </p:nvSpPr>
        <p:spPr>
          <a:xfrm>
            <a:off x="6691382" y="2146847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成就出众</a:t>
            </a:r>
            <a:endParaRPr lang="zh-HK" altLang="en-US" sz="2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414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" y="-32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04676"/>
            <a:ext cx="8015288" cy="1327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在</a:t>
            </a:r>
            <a:r>
              <a:rPr lang="zh-TW" altLang="en-US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其中一个</a:t>
            </a:r>
            <a:r>
              <a:rPr lang="en-US" altLang="zh-TW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每一个教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师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准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中，选取一个范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畴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，以具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体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例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子</a:t>
            </a:r>
            <a:r>
              <a:rPr lang="en-US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经历说明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如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何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展现相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关的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教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师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专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业角色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，深入反思并计</a:t>
            </a:r>
            <a:r>
              <a:rPr lang="zh-TW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划</a:t>
            </a:r>
            <a:r>
              <a:rPr lang="zh-HK" altLang="zh-HK" sz="2400" b="1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未来专业发展的</a:t>
            </a:r>
            <a:r>
              <a:rPr lang="zh-HK" altLang="zh-HK" sz="24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需要及方向。</a:t>
            </a:r>
            <a:endParaRPr lang="zh-HK" altLang="en-US" sz="24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5058" y="2359693"/>
            <a:ext cx="75605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HK" altLang="zh-HK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例</a:t>
            </a:r>
            <a:r>
              <a:rPr kumimoji="0" lang="zh-TW" altLang="zh-HK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子</a:t>
            </a:r>
            <a:r>
              <a:rPr kumimoji="0" lang="zh-HK" altLang="zh-HK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： 标准</a:t>
            </a:r>
            <a:r>
              <a:rPr lang="zh-HK" altLang="zh-HK" sz="2400" b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二</a:t>
            </a:r>
            <a:r>
              <a:rPr kumimoji="0" lang="en-US" altLang="zh-HK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</a:t>
            </a:r>
            <a:r>
              <a:rPr kumimoji="0" lang="zh-HK" altLang="en-US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启发学生的</a:t>
            </a:r>
            <a:r>
              <a:rPr kumimoji="0" lang="zh-HK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共建者 </a:t>
            </a:r>
            <a:endParaRPr kumimoji="0" lang="zh-TW" altLang="en-US" sz="105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1349375" marR="0" lvl="0" indent="-1349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0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相</a:t>
            </a:r>
            <a:r>
              <a:rPr kumimoji="0" lang="zh-TW" altLang="en-US" sz="20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关范畴</a:t>
            </a:r>
            <a:r>
              <a:rPr kumimoji="0" lang="zh-HK" altLang="en-US" sz="20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： </a:t>
            </a:r>
            <a:r>
              <a:rPr kumimoji="0" lang="en-US" altLang="zh-HK" sz="20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2.3 </a:t>
            </a:r>
            <a:r>
              <a:rPr kumimoji="0" lang="en-US" altLang="zh-HK" sz="2000" b="0" i="0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</a:t>
            </a:r>
            <a:r>
              <a:rPr kumimoji="0" lang="zh-HK" altLang="en-US" sz="2000" b="0" i="0" u="sng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配合知识及数码年代，设计并推行切合学生需要</a:t>
            </a:r>
            <a:br>
              <a:rPr kumimoji="0" lang="en-US" altLang="zh-HK" sz="20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lang="en-US" altLang="zh-HK" sz="2000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</a:t>
            </a:r>
            <a:r>
              <a:rPr lang="en-US" altLang="zh-HK" sz="200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	</a:t>
            </a:r>
            <a:r>
              <a:rPr kumimoji="0" lang="zh-HK" altLang="en-US" sz="2000" b="0" i="0" u="sng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和能力的教学策略，以达至最佳的学习成效。</a:t>
            </a:r>
            <a:endParaRPr kumimoji="0" lang="zh-HK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93827" y="3668827"/>
            <a:ext cx="2728800" cy="3085532"/>
            <a:chOff x="532201" y="3728364"/>
            <a:chExt cx="2728800" cy="2180302"/>
          </a:xfrm>
        </p:grpSpPr>
        <p:pic>
          <p:nvPicPr>
            <p:cNvPr id="2051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1" y="3741355"/>
              <a:ext cx="2728800" cy="270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290790" y="3728364"/>
              <a:ext cx="1313181" cy="43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基</a:t>
              </a: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本</a:t>
              </a: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能</a:t>
              </a: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力</a:t>
              </a:r>
              <a:endParaRPr lang="zh-TW" altLang="en-US" sz="22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001" y="4012205"/>
              <a:ext cx="2718000" cy="189646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6058906" y="3637903"/>
            <a:ext cx="2736000" cy="3114571"/>
            <a:chOff x="542992" y="3861568"/>
            <a:chExt cx="2736000" cy="2049180"/>
          </a:xfrm>
        </p:grpSpPr>
        <p:pic>
          <p:nvPicPr>
            <p:cNvPr id="24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92" y="3882984"/>
              <a:ext cx="2736000" cy="38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1314603" y="3861568"/>
              <a:ext cx="1313181" cy="43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zh-HK" altLang="en-US" sz="2200" dirty="0">
                  <a:latin typeface="標楷體" pitchFamily="65" charset="-120"/>
                  <a:ea typeface="標楷體" pitchFamily="65" charset="-120"/>
                </a:rPr>
                <a:t>成就出眾</a:t>
              </a:r>
            </a:p>
          </p:txBody>
        </p:sp>
        <p:pic>
          <p:nvPicPr>
            <p:cNvPr id="26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428" y="4132543"/>
              <a:ext cx="2718000" cy="177820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群組 28"/>
          <p:cNvGrpSpPr/>
          <p:nvPr/>
        </p:nvGrpSpPr>
        <p:grpSpPr>
          <a:xfrm>
            <a:off x="403384" y="3647411"/>
            <a:ext cx="8341227" cy="3133401"/>
            <a:chOff x="-6490142" y="2924944"/>
            <a:chExt cx="8341227" cy="3133401"/>
          </a:xfrm>
        </p:grpSpPr>
        <p:pic>
          <p:nvPicPr>
            <p:cNvPr id="30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36912" y="2946360"/>
              <a:ext cx="2739753" cy="38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-2861861" y="2924944"/>
              <a:ext cx="1313181" cy="431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zh-HK" altLang="en-US" sz="220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力能胜任</a:t>
              </a:r>
              <a:endParaRPr lang="zh-HK" altLang="en-US" sz="22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626372" y="3327294"/>
              <a:ext cx="2718000" cy="2681763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-3648091" y="3326966"/>
              <a:ext cx="2700300" cy="962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我掌握多元的教学与评估策略，推动适合不同目的的范式转向。</a:t>
              </a:r>
              <a:endParaRPr lang="zh-TW" altLang="en-US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-6490142" y="3335055"/>
              <a:ext cx="2700300" cy="962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我了解各种教学策略的理念，并在不同的教学环境中实践。</a:t>
              </a:r>
              <a:endParaRPr lang="zh-TW" altLang="en-US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-849215" y="3298743"/>
              <a:ext cx="2700300" cy="2759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我充分掌握不同的教学和评估方法，而且我展开研究，以提升校内外的整体教学质素。</a:t>
              </a:r>
              <a:endParaRPr lang="en-US" altLang="zh-TW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zh-TW" altLang="en-US">
                  <a:solidFill>
                    <a:srgbClr val="0000FF"/>
                  </a:solidFill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我将一个语文教育课程设计为跨学科活动，让同学可以以视艺、舞蹈、话剧展示所学，又可从群体活动中学习正确价值观。</a:t>
              </a:r>
              <a:endPara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1"/>
          <p:cNvSpPr/>
          <p:nvPr/>
        </p:nvSpPr>
        <p:spPr>
          <a:xfrm>
            <a:off x="0" y="2746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活动</a:t>
            </a:r>
          </a:p>
        </p:txBody>
      </p:sp>
    </p:spTree>
    <p:extLst>
      <p:ext uri="{BB962C8B-B14F-4D97-AF65-F5344CB8AC3E}">
        <p14:creationId xmlns:p14="http://schemas.microsoft.com/office/powerpoint/2010/main" val="313781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07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22861</TotalTime>
  <Words>412</Words>
  <Application>Microsoft Office PowerPoint</Application>
  <PresentationFormat>如螢幕大小 (4:3)</PresentationFormat>
  <Paragraphs>35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Arial</vt:lpstr>
      <vt:lpstr>Wingdings 2</vt:lpstr>
      <vt:lpstr>標楷體</vt:lpstr>
      <vt:lpstr>Calibri Light</vt:lpstr>
      <vt:lpstr>Calibri</vt:lpstr>
      <vt:lpstr>HDOfficeLightV0</vt:lpstr>
      <vt:lpstr>1_HDOfficeLightV0</vt:lpstr>
      <vt:lpstr>2_HDOfficeLightV0</vt:lpstr>
      <vt:lpstr>PowerPoint 簡報</vt:lpstr>
      <vt:lpstr>PowerPoint 簡報</vt:lpstr>
      <vt:lpstr>T-标准+「阶段描述」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ELP ELP</cp:lastModifiedBy>
  <cp:revision>1037</cp:revision>
  <cp:lastPrinted>2021-05-20T02:50:43Z</cp:lastPrinted>
  <dcterms:created xsi:type="dcterms:W3CDTF">2016-02-05T06:19:28Z</dcterms:created>
  <dcterms:modified xsi:type="dcterms:W3CDTF">2023-01-06T02:33:47Z</dcterms:modified>
</cp:coreProperties>
</file>