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2" r:id="rId6"/>
    <p:sldId id="259" r:id="rId7"/>
    <p:sldId id="261" r:id="rId8"/>
    <p:sldId id="257" r:id="rId9"/>
    <p:sldId id="265" r:id="rId10"/>
    <p:sldId id="268" r:id="rId11"/>
    <p:sldId id="267" r:id="rId12"/>
    <p:sldId id="266" r:id="rId13"/>
    <p:sldId id="264" r:id="rId14"/>
    <p:sldId id="271" r:id="rId15"/>
    <p:sldId id="270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CED02-154E-A784-51B7-9888B9A91666}" name="Michelle Yeung" initials="MY" userId="S::michelle.yeung@acsohk.org.hk::c4e1afcb-5eb4-4856-adbc-7a09b6d36812" providerId="AD"/>
  <p188:author id="{366A8203-1D41-1699-FFA1-29525D67E903}" name="Michelle Yeung" initials="MY" userId="S::Michelle.YEUNG@acsohk.org.hk::c4e1afcb-5eb4-4856-adbc-7a09b6d36812" providerId="AD"/>
  <p188:author id="{823C3B2C-37C5-DBAF-97A3-1D9EF99A0BC8}" name="Sally Chan" initials="SC" userId="S::Sally.Chan@acsohk.org.hk::9b7e803e-441a-4fbc-a964-ad0db1aca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0CE"/>
    <a:srgbClr val="6E4E98"/>
    <a:srgbClr val="FAEBD5"/>
    <a:srgbClr val="FAF3E9"/>
    <a:srgbClr val="F6F1EA"/>
    <a:srgbClr val="5E4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B1AD4-0A3C-3304-5623-A45DE9260D40}" v="8" dt="2022-02-28T09:16:21.697"/>
    <p1510:client id="{5E5E90D1-DD4D-0E0C-0485-C9682EF725A3}" v="126" dt="2022-02-23T15:16:41.829"/>
    <p1510:client id="{5FBB17FE-0BD6-FD8E-AA84-D36AAF7CB2C2}" v="47" dt="2022-02-24T10:21:33.809"/>
    <p1510:client id="{719D8FE2-CCA9-E61A-558D-C14369E7672B}" v="5" dt="2022-02-24T08:42:07.929"/>
    <p1510:client id="{737228F5-2D1A-4ADE-8832-E5B9C397D9E7}" v="1" dt="2022-02-14T02:17:21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3"/>
    <p:restoredTop sz="68739" autoAdjust="0"/>
  </p:normalViewPr>
  <p:slideViewPr>
    <p:cSldViewPr snapToGrid="0" snapToObjects="1">
      <p:cViewPr varScale="1">
        <p:scale>
          <a:sx n="53" d="100"/>
          <a:sy n="53" d="100"/>
        </p:scale>
        <p:origin x="1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81DA-39D4-4D83-B03B-2018F5261B17}" type="datetimeFigureOut">
              <a:rPr lang="en-HK" smtClean="0"/>
              <a:t>5/7/2022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12E5-319F-4CE0-8061-CC8DDD08D23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8856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8104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3298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dirty="0"/>
              <a:t>以情</a:t>
            </a:r>
            <a:r>
              <a:rPr lang="zh-HK" altLang="en-US" dirty="0"/>
              <a:t>境</a:t>
            </a:r>
            <a:r>
              <a:rPr lang="zh-TW" dirty="0"/>
              <a:t>題引導學生思考：</a:t>
            </a:r>
          </a:p>
          <a:p>
            <a:pPr algn="l"/>
            <a:r>
              <a:rPr lang="zh-TW" dirty="0"/>
              <a:t>弟弟把家中的漫畫書胡亂擺放，更把哥哥絆倒。哥哥感到很不滿，立即大罵弟弟，喝令他把漫畫書收拾好。</a:t>
            </a:r>
          </a:p>
          <a:p>
            <a:pPr marL="228600" indent="-228600" algn="l">
              <a:buAutoNum type="arabicPeriod"/>
            </a:pPr>
            <a:r>
              <a:rPr lang="zh-TW" dirty="0">
                <a:ea typeface="新細明體"/>
              </a:rPr>
              <a:t>弟弟會有甚麼反應？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（感到難過、傷心、自責、委</a:t>
            </a:r>
            <a:r>
              <a:rPr lang="zh-TW" altLang="en-US" dirty="0">
                <a:ea typeface="新細明體"/>
                <a:cs typeface="Calibri"/>
              </a:rPr>
              <a:t>屈。</a:t>
            </a:r>
            <a:r>
              <a:rPr lang="zh-TW" dirty="0">
                <a:ea typeface="新細明體"/>
                <a:cs typeface="Calibri"/>
              </a:rPr>
              <a:t>）</a:t>
            </a:r>
          </a:p>
          <a:p>
            <a:pPr marL="228600" indent="-228600" algn="l">
              <a:buAutoNum type="arabicPeriod"/>
            </a:pPr>
            <a:r>
              <a:rPr lang="zh-TW" dirty="0">
                <a:ea typeface="新細明體"/>
              </a:rPr>
              <a:t>如果你是弟弟，你被哥哥大罵，你會有甚麼感受？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</a:t>
            </a:r>
            <a:r>
              <a:rPr lang="zh-TW" altLang="en-US" dirty="0"/>
              <a:t>感到難過、傷心、自責、委屈。</a:t>
            </a:r>
            <a:r>
              <a:rPr lang="zh-TW" dirty="0">
                <a:ea typeface="新細明體"/>
                <a:cs typeface="Calibri"/>
              </a:rPr>
              <a:t>）</a:t>
            </a:r>
            <a:endParaRPr lang="zh-TW" altLang="en-US" dirty="0">
              <a:ea typeface="新細明體"/>
            </a:endParaRPr>
          </a:p>
          <a:p>
            <a:pPr marL="228600" indent="-228600" algn="l">
              <a:buAutoNum type="arabicPeriod"/>
            </a:pPr>
            <a:r>
              <a:rPr lang="zh-TW" dirty="0">
                <a:ea typeface="新細明體"/>
              </a:rPr>
              <a:t>你認為哥哥應該怎樣處理這件事呢？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（我認為哥哥應該以溫和的態度向</a:t>
            </a:r>
            <a:r>
              <a:rPr lang="zh-TW" dirty="0">
                <a:ea typeface="新細明體"/>
              </a:rPr>
              <a:t>弟弟</a:t>
            </a:r>
            <a:r>
              <a:rPr lang="zh-TW" dirty="0">
                <a:ea typeface="新細明體"/>
                <a:cs typeface="Calibri" panose="020F0502020204030204"/>
              </a:rPr>
              <a:t>表示</a:t>
            </a:r>
            <a:r>
              <a:rPr lang="zh-TW" dirty="0">
                <a:ea typeface="新細明體"/>
              </a:rPr>
              <a:t>胡亂擺放</a:t>
            </a:r>
            <a:r>
              <a:rPr lang="zh-TW" dirty="0">
                <a:ea typeface="新細明體"/>
                <a:cs typeface="Calibri" panose="020F0502020204030204"/>
              </a:rPr>
              <a:t>的壞處，並和他一起收拾</a:t>
            </a:r>
            <a:r>
              <a:rPr lang="zh-TW" dirty="0">
                <a:ea typeface="新細明體"/>
              </a:rPr>
              <a:t>漫畫書</a:t>
            </a:r>
            <a:r>
              <a:rPr lang="zh-TW" dirty="0">
                <a:ea typeface="新細明體"/>
                <a:cs typeface="Calibri" panose="020F0502020204030204"/>
              </a:rPr>
              <a:t>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zh-TW" dirty="0">
              <a:ea typeface="新細明體"/>
              <a:cs typeface="Calibri" panose="020F0502020204030204"/>
            </a:endParaRPr>
          </a:p>
          <a:p>
            <a:pPr algn="l"/>
            <a:endParaRPr lang="zh-TW" altLang="en-US" dirty="0">
              <a:ea typeface="新細明體"/>
              <a:cs typeface="Calibri"/>
            </a:endParaRPr>
          </a:p>
          <a:p>
            <a:pPr algn="l"/>
            <a:r>
              <a:rPr lang="zh-TW" altLang="en-US" dirty="0">
                <a:ea typeface="新細明體"/>
              </a:rPr>
              <a:t>漫畫以家人相處的情況作例子，引導學生思考如何解決日常生活上所遇到的糾紛。</a:t>
            </a:r>
            <a:endParaRPr lang="en-HK" dirty="0">
              <a:ea typeface="新細明體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9882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最初兩家人用甚麼方法處理紛爭？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/>
              <a:t>到衙門要求縣官主持公道。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張英以怎樣的態度處理問題？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/>
              <a:t>理性、客觀、</a:t>
            </a:r>
            <a:r>
              <a:rPr lang="zh-HK" altLang="en-US"/>
              <a:t>易地而處</a:t>
            </a:r>
            <a:r>
              <a:rPr lang="zh-TW"/>
              <a:t>、</a:t>
            </a:r>
            <a:r>
              <a:rPr lang="zh-HK" altLang="en-US"/>
              <a:t>將心比己</a:t>
            </a:r>
            <a:r>
              <a:rPr lang="zh-TW"/>
              <a:t>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你認為張英的處理手法展現了哪種傳統美德？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/>
              <a:t>禮讓、</a:t>
            </a:r>
            <a:r>
              <a:rPr lang="zh-HK" altLang="en-US"/>
              <a:t>易地而處</a:t>
            </a:r>
            <a:r>
              <a:rPr lang="zh-TW"/>
              <a:t>、</a:t>
            </a:r>
            <a:r>
              <a:rPr lang="zh-HK" altLang="en-US"/>
              <a:t>將心比己</a:t>
            </a:r>
            <a:r>
              <a:rPr lang="zh-TW"/>
              <a:t>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>
                <a:ea typeface="新細明體"/>
              </a:rPr>
              <a:t>假如兩家人不聽張英之言，採取其他行動，結局會怎樣？試分組討論。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 panose="020F0502020204030204"/>
              </a:rPr>
              <a:t>（學生可自由討論。）</a:t>
            </a:r>
            <a:endParaRPr lang="en-HK" altLang="zh-TW">
              <a:ea typeface="新細明體"/>
              <a:cs typeface="Calibri" panose="020F0502020204030204"/>
            </a:endParaRPr>
          </a:p>
          <a:p>
            <a:endParaRPr lang="zh-TW" altLang="en-US" dirty="0">
              <a:ea typeface="新細明體"/>
            </a:endParaRPr>
          </a:p>
          <a:p>
            <a:r>
              <a:rPr lang="zh-TW" altLang="en-US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>
              <a:ea typeface="新細明體"/>
              <a:cs typeface="Calibri"/>
            </a:endParaRPr>
          </a:p>
          <a:p>
            <a:pPr marL="342900" indent="-342900">
              <a:buAutoNum type="arabicPeriod"/>
            </a:pPr>
            <a:r>
              <a:rPr lang="zh-TW" altLang="en-US">
                <a:ea typeface="新細明體"/>
                <a:cs typeface="Calibri"/>
              </a:rPr>
              <a:t>張家和吳家因何事而發生爭執？ 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/>
              <a:t>吳家想擴建庭園，希望張家能讓出三尺空地，但張家老爺並不同意。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342900" indent="-342900">
              <a:buAutoNum type="arabicPeriod"/>
            </a:pPr>
            <a:r>
              <a:rPr lang="zh-TW" altLang="en-US">
                <a:ea typeface="新細明體"/>
              </a:rPr>
              <a:t>故事的結局是怎樣的？為甚麼會有這個結局？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/>
              </a:rPr>
              <a:t>（</a:t>
            </a:r>
            <a:r>
              <a:rPr lang="zh-TW"/>
              <a:t>兩家人都分別讓出三尺空地，變成了六尺巷。因為張家的人聽從張英的說話，主動讓出三尺空地；吳家見狀，深受感動，也讓出三尺空地。</a:t>
            </a:r>
            <a:r>
              <a:rPr lang="zh-TW" altLang="en-US">
                <a:ea typeface="新細明體"/>
                <a:cs typeface="Calibri"/>
              </a:rPr>
              <a:t>）</a:t>
            </a:r>
            <a:endParaRPr lang="en-HK" altLang="zh-TW">
              <a:ea typeface="新細明體"/>
            </a:endParaRPr>
          </a:p>
          <a:p>
            <a:pPr marL="342900" indent="-342900">
              <a:buAutoNum type="arabicPeriod"/>
            </a:pPr>
            <a:r>
              <a:rPr lang="zh-TW" altLang="en-US">
                <a:ea typeface="新細明體"/>
              </a:rPr>
              <a:t>如果兩家人堅持己見，結局會怎樣？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>
                <a:ea typeface="新細明體"/>
                <a:cs typeface="Calibri" panose="020F0502020204030204"/>
              </a:rPr>
              <a:t>（</a:t>
            </a:r>
            <a:r>
              <a:rPr lang="zh-HK" altLang="en-US"/>
              <a:t>對簿公堂</a:t>
            </a:r>
            <a:r>
              <a:rPr lang="zh-TW"/>
              <a:t>，</a:t>
            </a:r>
            <a:r>
              <a:rPr lang="zh-HK" altLang="en-US"/>
              <a:t>這不但傷</a:t>
            </a:r>
            <a:r>
              <a:rPr lang="zh-TW"/>
              <a:t>害</a:t>
            </a:r>
            <a:r>
              <a:rPr lang="zh-HK" altLang="en-US"/>
              <a:t>了彼</a:t>
            </a:r>
            <a:r>
              <a:rPr lang="zh-TW"/>
              <a:t>此</a:t>
            </a:r>
            <a:r>
              <a:rPr lang="zh-HK" altLang="en-US"/>
              <a:t>的感情</a:t>
            </a:r>
            <a:r>
              <a:rPr lang="zh-TW"/>
              <a:t>，</a:t>
            </a:r>
            <a:r>
              <a:rPr lang="zh-HK" altLang="en-US"/>
              <a:t>嚴重的話</a:t>
            </a:r>
            <a:r>
              <a:rPr lang="zh-TW"/>
              <a:t>，</a:t>
            </a:r>
            <a:r>
              <a:rPr lang="zh-HK" altLang="en-US"/>
              <a:t>更會引起肢</a:t>
            </a:r>
            <a:r>
              <a:rPr lang="zh-TW"/>
              <a:t>體</a:t>
            </a:r>
            <a:r>
              <a:rPr lang="zh-HK" altLang="en-US"/>
              <a:t>衝</a:t>
            </a:r>
            <a:r>
              <a:rPr lang="zh-TW"/>
              <a:t>突。</a:t>
            </a:r>
            <a:r>
              <a:rPr lang="zh-TW" altLang="en-US">
                <a:ea typeface="新細明體"/>
                <a:cs typeface="Calibri" panose="020F0502020204030204"/>
              </a:rPr>
              <a:t>）</a:t>
            </a:r>
            <a:endParaRPr lang="en-HK" altLang="zh-TW">
              <a:ea typeface="新細明體"/>
              <a:cs typeface="Calibri" panose="020F0502020204030204"/>
            </a:endParaRPr>
          </a:p>
          <a:p>
            <a:endParaRPr lang="en-HK" altLang="zh-TW" dirty="0"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b="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小結：</a:t>
            </a:r>
            <a:endParaRPr lang="en-HK" altLang="zh-TW" sz="1800" b="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故事中，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鄰里之間為了個人權益，有時候各不相讓，更打算對簿公堂，這不但傷害了彼此的感情，嚴重的話，更會引致肢體衝突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，造成受傷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。</a:t>
            </a:r>
            <a:endParaRPr lang="en-HK" altLang="zh-TW" sz="1800" b="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人與人之間的相處，往往會因處境不同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意見不合而出現紛爭。</a:t>
            </a:r>
            <a:endParaRPr lang="en-HK" altLang="zh-TW" sz="180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如果雙方都只顧自己，惡言相向，問題會難以解決。</a:t>
            </a:r>
            <a:endParaRPr lang="en-HK" altLang="zh-TW" sz="180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因此，我們應該設身處地為他人着想，以誠懇而理性的態度解決問題，「一人讓一步」，適當地妥協的結果，可以是雙贏的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，並能夠建立和諧的群體關係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+mj-lt"/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232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altLang="en-US" dirty="0">
                <a:ea typeface="新細明體"/>
              </a:rPr>
              <a:t>同學</a:t>
            </a:r>
            <a:r>
              <a:rPr lang="zh-TW" dirty="0">
                <a:ea typeface="新細明體"/>
              </a:rPr>
              <a:t>們在商討秋季活動的地點時出現了甚麼分歧？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正賢提議到商場溜冰，巧敏</a:t>
            </a:r>
            <a:r>
              <a:rPr lang="zh-HK" altLang="en-US" dirty="0">
                <a:ea typeface="新細明體"/>
              </a:rPr>
              <a:t>則</a:t>
            </a:r>
            <a:r>
              <a:rPr lang="zh-TW" dirty="0">
                <a:ea typeface="新細明體"/>
              </a:rPr>
              <a:t>提議到郊外燒烤和野餐。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家晞也贊成去商場溜冰，因為商場有空調，溜冰後也可到商場吃冰淇淋；</a:t>
            </a:r>
            <a:br>
              <a:rPr lang="zh-TW" altLang="en-US" dirty="0">
                <a:ea typeface="新細明體"/>
              </a:rPr>
            </a:br>
            <a:r>
              <a:rPr lang="zh-TW" dirty="0">
                <a:ea typeface="新細明體"/>
              </a:rPr>
              <a:t>況且去商場溜冰是班會主席提出的，班會主席本來就有權決定活動的地點。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zh-TW" altLang="en-US" dirty="0">
              <a:ea typeface="新細明體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你認同正賢的處理方法嗎？為甚麼？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（認同，因</a:t>
            </a:r>
            <a:r>
              <a:rPr lang="zh-TW" altLang="en-US" dirty="0">
                <a:ea typeface="新細明體"/>
                <a:cs typeface="Calibri"/>
              </a:rPr>
              <a:t>為</a:t>
            </a:r>
            <a:r>
              <a:rPr lang="zh-TW" altLang="en-US" dirty="0">
                <a:ea typeface="新細明體"/>
              </a:rPr>
              <a:t>秋季旅行是大家有份參與的活動，所選地點應該是大家都贊同的，所以應該由大家一起決定；</a:t>
            </a:r>
            <a:br>
              <a:rPr lang="zh-TW" altLang="en-US" dirty="0">
                <a:ea typeface="新細明體"/>
              </a:rPr>
            </a:br>
            <a:r>
              <a:rPr lang="zh-HK" altLang="en-US" dirty="0">
                <a:ea typeface="新細明體"/>
              </a:rPr>
              <a:t>不認同</a:t>
            </a:r>
            <a:r>
              <a:rPr lang="zh-TW" altLang="en-US" dirty="0">
                <a:ea typeface="新細明體"/>
              </a:rPr>
              <a:t>，</a:t>
            </a:r>
            <a:r>
              <a:rPr lang="zh-HK" altLang="en-US" dirty="0">
                <a:ea typeface="新細明體"/>
              </a:rPr>
              <a:t>因為</a:t>
            </a:r>
            <a:r>
              <a:rPr lang="zh-TW" altLang="en-US" dirty="0">
                <a:ea typeface="新細明體"/>
              </a:rPr>
              <a:t>正賢是</a:t>
            </a:r>
            <a:r>
              <a:rPr lang="zh-HK" altLang="en-US" dirty="0">
                <a:ea typeface="新細明體"/>
              </a:rPr>
              <a:t>班會主</a:t>
            </a:r>
            <a:r>
              <a:rPr lang="zh-TW" altLang="en-US" dirty="0">
                <a:ea typeface="新細明體"/>
              </a:rPr>
              <a:t>席，有權決定秋季活動的地點，而且這樣做較為省時，不用花過多時間討論。</a:t>
            </a:r>
            <a:r>
              <a:rPr lang="zh-TW" dirty="0">
                <a:ea typeface="新細明體"/>
                <a:cs typeface="Calibri"/>
              </a:rPr>
              <a:t>）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正賢所用的方法，有甚麼值得學習的地方？</a:t>
            </a:r>
            <a:r>
              <a:rPr lang="en-HK" altLang="zh-TW" dirty="0">
                <a:ea typeface="新細明體"/>
              </a:rPr>
              <a:t> </a:t>
            </a:r>
            <a:br>
              <a:rPr lang="en-HK" altLang="zh-TW" dirty="0">
                <a:ea typeface="新細明體"/>
                <a:cs typeface="+mn-lt"/>
              </a:rPr>
            </a:br>
            <a:r>
              <a:rPr lang="en-HK" altLang="zh-TW" dirty="0">
                <a:ea typeface="新細明體"/>
                <a:cs typeface="Calibri" panose="020F0502020204030204"/>
              </a:rPr>
              <a:t>（</a:t>
            </a:r>
            <a:r>
              <a:rPr lang="zh-TW" altLang="en-US" dirty="0">
                <a:ea typeface="新細明體"/>
              </a:rPr>
              <a:t>正賢</a:t>
            </a:r>
            <a:r>
              <a:rPr lang="en-HK" dirty="0" err="1"/>
              <a:t>羅列各個方案的優缺點，讓大家客觀理性分析，並設身處地想一想彼此贊成或反對的理由，坦誠溝通</a:t>
            </a:r>
            <a:r>
              <a:rPr lang="en-HK" dirty="0"/>
              <a:t>；</a:t>
            </a:r>
            <a:br>
              <a:rPr lang="en-HK" dirty="0">
                <a:cs typeface="+mn-lt"/>
              </a:rPr>
            </a:br>
            <a:r>
              <a:rPr lang="zh-TW" altLang="en-HK" dirty="0">
                <a:ea typeface="新細明體"/>
              </a:rPr>
              <a:t>又給予各人空間冷靜思考，然後才作出判斷</a:t>
            </a:r>
            <a:r>
              <a:rPr lang="zh-TW" altLang="en-HK" dirty="0">
                <a:ea typeface="新細明體"/>
                <a:cs typeface="Calibri" panose="020F0502020204030204"/>
              </a:rPr>
              <a:t>。</a:t>
            </a:r>
            <a:r>
              <a:rPr lang="en-HK" altLang="zh-TW" dirty="0">
                <a:ea typeface="新細明體"/>
                <a:cs typeface="Calibri" panose="020F0502020204030204"/>
              </a:rPr>
              <a:t>）</a:t>
            </a:r>
            <a:endParaRPr lang="zh-TW" dirty="0">
              <a:ea typeface="新細明體"/>
              <a:cs typeface="Calibri" panose="020F0502020204030204"/>
            </a:endParaRPr>
          </a:p>
          <a:p>
            <a:pPr>
              <a:defRPr/>
            </a:pPr>
            <a:endParaRPr lang="zh-TW" altLang="en-US" dirty="0">
              <a:ea typeface="新細明體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/>
          </a:p>
          <a:p>
            <a:pPr marL="228600" indent="-228600">
              <a:buAutoNum type="arabicPeriod"/>
              <a:defRPr/>
            </a:pPr>
            <a:r>
              <a:rPr lang="zh-TW" sz="1800" dirty="0">
                <a:solidFill>
                  <a:srgbClr val="000000"/>
                </a:solidFill>
                <a:effectLst/>
                <a:ea typeface="Microsoft JhengHei UI"/>
                <a:cs typeface="Calibri"/>
              </a:rPr>
              <a:t>正賢怎樣處理這次的分歧？</a:t>
            </a:r>
            <a:br>
              <a:rPr lang="zh-TW" altLang="en-US" sz="1800" dirty="0">
                <a:ea typeface="Microsoft JhengHei UI"/>
                <a:cs typeface="+mn-lt"/>
              </a:rPr>
            </a:br>
            <a:r>
              <a:rPr lang="zh-TW" altLang="en-US" sz="1800" dirty="0">
                <a:solidFill>
                  <a:srgbClr val="000000"/>
                </a:solidFill>
                <a:ea typeface="Microsoft JhengHei UI"/>
                <a:cs typeface="Calibri"/>
              </a:rPr>
              <a:t>（</a:t>
            </a:r>
            <a:r>
              <a:rPr lang="zh-TW" dirty="0">
                <a:ea typeface="新細明體"/>
              </a:rPr>
              <a:t>正賢</a:t>
            </a:r>
            <a:r>
              <a:rPr lang="zh-HK" altLang="en-US" dirty="0">
                <a:ea typeface="新細明體"/>
              </a:rPr>
              <a:t>不認為班會主</a:t>
            </a:r>
            <a:r>
              <a:rPr lang="zh-TW" dirty="0">
                <a:ea typeface="新細明體"/>
              </a:rPr>
              <a:t>席</a:t>
            </a:r>
            <a:r>
              <a:rPr lang="zh-HK" altLang="en-US" dirty="0">
                <a:ea typeface="新細明體"/>
              </a:rPr>
              <a:t>可自把自為作決</a:t>
            </a:r>
            <a:r>
              <a:rPr lang="zh-TW" dirty="0">
                <a:ea typeface="新細明體"/>
              </a:rPr>
              <a:t>定，</a:t>
            </a:r>
            <a:r>
              <a:rPr lang="zh-HK" altLang="en-US" dirty="0">
                <a:ea typeface="新細明體"/>
              </a:rPr>
              <a:t>反而</a:t>
            </a:r>
            <a:r>
              <a:rPr lang="zh-TW" dirty="0">
                <a:ea typeface="新細明體"/>
              </a:rPr>
              <a:t>為大家解釋兩個</a:t>
            </a:r>
            <a:r>
              <a:rPr lang="zh-HK" altLang="en-US" dirty="0">
                <a:ea typeface="新細明體"/>
              </a:rPr>
              <a:t>選項</a:t>
            </a:r>
            <a:r>
              <a:rPr lang="zh-TW" dirty="0">
                <a:ea typeface="新細明體"/>
              </a:rPr>
              <a:t>的優點和缺點，讓大家思考當中的利弊，</a:t>
            </a:r>
            <a:br>
              <a:rPr lang="zh-TW" altLang="en-US" dirty="0">
                <a:ea typeface="新細明體"/>
              </a:rPr>
            </a:br>
            <a:r>
              <a:rPr lang="zh-TW" dirty="0">
                <a:ea typeface="新細明體"/>
              </a:rPr>
              <a:t>並鼓勵大家尊重彼此的想法，稍後再作出決定。</a:t>
            </a:r>
            <a:r>
              <a:rPr lang="zh-TW" altLang="en-US" sz="1800" dirty="0">
                <a:solidFill>
                  <a:srgbClr val="000000"/>
                </a:solidFill>
                <a:ea typeface="Microsoft JhengHei UI"/>
                <a:cs typeface="Calibri"/>
              </a:rPr>
              <a:t>）</a:t>
            </a:r>
            <a:endParaRPr lang="en-HK" altLang="zh-TW" sz="1800" dirty="0">
              <a:solidFill>
                <a:srgbClr val="000000"/>
              </a:solidFill>
              <a:effectLst/>
              <a:ea typeface="Microsoft JhengHei UI"/>
              <a:cs typeface="Calibri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zh-TW" sz="1800" dirty="0">
                <a:effectLst/>
                <a:latin typeface="Calibri"/>
                <a:ea typeface="Microsoft JhengHei UI"/>
                <a:cs typeface="Calibri"/>
              </a:rPr>
              <a:t>如果你是正賢，你會怎樣處理這件事？</a:t>
            </a:r>
            <a:br>
              <a:rPr lang="zh-TW" altLang="en-US" sz="1800" dirty="0">
                <a:latin typeface="Calibri"/>
                <a:ea typeface="Microsoft JhengHei UI"/>
                <a:cs typeface="Calibri"/>
              </a:rPr>
            </a:br>
            <a:r>
              <a:rPr lang="zh-TW" altLang="en-US" sz="1800" dirty="0">
                <a:latin typeface="Calibri"/>
                <a:ea typeface="Microsoft JhengHei UI"/>
                <a:cs typeface="Calibri"/>
              </a:rPr>
              <a:t>（學生可自由分享自己的想法。）</a:t>
            </a:r>
            <a:endParaRPr lang="en-HK" sz="1800" dirty="0">
              <a:effectLst/>
              <a:latin typeface="Calibri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+mj-lt"/>
              <a:buNone/>
            </a:pPr>
            <a:endParaRPr lang="en-HK" sz="1800" dirty="0">
              <a:solidFill>
                <a:srgbClr val="000000"/>
              </a:solidFill>
              <a:effectLst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小結：</a:t>
            </a:r>
            <a:endParaRPr lang="en-HK" altLang="zh-TW" sz="18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正賢沒有因為自己是班會主席而自把自為地決定活動地點，</a:t>
            </a:r>
            <a:endParaRPr lang="en-HK" altLang="zh-TW" sz="1800" dirty="0"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反而以有禮和誠懇的態度，主動提出以討論的方式去決定活動地點，積極和理性地處理同學的不同意見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。</a:t>
            </a:r>
            <a:endParaRPr lang="en-HK" altLang="zh-TW" sz="1800" dirty="0"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在處理不同意見時，應以開放的態度分析事件的方方面面，並以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有禮誠懇</a:t>
            </a: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的態度、謙恭文明的言行，彼此尊重，達成共識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，保持群體的和諧</a:t>
            </a:r>
            <a:r>
              <a:rPr 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+mj-lt"/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624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教師可以按教學時間或學生的興趣，選擇</a:t>
            </a:r>
            <a:r>
              <a:rPr lang="zh-TW" altLang="en-US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是否</a:t>
            </a:r>
            <a:r>
              <a:rPr lang="zh-TW" sz="1800" dirty="0">
                <a:effectLst/>
                <a:ea typeface="Microsoft JhengHei UI" panose="020B0604030504040204" pitchFamily="34" charset="-120"/>
                <a:cs typeface="Calibri" panose="020F0502020204030204" pitchFamily="34" charset="0"/>
              </a:rPr>
              <a:t>進行</a:t>
            </a: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課堂延伸活動。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課堂延伸活動以「網絡禮儀」為主題，讓學生明白在網絡世界中也要慎言律己，以「禮」待人。</a:t>
            </a:r>
            <a:endParaRPr lang="en-HK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根據工作紙第三部分的內容，教師可讓兩至四位學生進行角色扮演，然後提問：</a:t>
            </a:r>
            <a:endParaRPr lang="en-HK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慧婷在社交平台上看到自己的照片，有甚麼感受和反應？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美玲有甚麼回應？你認為她的做法是否「無禮」？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其他人的留言是否恰當？</a:t>
            </a:r>
            <a:endParaRPr lang="en-HK" altLang="zh-TW" sz="1800" dirty="0">
              <a:ea typeface="Microsoft JhengHei UI" panose="020B0604030504040204" pitchFamily="34" charset="-12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7030A0"/>
              </a:buClr>
              <a:buFont typeface="+mj-lt"/>
              <a:buAutoNum type="arabicPeriod"/>
            </a:pPr>
            <a:r>
              <a:rPr lang="zh-TW" altLang="en-US" sz="1800" dirty="0">
                <a:ea typeface="Microsoft JhengHei UI"/>
                <a:cs typeface="Calibri"/>
              </a:rPr>
              <a:t>假如你是美玲，看到慧婷的留言後，你會刪除照片嗎？</a:t>
            </a:r>
            <a:endParaRPr lang="en-HK" sz="1800" dirty="0">
              <a:ea typeface="Microsoft JhengHei UI"/>
              <a:cs typeface="Calibri"/>
            </a:endParaRPr>
          </a:p>
          <a:p>
            <a:pPr marL="13970" algn="just">
              <a:lnSpc>
                <a:spcPct val="107000"/>
              </a:lnSpc>
              <a:spcAft>
                <a:spcPts val="800"/>
              </a:spcAft>
            </a:pPr>
            <a:r>
              <a:rPr lang="zh-TW" altLang="en-US" sz="1800" dirty="0">
                <a:ea typeface="Microsoft JhengHei UI" panose="020B0604030504040204" pitchFamily="34" charset="-120"/>
                <a:cs typeface="Calibri" panose="020F0502020204030204" pitchFamily="34" charset="0"/>
              </a:rPr>
              <a:t>在網絡世界所做的事情都會影響別人，因此在網上與人交流</a:t>
            </a:r>
            <a:r>
              <a:rPr lang="zh-TW" sz="1800" dirty="0"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時，必須自律，保持有禮的態度，不應嘲笑別人，令別人難受。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008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95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12E5-319F-4CE0-8061-CC8DDD08D238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3005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iculture.org.hk/tc/china-five-thousand-years/301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chiculture.org.hk/tc/china-five-thousand-years/65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02E71F-4F8B-484D-B583-E0AFFBD4CE31}"/>
              </a:ext>
            </a:extLst>
          </p:cNvPr>
          <p:cNvSpPr>
            <a:spLocks noGrp="1"/>
          </p:cNvSpPr>
          <p:nvPr/>
        </p:nvSpPr>
        <p:spPr>
          <a:xfrm>
            <a:off x="1524000" y="2301122"/>
            <a:ext cx="9144000" cy="1939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中華美德通古今</a:t>
            </a:r>
            <a:r>
              <a:rPr lang="en-US" altLang="zh-TW" sz="46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——</a:t>
            </a:r>
            <a:br>
              <a:rPr lang="en-HK" altLang="zh-TW" sz="4600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40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傳統美德與正面價值觀學習資源套</a:t>
            </a:r>
            <a:endParaRPr lang="en-US" sz="40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3067CB-9AE7-4D95-A417-A11EFE0ADA4F}"/>
              </a:ext>
            </a:extLst>
          </p:cNvPr>
          <p:cNvSpPr txBox="1">
            <a:spLocks/>
          </p:cNvSpPr>
          <p:nvPr/>
        </p:nvSpPr>
        <p:spPr>
          <a:xfrm>
            <a:off x="990600" y="331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反思（一）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2356ED-60E7-4CFC-8375-07F4EB244BC8}"/>
              </a:ext>
            </a:extLst>
          </p:cNvPr>
          <p:cNvSpPr txBox="1">
            <a:spLocks/>
          </p:cNvSpPr>
          <p:nvPr/>
        </p:nvSpPr>
        <p:spPr>
          <a:xfrm>
            <a:off x="321975" y="1657109"/>
            <a:ext cx="11589289" cy="5086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最初兩家人用甚麼方法處理紛爭？</a:t>
            </a:r>
            <a:endParaRPr lang="zh-TW" altLang="en-US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張英以怎樣的態度處理問題？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你認為張英的處理手法展現了哪種傳統美德？</a:t>
            </a:r>
            <a:endParaRPr lang="zh-TW" altLang="en-US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假如兩家人不聽張英之言，採取其他行動，結局會怎樣？試分組討論。</a:t>
            </a:r>
            <a:endParaRPr lang="en-HK" altLang="zh-TW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marL="0" indent="0">
              <a:lnSpc>
                <a:spcPct val="150000"/>
              </a:lnSpc>
              <a:buNone/>
            </a:pPr>
            <a:endParaRPr lang="en-HK" altLang="zh-TW" dirty="0"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（完成工作紙第一部分）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47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C5989F-0FB9-4817-B3A9-EA21CA47D0FA}"/>
              </a:ext>
            </a:extLst>
          </p:cNvPr>
          <p:cNvSpPr txBox="1">
            <a:spLocks/>
          </p:cNvSpPr>
          <p:nvPr/>
        </p:nvSpPr>
        <p:spPr>
          <a:xfrm>
            <a:off x="990600" y="331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反思（二）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E049-B8FF-4C98-8F22-84B19BB49C53}"/>
              </a:ext>
            </a:extLst>
          </p:cNvPr>
          <p:cNvSpPr txBox="1">
            <a:spLocks/>
          </p:cNvSpPr>
          <p:nvPr/>
        </p:nvSpPr>
        <p:spPr>
          <a:xfrm>
            <a:off x="220374" y="1793863"/>
            <a:ext cx="6028026" cy="5086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同學們在商討秋季活動的地點時出現了甚麼分歧？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你認同正賢的處理方法嗎？為甚麼？</a:t>
            </a:r>
          </a:p>
          <a:p>
            <a:pPr>
              <a:lnSpc>
                <a:spcPct val="150000"/>
              </a:lnSpc>
            </a:pPr>
            <a:r>
              <a:rPr lang="zh-TW" sz="3000" dirty="0">
                <a:solidFill>
                  <a:srgbClr val="6E4E98"/>
                </a:solidFill>
                <a:effectLst/>
                <a:ea typeface="Microsoft JhengHei UI" panose="020B0604030504040204" pitchFamily="34" charset="-120"/>
                <a:cs typeface="Arial" panose="020B0604020202020204" pitchFamily="34" charset="0"/>
              </a:rPr>
              <a:t>正賢所用的方法，有甚麼值得學習的地方？</a:t>
            </a:r>
            <a:r>
              <a:rPr lang="en-HK" dirty="0">
                <a:effectLst/>
              </a:rPr>
              <a:t> 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en-HK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2" name="圖片 6">
            <a:extLst>
              <a:ext uri="{FF2B5EF4-FFF2-40B4-BE49-F238E27FC236}">
                <a16:creationId xmlns:a16="http://schemas.microsoft.com/office/drawing/2014/main" id="{5F27357D-7108-421B-AA62-406C1DE75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6" t="5300" r="6619" b="5760"/>
          <a:stretch/>
        </p:blipFill>
        <p:spPr>
          <a:xfrm>
            <a:off x="6093041" y="4421265"/>
            <a:ext cx="3675520" cy="2291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6C29AF53-1434-439D-B97E-3D263FFABE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5" t="5172" r="3784" b="6034"/>
          <a:stretch/>
        </p:blipFill>
        <p:spPr>
          <a:xfrm>
            <a:off x="7458287" y="1795998"/>
            <a:ext cx="3896756" cy="238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861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CBC2B6-CBB8-486D-8EF6-622F148A1D62}"/>
              </a:ext>
            </a:extLst>
          </p:cNvPr>
          <p:cNvSpPr txBox="1">
            <a:spLocks/>
          </p:cNvSpPr>
          <p:nvPr/>
        </p:nvSpPr>
        <p:spPr>
          <a:xfrm>
            <a:off x="838200" y="3561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課堂延伸活動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C5532-8786-420F-992B-ABB57223AC71}"/>
              </a:ext>
            </a:extLst>
          </p:cNvPr>
          <p:cNvSpPr txBox="1">
            <a:spLocks/>
          </p:cNvSpPr>
          <p:nvPr/>
        </p:nvSpPr>
        <p:spPr>
          <a:xfrm>
            <a:off x="291324" y="1814794"/>
            <a:ext cx="11776849" cy="51577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  <a:sym typeface="Wingdings" panose="05000000000000000000" pitchFamily="2" charset="2"/>
              </a:rPr>
              <a:t>　　</a:t>
            </a:r>
            <a:r>
              <a:rPr lang="zh-TW" altLang="en-US">
                <a:solidFill>
                  <a:srgbClr val="9F60CE"/>
                </a:solidFill>
                <a:ea typeface="DFPYuanBold-B5"/>
              </a:rPr>
              <a:t>透過電子通訊軟件與人溝通，往往</a:t>
            </a:r>
            <a:r>
              <a:rPr lang="zh-TW" altLang="en-US">
                <a:solidFill>
                  <a:srgbClr val="9F60CE"/>
                </a:solidFill>
                <a:latin typeface="DFPYuanBold-B5" panose="020F0700000000000000" pitchFamily="34" charset="-120"/>
                <a:ea typeface="DFPYuanBold-B5"/>
              </a:rPr>
              <a:t>看不到對方的表情，亦感受不到對方的語氣，可能忽略對方的感受。縱使對方是陌生人，你也應保持尊重和同理心。所有在面對面不會說的話，在網絡世界也不應該說。再者，網上世界幾乎所有的對話都有記錄，亦不能完全清除，所以在發言前應再三思考。</a:t>
            </a:r>
            <a:endParaRPr lang="zh-TW" altLang="en-US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分組進行角色扮演，演繹故事。</a:t>
            </a:r>
            <a:r>
              <a:rPr lang="zh-TW" altLang="en-US" sz="220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（參閱工作紙延伸思考部分）</a:t>
            </a:r>
            <a:endParaRPr lang="en-HK" altLang="zh-TW" sz="220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在網絡上與人交流，應該持甚麼態度？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（完成工作紙第三部分）</a:t>
            </a:r>
          </a:p>
        </p:txBody>
      </p:sp>
      <p:pic>
        <p:nvPicPr>
          <p:cNvPr id="11" name="Graphic 10" descr="Lights On with solid fill">
            <a:extLst>
              <a:ext uri="{FF2B5EF4-FFF2-40B4-BE49-F238E27FC236}">
                <a16:creationId xmlns:a16="http://schemas.microsoft.com/office/drawing/2014/main" id="{3A15841C-AFFF-49C2-8452-100716754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46944">
            <a:off x="16433" y="1555741"/>
            <a:ext cx="1076793" cy="10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3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總結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3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DB98116D-2426-4A9D-BDD6-62BAE9BF3B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40248"/>
          <a:stretch/>
        </p:blipFill>
        <p:spPr bwMode="auto">
          <a:xfrm>
            <a:off x="0" y="2095517"/>
            <a:ext cx="4188645" cy="476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0EF931D-50D3-4099-A328-DF44C63957D4}"/>
              </a:ext>
            </a:extLst>
          </p:cNvPr>
          <p:cNvSpPr/>
          <p:nvPr/>
        </p:nvSpPr>
        <p:spPr>
          <a:xfrm>
            <a:off x="3980280" y="2095518"/>
            <a:ext cx="7373520" cy="3690898"/>
          </a:xfrm>
          <a:prstGeom prst="wedgeEllipseCallout">
            <a:avLst>
              <a:gd name="adj1" fmla="val -61390"/>
              <a:gd name="adj2" fmla="val 24284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禮貌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是人與人的良好溝通方式，也是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理性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解決糾紛的方法。在處理不同意見時，應以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ea typeface="DFPYuanBold-B5"/>
              </a:rPr>
              <a:t>誠懇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的態度、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ea typeface="DFPYuanBold-B5"/>
              </a:rPr>
              <a:t>謙恭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的言行，彼此尊重，達成共識。</a:t>
            </a:r>
          </a:p>
        </p:txBody>
      </p:sp>
    </p:spTree>
    <p:extLst>
      <p:ext uri="{BB962C8B-B14F-4D97-AF65-F5344CB8AC3E}">
        <p14:creationId xmlns:p14="http://schemas.microsoft.com/office/powerpoint/2010/main" val="33056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我們明白了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8293F4E-10F6-4B52-89AC-62EE6CCA1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556172" y="3114030"/>
            <a:ext cx="3453869" cy="366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CE08DE6-050D-4FB8-9568-391922CAA63F}"/>
              </a:ext>
            </a:extLst>
          </p:cNvPr>
          <p:cNvSpPr/>
          <p:nvPr/>
        </p:nvSpPr>
        <p:spPr>
          <a:xfrm>
            <a:off x="838200" y="2150240"/>
            <a:ext cx="7373520" cy="3690898"/>
          </a:xfrm>
          <a:prstGeom prst="wedgeEllipseCallout">
            <a:avLst>
              <a:gd name="adj1" fmla="val 57307"/>
              <a:gd name="adj2" fmla="val 36671"/>
            </a:avLst>
          </a:prstGeom>
          <a:solidFill>
            <a:srgbClr val="ECD7FD"/>
          </a:solidFill>
          <a:ln>
            <a:solidFill>
              <a:srgbClr val="6E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無論在現實世界或網絡世界中，我們都應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以「禮」待人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。</a:t>
            </a:r>
            <a:br>
              <a:rPr lang="en-HK" altLang="zh-TW" sz="2800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慎言律己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，彼此尊重，</a:t>
            </a:r>
            <a:endParaRPr lang="en-HK" altLang="zh-TW" sz="2800" dirty="0">
              <a:solidFill>
                <a:srgbClr val="7030A0"/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了解別人的需要，多</a:t>
            </a:r>
            <a:r>
              <a:rPr lang="zh-TW" altLang="en-US" sz="2800" dirty="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禮讓</a:t>
            </a:r>
            <a:r>
              <a:rPr lang="zh-TW" altLang="en-US" sz="2800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別人。</a:t>
            </a:r>
          </a:p>
        </p:txBody>
      </p:sp>
    </p:spTree>
    <p:extLst>
      <p:ext uri="{BB962C8B-B14F-4D97-AF65-F5344CB8AC3E}">
        <p14:creationId xmlns:p14="http://schemas.microsoft.com/office/powerpoint/2010/main" val="416066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CE4C8-1DFC-451B-9648-11042DDC66D3}"/>
              </a:ext>
            </a:extLst>
          </p:cNvPr>
          <p:cNvSpPr txBox="1">
            <a:spLocks/>
          </p:cNvSpPr>
          <p:nvPr/>
        </p:nvSpPr>
        <p:spPr>
          <a:xfrm>
            <a:off x="838200" y="122351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參考資料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2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參考資料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2128205"/>
            <a:ext cx="10787449" cy="436467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TW" dirty="0">
                <a:solidFill>
                  <a:srgbClr val="7030A0"/>
                </a:solidFill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〈</a:t>
            </a:r>
            <a:r>
              <a:rPr lang="zh-TW" altLang="en-US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如何正確使用禮節用語</a:t>
            </a: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〉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3"/>
              </a:rPr>
              <a:t>https://chiculture.org.hk/tc/china-five-thousand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3"/>
              </a:rPr>
              <a:t>-years/3017</a:t>
            </a:r>
            <a:endParaRPr lang="en-US" dirty="0">
              <a:solidFill>
                <a:srgbClr val="7030A0"/>
              </a:solidFill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dirty="0">
                <a:solidFill>
                  <a:srgbClr val="7030A0"/>
                </a:solidFill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〈 </a:t>
            </a:r>
            <a:r>
              <a:rPr lang="zh-TW" altLang="en-US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「茶」是禮貌大使？</a:t>
            </a:r>
            <a:r>
              <a:rPr lang="en-US" altLang="zh-TW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</a:rPr>
              <a:t>〉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4"/>
              </a:rPr>
              <a:t>https://chiculture.org.hk/tc/china-five-thousand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HK" dirty="0">
                <a:solidFill>
                  <a:srgbClr val="7030A0"/>
                </a:solidFill>
                <a:effectLst/>
                <a:latin typeface="DFPNYuanXBold-B5" panose="020F0900000000000000"/>
                <a:ea typeface="DFPNYuanXBold-B5" panose="020F0900000000000000"/>
                <a:cs typeface="Times New Roman" panose="02020603050405020304" pitchFamily="18" charset="0"/>
                <a:hlinkClick r:id="rId4"/>
              </a:rPr>
              <a:t>-years/657</a:t>
            </a:r>
            <a:endParaRPr lang="en-HK" dirty="0">
              <a:solidFill>
                <a:srgbClr val="7030A0"/>
              </a:solidFill>
              <a:effectLst/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HK" dirty="0">
              <a:solidFill>
                <a:srgbClr val="7030A0"/>
              </a:solidFill>
              <a:effectLst/>
              <a:latin typeface="DFPNYuanXBold-B5" panose="020F0900000000000000"/>
              <a:ea typeface="DFPNYuanXBold-B5" panose="020F090000000000000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0B81A3-D340-4091-9D19-F73871C0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94" y="45878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8AA54-A91F-4364-BA3B-BC4D2EE9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94" y="22701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5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主題：禮　</a:t>
            </a:r>
            <a:br>
              <a:rPr lang="en-US" altLang="zh-TW" sz="8800" b="1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讓人一步又何妨？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學習目標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5523D-74F4-9B42-9034-8DC584E6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2525080"/>
            <a:ext cx="10787449" cy="39677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學會以理性的態度解決日常生活中所遇到的糾紛。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學會以謙讓、有禮和誠懇的態度對待別人。</a:t>
            </a:r>
          </a:p>
        </p:txBody>
      </p:sp>
    </p:spTree>
    <p:extLst>
      <p:ext uri="{BB962C8B-B14F-4D97-AF65-F5344CB8AC3E}">
        <p14:creationId xmlns:p14="http://schemas.microsoft.com/office/powerpoint/2010/main" val="33267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培養的價值觀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態度</a:t>
            </a:r>
            <a:r>
              <a:rPr lang="en-US" altLang="zh-TW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		</a:t>
            </a:r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中華傳統美德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44F1707-24E5-4D60-B8F1-FA9219251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249" y="2100166"/>
            <a:ext cx="25908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關愛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尊重他人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同理心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理性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7D73918-1715-4BEE-96F5-12DA22CC1C8D}"/>
              </a:ext>
            </a:extLst>
          </p:cNvPr>
          <p:cNvSpPr txBox="1">
            <a:spLocks/>
          </p:cNvSpPr>
          <p:nvPr/>
        </p:nvSpPr>
        <p:spPr>
          <a:xfrm>
            <a:off x="3194049" y="2100166"/>
            <a:ext cx="2679700" cy="423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樂觀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積極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律己</a:t>
            </a:r>
            <a:endParaRPr lang="en-HK" altLang="zh-TW" dirty="0">
              <a:solidFill>
                <a:srgbClr val="7030A0"/>
              </a:solidFill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國民身份認同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D69367E-C1BF-455D-BBB8-FC03EE5FB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3151" y="2100166"/>
            <a:ext cx="4165600" cy="4236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ea typeface="DFPYuanBold-B5" panose="020F0700000000000000" pitchFamily="34" charset="-120"/>
              </a:rPr>
              <a:t>謙讓</a:t>
            </a: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24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「禮」的定義和內涵</a:t>
            </a:r>
            <a:endParaRPr lang="en-US" dirty="0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339BEE3-BCFE-4385-A112-D084073313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9315122" y="3850226"/>
            <a:ext cx="2771744" cy="294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群組 2">
            <a:extLst>
              <a:ext uri="{FF2B5EF4-FFF2-40B4-BE49-F238E27FC236}">
                <a16:creationId xmlns:a16="http://schemas.microsoft.com/office/drawing/2014/main" id="{B14306F3-283C-44D4-865D-F35F42C855B2}"/>
              </a:ext>
            </a:extLst>
          </p:cNvPr>
          <p:cNvGrpSpPr/>
          <p:nvPr/>
        </p:nvGrpSpPr>
        <p:grpSpPr>
          <a:xfrm>
            <a:off x="7319825" y="1905766"/>
            <a:ext cx="3847927" cy="1729382"/>
            <a:chOff x="6855200" y="2984301"/>
            <a:chExt cx="2843934" cy="926788"/>
          </a:xfrm>
        </p:grpSpPr>
        <p:sp>
          <p:nvSpPr>
            <p:cNvPr id="6" name="語音泡泡: 橢圓形 4">
              <a:extLst>
                <a:ext uri="{FF2B5EF4-FFF2-40B4-BE49-F238E27FC236}">
                  <a16:creationId xmlns:a16="http://schemas.microsoft.com/office/drawing/2014/main" id="{BAD1B130-D4C4-4F90-90E3-F042AC475185}"/>
                </a:ext>
              </a:extLst>
            </p:cNvPr>
            <p:cNvSpPr/>
            <p:nvPr/>
          </p:nvSpPr>
          <p:spPr>
            <a:xfrm>
              <a:off x="6855200" y="2984301"/>
              <a:ext cx="2843934" cy="926788"/>
            </a:xfrm>
            <a:prstGeom prst="wedgeEllipseCallout">
              <a:avLst>
                <a:gd name="adj1" fmla="val 15741"/>
                <a:gd name="adj2" fmla="val 10709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26C53F2-387D-4FD8-86BB-71A170B97E31}"/>
                </a:ext>
              </a:extLst>
            </p:cNvPr>
            <p:cNvSpPr txBox="1"/>
            <p:nvPr/>
          </p:nvSpPr>
          <p:spPr>
            <a:xfrm>
              <a:off x="7003555" y="3334682"/>
              <a:ext cx="2695579" cy="280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rgbClr val="9F60CE"/>
                  </a:solidFill>
                  <a:ea typeface="DFPYuanBold-B5" panose="020F0700000000000000" pitchFamily="34" charset="-120"/>
                </a:rPr>
                <a:t>你認為「禮」是甚麼？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60373B-575D-40A5-80AD-E8D7A69ACC2E}"/>
              </a:ext>
            </a:extLst>
          </p:cNvPr>
          <p:cNvSpPr txBox="1">
            <a:spLocks/>
          </p:cNvSpPr>
          <p:nvPr/>
        </p:nvSpPr>
        <p:spPr>
          <a:xfrm>
            <a:off x="280635" y="2100469"/>
            <a:ext cx="6713608" cy="4392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「禮」指對人恭敬、謙遜、有禮，待人接物時懂得禮節和禮儀。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「禮」也指具有莊重的儀表和大方得體的言行舉止。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中國人十分注重「禮」，更有「禮儀之邦」的美名。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38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熱身活動</a:t>
            </a:r>
            <a:endParaRPr lang="en-US" b="1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CDD9D8-F551-4BC1-B068-EE3846322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277821"/>
            <a:ext cx="11887200" cy="14093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試想想弟弟會有甚麼反應和感受？</a:t>
            </a:r>
            <a:endParaRPr lang="en-HK" altLang="zh-TW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你認為哥哥應該怎樣處理這件事呢？</a:t>
            </a:r>
            <a:br>
              <a:rPr lang="en-HK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zh-TW" altLang="en-US" dirty="0">
              <a:solidFill>
                <a:srgbClr val="7030A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0DE3CDD-9E5C-46D2-9AA7-F0A3C17D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62" y="1830840"/>
            <a:ext cx="9920483" cy="3306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964CF-CA43-7F45-871D-596FD82D66DB}"/>
              </a:ext>
            </a:extLst>
          </p:cNvPr>
          <p:cNvSpPr txBox="1"/>
          <p:nvPr/>
        </p:nvSpPr>
        <p:spPr>
          <a:xfrm>
            <a:off x="5179704" y="251649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6ABD-F31D-C845-B407-393BE4A6A71B}"/>
              </a:ext>
            </a:extLst>
          </p:cNvPr>
          <p:cNvSpPr txBox="1"/>
          <p:nvPr/>
        </p:nvSpPr>
        <p:spPr>
          <a:xfrm>
            <a:off x="10057818" y="1830840"/>
            <a:ext cx="2031325" cy="3198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TW" sz="2400" i="1" dirty="0">
                <a:solidFill>
                  <a:srgbClr val="6E4E98"/>
                </a:solidFill>
                <a:effectLst/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弟弟把家中的漫畫書胡亂擺放，更把哥哥絆倒。哥哥感到很不滿，立即大罵弟弟，喝令他把漫畫書收拾好。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339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148AD9-BA9D-4380-834A-FB4A418B2FB4}"/>
              </a:ext>
            </a:extLst>
          </p:cNvPr>
          <p:cNvSpPr txBox="1">
            <a:spLocks/>
          </p:cNvSpPr>
          <p:nvPr/>
        </p:nvSpPr>
        <p:spPr>
          <a:xfrm>
            <a:off x="292100" y="1968500"/>
            <a:ext cx="6465710" cy="4152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9F60CE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六尺巷</a:t>
            </a:r>
            <a:endParaRPr lang="en-HK" altLang="zh-TW" b="1" dirty="0">
              <a:solidFill>
                <a:srgbClr val="9F60CE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7030A0"/>
                </a:solidFill>
                <a:latin typeface="DFPYuanBold-B5" panose="020F0700000000000000" pitchFamily="34" charset="-120"/>
                <a:ea typeface="DFPYuanBold-B5"/>
              </a:rPr>
              <a:t>張家與吳家為鄰，兩家院落之間有條巷子，供雙方出入使用。後來吳家要建庭院，想霸佔這條路，張家的人並不同意。雙方爭執不下。但張英父親收到兒子的信後，主動讓出三尺空地……</a:t>
            </a:r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8AB82BF5-3136-42EB-8F24-646DF1A29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5" t="5081" r="5483" b="6697"/>
          <a:stretch/>
        </p:blipFill>
        <p:spPr>
          <a:xfrm>
            <a:off x="6995603" y="2756702"/>
            <a:ext cx="4526291" cy="2824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60C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6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/>
          </a:bodyPr>
          <a:lstStyle/>
          <a:p>
            <a:pPr algn="ctr"/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CE4C8-1DFC-451B-9648-11042DDC66D3}"/>
              </a:ext>
            </a:extLst>
          </p:cNvPr>
          <p:cNvSpPr txBox="1">
            <a:spLocks/>
          </p:cNvSpPr>
          <p:nvPr/>
        </p:nvSpPr>
        <p:spPr>
          <a:xfrm>
            <a:off x="838200" y="122351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短片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(</a:t>
            </a:r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待上載後補上連結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4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C58EF9-4542-4D89-8812-3B47EA881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6D6463-9794-4D59-A7D4-05D165CEA1F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AFAF8F-929A-464D-896A-800FF4D8A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1018</Words>
  <Application>Microsoft Office PowerPoint</Application>
  <PresentationFormat>Widescreen</PresentationFormat>
  <Paragraphs>114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主題：禮　  讓人一步又何妨？</vt:lpstr>
      <vt:lpstr>學習目標</vt:lpstr>
      <vt:lpstr>培養的價值觀/態度  中華傳統美德</vt:lpstr>
      <vt:lpstr>「禮」的定義和內涵</vt:lpstr>
      <vt:lpstr>熱身活動</vt:lpstr>
      <vt:lpstr>古代動畫簡介</vt:lpstr>
      <vt:lpstr> 短片</vt:lpstr>
      <vt:lpstr>PowerPoint Presentation</vt:lpstr>
      <vt:lpstr>PowerPoint Presentation</vt:lpstr>
      <vt:lpstr>PowerPoint Presentation</vt:lpstr>
      <vt:lpstr>PowerPoint Presentation</vt:lpstr>
      <vt:lpstr>總結</vt:lpstr>
      <vt:lpstr>我們明白了……</vt:lpstr>
      <vt:lpstr>PowerPoint Presentation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elva Lee</cp:lastModifiedBy>
  <cp:revision>183</cp:revision>
  <dcterms:created xsi:type="dcterms:W3CDTF">2021-12-09T09:54:35Z</dcterms:created>
  <dcterms:modified xsi:type="dcterms:W3CDTF">2022-07-05T07:35:33Z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