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23"/>
  </p:notesMasterIdLst>
  <p:sldIdLst>
    <p:sldId id="266" r:id="rId2"/>
    <p:sldId id="287" r:id="rId3"/>
    <p:sldId id="288" r:id="rId4"/>
    <p:sldId id="257" r:id="rId5"/>
    <p:sldId id="326" r:id="rId6"/>
    <p:sldId id="258" r:id="rId7"/>
    <p:sldId id="281" r:id="rId8"/>
    <p:sldId id="263" r:id="rId9"/>
    <p:sldId id="265" r:id="rId10"/>
    <p:sldId id="268" r:id="rId11"/>
    <p:sldId id="269" r:id="rId12"/>
    <p:sldId id="282" r:id="rId13"/>
    <p:sldId id="285" r:id="rId14"/>
    <p:sldId id="272" r:id="rId15"/>
    <p:sldId id="325" r:id="rId16"/>
    <p:sldId id="280" r:id="rId17"/>
    <p:sldId id="318" r:id="rId18"/>
    <p:sldId id="319" r:id="rId19"/>
    <p:sldId id="320" r:id="rId20"/>
    <p:sldId id="324" r:id="rId21"/>
    <p:sldId id="322" r:id="rId2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58726" autoAdjust="0"/>
  </p:normalViewPr>
  <p:slideViewPr>
    <p:cSldViewPr snapToGrid="0">
      <p:cViewPr varScale="1">
        <p:scale>
          <a:sx n="58" d="100"/>
          <a:sy n="58" d="100"/>
        </p:scale>
        <p:origin x="96" y="174"/>
      </p:cViewPr>
      <p:guideLst/>
    </p:cSldViewPr>
  </p:slideViewPr>
  <p:outlineViewPr>
    <p:cViewPr>
      <p:scale>
        <a:sx n="33" d="100"/>
        <a:sy n="33" d="100"/>
      </p:scale>
      <p:origin x="0" y="-79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A38D6-6AC6-4B48-AE56-9976FF5927E7}" type="datetimeFigureOut">
              <a:rPr lang="zh-HK" altLang="en-US" smtClean="0"/>
              <a:t>23/10/2024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A8BC-3A9D-440B-820E-9EEDD74B70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83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活動一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引起動機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預先請一位同學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扮演長者，並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穿上自製長者體驗工具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戴上冬天手套、耳筒及黃色紙眼鏡，手臂戴上膠圈，手持竹杆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／柺仗）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，於台上慢步行走。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H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向長者提問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請問老伯伯</a:t>
            </a:r>
            <a:r>
              <a:rPr lang="en-US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老婆婆，你身體有甚麼不舒服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？」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扮演長者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學生回答：「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我聽不清楚、看到周圍都是黃色、手指及關節不靈活、駝背及手臂疲勞呀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！」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H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熱身活動後，教師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介紹是次活動的學習目標及活動流程。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680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學習重點：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讓學生了解除了照顧長者生活困難，心靈上的陪伴更為重要。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觀看短片：</a:t>
            </a:r>
            <a:r>
              <a:rPr lang="zh-TW" altLang="zh-H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《機器人與孤獨的婆婆》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GB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https://www.youtube.com/watch?v=s2cl6V_pmYo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）（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00-3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+mn-lt"/>
                <a:ea typeface="+mn-ea"/>
              </a:rPr>
              <a:t>[</a:t>
            </a:r>
            <a:r>
              <a:rPr lang="zh-TW" altLang="en-US" sz="1200" dirty="0">
                <a:latin typeface="+mn-lt"/>
                <a:ea typeface="+mn-ea"/>
              </a:rPr>
              <a:t>按：除以上影片建議外，學校亦可播放與獨居長者有關的片段，引導學生思考有關長者情感支援的重要性</a:t>
            </a:r>
            <a:r>
              <a:rPr lang="en-US" altLang="zh-TW" sz="1200" dirty="0">
                <a:latin typeface="+mn-lt"/>
                <a:ea typeface="+mn-ea"/>
              </a:rPr>
              <a:t>]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835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提問建議：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1. 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為何兒子寄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給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婆婆一個機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人</a:t>
            </a:r>
            <a:r>
              <a:rPr lang="zh-HK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參考答案：他希望讓機械人照顧婆婆的起居飲食。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2. 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婆婆一個人生活有何感受</a:t>
            </a:r>
            <a:r>
              <a:rPr lang="zh-HK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參考答案：孤獨，沉悶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3.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機械人的出現令婆婆有甚麼變化？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參考答案：婆婆有人陪伴，變得開朗了許多。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4. 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除了起居飲食的照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顧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，長者還需要甚麼</a:t>
            </a:r>
            <a:r>
              <a:rPr lang="zh-HK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參考答案：有人陪伴和聊天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5. 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現實中有機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人可以照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顧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長者嗎</a:t>
            </a:r>
            <a:r>
              <a:rPr lang="zh-HK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誰可以擔當機械人的角色？</a:t>
            </a: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現實中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沒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有機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人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照顧和陪伴長者，因此，在家中我們要多陪伴長輩；也可以多參加不同的義工活動，探望社區中的鄰舍長者。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228600" indent="-228600">
              <a:buAutoNum type="arabicPeriod"/>
            </a:pP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+mn-lt"/>
                <a:ea typeface="+mn-ea"/>
              </a:rPr>
              <a:t>[</a:t>
            </a:r>
            <a:r>
              <a:rPr lang="zh-TW" altLang="en-US" sz="1200" dirty="0">
                <a:latin typeface="+mn-lt"/>
                <a:ea typeface="+mn-ea"/>
              </a:rPr>
              <a:t>按：除以上影片建議外，學校亦可播放與獨居長者有關的片段，引導學生思考有關長者情感支援的重要性</a:t>
            </a:r>
            <a:r>
              <a:rPr lang="en-US" altLang="zh-TW" sz="1200" dirty="0">
                <a:latin typeface="+mn-lt"/>
                <a:ea typeface="+mn-ea"/>
              </a:rPr>
              <a:t>]</a:t>
            </a:r>
          </a:p>
          <a:p>
            <a:endParaRPr lang="zh-TW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171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607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380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教學建議：</a:t>
            </a:r>
            <a:endParaRPr lang="en-US" altLang="zh-TW" dirty="0"/>
          </a:p>
          <a:p>
            <a:r>
              <a:rPr lang="zh-TW" altLang="en-US" dirty="0"/>
              <a:t>請學生訪問家中長輩，然後完成「生命故事冊」。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8167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236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09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716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964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年青力量</a:t>
            </a:r>
            <a:r>
              <a:rPr lang="en-US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長者力量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今日，同學將會進行不同的活動，感受長者的身心狀況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及生活上的處境（困難）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335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年青力量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邀請學生做一些簡單的動作，如︰站立、蹲下、扭腰等，感受一下輕而易舉的感覺。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長者力量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學生按學號分成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類不同身體狀況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（請閱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投影片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的長者，各班導師及兩名家長義工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（如有）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，讓每位學生加穿或戴上不同的道具，感受不同的機能衰退的特徵，同時，請學生重複剛才簡單的動作，感受長者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生活上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的難處。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33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22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教師提問：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年青力量與長者力量，有甚麼分別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H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預期回答：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年青力量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活動自如，輕鬆完成指定動作，並可以完成多次；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長者力量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：難以自如地活動，平常看似簡單的動作亦需要吃力地完成，而且完成一次後已經感到疲倦，難以完成多次。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0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教學參考：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親身體驗長者在日常生活或外出時的困難。</a:t>
            </a:r>
          </a:p>
          <a:p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HK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全級學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移至操埸進行任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務。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學生分小組進行體驗任務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每班分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組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，各組於禮堂排成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線面向操場，組員用接力的方法於操場完成兩個任務。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</a:t>
            </a:r>
            <a:r>
              <a:rPr lang="en-US" altLang="zh-TW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第一個任務區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由起點起步，跨過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磚障礙物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(ii)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第二個任務區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拿着一籃重物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豆袋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經過地上的呼拉圈，每個呼拉圈只能踏一步，然後回到起點，交下一位同學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接力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 直至全組完成，代表挑戰成功。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651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反思提問：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1.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你剛才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面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對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甚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麼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難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參考答案：身體很累，負擔很重，即使很用力走路也只能慢慢的，視覺上物品都是黃色的。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2.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如果每天都要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有相同的困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難，你的感受如何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參考答案：身心疲累，因為即使是日常生活的小動作亦需要很大的力氣去完成。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3.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當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長者面對身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體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機能衰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退的時候，你認為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他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們會有甚麼感受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參考答案：苦惱，痛苦，擔心。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4.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在日常生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活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中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，你認為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長者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還會遇到甚麼困難</a:t>
            </a: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參考答案：未能照顧自己起居；身體各處都有不同程度的病痛，需要經常看醫生；由於身體機能衰退，出外的動機愈來愈低，影響心靈健康。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5.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我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們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可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以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怎</a:t>
            </a:r>
            <a:r>
              <a:rPr lang="zh-TW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樣</a:t>
            </a:r>
            <a:r>
              <a:rPr lang="zh-HK" altLang="zh-HK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幫助長者</a:t>
            </a:r>
            <a:r>
              <a:rPr lang="zh-HK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？</a:t>
            </a:r>
            <a:endParaRPr lang="en-US" altLang="zh-HK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華康新綜藝體" panose="02010609010101010101" pitchFamily="49" charset="-120"/>
                <a:ea typeface="華康新綜藝體" panose="02010609010101010101" pitchFamily="49" charset="-120"/>
              </a:rPr>
              <a:t>答：多陪伴，多關心，多聊天。</a:t>
            </a:r>
            <a:endParaRPr lang="en-US" altLang="zh-TW" sz="1200" dirty="0">
              <a:latin typeface="華康新綜藝體" panose="02010609010101010101" pitchFamily="49" charset="-120"/>
              <a:ea typeface="華康新綜藝體" panose="02010609010101010101" pitchFamily="49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584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教師錦囊：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我們每個人都會變老，當年紀越大，身體便會不如以前般健康靈活，動作也會變得緩慢，這時候我們便會需要別人的幫助。</a:t>
            </a:r>
            <a:endParaRPr lang="en-US" altLang="zh-TW" dirty="0"/>
          </a:p>
          <a:p>
            <a:r>
              <a:rPr lang="zh-TW" altLang="en-US" dirty="0"/>
              <a:t>雖然年紀小，但我們也應該學會體諒長者的處境，耐心陪伴他們，並在他們需要幫助時伸出援手。</a:t>
            </a:r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同理心、尊重、孝親</a:t>
            </a:r>
            <a:r>
              <a:rPr lang="en-US" altLang="zh-TW" dirty="0"/>
              <a:t>]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98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提問建議：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長者需要這麼多協助，那麼在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現實生活中，我們可以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機械人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照顧他們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嗎</a:t>
            </a:r>
            <a:r>
              <a:rPr lang="zh-HK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</a:t>
            </a:r>
            <a:r>
              <a:rPr lang="zh-HK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H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接下來，我們會看一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段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短片，內容講述一位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孤獨的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婆婆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兒子生活忙碌，所以沒空照顧她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婆婆每天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獨自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在家，兒子因此寄了一個機器人給她，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究竟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發生甚麼事情呢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婆婆的生活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會變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得愉快嗎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A8BC-3A9D-440B-820E-9EEDD74B70A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65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747" y="2727754"/>
            <a:ext cx="9224319" cy="1913559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748" y="4908842"/>
            <a:ext cx="8139105" cy="5198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439353" y="2733676"/>
            <a:ext cx="208348" cy="1920703"/>
          </a:xfrm>
          <a:prstGeom prst="rect">
            <a:avLst/>
          </a:prstGeom>
          <a:solidFill>
            <a:srgbClr val="F4A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439351" y="4654379"/>
            <a:ext cx="208349" cy="774358"/>
          </a:xfrm>
          <a:prstGeom prst="rect">
            <a:avLst/>
          </a:prstGeom>
          <a:solidFill>
            <a:srgbClr val="776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87" y="5625175"/>
            <a:ext cx="3891515" cy="10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4697" y="2458677"/>
            <a:ext cx="9764343" cy="1913559"/>
          </a:xfrm>
        </p:spPr>
        <p:txBody>
          <a:bodyPr>
            <a:normAutofit/>
          </a:bodyPr>
          <a:lstStyle/>
          <a:p>
            <a:r>
              <a:rPr lang="zh-TW" altLang="en-US" dirty="0"/>
              <a:t>尊重長者（體驗課）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4697" y="4610100"/>
            <a:ext cx="8807582" cy="8509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學校：馬頭涌官立小學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組員：朱靈鳳主任、招雅賢主任、社工張瀞文女士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E75B61-4248-49CA-840C-E68EECD773FD}"/>
              </a:ext>
            </a:extLst>
          </p:cNvPr>
          <p:cNvSpPr txBox="1"/>
          <p:nvPr/>
        </p:nvSpPr>
        <p:spPr>
          <a:xfrm>
            <a:off x="3390901" y="1554914"/>
            <a:ext cx="6905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zh-TW" altLang="en-US" sz="9600" b="1" u="heavy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99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小學組</a:t>
            </a:r>
            <a:r>
              <a:rPr lang="zh-HK" altLang="en-US" sz="9600" b="1" u="heavy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99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冠軍</a:t>
            </a:r>
          </a:p>
        </p:txBody>
      </p:sp>
    </p:spTree>
    <p:extLst>
      <p:ext uri="{BB962C8B-B14F-4D97-AF65-F5344CB8AC3E}">
        <p14:creationId xmlns:p14="http://schemas.microsoft.com/office/powerpoint/2010/main" val="137879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12C87E-5EE9-4DDC-A8DF-5074FC29B9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5840" y="2984500"/>
            <a:ext cx="10378440" cy="2254250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長者身</a:t>
            </a: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體衰退對他們的生活造成各種不便，因此要</a:t>
            </a:r>
            <a:r>
              <a:rPr lang="zh-HK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多加照顧。</a:t>
            </a:r>
            <a:endParaRPr lang="zh-HK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EB8AB8E-CC6E-4757-95CF-7DBAF04719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5840" y="365125"/>
            <a:ext cx="9509760" cy="22542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HK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三：</a:t>
            </a:r>
            <a:r>
              <a:rPr lang="zh-HK" altLang="zh-HK" sz="6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瞬間白頭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小結：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715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F6F1D0-C918-4D8D-93F3-50F25C59B0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7892" y="486093"/>
            <a:ext cx="9693910" cy="1460500"/>
          </a:xfrm>
        </p:spPr>
        <p:txBody>
          <a:bodyPr>
            <a:normAutofit/>
          </a:bodyPr>
          <a:lstStyle/>
          <a:p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活動四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心靈雞湯</a:t>
            </a:r>
            <a:endParaRPr lang="zh-HK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44A37A-F116-48A3-8766-39697ED0E3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7892" y="2091690"/>
            <a:ext cx="11274108" cy="37836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現實生活中，我們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機械人幫助長者可以嗎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56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F7EB58-C1F0-4A9B-AC83-005CD319FE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9170" y="2294573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觀看短片</a:t>
            </a:r>
            <a:endParaRPr lang="zh-HK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E36ECD-DD13-4CE1-A5DC-3F99B9330B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170" y="96901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活動四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心靈雞湯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9170" y="3112305"/>
            <a:ext cx="9022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[</a:t>
            </a:r>
            <a:r>
              <a:rPr lang="zh-TW" altLang="en-US" dirty="0"/>
              <a:t>按</a:t>
            </a:r>
            <a:r>
              <a:rPr lang="zh-TW" altLang="en-US"/>
              <a:t>：建議教師播放</a:t>
            </a:r>
            <a:r>
              <a:rPr lang="zh-TW" altLang="en-US" dirty="0"/>
              <a:t>與獨居長者有關的片段，引導學生思考有關長者情感支援的重要性。</a:t>
            </a:r>
            <a:r>
              <a:rPr lang="en-US" altLang="zh-TW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7428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A58B5D-A0E2-4F2B-9017-2F06ADDDD1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2235200"/>
            <a:ext cx="9658350" cy="4351338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為何兒子寄婆婆一個機器人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婆婆一個人生活有何感受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除了起居飲食的照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，長者還需要甚麼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現實中有機器人可以照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長者嗎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2C0216B-55DE-4C07-A52A-A199B1388A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50" y="661670"/>
            <a:ext cx="9098280" cy="1325563"/>
          </a:xfrm>
        </p:spPr>
        <p:txBody>
          <a:bodyPr>
            <a:normAutofit/>
          </a:bodyPr>
          <a:lstStyle/>
          <a:p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活動四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心靈雞湯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198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E34241-A65E-4C94-9DD5-19FAF9164A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5830" y="2592705"/>
            <a:ext cx="10271125" cy="48387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機器人與婆婆互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照顧，一起過生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活，但這並不足夠，因為除了要照顧長者的起居飲食之外，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心靈上的陪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伴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與照顧更加重要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日常多加慰問、聆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與欣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賞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的生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zh-HK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故事，才是良方妙藥</a:t>
            </a:r>
            <a:r>
              <a:rPr lang="zh-TW" altLang="zh-HK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C19B853-6A6D-40F4-9387-1C89954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830" y="1047750"/>
            <a:ext cx="9189720" cy="10096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活動四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心靈雞湯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小結：</a:t>
            </a:r>
            <a:endParaRPr lang="zh-HK" alt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76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38199" y="86804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五：樂齡科技知多點</a:t>
            </a:r>
            <a:endParaRPr lang="zh-HK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DE34241-A65E-4C94-9DD5-19FAF9164A26}"/>
              </a:ext>
            </a:extLst>
          </p:cNvPr>
          <p:cNvSpPr txBox="1">
            <a:spLocks/>
          </p:cNvSpPr>
          <p:nvPr/>
        </p:nvSpPr>
        <p:spPr>
          <a:xfrm>
            <a:off x="838199" y="2193608"/>
            <a:ext cx="10763251" cy="4839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400" dirty="0">
                <a:latin typeface="華康新綜藝體" panose="02010609010101010101" pitchFamily="49" charset="-120"/>
                <a:ea typeface="華康新綜藝體" panose="02010609010101010101"/>
              </a:rPr>
              <a:t>除了</a:t>
            </a:r>
            <a:r>
              <a:rPr lang="zh-HK" altLang="zh-HK" sz="4400" dirty="0">
                <a:latin typeface="華康新綜藝體" panose="02010609010101010101" pitchFamily="49" charset="-120"/>
                <a:ea typeface="華康新綜藝體" panose="02010609010101010101"/>
              </a:rPr>
              <a:t>心靈上的陪</a:t>
            </a:r>
            <a:r>
              <a:rPr lang="zh-TW" altLang="zh-HK" sz="4400" dirty="0">
                <a:latin typeface="華康新綜藝體" panose="02010609010101010101" pitchFamily="49" charset="-120"/>
                <a:ea typeface="華康新綜藝體" panose="02010609010101010101"/>
              </a:rPr>
              <a:t>伴</a:t>
            </a:r>
            <a:r>
              <a:rPr lang="zh-TW" altLang="en-US" sz="4400" dirty="0">
                <a:latin typeface="華康新綜藝體" panose="02010609010101010101" pitchFamily="49" charset="-120"/>
                <a:ea typeface="華康新綜藝體" panose="02010609010101010101"/>
              </a:rPr>
              <a:t>，日常中我們可以多動腦筋，善用我們的知識，為長者發明創新科技產品以便利長者生活！</a:t>
            </a:r>
            <a:endParaRPr lang="zh-HK" altLang="en-US" sz="4400" dirty="0">
              <a:latin typeface="華康新綜藝體" panose="02010609010101010101" pitchFamily="49" charset="-120"/>
              <a:ea typeface="華康新綜藝體" panose="0201060901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8754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B0863E-D93B-4D37-A25B-08E7C545BE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4430" y="2077085"/>
            <a:ext cx="9963150" cy="5122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體驗長者的活動，希望同學可以了解長者因為關節、視力和體力等退化對日常生活造成各種不便，你們要學習如何多一點關心及尊重，多一點耐性跟他們聊天、多一點的時間陪伴他們，小小的行動與幫忙就已經可以減輕他們辛勞。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430" y="424656"/>
            <a:ext cx="6917373" cy="1544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HK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93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0500" cy="15446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FD20D2F-386B-4375-93B8-C8314D5A62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34540" y="1656080"/>
            <a:ext cx="4222750" cy="44704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B3EC34-BC5B-4B60-B2AA-048992E59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60" y="156375"/>
            <a:ext cx="4617288" cy="65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0500" cy="15446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EBE866D-FAA9-4EB8-BAA2-FBF2921757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16918" y="1415729"/>
            <a:ext cx="3776663" cy="53419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B03AB83-C957-412E-A593-CEEB2E30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63" y="673302"/>
            <a:ext cx="4101567" cy="57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8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0500" cy="15446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46CECB4-F474-4610-BD79-640DF913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85" y="1462142"/>
            <a:ext cx="3822487" cy="539585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133B780-9095-4979-B50C-5B6915A00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98" y="711688"/>
            <a:ext cx="3822487" cy="54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B56500-6CEC-4F91-9949-C34F2365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22305"/>
              </p:ext>
            </p:extLst>
          </p:nvPr>
        </p:nvGraphicFramePr>
        <p:xfrm>
          <a:off x="1736272" y="1585398"/>
          <a:ext cx="8719456" cy="482832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2663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709281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0291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讓學生了解長者年輕時曾對社會作出的貢獻，透過體驗活動感受長者生活上的困難，思考如何多加關顧長者，</a:t>
                      </a: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仁愛</a:t>
                      </a: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和尊重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他人</a:t>
                      </a: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的價值觀。</a:t>
                      </a:r>
                      <a:endParaRPr lang="zh-TW" altLang="en-US" sz="2400" b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888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457200" lvl="0" indent="-457200" eaLnBrk="0">
                        <a:buFont typeface="+mj-lt"/>
                        <a:buAutoNum type="arabicPeriod"/>
                      </a:pP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認識長者面對的困難和需要，思考日常生活中如何多加關顧長者。</a:t>
                      </a:r>
                    </a:p>
                    <a:p>
                      <a:pPr marL="457200" lvl="0" indent="-457200" eaLnBrk="0">
                        <a:buFont typeface="+mj-lt"/>
                        <a:buAutoNum type="arabicPeriod"/>
                      </a:pP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仁愛</a:t>
                      </a: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和尊重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他人</a:t>
                      </a:r>
                      <a:r>
                        <a:rPr lang="zh-TW" altLang="zh-HK" sz="2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的價值觀。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102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和態度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仁愛、尊重他人、孝親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5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0500" cy="15446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27F91AF-0AB3-438C-A8F0-BBD9E764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23" y="1373373"/>
            <a:ext cx="3822487" cy="53474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B6169D0-B7F5-4F11-A9D7-62357FB69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90" y="616303"/>
            <a:ext cx="3992554" cy="56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D90BBF2-13AE-4E13-B06A-9DB941BF2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0500" cy="15446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延伸學習：</a:t>
            </a:r>
            <a:endParaRPr lang="zh-HK" altLang="en-US" sz="6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212AAF1-173F-464D-BBAC-8D703A35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7119"/>
            <a:ext cx="4300364" cy="60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3C70730-0EAE-49BB-98DB-BC42501346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8638" y="2731770"/>
            <a:ext cx="11072812" cy="29832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聯課體驗活動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──尊重</a:t>
            </a:r>
            <a:r>
              <a:rPr lang="zh-TW" altLang="zh-HK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37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3C70730-0EAE-49BB-98DB-BC42501346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0225" y="2491740"/>
            <a:ext cx="11219815" cy="35296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年青力量</a:t>
            </a:r>
            <a:r>
              <a:rPr lang="en-US" altLang="zh-HK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zh-HK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長者力量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696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AF335-3B37-47E9-AC2D-C5E0B323C920}"/>
              </a:ext>
            </a:extLst>
          </p:cNvPr>
          <p:cNvSpPr txBox="1">
            <a:spLocks/>
          </p:cNvSpPr>
          <p:nvPr/>
        </p:nvSpPr>
        <p:spPr>
          <a:xfrm>
            <a:off x="857250" y="249238"/>
            <a:ext cx="11334750" cy="132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活動二：年青力量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長者力量</a:t>
            </a:r>
            <a:endParaRPr lang="zh-HK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9F1D49-FC59-4D87-9B7F-071FE862A987}"/>
              </a:ext>
            </a:extLst>
          </p:cNvPr>
          <p:cNvSpPr txBox="1">
            <a:spLocks/>
          </p:cNvSpPr>
          <p:nvPr/>
        </p:nvSpPr>
        <p:spPr>
          <a:xfrm>
            <a:off x="857250" y="1576388"/>
            <a:ext cx="11334750" cy="456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zh-TW" altLang="zh-HK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年青力量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：試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做一些簡單的動作，如︰站立、蹲下、扭腰等。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zh-TW" altLang="zh-HK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長者力量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加穿或戴上道具，感受不同的機能衰退的特徵，同時重複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細心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有何難處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56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0F8C1-6B72-457C-ADF1-8C35EBE0C1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400050"/>
            <a:ext cx="10515600" cy="18161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五類不同身體狀況的長者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C5038E9-2783-4427-9C53-3D1F28CD8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30844"/>
              </p:ext>
            </p:extLst>
          </p:nvPr>
        </p:nvGraphicFramePr>
        <p:xfrm>
          <a:off x="1014011" y="1561032"/>
          <a:ext cx="10163978" cy="42103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1328">
                  <a:extLst>
                    <a:ext uri="{9D8B030D-6E8A-4147-A177-3AD203B41FA5}">
                      <a16:colId xmlns:a16="http://schemas.microsoft.com/office/drawing/2014/main" val="23251538"/>
                    </a:ext>
                  </a:extLst>
                </a:gridCol>
                <a:gridCol w="9772650">
                  <a:extLst>
                    <a:ext uri="{9D8B030D-6E8A-4147-A177-3AD203B41FA5}">
                      <a16:colId xmlns:a16="http://schemas.microsoft.com/office/drawing/2014/main" val="3873361804"/>
                    </a:ext>
                  </a:extLst>
                </a:gridCol>
              </a:tblGrid>
              <a:tr h="5649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聽力退化：戴上耳筒，體會長者耳朵不靈光。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885753"/>
                  </a:ext>
                </a:extLst>
              </a:tr>
              <a:tr h="5649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視力退化：戴上黃色紙眼鏡，體會長者黃斑病變狀況。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34786"/>
                  </a:ext>
                </a:extLst>
              </a:tr>
              <a:tr h="5649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手部退化：戴上冬天手套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拐杖，體會長者手指及關節不靈活的感覺。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24499"/>
                  </a:ext>
                </a:extLst>
              </a:tr>
              <a:tr h="9751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肌肉衰退體驗：學生穿戴上自製體驗工具（色帶膠圈），體驗長者膝關節彎曲度受限、駝背及行動不靈活的感覺。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11406"/>
                  </a:ext>
                </a:extLst>
              </a:tr>
              <a:tr h="9751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肘關節限制體驗：學生手臂穿戴上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5-8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個膠圈，體驗長者關節僵硬、模擬手臂疲勞，影響每日活動能力的感覺。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0756912"/>
                  </a:ext>
                </a:extLst>
              </a:tr>
              <a:tr h="5649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腦部退化：學生身上帶上色帶，向前走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步，後退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步。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610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76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27C16-82E0-4896-BAF2-1DD21A4994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81101"/>
            <a:ext cx="10515600" cy="1325562"/>
          </a:xfrm>
        </p:spPr>
        <p:txBody>
          <a:bodyPr>
            <a:normAutofit/>
          </a:bodyPr>
          <a:lstStyle/>
          <a:p>
            <a:r>
              <a:rPr lang="zh-TW" altLang="zh-HK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AD6F36-39FB-4B3C-ACCA-0E9993D4A7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3905" y="2506663"/>
            <a:ext cx="1066419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年青力量與長者力量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有甚麼分別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74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AF335-3B37-47E9-AC2D-C5E0B323C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50" y="249238"/>
            <a:ext cx="11334750" cy="1327150"/>
          </a:xfrm>
        </p:spPr>
        <p:txBody>
          <a:bodyPr>
            <a:normAutofit/>
          </a:bodyPr>
          <a:lstStyle/>
          <a:p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瞬間白頭</a:t>
            </a:r>
            <a:endParaRPr lang="zh-HK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9F1D49-FC59-4D87-9B7F-071FE862A9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576388"/>
            <a:ext cx="10757807" cy="45624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學生分組進行體驗任務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每班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組，各組於禮堂排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線面向操場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，組員用接力的方法完成兩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HK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任務區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由起點起步，跨過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磚障礙物。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HK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任務區</a:t>
            </a:r>
            <a:r>
              <a:rPr lang="zh-HK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一籃重物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豆袋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經過地上的呼拉圈，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每個呼拉圈只能踏一步，然後回到起點，下一位同學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接力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直至全組完成，代表挑戰成功。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endParaRPr lang="zh-HK" altLang="en-US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80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73BBA6-0555-4597-85DF-47D06EA94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670" y="391478"/>
            <a:ext cx="9818370" cy="19129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zh-HK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瞬間白頭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zh-HK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</a:t>
            </a:r>
            <a:r>
              <a:rPr lang="zh-TW" altLang="zh-HK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</a:t>
            </a:r>
            <a:r>
              <a:rPr lang="zh-HK" altLang="zh-HK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與反思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0524B8-12A3-44A2-8699-3DC5C10C22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8670" y="2278063"/>
            <a:ext cx="10881360" cy="4351337"/>
          </a:xfrm>
        </p:spPr>
        <p:txBody>
          <a:bodyPr>
            <a:normAutofit fontScale="92500"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你剛才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如果每天都要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有相同的困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難，你的感受如何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長者面對身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機能衰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退的時候，你認為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會有甚麼感受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，你認為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還會遇到甚麼困難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幫助長者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HK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7159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1931</Words>
  <Application>Microsoft Office PowerPoint</Application>
  <PresentationFormat>寬螢幕</PresentationFormat>
  <Paragraphs>165</Paragraphs>
  <Slides>21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華康新綜藝體</vt:lpstr>
      <vt:lpstr>微軟正黑體</vt:lpstr>
      <vt:lpstr>Arial</vt:lpstr>
      <vt:lpstr>Calibri</vt:lpstr>
      <vt:lpstr>Calibri Light</vt:lpstr>
      <vt:lpstr>1_Office 佈景主題</vt:lpstr>
      <vt:lpstr>尊重長者（體驗課）</vt:lpstr>
      <vt:lpstr>學習重點</vt:lpstr>
      <vt:lpstr>聯課體驗活動──尊重長者  </vt:lpstr>
      <vt:lpstr>年青力量Vs長者力量  </vt:lpstr>
      <vt:lpstr>PowerPoint 簡報</vt:lpstr>
      <vt:lpstr>五類不同身體狀況的長者： </vt:lpstr>
      <vt:lpstr>訪問：</vt:lpstr>
      <vt:lpstr>活動三：瞬間白頭</vt:lpstr>
      <vt:lpstr>活動三：瞬間白頭 檢討與反思：</vt:lpstr>
      <vt:lpstr>活動三：瞬間白頭 小結：</vt:lpstr>
      <vt:lpstr>活動四：心靈雞湯</vt:lpstr>
      <vt:lpstr>活動四：心靈雞湯</vt:lpstr>
      <vt:lpstr>活動四：心靈雞湯</vt:lpstr>
      <vt:lpstr>活動四：心靈雞湯 小結：</vt:lpstr>
      <vt:lpstr>活動五：樂齡科技知多點</vt:lpstr>
      <vt:lpstr>總結：</vt:lpstr>
      <vt:lpstr>延伸學習：</vt:lpstr>
      <vt:lpstr>延伸學習：</vt:lpstr>
      <vt:lpstr>延伸學習：</vt:lpstr>
      <vt:lpstr>延伸學習：</vt:lpstr>
      <vt:lpstr>延伸學習：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德育及公民教育課</dc:title>
  <dc:creator>CHU, Ling-fung;CM Cheung</dc:creator>
  <cp:lastModifiedBy>CHOW Angela, SCDO(MCNE)4</cp:lastModifiedBy>
  <cp:revision>84</cp:revision>
  <dcterms:created xsi:type="dcterms:W3CDTF">2024-02-16T09:57:24Z</dcterms:created>
  <dcterms:modified xsi:type="dcterms:W3CDTF">2024-10-23T03:02:15Z</dcterms:modified>
</cp:coreProperties>
</file>