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81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82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0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61A0"/>
    <a:srgbClr val="F4A3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53" autoAdjust="0"/>
  </p:normalViewPr>
  <p:slideViewPr>
    <p:cSldViewPr snapToGrid="0">
      <p:cViewPr>
        <p:scale>
          <a:sx n="125" d="100"/>
          <a:sy n="125" d="100"/>
        </p:scale>
        <p:origin x="1092" y="90"/>
      </p:cViewPr>
      <p:guideLst/>
    </p:cSldViewPr>
  </p:slideViewPr>
  <p:outlineViewPr>
    <p:cViewPr>
      <p:scale>
        <a:sx n="33" d="100"/>
        <a:sy n="33" d="100"/>
      </p:scale>
      <p:origin x="0" y="-997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98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C572AE-0887-4DC2-8117-BABFC6710BD3}" type="doc">
      <dgm:prSet loTypeId="urn:microsoft.com/office/officeart/2005/8/layout/radial6" loCatId="cycle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zh-TW" altLang="en-US"/>
        </a:p>
      </dgm:t>
    </dgm:pt>
    <dgm:pt modelId="{0FA6EB1C-4A89-43CF-A882-412D458F4DF4}">
      <dgm:prSet phldrT="[文字]" custT="1"/>
      <dgm:spPr/>
      <dgm:t>
        <a:bodyPr/>
        <a:lstStyle/>
        <a:p>
          <a:r>
            <a: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主題</a:t>
          </a:r>
        </a:p>
      </dgm:t>
    </dgm:pt>
    <dgm:pt modelId="{69E52929-00A0-47EB-BAAE-E1481BE72609}" type="parTrans" cxnId="{BF5280C2-5EB0-4416-82D4-C3D447A7AEFF}">
      <dgm:prSet/>
      <dgm:spPr/>
      <dgm:t>
        <a:bodyPr/>
        <a:lstStyle/>
        <a:p>
          <a:endParaRPr lang="zh-TW" altLang="en-US" sz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BFAD0D8-3A6E-443D-B22B-3904BD1EE700}" type="sibTrans" cxnId="{BF5280C2-5EB0-4416-82D4-C3D447A7AEFF}">
      <dgm:prSet/>
      <dgm:spPr/>
      <dgm:t>
        <a:bodyPr/>
        <a:lstStyle/>
        <a:p>
          <a:endParaRPr lang="zh-TW" altLang="en-US" sz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D7DB6AD-B091-40B4-A889-E338515AB6DE}">
      <dgm:prSet phldrT="[文字]" custT="1"/>
      <dgm:spPr/>
      <dgm:t>
        <a:bodyPr lIns="0" tIns="0" rIns="0" bIns="0"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何時</a:t>
          </a:r>
          <a:r>
            <a: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br>
            <a: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（時間）</a:t>
          </a:r>
        </a:p>
      </dgm:t>
    </dgm:pt>
    <dgm:pt modelId="{A8D27D04-7B44-4775-BA20-4AB2A107D34F}" type="parTrans" cxnId="{14C1317A-74C4-4397-B414-20259DD94AB6}">
      <dgm:prSet/>
      <dgm:spPr/>
      <dgm:t>
        <a:bodyPr/>
        <a:lstStyle/>
        <a:p>
          <a:endParaRPr lang="zh-TW" altLang="en-US" sz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C89CBBC-7684-4C43-8538-6ACCCEF2871F}" type="sibTrans" cxnId="{14C1317A-74C4-4397-B414-20259DD94AB6}">
      <dgm:prSet/>
      <dgm:spPr/>
      <dgm:t>
        <a:bodyPr/>
        <a:lstStyle/>
        <a:p>
          <a:endParaRPr lang="zh-TW" altLang="en-US" sz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9CF15BB-8863-41CB-96D5-BE4B3DA814D8}">
      <dgm:prSet phldrT="[文字]" custT="1"/>
      <dgm:spPr/>
      <dgm:t>
        <a:bodyPr lIns="0" tIns="0" rIns="0" bIns="0"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何地 </a:t>
          </a:r>
          <a:br>
            <a: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（地點）</a:t>
          </a:r>
        </a:p>
      </dgm:t>
    </dgm:pt>
    <dgm:pt modelId="{DDE310E6-51E0-455D-8523-741E6F36CF68}" type="parTrans" cxnId="{EBADC41F-2CEB-4BA6-A44E-35F4D761FFBF}">
      <dgm:prSet/>
      <dgm:spPr/>
      <dgm:t>
        <a:bodyPr/>
        <a:lstStyle/>
        <a:p>
          <a:endParaRPr lang="zh-TW" altLang="en-US" sz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E81C6B5-994E-46B8-A30A-636276C7E70A}" type="sibTrans" cxnId="{EBADC41F-2CEB-4BA6-A44E-35F4D761FFBF}">
      <dgm:prSet/>
      <dgm:spPr/>
      <dgm:t>
        <a:bodyPr/>
        <a:lstStyle/>
        <a:p>
          <a:endParaRPr lang="zh-TW" altLang="en-US" sz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3226730-4673-4092-913E-EA8984C7D5CB}">
      <dgm:prSet phldrT="[文字]" custT="1"/>
      <dgm:spPr/>
      <dgm:t>
        <a:bodyPr lIns="0" tIns="0" rIns="0" bIns="0"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何人</a:t>
          </a:r>
          <a:r>
            <a: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br>
            <a: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1100" dirty="0">
              <a:latin typeface="微軟正黑體" panose="020B0604030504040204" pitchFamily="34" charset="-120"/>
              <a:ea typeface="微軟正黑體" panose="020B0604030504040204" pitchFamily="34" charset="-120"/>
            </a:rPr>
            <a:t>（人／動植物）</a:t>
          </a:r>
        </a:p>
      </dgm:t>
    </dgm:pt>
    <dgm:pt modelId="{638DD3B0-4F2D-4991-888F-744F3B90CC63}" type="parTrans" cxnId="{2A057A69-F6F0-41CE-88DC-D3D3FA882CD2}">
      <dgm:prSet/>
      <dgm:spPr/>
      <dgm:t>
        <a:bodyPr/>
        <a:lstStyle/>
        <a:p>
          <a:endParaRPr lang="zh-TW" altLang="en-US" sz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FCD572-2EB6-4CCE-A503-D0ABC5AEA2B2}" type="sibTrans" cxnId="{2A057A69-F6F0-41CE-88DC-D3D3FA882CD2}">
      <dgm:prSet/>
      <dgm:spPr/>
      <dgm:t>
        <a:bodyPr/>
        <a:lstStyle/>
        <a:p>
          <a:endParaRPr lang="zh-TW" altLang="en-US" sz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7FA7C46-2CB6-43F8-A53C-99FBCF2C6927}">
      <dgm:prSet phldrT="[文字]" custT="1"/>
      <dgm:spPr/>
      <dgm:t>
        <a:bodyPr lIns="0" tIns="0" rIns="0" bIns="0"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如何</a:t>
          </a:r>
          <a:r>
            <a: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br>
            <a: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（怎樣做／ 結果怎樣）</a:t>
          </a:r>
        </a:p>
      </dgm:t>
    </dgm:pt>
    <dgm:pt modelId="{01192DF5-47FF-48C6-95FA-CDBD40BC81F8}" type="parTrans" cxnId="{96A55710-F908-47AF-8089-9FE9DF4F3723}">
      <dgm:prSet/>
      <dgm:spPr/>
      <dgm:t>
        <a:bodyPr/>
        <a:lstStyle/>
        <a:p>
          <a:endParaRPr lang="zh-TW" altLang="en-US" sz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20DE826-55F4-4822-B24C-55193953651D}" type="sibTrans" cxnId="{96A55710-F908-47AF-8089-9FE9DF4F3723}">
      <dgm:prSet/>
      <dgm:spPr/>
      <dgm:t>
        <a:bodyPr/>
        <a:lstStyle/>
        <a:p>
          <a:endParaRPr lang="zh-TW" altLang="en-US" sz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712EB86-A97F-4168-9567-69A5CCD0A466}">
      <dgm:prSet phldrT="[文字]" custT="1"/>
      <dgm:spPr/>
      <dgm:t>
        <a:bodyPr lIns="0" tIns="0" rIns="0" bIns="0"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為何 </a:t>
          </a:r>
          <a:br>
            <a: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（為甚麼）</a:t>
          </a:r>
        </a:p>
      </dgm:t>
    </dgm:pt>
    <dgm:pt modelId="{8F62739B-F5EB-4567-BB5A-EB017B452B70}" type="parTrans" cxnId="{4AB37EA1-6B9F-4812-A3B9-835475BBB9D3}">
      <dgm:prSet/>
      <dgm:spPr/>
      <dgm:t>
        <a:bodyPr/>
        <a:lstStyle/>
        <a:p>
          <a:endParaRPr lang="zh-TW" altLang="en-US" sz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A30C2A9-697F-4272-B037-227EAB97FE22}" type="sibTrans" cxnId="{4AB37EA1-6B9F-4812-A3B9-835475BBB9D3}">
      <dgm:prSet/>
      <dgm:spPr/>
      <dgm:t>
        <a:bodyPr/>
        <a:lstStyle/>
        <a:p>
          <a:endParaRPr lang="zh-TW" altLang="en-US" sz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3BC3830-8B6D-4204-9E49-240AF7CDD79F}">
      <dgm:prSet phldrT="[文字]" custT="1"/>
      <dgm:spPr/>
      <dgm:t>
        <a:bodyPr lIns="0" tIns="0" rIns="0" bIns="0"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何事</a:t>
          </a:r>
          <a:br>
            <a: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（做甚麼）</a:t>
          </a:r>
        </a:p>
      </dgm:t>
    </dgm:pt>
    <dgm:pt modelId="{EFD4B06B-7340-4392-BC50-B6C424545D73}" type="parTrans" cxnId="{18B7896A-BC21-4CCB-8972-A0CE56BBB006}">
      <dgm:prSet/>
      <dgm:spPr/>
      <dgm:t>
        <a:bodyPr/>
        <a:lstStyle/>
        <a:p>
          <a:endParaRPr lang="zh-TW" altLang="en-US" sz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E5CA94F-69FC-4ADD-8926-6E05F0163DB8}" type="sibTrans" cxnId="{18B7896A-BC21-4CCB-8972-A0CE56BBB006}">
      <dgm:prSet/>
      <dgm:spPr/>
      <dgm:t>
        <a:bodyPr/>
        <a:lstStyle/>
        <a:p>
          <a:endParaRPr lang="zh-TW" altLang="en-US" sz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BA29322-4471-477A-9418-A8A73196CA1F}" type="pres">
      <dgm:prSet presAssocID="{4CC572AE-0887-4DC2-8117-BABFC6710BD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DEC7235-9F0D-4B1F-B0A1-C3B7D399206E}" type="pres">
      <dgm:prSet presAssocID="{0FA6EB1C-4A89-43CF-A882-412D458F4DF4}" presName="centerShape" presStyleLbl="node0" presStyleIdx="0" presStyleCnt="1"/>
      <dgm:spPr/>
    </dgm:pt>
    <dgm:pt modelId="{2D843EBB-9B6D-46BE-BAD3-57F8F57C82FB}" type="pres">
      <dgm:prSet presAssocID="{2D7DB6AD-B091-40B4-A889-E338515AB6DE}" presName="node" presStyleLbl="node1" presStyleIdx="0" presStyleCnt="6" custScaleX="142583" custScaleY="142583">
        <dgm:presLayoutVars>
          <dgm:bulletEnabled val="1"/>
        </dgm:presLayoutVars>
      </dgm:prSet>
      <dgm:spPr/>
    </dgm:pt>
    <dgm:pt modelId="{E85FCC9C-0B1C-4741-A936-0C16CC908E1A}" type="pres">
      <dgm:prSet presAssocID="{2D7DB6AD-B091-40B4-A889-E338515AB6DE}" presName="dummy" presStyleCnt="0"/>
      <dgm:spPr/>
    </dgm:pt>
    <dgm:pt modelId="{9F8D6BC9-627A-4CF8-867C-C30FC56BD5D7}" type="pres">
      <dgm:prSet presAssocID="{9C89CBBC-7684-4C43-8538-6ACCCEF2871F}" presName="sibTrans" presStyleLbl="sibTrans2D1" presStyleIdx="0" presStyleCnt="6"/>
      <dgm:spPr/>
    </dgm:pt>
    <dgm:pt modelId="{D35B3E7B-6C9A-408B-AE4B-E79711A08D92}" type="pres">
      <dgm:prSet presAssocID="{59CF15BB-8863-41CB-96D5-BE4B3DA814D8}" presName="node" presStyleLbl="node1" presStyleIdx="1" presStyleCnt="6" custScaleX="142583" custScaleY="142583">
        <dgm:presLayoutVars>
          <dgm:bulletEnabled val="1"/>
        </dgm:presLayoutVars>
      </dgm:prSet>
      <dgm:spPr/>
    </dgm:pt>
    <dgm:pt modelId="{9089D2AF-7B14-44FA-B4F8-D33FB54DD924}" type="pres">
      <dgm:prSet presAssocID="{59CF15BB-8863-41CB-96D5-BE4B3DA814D8}" presName="dummy" presStyleCnt="0"/>
      <dgm:spPr/>
    </dgm:pt>
    <dgm:pt modelId="{A3806077-B025-4862-9ADA-D566C5375045}" type="pres">
      <dgm:prSet presAssocID="{8E81C6B5-994E-46B8-A30A-636276C7E70A}" presName="sibTrans" presStyleLbl="sibTrans2D1" presStyleIdx="1" presStyleCnt="6"/>
      <dgm:spPr/>
    </dgm:pt>
    <dgm:pt modelId="{76A3C91D-A03F-4D4D-98B8-C7E861B18DD8}" type="pres">
      <dgm:prSet presAssocID="{43226730-4673-4092-913E-EA8984C7D5CB}" presName="node" presStyleLbl="node1" presStyleIdx="2" presStyleCnt="6" custScaleX="142583" custScaleY="142583">
        <dgm:presLayoutVars>
          <dgm:bulletEnabled val="1"/>
        </dgm:presLayoutVars>
      </dgm:prSet>
      <dgm:spPr/>
    </dgm:pt>
    <dgm:pt modelId="{41EDCE63-DFE7-48BC-88F0-C1D17E20D30F}" type="pres">
      <dgm:prSet presAssocID="{43226730-4673-4092-913E-EA8984C7D5CB}" presName="dummy" presStyleCnt="0"/>
      <dgm:spPr/>
    </dgm:pt>
    <dgm:pt modelId="{291D7350-F461-47A9-AD1D-C08A66372695}" type="pres">
      <dgm:prSet presAssocID="{51FCD572-2EB6-4CCE-A503-D0ABC5AEA2B2}" presName="sibTrans" presStyleLbl="sibTrans2D1" presStyleIdx="2" presStyleCnt="6"/>
      <dgm:spPr/>
    </dgm:pt>
    <dgm:pt modelId="{3312949C-A0C8-40E7-9AC3-ED2EC4580D76}" type="pres">
      <dgm:prSet presAssocID="{F3BC3830-8B6D-4204-9E49-240AF7CDD79F}" presName="node" presStyleLbl="node1" presStyleIdx="3" presStyleCnt="6" custScaleX="142583" custScaleY="142583">
        <dgm:presLayoutVars>
          <dgm:bulletEnabled val="1"/>
        </dgm:presLayoutVars>
      </dgm:prSet>
      <dgm:spPr/>
    </dgm:pt>
    <dgm:pt modelId="{B0328706-173F-4074-A587-1C495B13AF2A}" type="pres">
      <dgm:prSet presAssocID="{F3BC3830-8B6D-4204-9E49-240AF7CDD79F}" presName="dummy" presStyleCnt="0"/>
      <dgm:spPr/>
    </dgm:pt>
    <dgm:pt modelId="{2807C72A-A60E-4DF0-9C76-88B9D68E2C1C}" type="pres">
      <dgm:prSet presAssocID="{4E5CA94F-69FC-4ADD-8926-6E05F0163DB8}" presName="sibTrans" presStyleLbl="sibTrans2D1" presStyleIdx="3" presStyleCnt="6"/>
      <dgm:spPr/>
    </dgm:pt>
    <dgm:pt modelId="{C6DD9E40-AC8E-4D1B-8051-743A64E469BB}" type="pres">
      <dgm:prSet presAssocID="{5712EB86-A97F-4168-9567-69A5CCD0A466}" presName="node" presStyleLbl="node1" presStyleIdx="4" presStyleCnt="6" custScaleX="142583" custScaleY="142583">
        <dgm:presLayoutVars>
          <dgm:bulletEnabled val="1"/>
        </dgm:presLayoutVars>
      </dgm:prSet>
      <dgm:spPr/>
    </dgm:pt>
    <dgm:pt modelId="{73A8FA98-0721-48E1-997D-09571DAF1CCA}" type="pres">
      <dgm:prSet presAssocID="{5712EB86-A97F-4168-9567-69A5CCD0A466}" presName="dummy" presStyleCnt="0"/>
      <dgm:spPr/>
    </dgm:pt>
    <dgm:pt modelId="{F7C4CBF9-804C-4006-914B-94074A5BD04D}" type="pres">
      <dgm:prSet presAssocID="{FA30C2A9-697F-4272-B037-227EAB97FE22}" presName="sibTrans" presStyleLbl="sibTrans2D1" presStyleIdx="4" presStyleCnt="6"/>
      <dgm:spPr/>
    </dgm:pt>
    <dgm:pt modelId="{CCA5FB76-7B96-4A7B-A886-6F07498AF68B}" type="pres">
      <dgm:prSet presAssocID="{57FA7C46-2CB6-43F8-A53C-99FBCF2C6927}" presName="node" presStyleLbl="node1" presStyleIdx="5" presStyleCnt="6" custScaleX="142583" custScaleY="142583">
        <dgm:presLayoutVars>
          <dgm:bulletEnabled val="1"/>
        </dgm:presLayoutVars>
      </dgm:prSet>
      <dgm:spPr/>
    </dgm:pt>
    <dgm:pt modelId="{C0267CD0-E36C-4BF6-B527-DA2465390AFB}" type="pres">
      <dgm:prSet presAssocID="{57FA7C46-2CB6-43F8-A53C-99FBCF2C6927}" presName="dummy" presStyleCnt="0"/>
      <dgm:spPr/>
    </dgm:pt>
    <dgm:pt modelId="{130865B4-1E95-49FB-B27E-18EC22977FD6}" type="pres">
      <dgm:prSet presAssocID="{A20DE826-55F4-4822-B24C-55193953651D}" presName="sibTrans" presStyleLbl="sibTrans2D1" presStyleIdx="5" presStyleCnt="6"/>
      <dgm:spPr/>
    </dgm:pt>
  </dgm:ptLst>
  <dgm:cxnLst>
    <dgm:cxn modelId="{FF300B01-44A2-4DF3-BC3A-B482C1D72066}" type="presOf" srcId="{51FCD572-2EB6-4CCE-A503-D0ABC5AEA2B2}" destId="{291D7350-F461-47A9-AD1D-C08A66372695}" srcOrd="0" destOrd="0" presId="urn:microsoft.com/office/officeart/2005/8/layout/radial6"/>
    <dgm:cxn modelId="{5C8ED20B-D1DC-4673-BACE-07FEFBFDFB07}" type="presOf" srcId="{59CF15BB-8863-41CB-96D5-BE4B3DA814D8}" destId="{D35B3E7B-6C9A-408B-AE4B-E79711A08D92}" srcOrd="0" destOrd="0" presId="urn:microsoft.com/office/officeart/2005/8/layout/radial6"/>
    <dgm:cxn modelId="{96A55710-F908-47AF-8089-9FE9DF4F3723}" srcId="{0FA6EB1C-4A89-43CF-A882-412D458F4DF4}" destId="{57FA7C46-2CB6-43F8-A53C-99FBCF2C6927}" srcOrd="5" destOrd="0" parTransId="{01192DF5-47FF-48C6-95FA-CDBD40BC81F8}" sibTransId="{A20DE826-55F4-4822-B24C-55193953651D}"/>
    <dgm:cxn modelId="{16083316-1206-4F59-A638-35C9AAB92EC7}" type="presOf" srcId="{4E5CA94F-69FC-4ADD-8926-6E05F0163DB8}" destId="{2807C72A-A60E-4DF0-9C76-88B9D68E2C1C}" srcOrd="0" destOrd="0" presId="urn:microsoft.com/office/officeart/2005/8/layout/radial6"/>
    <dgm:cxn modelId="{EBADC41F-2CEB-4BA6-A44E-35F4D761FFBF}" srcId="{0FA6EB1C-4A89-43CF-A882-412D458F4DF4}" destId="{59CF15BB-8863-41CB-96D5-BE4B3DA814D8}" srcOrd="1" destOrd="0" parTransId="{DDE310E6-51E0-455D-8523-741E6F36CF68}" sibTransId="{8E81C6B5-994E-46B8-A30A-636276C7E70A}"/>
    <dgm:cxn modelId="{4CCA2C66-1A20-4834-9D91-45D1E0AE228C}" type="presOf" srcId="{A20DE826-55F4-4822-B24C-55193953651D}" destId="{130865B4-1E95-49FB-B27E-18EC22977FD6}" srcOrd="0" destOrd="0" presId="urn:microsoft.com/office/officeart/2005/8/layout/radial6"/>
    <dgm:cxn modelId="{2A057A69-F6F0-41CE-88DC-D3D3FA882CD2}" srcId="{0FA6EB1C-4A89-43CF-A882-412D458F4DF4}" destId="{43226730-4673-4092-913E-EA8984C7D5CB}" srcOrd="2" destOrd="0" parTransId="{638DD3B0-4F2D-4991-888F-744F3B90CC63}" sibTransId="{51FCD572-2EB6-4CCE-A503-D0ABC5AEA2B2}"/>
    <dgm:cxn modelId="{18B7896A-BC21-4CCB-8972-A0CE56BBB006}" srcId="{0FA6EB1C-4A89-43CF-A882-412D458F4DF4}" destId="{F3BC3830-8B6D-4204-9E49-240AF7CDD79F}" srcOrd="3" destOrd="0" parTransId="{EFD4B06B-7340-4392-BC50-B6C424545D73}" sibTransId="{4E5CA94F-69FC-4ADD-8926-6E05F0163DB8}"/>
    <dgm:cxn modelId="{3FAFAB4A-D18D-4EDA-8266-233AC62675D3}" type="presOf" srcId="{57FA7C46-2CB6-43F8-A53C-99FBCF2C6927}" destId="{CCA5FB76-7B96-4A7B-A886-6F07498AF68B}" srcOrd="0" destOrd="0" presId="urn:microsoft.com/office/officeart/2005/8/layout/radial6"/>
    <dgm:cxn modelId="{B06DBC53-365A-4409-85FD-569DAC7AE182}" type="presOf" srcId="{43226730-4673-4092-913E-EA8984C7D5CB}" destId="{76A3C91D-A03F-4D4D-98B8-C7E861B18DD8}" srcOrd="0" destOrd="0" presId="urn:microsoft.com/office/officeart/2005/8/layout/radial6"/>
    <dgm:cxn modelId="{F92FF077-19B2-4AED-8AF4-DAF6970C9C95}" type="presOf" srcId="{8E81C6B5-994E-46B8-A30A-636276C7E70A}" destId="{A3806077-B025-4862-9ADA-D566C5375045}" srcOrd="0" destOrd="0" presId="urn:microsoft.com/office/officeart/2005/8/layout/radial6"/>
    <dgm:cxn modelId="{14C1317A-74C4-4397-B414-20259DD94AB6}" srcId="{0FA6EB1C-4A89-43CF-A882-412D458F4DF4}" destId="{2D7DB6AD-B091-40B4-A889-E338515AB6DE}" srcOrd="0" destOrd="0" parTransId="{A8D27D04-7B44-4775-BA20-4AB2A107D34F}" sibTransId="{9C89CBBC-7684-4C43-8538-6ACCCEF2871F}"/>
    <dgm:cxn modelId="{2F5B3D7E-75A3-46DF-B65A-A0A1B0912F79}" type="presOf" srcId="{F3BC3830-8B6D-4204-9E49-240AF7CDD79F}" destId="{3312949C-A0C8-40E7-9AC3-ED2EC4580D76}" srcOrd="0" destOrd="0" presId="urn:microsoft.com/office/officeart/2005/8/layout/radial6"/>
    <dgm:cxn modelId="{41697385-5FC0-46E9-B939-DC97D33DC49C}" type="presOf" srcId="{4CC572AE-0887-4DC2-8117-BABFC6710BD3}" destId="{7BA29322-4471-477A-9418-A8A73196CA1F}" srcOrd="0" destOrd="0" presId="urn:microsoft.com/office/officeart/2005/8/layout/radial6"/>
    <dgm:cxn modelId="{7AD29296-D719-429C-895D-2686E5E088E7}" type="presOf" srcId="{FA30C2A9-697F-4272-B037-227EAB97FE22}" destId="{F7C4CBF9-804C-4006-914B-94074A5BD04D}" srcOrd="0" destOrd="0" presId="urn:microsoft.com/office/officeart/2005/8/layout/radial6"/>
    <dgm:cxn modelId="{B9DD51A1-B7AB-448C-94AD-4CEA9FBA4B98}" type="presOf" srcId="{5712EB86-A97F-4168-9567-69A5CCD0A466}" destId="{C6DD9E40-AC8E-4D1B-8051-743A64E469BB}" srcOrd="0" destOrd="0" presId="urn:microsoft.com/office/officeart/2005/8/layout/radial6"/>
    <dgm:cxn modelId="{4AB37EA1-6B9F-4812-A3B9-835475BBB9D3}" srcId="{0FA6EB1C-4A89-43CF-A882-412D458F4DF4}" destId="{5712EB86-A97F-4168-9567-69A5CCD0A466}" srcOrd="4" destOrd="0" parTransId="{8F62739B-F5EB-4567-BB5A-EB017B452B70}" sibTransId="{FA30C2A9-697F-4272-B037-227EAB97FE22}"/>
    <dgm:cxn modelId="{BF5280C2-5EB0-4416-82D4-C3D447A7AEFF}" srcId="{4CC572AE-0887-4DC2-8117-BABFC6710BD3}" destId="{0FA6EB1C-4A89-43CF-A882-412D458F4DF4}" srcOrd="0" destOrd="0" parTransId="{69E52929-00A0-47EB-BAAE-E1481BE72609}" sibTransId="{4BFAD0D8-3A6E-443D-B22B-3904BD1EE700}"/>
    <dgm:cxn modelId="{75CA7AD5-BCC9-40C2-98FD-FFAE9B044D5B}" type="presOf" srcId="{2D7DB6AD-B091-40B4-A889-E338515AB6DE}" destId="{2D843EBB-9B6D-46BE-BAD3-57F8F57C82FB}" srcOrd="0" destOrd="0" presId="urn:microsoft.com/office/officeart/2005/8/layout/radial6"/>
    <dgm:cxn modelId="{1285AAF2-5A91-4031-BB5F-F87B0A330AFA}" type="presOf" srcId="{0FA6EB1C-4A89-43CF-A882-412D458F4DF4}" destId="{6DEC7235-9F0D-4B1F-B0A1-C3B7D399206E}" srcOrd="0" destOrd="0" presId="urn:microsoft.com/office/officeart/2005/8/layout/radial6"/>
    <dgm:cxn modelId="{6CE5F8FF-2F1B-4F86-993C-223AF131FAFD}" type="presOf" srcId="{9C89CBBC-7684-4C43-8538-6ACCCEF2871F}" destId="{9F8D6BC9-627A-4CF8-867C-C30FC56BD5D7}" srcOrd="0" destOrd="0" presId="urn:microsoft.com/office/officeart/2005/8/layout/radial6"/>
    <dgm:cxn modelId="{8985CBA9-7A8B-4E19-8588-490C18C46445}" type="presParOf" srcId="{7BA29322-4471-477A-9418-A8A73196CA1F}" destId="{6DEC7235-9F0D-4B1F-B0A1-C3B7D399206E}" srcOrd="0" destOrd="0" presId="urn:microsoft.com/office/officeart/2005/8/layout/radial6"/>
    <dgm:cxn modelId="{ACFF64E2-4529-4971-9D87-70F8874C3208}" type="presParOf" srcId="{7BA29322-4471-477A-9418-A8A73196CA1F}" destId="{2D843EBB-9B6D-46BE-BAD3-57F8F57C82FB}" srcOrd="1" destOrd="0" presId="urn:microsoft.com/office/officeart/2005/8/layout/radial6"/>
    <dgm:cxn modelId="{F6EB6C87-ABEE-4201-9913-14D459885AD0}" type="presParOf" srcId="{7BA29322-4471-477A-9418-A8A73196CA1F}" destId="{E85FCC9C-0B1C-4741-A936-0C16CC908E1A}" srcOrd="2" destOrd="0" presId="urn:microsoft.com/office/officeart/2005/8/layout/radial6"/>
    <dgm:cxn modelId="{B6D79501-3E14-4224-AF12-A850F36DEA16}" type="presParOf" srcId="{7BA29322-4471-477A-9418-A8A73196CA1F}" destId="{9F8D6BC9-627A-4CF8-867C-C30FC56BD5D7}" srcOrd="3" destOrd="0" presId="urn:microsoft.com/office/officeart/2005/8/layout/radial6"/>
    <dgm:cxn modelId="{03CB92C3-8BC5-415A-A198-5B0E0E5FC29E}" type="presParOf" srcId="{7BA29322-4471-477A-9418-A8A73196CA1F}" destId="{D35B3E7B-6C9A-408B-AE4B-E79711A08D92}" srcOrd="4" destOrd="0" presId="urn:microsoft.com/office/officeart/2005/8/layout/radial6"/>
    <dgm:cxn modelId="{4D42488C-8927-499E-9B0C-0E86AEEBC2C9}" type="presParOf" srcId="{7BA29322-4471-477A-9418-A8A73196CA1F}" destId="{9089D2AF-7B14-44FA-B4F8-D33FB54DD924}" srcOrd="5" destOrd="0" presId="urn:microsoft.com/office/officeart/2005/8/layout/radial6"/>
    <dgm:cxn modelId="{2C354AE6-4929-48B6-AFDC-678AD26588C1}" type="presParOf" srcId="{7BA29322-4471-477A-9418-A8A73196CA1F}" destId="{A3806077-B025-4862-9ADA-D566C5375045}" srcOrd="6" destOrd="0" presId="urn:microsoft.com/office/officeart/2005/8/layout/radial6"/>
    <dgm:cxn modelId="{4D84C771-9FDA-4675-A7F6-D1C28CC90EBF}" type="presParOf" srcId="{7BA29322-4471-477A-9418-A8A73196CA1F}" destId="{76A3C91D-A03F-4D4D-98B8-C7E861B18DD8}" srcOrd="7" destOrd="0" presId="urn:microsoft.com/office/officeart/2005/8/layout/radial6"/>
    <dgm:cxn modelId="{DD4D6099-B650-4FE5-B648-864D8F996E4F}" type="presParOf" srcId="{7BA29322-4471-477A-9418-A8A73196CA1F}" destId="{41EDCE63-DFE7-48BC-88F0-C1D17E20D30F}" srcOrd="8" destOrd="0" presId="urn:microsoft.com/office/officeart/2005/8/layout/radial6"/>
    <dgm:cxn modelId="{1100FC68-250B-4928-BDF4-F33EAEDE541E}" type="presParOf" srcId="{7BA29322-4471-477A-9418-A8A73196CA1F}" destId="{291D7350-F461-47A9-AD1D-C08A66372695}" srcOrd="9" destOrd="0" presId="urn:microsoft.com/office/officeart/2005/8/layout/radial6"/>
    <dgm:cxn modelId="{5DE2EBCC-6E46-4670-B4E5-A16F5B4A7E54}" type="presParOf" srcId="{7BA29322-4471-477A-9418-A8A73196CA1F}" destId="{3312949C-A0C8-40E7-9AC3-ED2EC4580D76}" srcOrd="10" destOrd="0" presId="urn:microsoft.com/office/officeart/2005/8/layout/radial6"/>
    <dgm:cxn modelId="{FA4BA077-9AEF-44B8-9796-E56B7ED5545B}" type="presParOf" srcId="{7BA29322-4471-477A-9418-A8A73196CA1F}" destId="{B0328706-173F-4074-A587-1C495B13AF2A}" srcOrd="11" destOrd="0" presId="urn:microsoft.com/office/officeart/2005/8/layout/radial6"/>
    <dgm:cxn modelId="{119F645C-B266-4596-8B6E-6B27506A82D7}" type="presParOf" srcId="{7BA29322-4471-477A-9418-A8A73196CA1F}" destId="{2807C72A-A60E-4DF0-9C76-88B9D68E2C1C}" srcOrd="12" destOrd="0" presId="urn:microsoft.com/office/officeart/2005/8/layout/radial6"/>
    <dgm:cxn modelId="{71D0AEB7-E222-487B-8D04-A0DB72D02D2C}" type="presParOf" srcId="{7BA29322-4471-477A-9418-A8A73196CA1F}" destId="{C6DD9E40-AC8E-4D1B-8051-743A64E469BB}" srcOrd="13" destOrd="0" presId="urn:microsoft.com/office/officeart/2005/8/layout/radial6"/>
    <dgm:cxn modelId="{FDEC9641-5FAA-4A62-88F9-95442BEBF149}" type="presParOf" srcId="{7BA29322-4471-477A-9418-A8A73196CA1F}" destId="{73A8FA98-0721-48E1-997D-09571DAF1CCA}" srcOrd="14" destOrd="0" presId="urn:microsoft.com/office/officeart/2005/8/layout/radial6"/>
    <dgm:cxn modelId="{3CA32102-36C9-4541-8B51-8068BCF7A142}" type="presParOf" srcId="{7BA29322-4471-477A-9418-A8A73196CA1F}" destId="{F7C4CBF9-804C-4006-914B-94074A5BD04D}" srcOrd="15" destOrd="0" presId="urn:microsoft.com/office/officeart/2005/8/layout/radial6"/>
    <dgm:cxn modelId="{32C41AAE-F572-4397-8C72-6DE6B1ED8F1A}" type="presParOf" srcId="{7BA29322-4471-477A-9418-A8A73196CA1F}" destId="{CCA5FB76-7B96-4A7B-A886-6F07498AF68B}" srcOrd="16" destOrd="0" presId="urn:microsoft.com/office/officeart/2005/8/layout/radial6"/>
    <dgm:cxn modelId="{182EFA04-D78A-43B9-9C5C-1E304C59F629}" type="presParOf" srcId="{7BA29322-4471-477A-9418-A8A73196CA1F}" destId="{C0267CD0-E36C-4BF6-B527-DA2465390AFB}" srcOrd="17" destOrd="0" presId="urn:microsoft.com/office/officeart/2005/8/layout/radial6"/>
    <dgm:cxn modelId="{C434C5DD-271A-450F-BA87-145B13EE9BEB}" type="presParOf" srcId="{7BA29322-4471-477A-9418-A8A73196CA1F}" destId="{130865B4-1E95-49FB-B27E-18EC22977FD6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C572AE-0887-4DC2-8117-BABFC6710BD3}" type="doc">
      <dgm:prSet loTypeId="urn:microsoft.com/office/officeart/2005/8/layout/radial6" loCatId="cycle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zh-TW" altLang="en-US"/>
        </a:p>
      </dgm:t>
    </dgm:pt>
    <dgm:pt modelId="{0FA6EB1C-4A89-43CF-A882-412D458F4DF4}">
      <dgm:prSet phldrT="[文字]" custT="1"/>
      <dgm:spPr/>
      <dgm:t>
        <a:bodyPr/>
        <a:lstStyle/>
        <a:p>
          <a:endParaRPr lang="en-US" altLang="zh-TW" sz="11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sz="2400" b="1" u="sng" dirty="0">
              <a:latin typeface="微軟正黑體" panose="020B0604030504040204" pitchFamily="34" charset="-120"/>
              <a:ea typeface="微軟正黑體" panose="020B0604030504040204" pitchFamily="34" charset="-120"/>
            </a:rPr>
            <a:t>黃香</a:t>
          </a:r>
          <a:endParaRPr lang="en-US" altLang="zh-TW" sz="2400" b="1" u="sng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扇枕溫衾</a:t>
          </a:r>
          <a:r>
            <a: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br>
            <a:rPr lang="en-US" altLang="en-US" sz="11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endParaRPr lang="zh-TW" altLang="en-US" sz="11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9E52929-00A0-47EB-BAAE-E1481BE72609}" type="parTrans" cxnId="{BF5280C2-5EB0-4416-82D4-C3D447A7AEFF}">
      <dgm:prSet/>
      <dgm:spPr/>
      <dgm:t>
        <a:bodyPr/>
        <a:lstStyle/>
        <a:p>
          <a:endParaRPr lang="zh-TW" altLang="en-US" sz="1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BFAD0D8-3A6E-443D-B22B-3904BD1EE700}" type="sibTrans" cxnId="{BF5280C2-5EB0-4416-82D4-C3D447A7AEFF}">
      <dgm:prSet/>
      <dgm:spPr/>
      <dgm:t>
        <a:bodyPr/>
        <a:lstStyle/>
        <a:p>
          <a:endParaRPr lang="zh-TW" altLang="en-US" sz="1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D7DB6AD-B091-40B4-A889-E338515AB6DE}">
      <dgm:prSet phldrT="[文字]" custT="1"/>
      <dgm:spPr/>
      <dgm:t>
        <a:bodyPr/>
        <a:lstStyle/>
        <a:p>
          <a:pPr>
            <a:lnSpc>
              <a:spcPts val="2880"/>
            </a:lnSpc>
            <a:spcAft>
              <a:spcPts val="0"/>
            </a:spcAft>
          </a:pPr>
          <a:r>
            <a:rPr lang="zh-HK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漢朝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8D27D04-7B44-4775-BA20-4AB2A107D34F}" type="parTrans" cxnId="{14C1317A-74C4-4397-B414-20259DD94AB6}">
      <dgm:prSet/>
      <dgm:spPr/>
      <dgm:t>
        <a:bodyPr/>
        <a:lstStyle/>
        <a:p>
          <a:endParaRPr lang="zh-TW" altLang="en-US" sz="1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C89CBBC-7684-4C43-8538-6ACCCEF2871F}" type="sibTrans" cxnId="{14C1317A-74C4-4397-B414-20259DD94AB6}">
      <dgm:prSet/>
      <dgm:spPr/>
      <dgm:t>
        <a:bodyPr/>
        <a:lstStyle/>
        <a:p>
          <a:endParaRPr lang="zh-TW" altLang="en-US" sz="1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9CF15BB-8863-41CB-96D5-BE4B3DA814D8}">
      <dgm:prSet phldrT="[文字]" custT="1"/>
      <dgm:spPr/>
      <dgm:t>
        <a:bodyPr/>
        <a:lstStyle/>
        <a:p>
          <a:pPr>
            <a:lnSpc>
              <a:spcPts val="2880"/>
            </a:lnSpc>
            <a:spcAft>
              <a:spcPts val="0"/>
            </a:spcAft>
          </a:pP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家中</a:t>
          </a:r>
        </a:p>
      </dgm:t>
    </dgm:pt>
    <dgm:pt modelId="{DDE310E6-51E0-455D-8523-741E6F36CF68}" type="parTrans" cxnId="{EBADC41F-2CEB-4BA6-A44E-35F4D761FFBF}">
      <dgm:prSet/>
      <dgm:spPr/>
      <dgm:t>
        <a:bodyPr/>
        <a:lstStyle/>
        <a:p>
          <a:endParaRPr lang="zh-TW" altLang="en-US" sz="1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E81C6B5-994E-46B8-A30A-636276C7E70A}" type="sibTrans" cxnId="{EBADC41F-2CEB-4BA6-A44E-35F4D761FFBF}">
      <dgm:prSet/>
      <dgm:spPr/>
      <dgm:t>
        <a:bodyPr/>
        <a:lstStyle/>
        <a:p>
          <a:endParaRPr lang="zh-TW" altLang="en-US" sz="1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3226730-4673-4092-913E-EA8984C7D5CB}">
      <dgm:prSet phldrT="[文字]" custT="1"/>
      <dgm:spPr/>
      <dgm:t>
        <a:bodyPr/>
        <a:lstStyle/>
        <a:p>
          <a:r>
            <a:rPr lang="zh-HK" altLang="en-US" sz="1800" u="sng" dirty="0">
              <a:latin typeface="微軟正黑體" panose="020B0604030504040204" pitchFamily="34" charset="-120"/>
              <a:ea typeface="微軟正黑體" panose="020B0604030504040204" pitchFamily="34" charset="-120"/>
            </a:rPr>
            <a:t>黃香</a:t>
          </a:r>
          <a:r>
            <a:rPr lang="zh-TW" altLang="en-US" sz="1800" u="none" dirty="0">
              <a:latin typeface="微軟正黑體" panose="020B0604030504040204" pitchFamily="34" charset="-120"/>
              <a:ea typeface="微軟正黑體" panose="020B0604030504040204" pitchFamily="34" charset="-120"/>
            </a:rPr>
            <a:t>和爸爸</a:t>
          </a:r>
          <a:endParaRPr lang="zh-HK" altLang="en-US" sz="1800" u="sng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2880"/>
            </a:lnSpc>
            <a:spcAft>
              <a:spcPts val="0"/>
            </a:spcAft>
          </a:pPr>
          <a:endParaRPr lang="zh-TW" altLang="en-US" sz="11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38DD3B0-4F2D-4991-888F-744F3B90CC63}" type="parTrans" cxnId="{2A057A69-F6F0-41CE-88DC-D3D3FA882CD2}">
      <dgm:prSet/>
      <dgm:spPr/>
      <dgm:t>
        <a:bodyPr/>
        <a:lstStyle/>
        <a:p>
          <a:endParaRPr lang="zh-TW" altLang="en-US" sz="1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FCD572-2EB6-4CCE-A503-D0ABC5AEA2B2}" type="sibTrans" cxnId="{2A057A69-F6F0-41CE-88DC-D3D3FA882CD2}">
      <dgm:prSet/>
      <dgm:spPr/>
      <dgm:t>
        <a:bodyPr/>
        <a:lstStyle/>
        <a:p>
          <a:endParaRPr lang="zh-TW" altLang="en-US" sz="1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7FA7C46-2CB6-43F8-A53C-99FBCF2C6927}">
      <dgm:prSet phldrT="[文字]" custT="1"/>
      <dgm:spPr/>
      <dgm:t>
        <a:bodyPr/>
        <a:lstStyle/>
        <a:p>
          <a:pPr>
            <a:lnSpc>
              <a:spcPts val="2880"/>
            </a:lnSpc>
            <a:spcAft>
              <a:spcPts val="0"/>
            </a:spcAft>
          </a:pP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先做好自己，</a:t>
          </a:r>
          <a:endParaRPr lang="en-US" altLang="zh-TW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2880"/>
            </a:lnSpc>
            <a:spcAft>
              <a:spcPts val="0"/>
            </a:spcAft>
          </a:pP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再想想如何報答家人。</a:t>
          </a:r>
        </a:p>
      </dgm:t>
    </dgm:pt>
    <dgm:pt modelId="{01192DF5-47FF-48C6-95FA-CDBD40BC81F8}" type="parTrans" cxnId="{96A55710-F908-47AF-8089-9FE9DF4F3723}">
      <dgm:prSet/>
      <dgm:spPr/>
      <dgm:t>
        <a:bodyPr/>
        <a:lstStyle/>
        <a:p>
          <a:endParaRPr lang="zh-TW" altLang="en-US" sz="1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20DE826-55F4-4822-B24C-55193953651D}" type="sibTrans" cxnId="{96A55710-F908-47AF-8089-9FE9DF4F3723}">
      <dgm:prSet/>
      <dgm:spPr/>
      <dgm:t>
        <a:bodyPr/>
        <a:lstStyle/>
        <a:p>
          <a:endParaRPr lang="zh-TW" altLang="en-US" sz="1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712EB86-A97F-4168-9567-69A5CCD0A466}">
      <dgm:prSet phldrT="[文字]" custT="1"/>
      <dgm:spPr/>
      <dgm:t>
        <a:bodyPr/>
        <a:lstStyle/>
        <a:p>
          <a:pPr>
            <a:lnSpc>
              <a:spcPts val="2880"/>
            </a:lnSpc>
            <a:spcAft>
              <a:spcPts val="0"/>
            </a:spcAft>
          </a:pPr>
          <a:r>
            <a: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rPr>
            <a:t>因為黃香從心出發，</a:t>
          </a:r>
          <a:endParaRPr lang="en-US" altLang="zh-TW" sz="1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2880"/>
            </a:lnSpc>
            <a:spcAft>
              <a:spcPts val="0"/>
            </a:spcAft>
          </a:pPr>
          <a:r>
            <a: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學習感謝家人為我們付出，</a:t>
          </a:r>
          <a:endParaRPr lang="en-US" altLang="zh-TW" sz="1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2880"/>
            </a:lnSpc>
            <a:spcAft>
              <a:spcPts val="0"/>
            </a:spcAft>
          </a:pPr>
          <a:r>
            <a: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rPr>
            <a:t>答謝家人的恩情。</a:t>
          </a:r>
        </a:p>
      </dgm:t>
    </dgm:pt>
    <dgm:pt modelId="{8F62739B-F5EB-4567-BB5A-EB017B452B70}" type="parTrans" cxnId="{4AB37EA1-6B9F-4812-A3B9-835475BBB9D3}">
      <dgm:prSet/>
      <dgm:spPr/>
      <dgm:t>
        <a:bodyPr/>
        <a:lstStyle/>
        <a:p>
          <a:endParaRPr lang="zh-TW" altLang="en-US" sz="1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A30C2A9-697F-4272-B037-227EAB97FE22}" type="sibTrans" cxnId="{4AB37EA1-6B9F-4812-A3B9-835475BBB9D3}">
      <dgm:prSet/>
      <dgm:spPr/>
      <dgm:t>
        <a:bodyPr/>
        <a:lstStyle/>
        <a:p>
          <a:endParaRPr lang="zh-TW" altLang="en-US" sz="1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3BC3830-8B6D-4204-9E49-240AF7CDD79F}">
      <dgm:prSet phldrT="[文字]" custT="1"/>
      <dgm:spPr/>
      <dgm:t>
        <a:bodyPr/>
        <a:lstStyle/>
        <a:p>
          <a:pPr algn="l">
            <a:lnSpc>
              <a:spcPts val="2880"/>
            </a:lnSpc>
            <a:spcAft>
              <a:spcPts val="0"/>
            </a:spcAft>
          </a:pPr>
          <a:r>
            <a: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夏天的時候，</a:t>
          </a:r>
          <a:r>
            <a:rPr lang="zh-TW" altLang="en-US" sz="1400" u="sng" dirty="0">
              <a:latin typeface="微軟正黑體" panose="020B0604030504040204" pitchFamily="34" charset="-120"/>
              <a:ea typeface="微軟正黑體" panose="020B0604030504040204" pitchFamily="34" charset="-120"/>
            </a:rPr>
            <a:t>黃香</a:t>
          </a:r>
          <a:r>
            <a: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幫父親把床扇涼，讓他更容易入睡。冬天的時候，在父親睡覺前，黃香幫父親暖被。</a:t>
          </a:r>
        </a:p>
      </dgm:t>
    </dgm:pt>
    <dgm:pt modelId="{EFD4B06B-7340-4392-BC50-B6C424545D73}" type="parTrans" cxnId="{18B7896A-BC21-4CCB-8972-A0CE56BBB006}">
      <dgm:prSet/>
      <dgm:spPr/>
      <dgm:t>
        <a:bodyPr/>
        <a:lstStyle/>
        <a:p>
          <a:endParaRPr lang="zh-TW" altLang="en-US" sz="1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E5CA94F-69FC-4ADD-8926-6E05F0163DB8}" type="sibTrans" cxnId="{18B7896A-BC21-4CCB-8972-A0CE56BBB006}">
      <dgm:prSet/>
      <dgm:spPr/>
      <dgm:t>
        <a:bodyPr/>
        <a:lstStyle/>
        <a:p>
          <a:endParaRPr lang="zh-TW" altLang="en-US" sz="1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BA29322-4471-477A-9418-A8A73196CA1F}" type="pres">
      <dgm:prSet presAssocID="{4CC572AE-0887-4DC2-8117-BABFC6710BD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DEC7235-9F0D-4B1F-B0A1-C3B7D399206E}" type="pres">
      <dgm:prSet presAssocID="{0FA6EB1C-4A89-43CF-A882-412D458F4DF4}" presName="centerShape" presStyleLbl="node0" presStyleIdx="0" presStyleCnt="1" custScaleX="210431" custScaleY="90348" custLinFactNeighborX="8930" custLinFactNeighborY="-1206"/>
      <dgm:spPr/>
    </dgm:pt>
    <dgm:pt modelId="{2D843EBB-9B6D-46BE-BAD3-57F8F57C82FB}" type="pres">
      <dgm:prSet presAssocID="{2D7DB6AD-B091-40B4-A889-E338515AB6DE}" presName="node" presStyleLbl="node1" presStyleIdx="0" presStyleCnt="6" custScaleX="134501" custScaleY="134501" custRadScaleRad="115102" custRadScaleInc="176798">
        <dgm:presLayoutVars>
          <dgm:bulletEnabled val="1"/>
        </dgm:presLayoutVars>
      </dgm:prSet>
      <dgm:spPr/>
    </dgm:pt>
    <dgm:pt modelId="{E85FCC9C-0B1C-4741-A936-0C16CC908E1A}" type="pres">
      <dgm:prSet presAssocID="{2D7DB6AD-B091-40B4-A889-E338515AB6DE}" presName="dummy" presStyleCnt="0"/>
      <dgm:spPr/>
    </dgm:pt>
    <dgm:pt modelId="{9F8D6BC9-627A-4CF8-867C-C30FC56BD5D7}" type="pres">
      <dgm:prSet presAssocID="{9C89CBBC-7684-4C43-8538-6ACCCEF2871F}" presName="sibTrans" presStyleLbl="sibTrans2D1" presStyleIdx="0" presStyleCnt="6"/>
      <dgm:spPr/>
    </dgm:pt>
    <dgm:pt modelId="{D35B3E7B-6C9A-408B-AE4B-E79711A08D92}" type="pres">
      <dgm:prSet presAssocID="{59CF15BB-8863-41CB-96D5-BE4B3DA814D8}" presName="node" presStyleLbl="node1" presStyleIdx="1" presStyleCnt="6" custScaleX="134501" custScaleY="134501" custRadScaleRad="177275" custRadScaleInc="71082">
        <dgm:presLayoutVars>
          <dgm:bulletEnabled val="1"/>
        </dgm:presLayoutVars>
      </dgm:prSet>
      <dgm:spPr/>
    </dgm:pt>
    <dgm:pt modelId="{9089D2AF-7B14-44FA-B4F8-D33FB54DD924}" type="pres">
      <dgm:prSet presAssocID="{59CF15BB-8863-41CB-96D5-BE4B3DA814D8}" presName="dummy" presStyleCnt="0"/>
      <dgm:spPr/>
    </dgm:pt>
    <dgm:pt modelId="{A3806077-B025-4862-9ADA-D566C5375045}" type="pres">
      <dgm:prSet presAssocID="{8E81C6B5-994E-46B8-A30A-636276C7E70A}" presName="sibTrans" presStyleLbl="sibTrans2D1" presStyleIdx="1" presStyleCnt="6"/>
      <dgm:spPr/>
    </dgm:pt>
    <dgm:pt modelId="{76A3C91D-A03F-4D4D-98B8-C7E861B18DD8}" type="pres">
      <dgm:prSet presAssocID="{43226730-4673-4092-913E-EA8984C7D5CB}" presName="node" presStyleLbl="node1" presStyleIdx="2" presStyleCnt="6" custScaleX="169316" custScaleY="124870" custRadScaleRad="163150" custRadScaleInc="-40537">
        <dgm:presLayoutVars>
          <dgm:bulletEnabled val="1"/>
        </dgm:presLayoutVars>
      </dgm:prSet>
      <dgm:spPr/>
    </dgm:pt>
    <dgm:pt modelId="{41EDCE63-DFE7-48BC-88F0-C1D17E20D30F}" type="pres">
      <dgm:prSet presAssocID="{43226730-4673-4092-913E-EA8984C7D5CB}" presName="dummy" presStyleCnt="0"/>
      <dgm:spPr/>
    </dgm:pt>
    <dgm:pt modelId="{291D7350-F461-47A9-AD1D-C08A66372695}" type="pres">
      <dgm:prSet presAssocID="{51FCD572-2EB6-4CCE-A503-D0ABC5AEA2B2}" presName="sibTrans" presStyleLbl="sibTrans2D1" presStyleIdx="2" presStyleCnt="6"/>
      <dgm:spPr/>
    </dgm:pt>
    <dgm:pt modelId="{3312949C-A0C8-40E7-9AC3-ED2EC4580D76}" type="pres">
      <dgm:prSet presAssocID="{F3BC3830-8B6D-4204-9E49-240AF7CDD79F}" presName="node" presStyleLbl="node1" presStyleIdx="3" presStyleCnt="6" custScaleX="443032" custScaleY="188675" custRadScaleRad="107573" custRadScaleInc="117898">
        <dgm:presLayoutVars>
          <dgm:bulletEnabled val="1"/>
        </dgm:presLayoutVars>
      </dgm:prSet>
      <dgm:spPr/>
    </dgm:pt>
    <dgm:pt modelId="{B0328706-173F-4074-A587-1C495B13AF2A}" type="pres">
      <dgm:prSet presAssocID="{F3BC3830-8B6D-4204-9E49-240AF7CDD79F}" presName="dummy" presStyleCnt="0"/>
      <dgm:spPr/>
    </dgm:pt>
    <dgm:pt modelId="{2807C72A-A60E-4DF0-9C76-88B9D68E2C1C}" type="pres">
      <dgm:prSet presAssocID="{4E5CA94F-69FC-4ADD-8926-6E05F0163DB8}" presName="sibTrans" presStyleLbl="sibTrans2D1" presStyleIdx="3" presStyleCnt="6"/>
      <dgm:spPr/>
    </dgm:pt>
    <dgm:pt modelId="{C6DD9E40-AC8E-4D1B-8051-743A64E469BB}" type="pres">
      <dgm:prSet presAssocID="{5712EB86-A97F-4168-9567-69A5CCD0A466}" presName="node" presStyleLbl="node1" presStyleIdx="4" presStyleCnt="6" custScaleX="357965" custScaleY="159867" custRadScaleRad="228569" custRadScaleInc="127051">
        <dgm:presLayoutVars>
          <dgm:bulletEnabled val="1"/>
        </dgm:presLayoutVars>
      </dgm:prSet>
      <dgm:spPr/>
    </dgm:pt>
    <dgm:pt modelId="{73A8FA98-0721-48E1-997D-09571DAF1CCA}" type="pres">
      <dgm:prSet presAssocID="{5712EB86-A97F-4168-9567-69A5CCD0A466}" presName="dummy" presStyleCnt="0"/>
      <dgm:spPr/>
    </dgm:pt>
    <dgm:pt modelId="{F7C4CBF9-804C-4006-914B-94074A5BD04D}" type="pres">
      <dgm:prSet presAssocID="{FA30C2A9-697F-4272-B037-227EAB97FE22}" presName="sibTrans" presStyleLbl="sibTrans2D1" presStyleIdx="4" presStyleCnt="6"/>
      <dgm:spPr/>
    </dgm:pt>
    <dgm:pt modelId="{CCA5FB76-7B96-4A7B-A886-6F07498AF68B}" type="pres">
      <dgm:prSet presAssocID="{57FA7C46-2CB6-43F8-A53C-99FBCF2C6927}" presName="node" presStyleLbl="node1" presStyleIdx="5" presStyleCnt="6" custScaleX="367916" custScaleY="126229" custRadScaleRad="129187" custRadScaleInc="41045">
        <dgm:presLayoutVars>
          <dgm:bulletEnabled val="1"/>
        </dgm:presLayoutVars>
      </dgm:prSet>
      <dgm:spPr/>
    </dgm:pt>
    <dgm:pt modelId="{C0267CD0-E36C-4BF6-B527-DA2465390AFB}" type="pres">
      <dgm:prSet presAssocID="{57FA7C46-2CB6-43F8-A53C-99FBCF2C6927}" presName="dummy" presStyleCnt="0"/>
      <dgm:spPr/>
    </dgm:pt>
    <dgm:pt modelId="{130865B4-1E95-49FB-B27E-18EC22977FD6}" type="pres">
      <dgm:prSet presAssocID="{A20DE826-55F4-4822-B24C-55193953651D}" presName="sibTrans" presStyleLbl="sibTrans2D1" presStyleIdx="5" presStyleCnt="6"/>
      <dgm:spPr/>
    </dgm:pt>
  </dgm:ptLst>
  <dgm:cxnLst>
    <dgm:cxn modelId="{46B54205-5ED9-47E0-8A01-A636B39EE866}" type="presOf" srcId="{57FA7C46-2CB6-43F8-A53C-99FBCF2C6927}" destId="{CCA5FB76-7B96-4A7B-A886-6F07498AF68B}" srcOrd="0" destOrd="0" presId="urn:microsoft.com/office/officeart/2005/8/layout/radial6"/>
    <dgm:cxn modelId="{96A55710-F908-47AF-8089-9FE9DF4F3723}" srcId="{0FA6EB1C-4A89-43CF-A882-412D458F4DF4}" destId="{57FA7C46-2CB6-43F8-A53C-99FBCF2C6927}" srcOrd="5" destOrd="0" parTransId="{01192DF5-47FF-48C6-95FA-CDBD40BC81F8}" sibTransId="{A20DE826-55F4-4822-B24C-55193953651D}"/>
    <dgm:cxn modelId="{EBADC41F-2CEB-4BA6-A44E-35F4D761FFBF}" srcId="{0FA6EB1C-4A89-43CF-A882-412D458F4DF4}" destId="{59CF15BB-8863-41CB-96D5-BE4B3DA814D8}" srcOrd="1" destOrd="0" parTransId="{DDE310E6-51E0-455D-8523-741E6F36CF68}" sibTransId="{8E81C6B5-994E-46B8-A30A-636276C7E70A}"/>
    <dgm:cxn modelId="{70053B40-4D85-4E41-87B5-88B071DEBC95}" type="presOf" srcId="{4CC572AE-0887-4DC2-8117-BABFC6710BD3}" destId="{7BA29322-4471-477A-9418-A8A73196CA1F}" srcOrd="0" destOrd="0" presId="urn:microsoft.com/office/officeart/2005/8/layout/radial6"/>
    <dgm:cxn modelId="{98A3155C-CB91-418C-9307-101F74BDF967}" type="presOf" srcId="{5712EB86-A97F-4168-9567-69A5CCD0A466}" destId="{C6DD9E40-AC8E-4D1B-8051-743A64E469BB}" srcOrd="0" destOrd="0" presId="urn:microsoft.com/office/officeart/2005/8/layout/radial6"/>
    <dgm:cxn modelId="{887AD061-D729-4B90-B99C-BB13BC677646}" type="presOf" srcId="{8E81C6B5-994E-46B8-A30A-636276C7E70A}" destId="{A3806077-B025-4862-9ADA-D566C5375045}" srcOrd="0" destOrd="0" presId="urn:microsoft.com/office/officeart/2005/8/layout/radial6"/>
    <dgm:cxn modelId="{D6DCF161-A95A-47C0-8A8E-33A332B293B0}" type="presOf" srcId="{F3BC3830-8B6D-4204-9E49-240AF7CDD79F}" destId="{3312949C-A0C8-40E7-9AC3-ED2EC4580D76}" srcOrd="0" destOrd="0" presId="urn:microsoft.com/office/officeart/2005/8/layout/radial6"/>
    <dgm:cxn modelId="{2A057A69-F6F0-41CE-88DC-D3D3FA882CD2}" srcId="{0FA6EB1C-4A89-43CF-A882-412D458F4DF4}" destId="{43226730-4673-4092-913E-EA8984C7D5CB}" srcOrd="2" destOrd="0" parTransId="{638DD3B0-4F2D-4991-888F-744F3B90CC63}" sibTransId="{51FCD572-2EB6-4CCE-A503-D0ABC5AEA2B2}"/>
    <dgm:cxn modelId="{18B7896A-BC21-4CCB-8972-A0CE56BBB006}" srcId="{0FA6EB1C-4A89-43CF-A882-412D458F4DF4}" destId="{F3BC3830-8B6D-4204-9E49-240AF7CDD79F}" srcOrd="3" destOrd="0" parTransId="{EFD4B06B-7340-4392-BC50-B6C424545D73}" sibTransId="{4E5CA94F-69FC-4ADD-8926-6E05F0163DB8}"/>
    <dgm:cxn modelId="{2EA71B4E-96A3-46C6-A0CF-1F59375457B9}" type="presOf" srcId="{59CF15BB-8863-41CB-96D5-BE4B3DA814D8}" destId="{D35B3E7B-6C9A-408B-AE4B-E79711A08D92}" srcOrd="0" destOrd="0" presId="urn:microsoft.com/office/officeart/2005/8/layout/radial6"/>
    <dgm:cxn modelId="{856A5554-1C2E-4875-891B-6C536FA7F33D}" type="presOf" srcId="{4E5CA94F-69FC-4ADD-8926-6E05F0163DB8}" destId="{2807C72A-A60E-4DF0-9C76-88B9D68E2C1C}" srcOrd="0" destOrd="0" presId="urn:microsoft.com/office/officeart/2005/8/layout/radial6"/>
    <dgm:cxn modelId="{83982357-D95F-4DE3-861B-0AA42993EB41}" type="presOf" srcId="{51FCD572-2EB6-4CCE-A503-D0ABC5AEA2B2}" destId="{291D7350-F461-47A9-AD1D-C08A66372695}" srcOrd="0" destOrd="0" presId="urn:microsoft.com/office/officeart/2005/8/layout/radial6"/>
    <dgm:cxn modelId="{5F4EF557-1C89-46E2-82C1-58B941842193}" type="presOf" srcId="{A20DE826-55F4-4822-B24C-55193953651D}" destId="{130865B4-1E95-49FB-B27E-18EC22977FD6}" srcOrd="0" destOrd="0" presId="urn:microsoft.com/office/officeart/2005/8/layout/radial6"/>
    <dgm:cxn modelId="{14C1317A-74C4-4397-B414-20259DD94AB6}" srcId="{0FA6EB1C-4A89-43CF-A882-412D458F4DF4}" destId="{2D7DB6AD-B091-40B4-A889-E338515AB6DE}" srcOrd="0" destOrd="0" parTransId="{A8D27D04-7B44-4775-BA20-4AB2A107D34F}" sibTransId="{9C89CBBC-7684-4C43-8538-6ACCCEF2871F}"/>
    <dgm:cxn modelId="{A16CDD88-E96B-40B4-9A00-8E068B4A6855}" type="presOf" srcId="{9C89CBBC-7684-4C43-8538-6ACCCEF2871F}" destId="{9F8D6BC9-627A-4CF8-867C-C30FC56BD5D7}" srcOrd="0" destOrd="0" presId="urn:microsoft.com/office/officeart/2005/8/layout/radial6"/>
    <dgm:cxn modelId="{C595429B-2BE4-4DF1-8FA0-9FF098CEA05C}" type="presOf" srcId="{FA30C2A9-697F-4272-B037-227EAB97FE22}" destId="{F7C4CBF9-804C-4006-914B-94074A5BD04D}" srcOrd="0" destOrd="0" presId="urn:microsoft.com/office/officeart/2005/8/layout/radial6"/>
    <dgm:cxn modelId="{4AB37EA1-6B9F-4812-A3B9-835475BBB9D3}" srcId="{0FA6EB1C-4A89-43CF-A882-412D458F4DF4}" destId="{5712EB86-A97F-4168-9567-69A5CCD0A466}" srcOrd="4" destOrd="0" parTransId="{8F62739B-F5EB-4567-BB5A-EB017B452B70}" sibTransId="{FA30C2A9-697F-4272-B037-227EAB97FE22}"/>
    <dgm:cxn modelId="{48934FAD-FCA7-4B68-9BEA-0B47834351F3}" type="presOf" srcId="{2D7DB6AD-B091-40B4-A889-E338515AB6DE}" destId="{2D843EBB-9B6D-46BE-BAD3-57F8F57C82FB}" srcOrd="0" destOrd="0" presId="urn:microsoft.com/office/officeart/2005/8/layout/radial6"/>
    <dgm:cxn modelId="{BF5280C2-5EB0-4416-82D4-C3D447A7AEFF}" srcId="{4CC572AE-0887-4DC2-8117-BABFC6710BD3}" destId="{0FA6EB1C-4A89-43CF-A882-412D458F4DF4}" srcOrd="0" destOrd="0" parTransId="{69E52929-00A0-47EB-BAAE-E1481BE72609}" sibTransId="{4BFAD0D8-3A6E-443D-B22B-3904BD1EE700}"/>
    <dgm:cxn modelId="{2DB788D4-BC9F-40CF-9ACF-596034B47333}" type="presOf" srcId="{0FA6EB1C-4A89-43CF-A882-412D458F4DF4}" destId="{6DEC7235-9F0D-4B1F-B0A1-C3B7D399206E}" srcOrd="0" destOrd="0" presId="urn:microsoft.com/office/officeart/2005/8/layout/radial6"/>
    <dgm:cxn modelId="{0308CBEC-FAE2-4098-8570-1BD299C85D3D}" type="presOf" srcId="{43226730-4673-4092-913E-EA8984C7D5CB}" destId="{76A3C91D-A03F-4D4D-98B8-C7E861B18DD8}" srcOrd="0" destOrd="0" presId="urn:microsoft.com/office/officeart/2005/8/layout/radial6"/>
    <dgm:cxn modelId="{7C623F01-4E84-4BDF-9D3C-6229B9333826}" type="presParOf" srcId="{7BA29322-4471-477A-9418-A8A73196CA1F}" destId="{6DEC7235-9F0D-4B1F-B0A1-C3B7D399206E}" srcOrd="0" destOrd="0" presId="urn:microsoft.com/office/officeart/2005/8/layout/radial6"/>
    <dgm:cxn modelId="{B74F0B2B-33EF-47AA-BF71-85C5FE4C34D3}" type="presParOf" srcId="{7BA29322-4471-477A-9418-A8A73196CA1F}" destId="{2D843EBB-9B6D-46BE-BAD3-57F8F57C82FB}" srcOrd="1" destOrd="0" presId="urn:microsoft.com/office/officeart/2005/8/layout/radial6"/>
    <dgm:cxn modelId="{9E1A5818-7448-428B-8993-7818F6920563}" type="presParOf" srcId="{7BA29322-4471-477A-9418-A8A73196CA1F}" destId="{E85FCC9C-0B1C-4741-A936-0C16CC908E1A}" srcOrd="2" destOrd="0" presId="urn:microsoft.com/office/officeart/2005/8/layout/radial6"/>
    <dgm:cxn modelId="{8601136A-82D6-431D-AE0F-3638A9D906E9}" type="presParOf" srcId="{7BA29322-4471-477A-9418-A8A73196CA1F}" destId="{9F8D6BC9-627A-4CF8-867C-C30FC56BD5D7}" srcOrd="3" destOrd="0" presId="urn:microsoft.com/office/officeart/2005/8/layout/radial6"/>
    <dgm:cxn modelId="{5086C0AB-AC4B-49DE-8495-BD3397910812}" type="presParOf" srcId="{7BA29322-4471-477A-9418-A8A73196CA1F}" destId="{D35B3E7B-6C9A-408B-AE4B-E79711A08D92}" srcOrd="4" destOrd="0" presId="urn:microsoft.com/office/officeart/2005/8/layout/radial6"/>
    <dgm:cxn modelId="{9AA9A86D-BAC1-4972-B9A5-6BB29D0C24A1}" type="presParOf" srcId="{7BA29322-4471-477A-9418-A8A73196CA1F}" destId="{9089D2AF-7B14-44FA-B4F8-D33FB54DD924}" srcOrd="5" destOrd="0" presId="urn:microsoft.com/office/officeart/2005/8/layout/radial6"/>
    <dgm:cxn modelId="{10C71CBD-8601-4870-A140-C34FAD9F5AEF}" type="presParOf" srcId="{7BA29322-4471-477A-9418-A8A73196CA1F}" destId="{A3806077-B025-4862-9ADA-D566C5375045}" srcOrd="6" destOrd="0" presId="urn:microsoft.com/office/officeart/2005/8/layout/radial6"/>
    <dgm:cxn modelId="{41081B36-B7A9-4F34-9955-CE5312088727}" type="presParOf" srcId="{7BA29322-4471-477A-9418-A8A73196CA1F}" destId="{76A3C91D-A03F-4D4D-98B8-C7E861B18DD8}" srcOrd="7" destOrd="0" presId="urn:microsoft.com/office/officeart/2005/8/layout/radial6"/>
    <dgm:cxn modelId="{60A98ABD-FF8D-4B5E-B7F0-A29F2E6BA738}" type="presParOf" srcId="{7BA29322-4471-477A-9418-A8A73196CA1F}" destId="{41EDCE63-DFE7-48BC-88F0-C1D17E20D30F}" srcOrd="8" destOrd="0" presId="urn:microsoft.com/office/officeart/2005/8/layout/radial6"/>
    <dgm:cxn modelId="{72552FFF-5E41-4ED3-A4B9-FB5AC297EBBE}" type="presParOf" srcId="{7BA29322-4471-477A-9418-A8A73196CA1F}" destId="{291D7350-F461-47A9-AD1D-C08A66372695}" srcOrd="9" destOrd="0" presId="urn:microsoft.com/office/officeart/2005/8/layout/radial6"/>
    <dgm:cxn modelId="{7A7CCC02-8805-487E-9FE6-D1950F8A8C4D}" type="presParOf" srcId="{7BA29322-4471-477A-9418-A8A73196CA1F}" destId="{3312949C-A0C8-40E7-9AC3-ED2EC4580D76}" srcOrd="10" destOrd="0" presId="urn:microsoft.com/office/officeart/2005/8/layout/radial6"/>
    <dgm:cxn modelId="{D15026AD-4C90-4399-ABA3-CAC4736F29ED}" type="presParOf" srcId="{7BA29322-4471-477A-9418-A8A73196CA1F}" destId="{B0328706-173F-4074-A587-1C495B13AF2A}" srcOrd="11" destOrd="0" presId="urn:microsoft.com/office/officeart/2005/8/layout/radial6"/>
    <dgm:cxn modelId="{A0D44014-A4A1-4F54-BB43-5C984C934835}" type="presParOf" srcId="{7BA29322-4471-477A-9418-A8A73196CA1F}" destId="{2807C72A-A60E-4DF0-9C76-88B9D68E2C1C}" srcOrd="12" destOrd="0" presId="urn:microsoft.com/office/officeart/2005/8/layout/radial6"/>
    <dgm:cxn modelId="{43BB30A7-B70E-4FC8-A06A-DDF1ACB4AAA6}" type="presParOf" srcId="{7BA29322-4471-477A-9418-A8A73196CA1F}" destId="{C6DD9E40-AC8E-4D1B-8051-743A64E469BB}" srcOrd="13" destOrd="0" presId="urn:microsoft.com/office/officeart/2005/8/layout/radial6"/>
    <dgm:cxn modelId="{EAC0F8D5-FC48-49DA-8619-709287B31571}" type="presParOf" srcId="{7BA29322-4471-477A-9418-A8A73196CA1F}" destId="{73A8FA98-0721-48E1-997D-09571DAF1CCA}" srcOrd="14" destOrd="0" presId="urn:microsoft.com/office/officeart/2005/8/layout/radial6"/>
    <dgm:cxn modelId="{FAF8D746-D4C0-4252-B42A-EFC9E4DFEC1C}" type="presParOf" srcId="{7BA29322-4471-477A-9418-A8A73196CA1F}" destId="{F7C4CBF9-804C-4006-914B-94074A5BD04D}" srcOrd="15" destOrd="0" presId="urn:microsoft.com/office/officeart/2005/8/layout/radial6"/>
    <dgm:cxn modelId="{DD1B4981-A3B8-426E-BDA1-FAC76B8E75A2}" type="presParOf" srcId="{7BA29322-4471-477A-9418-A8A73196CA1F}" destId="{CCA5FB76-7B96-4A7B-A886-6F07498AF68B}" srcOrd="16" destOrd="0" presId="urn:microsoft.com/office/officeart/2005/8/layout/radial6"/>
    <dgm:cxn modelId="{EE68521E-D9D2-463C-AC17-3A1D61782A5E}" type="presParOf" srcId="{7BA29322-4471-477A-9418-A8A73196CA1F}" destId="{C0267CD0-E36C-4BF6-B527-DA2465390AFB}" srcOrd="17" destOrd="0" presId="urn:microsoft.com/office/officeart/2005/8/layout/radial6"/>
    <dgm:cxn modelId="{9D1051DB-E821-4571-9646-2094C328AF2A}" type="presParOf" srcId="{7BA29322-4471-477A-9418-A8A73196CA1F}" destId="{130865B4-1E95-49FB-B27E-18EC22977FD6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865B4-1E95-49FB-B27E-18EC22977FD6}">
      <dsp:nvSpPr>
        <dsp:cNvPr id="0" name=""/>
        <dsp:cNvSpPr/>
      </dsp:nvSpPr>
      <dsp:spPr>
        <a:xfrm>
          <a:off x="2903317" y="437924"/>
          <a:ext cx="2994465" cy="2994465"/>
        </a:xfrm>
        <a:prstGeom prst="blockArc">
          <a:avLst>
            <a:gd name="adj1" fmla="val 12600000"/>
            <a:gd name="adj2" fmla="val 16200000"/>
            <a:gd name="adj3" fmla="val 4528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C4CBF9-804C-4006-914B-94074A5BD04D}">
      <dsp:nvSpPr>
        <dsp:cNvPr id="0" name=""/>
        <dsp:cNvSpPr/>
      </dsp:nvSpPr>
      <dsp:spPr>
        <a:xfrm>
          <a:off x="2903317" y="437924"/>
          <a:ext cx="2994465" cy="2994465"/>
        </a:xfrm>
        <a:prstGeom prst="blockArc">
          <a:avLst>
            <a:gd name="adj1" fmla="val 9000000"/>
            <a:gd name="adj2" fmla="val 12600000"/>
            <a:gd name="adj3" fmla="val 4528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07C72A-A60E-4DF0-9C76-88B9D68E2C1C}">
      <dsp:nvSpPr>
        <dsp:cNvPr id="0" name=""/>
        <dsp:cNvSpPr/>
      </dsp:nvSpPr>
      <dsp:spPr>
        <a:xfrm>
          <a:off x="2903317" y="437924"/>
          <a:ext cx="2994465" cy="2994465"/>
        </a:xfrm>
        <a:prstGeom prst="blockArc">
          <a:avLst>
            <a:gd name="adj1" fmla="val 5400000"/>
            <a:gd name="adj2" fmla="val 9000000"/>
            <a:gd name="adj3" fmla="val 4528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1D7350-F461-47A9-AD1D-C08A66372695}">
      <dsp:nvSpPr>
        <dsp:cNvPr id="0" name=""/>
        <dsp:cNvSpPr/>
      </dsp:nvSpPr>
      <dsp:spPr>
        <a:xfrm>
          <a:off x="2903317" y="437924"/>
          <a:ext cx="2994465" cy="2994465"/>
        </a:xfrm>
        <a:prstGeom prst="blockArc">
          <a:avLst>
            <a:gd name="adj1" fmla="val 1800000"/>
            <a:gd name="adj2" fmla="val 5400000"/>
            <a:gd name="adj3" fmla="val 4528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806077-B025-4862-9ADA-D566C5375045}">
      <dsp:nvSpPr>
        <dsp:cNvPr id="0" name=""/>
        <dsp:cNvSpPr/>
      </dsp:nvSpPr>
      <dsp:spPr>
        <a:xfrm>
          <a:off x="2903317" y="437924"/>
          <a:ext cx="2994465" cy="2994465"/>
        </a:xfrm>
        <a:prstGeom prst="blockArc">
          <a:avLst>
            <a:gd name="adj1" fmla="val 19800000"/>
            <a:gd name="adj2" fmla="val 1800000"/>
            <a:gd name="adj3" fmla="val 4528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8D6BC9-627A-4CF8-867C-C30FC56BD5D7}">
      <dsp:nvSpPr>
        <dsp:cNvPr id="0" name=""/>
        <dsp:cNvSpPr/>
      </dsp:nvSpPr>
      <dsp:spPr>
        <a:xfrm>
          <a:off x="2903317" y="437924"/>
          <a:ext cx="2994465" cy="2994465"/>
        </a:xfrm>
        <a:prstGeom prst="blockArc">
          <a:avLst>
            <a:gd name="adj1" fmla="val 16200000"/>
            <a:gd name="adj2" fmla="val 19800000"/>
            <a:gd name="adj3" fmla="val 4528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EC7235-9F0D-4B1F-B0A1-C3B7D399206E}">
      <dsp:nvSpPr>
        <dsp:cNvPr id="0" name=""/>
        <dsp:cNvSpPr/>
      </dsp:nvSpPr>
      <dsp:spPr>
        <a:xfrm>
          <a:off x="3728005" y="1262612"/>
          <a:ext cx="1345089" cy="13450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主題</a:t>
          </a:r>
        </a:p>
      </dsp:txBody>
      <dsp:txXfrm>
        <a:off x="3924989" y="1459596"/>
        <a:ext cx="951121" cy="951121"/>
      </dsp:txXfrm>
    </dsp:sp>
    <dsp:sp modelId="{2D843EBB-9B6D-46BE-BAD3-57F8F57C82FB}">
      <dsp:nvSpPr>
        <dsp:cNvPr id="0" name=""/>
        <dsp:cNvSpPr/>
      </dsp:nvSpPr>
      <dsp:spPr>
        <a:xfrm>
          <a:off x="3729295" y="-199433"/>
          <a:ext cx="1342508" cy="13425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ts val="24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何時</a:t>
          </a:r>
          <a:r>
            <a:rPr lang="zh-TW" altLang="en-US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br>
            <a:rPr lang="en-US" altLang="zh-TW" sz="1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1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（時間）</a:t>
          </a:r>
        </a:p>
      </dsp:txBody>
      <dsp:txXfrm>
        <a:off x="3925901" y="-2827"/>
        <a:ext cx="949296" cy="949296"/>
      </dsp:txXfrm>
    </dsp:sp>
    <dsp:sp modelId="{D35B3E7B-6C9A-408B-AE4B-E79711A08D92}">
      <dsp:nvSpPr>
        <dsp:cNvPr id="0" name=""/>
        <dsp:cNvSpPr/>
      </dsp:nvSpPr>
      <dsp:spPr>
        <a:xfrm>
          <a:off x="4996582" y="532234"/>
          <a:ext cx="1342508" cy="13425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ts val="24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何地 </a:t>
          </a:r>
          <a:br>
            <a:rPr lang="en-US" altLang="zh-TW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1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（地點）</a:t>
          </a:r>
        </a:p>
      </dsp:txBody>
      <dsp:txXfrm>
        <a:off x="5193188" y="728840"/>
        <a:ext cx="949296" cy="949296"/>
      </dsp:txXfrm>
    </dsp:sp>
    <dsp:sp modelId="{76A3C91D-A03F-4D4D-98B8-C7E861B18DD8}">
      <dsp:nvSpPr>
        <dsp:cNvPr id="0" name=""/>
        <dsp:cNvSpPr/>
      </dsp:nvSpPr>
      <dsp:spPr>
        <a:xfrm>
          <a:off x="4996582" y="1995570"/>
          <a:ext cx="1342508" cy="13425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ts val="24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何人</a:t>
          </a:r>
          <a:r>
            <a:rPr lang="zh-TW" altLang="en-US" sz="1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br>
            <a:rPr lang="en-US" altLang="zh-TW" sz="1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1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（人／動植物）</a:t>
          </a:r>
        </a:p>
      </dsp:txBody>
      <dsp:txXfrm>
        <a:off x="5193188" y="2192176"/>
        <a:ext cx="949296" cy="949296"/>
      </dsp:txXfrm>
    </dsp:sp>
    <dsp:sp modelId="{3312949C-A0C8-40E7-9AC3-ED2EC4580D76}">
      <dsp:nvSpPr>
        <dsp:cNvPr id="0" name=""/>
        <dsp:cNvSpPr/>
      </dsp:nvSpPr>
      <dsp:spPr>
        <a:xfrm>
          <a:off x="3729295" y="2727238"/>
          <a:ext cx="1342508" cy="13425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ts val="24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何事</a:t>
          </a:r>
          <a:br>
            <a:rPr lang="en-US" altLang="zh-TW" sz="1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1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（做甚麼）</a:t>
          </a:r>
        </a:p>
      </dsp:txBody>
      <dsp:txXfrm>
        <a:off x="3925901" y="2923844"/>
        <a:ext cx="949296" cy="949296"/>
      </dsp:txXfrm>
    </dsp:sp>
    <dsp:sp modelId="{C6DD9E40-AC8E-4D1B-8051-743A64E469BB}">
      <dsp:nvSpPr>
        <dsp:cNvPr id="0" name=""/>
        <dsp:cNvSpPr/>
      </dsp:nvSpPr>
      <dsp:spPr>
        <a:xfrm>
          <a:off x="2462009" y="1995570"/>
          <a:ext cx="1342508" cy="13425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ts val="24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為何 </a:t>
          </a:r>
          <a:br>
            <a:rPr lang="en-US" altLang="zh-TW" sz="1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1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（為甚麼）</a:t>
          </a:r>
        </a:p>
      </dsp:txBody>
      <dsp:txXfrm>
        <a:off x="2658615" y="2192176"/>
        <a:ext cx="949296" cy="949296"/>
      </dsp:txXfrm>
    </dsp:sp>
    <dsp:sp modelId="{CCA5FB76-7B96-4A7B-A886-6F07498AF68B}">
      <dsp:nvSpPr>
        <dsp:cNvPr id="0" name=""/>
        <dsp:cNvSpPr/>
      </dsp:nvSpPr>
      <dsp:spPr>
        <a:xfrm>
          <a:off x="2462009" y="532234"/>
          <a:ext cx="1342508" cy="13425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ts val="24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如何</a:t>
          </a:r>
          <a:r>
            <a:rPr lang="zh-TW" altLang="en-US" sz="1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br>
            <a:rPr lang="en-US" altLang="zh-TW" sz="1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1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（怎樣做／ 結果怎樣）</a:t>
          </a:r>
        </a:p>
      </dsp:txBody>
      <dsp:txXfrm>
        <a:off x="2658615" y="728840"/>
        <a:ext cx="949296" cy="9492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865B4-1E95-49FB-B27E-18EC22977FD6}">
      <dsp:nvSpPr>
        <dsp:cNvPr id="0" name=""/>
        <dsp:cNvSpPr/>
      </dsp:nvSpPr>
      <dsp:spPr>
        <a:xfrm>
          <a:off x="3307708" y="-182881"/>
          <a:ext cx="3077076" cy="3077076"/>
        </a:xfrm>
        <a:prstGeom prst="blockArc">
          <a:avLst>
            <a:gd name="adj1" fmla="val 12464460"/>
            <a:gd name="adj2" fmla="val 19365790"/>
            <a:gd name="adj3" fmla="val 4519"/>
          </a:avLst>
        </a:prstGeom>
        <a:gradFill rotWithShape="0">
          <a:gsLst>
            <a:gs pos="0">
              <a:schemeClr val="accent1">
                <a:shade val="90000"/>
                <a:hueOff val="350915"/>
                <a:satOff val="-3215"/>
                <a:lumOff val="2775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90000"/>
                <a:hueOff val="350915"/>
                <a:satOff val="-3215"/>
                <a:lumOff val="2775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90000"/>
                <a:hueOff val="350915"/>
                <a:satOff val="-3215"/>
                <a:lumOff val="2775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7C4CBF9-804C-4006-914B-94074A5BD04D}">
      <dsp:nvSpPr>
        <dsp:cNvPr id="0" name=""/>
        <dsp:cNvSpPr/>
      </dsp:nvSpPr>
      <dsp:spPr>
        <a:xfrm>
          <a:off x="1693748" y="594045"/>
          <a:ext cx="3077076" cy="3077076"/>
        </a:xfrm>
        <a:prstGeom prst="blockArc">
          <a:avLst>
            <a:gd name="adj1" fmla="val 10800554"/>
            <a:gd name="adj2" fmla="val 16850913"/>
            <a:gd name="adj3" fmla="val 4519"/>
          </a:avLst>
        </a:prstGeom>
        <a:gradFill rotWithShape="0">
          <a:gsLst>
            <a:gs pos="0">
              <a:schemeClr val="accent1">
                <a:shade val="90000"/>
                <a:hueOff val="280732"/>
                <a:satOff val="-2572"/>
                <a:lumOff val="2220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90000"/>
                <a:hueOff val="280732"/>
                <a:satOff val="-2572"/>
                <a:lumOff val="2220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90000"/>
                <a:hueOff val="280732"/>
                <a:satOff val="-2572"/>
                <a:lumOff val="2220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807C72A-A60E-4DF0-9C76-88B9D68E2C1C}">
      <dsp:nvSpPr>
        <dsp:cNvPr id="0" name=""/>
        <dsp:cNvSpPr/>
      </dsp:nvSpPr>
      <dsp:spPr>
        <a:xfrm>
          <a:off x="1665782" y="882467"/>
          <a:ext cx="3077076" cy="3077076"/>
        </a:xfrm>
        <a:prstGeom prst="blockArc">
          <a:avLst>
            <a:gd name="adj1" fmla="val 2259918"/>
            <a:gd name="adj2" fmla="val 11464032"/>
            <a:gd name="adj3" fmla="val 4519"/>
          </a:avLst>
        </a:prstGeom>
        <a:gradFill rotWithShape="0">
          <a:gsLst>
            <a:gs pos="0">
              <a:schemeClr val="accent1">
                <a:shade val="90000"/>
                <a:hueOff val="210549"/>
                <a:satOff val="-1929"/>
                <a:lumOff val="1665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90000"/>
                <a:hueOff val="210549"/>
                <a:satOff val="-1929"/>
                <a:lumOff val="1665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90000"/>
                <a:hueOff val="210549"/>
                <a:satOff val="-1929"/>
                <a:lumOff val="1665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91D7350-F461-47A9-AD1D-C08A66372695}">
      <dsp:nvSpPr>
        <dsp:cNvPr id="0" name=""/>
        <dsp:cNvSpPr/>
      </dsp:nvSpPr>
      <dsp:spPr>
        <a:xfrm>
          <a:off x="4277993" y="1311736"/>
          <a:ext cx="3077076" cy="3077076"/>
        </a:xfrm>
        <a:prstGeom prst="blockArc">
          <a:avLst>
            <a:gd name="adj1" fmla="val 21421184"/>
            <a:gd name="adj2" fmla="val 9659935"/>
            <a:gd name="adj3" fmla="val 4519"/>
          </a:avLst>
        </a:prstGeom>
        <a:gradFill rotWithShape="0">
          <a:gsLst>
            <a:gs pos="0">
              <a:schemeClr val="accent1">
                <a:shade val="90000"/>
                <a:hueOff val="140366"/>
                <a:satOff val="-1286"/>
                <a:lumOff val="111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90000"/>
                <a:hueOff val="140366"/>
                <a:satOff val="-1286"/>
                <a:lumOff val="111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90000"/>
                <a:hueOff val="140366"/>
                <a:satOff val="-1286"/>
                <a:lumOff val="111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3806077-B025-4862-9ADA-D566C5375045}">
      <dsp:nvSpPr>
        <dsp:cNvPr id="0" name=""/>
        <dsp:cNvSpPr/>
      </dsp:nvSpPr>
      <dsp:spPr>
        <a:xfrm>
          <a:off x="4690867" y="196390"/>
          <a:ext cx="3077076" cy="3077076"/>
        </a:xfrm>
        <a:prstGeom prst="blockArc">
          <a:avLst>
            <a:gd name="adj1" fmla="val 20182219"/>
            <a:gd name="adj2" fmla="val 2616415"/>
            <a:gd name="adj3" fmla="val 4519"/>
          </a:avLst>
        </a:prstGeom>
        <a:gradFill rotWithShape="0">
          <a:gsLst>
            <a:gs pos="0">
              <a:schemeClr val="accent1">
                <a:shade val="90000"/>
                <a:hueOff val="70183"/>
                <a:satOff val="-643"/>
                <a:lumOff val="555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90000"/>
                <a:hueOff val="70183"/>
                <a:satOff val="-643"/>
                <a:lumOff val="555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90000"/>
                <a:hueOff val="70183"/>
                <a:satOff val="-643"/>
                <a:lumOff val="555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F8D6BC9-627A-4CF8-867C-C30FC56BD5D7}">
      <dsp:nvSpPr>
        <dsp:cNvPr id="0" name=""/>
        <dsp:cNvSpPr/>
      </dsp:nvSpPr>
      <dsp:spPr>
        <a:xfrm>
          <a:off x="4789133" y="383838"/>
          <a:ext cx="3077076" cy="3077076"/>
        </a:xfrm>
        <a:prstGeom prst="blockArc">
          <a:avLst>
            <a:gd name="adj1" fmla="val 15546338"/>
            <a:gd name="adj2" fmla="val 19697984"/>
            <a:gd name="adj3" fmla="val 4519"/>
          </a:avLst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DEC7235-9F0D-4B1F-B0A1-C3B7D399206E}">
      <dsp:nvSpPr>
        <dsp:cNvPr id="0" name=""/>
        <dsp:cNvSpPr/>
      </dsp:nvSpPr>
      <dsp:spPr>
        <a:xfrm>
          <a:off x="3858776" y="1197787"/>
          <a:ext cx="2903183" cy="1246474"/>
        </a:xfrm>
        <a:prstGeom prst="ellipse">
          <a:avLst/>
        </a:prstGeom>
        <a:gradFill rotWithShape="0">
          <a:gsLst>
            <a:gs pos="0">
              <a:schemeClr val="accent1">
                <a:alpha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TW" sz="1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u="sng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黃香</a:t>
          </a:r>
          <a:endParaRPr lang="en-US" altLang="zh-TW" sz="2400" b="1" u="sng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扇枕溫衾</a:t>
          </a:r>
          <a:r>
            <a:rPr lang="en-US" alt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br>
            <a:rPr lang="en-US" altLang="en-US" sz="1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endParaRPr lang="zh-TW" altLang="en-US" sz="1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283937" y="1380329"/>
        <a:ext cx="2052861" cy="881390"/>
      </dsp:txXfrm>
    </dsp:sp>
    <dsp:sp modelId="{2D843EBB-9B6D-46BE-BAD3-57F8F57C82FB}">
      <dsp:nvSpPr>
        <dsp:cNvPr id="0" name=""/>
        <dsp:cNvSpPr/>
      </dsp:nvSpPr>
      <dsp:spPr>
        <a:xfrm>
          <a:off x="5393991" y="-203761"/>
          <a:ext cx="1298937" cy="1298937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ts val="2880"/>
            </a:lnSpc>
            <a:spcBef>
              <a:spcPct val="0"/>
            </a:spcBef>
            <a:spcAft>
              <a:spcPts val="0"/>
            </a:spcAft>
            <a:buNone/>
          </a:pPr>
          <a:r>
            <a:rPr lang="zh-HK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漢朝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584216" y="-13536"/>
        <a:ext cx="918487" cy="918487"/>
      </dsp:txXfrm>
    </dsp:sp>
    <dsp:sp modelId="{D35B3E7B-6C9A-408B-AE4B-E79711A08D92}">
      <dsp:nvSpPr>
        <dsp:cNvPr id="0" name=""/>
        <dsp:cNvSpPr/>
      </dsp:nvSpPr>
      <dsp:spPr>
        <a:xfrm>
          <a:off x="6957624" y="482713"/>
          <a:ext cx="1298937" cy="1298937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8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8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8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ts val="288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家中</a:t>
          </a:r>
        </a:p>
      </dsp:txBody>
      <dsp:txXfrm>
        <a:off x="7147849" y="672938"/>
        <a:ext cx="918487" cy="918487"/>
      </dsp:txXfrm>
    </dsp:sp>
    <dsp:sp modelId="{76A3C91D-A03F-4D4D-98B8-C7E861B18DD8}">
      <dsp:nvSpPr>
        <dsp:cNvPr id="0" name=""/>
        <dsp:cNvSpPr/>
      </dsp:nvSpPr>
      <dsp:spPr>
        <a:xfrm>
          <a:off x="6500688" y="2169127"/>
          <a:ext cx="1635161" cy="1205926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6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6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6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spcBef>
              <a:spcPct val="0"/>
            </a:spcBef>
            <a:buNone/>
          </a:pPr>
          <a:r>
            <a:rPr lang="zh-HK" altLang="en-US" sz="1800" u="sng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黃香</a:t>
          </a:r>
          <a:r>
            <a:rPr lang="zh-TW" altLang="en-US" sz="1800" u="none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和爸爸</a:t>
          </a:r>
          <a:endParaRPr lang="zh-HK" altLang="en-US" sz="1800" u="sng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800100">
            <a:lnSpc>
              <a:spcPts val="2880"/>
            </a:lnSpc>
            <a:spcBef>
              <a:spcPct val="0"/>
            </a:spcBef>
            <a:spcAft>
              <a:spcPts val="0"/>
            </a:spcAft>
            <a:buNone/>
          </a:pPr>
          <a:endParaRPr lang="zh-TW" altLang="en-US" sz="1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740152" y="2345731"/>
        <a:ext cx="1156233" cy="852718"/>
      </dsp:txXfrm>
    </dsp:sp>
    <dsp:sp modelId="{3312949C-A0C8-40E7-9AC3-ED2EC4580D76}">
      <dsp:nvSpPr>
        <dsp:cNvPr id="0" name=""/>
        <dsp:cNvSpPr/>
      </dsp:nvSpPr>
      <dsp:spPr>
        <a:xfrm>
          <a:off x="2255415" y="2428821"/>
          <a:ext cx="4278562" cy="1822120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4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4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4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l" defTabSz="622300">
            <a:lnSpc>
              <a:spcPts val="288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夏天的時候，</a:t>
          </a:r>
          <a:r>
            <a:rPr lang="zh-TW" altLang="en-US" sz="1400" u="sng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黃香</a:t>
          </a:r>
          <a:r>
            <a:rPr lang="zh-TW" altLang="en-US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幫父親把床扇涼，讓他更容易入睡。冬天的時候，在父親睡覺前，黃香幫父親暖被。</a:t>
          </a:r>
        </a:p>
      </dsp:txBody>
      <dsp:txXfrm>
        <a:off x="2881996" y="2695664"/>
        <a:ext cx="3025400" cy="1288434"/>
      </dsp:txXfrm>
    </dsp:sp>
    <dsp:sp modelId="{C6DD9E40-AC8E-4D1B-8051-743A64E469BB}">
      <dsp:nvSpPr>
        <dsp:cNvPr id="0" name=""/>
        <dsp:cNvSpPr/>
      </dsp:nvSpPr>
      <dsp:spPr>
        <a:xfrm>
          <a:off x="0" y="1360387"/>
          <a:ext cx="3457031" cy="1543908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2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32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2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ts val="288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因為黃香從心出發，</a:t>
          </a:r>
          <a:endParaRPr lang="en-US" altLang="zh-TW" sz="1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711200">
            <a:lnSpc>
              <a:spcPts val="288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學習感謝家人為我們付出，</a:t>
          </a:r>
          <a:endParaRPr lang="en-US" altLang="zh-TW" sz="1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711200">
            <a:lnSpc>
              <a:spcPts val="288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答謝家人的恩情。</a:t>
          </a:r>
        </a:p>
      </dsp:txBody>
      <dsp:txXfrm>
        <a:off x="506270" y="1586487"/>
        <a:ext cx="2444491" cy="1091708"/>
      </dsp:txXfrm>
    </dsp:sp>
    <dsp:sp modelId="{CCA5FB76-7B96-4A7B-A886-6F07498AF68B}">
      <dsp:nvSpPr>
        <dsp:cNvPr id="0" name=""/>
        <dsp:cNvSpPr/>
      </dsp:nvSpPr>
      <dsp:spPr>
        <a:xfrm>
          <a:off x="1738750" y="46162"/>
          <a:ext cx="3553132" cy="1219051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ts val="288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先做好自己，</a:t>
          </a:r>
          <a:endParaRPr lang="en-US" altLang="zh-TW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800100">
            <a:lnSpc>
              <a:spcPts val="288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再想想如何報答家人。</a:t>
          </a:r>
        </a:p>
      </dsp:txBody>
      <dsp:txXfrm>
        <a:off x="2259094" y="224688"/>
        <a:ext cx="2512444" cy="8619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1E98D3-4AFE-4E1C-8FF4-2D650FB988E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D16DB-F6E2-4817-BDC3-DCF5ABFF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29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D16DB-F6E2-4817-BDC3-DCF5ABFF19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057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K" altLang="en-US" dirty="0"/>
              <a:t>教師錦囊：</a:t>
            </a:r>
            <a:endParaRPr lang="en-US" altLang="zh-HK" dirty="0"/>
          </a:p>
          <a:p>
            <a:r>
              <a:rPr lang="zh-TW" altLang="en-US" dirty="0"/>
              <a:t>教師可解釋黃香</a:t>
            </a:r>
            <a:r>
              <a:rPr lang="en-US" altLang="zh-TW" dirty="0"/>
              <a:t>《</a:t>
            </a:r>
            <a:r>
              <a:rPr lang="zh-TW" altLang="en-US" dirty="0"/>
              <a:t>扇枕溫衾</a:t>
            </a:r>
            <a:r>
              <a:rPr lang="en-US" altLang="zh-TW" dirty="0"/>
              <a:t>》</a:t>
            </a:r>
            <a:r>
              <a:rPr lang="zh-TW" altLang="en-US" dirty="0"/>
              <a:t>故事的出處，並帶出</a:t>
            </a:r>
            <a:r>
              <a:rPr lang="zh-TW" altLang="en-US" u="none" dirty="0"/>
              <a:t>故事的意義。</a:t>
            </a:r>
            <a:endParaRPr lang="en-US" altLang="zh-TW" u="none" dirty="0"/>
          </a:p>
          <a:p>
            <a:endParaRPr lang="en-US" altLang="zh-TW" u="none" dirty="0"/>
          </a:p>
          <a:p>
            <a:pPr algn="l"/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+mn-ea"/>
              </a:rPr>
              <a:t>資料來源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i="0" dirty="0">
                <a:solidFill>
                  <a:srgbClr val="0C7D65"/>
                </a:solidFill>
                <a:effectLst/>
                <a:latin typeface="Poppins"/>
              </a:rPr>
              <a:t>《</a:t>
            </a:r>
            <a:r>
              <a:rPr lang="zh-TW" altLang="en-US" b="1" i="0" dirty="0">
                <a:solidFill>
                  <a:srgbClr val="0C7D65"/>
                </a:solidFill>
                <a:effectLst/>
                <a:latin typeface="Poppins"/>
              </a:rPr>
              <a:t>郁文華章</a:t>
            </a:r>
            <a:r>
              <a:rPr lang="en-US" altLang="zh-TW" b="1" i="0" dirty="0">
                <a:solidFill>
                  <a:srgbClr val="0C7D65"/>
                </a:solidFill>
                <a:effectLst/>
                <a:latin typeface="Poppins"/>
              </a:rPr>
              <a:t>—</a:t>
            </a:r>
            <a:r>
              <a:rPr lang="zh-TW" altLang="en-US" b="1" i="0" dirty="0">
                <a:solidFill>
                  <a:srgbClr val="0C7D65"/>
                </a:solidFill>
                <a:effectLst/>
                <a:latin typeface="Poppins"/>
              </a:rPr>
              <a:t>中華文化學與教資源套</a:t>
            </a:r>
            <a:r>
              <a:rPr lang="en-US" altLang="zh-TW" b="1" i="0" dirty="0">
                <a:solidFill>
                  <a:srgbClr val="0C7D65"/>
                </a:solidFill>
                <a:effectLst/>
                <a:latin typeface="Poppins"/>
              </a:rPr>
              <a:t>》</a:t>
            </a:r>
            <a:r>
              <a:rPr lang="zh-TW" altLang="en-US" b="1" i="0" dirty="0">
                <a:solidFill>
                  <a:srgbClr val="0C7D65"/>
                </a:solidFill>
                <a:effectLst/>
                <a:latin typeface="Poppins"/>
              </a:rPr>
              <a:t>（小學篇）</a:t>
            </a:r>
            <a:r>
              <a:rPr lang="en-US" altLang="zh-TW" b="1" i="0" dirty="0">
                <a:solidFill>
                  <a:srgbClr val="0C7D65"/>
                </a:solidFill>
                <a:effectLst/>
                <a:latin typeface="Poppins"/>
              </a:rPr>
              <a:t> </a:t>
            </a:r>
            <a:r>
              <a:rPr lang="zh-TW" altLang="en-US" b="1" i="0" dirty="0">
                <a:solidFill>
                  <a:srgbClr val="0C7D65"/>
                </a:solidFill>
                <a:effectLst/>
                <a:latin typeface="Poppins"/>
              </a:rPr>
              <a:t>（</a:t>
            </a:r>
            <a:r>
              <a:rPr lang="en-US" altLang="zh-TW" b="1" i="0" dirty="0">
                <a:solidFill>
                  <a:srgbClr val="0C7D65"/>
                </a:solidFill>
                <a:effectLst/>
                <a:latin typeface="Poppins"/>
              </a:rPr>
              <a:t>2020</a:t>
            </a:r>
            <a:r>
              <a:rPr lang="zh-TW" altLang="en-US" b="1" i="0" dirty="0">
                <a:solidFill>
                  <a:srgbClr val="0C7D65"/>
                </a:solidFill>
                <a:effectLst/>
                <a:latin typeface="Poppins"/>
              </a:rPr>
              <a:t>年）</a:t>
            </a:r>
            <a:endParaRPr lang="en-US" altLang="zh-TW" u="none" dirty="0"/>
          </a:p>
          <a:p>
            <a:r>
              <a:rPr lang="en-US" altLang="zh-HK" u="none" dirty="0"/>
              <a:t>https</a:t>
            </a:r>
            <a:r>
              <a:rPr lang="zh-HK" altLang="en-US" u="none" dirty="0"/>
              <a:t>：</a:t>
            </a:r>
            <a:r>
              <a:rPr lang="en-US" altLang="zh-HK" u="none" dirty="0"/>
              <a:t>//www.edb.gov.hk/tc/curriculum-development/kla/chi-edu/resources/primary/lang/culture.html</a:t>
            </a:r>
            <a:endParaRPr lang="zh-HK" altLang="en-US" u="none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4FB6D-7059-4DF9-BE12-FAE1C9F12F98}" type="slidenum">
              <a:rPr lang="zh-HK" altLang="en-US" smtClean="0"/>
              <a:t>11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93971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教師錦囊：</a:t>
            </a:r>
          </a:p>
          <a:p>
            <a:r>
              <a:rPr lang="zh-TW" altLang="en-US" dirty="0"/>
              <a:t>教師可提供情境，請學生以二人一組的形式，思考解決方法，再讓學生在全班前，以角色扮演表達。</a:t>
            </a:r>
          </a:p>
          <a:p>
            <a:endParaRPr lang="en-US" altLang="zh-TW" dirty="0"/>
          </a:p>
          <a:p>
            <a:r>
              <a:rPr lang="en-US" altLang="zh-TW" dirty="0"/>
              <a:t>(</a:t>
            </a:r>
            <a:r>
              <a:rPr lang="zh-TW" altLang="en-US" dirty="0"/>
              <a:t>參考例子，學生可自行發揮</a:t>
            </a:r>
            <a:r>
              <a:rPr lang="en-US" altLang="zh-TW" dirty="0"/>
              <a:t>)</a:t>
            </a:r>
            <a:endParaRPr lang="zh-TW" altLang="en-US" dirty="0"/>
          </a:p>
          <a:p>
            <a:r>
              <a:rPr lang="en-US" altLang="zh-TW" dirty="0"/>
              <a:t>1.</a:t>
            </a:r>
            <a:r>
              <a:rPr lang="zh-TW" altLang="en-US" baseline="0" dirty="0"/>
              <a:t> </a:t>
            </a:r>
            <a:r>
              <a:rPr lang="zh-TW" altLang="en-US" dirty="0"/>
              <a:t>家人工作忙碌，常感到背痛，但他們仍要每天到市場買菜做飯，你可以為他們做甚麼？</a:t>
            </a:r>
          </a:p>
          <a:p>
            <a:r>
              <a:rPr lang="zh-TW" altLang="en-US" dirty="0"/>
              <a:t>參考答案：我們先做好自己，不用家人擔心，然後可以做很多事情報答家人，例如，關心家人、替家人按摩、以自己的能力去幫忙做家務等工作。</a:t>
            </a:r>
            <a:endParaRPr lang="en-US" altLang="zh-TW" dirty="0"/>
          </a:p>
          <a:p>
            <a:endParaRPr lang="en-US" altLang="zh-TW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2.</a:t>
            </a:r>
            <a:r>
              <a:rPr lang="zh-TW" altLang="en-US" dirty="0"/>
              <a:t>弟弟／妹妹不會做家課，但家人正忙於工作或做家務，你會怎樣幫助弟妹，從而減輕家人的負擔？</a:t>
            </a:r>
            <a:endParaRPr lang="en-US" altLang="zh-TW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參考答案：我們愛護弟妹，不與弟妹爭執，用自己的能力去教弟妹做功課，以減輕家人的負擔。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3. </a:t>
            </a:r>
            <a:r>
              <a:rPr lang="zh-TW" altLang="en-US" dirty="0"/>
              <a:t>如遇到與家人意見不合的時候，我們應怎樣做？</a:t>
            </a:r>
            <a:endParaRPr lang="en-US" altLang="zh-TW" dirty="0"/>
          </a:p>
          <a:p>
            <a:r>
              <a:rPr lang="zh-TW" altLang="en-US" dirty="0"/>
              <a:t>參考答案：我們尊重家人，可先聆聽家人的意見，也坦白說出自己的意見和感受，讓家人替我們分析。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教師總結：</a:t>
            </a:r>
            <a:r>
              <a:rPr lang="en-US" altLang="zh-TW" dirty="0"/>
              <a:t> </a:t>
            </a:r>
          </a:p>
          <a:p>
            <a:r>
              <a:rPr lang="zh-TW" altLang="en-US" dirty="0"/>
              <a:t>父母長輩對我們的愛和照顧無微不至，是我們堅強的後盾。作為家庭的一分子，我們應該互相體諒各成員的辛勞，盡自己的能力，分擔家中事務，即使有意見不合的時候，也以尊敬包容的態度去聆聽及表達。</a:t>
            </a:r>
          </a:p>
          <a:p>
            <a:endParaRPr lang="zh-TW" altLang="en-US" dirty="0"/>
          </a:p>
          <a:p>
            <a:r>
              <a:rPr lang="zh-TW" altLang="en-US" dirty="0"/>
              <a:t>  </a:t>
            </a:r>
            <a:endParaRPr lang="en-US" altLang="zh-TW" dirty="0"/>
          </a:p>
          <a:p>
            <a:endParaRPr lang="en-US" altLang="zh-TW" dirty="0"/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4FB6D-7059-4DF9-BE12-FAE1C9F12F98}" type="slidenum">
              <a:rPr lang="zh-HK" altLang="en-US" smtClean="0"/>
              <a:t>12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42725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參考自：</a:t>
            </a:r>
            <a:r>
              <a:rPr lang="en-US" altLang="zh-TW" dirty="0"/>
              <a:t>《</a:t>
            </a:r>
            <a:r>
              <a:rPr lang="zh-TW" altLang="en-US" dirty="0"/>
              <a:t>郁文華章</a:t>
            </a:r>
            <a:r>
              <a:rPr lang="en-US" altLang="zh-TW" dirty="0"/>
              <a:t>—</a:t>
            </a:r>
            <a:r>
              <a:rPr lang="zh-TW" altLang="en-US" dirty="0"/>
              <a:t>中華文化學與教資源套</a:t>
            </a:r>
            <a:r>
              <a:rPr lang="en-US" altLang="zh-TW" dirty="0"/>
              <a:t>》</a:t>
            </a:r>
            <a:r>
              <a:rPr lang="zh-TW" altLang="en-US" dirty="0"/>
              <a:t>（小學篇）</a:t>
            </a:r>
            <a:r>
              <a:rPr lang="en-US" altLang="zh-TW" dirty="0"/>
              <a:t> </a:t>
            </a:r>
            <a:r>
              <a:rPr lang="zh-TW" altLang="en-US" dirty="0"/>
              <a:t>（</a:t>
            </a:r>
            <a:r>
              <a:rPr lang="en-US" altLang="zh-TW" dirty="0"/>
              <a:t>2020</a:t>
            </a:r>
            <a:r>
              <a:rPr lang="zh-TW" altLang="en-US" dirty="0"/>
              <a:t>年）</a:t>
            </a:r>
            <a:endParaRPr lang="en-US" altLang="zh-TW" dirty="0"/>
          </a:p>
          <a:p>
            <a:r>
              <a:rPr lang="en-US" altLang="zh-TW" dirty="0"/>
              <a:t>https</a:t>
            </a:r>
            <a:r>
              <a:rPr lang="zh-TW" altLang="en-US" dirty="0"/>
              <a:t>：</a:t>
            </a:r>
            <a:r>
              <a:rPr lang="en-US" altLang="zh-TW" dirty="0"/>
              <a:t>//www.edb.gov.hk/tc/curriculum-development/kla/chi-edu/resources/primary/lang/culture.html</a:t>
            </a:r>
          </a:p>
          <a:p>
            <a:endParaRPr lang="en-US" altLang="zh-HK" dirty="0"/>
          </a:p>
          <a:p>
            <a:r>
              <a:rPr lang="zh-HK" altLang="en-US" dirty="0"/>
              <a:t>教育局 課程發展處中華經典名句（小學）</a:t>
            </a:r>
          </a:p>
          <a:p>
            <a:r>
              <a:rPr lang="en-US" altLang="zh-HK" dirty="0"/>
              <a:t>https</a:t>
            </a:r>
            <a:r>
              <a:rPr lang="zh-HK" altLang="en-US" dirty="0"/>
              <a:t>：</a:t>
            </a:r>
            <a:r>
              <a:rPr lang="en-US" altLang="zh-HK" dirty="0"/>
              <a:t>//www.edb.gov.hk/attachment/tc/curriculum-development/kla/chi-edu/chinese-culture/Proverb-C1-03_pri.pdf</a:t>
            </a: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4FB6D-7059-4DF9-BE12-FAE1C9F12F98}" type="slidenum">
              <a:rPr lang="zh-HK" altLang="en-US" smtClean="0"/>
              <a:t>13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582845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K" altLang="en-US" dirty="0"/>
              <a:t>教師錦囊：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/>
              <a:t>教師將學生分三至四人一組，提供兩篇不同的新聞，給予不同的組別。</a:t>
            </a:r>
            <a:endParaRPr lang="en-US" altLang="zh-TW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/>
              <a:t>教師讓學生利用</a:t>
            </a:r>
            <a:r>
              <a:rPr lang="zh-HK" altLang="en-US" dirty="0"/>
              <a:t>六何法 </a:t>
            </a:r>
            <a:r>
              <a:rPr lang="en-US" altLang="zh-HK" dirty="0"/>
              <a:t>6W Thinking Skills</a:t>
            </a:r>
            <a:r>
              <a:rPr lang="zh-HK" altLang="en-US" dirty="0"/>
              <a:t>來</a:t>
            </a:r>
            <a:r>
              <a:rPr lang="zh-TW" altLang="en-US" dirty="0"/>
              <a:t>思考，討論新聞中的人物如何孝順家人。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4FB6D-7059-4DF9-BE12-FAE1C9F12F98}" type="slidenum">
              <a:rPr lang="zh-HK" altLang="en-US" smtClean="0"/>
              <a:t>14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88903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K" altLang="en-US" dirty="0"/>
              <a:t>教師錦囊：</a:t>
            </a:r>
          </a:p>
          <a:p>
            <a:r>
              <a:rPr lang="en-US" altLang="zh-TW" dirty="0"/>
              <a:t>1. </a:t>
            </a:r>
            <a:r>
              <a:rPr lang="zh-TW" altLang="en-US" dirty="0"/>
              <a:t>學生把一個氣球放在衣服中，成為正式的「一日媽媽」。</a:t>
            </a:r>
          </a:p>
          <a:p>
            <a:r>
              <a:rPr lang="en-US" altLang="zh-TW" dirty="0"/>
              <a:t>2. </a:t>
            </a:r>
            <a:r>
              <a:rPr lang="zh-TW" altLang="en-US" dirty="0"/>
              <a:t>學生要照顧的不是氣球，而是他們珍貴的寶貝孩子，你要時刻想到它、保護它。</a:t>
            </a:r>
          </a:p>
          <a:p>
            <a:r>
              <a:rPr lang="en-US" altLang="zh-TW" dirty="0"/>
              <a:t>3. </a:t>
            </a:r>
            <a:r>
              <a:rPr lang="zh-TW" altLang="en-US" dirty="0"/>
              <a:t>學生在懷孕時，感受當媽媽的辛苦與心情。不能傷害自己和他人肚中的氣球寶貝。</a:t>
            </a:r>
          </a:p>
          <a:p>
            <a:r>
              <a:rPr lang="en-US" altLang="zh-TW" dirty="0"/>
              <a:t>4. </a:t>
            </a:r>
            <a:r>
              <a:rPr lang="zh-TW" altLang="en-US" dirty="0"/>
              <a:t>拍下學生當媽媽的照片。</a:t>
            </a:r>
          </a:p>
          <a:p>
            <a:r>
              <a:rPr lang="en-US" altLang="zh-TW" dirty="0"/>
              <a:t>5. </a:t>
            </a:r>
            <a:r>
              <a:rPr lang="zh-TW" altLang="en-US" dirty="0"/>
              <a:t>提醒學生注意安全、克服用餐、打掃等困難。</a:t>
            </a:r>
            <a:endParaRPr lang="en-US" altLang="zh-TW" dirty="0"/>
          </a:p>
          <a:p>
            <a:r>
              <a:rPr lang="en-US" altLang="zh-TW" dirty="0"/>
              <a:t>6. </a:t>
            </a:r>
            <a:r>
              <a:rPr lang="zh-TW" altLang="en-US" dirty="0"/>
              <a:t>學生完成體驗活動後，完成工作紙，表達自己的感受，並訪問爸爸媽媽養育我們的感受。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提問建議：</a:t>
            </a:r>
            <a:endParaRPr lang="en-US" altLang="zh-TW" dirty="0"/>
          </a:p>
          <a:p>
            <a:pPr marL="228600" indent="-228600">
              <a:buAutoNum type="arabicPeriod"/>
            </a:pPr>
            <a:r>
              <a:rPr lang="zh-TW" altLang="en-US" dirty="0"/>
              <a:t>你懷着氣球時，有甚麼感覺？為甚麼？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參考答案：很緊張</a:t>
            </a:r>
            <a:r>
              <a:rPr lang="en-US" altLang="zh-TW" dirty="0"/>
              <a:t>/</a:t>
            </a:r>
            <a:r>
              <a:rPr lang="zh-TW" altLang="en-US" dirty="0"/>
              <a:t>麻煩，走路時要很小心，害怕氣球會破掉；坐下的時候腰也要挺直，很疲累。</a:t>
            </a: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228600" indent="-228600">
              <a:buAutoNum type="arabicPeriod" startAt="2"/>
            </a:pPr>
            <a:r>
              <a:rPr lang="zh-TW" altLang="en-US" baseline="0" dirty="0"/>
              <a:t>你希望放下氣球嗎？為甚麼？</a:t>
            </a:r>
            <a:endParaRPr lang="en-US" altLang="zh-TW" baseline="0" dirty="0"/>
          </a:p>
          <a:p>
            <a:pPr marL="0" indent="0">
              <a:buNone/>
            </a:pPr>
            <a:r>
              <a:rPr lang="zh-TW" altLang="en-US" dirty="0"/>
              <a:t>參考答案</a:t>
            </a:r>
            <a:r>
              <a:rPr lang="zh-TW" altLang="en-US" baseline="0" dirty="0"/>
              <a:t>：不希望，因為這是我的「寶貝」，我要保護他。 </a:t>
            </a:r>
            <a:r>
              <a:rPr lang="en-US" altLang="zh-TW" baseline="0" dirty="0"/>
              <a:t>/  </a:t>
            </a:r>
            <a:r>
              <a:rPr lang="zh-TW" altLang="en-US" baseline="0" dirty="0"/>
              <a:t>希望，因為我已經很累了。</a:t>
            </a:r>
            <a:endParaRPr lang="en-US" altLang="zh-TW" baseline="0" dirty="0"/>
          </a:p>
          <a:p>
            <a:pPr marL="0" indent="0">
              <a:buNone/>
            </a:pPr>
            <a:endParaRPr lang="en-US" altLang="zh-TW" baseline="0" dirty="0"/>
          </a:p>
          <a:p>
            <a:pPr marL="228600" indent="-228600">
              <a:buAutoNum type="arabicPeriod" startAt="3"/>
            </a:pPr>
            <a:r>
              <a:rPr lang="zh-TW" altLang="en-US" baseline="0" dirty="0"/>
              <a:t>你知道你在媽媽的肚子裏住了多久才出生嗎？</a:t>
            </a:r>
            <a:endParaRPr lang="en-US" altLang="zh-TW" baseline="0" dirty="0"/>
          </a:p>
          <a:p>
            <a:pPr marL="0" indent="0">
              <a:buNone/>
            </a:pPr>
            <a:r>
              <a:rPr lang="zh-TW" altLang="en-US" dirty="0"/>
              <a:t>參考答案</a:t>
            </a:r>
            <a:r>
              <a:rPr lang="zh-TW" altLang="en-US" baseline="0" dirty="0"/>
              <a:t>：大約</a:t>
            </a:r>
            <a:r>
              <a:rPr lang="en-US" altLang="zh-TW" baseline="0" dirty="0"/>
              <a:t>40</a:t>
            </a:r>
            <a:r>
              <a:rPr lang="zh-TW" altLang="en-US" baseline="0" dirty="0"/>
              <a:t>周。</a:t>
            </a:r>
            <a:endParaRPr lang="en-US" altLang="zh-TW" baseline="0" dirty="0"/>
          </a:p>
          <a:p>
            <a:pPr marL="0" indent="0">
              <a:buNone/>
            </a:pPr>
            <a:endParaRPr lang="en-US" altLang="zh-TW" baseline="0" dirty="0"/>
          </a:p>
          <a:p>
            <a:pPr marL="0" indent="0">
              <a:buNone/>
            </a:pPr>
            <a:r>
              <a:rPr lang="en-US" altLang="zh-TW" baseline="0" dirty="0"/>
              <a:t>4. </a:t>
            </a:r>
            <a:r>
              <a:rPr lang="zh-TW" altLang="en-US" baseline="0" dirty="0"/>
              <a:t>你覺得媽媽疲累嗎？這麼疲累，為甚麼媽媽們堅持生下我們？</a:t>
            </a:r>
            <a:endParaRPr lang="en-US" altLang="zh-TW" baseline="0" dirty="0"/>
          </a:p>
          <a:p>
            <a:pPr marL="0" indent="0">
              <a:buNone/>
            </a:pPr>
            <a:r>
              <a:rPr lang="zh-TW" altLang="en-US" dirty="0"/>
              <a:t>參考答案</a:t>
            </a:r>
            <a:r>
              <a:rPr lang="zh-TW" altLang="en-US" baseline="0" dirty="0"/>
              <a:t>：累，因為媽媽很疼愛和珍惜自己的孩子。</a:t>
            </a:r>
            <a:endParaRPr lang="en-US" altLang="zh-TW" baseline="0" dirty="0"/>
          </a:p>
          <a:p>
            <a:pPr marL="0" indent="0">
              <a:buNone/>
            </a:pPr>
            <a:endParaRPr lang="en-US" altLang="zh-TW" baseline="0" dirty="0"/>
          </a:p>
          <a:p>
            <a:endParaRPr lang="en-US" altLang="zh-TW" dirty="0"/>
          </a:p>
          <a:p>
            <a:r>
              <a:rPr lang="zh-TW" altLang="en-US" dirty="0"/>
              <a:t>老師總結：</a:t>
            </a:r>
            <a:r>
              <a:rPr lang="en-US" altLang="zh-TW" dirty="0"/>
              <a:t> </a:t>
            </a:r>
            <a:r>
              <a:rPr lang="zh-TW" altLang="en-US" dirty="0"/>
              <a:t>透過體會懷孕和保護肚子中「寶貝」的經歷，我們明白到當初媽媽懷孕的過程和當中的不便，也體會家人養育自己的辛勞，因此我們要對父母存感恩的心。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4FB6D-7059-4DF9-BE12-FAE1C9F12F98}" type="slidenum">
              <a:rPr lang="zh-HK" altLang="en-US" smtClean="0"/>
              <a:t>18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152674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HK" dirty="0"/>
          </a:p>
          <a:p>
            <a:pPr>
              <a:lnSpc>
                <a:spcPct val="150000"/>
              </a:lnSpc>
            </a:pPr>
            <a:r>
              <a:rPr lang="zh-TW" altLang="en-US" dirty="0"/>
              <a:t>（按：建議學校自行播放中華孝道相關的故事</a:t>
            </a:r>
            <a:r>
              <a:rPr lang="en-US" altLang="zh-TW" dirty="0"/>
              <a:t>]</a:t>
            </a:r>
          </a:p>
          <a:p>
            <a:pPr lvl="0">
              <a:lnSpc>
                <a:spcPct val="150000"/>
              </a:lnSpc>
              <a:defRPr/>
            </a:pPr>
            <a:endParaRPr lang="en-US" altLang="zh-TW" dirty="0"/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4FB6D-7059-4DF9-BE12-FAE1C9F12F98}" type="slidenum">
              <a:rPr lang="zh-HK" altLang="en-US" smtClean="0"/>
              <a:t>22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5870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4FB6D-7059-4DF9-BE12-FAE1C9F12F98}" type="slidenum">
              <a:rPr lang="zh-HK" altLang="en-US" smtClean="0"/>
              <a:t>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94748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D16DB-F6E2-4817-BDC3-DCF5ABFF19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56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sz="1200" b="0" dirty="0">
                <a:latin typeface="微軟正黑體" panose="020B0604030504040204" pitchFamily="34" charset="-120"/>
              </a:rPr>
              <a:t>教師錦囊：</a:t>
            </a:r>
            <a:endParaRPr lang="en-US" altLang="zh-TW" sz="1200" b="0" dirty="0">
              <a:latin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Microsoft JhengHei UI" panose="020B0604030504040204" pitchFamily="34" charset="-120"/>
                <a:cs typeface="Times New Roman" panose="02020603050405020304" pitchFamily="18" charset="0"/>
              </a:rPr>
              <a:t>教師展示「孝」字，從「孝」字的結構特點，帶出「孝」的意思：</a:t>
            </a:r>
            <a:endParaRPr kumimoji="0" lang="en-HK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Microsoft JhengHei UI" panose="020B0604030504040204" pitchFamily="34" charset="-120"/>
                <a:cs typeface="Times New Roman" panose="02020603050405020304" pitchFamily="18" charset="0"/>
              </a:rPr>
              <a:t>「孝」的部首是「子」，字形像上面有位老人，下面有位小孩子，表示小孩子背負着老人，或是用手攙扶着老人；</a:t>
            </a:r>
            <a:endParaRPr kumimoji="0" lang="en-HK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Microsoft JhengHei UI" panose="020B0604030504040204" pitchFamily="34" charset="-120"/>
                <a:cs typeface="Times New Roman" panose="02020603050405020304" pitchFamily="18" charset="0"/>
              </a:rPr>
              <a:t>所以「孝」的本義是</a:t>
            </a:r>
            <a:r>
              <a:rPr lang="zh-TW" altLang="en-US" sz="1800" b="0" dirty="0">
                <a:latin typeface="微軟正黑體" panose="020B0604030504040204" pitchFamily="34" charset="-120"/>
              </a:rPr>
              <a:t>尊敬和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Microsoft JhengHei UI" panose="020B0604030504040204" pitchFamily="34" charset="-120"/>
                <a:cs typeface="Times New Roman" panose="02020603050405020304" pitchFamily="18" charset="0"/>
              </a:rPr>
              <a:t>侍奉家人、長輩，是中華傳統美德。</a:t>
            </a:r>
            <a:r>
              <a:rPr lang="zh-TW" altLang="en-US" sz="1800" b="0" dirty="0">
                <a:latin typeface="微軟正黑體" panose="020B0604030504040204" pitchFamily="34" charset="-120"/>
              </a:rPr>
              <a:t>在中國文化中的「孝道」，就是指個人對家人長輩自然流露的感情。</a:t>
            </a:r>
            <a:endParaRPr lang="en-US" altLang="zh-TW" sz="1800" b="0" dirty="0">
              <a:latin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altLang="zh-H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zh-TW" altLang="en-US" sz="1200" b="0" dirty="0">
              <a:latin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altLang="zh-TW" sz="1200" b="0" dirty="0">
              <a:latin typeface="微軟正黑體" panose="020B0604030504040204" pitchFamily="34" charset="-12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zh-TW" altLang="en-US" sz="1200" b="0" dirty="0">
              <a:latin typeface="微軟正黑體" panose="020B0604030504040204" pitchFamily="34" charset="-12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zh-HK" altLang="en-US" sz="1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D7E27-87EC-4488-B28C-DCC6D39ACA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61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熱身活動：</a:t>
            </a:r>
            <a:r>
              <a: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說一說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新細明體" panose="02020500000000000000" pitchFamily="18" charset="-120"/>
              <a:ea typeface="+mn-ea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+mn-ea"/>
                <a:cs typeface="Times New Roman" panose="02020603050405020304" pitchFamily="18" charset="0"/>
              </a:rPr>
              <a:t>教師邀請同學於一分鐘內用「孝」字組成詞語，讓學生說出詞義，讓學生對「孝」的意義有初步的認識，</a:t>
            </a:r>
            <a:r>
              <a:rPr kumimoji="0" lang="en-HK" altLang="zh-TW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+mn-ea"/>
                <a:cs typeface="Times New Roman" panose="02020603050405020304" pitchFamily="18" charset="0"/>
              </a:rPr>
              <a:t>例如</a:t>
            </a:r>
            <a:r>
              <a:rPr kumimoji="0" lang="zh-TW" altLang="en-H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+mn-ea"/>
                <a:cs typeface="Times New Roman" panose="02020603050405020304" pitchFamily="18" charset="0"/>
              </a:rPr>
              <a:t>：</a:t>
            </a:r>
            <a:r>
              <a:rPr kumimoji="0" lang="zh-TW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+mn-ea"/>
                <a:cs typeface="Times New Roman" panose="02020603050405020304" pitchFamily="18" charset="0"/>
              </a:rPr>
              <a:t>孝</a:t>
            </a:r>
            <a:r>
              <a:rPr kumimoji="0" lang="zh-TW" altLang="en-H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+mn-ea"/>
                <a:cs typeface="Times New Roman" panose="02020603050405020304" pitchFamily="18" charset="0"/>
              </a:rPr>
              <a:t>順、孝敬、孝心、孝道、忠孝、盡孝等。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新細明體" panose="02020500000000000000" pitchFamily="18" charset="-120"/>
              <a:ea typeface="+mn-ea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+mn-ea"/>
                <a:cs typeface="Times New Roman" panose="02020603050405020304" pitchFamily="18" charset="0"/>
              </a:rPr>
              <a:t>教師也可先讓同學在家預備有關「孝」的例子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+mn-ea"/>
                <a:cs typeface="Times New Roman" panose="02020603050405020304" pitchFamily="18" charset="0"/>
              </a:rPr>
              <a:t>/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+mn-ea"/>
                <a:cs typeface="Times New Roman" panose="02020603050405020304" pitchFamily="18" charset="0"/>
              </a:rPr>
              <a:t>小故事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+mn-ea"/>
                <a:cs typeface="Times New Roman" panose="02020603050405020304" pitchFamily="18" charset="0"/>
              </a:rPr>
              <a:t>/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+mn-ea"/>
                <a:cs typeface="Times New Roman" panose="02020603050405020304" pitchFamily="18" charset="0"/>
              </a:rPr>
              <a:t>新聞回校分享。</a:t>
            </a:r>
            <a:endParaRPr kumimoji="0" lang="en-HK" altLang="zh-H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H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新細明體"/>
              <a:cs typeface="Calibri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zh-HK" altLang="en-US" sz="1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D7E27-87EC-4488-B28C-DCC6D39ACA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15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歌詞參考：</a:t>
            </a:r>
            <a:endParaRPr lang="en-US" altLang="zh-TW" dirty="0"/>
          </a:p>
          <a:p>
            <a:r>
              <a:rPr lang="zh-TW" altLang="en-US" dirty="0"/>
              <a:t>夏日汗濕透，找一把扇子，</a:t>
            </a:r>
            <a:endParaRPr lang="en-US" altLang="zh-TW" dirty="0"/>
          </a:p>
          <a:p>
            <a:r>
              <a:rPr lang="zh-TW" altLang="en-US" dirty="0"/>
              <a:t>來為爸爸趕走，蚊子陣陣寒風到，</a:t>
            </a:r>
            <a:endParaRPr lang="en-US" altLang="zh-TW" dirty="0"/>
          </a:p>
          <a:p>
            <a:r>
              <a:rPr lang="zh-TW" altLang="en-US" dirty="0"/>
              <a:t>暖一暖被窩，來讓爸爸更溫暖。</a:t>
            </a:r>
            <a:endParaRPr lang="en-US" altLang="zh-TW" dirty="0"/>
          </a:p>
          <a:p>
            <a:r>
              <a:rPr lang="zh-TW" altLang="en-US" dirty="0"/>
              <a:t>欣賞小黃香多孝順，讓爸爸開心多好！</a:t>
            </a:r>
            <a:endParaRPr lang="en-US" altLang="zh-TW" dirty="0"/>
          </a:p>
          <a:p>
            <a:r>
              <a:rPr lang="zh-TW" altLang="en-US" dirty="0"/>
              <a:t>現在抱一抱，親親爸媽，對爸媽多一點愛！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4FB6D-7059-4DF9-BE12-FAE1C9F12F98}" type="slidenum">
              <a:rPr lang="zh-HK" altLang="en-US" smtClean="0"/>
              <a:t>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59452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altLang="en-US" dirty="0"/>
              <a:t>教師錦囊：</a:t>
            </a:r>
            <a:endParaRPr lang="en-US" altLang="zh-HK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藉觀賞動畫內容，教師引導學生</a:t>
            </a:r>
            <a:r>
              <a:rPr lang="zh-TW" altLang="en-US" dirty="0"/>
              <a:t>細心留意</a:t>
            </a:r>
            <a:r>
              <a:rPr lang="zh-TW" altLang="en-US" u="sng" dirty="0"/>
              <a:t>黃香</a:t>
            </a:r>
            <a:r>
              <a:rPr lang="zh-TW" altLang="en-US" dirty="0"/>
              <a:t>故事的內容，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帶出</a:t>
            </a:r>
            <a:r>
              <a:rPr kumimoji="0" lang="zh-TW" alt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黃香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的孝心行為是值得學習並思考以下問題。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zh-HK" altLang="en-US" dirty="0"/>
          </a:p>
          <a:p>
            <a:pPr marL="228600" indent="-228600">
              <a:buAutoNum type="arabicPeriod"/>
            </a:pPr>
            <a:r>
              <a:rPr lang="zh-TW" altLang="en-US" dirty="0"/>
              <a:t>你認為</a:t>
            </a:r>
            <a:r>
              <a:rPr lang="zh-TW" altLang="en-US" u="sng" dirty="0"/>
              <a:t>黃香</a:t>
            </a:r>
            <a:r>
              <a:rPr lang="zh-TW" altLang="en-US" u="none" dirty="0"/>
              <a:t>孝順父親嗎？他做了甚麼？</a:t>
            </a:r>
            <a:endParaRPr lang="en-US" altLang="zh-TW" u="none" dirty="0"/>
          </a:p>
          <a:p>
            <a:pPr marL="0" indent="0">
              <a:buNone/>
            </a:pPr>
            <a:r>
              <a:rPr lang="zh-TW" altLang="en-US" u="none" dirty="0"/>
              <a:t>參考答案：</a:t>
            </a:r>
            <a:r>
              <a:rPr lang="zh-TW" altLang="en-US" u="sng" dirty="0"/>
              <a:t>黃香</a:t>
            </a:r>
            <a:r>
              <a:rPr lang="zh-TW" altLang="en-US" u="none" dirty="0"/>
              <a:t>很孝順，他夏天的時候每晚都為父親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扇涼枕蓆，把蚊子趕跑；冬天時用自己的體溫來暖父親用的被窩和褥子，然後才請父親上床休息。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zh-TW" altLang="en-US" u="none" dirty="0"/>
          </a:p>
          <a:p>
            <a:r>
              <a:rPr lang="en-US" altLang="zh-TW" dirty="0"/>
              <a:t>2. </a:t>
            </a:r>
            <a:r>
              <a:rPr lang="zh-TW" altLang="en-US" dirty="0"/>
              <a:t>如果你是</a:t>
            </a:r>
            <a:r>
              <a:rPr lang="zh-TW" altLang="en-US" u="sng" dirty="0"/>
              <a:t>黃香</a:t>
            </a:r>
            <a:r>
              <a:rPr lang="zh-TW" altLang="en-US" dirty="0"/>
              <a:t>的家人，你會感到高興嗎？為甚麼？</a:t>
            </a:r>
            <a:endParaRPr lang="en-US" altLang="zh-TW" dirty="0"/>
          </a:p>
          <a:p>
            <a:r>
              <a:rPr lang="zh-TW" altLang="en-US" u="none" dirty="0"/>
              <a:t>參考答案</a:t>
            </a:r>
            <a:r>
              <a:rPr lang="zh-TW" altLang="en-US" dirty="0"/>
              <a:t>：高興，因為他不但勤勞刻苦，更懂得關心他人。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3.</a:t>
            </a:r>
            <a:r>
              <a:rPr lang="en-US" altLang="zh-TW" baseline="0" dirty="0"/>
              <a:t> </a:t>
            </a:r>
            <a:r>
              <a:rPr lang="zh-TW" altLang="en-US" dirty="0"/>
              <a:t>想想看，你可以用甚麼方式向家人報親恩呢？</a:t>
            </a:r>
            <a:endParaRPr lang="en-US" altLang="zh-TW" dirty="0"/>
          </a:p>
          <a:p>
            <a:r>
              <a:rPr lang="zh-TW" altLang="en-US" u="none" dirty="0"/>
              <a:t>參考答案</a:t>
            </a:r>
            <a:r>
              <a:rPr lang="zh-TW" altLang="en-US" dirty="0">
                <a:sym typeface="Wingdings" panose="05000000000000000000" pitchFamily="2" charset="2"/>
              </a:rPr>
              <a:t>：</a:t>
            </a:r>
            <a:r>
              <a:rPr lang="en-US" altLang="zh-TW" dirty="0">
                <a:sym typeface="Wingdings" panose="05000000000000000000" pitchFamily="2" charset="2"/>
              </a:rPr>
              <a:t>(</a:t>
            </a:r>
            <a:r>
              <a:rPr lang="zh-TW" altLang="en-US" dirty="0">
                <a:sym typeface="Wingdings" panose="05000000000000000000" pitchFamily="2" charset="2"/>
              </a:rPr>
              <a:t>學生自由作答</a:t>
            </a:r>
            <a:r>
              <a:rPr lang="en-US" altLang="zh-TW" dirty="0">
                <a:sym typeface="Wingdings" panose="05000000000000000000" pitchFamily="2" charset="2"/>
              </a:rPr>
              <a:t>)</a:t>
            </a:r>
            <a:endParaRPr lang="zh-TW" altLang="en-US" dirty="0"/>
          </a:p>
          <a:p>
            <a:endParaRPr lang="en-US" altLang="zh-HK" dirty="0"/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4FB6D-7059-4DF9-BE12-FAE1C9F12F98}" type="slidenum">
              <a:rPr lang="zh-HK" altLang="en-US" smtClean="0"/>
              <a:t>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2087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K" altLang="en-US" dirty="0"/>
              <a:t>教師錦囊：</a:t>
            </a:r>
            <a:endParaRPr lang="en-US" altLang="zh-HK" dirty="0"/>
          </a:p>
          <a:p>
            <a:r>
              <a:rPr lang="zh-TW" altLang="en-US" dirty="0"/>
              <a:t>老師可讓學生以二人一組的形式，利用六何法分析黃香</a:t>
            </a:r>
            <a:r>
              <a:rPr lang="en-US" altLang="zh-TW" dirty="0"/>
              <a:t>《</a:t>
            </a:r>
            <a:r>
              <a:rPr lang="zh-TW" altLang="en-US" dirty="0"/>
              <a:t>扇枕溫衾</a:t>
            </a:r>
            <a:r>
              <a:rPr lang="en-US" altLang="zh-TW" dirty="0"/>
              <a:t>》</a:t>
            </a:r>
            <a:r>
              <a:rPr lang="zh-TW" altLang="en-US" dirty="0"/>
              <a:t>的故事內容。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完成第一部分後，老師可讓學生想想用甚麼方式向家人報親恩。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4FB6D-7059-4DF9-BE12-FAE1C9F12F98}" type="slidenum">
              <a:rPr lang="zh-HK" altLang="en-US" smtClean="0"/>
              <a:t>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53959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D7E27-87EC-4488-B28C-DCC6D39ACA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11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8810" y="2727754"/>
            <a:ext cx="6918239" cy="1913559"/>
          </a:xfrm>
        </p:spPr>
        <p:txBody>
          <a:bodyPr anchor="b"/>
          <a:lstStyle>
            <a:lvl1pPr algn="l">
              <a:defRPr sz="60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8810" y="4908841"/>
            <a:ext cx="6104329" cy="519895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dirty="0"/>
              <a:t>按一下以編輯母片副標題樣式</a:t>
            </a:r>
            <a:endParaRPr lang="en-US" dirty="0"/>
          </a:p>
        </p:txBody>
      </p:sp>
      <p:sp>
        <p:nvSpPr>
          <p:cNvPr id="10" name="矩形 9"/>
          <p:cNvSpPr/>
          <p:nvPr userDrawn="1"/>
        </p:nvSpPr>
        <p:spPr>
          <a:xfrm>
            <a:off x="329514" y="2733675"/>
            <a:ext cx="156261" cy="1920703"/>
          </a:xfrm>
          <a:prstGeom prst="rect">
            <a:avLst/>
          </a:prstGeom>
          <a:solidFill>
            <a:srgbClr val="F4A3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矩形 10"/>
          <p:cNvSpPr/>
          <p:nvPr userDrawn="1"/>
        </p:nvSpPr>
        <p:spPr>
          <a:xfrm>
            <a:off x="329513" y="4654379"/>
            <a:ext cx="156262" cy="774358"/>
          </a:xfrm>
          <a:prstGeom prst="rect">
            <a:avLst/>
          </a:prstGeom>
          <a:solidFill>
            <a:srgbClr val="7761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15" y="5625175"/>
            <a:ext cx="2918636" cy="102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93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6E3B-3F11-49B4-A527-CDEF9CCAC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83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6E3B-3F11-49B4-A527-CDEF9CCAC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87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1E3C7-B5C4-4868-A543-FD29FFAB13F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6E3B-3F11-49B4-A527-CDEF9CCAC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76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6E3B-3F11-49B4-A527-CDEF9CCAC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58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6E3B-3F11-49B4-A527-CDEF9CCAC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99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6E3B-3F11-49B4-A527-CDEF9CCAC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54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6E3B-3F11-49B4-A527-CDEF9CCAC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38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1E3C7-B5C4-4868-A543-FD29FFAB13F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6E3B-3F11-49B4-A527-CDEF9CCAC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43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" y="0"/>
            <a:ext cx="9140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1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b.gov.hk/tc/curriculum-development/4-key-tasks/moral-civic/L_and_T/VE_Short_film/VE_Motion_Graphic/VE_Motion_Graphic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s&#65306;/emm.edcity.hk/media/%E6%8A%B1%E6%8A%B1%E7%88%B8%E5%AA%BD/1_sg26pwrn" TargetMode="Externa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&#65306;/emm.edcity.hk/media/%E7%94%9C%E7%94%9C%E7%9A%84%E5%9C%98%E5%9C%93%E9%A3%AF/1_lps2aeza" TargetMode="External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hyperlink" Target="https&#65306;/emm.edcity.hk/media/%E3%80%8C%E5%AE%B6%E3%80%8D%E5%AD%97%E7%9A%84%E7%94%B1%E4%BE%86/1_oaqzp6vb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mm.edcity.hk/media/%E5%85%92%E6%AD%8C%E3%80%8A%E5%AD%9D%E9%A0%86%E7%88%B8%E5%AA%BD%E3%80%8B(%E4%B8%AD%E6%96%87%E5%AD%97%E5%B9%95%E7%89%88%E6%9C%AC)/1_6whrjbra" TargetMode="External"/><Relationship Id="rId2" Type="http://schemas.openxmlformats.org/officeDocument/2006/relationships/hyperlink" Target="https://emm.edcity.hk/media/%E5%AD%9D%E9%A0%86%E7%9A%84%E9%BB%83%E9%A6%99/1_mijqs7ht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mm.edcity.hk/media/%E5%85%92%E6%AD%8C%E3%80%8A%E5%AD%9D%E9%A0%86%E7%88%B8%E5%AA%BD%E3%80%8B/1_qyckkw55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mm.edcity.hk/media/%E5%AD%9D%E9%A0%86%E7%9A%84%E9%BB%83%E9%A6%99/1_mijqs7h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2140" y="2560276"/>
            <a:ext cx="8672899" cy="1913559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從漢朝黃香的故事學習孝道</a:t>
            </a:r>
            <a:b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（孝親）</a:t>
            </a:r>
            <a:endParaRPr 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745721" y="4610099"/>
            <a:ext cx="7652558" cy="85090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學校：保良局西區婦女福利會馮李佩瑤小學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組員：黃晧怡老師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CE75B61-4248-49CA-840C-E68EECD773FD}"/>
              </a:ext>
            </a:extLst>
          </p:cNvPr>
          <p:cNvSpPr txBox="1"/>
          <p:nvPr/>
        </p:nvSpPr>
        <p:spPr>
          <a:xfrm>
            <a:off x="1866900" y="1554914"/>
            <a:ext cx="69056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TW" altLang="en-US" sz="9600" b="1" u="heavy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99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小學組亞</a:t>
            </a:r>
            <a:r>
              <a:rPr lang="zh-HK" altLang="en-US" sz="9600" b="1" u="heavy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99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軍</a:t>
            </a:r>
          </a:p>
        </p:txBody>
      </p:sp>
    </p:spTree>
    <p:extLst>
      <p:ext uri="{BB962C8B-B14F-4D97-AF65-F5344CB8AC3E}">
        <p14:creationId xmlns:p14="http://schemas.microsoft.com/office/powerpoint/2010/main" val="2080422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6261682"/>
              </p:ext>
            </p:extLst>
          </p:nvPr>
        </p:nvGraphicFramePr>
        <p:xfrm>
          <a:off x="459932" y="1876889"/>
          <a:ext cx="9144000" cy="3976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矩形 1"/>
          <p:cNvSpPr/>
          <p:nvPr/>
        </p:nvSpPr>
        <p:spPr>
          <a:xfrm>
            <a:off x="530877" y="524403"/>
            <a:ext cx="907305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教學活動 （一）</a:t>
            </a:r>
            <a: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學習二十四孝的故事</a:t>
            </a:r>
            <a: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b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黃香「扇枕溫衾」</a:t>
            </a:r>
            <a:br>
              <a:rPr lang="zh-TW" altLang="en-US" sz="2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利用</a:t>
            </a:r>
            <a:r>
              <a: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六何法 </a:t>
            </a:r>
            <a:r>
              <a:rPr lang="en-US" altLang="zh-TW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6</a:t>
            </a:r>
            <a:r>
              <a:rPr lang="en-US" altLang="zh-HK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W Thinking Skills </a:t>
            </a:r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來分析故事：</a:t>
            </a:r>
            <a:endParaRPr lang="zh-HK" altLang="en-US" sz="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59932" y="1795969"/>
            <a:ext cx="1433604" cy="430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HK" altLang="en-US" sz="22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教師錦囊：</a:t>
            </a:r>
          </a:p>
        </p:txBody>
      </p:sp>
    </p:spTree>
    <p:extLst>
      <p:ext uri="{BB962C8B-B14F-4D97-AF65-F5344CB8AC3E}">
        <p14:creationId xmlns:p14="http://schemas.microsoft.com/office/powerpoint/2010/main" val="4029922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" y="1371600"/>
            <a:ext cx="7472917" cy="571500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31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教學活動 （一）</a:t>
            </a:r>
            <a:r>
              <a:rPr lang="en-US" altLang="zh-TW" sz="31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1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學習二十四孝的故事：</a:t>
            </a:r>
            <a:br>
              <a:rPr lang="en-US" altLang="zh-TW" sz="31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1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31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黃香「扇枕溫衾」</a:t>
            </a:r>
            <a:br>
              <a:rPr lang="en-US" altLang="zh-TW" sz="31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sz="24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HK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HK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28600" y="1421563"/>
            <a:ext cx="8610600" cy="115416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zh-HK" sz="2200" b="1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三字經</a:t>
            </a:r>
            <a:r>
              <a:rPr lang="zh-TW" altLang="en-US" sz="2200" b="1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zh-TW" altLang="zh-HK" sz="2200" b="1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節錄</a:t>
            </a:r>
            <a:r>
              <a:rPr lang="zh-TW" altLang="en-US" sz="2200" b="1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endParaRPr lang="zh-TW" altLang="zh-HK" sz="2200" kern="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ct val="150000"/>
              </a:lnSpc>
              <a:tabLst>
                <a:tab pos="171450" algn="l"/>
              </a:tabLst>
            </a:pPr>
            <a:r>
              <a:rPr lang="zh-TW" altLang="zh-HK" sz="22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香</a:t>
            </a:r>
            <a:r>
              <a:rPr lang="en-US" altLang="zh-HK" sz="2200" kern="100" baseline="30000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HK" sz="22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九齡，能温席</a:t>
            </a:r>
            <a:r>
              <a:rPr lang="en-US" altLang="zh-HK" sz="2200" kern="100" baseline="3000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zh-HK" sz="22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，孝於親，所當執</a:t>
            </a:r>
            <a:r>
              <a:rPr lang="en-US" altLang="zh-HK" sz="2200" kern="100" baseline="30000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HK" sz="24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231531" y="2514600"/>
            <a:ext cx="8607669" cy="33701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b="1" kern="100" dirty="0">
                <a:latin typeface="+mn-ea"/>
              </a:rPr>
              <a:t>　　</a:t>
            </a:r>
            <a:r>
              <a:rPr lang="en-US" altLang="zh-TW" sz="1600" b="1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1600" b="1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三字經</a:t>
            </a:r>
            <a:r>
              <a:rPr lang="en-US" altLang="zh-TW" sz="1600" b="1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1600" b="1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，教孩子求學和做人的道理，介紹各種基礎知識與歷朝史事，三字一句，琅琅上口，容易記憶，從古至今都在社會上廣泛流傳。</a:t>
            </a:r>
            <a:r>
              <a:rPr lang="en-US" altLang="zh-TW" sz="1600" b="1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1600" b="1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三字經</a:t>
            </a:r>
            <a:r>
              <a:rPr lang="en-US" altLang="zh-TW" sz="1600" b="1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1600" b="1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，特別強調孝悌之道，明確指出「首孝悌，次見聞」，學做人比學知識更重要。這裏節選了「黃香温席」的故事，讚賞</a:t>
            </a:r>
            <a:r>
              <a:rPr lang="zh-TW" altLang="en-US" sz="1600" b="1" u="sng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黃香</a:t>
            </a:r>
            <a:r>
              <a:rPr lang="zh-TW" altLang="en-US" sz="1600" b="1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孝順家人的行為，作為「孝悌」的具體例子。</a:t>
            </a:r>
          </a:p>
          <a:p>
            <a:pPr>
              <a:lnSpc>
                <a:spcPct val="150000"/>
              </a:lnSpc>
            </a:pPr>
            <a:endParaRPr lang="zh-TW" altLang="en-US" sz="1600" b="1" kern="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600" b="1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節選的這部分強調孩子應該從家庭開始學習養德，孝順家人。對家人孝敬，家人對兒女有養育之恩，為兒女的成長付出甚多；人若要做到「事家人，能竭其力」，實在是自然不過的事。孔子認為「孝悌也者，其為仁之本與」，孝悌是行仁的基礎，是維繫良好人倫關係的根本。</a:t>
            </a:r>
          </a:p>
          <a:p>
            <a:pPr>
              <a:lnSpc>
                <a:spcPct val="150000"/>
              </a:lnSpc>
            </a:pPr>
            <a:endParaRPr lang="zh-TW" altLang="en-US" sz="1400" b="1" kern="1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743700" y="1417735"/>
            <a:ext cx="2095500" cy="7848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0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注釋</a:t>
            </a:r>
          </a:p>
          <a:p>
            <a:pPr>
              <a:lnSpc>
                <a:spcPct val="150000"/>
              </a:lnSpc>
            </a:pPr>
            <a:r>
              <a:rPr lang="en-US" altLang="zh-TW" sz="10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10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香：東漢時代的孝子，姓黃名香。</a:t>
            </a:r>
          </a:p>
          <a:p>
            <a:pPr>
              <a:lnSpc>
                <a:spcPct val="150000"/>
              </a:lnSpc>
            </a:pPr>
            <a:r>
              <a:rPr lang="en-US" altLang="zh-TW" sz="10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sz="10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温席：温暖枕席。</a:t>
            </a:r>
          </a:p>
        </p:txBody>
      </p:sp>
    </p:spTree>
    <p:extLst>
      <p:ext uri="{BB962C8B-B14F-4D97-AF65-F5344CB8AC3E}">
        <p14:creationId xmlns:p14="http://schemas.microsoft.com/office/powerpoint/2010/main" val="3439759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5628" y="768188"/>
            <a:ext cx="8694892" cy="571500"/>
          </a:xfrm>
        </p:spPr>
        <p:txBody>
          <a:bodyPr>
            <a:noAutofit/>
          </a:bodyPr>
          <a:lstStyle/>
          <a:p>
            <a:pPr algn="l"/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教學活動 （一）</a:t>
            </a:r>
            <a: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學習二十四孝的故事</a:t>
            </a:r>
            <a: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b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黃香「扇枕溫衾」</a:t>
            </a:r>
            <a:endParaRPr lang="zh-HK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47009" y="1783285"/>
            <a:ext cx="7781997" cy="341632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C2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：演一演（情境題－角色扮演）</a:t>
            </a:r>
          </a:p>
          <a:p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家人工作忙碌，常感到背痛，但他們仍要每天外出工作／到市場買菜做飯／做家務，你可以為他們做甚麼？</a:t>
            </a:r>
          </a:p>
          <a:p>
            <a:pPr marL="342900" indent="-342900">
              <a:buFont typeface="+mj-lt"/>
              <a:buAutoNum type="arabicPeriod"/>
            </a:pP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弟弟／妹妹不會做家課，但家人正忙碌當中，你會怎樣幫助弟妹，從而幫助家人？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如遇到與家人意見不合的時候，我們應怎樣做？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1938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260252"/>
            <a:ext cx="7886700" cy="1325563"/>
          </a:xfrm>
        </p:spPr>
        <p:txBody>
          <a:bodyPr>
            <a:normAutofit/>
          </a:bodyPr>
          <a:lstStyle/>
          <a:p>
            <a:pPr algn="l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中華文化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孝道</a:t>
            </a:r>
            <a:endParaRPr lang="zh-HK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8349" y="1330340"/>
            <a:ext cx="8648700" cy="781050"/>
          </a:xfrm>
        </p:spPr>
        <p:txBody>
          <a:bodyPr>
            <a:normAutofit fontScale="5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zh-TW" altLang="en-US" sz="42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孝</a:t>
            </a:r>
            <a:r>
              <a:rPr lang="zh-HK" altLang="en-US" sz="42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是美德的基本</a:t>
            </a:r>
            <a:endParaRPr lang="en-HK" altLang="zh-TW" sz="4200" b="1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儒家崇尚孝道，「百行以孝為先」，「孝」是「仁」之本。</a:t>
            </a:r>
            <a:endParaRPr lang="en-US" altLang="zh-TW" sz="4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HK" sz="8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HK" altLang="en-US" sz="8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628650" y="2206071"/>
            <a:ext cx="8197323" cy="1371600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zh-TW" sz="23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3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論語</a:t>
            </a:r>
            <a:r>
              <a:rPr lang="en-US" altLang="zh-TW" sz="23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》-</a:t>
            </a:r>
            <a:r>
              <a:rPr lang="zh-TW" altLang="en-US" sz="23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論孝</a:t>
            </a:r>
            <a:endParaRPr lang="en-HK" altLang="zh-TW" sz="2300" b="1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要供養、尊敬、禮待父母和長輩，同時要對家庭有承擔，還有肩負繼承父親志向的責任。</a:t>
            </a:r>
            <a:endParaRPr lang="en-US" altLang="zh-HK" sz="23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HK" altLang="en-US" sz="8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561975" y="3577671"/>
            <a:ext cx="8020050" cy="1028404"/>
          </a:xfrm>
          <a:prstGeom prst="rect">
            <a:avLst/>
          </a:prstGeom>
        </p:spPr>
        <p:txBody>
          <a:bodyPr vert="horz" lIns="45720" tIns="22860" rIns="45720" bIns="2286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TW" altLang="en-US" sz="92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中華民族的傳統美德「長幼有序」，對家人以至先人表達感恩報答。</a:t>
            </a:r>
            <a:endParaRPr lang="en-US" altLang="zh-TW" sz="9200" b="1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9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9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三字經</a:t>
            </a:r>
            <a:r>
              <a:rPr lang="en-US" altLang="zh-TW" sz="9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9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裏有「融四歲，能讓梨」的故事，主角是生於東漢末年的</a:t>
            </a:r>
            <a:r>
              <a:rPr lang="zh-TW" altLang="en-US" sz="92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孔融</a:t>
            </a:r>
            <a:r>
              <a:rPr lang="zh-TW" altLang="en-US" sz="9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於四歲的時候，他就懂得禮讓兄長的道理，將梨讓給兄長。</a:t>
            </a:r>
            <a:endParaRPr lang="en-US" altLang="zh-TW" sz="9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9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花木蘭，是北朝詩歌</a:t>
            </a:r>
            <a:r>
              <a:rPr lang="en-US" altLang="zh-TW" sz="9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9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木蘭辭</a:t>
            </a:r>
            <a:r>
              <a:rPr lang="en-US" altLang="zh-TW" sz="9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9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描述的一位以少女扮男裝代替年老的父親參軍，盡職盡責，救國為家。</a:t>
            </a:r>
            <a:endParaRPr lang="en-US" altLang="zh-HK" sz="9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HK" altLang="en-US" sz="8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29969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7295" y="646796"/>
            <a:ext cx="8610600" cy="571500"/>
          </a:xfrm>
        </p:spPr>
        <p:txBody>
          <a:bodyPr>
            <a:normAutofit/>
          </a:bodyPr>
          <a:lstStyle/>
          <a:p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教學活動 （二）</a:t>
            </a:r>
            <a: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學習現今孝順的故事</a:t>
            </a:r>
            <a:endParaRPr lang="zh-HK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閱讀現代的孝順故事</a:t>
            </a:r>
            <a:endParaRPr lang="en-US" dirty="0"/>
          </a:p>
        </p:txBody>
      </p:sp>
      <p:sp>
        <p:nvSpPr>
          <p:cNvPr id="12" name="矩形 11"/>
          <p:cNvSpPr/>
          <p:nvPr/>
        </p:nvSpPr>
        <p:spPr>
          <a:xfrm>
            <a:off x="628650" y="2589791"/>
            <a:ext cx="802298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dirty="0"/>
              <a:t>[</a:t>
            </a:r>
            <a:r>
              <a:rPr lang="zh-TW" altLang="en-US" dirty="0"/>
              <a:t>按：建議教師與學生一同閱讀現代的孝順故事，讓學生了解中華傳統美德於現代社會的應用，或參考教育局課程發展處德育、公民及國民教育組的價值觀教育動畫資源</a:t>
            </a:r>
            <a:r>
              <a:rPr lang="en-US" altLang="zh-TW" dirty="0"/>
              <a:t>----</a:t>
            </a:r>
            <a:r>
              <a:rPr lang="zh-TW" altLang="en-US" dirty="0"/>
              <a:t>中華美德通古今</a:t>
            </a:r>
            <a:r>
              <a:rPr lang="en-US" altLang="zh-TW" dirty="0"/>
              <a:t>-</a:t>
            </a:r>
            <a:r>
              <a:rPr lang="zh-TW" altLang="en-US" dirty="0"/>
              <a:t>傳統美德與正面價值觀學習資源套中有關「孝」的單元主題</a:t>
            </a:r>
            <a:r>
              <a:rPr lang="en-US" altLang="zh-TW" dirty="0"/>
              <a:t>]</a:t>
            </a:r>
          </a:p>
          <a:p>
            <a:pPr>
              <a:lnSpc>
                <a:spcPct val="150000"/>
              </a:lnSpc>
            </a:pPr>
            <a:endParaRPr lang="en-US" altLang="zh-TW" dirty="0"/>
          </a:p>
          <a:p>
            <a:pPr>
              <a:lnSpc>
                <a:spcPct val="150000"/>
              </a:lnSpc>
            </a:pPr>
            <a:r>
              <a:rPr lang="en-US" altLang="zh-TW" dirty="0">
                <a:hlinkClick r:id="rId3"/>
              </a:rPr>
              <a:t>https://www.edb.gov.hk/tc/curriculum-development/4-key-tasks/moral-civic/L_and_T/VE_Short_film/VE_Motion_Graphic/VE_Motion_Graphic.html</a:t>
            </a:r>
            <a:endParaRPr lang="en-US" altLang="zh-TW" dirty="0"/>
          </a:p>
          <a:p>
            <a:pPr>
              <a:lnSpc>
                <a:spcPct val="150000"/>
              </a:lnSpc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08218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教學活動 （二）</a:t>
            </a:r>
            <a:r>
              <a:rPr lang="en-US" altLang="zh-TW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學習現今孝順的故事</a:t>
            </a:r>
            <a:endParaRPr 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sz="44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觀看新聞或短片</a:t>
            </a:r>
            <a:endParaRPr lang="en-US" altLang="zh-TW" sz="4400" i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矩形 3"/>
          <p:cNvSpPr/>
          <p:nvPr/>
        </p:nvSpPr>
        <p:spPr>
          <a:xfrm>
            <a:off x="512064" y="2783121"/>
            <a:ext cx="822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dirty="0"/>
              <a:t>[</a:t>
            </a:r>
            <a:r>
              <a:rPr lang="zh-TW" altLang="en-US" dirty="0"/>
              <a:t>按：建議教師播放</a:t>
            </a:r>
            <a:r>
              <a:rPr lang="en-US" altLang="zh-TW" dirty="0"/>
              <a:t>/</a:t>
            </a:r>
            <a:r>
              <a:rPr lang="zh-TW" altLang="en-US" dirty="0"/>
              <a:t>展示現代孝順故事的片段或新聞，引導學生認同孝順的意義，以及把傳統中華美德應用到現實生活當中。</a:t>
            </a:r>
            <a:r>
              <a:rPr lang="en-US" altLang="zh-TW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433387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621401" y="770591"/>
            <a:ext cx="9742140" cy="571500"/>
          </a:xfrm>
        </p:spPr>
        <p:txBody>
          <a:bodyPr>
            <a:normAutofit/>
          </a:bodyPr>
          <a:lstStyle/>
          <a:p>
            <a:pPr algn="l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體驗活動 （一）</a:t>
            </a:r>
            <a:r>
              <a:rPr lang="zh-HK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懷孕初體驗</a:t>
            </a:r>
            <a:endParaRPr lang="zh-HK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/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無論男女學生，均需將氣球塞進衣服內一整天，模擬大腹便便的母親。</a:t>
            </a:r>
            <a:endParaRPr lang="en-US" altLang="zh-TW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/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學生不論於上課、去洗手間或用餐期間，均需要掛著「氣球寶貝」 ，守護「寶貝」一整天，感受當媽媽懷孕的過程、不便。</a:t>
            </a:r>
          </a:p>
        </p:txBody>
      </p:sp>
    </p:spTree>
    <p:extLst>
      <p:ext uri="{BB962C8B-B14F-4D97-AF65-F5344CB8AC3E}">
        <p14:creationId xmlns:p14="http://schemas.microsoft.com/office/powerpoint/2010/main" val="313995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/>
          <p:cNvGrpSpPr/>
          <p:nvPr/>
        </p:nvGrpSpPr>
        <p:grpSpPr>
          <a:xfrm>
            <a:off x="362833" y="2223476"/>
            <a:ext cx="4587129" cy="3473317"/>
            <a:chOff x="382686" y="1369435"/>
            <a:chExt cx="4302602" cy="3207001"/>
          </a:xfrm>
        </p:grpSpPr>
        <p:grpSp>
          <p:nvGrpSpPr>
            <p:cNvPr id="2" name="群組 1"/>
            <p:cNvGrpSpPr/>
            <p:nvPr/>
          </p:nvGrpSpPr>
          <p:grpSpPr>
            <a:xfrm>
              <a:off x="382686" y="1369435"/>
              <a:ext cx="4302602" cy="3207001"/>
              <a:chOff x="228600" y="1570465"/>
              <a:chExt cx="4876800" cy="3657600"/>
            </a:xfrm>
          </p:grpSpPr>
          <p:pic>
            <p:nvPicPr>
              <p:cNvPr id="4" name="圖片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8600" y="1570465"/>
                <a:ext cx="4876800" cy="3657600"/>
              </a:xfrm>
              <a:prstGeom prst="rect">
                <a:avLst/>
              </a:prstGeom>
            </p:spPr>
          </p:pic>
          <p:sp>
            <p:nvSpPr>
              <p:cNvPr id="5" name="笑臉 4"/>
              <p:cNvSpPr/>
              <p:nvPr/>
            </p:nvSpPr>
            <p:spPr>
              <a:xfrm>
                <a:off x="1219200" y="2819400"/>
                <a:ext cx="914400" cy="1028700"/>
              </a:xfrm>
              <a:prstGeom prst="smileyFac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 sz="900"/>
              </a:p>
            </p:txBody>
          </p:sp>
          <p:sp>
            <p:nvSpPr>
              <p:cNvPr id="6" name="笑臉 5"/>
              <p:cNvSpPr/>
              <p:nvPr/>
            </p:nvSpPr>
            <p:spPr>
              <a:xfrm>
                <a:off x="3467100" y="2435149"/>
                <a:ext cx="914400" cy="1028700"/>
              </a:xfrm>
              <a:prstGeom prst="smileyFac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 sz="900"/>
              </a:p>
            </p:txBody>
          </p:sp>
        </p:grpSp>
        <p:sp>
          <p:nvSpPr>
            <p:cNvPr id="7" name="矩形 6"/>
            <p:cNvSpPr/>
            <p:nvPr/>
          </p:nvSpPr>
          <p:spPr>
            <a:xfrm>
              <a:off x="3338452" y="3270775"/>
              <a:ext cx="304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sz="900"/>
            </a:p>
          </p:txBody>
        </p:sp>
      </p:grp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92742" y="633086"/>
            <a:ext cx="8763000" cy="571500"/>
          </a:xfrm>
        </p:spPr>
        <p:txBody>
          <a:bodyPr>
            <a:normAutofit/>
          </a:bodyPr>
          <a:lstStyle/>
          <a:p>
            <a:pPr algn="l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延伸活動（一）：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HK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懷孕初體驗</a:t>
            </a:r>
            <a:endParaRPr lang="zh-HK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4689381" y="2918928"/>
            <a:ext cx="4024430" cy="3177168"/>
            <a:chOff x="4267200" y="2286000"/>
            <a:chExt cx="4876800" cy="3657600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7200" y="2286000"/>
              <a:ext cx="4876800" cy="3657600"/>
            </a:xfrm>
            <a:prstGeom prst="rect">
              <a:avLst/>
            </a:prstGeom>
          </p:spPr>
        </p:pic>
        <p:sp>
          <p:nvSpPr>
            <p:cNvPr id="10" name="笑臉 9"/>
            <p:cNvSpPr/>
            <p:nvPr/>
          </p:nvSpPr>
          <p:spPr>
            <a:xfrm>
              <a:off x="7962900" y="4561743"/>
              <a:ext cx="419100" cy="656065"/>
            </a:xfrm>
            <a:prstGeom prst="smileyFac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sz="900"/>
            </a:p>
          </p:txBody>
        </p:sp>
        <p:sp>
          <p:nvSpPr>
            <p:cNvPr id="11" name="笑臉 10"/>
            <p:cNvSpPr/>
            <p:nvPr/>
          </p:nvSpPr>
          <p:spPr>
            <a:xfrm>
              <a:off x="7239000" y="3548643"/>
              <a:ext cx="401516" cy="598915"/>
            </a:xfrm>
            <a:prstGeom prst="smileyFac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sz="900"/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4407095" y="1158379"/>
            <a:ext cx="4009293" cy="2286000"/>
            <a:chOff x="5134707" y="902784"/>
            <a:chExt cx="4009293" cy="2286000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34707" y="902784"/>
              <a:ext cx="4009293" cy="2286000"/>
            </a:xfrm>
            <a:prstGeom prst="rect">
              <a:avLst/>
            </a:prstGeom>
          </p:spPr>
        </p:pic>
        <p:sp>
          <p:nvSpPr>
            <p:cNvPr id="13" name="笑臉 12"/>
            <p:cNvSpPr/>
            <p:nvPr/>
          </p:nvSpPr>
          <p:spPr>
            <a:xfrm>
              <a:off x="6784730" y="1939330"/>
              <a:ext cx="709247" cy="656065"/>
            </a:xfrm>
            <a:prstGeom prst="smileyFac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sz="900"/>
            </a:p>
          </p:txBody>
        </p:sp>
        <p:sp>
          <p:nvSpPr>
            <p:cNvPr id="14" name="笑臉 13"/>
            <p:cNvSpPr/>
            <p:nvPr/>
          </p:nvSpPr>
          <p:spPr>
            <a:xfrm>
              <a:off x="5473212" y="1281479"/>
              <a:ext cx="584689" cy="547321"/>
            </a:xfrm>
            <a:prstGeom prst="smileyFac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972070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728283" y="470156"/>
            <a:ext cx="8763000" cy="571500"/>
          </a:xfrm>
        </p:spPr>
        <p:txBody>
          <a:bodyPr>
            <a:normAutofit/>
          </a:bodyPr>
          <a:lstStyle/>
          <a:p>
            <a:pPr algn="l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延伸活動（一）：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HK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懷孕初體驗</a:t>
            </a:r>
            <a:endParaRPr lang="zh-HK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581400" y="1013524"/>
            <a:ext cx="2628900" cy="43088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感恩紀錄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344773" y="1585023"/>
            <a:ext cx="8394492" cy="5182899"/>
            <a:chOff x="0" y="1464623"/>
            <a:chExt cx="9144000" cy="5299804"/>
          </a:xfrm>
        </p:grpSpPr>
        <p:grpSp>
          <p:nvGrpSpPr>
            <p:cNvPr id="3" name="群組 2"/>
            <p:cNvGrpSpPr/>
            <p:nvPr/>
          </p:nvGrpSpPr>
          <p:grpSpPr>
            <a:xfrm>
              <a:off x="0" y="1464623"/>
              <a:ext cx="9144000" cy="5299804"/>
              <a:chOff x="0" y="1398243"/>
              <a:chExt cx="9144000" cy="5299804"/>
            </a:xfrm>
          </p:grpSpPr>
          <p:sp>
            <p:nvSpPr>
              <p:cNvPr id="2" name="矩形 1"/>
              <p:cNvSpPr/>
              <p:nvPr/>
            </p:nvSpPr>
            <p:spPr>
              <a:xfrm>
                <a:off x="0" y="1398243"/>
                <a:ext cx="9144000" cy="529980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 sz="9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8" name="標題 1"/>
              <p:cNvSpPr txBox="1">
                <a:spLocks/>
              </p:cNvSpPr>
              <p:nvPr/>
            </p:nvSpPr>
            <p:spPr>
              <a:xfrm>
                <a:off x="41056" y="4891153"/>
                <a:ext cx="2400300" cy="158263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lIns="45720" tIns="22860" rIns="45720" bIns="22860" rtlCol="0" anchor="ctr">
                <a:normAutofit fontScale="25000" lnSpcReduction="2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>
                  <a:lnSpc>
                    <a:spcPct val="170000"/>
                  </a:lnSpc>
                </a:pPr>
                <a:r>
                  <a:rPr lang="zh-TW" altLang="en-US" sz="5600" b="1" dirty="0">
                    <a:solidFill>
                      <a:srgbClr val="7030A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這是我有了「寶貝」的照片。這是我和寶貝氣球一起經歷了一天的考驗。</a:t>
                </a:r>
                <a:endParaRPr lang="en-US" altLang="zh-TW" sz="56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  <a:p>
                <a:pPr algn="l"/>
                <a:endParaRPr lang="zh-HK" altLang="en-US" sz="12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0" name="文字方塊 9"/>
              <p:cNvSpPr txBox="1"/>
              <p:nvPr/>
            </p:nvSpPr>
            <p:spPr>
              <a:xfrm>
                <a:off x="65689" y="1439842"/>
                <a:ext cx="8996198" cy="361927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1700" dirty="0">
                    <a:solidFill>
                      <a:srgbClr val="7030A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為了體會媽媽懷孕的心情，我決定在身上掛著一個氣球，守護我的「寶貝」一整天。</a:t>
                </a:r>
              </a:p>
            </p:txBody>
          </p:sp>
          <p:sp>
            <p:nvSpPr>
              <p:cNvPr id="11" name="圓角矩形 10"/>
              <p:cNvSpPr/>
              <p:nvPr/>
            </p:nvSpPr>
            <p:spPr>
              <a:xfrm>
                <a:off x="174406" y="1965134"/>
                <a:ext cx="2133600" cy="2782236"/>
              </a:xfrm>
              <a:prstGeom prst="round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HK" altLang="en-US" sz="9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13" name="文字方塊 12"/>
            <p:cNvSpPr txBox="1"/>
            <p:nvPr/>
          </p:nvSpPr>
          <p:spPr>
            <a:xfrm>
              <a:off x="2482411" y="1917151"/>
              <a:ext cx="6579476" cy="4453270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>
                <a:spcBef>
                  <a:spcPts val="450"/>
                </a:spcBef>
              </a:pPr>
              <a:r>
                <a:rPr lang="zh-TW" altLang="en-US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今天</a:t>
              </a:r>
              <a:r>
                <a:rPr lang="zh-TW" altLang="zh-HK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「護氣球」</a:t>
              </a:r>
              <a:r>
                <a:rPr lang="zh-TW" altLang="en-US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的時候，要克服的困難是：</a:t>
              </a:r>
              <a:r>
                <a:rPr lang="en-US" altLang="zh-TW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</a:p>
            <a:p>
              <a:pPr>
                <a:spcBef>
                  <a:spcPts val="450"/>
                </a:spcBef>
              </a:pPr>
              <a:r>
                <a:rPr lang="en-US" altLang="zh-TW" kern="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___________________________________________________</a:t>
              </a:r>
            </a:p>
            <a:p>
              <a:r>
                <a:rPr lang="en-US" altLang="zh-HK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</a:p>
            <a:p>
              <a:r>
                <a:rPr lang="zh-TW" altLang="en-US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訪問爸媽任務：</a:t>
              </a:r>
              <a:r>
                <a:rPr lang="en-US" altLang="zh-TW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</a:p>
            <a:p>
              <a:r>
                <a:rPr lang="en-US" altLang="zh-TW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 </a:t>
              </a:r>
              <a:r>
                <a:rPr lang="zh-TW" altLang="en-US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）媽媽在懷孕的過程中，有甚麼感受？</a:t>
              </a:r>
            </a:p>
            <a:p>
              <a:pPr>
                <a:spcBef>
                  <a:spcPts val="450"/>
                </a:spcBef>
              </a:pPr>
              <a:r>
                <a:rPr lang="en-US" altLang="zh-TW" kern="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___________________________________________________</a:t>
              </a:r>
              <a:endParaRPr lang="en-US" altLang="zh-TW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endParaRPr lang="en-US" altLang="zh-TW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en-US" altLang="zh-TW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lang="zh-TW" altLang="en-US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）</a:t>
              </a:r>
              <a:r>
                <a:rPr lang="zh-TW" altLang="zh-HK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爸</a:t>
              </a:r>
              <a:r>
                <a:rPr lang="zh-TW" altLang="en-US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爸媽</a:t>
              </a:r>
              <a:r>
                <a:rPr lang="zh-TW" altLang="zh-HK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媽在養育你的過程中，最辛苦的一件事是</a:t>
              </a:r>
              <a:r>
                <a:rPr lang="zh-TW" altLang="en-US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甚</a:t>
              </a:r>
              <a:r>
                <a:rPr lang="zh-TW" altLang="zh-HK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麼</a:t>
              </a:r>
              <a:r>
                <a:rPr lang="zh-TW" altLang="en-US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？</a:t>
              </a:r>
              <a:endParaRPr lang="en-US" altLang="zh-TW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spcBef>
                  <a:spcPts val="450"/>
                </a:spcBef>
              </a:pPr>
              <a:r>
                <a:rPr lang="en-US" altLang="zh-TW" kern="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___________________________________________________</a:t>
              </a:r>
            </a:p>
            <a:p>
              <a:pPr>
                <a:spcBef>
                  <a:spcPts val="450"/>
                </a:spcBef>
              </a:pPr>
              <a:r>
                <a:rPr lang="en-US" altLang="zh-TW" kern="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___________________________________________________</a:t>
              </a:r>
            </a:p>
            <a:p>
              <a:r>
                <a:rPr lang="en-US" altLang="zh-HK" u="sng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                       </a:t>
              </a:r>
              <a:endParaRPr lang="zh-TW" altLang="zh-HK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spcBef>
                  <a:spcPts val="450"/>
                </a:spcBef>
              </a:pPr>
              <a:r>
                <a:rPr lang="zh-TW" altLang="zh-HK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「護氣球」方知</a:t>
              </a:r>
              <a:r>
                <a:rPr lang="zh-TW" altLang="en-US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家人</a:t>
              </a:r>
              <a:r>
                <a:rPr lang="zh-TW" altLang="zh-HK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恩</a:t>
              </a:r>
              <a:r>
                <a:rPr lang="zh-TW" altLang="en-US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。</a:t>
              </a:r>
              <a:r>
                <a:rPr lang="zh-TW" altLang="zh-HK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我想</a:t>
              </a:r>
              <a:r>
                <a:rPr lang="zh-TW" altLang="en-US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孝順家人，並</a:t>
              </a:r>
              <a:r>
                <a:rPr lang="zh-TW" altLang="zh-HK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跟</a:t>
              </a:r>
              <a:r>
                <a:rPr lang="zh-TW" altLang="en-US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他們</a:t>
              </a:r>
              <a:r>
                <a:rPr lang="zh-TW" altLang="zh-HK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說</a:t>
              </a:r>
              <a:r>
                <a:rPr lang="zh-TW" altLang="en-US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：</a:t>
              </a:r>
              <a:endParaRPr lang="en-US" altLang="zh-TW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spcBef>
                  <a:spcPts val="450"/>
                </a:spcBef>
              </a:pPr>
              <a:r>
                <a:rPr lang="en-US" altLang="zh-TW" kern="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______________________________________________________________________________________________________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1378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28600" y="1409703"/>
            <a:ext cx="8686800" cy="2284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90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" y="897978"/>
            <a:ext cx="8686800" cy="571500"/>
          </a:xfrm>
        </p:spPr>
        <p:txBody>
          <a:bodyPr/>
          <a:lstStyle/>
          <a:p>
            <a:pPr algn="l"/>
            <a:r>
              <a:rPr lang="zh-TW" altLang="en-US" sz="245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延伸活動（二）：</a:t>
            </a:r>
            <a:r>
              <a:rPr lang="en-US" altLang="zh-TW" sz="245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5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家中實踐行動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8600" y="1407137"/>
            <a:ext cx="6172200" cy="213982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活動透過讓學生懷著感恩、真誠的心為家人按摩、搥背及奉茶，學習孝順家人，體會中華傳統文化，推廣孝道文化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學生可與其他同學互相練習，練習如何為家人按摩、搥背及奉茶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為家人按摩、搥背及奉茶時侯，可在過程中關心家人，報答親恩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實踐報恩行動，幫忙在家中做家務，減輕家人的辛勞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altLang="zh-HK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272699"/>
              </p:ext>
            </p:extLst>
          </p:nvPr>
        </p:nvGraphicFramePr>
        <p:xfrm>
          <a:off x="316148" y="3810000"/>
          <a:ext cx="5997104" cy="225433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49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9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96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96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96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96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96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96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77240"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家務項目：</a:t>
                      </a:r>
                      <a:endParaRPr lang="en-US" altLang="zh-TW" sz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zh-TW" altLang="en-US" sz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例如：</a:t>
                      </a:r>
                      <a:endParaRPr lang="en-US" altLang="zh-TW" sz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zh-TW" altLang="en-US" sz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洗碗、</a:t>
                      </a:r>
                      <a:endParaRPr lang="en-US" altLang="zh-TW" sz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zh-TW" altLang="en-US" sz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掃地等</a:t>
                      </a:r>
                      <a:endParaRPr lang="zh-HK" altLang="en-US" sz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星期一</a:t>
                      </a:r>
                      <a:endParaRPr lang="zh-HK" altLang="en-US" sz="16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星期二</a:t>
                      </a:r>
                      <a:endParaRPr lang="zh-HK" altLang="en-US" sz="16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星期三</a:t>
                      </a:r>
                      <a:endParaRPr kumimoji="0" lang="zh-HK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endParaRPr lang="zh-HK" altLang="en-US" sz="16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星期四</a:t>
                      </a:r>
                      <a:endParaRPr lang="zh-HK" altLang="en-US" sz="16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星期五</a:t>
                      </a:r>
                      <a:endParaRPr lang="zh-HK" altLang="en-US" sz="16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星期六</a:t>
                      </a:r>
                      <a:endParaRPr lang="zh-HK" altLang="en-US" sz="16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星期日</a:t>
                      </a:r>
                      <a:endParaRPr lang="zh-HK" altLang="en-US" sz="16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182">
                <a:tc>
                  <a:txBody>
                    <a:bodyPr/>
                    <a:lstStyle/>
                    <a:p>
                      <a:endParaRPr lang="zh-HK" altLang="en-US" sz="9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182">
                <a:tc>
                  <a:txBody>
                    <a:bodyPr/>
                    <a:lstStyle/>
                    <a:p>
                      <a:endParaRPr lang="zh-HK" altLang="en-US" sz="9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182">
                <a:tc>
                  <a:txBody>
                    <a:bodyPr/>
                    <a:lstStyle/>
                    <a:p>
                      <a:endParaRPr lang="zh-HK" altLang="en-US" sz="9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182">
                <a:tc>
                  <a:txBody>
                    <a:bodyPr/>
                    <a:lstStyle/>
                    <a:p>
                      <a:endParaRPr lang="zh-HK" altLang="en-US" sz="9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182">
                <a:tc>
                  <a:txBody>
                    <a:bodyPr/>
                    <a:lstStyle/>
                    <a:p>
                      <a:endParaRPr lang="zh-HK" altLang="en-US" sz="9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182">
                <a:tc>
                  <a:txBody>
                    <a:bodyPr/>
                    <a:lstStyle/>
                    <a:p>
                      <a:endParaRPr lang="zh-HK" altLang="en-US" sz="9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9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/>
          <a:srcRect t="20000"/>
          <a:stretch/>
        </p:blipFill>
        <p:spPr>
          <a:xfrm>
            <a:off x="6491235" y="1539711"/>
            <a:ext cx="2514600" cy="2438400"/>
          </a:xfrm>
          <a:prstGeom prst="rect">
            <a:avLst/>
          </a:prstGeom>
        </p:spPr>
      </p:pic>
      <p:sp>
        <p:nvSpPr>
          <p:cNvPr id="8" name="笑臉 7"/>
          <p:cNvSpPr/>
          <p:nvPr/>
        </p:nvSpPr>
        <p:spPr>
          <a:xfrm>
            <a:off x="7062735" y="2377911"/>
            <a:ext cx="457200" cy="3810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900"/>
          </a:p>
        </p:txBody>
      </p:sp>
      <p:sp>
        <p:nvSpPr>
          <p:cNvPr id="9" name="笑臉 8"/>
          <p:cNvSpPr/>
          <p:nvPr/>
        </p:nvSpPr>
        <p:spPr>
          <a:xfrm>
            <a:off x="8016701" y="1959361"/>
            <a:ext cx="457200" cy="38100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90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/>
          <a:srcRect t="7032" b="28906"/>
          <a:stretch/>
        </p:blipFill>
        <p:spPr>
          <a:xfrm>
            <a:off x="6491235" y="3673311"/>
            <a:ext cx="2514600" cy="2137263"/>
          </a:xfrm>
          <a:prstGeom prst="rect">
            <a:avLst/>
          </a:prstGeom>
        </p:spPr>
      </p:pic>
      <p:sp>
        <p:nvSpPr>
          <p:cNvPr id="11" name="笑臉 10"/>
          <p:cNvSpPr/>
          <p:nvPr/>
        </p:nvSpPr>
        <p:spPr>
          <a:xfrm>
            <a:off x="8016701" y="4093509"/>
            <a:ext cx="457200" cy="532303"/>
          </a:xfrm>
          <a:prstGeom prst="smileyFac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900"/>
          </a:p>
        </p:txBody>
      </p:sp>
      <p:sp>
        <p:nvSpPr>
          <p:cNvPr id="12" name="笑臉 11"/>
          <p:cNvSpPr/>
          <p:nvPr/>
        </p:nvSpPr>
        <p:spPr>
          <a:xfrm>
            <a:off x="7300127" y="4968711"/>
            <a:ext cx="448408" cy="495300"/>
          </a:xfrm>
          <a:prstGeom prst="smileyFac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900"/>
          </a:p>
        </p:txBody>
      </p:sp>
    </p:spTree>
    <p:extLst>
      <p:ext uri="{BB962C8B-B14F-4D97-AF65-F5344CB8AC3E}">
        <p14:creationId xmlns:p14="http://schemas.microsoft.com/office/powerpoint/2010/main" val="392285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5826" y="901796"/>
            <a:ext cx="3111260" cy="571500"/>
          </a:xfrm>
        </p:spPr>
        <p:txBody>
          <a:bodyPr>
            <a:no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</a:t>
            </a:r>
            <a:endPara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340A3223-6B46-4DE9-94CC-451210A880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007404"/>
              </p:ext>
            </p:extLst>
          </p:nvPr>
        </p:nvGraphicFramePr>
        <p:xfrm>
          <a:off x="465826" y="1566069"/>
          <a:ext cx="8074325" cy="3996531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725565">
                  <a:extLst>
                    <a:ext uri="{9D8B030D-6E8A-4147-A177-3AD203B41FA5}">
                      <a16:colId xmlns:a16="http://schemas.microsoft.com/office/drawing/2014/main" val="671913260"/>
                    </a:ext>
                  </a:extLst>
                </a:gridCol>
                <a:gridCol w="6348760">
                  <a:extLst>
                    <a:ext uri="{9D8B030D-6E8A-4147-A177-3AD203B41FA5}">
                      <a16:colId xmlns:a16="http://schemas.microsoft.com/office/drawing/2014/main" val="3911223499"/>
                    </a:ext>
                  </a:extLst>
                </a:gridCol>
              </a:tblGrid>
              <a:tr h="114584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內容概要</a:t>
                      </a:r>
                      <a:endParaRPr lang="en-US" altLang="zh-TW" sz="18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4698" marR="64698" marT="32653" marB="32653" anchor="ctr"/>
                </a:tc>
                <a:tc>
                  <a:txBody>
                    <a:bodyPr/>
                    <a:lstStyle/>
                    <a:p>
                      <a:pPr marL="0" indent="0"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8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通過讓學生學習古今故事和代入有關情境及角色，了解孝順的重要性，從而在日常生活中實踐傳統中華文化中「孝親」的精神。</a:t>
                      </a:r>
                      <a:endParaRPr lang="zh-TW" altLang="en-US" sz="1800" b="0" baseline="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4698" marR="64698" marT="32653" marB="32653" anchor="ctr"/>
                </a:tc>
                <a:extLst>
                  <a:ext uri="{0D108BD9-81ED-4DB2-BD59-A6C34878D82A}">
                    <a16:rowId xmlns:a16="http://schemas.microsoft.com/office/drawing/2014/main" val="2448304074"/>
                  </a:ext>
                </a:extLst>
              </a:tr>
              <a:tr h="192363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學習目標</a:t>
                      </a:r>
                      <a:endParaRPr lang="en-US" altLang="zh-TW" sz="18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4698" marR="64698" marT="32653" marB="32653" anchor="ctr"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altLang="en-US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了解中華文化中「孝親」的意義。（知識）</a:t>
                      </a:r>
                      <a:endParaRPr lang="en-US" altLang="zh-TW" sz="18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457200" indent="-4572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altLang="en-US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了解故事</a:t>
                      </a:r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《</a:t>
                      </a:r>
                      <a:r>
                        <a:rPr lang="zh-TW" altLang="en-US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扇枕溫衾</a:t>
                      </a:r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》</a:t>
                      </a:r>
                      <a:r>
                        <a:rPr lang="zh-TW" altLang="en-US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的內容大意。（知識）</a:t>
                      </a:r>
                      <a:endParaRPr lang="en-US" altLang="zh-TW" sz="18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457200" indent="-4572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altLang="en-US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培養學生仁愛和責任感兼備的情操。（態度）</a:t>
                      </a:r>
                      <a:endParaRPr lang="en-US" altLang="zh-TW" sz="18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457200" indent="-4572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altLang="en-US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學會感恩家人的養育之恩。（態度）</a:t>
                      </a:r>
                      <a:endParaRPr lang="en-US" altLang="zh-TW" sz="18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457200" indent="-4572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altLang="en-US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應用所學，承諾會孝順長輩和家人，並作出相應行動。（能力）</a:t>
                      </a:r>
                      <a:endParaRPr lang="en-US" altLang="zh-TW" sz="18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4698" marR="64698" marT="32653" marB="32653" anchor="ctr"/>
                </a:tc>
                <a:extLst>
                  <a:ext uri="{0D108BD9-81ED-4DB2-BD59-A6C34878D82A}">
                    <a16:rowId xmlns:a16="http://schemas.microsoft.com/office/drawing/2014/main" val="2040042857"/>
                  </a:ext>
                </a:extLst>
              </a:tr>
              <a:tr h="92705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價值觀和態度</a:t>
                      </a:r>
                      <a:endParaRPr lang="zh-TW" altLang="en-US" sz="18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4698" marR="64698" marT="32653" marB="32653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仁愛、責任感、孝親、</a:t>
                      </a:r>
                      <a:r>
                        <a:rPr lang="zh-TW" altLang="en-US" sz="18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同理心、尊重他人、珍惜生命、感恩</a:t>
                      </a:r>
                      <a:endParaRPr lang="zh-TW" altLang="en-US" sz="1800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4698" marR="64698" marT="32653" marB="32653" anchor="ctr"/>
                </a:tc>
                <a:extLst>
                  <a:ext uri="{0D108BD9-81ED-4DB2-BD59-A6C34878D82A}">
                    <a16:rowId xmlns:a16="http://schemas.microsoft.com/office/drawing/2014/main" val="21477982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8262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0BEA0-2C55-134E-B360-277BAF731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總結：我們明白了</a:t>
            </a:r>
            <a:r>
              <a:rPr lang="en-US" altLang="zh-TW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en-US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05BC246E-FC74-4D2D-AF97-197311AF98F3}"/>
              </a:ext>
            </a:extLst>
          </p:cNvPr>
          <p:cNvSpPr/>
          <p:nvPr/>
        </p:nvSpPr>
        <p:spPr>
          <a:xfrm>
            <a:off x="805572" y="1848256"/>
            <a:ext cx="7532856" cy="3621205"/>
          </a:xfrm>
          <a:prstGeom prst="wedgeEllipseCallout">
            <a:avLst>
              <a:gd name="adj1" fmla="val 48558"/>
              <a:gd name="adj2" fmla="val 46898"/>
            </a:avLst>
          </a:prstGeom>
          <a:solidFill>
            <a:srgbClr val="ECD7FD"/>
          </a:solidFill>
          <a:ln>
            <a:solidFill>
              <a:srgbClr val="6E4E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b"/>
          <a:lstStyle/>
          <a:p>
            <a:pPr algn="ctr">
              <a:lnSpc>
                <a:spcPct val="120000"/>
              </a:lnSpc>
            </a:pPr>
            <a:endParaRPr lang="en-US" altLang="zh-TW" sz="20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20000"/>
              </a:lnSpc>
            </a:pPr>
            <a:endParaRPr lang="en-US" altLang="zh-TW" sz="20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20000"/>
              </a:lnSpc>
            </a:pPr>
            <a:endParaRPr lang="en-HK" altLang="zh-TW" sz="20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20000"/>
              </a:lnSpc>
            </a:pPr>
            <a:r>
              <a:rPr lang="zh-TW" altLang="en-US" sz="20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</a:t>
            </a:r>
            <a:r>
              <a:rPr lang="zh-TW" altLang="en-US" sz="2000" dirty="0">
                <a:solidFill>
                  <a:srgbClr val="0070C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珍惜</a:t>
            </a:r>
            <a:r>
              <a:rPr lang="zh-TW" altLang="en-US" sz="20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每一次跟</a:t>
            </a:r>
            <a:r>
              <a:rPr lang="zh-TW" altLang="en-US" sz="2000" dirty="0">
                <a:solidFill>
                  <a:srgbClr val="0070C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家人</a:t>
            </a:r>
            <a:r>
              <a:rPr lang="zh-TW" altLang="en-US" sz="20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學習的機會。</a:t>
            </a:r>
            <a:endParaRPr lang="en-US" altLang="zh-TW" sz="20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20000"/>
              </a:lnSpc>
            </a:pPr>
            <a:r>
              <a:rPr lang="zh-TW" altLang="en-US" sz="20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我們應</a:t>
            </a:r>
            <a:r>
              <a:rPr lang="zh-TW" altLang="en-US" sz="2000" dirty="0">
                <a:solidFill>
                  <a:srgbClr val="0070C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尊敬</a:t>
            </a:r>
            <a:r>
              <a:rPr lang="zh-TW" altLang="en-US" sz="20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000" dirty="0">
                <a:solidFill>
                  <a:srgbClr val="0070C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禮待關心</a:t>
            </a:r>
            <a:r>
              <a:rPr lang="zh-TW" altLang="en-US" sz="20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000" dirty="0">
                <a:solidFill>
                  <a:srgbClr val="0070C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感謝家人</a:t>
            </a:r>
            <a:endParaRPr lang="en-US" altLang="zh-TW" sz="2000" dirty="0">
              <a:solidFill>
                <a:srgbClr val="0070C0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20000"/>
              </a:lnSpc>
            </a:pPr>
            <a:r>
              <a:rPr lang="zh-TW" altLang="en-US" sz="20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zh-TW" altLang="en-US" sz="2000" dirty="0">
                <a:solidFill>
                  <a:srgbClr val="0070C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聽家人的話</a:t>
            </a:r>
            <a:r>
              <a:rPr lang="zh-TW" altLang="en-US" sz="20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0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20000"/>
              </a:lnSpc>
            </a:pPr>
            <a:r>
              <a:rPr lang="zh-TW" altLang="en-US" sz="20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用心學習並用學到的能力</a:t>
            </a:r>
            <a:endParaRPr lang="en-US" altLang="zh-TW" sz="20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20000"/>
              </a:lnSpc>
            </a:pPr>
            <a:r>
              <a:rPr lang="zh-TW" altLang="en-US" sz="20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（如：搥背、按摩、做簡單家務</a:t>
            </a:r>
            <a:r>
              <a:rPr lang="en-US" altLang="zh-TW" sz="20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20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en-US" altLang="zh-TW" sz="20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0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20000"/>
              </a:lnSpc>
            </a:pPr>
            <a:r>
              <a:rPr lang="zh-TW" altLang="en-US" sz="20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作為家庭的一分子，對家庭有所</a:t>
            </a:r>
            <a:r>
              <a:rPr lang="zh-TW" altLang="en-US" sz="2000" dirty="0">
                <a:solidFill>
                  <a:srgbClr val="0070C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承擔</a:t>
            </a:r>
            <a:r>
              <a:rPr lang="zh-TW" altLang="en-US" sz="20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來報答家人的恩情。</a:t>
            </a:r>
            <a:endParaRPr lang="en-HK" altLang="zh-TW" sz="20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8518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0BEA0-2C55-134E-B360-277BAF731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總結：我們明白了</a:t>
            </a:r>
            <a:r>
              <a:rPr lang="en-US" altLang="zh-TW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en-US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990600" y="1905000"/>
            <a:ext cx="6934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buFont typeface="+mj-lt"/>
              <a:buAutoNum type="arabicPeriod"/>
            </a:pP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了解中華文化中「孝親」的意義。（知識）</a:t>
            </a:r>
            <a:endParaRPr lang="en-US" altLang="zh-TW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28600" indent="-228600" algn="just">
              <a:buFont typeface="+mj-lt"/>
              <a:buAutoNum type="arabicPeriod"/>
            </a:pPr>
            <a:endParaRPr lang="en-US" altLang="zh-TW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28600" indent="-228600" algn="just">
              <a:buFont typeface="+mj-lt"/>
              <a:buAutoNum type="arabicPeriod"/>
            </a:pP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了解</a:t>
            </a:r>
            <a:r>
              <a:rPr lang="en-US" altLang="zh-TW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扇枕溫衾</a:t>
            </a:r>
            <a:r>
              <a:rPr lang="en-US" altLang="zh-TW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的內容大意。（知識）</a:t>
            </a:r>
            <a:endParaRPr lang="en-US" altLang="zh-TW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28600" indent="-228600" algn="just">
              <a:buFont typeface="+mj-lt"/>
              <a:buAutoNum type="arabicPeriod"/>
            </a:pPr>
            <a:endParaRPr lang="en-US" altLang="zh-TW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28600" indent="-228600" algn="just">
              <a:buFont typeface="+mj-lt"/>
              <a:buAutoNum type="arabicPeriod"/>
            </a:pP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培養學生關愛和責任感兼備的情操。（態度）</a:t>
            </a:r>
            <a:endParaRPr lang="en-US" altLang="zh-TW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28600" indent="-228600" algn="just">
              <a:buFont typeface="+mj-lt"/>
              <a:buAutoNum type="arabicPeriod"/>
            </a:pPr>
            <a:endParaRPr lang="en-US" altLang="zh-TW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28600" indent="-228600" algn="just">
              <a:buFont typeface="+mj-lt"/>
              <a:buAutoNum type="arabicPeriod"/>
            </a:pP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學會感恩家人的養育之恩。（態度）</a:t>
            </a:r>
            <a:endParaRPr lang="en-US" altLang="zh-TW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28600" indent="-228600" algn="just">
              <a:buFont typeface="+mj-lt"/>
              <a:buAutoNum type="arabicPeriod"/>
            </a:pPr>
            <a:endParaRPr lang="en-US" altLang="zh-TW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28600" indent="-228600" algn="just">
              <a:buFont typeface="+mj-lt"/>
              <a:buAutoNum type="arabicPeriod"/>
            </a:pP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應用所學，承諾孝順家人，並作出相應行動。（技能）</a:t>
            </a:r>
            <a:endParaRPr lang="en-US" altLang="zh-TW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15920"/>
          <a:stretch/>
        </p:blipFill>
        <p:spPr>
          <a:xfrm>
            <a:off x="7594600" y="1814440"/>
            <a:ext cx="693233" cy="52736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2"/>
          <a:srcRect t="15920"/>
          <a:stretch/>
        </p:blipFill>
        <p:spPr>
          <a:xfrm>
            <a:off x="7578183" y="2334635"/>
            <a:ext cx="693233" cy="527362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2"/>
          <a:srcRect t="15920"/>
          <a:stretch/>
        </p:blipFill>
        <p:spPr>
          <a:xfrm>
            <a:off x="7594600" y="2854830"/>
            <a:ext cx="693233" cy="527362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/>
          <a:srcRect t="15920"/>
          <a:stretch/>
        </p:blipFill>
        <p:spPr>
          <a:xfrm>
            <a:off x="7594600" y="3382695"/>
            <a:ext cx="693233" cy="527362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/>
          <a:srcRect t="15920"/>
          <a:stretch/>
        </p:blipFill>
        <p:spPr>
          <a:xfrm>
            <a:off x="7578182" y="3936509"/>
            <a:ext cx="693233" cy="52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13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" y="897978"/>
            <a:ext cx="8686800" cy="571500"/>
          </a:xfrm>
        </p:spPr>
        <p:txBody>
          <a:bodyPr>
            <a:normAutofit/>
          </a:bodyPr>
          <a:lstStyle/>
          <a:p>
            <a:pPr algn="l"/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延伸活動（三）：</a:t>
            </a: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觀看影片</a:t>
            </a:r>
            <a:endParaRPr lang="zh-HK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94920" y="1610005"/>
            <a:ext cx="5047152" cy="52647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HK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 action="ppaction://hlinkfile"/>
              </a:rPr>
              <a:t>抱抱爸媽</a:t>
            </a:r>
            <a:endParaRPr lang="en-US" altLang="zh-TW" sz="3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r:id="rId3" action="ppaction://hlinkfile"/>
            </a:endParaRPr>
          </a:p>
          <a:p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  <a:hlinkClick r:id="rId3" action="ppaction://hlinkfile"/>
            </a:endParaRPr>
          </a:p>
          <a:p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hlinkClick r:id="rId3" action="ppaction://hlinkfile"/>
            </a:endParaRPr>
          </a:p>
          <a:p>
            <a:pPr marL="0" indent="0">
              <a:buNone/>
            </a:pPr>
            <a:endParaRPr lang="en-US" altLang="zh-HK" sz="3200" dirty="0">
              <a:latin typeface="微軟正黑體" panose="020B0604030504040204" pitchFamily="34" charset="-120"/>
              <a:ea typeface="微軟正黑體" panose="020B0604030504040204" pitchFamily="34" charset="-120"/>
              <a:hlinkClick r:id="rId3" action="ppaction://hlinkfile"/>
            </a:endParaRPr>
          </a:p>
          <a:p>
            <a:pPr marL="0" indent="0">
              <a:buNone/>
            </a:pPr>
            <a:endParaRPr lang="zh-HK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hlinkClick r:id="rId3" action="ppaction://hlinkfile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4184" y="876226"/>
            <a:ext cx="2152951" cy="1286055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443" y="987176"/>
            <a:ext cx="1041799" cy="1064154"/>
          </a:xfrm>
          <a:prstGeom prst="rect">
            <a:avLst/>
          </a:prstGeom>
        </p:spPr>
      </p:pic>
      <p:sp>
        <p:nvSpPr>
          <p:cNvPr id="15" name="內容版面配置區 2"/>
          <p:cNvSpPr txBox="1">
            <a:spLocks/>
          </p:cNvSpPr>
          <p:nvPr/>
        </p:nvSpPr>
        <p:spPr>
          <a:xfrm>
            <a:off x="694919" y="2726762"/>
            <a:ext cx="4988393" cy="526470"/>
          </a:xfrm>
          <a:prstGeom prst="rect">
            <a:avLst/>
          </a:prstGeom>
        </p:spPr>
        <p:txBody>
          <a:bodyPr vert="horz" lIns="45720" tIns="22860" rIns="45720" bIns="2286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 action="ppaction://hlinkfile"/>
              </a:rPr>
              <a:t>甜甜的團圓飯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HK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2206" y="2189026"/>
            <a:ext cx="2186037" cy="122314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4443" y="2288035"/>
            <a:ext cx="1072380" cy="1025122"/>
          </a:xfrm>
          <a:prstGeom prst="rect">
            <a:avLst/>
          </a:prstGeom>
        </p:spPr>
      </p:pic>
      <p:sp>
        <p:nvSpPr>
          <p:cNvPr id="19" name="內容版面配置區 2"/>
          <p:cNvSpPr txBox="1">
            <a:spLocks/>
          </p:cNvSpPr>
          <p:nvPr/>
        </p:nvSpPr>
        <p:spPr>
          <a:xfrm>
            <a:off x="694919" y="3790110"/>
            <a:ext cx="4988393" cy="526470"/>
          </a:xfrm>
          <a:prstGeom prst="rect">
            <a:avLst/>
          </a:prstGeom>
        </p:spPr>
        <p:txBody>
          <a:bodyPr vert="horz" lIns="45720" tIns="22860" rIns="45720" bIns="228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file"/>
              </a:rPr>
              <a:t>「家」字的由來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HK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2232" y="3576805"/>
            <a:ext cx="2176011" cy="1201447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6801" y="3662232"/>
            <a:ext cx="1057082" cy="1030591"/>
          </a:xfrm>
          <a:prstGeom prst="rect">
            <a:avLst/>
          </a:prstGeom>
        </p:spPr>
      </p:pic>
      <p:sp>
        <p:nvSpPr>
          <p:cNvPr id="22" name="標題 1"/>
          <p:cNvSpPr txBox="1">
            <a:spLocks/>
          </p:cNvSpPr>
          <p:nvPr/>
        </p:nvSpPr>
        <p:spPr>
          <a:xfrm>
            <a:off x="457200" y="4889709"/>
            <a:ext cx="8686800" cy="571500"/>
          </a:xfrm>
          <a:prstGeom prst="rect">
            <a:avLst/>
          </a:prstGeom>
        </p:spPr>
        <p:txBody>
          <a:bodyPr vert="horz" lIns="45720" tIns="22860" rIns="45720" bIns="228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1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延伸活動（四）：</a:t>
            </a:r>
            <a:r>
              <a:rPr lang="en-US" altLang="zh-TW" sz="1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有關兒童孝順故事</a:t>
            </a:r>
            <a:endParaRPr lang="en-US" altLang="zh-TW" sz="18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endParaRPr lang="en-US" altLang="zh-HK" sz="18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按：學校可自行選取中華孝道相關的故事播放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endParaRPr lang="zh-HK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65566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39CE4C8-1DFC-451B-9648-11042DDC66D3}"/>
              </a:ext>
            </a:extLst>
          </p:cNvPr>
          <p:cNvSpPr txBox="1">
            <a:spLocks/>
          </p:cNvSpPr>
          <p:nvPr/>
        </p:nvSpPr>
        <p:spPr>
          <a:xfrm>
            <a:off x="633919" y="377855"/>
            <a:ext cx="7886700" cy="63784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參考資料</a:t>
            </a:r>
            <a:endParaRPr lang="en-US" sz="36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8E5523D-74F4-9B42-9034-8DC584E65CE9}"/>
              </a:ext>
            </a:extLst>
          </p:cNvPr>
          <p:cNvSpPr txBox="1">
            <a:spLocks/>
          </p:cNvSpPr>
          <p:nvPr/>
        </p:nvSpPr>
        <p:spPr>
          <a:xfrm>
            <a:off x="566186" y="3272761"/>
            <a:ext cx="6376481" cy="2525622"/>
          </a:xfrm>
          <a:prstGeom prst="rect">
            <a:avLst/>
          </a:prstGeom>
        </p:spPr>
        <p:txBody>
          <a:bodyPr vert="horz" lIns="45720" tIns="22860" rIns="45720" bIns="2286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60000"/>
              </a:lnSpc>
            </a:pPr>
            <a:r>
              <a:rPr lang="en-US" altLang="zh-TW" sz="18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〈</a:t>
            </a:r>
            <a:r>
              <a:rPr lang="zh-TW" altLang="en-US" sz="18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學習二十四孝的故事：黃香「扇枕溫衾」</a:t>
            </a:r>
            <a:r>
              <a:rPr lang="en-US" altLang="zh-TW" sz="18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〉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TW" sz="12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hlinkClick r:id="rId2"/>
              </a:rPr>
              <a:t>https</a:t>
            </a:r>
            <a:r>
              <a:rPr lang="zh-TW" altLang="en-US" sz="12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hlinkClick r:id="rId2"/>
              </a:rPr>
              <a:t>：</a:t>
            </a:r>
            <a:r>
              <a:rPr lang="en-US" altLang="zh-TW" sz="12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hlinkClick r:id="rId2"/>
              </a:rPr>
              <a:t>//emm.edcity.hk/media/%E5%AD%9D%E9%A0%86%E7%9A%84%E9%BB%83%E9%A6%99/1_mijqs7ht</a:t>
            </a:r>
            <a:endParaRPr lang="en-US" altLang="zh-TW" sz="12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altLang="zh-TW" sz="12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hlinkClick r:id="rId3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TW" sz="12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hlinkClick r:id="rId3"/>
              </a:rPr>
              <a:t>https</a:t>
            </a:r>
            <a:r>
              <a:rPr lang="zh-TW" altLang="en-US" sz="12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hlinkClick r:id="rId3"/>
              </a:rPr>
              <a:t>：</a:t>
            </a:r>
            <a:r>
              <a:rPr lang="en-US" altLang="zh-TW" sz="12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hlinkClick r:id="rId3"/>
              </a:rPr>
              <a:t>//emm.edcity.hk/media/%E5%85%92%E6%AD%8C%E3%80%8A%E5%AD%9D%E9%A0%86%E7%88%B8%E5%AA%BD%E3%80%8B%28%E4%B8%AD%E6%96%87%E5%AD%97%E5%B9%95%E7%89%88%E6%9C%AC%29/1_6whrjbra</a:t>
            </a:r>
            <a:endParaRPr lang="en-US" altLang="zh-TW" sz="12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en-US" altLang="zh-TW" sz="12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altLang="zh-TW" sz="12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altLang="zh-TW" sz="12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altLang="zh-TW" sz="12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altLang="zh-TW" sz="12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HK" sz="12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401" y="1243752"/>
            <a:ext cx="1543580" cy="154358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7401" y="2991992"/>
            <a:ext cx="1543580" cy="154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29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 txBox="1">
            <a:spLocks noGrp="1"/>
          </p:cNvSpPr>
          <p:nvPr>
            <p:ph type="title"/>
          </p:nvPr>
        </p:nvSpPr>
        <p:spPr>
          <a:xfrm>
            <a:off x="431321" y="1218085"/>
            <a:ext cx="8108830" cy="120032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有家人（包括長輩、家人、其他親人及照顧者）疼愛的孩子是幸福的。家人從小養育我們，教導我們很多的事情。</a:t>
            </a:r>
            <a:endParaRPr lang="en-US" altLang="zh-TW" sz="20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家人對我們的愛和照顧無微不至，讓我們成為一個越來越有能力的孩子。</a:t>
            </a:r>
            <a:endParaRPr lang="en-US" altLang="zh-TW" sz="20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我可以怎樣報答他們對我的愛呢？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CFAF02B-4516-4D1B-88EC-2859A2B665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21" y="2486025"/>
            <a:ext cx="4572000" cy="257175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BF5E7A1-AD35-4715-BDC4-ABF2F84F4E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679" y="3771900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15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30618" y="873073"/>
            <a:ext cx="8532628" cy="571500"/>
          </a:xfrm>
        </p:spPr>
        <p:txBody>
          <a:bodyPr>
            <a:noAutofit/>
          </a:bodyPr>
          <a:lstStyle/>
          <a:p>
            <a:r>
              <a:rPr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動物爸媽也會悉心照顧自己的小孩子</a:t>
            </a:r>
            <a:endParaRPr lang="zh-HK" altLang="en-US" sz="28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32785" y="1489902"/>
            <a:ext cx="605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袋鼠肚子上的口袋有甚麼作用？</a:t>
            </a:r>
            <a:endParaRPr lang="zh-HK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03813" y="1538662"/>
            <a:ext cx="5640876" cy="23818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HK" sz="1400" kern="1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袋鼠肚子上的口袋叫做育兒袋，是袋鼠媽媽用來哺育小袋鼠的。</a:t>
            </a:r>
            <a:endParaRPr lang="en-US" altLang="zh-TW" sz="1400" kern="1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zh-HK" sz="1400" kern="1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小袋鼠出生的時候非常小，身長不到</a:t>
            </a:r>
            <a:r>
              <a:rPr lang="en-US" altLang="zh-HK" sz="1400" kern="1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lang="zh-TW" altLang="en-US" sz="1400" kern="1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厘</a:t>
            </a:r>
            <a:r>
              <a:rPr lang="zh-TW" altLang="zh-HK" sz="1400" kern="1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米，體重不過</a:t>
            </a:r>
            <a:r>
              <a:rPr lang="en-US" altLang="zh-HK" sz="1400" kern="1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zh-HK" sz="1400" kern="1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克</a:t>
            </a:r>
            <a:r>
              <a:rPr lang="zh-TW" altLang="en-US" sz="1400" kern="1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1400" kern="1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zh-HK" sz="1400" kern="1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袋鼠媽媽的育兒袋就是為了保護</a:t>
            </a:r>
            <a:r>
              <a:rPr lang="zh-TW" altLang="en-US" sz="1400" kern="1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幼小</a:t>
            </a:r>
            <a:r>
              <a:rPr lang="zh-TW" altLang="zh-HK" sz="1400" kern="1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的袋鼠</a:t>
            </a:r>
            <a:r>
              <a:rPr lang="zh-TW" altLang="en-US" sz="1400" kern="1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1400" kern="1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TW" sz="1400" kern="1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zh-HK" sz="1400" kern="1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小袋鼠剛生下來時，就生活在這個育兒袋</a:t>
            </a:r>
            <a:r>
              <a:rPr lang="zh-TW" altLang="en-US" sz="1400" kern="1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裏</a:t>
            </a:r>
            <a:r>
              <a:rPr lang="zh-TW" altLang="zh-HK" sz="1400" kern="1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，直到六七個月的時候才開始短時間地離開育兒袋學習生存，但仍活動在媽媽的附近，</a:t>
            </a:r>
            <a:endParaRPr lang="en-US" altLang="zh-TW" sz="1400" kern="1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zh-HK" sz="1400" kern="1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以便隨時獲取幫助和保護。</a:t>
            </a:r>
            <a:endParaRPr lang="zh-TW" altLang="zh-HK" sz="1400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003812" y="4163552"/>
            <a:ext cx="5640877" cy="17081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黑腳企鵝爸爸在其他企鵝企圖入侵溫暖的小家時，為了守護自己的妻兒，牠會吶喊威嚇對方，甚至和對方激烈地互啄鬥毆。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除此之外，模範好爸爸還會尋找地理位置最好的巢穴、收集築巢材料，也會跟著黑腳企鵝媽媽齊心一起孵蛋和照顧小企鵝。</a:t>
            </a:r>
            <a:endParaRPr lang="zh-HK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CE8FA38C-BD7C-465B-943E-8325B1C5A3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71" y="2112510"/>
            <a:ext cx="1767108" cy="146604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CB0225D-DD4A-4356-954F-8B89899928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95" y="3980933"/>
            <a:ext cx="1569259" cy="170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967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橢圓形圖說文字 3"/>
          <p:cNvSpPr/>
          <p:nvPr/>
        </p:nvSpPr>
        <p:spPr>
          <a:xfrm>
            <a:off x="457200" y="1485901"/>
            <a:ext cx="5753100" cy="1063090"/>
          </a:xfrm>
          <a:prstGeom prst="wedgeEllipseCallout">
            <a:avLst>
              <a:gd name="adj1" fmla="val -43705"/>
              <a:gd name="adj2" fmla="val -493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indent="-257175" algn="ctr">
              <a:lnSpc>
                <a:spcPts val="4598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zh-TW" sz="33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你知道</a:t>
            </a:r>
            <a:r>
              <a:rPr lang="zh-TW" altLang="en-US" sz="2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「孝」字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結構包含甚麼意思嗎？</a:t>
            </a: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altLang="zh-TW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zh-TW" altLang="en-US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1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2">
            <a:extLst>
              <a:ext uri="{FF2B5EF4-FFF2-40B4-BE49-F238E27FC236}">
                <a16:creationId xmlns:a16="http://schemas.microsoft.com/office/drawing/2014/main" id="{8B27ED6E-9B7F-4032-8FC8-44A991492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99" y="2846324"/>
            <a:ext cx="1943100" cy="2220614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BB6D7E77-A3D9-44DC-8FEF-B7B0FC0027DC}"/>
              </a:ext>
            </a:extLst>
          </p:cNvPr>
          <p:cNvSpPr txBox="1"/>
          <p:nvPr/>
        </p:nvSpPr>
        <p:spPr>
          <a:xfrm>
            <a:off x="1014899" y="5143500"/>
            <a:ext cx="19431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1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「孝」字</a:t>
            </a:r>
            <a:endParaRPr lang="en-US" altLang="zh-TW" sz="21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1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古字字形</a:t>
            </a:r>
            <a:br>
              <a:rPr lang="en-HK" altLang="zh-TW" sz="21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HK" sz="21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695700" y="2812474"/>
            <a:ext cx="1905000" cy="2300630"/>
          </a:xfrm>
          <a:prstGeom prst="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4350" dirty="0">
                <a:latin typeface="標楷體" panose="03000509000000000000" pitchFamily="65" charset="-120"/>
                <a:ea typeface="標楷體" panose="03000509000000000000" pitchFamily="65" charset="-120"/>
              </a:rPr>
              <a:t>孝</a:t>
            </a:r>
            <a:endParaRPr lang="zh-HK" altLang="en-US" sz="143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341853" y="1240192"/>
            <a:ext cx="2667000" cy="156966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HK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「孝」的部首是「子」</a:t>
            </a:r>
            <a:endParaRPr lang="en-US" altLang="zh-HK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HK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字形：上面有位老人，</a:t>
            </a:r>
            <a:endParaRPr lang="en-US" altLang="zh-HK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HK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下面有位小孩子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HK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HK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HK" altLang="en-US" sz="1600" b="1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結構</a:t>
            </a:r>
            <a:r>
              <a:rPr lang="zh-TW" altLang="en-US" sz="1600" b="1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意義：</a:t>
            </a:r>
            <a:r>
              <a:rPr lang="zh-HK" altLang="en-US" sz="1600" b="1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小孩子背負着老人，或是用手攙扶着老人</a:t>
            </a:r>
            <a:r>
              <a:rPr lang="zh-TW" altLang="en-US" sz="1600" b="1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HK" altLang="en-US" sz="1600" b="1" dirty="0">
              <a:solidFill>
                <a:srgbClr val="00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338402" y="3365420"/>
            <a:ext cx="2670451" cy="2062103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「孝」的本義是尊敬和侍奉長輩和家人，是一種中國傳統美德。</a:t>
            </a:r>
            <a:endParaRPr lang="en-US" altLang="zh-TW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HK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HK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b="1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在中國文化中的「孝道」，是指個人對長輩和家人自然流露的感情。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D7E77-A3D9-44DC-8FEF-B7B0FC0027DC}"/>
              </a:ext>
            </a:extLst>
          </p:cNvPr>
          <p:cNvSpPr txBox="1"/>
          <p:nvPr/>
        </p:nvSpPr>
        <p:spPr>
          <a:xfrm>
            <a:off x="3618271" y="5143500"/>
            <a:ext cx="198242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1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「孝」字</a:t>
            </a:r>
            <a:endParaRPr lang="en-US" altLang="zh-TW" sz="21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1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現代寫法</a:t>
            </a:r>
            <a:br>
              <a:rPr lang="en-HK" altLang="zh-TW" sz="21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HK" sz="21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610572" y="613453"/>
            <a:ext cx="6502327" cy="571500"/>
          </a:xfrm>
          <a:prstGeom prst="rect">
            <a:avLst/>
          </a:prstGeom>
        </p:spPr>
        <p:txBody>
          <a:bodyPr vert="horz" lIns="45720" tIns="22860" rIns="45720" bIns="228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（引起動機）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熱身活動 （一）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考考你</a:t>
            </a:r>
            <a:endPara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1242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橢圓形圖說文字 3"/>
          <p:cNvSpPr/>
          <p:nvPr/>
        </p:nvSpPr>
        <p:spPr>
          <a:xfrm>
            <a:off x="381000" y="1571992"/>
            <a:ext cx="7162800" cy="1106472"/>
          </a:xfrm>
          <a:prstGeom prst="wedgeEllipseCallout">
            <a:avLst>
              <a:gd name="adj1" fmla="val -47535"/>
              <a:gd name="adj2" fmla="val -477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257175" indent="-257175">
              <a:buFont typeface="Arial" panose="020B0604020202020204" pitchFamily="34" charset="0"/>
              <a:buChar char="•"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你知道「孝」字可以組成甚麼詞語嗎？</a:t>
            </a: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altLang="zh-TW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zh-TW" altLang="en-US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1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946850" y="2862895"/>
            <a:ext cx="3124200" cy="2597634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171450" indent="-171450">
              <a:spcBef>
                <a:spcPct val="20000"/>
              </a:spcBef>
              <a:buFont typeface="Wingdings" pitchFamily="2" charset="2"/>
              <a:buChar char="Ø"/>
            </a:pPr>
            <a:r>
              <a:rPr lang="zh-TW" altLang="en-US" sz="2200" b="1" i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孝順</a:t>
            </a:r>
          </a:p>
          <a:p>
            <a:pPr marL="171450" indent="-171450">
              <a:spcBef>
                <a:spcPct val="20000"/>
              </a:spcBef>
              <a:buFont typeface="Wingdings" pitchFamily="2" charset="2"/>
              <a:buChar char="Ø"/>
            </a:pPr>
            <a:r>
              <a:rPr lang="zh-TW" altLang="en-US" sz="2200" b="1" i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孝敬</a:t>
            </a:r>
          </a:p>
          <a:p>
            <a:pPr marL="171450" indent="-171450">
              <a:spcBef>
                <a:spcPct val="20000"/>
              </a:spcBef>
              <a:buFont typeface="Wingdings" pitchFamily="2" charset="2"/>
              <a:buChar char="Ø"/>
            </a:pPr>
            <a:r>
              <a:rPr lang="zh-TW" altLang="en-US" sz="2200" b="1" i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孝心</a:t>
            </a:r>
          </a:p>
          <a:p>
            <a:pPr marL="171450" indent="-171450">
              <a:spcBef>
                <a:spcPct val="20000"/>
              </a:spcBef>
              <a:buFont typeface="Wingdings" pitchFamily="2" charset="2"/>
              <a:buChar char="Ø"/>
            </a:pPr>
            <a:r>
              <a:rPr lang="zh-TW" altLang="en-US" sz="2200" b="1" i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孝道</a:t>
            </a:r>
            <a:endParaRPr lang="en-US" altLang="zh-TW" sz="2200" b="1" i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>
              <a:spcBef>
                <a:spcPct val="20000"/>
              </a:spcBef>
              <a:buFont typeface="Wingdings" pitchFamily="2" charset="2"/>
              <a:buChar char="Ø"/>
            </a:pPr>
            <a:r>
              <a:rPr lang="zh-TW" altLang="en-US" sz="2200" b="1" i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忠孝</a:t>
            </a:r>
            <a:r>
              <a:rPr lang="en-US" altLang="zh-TW" sz="2200" b="1" i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</a:p>
          <a:p>
            <a:pPr lvl="0">
              <a:spcBef>
                <a:spcPct val="20000"/>
              </a:spcBef>
            </a:pPr>
            <a:br>
              <a:rPr lang="en-US" altLang="zh-TW" sz="16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HK" altLang="zh-TW" sz="16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494288" y="719408"/>
            <a:ext cx="8535074" cy="571500"/>
          </a:xfrm>
        </p:spPr>
        <p:txBody>
          <a:bodyPr>
            <a:noAutofit/>
          </a:bodyPr>
          <a:lstStyle/>
          <a:p>
            <a:pPr algn="l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（引起動機）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熱身活動 （二）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說一說</a:t>
            </a:r>
            <a:endParaRPr lang="zh-HK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41952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2491" y="1513406"/>
            <a:ext cx="6564554" cy="571500"/>
          </a:xfrm>
        </p:spPr>
        <p:txBody>
          <a:bodyPr>
            <a:noAutofit/>
          </a:bodyPr>
          <a:lstStyle/>
          <a:p>
            <a:pPr>
              <a:spcAft>
                <a:spcPts val="1800"/>
              </a:spcAft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教學活動 （一）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學習二十四孝的故事：</a:t>
            </a:r>
            <a:b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黃香「扇枕溫衾」</a:t>
            </a:r>
            <a:b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兒歌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孝順爸媽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b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HK" sz="14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https://emm.edcity.hk/media/%E5%85%92%E6%AD%8C%E3%80%8A%E5%AD%9D%E9%A0%86%E7%88%B8%E5%AA%BD%E3%80%8B/1_qyckkw55</a:t>
            </a:r>
            <a:br>
              <a:rPr lang="en-US" altLang="zh-HK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HK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sz="1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HK" altLang="en-US" sz="1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101" y="2479909"/>
            <a:ext cx="3710363" cy="258284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42309" y="5272014"/>
            <a:ext cx="6806310" cy="430887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歌詞描述黃香孝順父親的情境，鼓勵學生孝順家人。 </a:t>
            </a:r>
            <a:endParaRPr lang="zh-HK" altLang="en-US" sz="22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/>
          <a:srcRect t="6050" r="2994" b="7515"/>
          <a:stretch/>
        </p:blipFill>
        <p:spPr>
          <a:xfrm>
            <a:off x="4513440" y="2494850"/>
            <a:ext cx="3778299" cy="255296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7045" y="794827"/>
            <a:ext cx="1290079" cy="129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32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6946" y="1313161"/>
            <a:ext cx="7472917" cy="571500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sz="3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教學活動 （一）</a:t>
            </a:r>
            <a:r>
              <a:rPr lang="en-US" altLang="zh-TW" sz="3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學習二十四孝的故事：</a:t>
            </a:r>
            <a:br>
              <a:rPr lang="en-US" altLang="zh-TW" sz="3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黃香「扇枕溫衾」</a:t>
            </a:r>
            <a:br>
              <a:rPr lang="en-US" altLang="zh-TW" sz="3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sz="3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1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31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31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HK" altLang="en-US" sz="31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觀賞影片：</a:t>
            </a:r>
            <a:br>
              <a:rPr lang="en-US" altLang="zh-HK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HK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9099" y="2105780"/>
            <a:ext cx="6709287" cy="609600"/>
          </a:xfrm>
        </p:spPr>
        <p:txBody>
          <a:bodyPr>
            <a:normAutofit/>
          </a:bodyPr>
          <a:lstStyle/>
          <a:p>
            <a:r>
              <a:rPr lang="en-US" altLang="zh-HK" sz="14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https://emm.edcity.hk/media/%E5%AD%9D%E9%A0%86%E7%9A%84%E9%BB%83%E9%A6%99/1_mijqs7ht</a:t>
            </a:r>
            <a:endParaRPr lang="zh-HK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222550" y="3600105"/>
            <a:ext cx="3381154" cy="144655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孝順的黃香</a:t>
            </a:r>
          </a:p>
          <a:p>
            <a:r>
              <a:rPr lang="zh-TW" altLang="en-US" sz="2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主角穿越時空，回到古代認識黃香。藉着這個故事，鼓勵學生孝順家人。</a:t>
            </a:r>
            <a:endParaRPr lang="zh-HK" altLang="en-US" sz="2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781300"/>
            <a:ext cx="4114800" cy="226535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0124" y="1246012"/>
            <a:ext cx="1543580" cy="154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7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592741" y="1221146"/>
            <a:ext cx="8343900" cy="571500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教學活動 （一）</a:t>
            </a:r>
            <a:r>
              <a:rPr lang="en-US" altLang="zh-TW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學習二十四孝的故事：</a:t>
            </a:r>
            <a:br>
              <a:rPr lang="en-US" altLang="zh-TW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黃香「扇枕溫衾」</a:t>
            </a:r>
            <a:br>
              <a:rPr lang="en-US" altLang="zh-TW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標題 3"/>
          <p:cNvSpPr txBox="1">
            <a:spLocks/>
          </p:cNvSpPr>
          <p:nvPr/>
        </p:nvSpPr>
        <p:spPr>
          <a:xfrm>
            <a:off x="639270" y="1506896"/>
            <a:ext cx="8343900" cy="6096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HK" sz="2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C1 </a:t>
            </a:r>
            <a:r>
              <a:rPr lang="zh-HK" altLang="en-US" sz="2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：利用六何法 </a:t>
            </a:r>
            <a:r>
              <a:rPr lang="en-US" altLang="zh-HK" sz="2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6W Thinking Skills</a:t>
            </a:r>
            <a:r>
              <a:rPr lang="zh-HK" altLang="en-US" sz="2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來分析故事</a:t>
            </a:r>
          </a:p>
          <a:p>
            <a:pPr algn="l"/>
            <a:endParaRPr lang="zh-HK" altLang="en-US" sz="2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8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2609821"/>
              </p:ext>
            </p:extLst>
          </p:nvPr>
        </p:nvGraphicFramePr>
        <p:xfrm>
          <a:off x="182070" y="2116496"/>
          <a:ext cx="8801100" cy="3870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46381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899</TotalTime>
  <Words>3532</Words>
  <Application>Microsoft Office PowerPoint</Application>
  <PresentationFormat>如螢幕大小 (4:3)</PresentationFormat>
  <Paragraphs>308</Paragraphs>
  <Slides>23</Slides>
  <Notes>15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33" baseType="lpstr">
      <vt:lpstr>微軟正黑體</vt:lpstr>
      <vt:lpstr>新細明體</vt:lpstr>
      <vt:lpstr>標楷體</vt:lpstr>
      <vt:lpstr>Arial</vt:lpstr>
      <vt:lpstr>Calibri</vt:lpstr>
      <vt:lpstr>Calibri Light</vt:lpstr>
      <vt:lpstr>Poppins</vt:lpstr>
      <vt:lpstr>Times New Roman</vt:lpstr>
      <vt:lpstr>Wingdings</vt:lpstr>
      <vt:lpstr>Office 佈景主題</vt:lpstr>
      <vt:lpstr>從漢朝黃香的故事學習孝道 （孝親）</vt:lpstr>
      <vt:lpstr>學習重點</vt:lpstr>
      <vt:lpstr>有家人（包括長輩、家人、其他親人及照顧者）疼愛的孩子是幸福的。家人從小養育我們，教導我們很多的事情。 家人對我們的愛和照顧無微不至，讓我們成為一個越來越有能力的孩子。 我可以怎樣報答他們對我的愛呢？</vt:lpstr>
      <vt:lpstr>動物爸媽也會悉心照顧自己的小孩子</vt:lpstr>
      <vt:lpstr>PowerPoint 簡報</vt:lpstr>
      <vt:lpstr>（引起動機） 熱身活動 （二） ： 說一說</vt:lpstr>
      <vt:lpstr>教學活動 （一） 學習二十四孝的故事： 黃香「扇枕溫衾」  A： 兒歌《孝順爸媽》 https://emm.edcity.hk/media/%E5%85%92%E6%AD%8C%E3%80%8A%E5%AD%9D%E9%A0%86%E7%88%B8%E5%AA%BD%E3%80%8B/1_qyckkw55   </vt:lpstr>
      <vt:lpstr>教學活動 （一） 學習二十四孝的故事： 黃香「扇枕溫衾」  B： 觀賞影片： </vt:lpstr>
      <vt:lpstr>教學活動 （一） 學習二十四孝的故事： 黃香「扇枕溫衾」  </vt:lpstr>
      <vt:lpstr>PowerPoint 簡報</vt:lpstr>
      <vt:lpstr>   教學活動 （一） 學習二十四孝的故事：    黃香「扇枕溫衾」   </vt:lpstr>
      <vt:lpstr>教學活動 （一） 學習二十四孝的故事- 黃香「扇枕溫衾」</vt:lpstr>
      <vt:lpstr>中華文化-孝道</vt:lpstr>
      <vt:lpstr>教學活動 （二） 學習現今孝順的故事</vt:lpstr>
      <vt:lpstr>教學活動 （二） 學習現今孝順的故事</vt:lpstr>
      <vt:lpstr>體驗活動 （一）懷孕初體驗</vt:lpstr>
      <vt:lpstr>延伸活動（一）： 懷孕初體驗</vt:lpstr>
      <vt:lpstr>延伸活動（一）： 懷孕初體驗</vt:lpstr>
      <vt:lpstr>延伸活動（二）： 家中實踐行動</vt:lpstr>
      <vt:lpstr>總結：我們明白了……</vt:lpstr>
      <vt:lpstr>總結：我們明白了……</vt:lpstr>
      <vt:lpstr>延伸活動（三）： 觀看影片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Isaac LEE</dc:creator>
  <cp:lastModifiedBy>Isaac LEE</cp:lastModifiedBy>
  <cp:revision>59</cp:revision>
  <dcterms:created xsi:type="dcterms:W3CDTF">2024-07-29T01:26:50Z</dcterms:created>
  <dcterms:modified xsi:type="dcterms:W3CDTF">2025-03-12T08:44:00Z</dcterms:modified>
</cp:coreProperties>
</file>