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, Wai-man" initials="YW" lastIdx="1" clrIdx="0">
    <p:extLst>
      <p:ext uri="{19B8F6BF-5375-455C-9EA6-DF929625EA0E}">
        <p15:presenceInfo xmlns:p15="http://schemas.microsoft.com/office/powerpoint/2012/main" userId="S-1-5-21-2637006528-1015924553-1750768987-935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61A0"/>
    <a:srgbClr val="F4A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013" autoAdjust="0"/>
  </p:normalViewPr>
  <p:slideViewPr>
    <p:cSldViewPr snapToGrid="0">
      <p:cViewPr varScale="1">
        <p:scale>
          <a:sx n="76" d="100"/>
          <a:sy n="76" d="100"/>
        </p:scale>
        <p:origin x="10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E98D3-4AFE-4E1C-8FF4-2D650FB988E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D16DB-F6E2-4817-BDC3-DCF5ABFF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2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16DB-F6E2-4817-BDC3-DCF5ABFF19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1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教師錦囊：</a:t>
            </a:r>
            <a:endParaRPr lang="en-US" altLang="zh-TW" dirty="0"/>
          </a:p>
          <a:p>
            <a:r>
              <a:rPr lang="en-US" altLang="zh-TW" dirty="0"/>
              <a:t>(</a:t>
            </a:r>
            <a:r>
              <a:rPr lang="zh-TW" altLang="en-US" dirty="0"/>
              <a:t>學生自由發揮</a:t>
            </a:r>
            <a:r>
              <a:rPr lang="en-US" altLang="zh-TW" dirty="0"/>
              <a:t>)</a:t>
            </a:r>
          </a:p>
          <a:p>
            <a:r>
              <a:rPr lang="zh-TW" altLang="en-US" b="1" dirty="0"/>
              <a:t>情境一：</a:t>
            </a:r>
            <a:endParaRPr lang="en-US" altLang="zh-TW" b="1" dirty="0"/>
          </a:p>
          <a:p>
            <a:r>
              <a:rPr lang="zh-TW" altLang="en-US" dirty="0"/>
              <a:t>請學生分析兩個不同選擇的利弊</a:t>
            </a:r>
            <a:r>
              <a:rPr lang="en-US" altLang="zh-TW" dirty="0"/>
              <a:t>—</a:t>
            </a:r>
          </a:p>
          <a:p>
            <a:pPr marL="228600" indent="-228600">
              <a:buAutoNum type="alphaLcParenBoth"/>
            </a:pPr>
            <a:r>
              <a:rPr lang="zh-TW" altLang="en-US" dirty="0"/>
              <a:t>拾皮球：小朋友能拾回皮球，助人為快樂之本</a:t>
            </a:r>
            <a:r>
              <a:rPr lang="en-US" altLang="zh-TW" dirty="0"/>
              <a:t>! / </a:t>
            </a:r>
            <a:r>
              <a:rPr lang="zh-TW" altLang="en-US" dirty="0"/>
              <a:t>罔顧交通規則，可能會對自己及其他道路使用者造成危險。</a:t>
            </a:r>
            <a:endParaRPr lang="en-US" altLang="zh-TW" dirty="0"/>
          </a:p>
          <a:p>
            <a:pPr marL="228600" indent="-228600">
              <a:buAutoNum type="alphaLcParenBoth"/>
            </a:pPr>
            <a:r>
              <a:rPr lang="zh-TW" altLang="en-US" dirty="0"/>
              <a:t>不拾皮球：小朋友失去了皮球，很傷心。</a:t>
            </a:r>
            <a:r>
              <a:rPr lang="en-US" altLang="zh-TW" dirty="0"/>
              <a:t>/ </a:t>
            </a:r>
            <a:r>
              <a:rPr lang="zh-TW" altLang="en-US" dirty="0"/>
              <a:t>堅守規則，保障了自己和所有人的安全。</a:t>
            </a:r>
            <a:endParaRPr lang="en-US" altLang="zh-TW" dirty="0"/>
          </a:p>
          <a:p>
            <a:endParaRPr lang="en-US" altLang="zh-HK" dirty="0"/>
          </a:p>
          <a:p>
            <a:r>
              <a:rPr lang="zh-TW" altLang="en-US" b="1" dirty="0"/>
              <a:t>情境二：</a:t>
            </a:r>
            <a:endParaRPr lang="en-US" altLang="zh-TW" b="1" dirty="0"/>
          </a:p>
          <a:p>
            <a:r>
              <a:rPr lang="zh-TW" altLang="en-US" dirty="0"/>
              <a:t>請學生分析兩個不同選擇的利弊</a:t>
            </a:r>
            <a:r>
              <a:rPr lang="en-US" altLang="zh-TW" dirty="0"/>
              <a:t>—</a:t>
            </a:r>
          </a:p>
          <a:p>
            <a:pPr marL="228600" indent="-228600">
              <a:buAutoNum type="alphaLcParenBoth"/>
            </a:pPr>
            <a:r>
              <a:rPr lang="zh-TW" altLang="en-US" dirty="0"/>
              <a:t>答應借功課：同學一時避免受罰，能維持同學間的關係。</a:t>
            </a:r>
            <a:r>
              <a:rPr lang="en-US" altLang="zh-TW" dirty="0"/>
              <a:t>/ </a:t>
            </a:r>
            <a:r>
              <a:rPr lang="zh-TW" altLang="en-US" dirty="0"/>
              <a:t>抄襲並非誠信的行為，自己的品行有損，也不利於學習。</a:t>
            </a:r>
            <a:endParaRPr lang="en-US" altLang="zh-TW" dirty="0"/>
          </a:p>
          <a:p>
            <a:pPr marL="228600" indent="-228600">
              <a:buAutoNum type="alphaLcParenBoth"/>
            </a:pPr>
            <a:r>
              <a:rPr lang="zh-TW" altLang="en-US" dirty="0"/>
              <a:t>拒絕借功課：同學生氣，關係不能維持</a:t>
            </a:r>
            <a:r>
              <a:rPr lang="zh-TW" altLang="en-US" baseline="0" dirty="0"/>
              <a:t>。</a:t>
            </a:r>
            <a:r>
              <a:rPr lang="en-US" altLang="zh-TW" baseline="0" dirty="0"/>
              <a:t>/ </a:t>
            </a:r>
            <a:r>
              <a:rPr lang="zh-TW" altLang="en-US" baseline="0" dirty="0"/>
              <a:t>堅守誠信，維持了規則的公平性。</a:t>
            </a:r>
            <a:endParaRPr lang="en-US" altLang="zh-TW" baseline="0" dirty="0"/>
          </a:p>
          <a:p>
            <a:pPr marL="0" indent="0">
              <a:buNone/>
            </a:pPr>
            <a:endParaRPr lang="en-US" altLang="zh-TW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/>
              <a:t>追問：</a:t>
            </a:r>
            <a:endParaRPr lang="en-US" altLang="zh-TW" b="1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dirty="0"/>
              <a:t>若下次同學又再提出不合理的要求，我們又應該怎處理？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dirty="0"/>
              <a:t>朋友之義是否應該凌駕規則？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altLang="zh-TW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baseline="0" dirty="0"/>
              <a:t>反思：</a:t>
            </a:r>
            <a:endParaRPr lang="en-US" altLang="zh-TW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aseline="0" dirty="0"/>
              <a:t>「拾皮球」和「抄功課」似乎同樣都滿足了某些「需要」，使同學能免於受罰和小朋友可以失而復得，但是這些「小利」卻會使群體的利益和安全受到挑戰，也可能會為自身帶來危險。</a:t>
            </a:r>
            <a:endParaRPr lang="en-US" altLang="zh-TW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aseline="0" dirty="0"/>
              <a:t>我們做抉擇時，應以正確價值觀作為衝量的標準，按自身的能力及群體的福祉作相應的行為。</a:t>
            </a:r>
            <a:endParaRPr lang="en-US" altLang="zh-TW" baseline="0" dirty="0"/>
          </a:p>
          <a:p>
            <a:pPr marL="228600" indent="-228600">
              <a:buAutoNum type="alphaLcParenBoth"/>
            </a:pPr>
            <a:endParaRPr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16DB-F6E2-4817-BDC3-DCF5ABFF19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16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16DB-F6E2-4817-BDC3-DCF5ABFF19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0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16DB-F6E2-4817-BDC3-DCF5ABFF19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0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16DB-F6E2-4817-BDC3-DCF5ABFF19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8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16DB-F6E2-4817-BDC3-DCF5ABFF19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72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動人故事 當你有能力幫助人時：</a:t>
            </a:r>
            <a:r>
              <a:rPr lang="en-US" altLang="zh-TW" dirty="0"/>
              <a:t>https://www.youtube.com/watch?v=LUdnG_RWbSo</a:t>
            </a:r>
          </a:p>
          <a:p>
            <a:r>
              <a:rPr lang="zh-TW" altLang="en-US" dirty="0"/>
              <a:t>學校可自行選擇播放其他與幫助他人相關的片段</a:t>
            </a:r>
            <a:endParaRPr lang="en-US" altLang="zh-TW" dirty="0"/>
          </a:p>
          <a:p>
            <a:pPr lvl="0">
              <a:lnSpc>
                <a:spcPct val="150000"/>
              </a:lnSpc>
              <a:defRPr/>
            </a:pPr>
            <a:endParaRPr lang="en-US" altLang="zh-TW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480BC-EDAD-4489-AB08-EF74EBB2CD87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2779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註：</a:t>
            </a:r>
            <a:endParaRPr lang="en-US" altLang="zh-TW" dirty="0"/>
          </a:p>
          <a:p>
            <a:r>
              <a:rPr lang="en-US" dirty="0"/>
              <a:t>1.</a:t>
            </a:r>
            <a:r>
              <a:rPr lang="zh-TW" altLang="en-US" baseline="0" dirty="0"/>
              <a:t>原註：先考慮他人的利益，然後再想到自己。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16DB-F6E2-4817-BDC3-DCF5ABFF19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10" y="2727754"/>
            <a:ext cx="6918239" cy="1913559"/>
          </a:xfrm>
        </p:spPr>
        <p:txBody>
          <a:bodyPr anchor="b"/>
          <a:lstStyle>
            <a:lvl1pPr algn="l">
              <a:defRPr sz="60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10" y="4908841"/>
            <a:ext cx="6104329" cy="51989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329514" y="2733675"/>
            <a:ext cx="156261" cy="1920703"/>
          </a:xfrm>
          <a:prstGeom prst="rect">
            <a:avLst/>
          </a:prstGeom>
          <a:solidFill>
            <a:srgbClr val="F4A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 userDrawn="1"/>
        </p:nvSpPr>
        <p:spPr>
          <a:xfrm>
            <a:off x="329513" y="4654379"/>
            <a:ext cx="156262" cy="774358"/>
          </a:xfrm>
          <a:prstGeom prst="rect">
            <a:avLst/>
          </a:prstGeom>
          <a:solidFill>
            <a:srgbClr val="776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15" y="5625175"/>
            <a:ext cx="2918636" cy="10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9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E3B-3F11-49B4-A527-CDEF9CCAC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8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E3B-3F11-49B4-A527-CDEF9CCAC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E3C7-B5C4-4868-A543-FD29FFAB13F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E3B-3F11-49B4-A527-CDEF9CCAC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7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E3B-3F11-49B4-A527-CDEF9CCAC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5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E3B-3F11-49B4-A527-CDEF9CCAC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9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E3B-3F11-49B4-A527-CDEF9CCAC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E3B-3F11-49B4-A527-CDEF9CCAC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3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E3C7-B5C4-4868-A543-FD29FFAB13F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E3B-3F11-49B4-A527-CDEF9CCAC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4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" y="0"/>
            <a:ext cx="9140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1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94840" y="2547576"/>
            <a:ext cx="8672899" cy="1913559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樂善好施好兒童互助大行動</a:t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（校園篇）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45721" y="4610099"/>
            <a:ext cx="7652558" cy="85090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學校：鳳溪創新小學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組員：鄭曉君老師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CE75B61-4248-49CA-840C-E68EECD773FD}"/>
              </a:ext>
            </a:extLst>
          </p:cNvPr>
          <p:cNvSpPr txBox="1"/>
          <p:nvPr/>
        </p:nvSpPr>
        <p:spPr>
          <a:xfrm>
            <a:off x="1866900" y="1554914"/>
            <a:ext cx="69056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sz="9600" b="1" u="heavy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99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小學組季</a:t>
            </a:r>
            <a:r>
              <a:rPr lang="zh-HK" altLang="en-US" sz="9600" b="1" u="heavy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99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軍</a:t>
            </a:r>
          </a:p>
        </p:txBody>
      </p:sp>
    </p:spTree>
    <p:extLst>
      <p:ext uri="{BB962C8B-B14F-4D97-AF65-F5344CB8AC3E}">
        <p14:creationId xmlns:p14="http://schemas.microsoft.com/office/powerpoint/2010/main" val="3305140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大家想一想</a:t>
            </a:r>
            <a:endParaRPr lang="zh-HK" altLang="en-US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第一部分：你想點幫？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你有沒有遇到類似的情境？請你分享經驗和感受。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822960" y="3198202"/>
            <a:ext cx="7248379" cy="1589210"/>
          </a:xfrm>
          <a:prstGeom prst="roundRect">
            <a:avLst/>
          </a:prstGeom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191" y="4495280"/>
            <a:ext cx="2422159" cy="1816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08907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大家想一想</a:t>
            </a:r>
            <a:endParaRPr lang="zh-HK" altLang="en-US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11222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第二部分：請在「體驗之旅」中選出一項，並把你幫助別人的情境，創作成四格漫畫。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853890" y="3039904"/>
          <a:ext cx="4546282" cy="2518410"/>
        </p:xfrm>
        <a:graphic>
          <a:graphicData uri="http://schemas.openxmlformats.org/drawingml/2006/table">
            <a:tbl>
              <a:tblPr firstRow="1" firstCol="1" bandRow="1"/>
              <a:tblGrid>
                <a:gridCol w="2273141">
                  <a:extLst>
                    <a:ext uri="{9D8B030D-6E8A-4147-A177-3AD203B41FA5}">
                      <a16:colId xmlns:a16="http://schemas.microsoft.com/office/drawing/2014/main" val="4181294303"/>
                    </a:ext>
                  </a:extLst>
                </a:gridCol>
                <a:gridCol w="2273141">
                  <a:extLst>
                    <a:ext uri="{9D8B030D-6E8A-4147-A177-3AD203B41FA5}">
                      <a16:colId xmlns:a16="http://schemas.microsoft.com/office/drawing/2014/main" val="1186451206"/>
                    </a:ext>
                  </a:extLst>
                </a:gridCol>
              </a:tblGrid>
              <a:tr h="1259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266873"/>
                  </a:ext>
                </a:extLst>
              </a:tr>
              <a:tr h="1259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474064"/>
                  </a:ext>
                </a:extLst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172" y="5018197"/>
            <a:ext cx="2158127" cy="1618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0122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sz="45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樂於助人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是我們中華民族傳統的美德！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日常生活中，我們只要</a:t>
            </a:r>
            <a:r>
              <a:rPr lang="zh-TW" altLang="en-US" sz="2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細心觀察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便能理解別人的需要，</a:t>
            </a:r>
            <a:r>
              <a:rPr lang="zh-TW" altLang="en-US" sz="2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協助身邊的人解決困難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幫助別人的時候，我們</a:t>
            </a:r>
            <a:r>
              <a:rPr lang="zh-TW" altLang="en-US" sz="2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可能要犧牲某些東西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，例如時間、心愛的物件、體力等，</a:t>
            </a:r>
            <a:r>
              <a:rPr lang="zh-TW" altLang="en-US" sz="2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而且不一定會有回報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。然而，我們幫助人的時候，能夠得到快樂和滿足感，這已是最好的「回報」。</a:t>
            </a:r>
          </a:p>
        </p:txBody>
      </p:sp>
    </p:spTree>
    <p:extLst>
      <p:ext uri="{BB962C8B-B14F-4D97-AF65-F5344CB8AC3E}">
        <p14:creationId xmlns:p14="http://schemas.microsoft.com/office/powerpoint/2010/main" val="158333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幫助他人前須考慮以下的原則：</a:t>
            </a:r>
            <a:r>
              <a:rPr lang="zh-TW" altLang="en-US" sz="2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量力而為、拒絕不合理的要求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及思考這對對方來說是否有好處。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我們與同學年齡相約、經驗相似，或會出現幫不上忙的情況，這是很正常的事；</a:t>
            </a:r>
            <a:r>
              <a:rPr lang="zh-TW" altLang="en-US" sz="2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只要坦誠告訴對方自己的限制，並與對方一同尋求父母或教師的協助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，已能表示關心及支持了。</a:t>
            </a: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941BB661-F6F4-4A87-B960-B942812A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352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課後延伸：燃亮生命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•</a:t>
            </a:r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我做到</a:t>
            </a:r>
            <a:endParaRPr lang="en-US" altLang="zh-TW" sz="3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鼓勵孩子和家長在家中觀看「當你有能力幫助人時」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7874" y="5754567"/>
            <a:ext cx="471795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教師或可自行播放與幫助他人相關的片段。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68234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zh-TW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心靈加油站</a:t>
            </a:r>
            <a:endParaRPr lang="en-US" altLang="zh-TW" sz="3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2241551"/>
            <a:ext cx="7543800" cy="33816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「君子貴人賤己，先人而後己。」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r">
              <a:buNone/>
            </a:pP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禮記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•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訪記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 marL="0" indent="0" algn="r">
              <a:buNone/>
            </a:pP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語譯：君子尊敬他人，自己則表現得謙遜；先考慮他人，</a:t>
            </a:r>
            <a:r>
              <a:rPr lang="zh-TW" altLang="zh-HK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然後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</a:t>
            </a:r>
            <a:r>
              <a:rPr lang="zh-TW" altLang="zh-HK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想到自己。</a:t>
            </a:r>
            <a:r>
              <a:rPr lang="en-US" altLang="zh-TW" sz="27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zh-HK" sz="2700" baseline="3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478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816350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</a:t>
            </a:r>
            <a:endParaRPr lang="zh-HK" altLang="en-US" sz="6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2241551"/>
            <a:ext cx="7543800" cy="3466176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如果要用一位人物或一份職業來代表「助人」，你會選擇誰或從事甚麼工作的人呢？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991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45E010-F85D-43FC-9DA7-71D7E6F7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zh-HK" sz="45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幫助別人前，會考慮甚麼因素</a:t>
            </a:r>
            <a:r>
              <a:rPr lang="en-US" altLang="zh-HK" sz="45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  <a:endParaRPr lang="zh-HK" altLang="en-US" sz="45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F24318-C1D7-4926-A429-6A9ADCA8F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zh-HK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情境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HK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HK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HK" altLang="zh-HK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</a:t>
            </a:r>
            <a:r>
              <a:rPr lang="zh-HK" altLang="zh-HK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小朋友的皮球掉到馬路，你會走出馬路幫他</a:t>
            </a:r>
            <a:r>
              <a:rPr lang="zh-HK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HK" altLang="zh-HK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拾</a:t>
            </a:r>
            <a:r>
              <a:rPr lang="zh-HK" altLang="zh-HK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回嗎？</a:t>
            </a:r>
            <a:endParaRPr lang="en-US" altLang="zh-HK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zh-HK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HK" altLang="zh-HK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情境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HK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HK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HK" altLang="zh-HK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如果同學忘記做功課，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</a:t>
            </a:r>
            <a:r>
              <a:rPr lang="zh-HK" altLang="zh-HK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你借功課抄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襲</a:t>
            </a:r>
            <a:r>
              <a:rPr lang="zh-HK" altLang="zh-HK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，你會怎樣做？</a:t>
            </a:r>
            <a:endParaRPr lang="en-US" altLang="zh-HK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HK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623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9821" y="2328108"/>
            <a:ext cx="7543800" cy="301752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如果同學向你提出不合理的求助，例如：借功課給他抄、協助他向別人報復等，你會怎樣處理？</a:t>
            </a:r>
          </a:p>
          <a:p>
            <a:pPr marL="0" indent="0">
              <a:buNone/>
            </a:pP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如果自己沒有足夠能力幫助別人，你可以怎樣做？</a:t>
            </a: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CBBB5BC8-2377-4861-820D-163FAC9D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15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0E71F3-68D0-4413-8D9E-E200FD95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zh-HK" sz="4500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</a:t>
            </a:r>
            <a:r>
              <a:rPr lang="zh-TW" altLang="en-US" sz="4500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總</a:t>
            </a:r>
            <a:r>
              <a:rPr lang="zh-HK" altLang="zh-HK" sz="4500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結</a:t>
            </a:r>
            <a:r>
              <a:rPr lang="zh-HK" altLang="en-US" sz="4500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C7A9D1-4D66-4A6F-9F67-6F7D69D82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HK" altLang="zh-HK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幫助他人前須考慮以下的原則</a:t>
            </a:r>
            <a:r>
              <a:rPr lang="zh-HK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HK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57213" indent="-557213">
              <a:buFont typeface="+mj-lt"/>
              <a:buAutoNum type="arabicPeriod"/>
            </a:pPr>
            <a:r>
              <a:rPr lang="zh-HK" altLang="zh-HK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量力而為</a:t>
            </a:r>
            <a:endParaRPr lang="en-US" altLang="zh-HK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57213" indent="-557213">
              <a:buFont typeface="+mj-lt"/>
              <a:buAutoNum type="arabicPeriod"/>
            </a:pPr>
            <a:r>
              <a:rPr lang="zh-HK" altLang="zh-HK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拒絕不合理的要求</a:t>
            </a:r>
            <a:endParaRPr lang="en-US" altLang="zh-HK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57213" indent="-557213">
              <a:buFont typeface="+mj-lt"/>
              <a:buAutoNum type="arabicPeriod"/>
            </a:pPr>
            <a:r>
              <a:rPr lang="zh-HK" altLang="zh-HK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思考這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樣是否真正幫助到</a:t>
            </a:r>
            <a:r>
              <a:rPr lang="zh-HK" altLang="zh-HK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對方</a:t>
            </a:r>
            <a:endParaRPr lang="zh-TW" altLang="zh-HK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5132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3442" y="786378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45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體驗之旅</a:t>
            </a:r>
            <a:endParaRPr lang="zh-HK" altLang="en-US" sz="45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56555" y="2804703"/>
            <a:ext cx="3488732" cy="3366423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6"/>
            </a:pPr>
            <a:r>
              <a:rPr lang="zh-HK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忘記做功課</a:t>
            </a:r>
            <a:endParaRPr lang="en-US" altLang="zh-HK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AutoNum type="arabicPeriod" startAt="6"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被同學起花名或取笑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AutoNum type="arabicPeriod" startAt="6"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搬運很重的物件，體力快不勝負荷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AutoNum type="arabicPeriod" startAt="6"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忘記帶食物回校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AutoNum type="arabicPeriod" startAt="6"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測驗成績不理想，被父母責備</a:t>
            </a:r>
          </a:p>
          <a:p>
            <a:pPr marL="0" indent="0">
              <a:buNone/>
            </a:pPr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975360" y="2393951"/>
            <a:ext cx="4081194" cy="3366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假如你的同學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因身體不適而未能上學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測驗時忘記帶文具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天雨地滑，跌倒在地上，受傷了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抄襲別人的功課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不明白課堂的內容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9303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5472" y="70736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你曾否有遇到剛才提及的情境？當時你有甚麼感受？是否希望別人幫忙？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你又希望其他人在甚麼事情上幫助自己？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138" y="2963339"/>
            <a:ext cx="4017223" cy="3012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8489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當某同學遇到這些問題及困難，你會如何幫助對方？</a:t>
            </a:r>
          </a:p>
          <a:p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能夠幫助他人，你會有甚麼感受？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幫助別人的時候，你會期望受助者有甚麼回應／回報？</a:t>
            </a: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9B945960-DAF4-4F22-A685-0C274110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2287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1891" y="2251383"/>
            <a:ext cx="8104910" cy="3017520"/>
          </a:xfrm>
        </p:spPr>
        <p:txBody>
          <a:bodyPr/>
          <a:lstStyle/>
          <a:p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如果幫助別人後，對方沒有回報，你會有甚麼感受？</a:t>
            </a:r>
          </a:p>
          <a:p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幫助別人的時候，會「失去」和「得到」甚麼？</a:t>
            </a:r>
          </a:p>
          <a:p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幫助別人前，要考慮甚麼因素？</a:t>
            </a: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463B67AA-50AF-48A4-A816-E60854A4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8685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</TotalTime>
  <Words>980</Words>
  <Application>Microsoft Office PowerPoint</Application>
  <PresentationFormat>如螢幕大小 (4:3)</PresentationFormat>
  <Paragraphs>103</Paragraphs>
  <Slides>15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微軟正黑體</vt:lpstr>
      <vt:lpstr>標楷體</vt:lpstr>
      <vt:lpstr>Arial</vt:lpstr>
      <vt:lpstr>Calibri</vt:lpstr>
      <vt:lpstr>Calibri Light</vt:lpstr>
      <vt:lpstr>Roboto</vt:lpstr>
      <vt:lpstr>Office 佈景主題</vt:lpstr>
      <vt:lpstr>樂善好施好兒童互助大行動 （校園篇）</vt:lpstr>
      <vt:lpstr>想一想</vt:lpstr>
      <vt:lpstr>幫助別人前，會考慮甚麼因素?</vt:lpstr>
      <vt:lpstr>PowerPoint 簡報</vt:lpstr>
      <vt:lpstr>小總結：</vt:lpstr>
      <vt:lpstr>體驗之旅</vt:lpstr>
      <vt:lpstr>PowerPoint 簡報</vt:lpstr>
      <vt:lpstr>PowerPoint 簡報</vt:lpstr>
      <vt:lpstr>PowerPoint 簡報</vt:lpstr>
      <vt:lpstr>大家想一想</vt:lpstr>
      <vt:lpstr>大家想一想</vt:lpstr>
      <vt:lpstr>總結</vt:lpstr>
      <vt:lpstr>PowerPoint 簡報</vt:lpstr>
      <vt:lpstr>課後延伸：燃亮生命•我做到</vt:lpstr>
      <vt:lpstr> 心靈加油站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Isaac LEE</dc:creator>
  <cp:lastModifiedBy>CHOW Angela, SCDO(MCNE)4</cp:lastModifiedBy>
  <cp:revision>32</cp:revision>
  <dcterms:created xsi:type="dcterms:W3CDTF">2024-07-29T01:26:50Z</dcterms:created>
  <dcterms:modified xsi:type="dcterms:W3CDTF">2024-10-23T04:02:56Z</dcterms:modified>
</cp:coreProperties>
</file>