
<file path=[Content_Types].xml><?xml version="1.0" encoding="utf-8"?>
<Types xmlns="http://schemas.openxmlformats.org/package/2006/content-types">
  <Default Extension="fntdata" ContentType="application/x-fontdata"/>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7"/>
  </p:notesMasterIdLst>
  <p:sldIdLst>
    <p:sldId id="312" r:id="rId2"/>
    <p:sldId id="257" r:id="rId3"/>
    <p:sldId id="258" r:id="rId4"/>
    <p:sldId id="310" r:id="rId5"/>
    <p:sldId id="278" r:id="rId6"/>
    <p:sldId id="262" r:id="rId7"/>
    <p:sldId id="281" r:id="rId8"/>
    <p:sldId id="263" r:id="rId9"/>
    <p:sldId id="264" r:id="rId10"/>
    <p:sldId id="265" r:id="rId11"/>
    <p:sldId id="287" r:id="rId12"/>
    <p:sldId id="289" r:id="rId13"/>
    <p:sldId id="267" r:id="rId14"/>
    <p:sldId id="311" r:id="rId15"/>
    <p:sldId id="283" r:id="rId16"/>
    <p:sldId id="288" r:id="rId17"/>
    <p:sldId id="285" r:id="rId18"/>
    <p:sldId id="284" r:id="rId19"/>
    <p:sldId id="290" r:id="rId20"/>
    <p:sldId id="286" r:id="rId21"/>
    <p:sldId id="268" r:id="rId22"/>
    <p:sldId id="291" r:id="rId23"/>
    <p:sldId id="293" r:id="rId24"/>
    <p:sldId id="266" r:id="rId25"/>
    <p:sldId id="295" r:id="rId26"/>
    <p:sldId id="299" r:id="rId27"/>
    <p:sldId id="279" r:id="rId28"/>
    <p:sldId id="294" r:id="rId29"/>
    <p:sldId id="296" r:id="rId30"/>
    <p:sldId id="297" r:id="rId31"/>
    <p:sldId id="305" r:id="rId32"/>
    <p:sldId id="306" r:id="rId33"/>
    <p:sldId id="307" r:id="rId34"/>
    <p:sldId id="308" r:id="rId35"/>
    <p:sldId id="309" r:id="rId36"/>
  </p:sldIdLst>
  <p:sldSz cx="18288000" cy="10287000"/>
  <p:notesSz cx="6858000" cy="9144000"/>
  <p:embeddedFontLst>
    <p:embeddedFont>
      <p:font typeface="Berkshire Swash" panose="02020500000000000000" charset="0"/>
      <p:regular r:id="rId38"/>
    </p:embeddedFont>
    <p:embeddedFont>
      <p:font typeface="Calibri" panose="020F0502020204030204" pitchFamily="34" charset="0"/>
      <p:regular r:id="rId39"/>
      <p:bold r:id="rId40"/>
      <p:italic r:id="rId41"/>
      <p:boldItalic r:id="rId42"/>
    </p:embeddedFont>
    <p:embeddedFont>
      <p:font typeface="Calibri Light" panose="020F0302020204030204" pitchFamily="34" charset="0"/>
      <p:regular r:id="rId43"/>
      <p:italic r:id="rId44"/>
    </p:embeddedFont>
    <p:embeddedFont>
      <p:font typeface="微軟正黑體" panose="020B0604030504040204" pitchFamily="34" charset="-120"/>
      <p:regular r:id="rId45"/>
      <p:bold r:id="rId46"/>
    </p:embeddedFont>
    <p:embeddedFont>
      <p:font typeface="微軟正黑體" panose="020B0604030504040204" pitchFamily="34" charset="-120"/>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0" roundtripDataSignature="AMtx7mglq7GkXdz1l58EJpyPjHVm1Akq5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75294" autoAdjust="0"/>
  </p:normalViewPr>
  <p:slideViewPr>
    <p:cSldViewPr snapToGrid="0">
      <p:cViewPr varScale="1">
        <p:scale>
          <a:sx n="39" d="100"/>
          <a:sy n="39" d="100"/>
        </p:scale>
        <p:origin x="66" y="5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84" d="100"/>
          <a:sy n="84" d="100"/>
        </p:scale>
        <p:origin x="2100" y="-5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63"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60"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64"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zh-TW"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soundofhope.org/term/6174?lang=b5"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ww.soundofhope.org/term/117255?lang=b5" TargetMode="External"/><Relationship Id="rId5" Type="http://schemas.openxmlformats.org/officeDocument/2006/relationships/hyperlink" Target="https://www.soundofhope.org/term/117256?lang=b5" TargetMode="External"/><Relationship Id="rId4" Type="http://schemas.openxmlformats.org/officeDocument/2006/relationships/hyperlink" Target="https://www.soundofhope.org/term/2520?lang=b5"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762ec026ff81d34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g1762ec026ff81d34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dirty="0"/>
              <a:t>教師</a:t>
            </a:r>
            <a:r>
              <a:rPr lang="zh-TW" altLang="zh-HK" sz="1200" b="0" i="0" u="none" strike="noStrike" cap="none" dirty="0">
                <a:solidFill>
                  <a:schemeClr val="dk1"/>
                </a:solidFill>
                <a:latin typeface="Calibri"/>
                <a:ea typeface="Calibri"/>
                <a:cs typeface="Calibri"/>
                <a:sym typeface="Calibri"/>
              </a:rPr>
              <a:t>錦囊</a:t>
            </a:r>
            <a:r>
              <a:rPr lang="zh-TW" altLang="en-US" sz="1200" b="0" i="0" u="none" strike="noStrike" cap="none" dirty="0">
                <a:solidFill>
                  <a:schemeClr val="dk1"/>
                </a:solidFill>
                <a:latin typeface="Calibri"/>
                <a:ea typeface="Calibri"/>
                <a:cs typeface="Calibri"/>
                <a:sym typeface="Calibri"/>
              </a:rPr>
              <a:t>：</a:t>
            </a:r>
            <a:endParaRPr lang="en-GB" altLang="zh-TW" sz="1200" b="0" i="0" u="none" strike="noStrike" cap="none" dirty="0">
              <a:solidFill>
                <a:schemeClr val="dk1"/>
              </a:solidFill>
              <a:latin typeface="Calibri"/>
              <a:ea typeface="Calibri"/>
              <a:cs typeface="Calibri"/>
              <a:sym typeface="Calibri"/>
            </a:endParaRPr>
          </a:p>
          <a:p>
            <a:pPr marL="228600" lvl="0" indent="-228600" algn="l" rtl="0">
              <a:spcBef>
                <a:spcPts val="0"/>
              </a:spcBef>
              <a:spcAft>
                <a:spcPts val="0"/>
              </a:spcAft>
              <a:buAutoNum type="arabicParenR"/>
            </a:pPr>
            <a:r>
              <a:rPr lang="zh-TW" altLang="en-US" sz="1200" b="0" i="0" u="none" strike="noStrike" cap="none" dirty="0">
                <a:solidFill>
                  <a:schemeClr val="dk1"/>
                </a:solidFill>
                <a:latin typeface="Calibri"/>
                <a:ea typeface="Calibri"/>
                <a:cs typeface="Calibri"/>
                <a:sym typeface="Calibri"/>
              </a:rPr>
              <a:t>小組已嘗試從</a:t>
            </a:r>
            <a:r>
              <a:rPr lang="en-US" altLang="zh-TW" sz="1200" b="0" i="0" u="none" strike="noStrike" cap="none" dirty="0">
                <a:solidFill>
                  <a:schemeClr val="dk1"/>
                </a:solidFill>
                <a:latin typeface="Calibri"/>
                <a:ea typeface="Calibri"/>
                <a:cs typeface="Calibri"/>
                <a:sym typeface="Calibri"/>
              </a:rPr>
              <a:t>Nicole</a:t>
            </a:r>
            <a:r>
              <a:rPr lang="zh-TW" altLang="en-US" sz="1200" b="0" i="0" u="none" strike="noStrike" cap="none" dirty="0">
                <a:solidFill>
                  <a:schemeClr val="dk1"/>
                </a:solidFill>
                <a:latin typeface="Calibri"/>
                <a:ea typeface="Calibri"/>
                <a:cs typeface="Calibri"/>
                <a:sym typeface="Calibri"/>
              </a:rPr>
              <a:t>和</a:t>
            </a:r>
            <a:r>
              <a:rPr lang="en-US" altLang="zh-TW" sz="1200" b="0" i="0" u="none" strike="noStrike" cap="none" dirty="0">
                <a:solidFill>
                  <a:schemeClr val="dk1"/>
                </a:solidFill>
                <a:latin typeface="Calibri"/>
                <a:ea typeface="Calibri"/>
                <a:cs typeface="Calibri"/>
                <a:sym typeface="Calibri"/>
              </a:rPr>
              <a:t>Nicole</a:t>
            </a:r>
            <a:r>
              <a:rPr lang="zh-TW" altLang="en-US" sz="1200" b="0" i="0" u="none" strike="noStrike" cap="none" dirty="0">
                <a:solidFill>
                  <a:schemeClr val="dk1"/>
                </a:solidFill>
                <a:latin typeface="Calibri"/>
                <a:ea typeface="Calibri"/>
                <a:cs typeface="Calibri"/>
                <a:sym typeface="Calibri"/>
              </a:rPr>
              <a:t>媽媽角度思考問題，現在請同學細心聆聽她們的內心獨白。</a:t>
            </a:r>
            <a:endParaRPr lang="en-US" altLang="zh-TW"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endParaRPr lang="en-US" altLang="zh-TW"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r>
              <a:rPr lang="en-US" altLang="zh-TW" sz="1200" b="0" i="0" u="none" strike="noStrike" cap="none" dirty="0">
                <a:solidFill>
                  <a:schemeClr val="dk1"/>
                </a:solidFill>
                <a:latin typeface="Calibri"/>
                <a:ea typeface="Calibri"/>
                <a:cs typeface="Calibri"/>
                <a:sym typeface="Calibri"/>
              </a:rPr>
              <a:t>      </a:t>
            </a:r>
            <a:r>
              <a:rPr lang="zh-TW" altLang="en-US" sz="1200" b="0" i="0" u="none" strike="noStrike" cap="none" dirty="0">
                <a:solidFill>
                  <a:schemeClr val="dk1"/>
                </a:solidFill>
                <a:latin typeface="Calibri"/>
                <a:ea typeface="Calibri"/>
                <a:cs typeface="Calibri"/>
                <a:sym typeface="Calibri"/>
              </a:rPr>
              <a:t>內容已錄製成音檔，教師可直接按播放。</a:t>
            </a:r>
            <a:endParaRPr sz="1200" b="0" i="0" u="none" strike="noStrike" cap="none" dirty="0">
              <a:solidFill>
                <a:schemeClr val="dk1"/>
              </a:solidFill>
              <a:latin typeface="Calibri"/>
              <a:ea typeface="Calibri"/>
              <a:cs typeface="Calibri"/>
              <a:sym typeface="Calibri"/>
            </a:endParaRPr>
          </a:p>
        </p:txBody>
      </p:sp>
      <p:sp>
        <p:nvSpPr>
          <p:cNvPr id="174" name="Google Shape;17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2273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0" i="0" u="none" strike="noStrike" cap="none" dirty="0">
                <a:solidFill>
                  <a:schemeClr val="dk1"/>
                </a:solidFill>
                <a:latin typeface="Calibri"/>
                <a:ea typeface="Calibri"/>
                <a:cs typeface="Calibri"/>
                <a:sym typeface="Calibri"/>
              </a:rPr>
              <a:t>教師</a:t>
            </a:r>
            <a:r>
              <a:rPr lang="zh-TW" altLang="zh-HK" sz="1200" b="0" i="0" u="none" strike="noStrike" cap="none" dirty="0">
                <a:solidFill>
                  <a:schemeClr val="dk1"/>
                </a:solidFill>
                <a:latin typeface="Calibri"/>
                <a:ea typeface="Calibri"/>
                <a:cs typeface="Calibri"/>
                <a:sym typeface="Calibri"/>
              </a:rPr>
              <a:t>錦囊</a:t>
            </a:r>
            <a:r>
              <a:rPr lang="zh-TW" altLang="en-US" sz="1200" b="0" i="0" u="none" strike="noStrike" cap="none" dirty="0">
                <a:solidFill>
                  <a:schemeClr val="dk1"/>
                </a:solidFill>
                <a:latin typeface="Calibri"/>
                <a:ea typeface="Calibri"/>
                <a:cs typeface="Calibri"/>
                <a:sym typeface="Calibri"/>
              </a:rPr>
              <a:t>：</a:t>
            </a:r>
            <a:endParaRPr lang="en-GB" altLang="zh-TW" sz="1200" b="0" i="0" u="none" strike="noStrike" cap="none" dirty="0">
              <a:solidFill>
                <a:schemeClr val="dk1"/>
              </a:solidFill>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arenR"/>
              <a:tabLst/>
              <a:defRPr/>
            </a:pPr>
            <a:r>
              <a:rPr lang="zh-TW" altLang="en-US" sz="1200" b="0" i="0" u="none" strike="noStrike" cap="none" dirty="0">
                <a:solidFill>
                  <a:schemeClr val="dk1"/>
                </a:solidFill>
                <a:latin typeface="Calibri"/>
                <a:ea typeface="Calibri"/>
                <a:cs typeface="Calibri"/>
                <a:sym typeface="Calibri"/>
              </a:rPr>
              <a:t>教師引導學生思考父母與子女關係。</a:t>
            </a:r>
            <a:endParaRPr lang="en-GB" altLang="zh-TW"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altLang="zh-TW" sz="1200" b="0" i="0" u="none" strike="noStrike" cap="none" dirty="0">
                <a:solidFill>
                  <a:schemeClr val="dk1"/>
                </a:solidFill>
                <a:latin typeface="Calibri"/>
                <a:ea typeface="Calibri"/>
                <a:cs typeface="Calibri"/>
                <a:sym typeface="Calibri"/>
              </a:rPr>
              <a:t>      </a:t>
            </a:r>
            <a:r>
              <a:rPr lang="zh-TW" altLang="en-US" sz="1200" b="0" i="0" u="none" strike="noStrike" cap="none" dirty="0">
                <a:solidFill>
                  <a:schemeClr val="dk1"/>
                </a:solidFill>
                <a:latin typeface="Calibri"/>
                <a:ea typeface="Calibri"/>
                <a:cs typeface="Calibri"/>
                <a:sym typeface="Calibri"/>
              </a:rPr>
              <a:t>解說：父母和子女其實內心深處都是愛鍚對方的，只是當子女踏入青春期時，開始追求獨立，較少與父母內心感受。部分父母亦會認為子女不會明白自己的處境，而很少坦誠表達自己感受。</a:t>
            </a:r>
            <a:endParaRPr sz="1200" b="0" i="0" u="none" strike="noStrike" cap="none" dirty="0">
              <a:solidFill>
                <a:schemeClr val="dk1"/>
              </a:solidFill>
              <a:latin typeface="Calibri"/>
              <a:ea typeface="Calibri"/>
              <a:cs typeface="Calibri"/>
              <a:sym typeface="Calibri"/>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1333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altLang="en-US" dirty="0"/>
              <a:t>教師</a:t>
            </a:r>
            <a:r>
              <a:rPr lang="zh-TW" altLang="zh-HK" sz="1200" b="0" i="0" u="none" strike="noStrike" cap="none" dirty="0">
                <a:solidFill>
                  <a:schemeClr val="dk1"/>
                </a:solidFill>
                <a:latin typeface="Calibri"/>
                <a:ea typeface="Calibri"/>
                <a:cs typeface="Calibri"/>
                <a:sym typeface="Calibri"/>
              </a:rPr>
              <a:t>錦囊</a:t>
            </a:r>
            <a:r>
              <a:rPr lang="zh-TW" altLang="en-US" sz="1200" b="0" i="0" u="none" strike="noStrike" cap="none" dirty="0">
                <a:solidFill>
                  <a:schemeClr val="dk1"/>
                </a:solidFill>
                <a:latin typeface="Calibri"/>
                <a:ea typeface="Calibri"/>
                <a:cs typeface="Calibri"/>
                <a:sym typeface="Calibri"/>
              </a:rPr>
              <a:t>：</a:t>
            </a:r>
            <a:endParaRPr lang="en-GB" altLang="zh-TW" sz="1200" b="0" i="0" u="none" strike="noStrike" cap="none" dirty="0">
              <a:solidFill>
                <a:schemeClr val="dk1"/>
              </a:solidFill>
              <a:latin typeface="Calibri"/>
              <a:ea typeface="Calibri"/>
              <a:cs typeface="Calibri"/>
              <a:sym typeface="Calibri"/>
            </a:endParaRPr>
          </a:p>
          <a:p>
            <a:pPr marL="228600" lvl="0" indent="-228600" algn="l" rtl="0">
              <a:spcBef>
                <a:spcPts val="0"/>
              </a:spcBef>
              <a:spcAft>
                <a:spcPts val="0"/>
              </a:spcAft>
              <a:buAutoNum type="arabicParenR"/>
            </a:pPr>
            <a:r>
              <a:rPr lang="zh-TW" altLang="en-US" sz="1200" b="0" i="0" u="none" strike="noStrike" cap="none" dirty="0">
                <a:solidFill>
                  <a:schemeClr val="dk1"/>
                </a:solidFill>
                <a:latin typeface="Calibri"/>
                <a:ea typeface="Calibri"/>
                <a:cs typeface="Calibri"/>
                <a:sym typeface="Calibri"/>
              </a:rPr>
              <a:t>教師可帶出「孝親」的意義</a:t>
            </a:r>
            <a:endParaRPr lang="en-GB" altLang="zh-TW"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endParaRPr lang="en-US" altLang="zh-TW"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r>
              <a:rPr lang="zh-TW" altLang="en-US" sz="1200" b="0" i="0" u="none" strike="noStrike" cap="none" dirty="0">
                <a:solidFill>
                  <a:schemeClr val="dk1"/>
                </a:solidFill>
                <a:latin typeface="Calibri"/>
                <a:ea typeface="Calibri"/>
                <a:cs typeface="Calibri"/>
                <a:sym typeface="Calibri"/>
              </a:rPr>
              <a:t>解說：</a:t>
            </a:r>
            <a:endParaRPr lang="en-US" altLang="zh-TW"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r>
              <a:rPr lang="zh-TW" altLang="en-US" sz="1200" b="0" i="0" u="none" strike="noStrike" cap="none" dirty="0">
                <a:solidFill>
                  <a:schemeClr val="dk1"/>
                </a:solidFill>
                <a:latin typeface="Calibri"/>
                <a:ea typeface="Calibri"/>
                <a:cs typeface="Calibri"/>
                <a:sym typeface="Calibri"/>
              </a:rPr>
              <a:t>一般中學生明白孝親的道理，但很多時不懂表達，不懂如何在生活中實踐。教師可提醒學生，平日與父母和長輩相處，必須以禮相待。</a:t>
            </a:r>
            <a:endParaRPr lang="en-US" altLang="zh-TW"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r>
              <a:rPr lang="zh-TW" altLang="en-US" sz="1200" b="0" i="0" u="none" strike="noStrike" cap="none" dirty="0">
                <a:solidFill>
                  <a:schemeClr val="dk1"/>
                </a:solidFill>
                <a:latin typeface="Calibri"/>
                <a:ea typeface="Calibri"/>
                <a:cs typeface="Calibri"/>
                <a:sym typeface="Calibri"/>
              </a:rPr>
              <a:t>要做到以禮相待，就先懂得「同理」對方感受。既所不欲勿施於人，如自己都希望父母和長輩能跟自己好好說話，自己也先有懂得以禮相待。</a:t>
            </a:r>
            <a:endParaRPr lang="en-US" altLang="zh-TW"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r>
              <a:rPr lang="zh-TW" altLang="en-US" sz="1200" b="0" i="0" u="none" strike="noStrike" cap="none" dirty="0">
                <a:solidFill>
                  <a:schemeClr val="dk1"/>
                </a:solidFill>
                <a:latin typeface="Calibri"/>
                <a:ea typeface="Calibri"/>
                <a:cs typeface="Calibri"/>
                <a:sym typeface="Calibri"/>
              </a:rPr>
              <a:t>此外，好好愛惜自己，不用父母和長輩擔心也是孝的表現。</a:t>
            </a:r>
            <a:endParaRPr lang="en-US" altLang="zh-TW"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r>
              <a:rPr lang="zh-TW" altLang="en-US" sz="1200" b="0" i="0" u="none" strike="noStrike" cap="none" dirty="0">
                <a:solidFill>
                  <a:schemeClr val="dk1"/>
                </a:solidFill>
                <a:latin typeface="Calibri"/>
                <a:ea typeface="Calibri"/>
                <a:cs typeface="Calibri"/>
                <a:sym typeface="Calibri"/>
              </a:rPr>
              <a:t>至於，為何要孝親？教師可從「感恩」的價值觀講解，教導學生知恩感戴，飲水思源，懂得感恩是有品德的表現。</a:t>
            </a:r>
            <a:endParaRPr sz="1200" b="0" i="0" u="none" strike="noStrike" cap="none" dirty="0">
              <a:solidFill>
                <a:schemeClr val="dk1"/>
              </a:solidFill>
              <a:latin typeface="Calibri"/>
              <a:ea typeface="Calibri"/>
              <a:cs typeface="Calibri"/>
              <a:sym typeface="Calibri"/>
            </a:endParaRPr>
          </a:p>
        </p:txBody>
      </p:sp>
      <p:sp>
        <p:nvSpPr>
          <p:cNvPr id="206" name="Google Shape;20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sz="1200" b="0" i="0" u="none" strike="noStrike" cap="none" dirty="0">
                <a:solidFill>
                  <a:schemeClr val="dk1"/>
                </a:solidFill>
                <a:latin typeface="Calibri"/>
                <a:ea typeface="Calibri"/>
                <a:cs typeface="Calibri"/>
                <a:sym typeface="Calibri"/>
              </a:rPr>
              <a:t>教師錦囊：</a:t>
            </a:r>
          </a:p>
          <a:p>
            <a:pPr marL="0" lvl="0" indent="0" algn="l" rtl="0">
              <a:spcBef>
                <a:spcPts val="0"/>
              </a:spcBef>
              <a:spcAft>
                <a:spcPts val="0"/>
              </a:spcAft>
              <a:buNone/>
            </a:pPr>
            <a:r>
              <a:rPr lang="zh-TW" altLang="en-US" sz="1200" b="0" i="0" u="none" strike="noStrike" cap="none" dirty="0">
                <a:solidFill>
                  <a:schemeClr val="dk1"/>
                </a:solidFill>
                <a:latin typeface="Calibri"/>
                <a:ea typeface="Calibri"/>
                <a:cs typeface="Calibri"/>
                <a:sym typeface="Calibri"/>
              </a:rPr>
              <a:t>提醒學生繼續思考這兩個問題，並因應學習過程及內容作反思，課堂完結時，他們應該有足夠能力回應這兩道題目。</a:t>
            </a:r>
          </a:p>
        </p:txBody>
      </p:sp>
      <p:sp>
        <p:nvSpPr>
          <p:cNvPr id="162" name="Google Shape;16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5541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sz="1200" b="0" i="0" u="none" strike="noStrike" cap="none" dirty="0">
                <a:solidFill>
                  <a:schemeClr val="dk1"/>
                </a:solidFill>
                <a:latin typeface="Calibri"/>
                <a:ea typeface="Calibri"/>
                <a:cs typeface="Calibri"/>
                <a:sym typeface="Calibri"/>
              </a:rPr>
              <a:t>教師</a:t>
            </a:r>
            <a:r>
              <a:rPr lang="zh-TW" altLang="zh-HK" sz="1200" b="0" i="0" u="none" strike="noStrike" cap="none" dirty="0">
                <a:solidFill>
                  <a:schemeClr val="dk1"/>
                </a:solidFill>
                <a:latin typeface="Calibri"/>
                <a:ea typeface="Calibri"/>
                <a:cs typeface="Calibri"/>
                <a:sym typeface="Calibri"/>
              </a:rPr>
              <a:t>錦囊</a:t>
            </a:r>
            <a:r>
              <a:rPr lang="zh-TW" altLang="en-US" sz="1200" b="0" i="0" u="none" strike="noStrike" cap="none" dirty="0">
                <a:solidFill>
                  <a:schemeClr val="dk1"/>
                </a:solidFill>
                <a:latin typeface="Calibri"/>
                <a:ea typeface="Calibri"/>
                <a:cs typeface="Calibri"/>
                <a:sym typeface="Calibri"/>
              </a:rPr>
              <a:t>：</a:t>
            </a:r>
            <a:endParaRPr lang="en-US" altLang="zh-TW"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r>
              <a:rPr lang="en-GB" altLang="zh-TW" sz="1200" b="0" i="0" u="none" strike="noStrike" cap="none" dirty="0">
                <a:solidFill>
                  <a:schemeClr val="dk1"/>
                </a:solidFill>
                <a:latin typeface="Calibri"/>
                <a:ea typeface="Calibri"/>
                <a:cs typeface="Calibri"/>
                <a:sym typeface="Calibri"/>
              </a:rPr>
              <a:t>1</a:t>
            </a:r>
            <a:r>
              <a:rPr lang="zh-TW" altLang="en-GB" sz="1200" b="0" i="0" u="none" strike="noStrike" cap="none" dirty="0">
                <a:solidFill>
                  <a:schemeClr val="dk1"/>
                </a:solidFill>
                <a:latin typeface="Calibri"/>
                <a:ea typeface="Calibri"/>
                <a:cs typeface="Calibri"/>
                <a:sym typeface="Calibri"/>
              </a:rPr>
              <a:t>）</a:t>
            </a:r>
            <a:r>
              <a:rPr lang="en-GB" altLang="zh-TW" sz="1200" b="0" i="0" u="none" strike="noStrike" cap="none" dirty="0">
                <a:solidFill>
                  <a:schemeClr val="dk1"/>
                </a:solidFill>
                <a:latin typeface="Calibri"/>
                <a:ea typeface="Calibri"/>
                <a:cs typeface="Calibri"/>
                <a:sym typeface="Calibri"/>
              </a:rPr>
              <a:t> </a:t>
            </a:r>
            <a:r>
              <a:rPr lang="zh-TW" altLang="en-US" sz="1200" b="0" i="0" u="none" strike="noStrike" cap="none" dirty="0">
                <a:solidFill>
                  <a:schemeClr val="dk1"/>
                </a:solidFill>
                <a:latin typeface="Calibri"/>
                <a:ea typeface="Calibri"/>
                <a:cs typeface="Calibri"/>
                <a:sym typeface="Calibri"/>
              </a:rPr>
              <a:t>教師請學生細心閱讀</a:t>
            </a:r>
            <a:r>
              <a:rPr lang="en-US" altLang="zh-TW" sz="1200" b="0" i="0" u="none" strike="noStrike" cap="none" dirty="0">
                <a:solidFill>
                  <a:schemeClr val="dk1"/>
                </a:solidFill>
                <a:latin typeface="Calibri"/>
                <a:ea typeface="Calibri"/>
                <a:cs typeface="Calibri"/>
                <a:sym typeface="Calibri"/>
              </a:rPr>
              <a:t>Nicole</a:t>
            </a:r>
            <a:r>
              <a:rPr lang="zh-TW" altLang="en-US" sz="1200" b="0" i="0" u="none" strike="noStrike" cap="none" dirty="0">
                <a:solidFill>
                  <a:schemeClr val="dk1"/>
                </a:solidFill>
                <a:latin typeface="Calibri"/>
                <a:ea typeface="Calibri"/>
                <a:cs typeface="Calibri"/>
                <a:sym typeface="Calibri"/>
              </a:rPr>
              <a:t>與同學的對話內容，然後請同學分析</a:t>
            </a:r>
            <a:r>
              <a:rPr lang="en-US" altLang="zh-TW" sz="1200" b="0" i="0" u="none" strike="noStrike" cap="none" dirty="0">
                <a:solidFill>
                  <a:schemeClr val="dk1"/>
                </a:solidFill>
                <a:latin typeface="Calibri"/>
                <a:ea typeface="Calibri"/>
                <a:cs typeface="Calibri"/>
                <a:sym typeface="Calibri"/>
              </a:rPr>
              <a:t>Nicole</a:t>
            </a:r>
            <a:r>
              <a:rPr lang="zh-TW" altLang="en-US" sz="1200" b="0" i="0" u="none" strike="noStrike" cap="none" dirty="0">
                <a:solidFill>
                  <a:schemeClr val="dk1"/>
                </a:solidFill>
                <a:latin typeface="Calibri"/>
                <a:ea typeface="Calibri"/>
                <a:cs typeface="Calibri"/>
                <a:sym typeface="Calibri"/>
              </a:rPr>
              <a:t>正面對甚麼困難。</a:t>
            </a:r>
            <a:endParaRPr lang="en-US" altLang="zh-TW"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r>
              <a:rPr lang="zh-TW" altLang="en-US" sz="1200" b="0" i="0" u="none" strike="noStrike" cap="none" dirty="0">
                <a:solidFill>
                  <a:schemeClr val="dk1"/>
                </a:solidFill>
                <a:latin typeface="Calibri"/>
                <a:ea typeface="Calibri"/>
                <a:cs typeface="Calibri"/>
                <a:sym typeface="Calibri"/>
              </a:rPr>
              <a:t>解說：</a:t>
            </a:r>
            <a:r>
              <a:rPr lang="en-US" sz="1200" b="0" i="0" u="none" strike="noStrike" cap="none" dirty="0">
                <a:solidFill>
                  <a:schemeClr val="dk1"/>
                </a:solidFill>
                <a:latin typeface="Calibri"/>
                <a:ea typeface="Calibri"/>
                <a:cs typeface="Calibri"/>
                <a:sym typeface="Calibri"/>
              </a:rPr>
              <a:t>Nicole</a:t>
            </a:r>
            <a:r>
              <a:rPr lang="zh-TW" altLang="en-US" sz="1200" b="0" i="0" u="none" strike="noStrike" cap="none" dirty="0">
                <a:solidFill>
                  <a:schemeClr val="dk1"/>
                </a:solidFill>
                <a:latin typeface="Calibri"/>
                <a:ea typeface="Calibri"/>
                <a:cs typeface="Calibri"/>
                <a:sym typeface="Calibri"/>
              </a:rPr>
              <a:t>面對學業壓力，但這些壓力似乎都未有同父母分享過，甚至父母會因為不了解而誤會她不努力。</a:t>
            </a:r>
            <a:endParaRPr sz="1200" b="0" i="0" u="none" strike="noStrike" cap="none" dirty="0">
              <a:solidFill>
                <a:schemeClr val="dk1"/>
              </a:solidFill>
              <a:latin typeface="Calibri"/>
              <a:ea typeface="Calibri"/>
              <a:cs typeface="Calibri"/>
              <a:sym typeface="Calibri"/>
            </a:endParaRPr>
          </a:p>
        </p:txBody>
      </p:sp>
      <p:sp>
        <p:nvSpPr>
          <p:cNvPr id="174" name="Google Shape;17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1201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dirty="0"/>
              <a:t>教師</a:t>
            </a:r>
            <a:r>
              <a:rPr lang="zh-TW" altLang="zh-HK" sz="1200" b="0" i="0" u="none" strike="noStrike" cap="none" dirty="0">
                <a:solidFill>
                  <a:schemeClr val="dk1"/>
                </a:solidFill>
                <a:latin typeface="Calibri"/>
                <a:ea typeface="Calibri"/>
                <a:cs typeface="Calibri"/>
                <a:sym typeface="Calibri"/>
              </a:rPr>
              <a:t>錦囊</a:t>
            </a:r>
            <a:r>
              <a:rPr lang="zh-TW" altLang="en-US" sz="1200" b="0" i="0" u="none" strike="noStrike" cap="none" dirty="0">
                <a:solidFill>
                  <a:schemeClr val="dk1"/>
                </a:solidFill>
                <a:latin typeface="Calibri"/>
                <a:ea typeface="Calibri"/>
                <a:cs typeface="Calibri"/>
                <a:sym typeface="Calibri"/>
              </a:rPr>
              <a:t>：</a:t>
            </a:r>
            <a:endParaRPr lang="en-US" altLang="zh-TW"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r>
              <a:rPr lang="en-GB" altLang="zh-TW" sz="1200" b="0" i="0" u="none" strike="noStrike" cap="none" dirty="0">
                <a:solidFill>
                  <a:schemeClr val="dk1"/>
                </a:solidFill>
                <a:latin typeface="Calibri"/>
                <a:ea typeface="Calibri"/>
                <a:cs typeface="Calibri"/>
                <a:sym typeface="Calibri"/>
              </a:rPr>
              <a:t>1</a:t>
            </a:r>
            <a:r>
              <a:rPr lang="zh-TW" altLang="en-GB" sz="1200" b="0" i="0" u="none" strike="noStrike" cap="none" dirty="0">
                <a:solidFill>
                  <a:schemeClr val="dk1"/>
                </a:solidFill>
                <a:latin typeface="Calibri"/>
                <a:ea typeface="Calibri"/>
                <a:cs typeface="Calibri"/>
                <a:sym typeface="Calibri"/>
              </a:rPr>
              <a:t>）</a:t>
            </a:r>
            <a:r>
              <a:rPr lang="en-GB" altLang="zh-TW" sz="1200" b="0" i="0" u="none" strike="noStrike" cap="none" dirty="0">
                <a:solidFill>
                  <a:schemeClr val="dk1"/>
                </a:solidFill>
                <a:latin typeface="Calibri"/>
                <a:ea typeface="Calibri"/>
                <a:cs typeface="Calibri"/>
                <a:sym typeface="Calibri"/>
              </a:rPr>
              <a:t> </a:t>
            </a:r>
            <a:r>
              <a:rPr lang="zh-TW" altLang="en-US" sz="1200" b="0" i="0" u="none" strike="noStrike" cap="none" dirty="0">
                <a:solidFill>
                  <a:schemeClr val="dk1"/>
                </a:solidFill>
                <a:latin typeface="Calibri"/>
                <a:ea typeface="Calibri"/>
                <a:cs typeface="Calibri"/>
                <a:sym typeface="Calibri"/>
              </a:rPr>
              <a:t>教師可提問：從</a:t>
            </a:r>
            <a:r>
              <a:rPr lang="en-US" altLang="zh-TW" sz="1200" b="0" i="0" u="none" strike="noStrike" cap="none" dirty="0">
                <a:solidFill>
                  <a:schemeClr val="dk1"/>
                </a:solidFill>
                <a:latin typeface="Calibri"/>
                <a:ea typeface="Calibri"/>
                <a:cs typeface="Calibri"/>
                <a:sym typeface="Calibri"/>
              </a:rPr>
              <a:t>Nicole</a:t>
            </a:r>
            <a:r>
              <a:rPr lang="zh-TW" altLang="en-US" sz="1200" b="0" i="0" u="none" strike="noStrike" cap="none" dirty="0">
                <a:solidFill>
                  <a:schemeClr val="dk1"/>
                </a:solidFill>
                <a:latin typeface="Calibri"/>
                <a:ea typeface="Calibri"/>
                <a:cs typeface="Calibri"/>
                <a:sym typeface="Calibri"/>
              </a:rPr>
              <a:t>細看昔日與父母的合照，你認為她的心情如何？</a:t>
            </a:r>
            <a:endParaRPr lang="en-US" altLang="zh-TW"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r>
              <a:rPr lang="zh-TW" altLang="en-US" sz="1200" b="0" i="0" u="none" strike="noStrike" cap="none" dirty="0">
                <a:solidFill>
                  <a:schemeClr val="dk1"/>
                </a:solidFill>
                <a:latin typeface="Calibri"/>
                <a:ea typeface="Calibri"/>
                <a:cs typeface="Calibri"/>
                <a:sym typeface="Calibri"/>
              </a:rPr>
              <a:t>解說：</a:t>
            </a:r>
            <a:r>
              <a:rPr lang="en-US" altLang="zh-TW" sz="1200" b="0" i="0" u="none" strike="noStrike" cap="none" dirty="0">
                <a:solidFill>
                  <a:schemeClr val="dk1"/>
                </a:solidFill>
                <a:latin typeface="Calibri"/>
                <a:ea typeface="Calibri"/>
                <a:cs typeface="Calibri"/>
                <a:sym typeface="Calibri"/>
              </a:rPr>
              <a:t>Nicole </a:t>
            </a:r>
            <a:r>
              <a:rPr lang="zh-TW" altLang="en-US" sz="1200" b="0" i="0" u="none" strike="noStrike" cap="none" dirty="0">
                <a:solidFill>
                  <a:schemeClr val="dk1"/>
                </a:solidFill>
                <a:latin typeface="Calibri"/>
                <a:ea typeface="Calibri"/>
                <a:cs typeface="Calibri"/>
                <a:sym typeface="Calibri"/>
              </a:rPr>
              <a:t>想起與父母的相處，明白父母是愛錫自己的，亦開始想到媽媽的嘮叨，都是源於擔心自己。</a:t>
            </a:r>
            <a:endParaRPr lang="en-US" altLang="zh-TW"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174" name="Google Shape;17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4460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sz="1200" b="0" i="0" u="none" strike="noStrike" cap="none" dirty="0">
                <a:solidFill>
                  <a:schemeClr val="dk1"/>
                </a:solidFill>
                <a:latin typeface="Calibri"/>
                <a:ea typeface="Calibri"/>
                <a:cs typeface="Calibri"/>
                <a:sym typeface="Calibri"/>
              </a:rPr>
              <a:t>教師</a:t>
            </a:r>
            <a:r>
              <a:rPr lang="zh-TW" altLang="zh-HK" sz="1200" b="0" i="0" u="none" strike="noStrike" cap="none" dirty="0">
                <a:solidFill>
                  <a:schemeClr val="dk1"/>
                </a:solidFill>
                <a:latin typeface="Calibri"/>
                <a:ea typeface="Calibri"/>
                <a:cs typeface="Calibri"/>
                <a:sym typeface="Calibri"/>
              </a:rPr>
              <a:t>錦囊</a:t>
            </a:r>
            <a:r>
              <a:rPr lang="zh-TW" altLang="en-US" sz="1200" b="0" i="0" u="none" strike="noStrike" cap="none" dirty="0">
                <a:solidFill>
                  <a:schemeClr val="dk1"/>
                </a:solidFill>
                <a:latin typeface="Calibri"/>
                <a:ea typeface="Calibri"/>
                <a:cs typeface="Calibri"/>
                <a:sym typeface="Calibri"/>
              </a:rPr>
              <a:t>：</a:t>
            </a:r>
            <a:endParaRPr lang="en-US" altLang="zh-TW"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r>
              <a:rPr lang="en-US" altLang="zh-TW" sz="1200" b="0" i="0" u="none" strike="noStrike" cap="none" dirty="0">
                <a:solidFill>
                  <a:schemeClr val="dk1"/>
                </a:solidFill>
                <a:latin typeface="Calibri"/>
                <a:ea typeface="Calibri"/>
                <a:cs typeface="Calibri"/>
                <a:sym typeface="Calibri"/>
              </a:rPr>
              <a:t>Nicole </a:t>
            </a:r>
            <a:r>
              <a:rPr lang="zh-TW" altLang="en-US" sz="1200" b="0" i="0" u="none" strike="noStrike" cap="none" dirty="0">
                <a:solidFill>
                  <a:schemeClr val="dk1"/>
                </a:solidFill>
                <a:latin typeface="Calibri"/>
                <a:ea typeface="Calibri"/>
                <a:cs typeface="Calibri"/>
                <a:sym typeface="Calibri"/>
              </a:rPr>
              <a:t>認為媽媽不了解她，但</a:t>
            </a:r>
            <a:r>
              <a:rPr lang="en-US" altLang="zh-TW" sz="1200" b="0" i="0" u="none" strike="noStrike" cap="none" dirty="0">
                <a:solidFill>
                  <a:schemeClr val="dk1"/>
                </a:solidFill>
                <a:latin typeface="Calibri"/>
                <a:ea typeface="Calibri"/>
                <a:cs typeface="Calibri"/>
                <a:sym typeface="Calibri"/>
              </a:rPr>
              <a:t>Nicole</a:t>
            </a:r>
            <a:r>
              <a:rPr lang="zh-TW" altLang="en-US" sz="1200" b="0" i="0" u="none" strike="noStrike" cap="none" dirty="0">
                <a:solidFill>
                  <a:schemeClr val="dk1"/>
                </a:solidFill>
                <a:latin typeface="Calibri"/>
                <a:ea typeface="Calibri"/>
                <a:cs typeface="Calibri"/>
                <a:sym typeface="Calibri"/>
              </a:rPr>
              <a:t>亦不一定了解媽媽生活上的困難與壓力，教師可藉著媽媽於工作及朋友間的對話，讓同學了解媽媽的生活亦面對不少難處，作為子女應多體諒父母，理解父母。</a:t>
            </a:r>
            <a:endParaRPr sz="1200" b="0" i="0" u="none" strike="noStrike" cap="none" dirty="0">
              <a:solidFill>
                <a:schemeClr val="dk1"/>
              </a:solidFill>
              <a:latin typeface="Calibri"/>
              <a:ea typeface="Calibri"/>
              <a:cs typeface="Calibri"/>
              <a:sym typeface="Calibri"/>
            </a:endParaRPr>
          </a:p>
        </p:txBody>
      </p:sp>
      <p:sp>
        <p:nvSpPr>
          <p:cNvPr id="174" name="Google Shape;17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122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sz="1200" b="0" i="0" u="none" strike="noStrike" cap="none" dirty="0">
                <a:solidFill>
                  <a:schemeClr val="dk1"/>
                </a:solidFill>
                <a:latin typeface="Calibri"/>
                <a:ea typeface="Calibri"/>
                <a:cs typeface="Calibri"/>
                <a:sym typeface="Calibri"/>
              </a:rPr>
              <a:t>教師錦囊：</a:t>
            </a:r>
          </a:p>
          <a:p>
            <a:pPr marL="0" lvl="0" indent="0" algn="l" rtl="0">
              <a:spcBef>
                <a:spcPts val="0"/>
              </a:spcBef>
              <a:spcAft>
                <a:spcPts val="0"/>
              </a:spcAft>
              <a:buNone/>
            </a:pPr>
            <a:r>
              <a:rPr lang="en-US" altLang="zh-TW" sz="1200" b="0" i="0" u="none" strike="noStrike" cap="none" dirty="0">
                <a:solidFill>
                  <a:schemeClr val="dk1"/>
                </a:solidFill>
                <a:latin typeface="Calibri"/>
                <a:ea typeface="Calibri"/>
                <a:cs typeface="Calibri"/>
                <a:sym typeface="Calibri"/>
              </a:rPr>
              <a:t>Nicole </a:t>
            </a:r>
            <a:r>
              <a:rPr lang="zh-TW" altLang="en-US" sz="1200" b="0" i="0" u="none" strike="noStrike" cap="none" dirty="0">
                <a:solidFill>
                  <a:schemeClr val="dk1"/>
                </a:solidFill>
                <a:latin typeface="Calibri"/>
                <a:ea typeface="Calibri"/>
                <a:cs typeface="Calibri"/>
                <a:sym typeface="Calibri"/>
              </a:rPr>
              <a:t>認為媽媽不了解她，但</a:t>
            </a:r>
            <a:r>
              <a:rPr lang="en-US" altLang="zh-TW" sz="1200" b="0" i="0" u="none" strike="noStrike" cap="none" dirty="0">
                <a:solidFill>
                  <a:schemeClr val="dk1"/>
                </a:solidFill>
                <a:latin typeface="Calibri"/>
                <a:ea typeface="Calibri"/>
                <a:cs typeface="Calibri"/>
                <a:sym typeface="Calibri"/>
              </a:rPr>
              <a:t>Nicole</a:t>
            </a:r>
            <a:r>
              <a:rPr lang="zh-TW" altLang="en-US" sz="1200" b="0" i="0" u="none" strike="noStrike" cap="none" dirty="0">
                <a:solidFill>
                  <a:schemeClr val="dk1"/>
                </a:solidFill>
                <a:latin typeface="Calibri"/>
                <a:ea typeface="Calibri"/>
                <a:cs typeface="Calibri"/>
                <a:sym typeface="Calibri"/>
              </a:rPr>
              <a:t>亦不一定了解媽媽生活上的困難與壓力，教師可藉著媽媽於工作及朋友間的對話，讓同學了解媽媽的生活亦面對不少難處，作為子女應多體諒父母，理解父母。</a:t>
            </a:r>
          </a:p>
        </p:txBody>
      </p:sp>
      <p:sp>
        <p:nvSpPr>
          <p:cNvPr id="174" name="Google Shape;17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2419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0" i="0" u="none" strike="noStrike" cap="none" dirty="0">
                <a:solidFill>
                  <a:schemeClr val="dk1"/>
                </a:solidFill>
                <a:latin typeface="Calibri"/>
                <a:ea typeface="Calibri"/>
                <a:cs typeface="Calibri"/>
                <a:sym typeface="Calibri"/>
              </a:rPr>
              <a:t>教師</a:t>
            </a:r>
            <a:r>
              <a:rPr lang="zh-TW" altLang="zh-HK" sz="1200" b="0" i="0" u="none" strike="noStrike" cap="none" dirty="0">
                <a:solidFill>
                  <a:schemeClr val="dk1"/>
                </a:solidFill>
                <a:latin typeface="Calibri"/>
                <a:ea typeface="Calibri"/>
                <a:cs typeface="Calibri"/>
                <a:sym typeface="Calibri"/>
              </a:rPr>
              <a:t>錦囊</a:t>
            </a:r>
            <a:r>
              <a:rPr lang="zh-TW" altLang="en-US" sz="1200" b="0" i="0" u="none" strike="noStrike" cap="none" dirty="0">
                <a:solidFill>
                  <a:schemeClr val="dk1"/>
                </a:solidFill>
                <a:latin typeface="Calibri"/>
                <a:ea typeface="Calibri"/>
                <a:cs typeface="Calibri"/>
                <a:sym typeface="Calibri"/>
              </a:rPr>
              <a:t>：</a:t>
            </a:r>
            <a:endParaRPr lang="en-GB" altLang="zh-TW" sz="1200" b="0" i="0" u="none" strike="noStrike" cap="none" dirty="0">
              <a:solidFill>
                <a:schemeClr val="dk1"/>
              </a:solidFill>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arenR"/>
              <a:tabLst/>
              <a:defRPr/>
            </a:pPr>
            <a:r>
              <a:rPr lang="zh-TW" altLang="en-US" sz="1200" b="0" i="0" u="none" strike="noStrike" cap="none" dirty="0">
                <a:solidFill>
                  <a:schemeClr val="dk1"/>
                </a:solidFill>
                <a:latin typeface="Calibri"/>
                <a:ea typeface="Calibri"/>
                <a:cs typeface="Calibri"/>
                <a:sym typeface="Calibri"/>
              </a:rPr>
              <a:t>教師請小組根據情境，分析一下</a:t>
            </a:r>
            <a:r>
              <a:rPr lang="en-GB" altLang="zh-TW" sz="1200" b="0" i="0" u="none" strike="noStrike" cap="none" dirty="0">
                <a:solidFill>
                  <a:schemeClr val="dk1"/>
                </a:solidFill>
                <a:latin typeface="Calibri"/>
                <a:ea typeface="Calibri"/>
                <a:cs typeface="Calibri"/>
                <a:sym typeface="Calibri"/>
              </a:rPr>
              <a:t>Nicole</a:t>
            </a:r>
            <a:r>
              <a:rPr lang="zh-TW" altLang="en-US" sz="1200" b="0" i="0" u="none" strike="noStrike" cap="none" dirty="0">
                <a:solidFill>
                  <a:schemeClr val="dk1"/>
                </a:solidFill>
                <a:latin typeface="Calibri"/>
                <a:ea typeface="Calibri"/>
                <a:cs typeface="Calibri"/>
                <a:sym typeface="Calibri"/>
              </a:rPr>
              <a:t>和</a:t>
            </a:r>
            <a:r>
              <a:rPr lang="en-GB" altLang="zh-TW" sz="1200" b="0" i="0" u="none" strike="noStrike" cap="none" dirty="0">
                <a:solidFill>
                  <a:schemeClr val="dk1"/>
                </a:solidFill>
                <a:latin typeface="Calibri"/>
                <a:ea typeface="Calibri"/>
                <a:cs typeface="Calibri"/>
                <a:sym typeface="Calibri"/>
              </a:rPr>
              <a:t>Nicole</a:t>
            </a:r>
            <a:r>
              <a:rPr lang="zh-TW" altLang="en-US" sz="1200" b="0" i="0" u="none" strike="noStrike" cap="none" dirty="0">
                <a:solidFill>
                  <a:schemeClr val="dk1"/>
                </a:solidFill>
                <a:latin typeface="Calibri"/>
                <a:ea typeface="Calibri"/>
                <a:cs typeface="Calibri"/>
                <a:sym typeface="Calibri"/>
              </a:rPr>
              <a:t>媽媽的情況，然後用一個形容詞分別形容</a:t>
            </a:r>
            <a:r>
              <a:rPr lang="en-GB" altLang="zh-TW" sz="1200" b="0" i="0" u="none" strike="noStrike" cap="none" dirty="0">
                <a:solidFill>
                  <a:schemeClr val="dk1"/>
                </a:solidFill>
                <a:latin typeface="Calibri"/>
                <a:ea typeface="Calibri"/>
                <a:cs typeface="Calibri"/>
                <a:sym typeface="Calibri"/>
              </a:rPr>
              <a:t>Nicole</a:t>
            </a:r>
            <a:r>
              <a:rPr lang="zh-TW" altLang="en-US" sz="1200" b="0" i="0" u="none" strike="noStrike" cap="none" dirty="0">
                <a:solidFill>
                  <a:schemeClr val="dk1"/>
                </a:solidFill>
                <a:latin typeface="Calibri"/>
                <a:ea typeface="Calibri"/>
                <a:cs typeface="Calibri"/>
                <a:sym typeface="Calibri"/>
              </a:rPr>
              <a:t>和媽媽的處境。</a:t>
            </a:r>
            <a:endParaRPr lang="en-GB" altLang="zh-TW"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altLang="zh-TW" sz="1200" b="0" i="0" u="none" strike="noStrike" cap="none" dirty="0">
                <a:solidFill>
                  <a:schemeClr val="dk1"/>
                </a:solidFill>
                <a:latin typeface="Calibri"/>
                <a:ea typeface="Calibri"/>
                <a:cs typeface="Calibri"/>
                <a:sym typeface="Calibri"/>
              </a:rPr>
              <a:t>      </a:t>
            </a:r>
            <a:r>
              <a:rPr lang="zh-TW" altLang="en-US" sz="1200" b="0" i="0" u="none" strike="noStrike" cap="none" dirty="0">
                <a:solidFill>
                  <a:schemeClr val="dk1"/>
                </a:solidFill>
                <a:latin typeface="Calibri"/>
                <a:ea typeface="Calibri"/>
                <a:cs typeface="Calibri"/>
                <a:sym typeface="Calibri"/>
              </a:rPr>
              <a:t>參考答案：</a:t>
            </a:r>
            <a:endParaRPr lang="en-GB" altLang="zh-TW"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altLang="zh-TW" sz="1200" b="0" i="0" u="none" strike="noStrike" cap="none" dirty="0">
                <a:solidFill>
                  <a:schemeClr val="dk1"/>
                </a:solidFill>
                <a:latin typeface="Calibri"/>
                <a:ea typeface="Calibri"/>
                <a:cs typeface="Calibri"/>
                <a:sym typeface="Calibri"/>
              </a:rPr>
              <a:t>      </a:t>
            </a:r>
            <a:r>
              <a:rPr lang="zh-TW" altLang="en-US" sz="1200" b="0" i="0" u="none" strike="noStrike" cap="none" dirty="0">
                <a:solidFill>
                  <a:schemeClr val="dk1"/>
                </a:solidFill>
                <a:latin typeface="Calibri"/>
                <a:ea typeface="Calibri"/>
                <a:cs typeface="Calibri"/>
                <a:sym typeface="Calibri"/>
              </a:rPr>
              <a:t>媽媽：忙碌 </a:t>
            </a:r>
            <a:r>
              <a:rPr lang="en-GB" altLang="zh-TW" sz="1200" b="0" i="0" u="none" strike="noStrike" cap="none" dirty="0">
                <a:solidFill>
                  <a:schemeClr val="dk1"/>
                </a:solidFill>
                <a:latin typeface="Calibri"/>
                <a:ea typeface="Calibri"/>
                <a:cs typeface="Calibri"/>
                <a:sym typeface="Calibri"/>
              </a:rPr>
              <a:t>/ </a:t>
            </a:r>
            <a:r>
              <a:rPr lang="zh-TW" altLang="en-US" sz="1200" b="0" i="0" u="none" strike="noStrike" cap="none" dirty="0">
                <a:solidFill>
                  <a:schemeClr val="dk1"/>
                </a:solidFill>
                <a:latin typeface="Calibri"/>
                <a:ea typeface="Calibri"/>
                <a:cs typeface="Calibri"/>
                <a:sym typeface="Calibri"/>
              </a:rPr>
              <a:t>無奈</a:t>
            </a:r>
            <a:r>
              <a:rPr lang="en-GB" altLang="zh-TW" sz="1200" b="0" i="0" u="none" strike="noStrike" cap="none" dirty="0">
                <a:solidFill>
                  <a:schemeClr val="dk1"/>
                </a:solidFill>
                <a:latin typeface="Calibri"/>
                <a:ea typeface="Calibri"/>
                <a:cs typeface="Calibri"/>
                <a:sym typeface="Calibri"/>
              </a:rPr>
              <a:t> / </a:t>
            </a:r>
            <a:r>
              <a:rPr lang="zh-TW" altLang="en-US" sz="1200" b="0" i="0" u="none" strike="noStrike" cap="none" dirty="0">
                <a:solidFill>
                  <a:schemeClr val="dk1"/>
                </a:solidFill>
                <a:latin typeface="Calibri"/>
                <a:ea typeface="Calibri"/>
                <a:cs typeface="Calibri"/>
                <a:sym typeface="Calibri"/>
              </a:rPr>
              <a:t>難過</a:t>
            </a:r>
            <a:r>
              <a:rPr lang="en-GB" altLang="zh-TW" sz="1200" b="0" i="0" u="none" strike="noStrike" cap="none" dirty="0">
                <a:solidFill>
                  <a:schemeClr val="dk1"/>
                </a:solidFill>
                <a:latin typeface="Calibri"/>
                <a:ea typeface="Calibri"/>
                <a:cs typeface="Calibri"/>
                <a:sym typeface="Calibri"/>
              </a:rPr>
              <a:t> / </a:t>
            </a:r>
            <a:r>
              <a:rPr lang="zh-TW" altLang="en-US" sz="1200" b="0" i="0" u="none" strike="noStrike" cap="none" dirty="0">
                <a:solidFill>
                  <a:schemeClr val="dk1"/>
                </a:solidFill>
                <a:latin typeface="Calibri"/>
                <a:ea typeface="Calibri"/>
                <a:cs typeface="Calibri"/>
                <a:sym typeface="Calibri"/>
              </a:rPr>
              <a:t>孤獨</a:t>
            </a:r>
            <a:r>
              <a:rPr lang="en-GB" altLang="zh-TW" sz="1200" b="0" i="0" u="none" strike="noStrike" cap="none" dirty="0">
                <a:solidFill>
                  <a:schemeClr val="dk1"/>
                </a:solidFill>
                <a:latin typeface="Calibri"/>
                <a:ea typeface="Calibri"/>
                <a:cs typeface="Calibri"/>
                <a:sym typeface="Calibri"/>
              </a:rPr>
              <a:t> </a:t>
            </a:r>
            <a:r>
              <a:rPr lang="zh-TW" altLang="en-US" sz="1200" b="0" i="0" u="none" strike="noStrike" cap="none" dirty="0">
                <a:solidFill>
                  <a:schemeClr val="dk1"/>
                </a:solidFill>
                <a:latin typeface="Calibri"/>
                <a:ea typeface="Calibri"/>
                <a:cs typeface="Calibri"/>
                <a:sym typeface="Calibri"/>
              </a:rPr>
              <a:t>或其他合理答案</a:t>
            </a:r>
            <a:endParaRPr lang="en-GB" altLang="zh-TW"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altLang="zh-TW" sz="1200" b="0" i="0" u="none" strike="noStrike" cap="none" dirty="0">
                <a:solidFill>
                  <a:schemeClr val="dk1"/>
                </a:solidFill>
                <a:latin typeface="Calibri"/>
                <a:ea typeface="Calibri"/>
                <a:cs typeface="Calibri"/>
                <a:sym typeface="Calibri"/>
              </a:rPr>
              <a:t>      </a:t>
            </a:r>
            <a:r>
              <a:rPr lang="zh-TW" altLang="en-US" sz="1200" b="0" i="0" u="none" strike="noStrike" cap="none" dirty="0">
                <a:solidFill>
                  <a:schemeClr val="dk1"/>
                </a:solidFill>
                <a:latin typeface="Calibri"/>
                <a:ea typeface="Calibri"/>
                <a:cs typeface="Calibri"/>
                <a:sym typeface="Calibri"/>
              </a:rPr>
              <a:t>女兒：壓力大 </a:t>
            </a:r>
            <a:r>
              <a:rPr lang="en-GB" altLang="zh-TW" sz="1200" b="0" i="0" u="none" strike="noStrike" cap="none" dirty="0">
                <a:solidFill>
                  <a:schemeClr val="dk1"/>
                </a:solidFill>
                <a:latin typeface="Calibri"/>
                <a:ea typeface="Calibri"/>
                <a:cs typeface="Calibri"/>
                <a:sym typeface="Calibri"/>
              </a:rPr>
              <a:t>/ </a:t>
            </a:r>
            <a:r>
              <a:rPr lang="zh-TW" altLang="en-US" sz="1200" b="0" i="0" u="none" strike="noStrike" cap="none" dirty="0">
                <a:solidFill>
                  <a:schemeClr val="dk1"/>
                </a:solidFill>
                <a:latin typeface="Calibri"/>
                <a:ea typeface="Calibri"/>
                <a:cs typeface="Calibri"/>
                <a:sym typeface="Calibri"/>
              </a:rPr>
              <a:t>苦惱</a:t>
            </a:r>
            <a:r>
              <a:rPr lang="en-GB" altLang="zh-TW" sz="1200" b="0" i="0" u="none" strike="noStrike" cap="none" dirty="0">
                <a:solidFill>
                  <a:schemeClr val="dk1"/>
                </a:solidFill>
                <a:latin typeface="Calibri"/>
                <a:ea typeface="Calibri"/>
                <a:cs typeface="Calibri"/>
                <a:sym typeface="Calibri"/>
              </a:rPr>
              <a:t> / </a:t>
            </a:r>
            <a:r>
              <a:rPr lang="zh-TW" altLang="en-US" sz="1200" b="0" i="0" u="none" strike="noStrike" cap="none" dirty="0">
                <a:solidFill>
                  <a:schemeClr val="dk1"/>
                </a:solidFill>
                <a:latin typeface="Calibri"/>
                <a:ea typeface="Calibri"/>
                <a:cs typeface="Calibri"/>
                <a:sym typeface="Calibri"/>
              </a:rPr>
              <a:t>力不從心</a:t>
            </a:r>
            <a:r>
              <a:rPr lang="en-GB" altLang="zh-TW" sz="1200" b="0" i="0" u="none" strike="noStrike" cap="none" dirty="0">
                <a:solidFill>
                  <a:schemeClr val="dk1"/>
                </a:solidFill>
                <a:latin typeface="Calibri"/>
                <a:ea typeface="Calibri"/>
                <a:cs typeface="Calibri"/>
                <a:sym typeface="Calibri"/>
              </a:rPr>
              <a:t> / </a:t>
            </a:r>
            <a:r>
              <a:rPr lang="zh-TW" altLang="en-US" sz="1200" b="0" i="0" u="none" strike="noStrike" cap="none" dirty="0">
                <a:solidFill>
                  <a:schemeClr val="dk1"/>
                </a:solidFill>
                <a:latin typeface="Calibri"/>
                <a:ea typeface="Calibri"/>
                <a:cs typeface="Calibri"/>
                <a:sym typeface="Calibri"/>
              </a:rPr>
              <a:t>無奈</a:t>
            </a:r>
            <a:r>
              <a:rPr lang="en-GB" altLang="zh-TW" sz="1200" b="0" i="0" u="none" strike="noStrike" cap="none" dirty="0">
                <a:solidFill>
                  <a:schemeClr val="dk1"/>
                </a:solidFill>
                <a:latin typeface="Calibri"/>
                <a:ea typeface="Calibri"/>
                <a:cs typeface="Calibri"/>
                <a:sym typeface="Calibri"/>
              </a:rPr>
              <a:t> / </a:t>
            </a:r>
            <a:r>
              <a:rPr lang="zh-TW" altLang="en-US" sz="1200" b="0" i="0" u="none" strike="noStrike" cap="none" dirty="0">
                <a:solidFill>
                  <a:schemeClr val="dk1"/>
                </a:solidFill>
                <a:latin typeface="Calibri"/>
                <a:ea typeface="Calibri"/>
                <a:cs typeface="Calibri"/>
                <a:sym typeface="Calibri"/>
              </a:rPr>
              <a:t>矛盾 或其他合理答案</a:t>
            </a:r>
            <a:endParaRPr lang="en-GB" altLang="zh-TW"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altLang="zh-TW" sz="1200" b="0" i="0" u="none" strike="noStrike" cap="none" dirty="0">
                <a:solidFill>
                  <a:schemeClr val="dk1"/>
                </a:solidFill>
                <a:latin typeface="Calibri"/>
                <a:ea typeface="Calibri"/>
                <a:cs typeface="Calibri"/>
                <a:sym typeface="Calibri"/>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altLang="zh-TW" sz="1200" b="0" i="0" u="none" strike="noStrike" cap="none" dirty="0">
                <a:solidFill>
                  <a:schemeClr val="dk1"/>
                </a:solidFill>
                <a:latin typeface="Calibri"/>
                <a:ea typeface="Calibri"/>
                <a:cs typeface="Calibri"/>
                <a:sym typeface="Calibri"/>
              </a:rPr>
              <a:t>2</a:t>
            </a:r>
            <a:r>
              <a:rPr lang="zh-TW" altLang="en-GB" sz="1200" b="0" i="0" u="none" strike="noStrike" cap="none" dirty="0">
                <a:solidFill>
                  <a:schemeClr val="dk1"/>
                </a:solidFill>
                <a:latin typeface="Calibri"/>
                <a:ea typeface="Calibri"/>
                <a:cs typeface="Calibri"/>
                <a:sym typeface="Calibri"/>
              </a:rPr>
              <a:t>）</a:t>
            </a:r>
            <a:r>
              <a:rPr lang="zh-TW" altLang="en-US" sz="1200" b="0" i="0" u="none" strike="noStrike" cap="none" dirty="0">
                <a:solidFill>
                  <a:schemeClr val="dk1"/>
                </a:solidFill>
                <a:latin typeface="Calibri"/>
                <a:ea typeface="Calibri"/>
                <a:cs typeface="Calibri"/>
                <a:sym typeface="Calibri"/>
              </a:rPr>
              <a:t>小組分享時，教師可引導學生思考父母與子女關係，並進一步解說，很多時父母和子女其實內心深處都是愛鍚對方的，只是當子女踏入青春期時，開始追求獨立，較少與父母分享內心感受。</a:t>
            </a:r>
            <a:endParaRPr lang="en-GB" altLang="zh-TW"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altLang="zh-TW" sz="1200" b="0" i="0" u="none" strike="noStrike" cap="none" dirty="0">
                <a:solidFill>
                  <a:schemeClr val="dk1"/>
                </a:solidFill>
                <a:latin typeface="Calibri"/>
                <a:ea typeface="Calibri"/>
                <a:cs typeface="Calibri"/>
                <a:sym typeface="Calibri"/>
              </a:rPr>
              <a:t>      </a:t>
            </a:r>
            <a:r>
              <a:rPr lang="zh-TW" altLang="en-US" sz="1200" b="0" i="0" u="none" strike="noStrike" cap="none" dirty="0">
                <a:solidFill>
                  <a:schemeClr val="dk1"/>
                </a:solidFill>
                <a:latin typeface="Calibri"/>
                <a:ea typeface="Calibri"/>
                <a:cs typeface="Calibri"/>
                <a:sym typeface="Calibri"/>
              </a:rPr>
              <a:t>部分父母亦會認為子女不會明白自己的處境，而很少坦誠表達自己感受。</a:t>
            </a:r>
            <a:endParaRPr sz="1200" b="0" i="0" u="none" strike="noStrike" cap="none" dirty="0">
              <a:solidFill>
                <a:schemeClr val="dk1"/>
              </a:solidFill>
              <a:latin typeface="Calibri"/>
              <a:ea typeface="Calibri"/>
              <a:cs typeface="Calibri"/>
              <a:sym typeface="Calibri"/>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2448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教師</a:t>
            </a:r>
            <a:r>
              <a:rPr lang="zh-TW" altLang="zh-HK" sz="1200" b="0" i="0" u="none" strike="noStrike" cap="none" dirty="0">
                <a:solidFill>
                  <a:schemeClr val="dk1"/>
                </a:solidFill>
                <a:latin typeface="Calibri"/>
                <a:ea typeface="Calibri"/>
                <a:cs typeface="Calibri"/>
                <a:sym typeface="Calibri"/>
              </a:rPr>
              <a:t>錦囊</a:t>
            </a:r>
            <a:r>
              <a:rPr lang="zh-TW" altLang="en-US" sz="1200" b="0" i="0" u="none" strike="noStrike" cap="none" dirty="0">
                <a:solidFill>
                  <a:schemeClr val="dk1"/>
                </a:solidFill>
                <a:latin typeface="Calibri"/>
                <a:ea typeface="Calibri"/>
                <a:cs typeface="Calibri"/>
                <a:sym typeface="Calibri"/>
              </a:rPr>
              <a:t>：</a:t>
            </a:r>
            <a:endParaRPr lang="en-GB" altLang="zh-TW"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0" i="0" u="none" strike="noStrike" cap="none" dirty="0">
                <a:solidFill>
                  <a:schemeClr val="dk1"/>
                </a:solidFill>
                <a:latin typeface="Calibri"/>
                <a:ea typeface="Calibri"/>
                <a:cs typeface="Calibri"/>
                <a:sym typeface="Calibri"/>
              </a:rPr>
              <a:t>教師解說：</a:t>
            </a:r>
            <a:endParaRPr lang="en-US" altLang="zh-TW" sz="1200" b="0" i="0" u="none" strike="noStrike" cap="none" dirty="0">
              <a:solidFill>
                <a:schemeClr val="dk1"/>
              </a:solidFill>
              <a:latin typeface="Calibri"/>
              <a:ea typeface="Calibri"/>
              <a:cs typeface="Calibri"/>
              <a:sym typeface="Calibri"/>
            </a:endParaRPr>
          </a:p>
          <a:p>
            <a:pPr marL="342900" lvl="0" indent="-342900" algn="just">
              <a:buFont typeface="Symbol" panose="05050102010706020507" pitchFamily="18" charset="2"/>
              <a:buChar char=""/>
            </a:pPr>
            <a:r>
              <a:rPr lang="zh-TW" sz="1200" b="0" i="0" u="none" strike="noStrike" cap="none" dirty="0">
                <a:solidFill>
                  <a:schemeClr val="dk1"/>
                </a:solidFill>
                <a:latin typeface="Calibri"/>
                <a:ea typeface="Calibri"/>
                <a:cs typeface="Calibri"/>
                <a:sym typeface="Calibri"/>
              </a:rPr>
              <a:t>「孝親」具備的要素包括：要供養父母、尊敬父母、禮待父母，同時要對家庭有承擔。</a:t>
            </a:r>
            <a:endParaRPr lang="en-GB" sz="1200" b="0" i="0" u="none" strike="noStrike" cap="none" dirty="0">
              <a:solidFill>
                <a:schemeClr val="dk1"/>
              </a:solidFill>
              <a:latin typeface="Calibri"/>
              <a:ea typeface="Calibri"/>
              <a:cs typeface="Calibri"/>
              <a:sym typeface="Calibri"/>
            </a:endParaRPr>
          </a:p>
          <a:p>
            <a:pPr marL="342900" lvl="0" indent="-342900" algn="just">
              <a:buFont typeface="Symbol" panose="05050102010706020507" pitchFamily="18" charset="2"/>
              <a:buChar char=""/>
            </a:pPr>
            <a:r>
              <a:rPr lang="zh-TW" sz="1200" b="0" i="0" u="none" strike="noStrike" cap="none" dirty="0">
                <a:solidFill>
                  <a:schemeClr val="dk1"/>
                </a:solidFill>
                <a:latin typeface="Calibri"/>
                <a:ea typeface="Calibri"/>
                <a:cs typeface="Calibri"/>
                <a:sym typeface="Calibri"/>
              </a:rPr>
              <a:t>「行孝」的前提是作為子女</a:t>
            </a:r>
            <a:r>
              <a:rPr lang="zh-TW" sz="1800" kern="100" dirty="0">
                <a:effectLst/>
                <a:latin typeface="Calibri" panose="020F0502020204030204" pitchFamily="34" charset="0"/>
                <a:ea typeface="新細明體" panose="02020500000000000000" pitchFamily="18" charset="-120"/>
                <a:cs typeface="Times New Roman" panose="02020603050405020304" pitchFamily="18" charset="0"/>
              </a:rPr>
              <a:t>先能同理父母的處境，明白父母養育的苦心，懂得坦誠相待，並以行動孝順父母。</a:t>
            </a:r>
            <a:endParaRPr lang="en-GB"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0" lvl="0" indent="0" algn="just">
              <a:buFont typeface="Symbol" panose="05050102010706020507" pitchFamily="18" charset="2"/>
              <a:buNone/>
            </a:pPr>
            <a:endParaRPr lang="en-GB"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0" lvl="0" indent="0" algn="just">
              <a:buFont typeface="Symbol" panose="05050102010706020507" pitchFamily="18" charset="2"/>
              <a:buNone/>
            </a:pPr>
            <a:r>
              <a:rPr lang="zh-TW" altLang="en-US" sz="1800" kern="100" dirty="0">
                <a:effectLst/>
                <a:latin typeface="Calibri" panose="020F0502020204030204" pitchFamily="34" charset="0"/>
                <a:ea typeface="新細明體" panose="02020500000000000000" pitchFamily="18" charset="-120"/>
                <a:cs typeface="Times New Roman" panose="02020603050405020304" pitchFamily="18" charset="0"/>
              </a:rPr>
              <a:t>參考資料：</a:t>
            </a:r>
            <a:endParaRPr lang="en-GB"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0" lvl="0" indent="0" algn="just">
              <a:buFont typeface="Symbol" panose="05050102010706020507" pitchFamily="18" charset="2"/>
              <a:buNone/>
            </a:pPr>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a:t>
            </a:r>
            <a:r>
              <a:rPr lang="zh-TW" altLang="en-US" sz="1800" kern="100" dirty="0">
                <a:effectLst/>
                <a:latin typeface="Calibri" panose="020F0502020204030204" pitchFamily="34" charset="0"/>
                <a:ea typeface="新細明體" panose="02020500000000000000" pitchFamily="18" charset="-120"/>
                <a:cs typeface="Times New Roman" panose="02020603050405020304" pitchFamily="18" charset="0"/>
              </a:rPr>
              <a:t>同理心的力量</a:t>
            </a:r>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 </a:t>
            </a:r>
            <a:r>
              <a:rPr lang="zh-TW" altLang="en-US" sz="1800" kern="100" dirty="0">
                <a:effectLst/>
                <a:latin typeface="Calibri" panose="020F0502020204030204" pitchFamily="34" charset="0"/>
                <a:ea typeface="新細明體" panose="02020500000000000000" pitchFamily="18" charset="-120"/>
                <a:cs typeface="Times New Roman" panose="02020603050405020304" pitchFamily="18" charset="0"/>
              </a:rPr>
              <a:t>亞瑟</a:t>
            </a:r>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a:t>
            </a:r>
            <a:r>
              <a:rPr lang="zh-TW" altLang="en-US" sz="1800" kern="100" dirty="0">
                <a:effectLst/>
                <a:latin typeface="Calibri" panose="020F0502020204030204" pitchFamily="34" charset="0"/>
                <a:ea typeface="新細明體" panose="02020500000000000000" pitchFamily="18" charset="-120"/>
                <a:cs typeface="Times New Roman" panose="02020603050405020304" pitchFamily="18" charset="0"/>
              </a:rPr>
              <a:t>喬拉米卡利、凱薩琳</a:t>
            </a:r>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a:t>
            </a:r>
            <a:r>
              <a:rPr lang="zh-TW" altLang="en-US" sz="1800" kern="100" dirty="0">
                <a:effectLst/>
                <a:latin typeface="Calibri" panose="020F0502020204030204" pitchFamily="34" charset="0"/>
                <a:ea typeface="新細明體" panose="02020500000000000000" pitchFamily="18" charset="-120"/>
                <a:cs typeface="Times New Roman" panose="02020603050405020304" pitchFamily="18" charset="0"/>
              </a:rPr>
              <a:t>柯茜著</a:t>
            </a:r>
            <a:r>
              <a:rPr lang="en-GB"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 . </a:t>
            </a:r>
            <a:r>
              <a:rPr lang="zh-TW" altLang="en-US" sz="1800" kern="100" dirty="0">
                <a:effectLst/>
                <a:latin typeface="Calibri" panose="020F0502020204030204" pitchFamily="34" charset="0"/>
                <a:ea typeface="新細明體" panose="02020500000000000000" pitchFamily="18" charset="-120"/>
                <a:cs typeface="Times New Roman" panose="02020603050405020304" pitchFamily="18" charset="0"/>
              </a:rPr>
              <a:t>大雁出版基地</a:t>
            </a:r>
            <a:endParaRPr lang="en-GB"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0" lvl="0" indent="0" algn="l" rtl="0">
              <a:spcBef>
                <a:spcPts val="0"/>
              </a:spcBef>
              <a:spcAft>
                <a:spcPts val="0"/>
              </a:spcAft>
              <a:buNone/>
            </a:pPr>
            <a:endParaRPr dirty="0"/>
          </a:p>
        </p:txBody>
      </p:sp>
      <p:sp>
        <p:nvSpPr>
          <p:cNvPr id="221" name="Google Shape;22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7257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762ec026ff81d34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u="none" dirty="0"/>
              <a:t>預期學習效果 </a:t>
            </a:r>
            <a:endParaRPr lang="en-US" altLang="zh-TW" sz="1200" u="none"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sz="1200" u="none" dirty="0"/>
              <a:t>學生能重新思考與父母相處的情況和自己的待人態度。</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sz="1200" u="none" dirty="0"/>
              <a:t>能培養學生的同理心，學習換位思考，多從父母角度思考親子間相處情況，學會體諒他人。</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sz="1200" u="none" dirty="0"/>
              <a:t>學生掌握孝親之道在於「敬」，即發自內心地 關心父母，與父母相處時態度要溫和親厚。</a:t>
            </a:r>
          </a:p>
          <a:p>
            <a:pPr marL="0" lvl="0" indent="0" algn="l" rtl="0">
              <a:spcBef>
                <a:spcPts val="0"/>
              </a:spcBef>
              <a:spcAft>
                <a:spcPts val="0"/>
              </a:spcAft>
              <a:buNone/>
            </a:pPr>
            <a:endParaRPr lang="en-US" dirty="0"/>
          </a:p>
          <a:p>
            <a:pPr marL="0" lvl="0" indent="0" algn="l" rtl="0">
              <a:spcBef>
                <a:spcPts val="0"/>
              </a:spcBef>
              <a:spcAft>
                <a:spcPts val="0"/>
              </a:spcAft>
              <a:buNone/>
            </a:pPr>
            <a:r>
              <a:rPr lang="zh-TW" altLang="en-US" dirty="0"/>
              <a:t>教師課前準備</a:t>
            </a:r>
          </a:p>
          <a:p>
            <a:pPr marL="171450" lvl="0" indent="-171450" algn="l" rtl="0">
              <a:spcBef>
                <a:spcPts val="0"/>
              </a:spcBef>
              <a:spcAft>
                <a:spcPts val="0"/>
              </a:spcAft>
              <a:buFont typeface="Arial" panose="020B0604020202020204" pitchFamily="34" charset="0"/>
              <a:buChar char="•"/>
            </a:pPr>
            <a:r>
              <a:rPr lang="zh-TW" altLang="en-US" dirty="0"/>
              <a:t>設計情境、撰寫劇本</a:t>
            </a:r>
          </a:p>
          <a:p>
            <a:pPr marL="171450" lvl="0" indent="-171450" algn="l" rtl="0">
              <a:spcBef>
                <a:spcPts val="0"/>
              </a:spcBef>
              <a:spcAft>
                <a:spcPts val="0"/>
              </a:spcAft>
              <a:buFont typeface="Arial" panose="020B0604020202020204" pitchFamily="34" charset="0"/>
              <a:buChar char="•"/>
            </a:pPr>
            <a:r>
              <a:rPr lang="zh-TW" altLang="en-US" dirty="0"/>
              <a:t>錄製聲音檔 </a:t>
            </a:r>
            <a:endParaRPr lang="en-US" altLang="zh-TW" dirty="0"/>
          </a:p>
          <a:p>
            <a:pPr marL="171450" lvl="0" indent="-171450" algn="l" rtl="0">
              <a:spcBef>
                <a:spcPts val="0"/>
              </a:spcBef>
              <a:spcAft>
                <a:spcPts val="0"/>
              </a:spcAft>
              <a:buFont typeface="Arial" panose="020B0604020202020204" pitchFamily="34" charset="0"/>
              <a:buChar char="•"/>
            </a:pPr>
            <a:r>
              <a:rPr lang="zh-TW" altLang="en-US" dirty="0"/>
              <a:t>設計</a:t>
            </a:r>
            <a:r>
              <a:rPr lang="en-US" altLang="zh-TW" dirty="0"/>
              <a:t>WhatsApp</a:t>
            </a:r>
            <a:r>
              <a:rPr lang="zh-TW" altLang="en-US" dirty="0"/>
              <a:t>截圖圖檔 </a:t>
            </a:r>
            <a:endParaRPr lang="en-US" altLang="zh-TW" dirty="0"/>
          </a:p>
          <a:p>
            <a:pPr marL="171450" lvl="0" indent="-171450" algn="l" rtl="0">
              <a:spcBef>
                <a:spcPts val="0"/>
              </a:spcBef>
              <a:spcAft>
                <a:spcPts val="0"/>
              </a:spcAft>
              <a:buFont typeface="Arial" panose="020B0604020202020204" pitchFamily="34" charset="0"/>
              <a:buChar char="•"/>
            </a:pPr>
            <a:r>
              <a:rPr lang="zh-TW" altLang="en-US" dirty="0"/>
              <a:t>延伸活動材料</a:t>
            </a:r>
            <a:endParaRPr lang="en-US" altLang="zh-TW" dirty="0"/>
          </a:p>
          <a:p>
            <a:pPr marL="171450" lvl="0" indent="-171450" algn="l" rtl="0">
              <a:spcBef>
                <a:spcPts val="0"/>
              </a:spcBef>
              <a:spcAft>
                <a:spcPts val="0"/>
              </a:spcAft>
              <a:buFont typeface="Arial" panose="020B0604020202020204" pitchFamily="34" charset="0"/>
              <a:buChar char="•"/>
            </a:pPr>
            <a:r>
              <a:rPr lang="zh-TW" altLang="en-US" dirty="0"/>
              <a:t>延伸閱讀書目</a:t>
            </a:r>
            <a:endParaRPr lang="en-US" altLang="zh-TW" dirty="0"/>
          </a:p>
          <a:p>
            <a:pPr marL="171450" lvl="0" indent="-171450" algn="l" rtl="0">
              <a:spcBef>
                <a:spcPts val="0"/>
              </a:spcBef>
              <a:spcAft>
                <a:spcPts val="0"/>
              </a:spcAft>
              <a:buFont typeface="Arial" panose="020B0604020202020204" pitchFamily="34" charset="0"/>
              <a:buChar char="•"/>
            </a:pPr>
            <a:r>
              <a:rPr lang="zh-TW" altLang="en-US" dirty="0"/>
              <a:t>設計問卷收集父母意見</a:t>
            </a:r>
          </a:p>
          <a:p>
            <a:pPr marL="457200" lvl="1" indent="0" algn="l" rtl="0">
              <a:spcBef>
                <a:spcPts val="0"/>
              </a:spcBef>
              <a:spcAft>
                <a:spcPts val="0"/>
              </a:spcAft>
              <a:buNone/>
            </a:pPr>
            <a:r>
              <a:rPr lang="zh-TW" altLang="en-US" dirty="0"/>
              <a:t>設計問卷目的：</a:t>
            </a:r>
          </a:p>
          <a:p>
            <a:pPr marL="628650" lvl="1" indent="-171450" algn="l" rtl="0">
              <a:spcBef>
                <a:spcPts val="0"/>
              </a:spcBef>
              <a:spcAft>
                <a:spcPts val="0"/>
              </a:spcAft>
              <a:buFont typeface="Arial" panose="020B0604020202020204" pitchFamily="34" charset="0"/>
              <a:buChar char="•"/>
            </a:pPr>
            <a:r>
              <a:rPr lang="zh-TW" altLang="en-US" dirty="0"/>
              <a:t>了解父母與子女的相處時間、父母對子女的期望。</a:t>
            </a:r>
          </a:p>
          <a:p>
            <a:pPr marL="628650" lvl="1" indent="-171450" algn="l" rtl="0">
              <a:spcBef>
                <a:spcPts val="0"/>
              </a:spcBef>
              <a:spcAft>
                <a:spcPts val="0"/>
              </a:spcAft>
              <a:buFont typeface="Arial" panose="020B0604020202020204" pitchFamily="34" charset="0"/>
              <a:buChar char="•"/>
            </a:pPr>
            <a:r>
              <a:rPr lang="zh-TW" altLang="en-US" dirty="0"/>
              <a:t>由問卷結果帶出大部分父母對子女的期望莫過於希望子女能好好照顧自己，有清晰的人生目標，懂關心家人。因此，父母平日會擔心子女的成長，會希望教導子女正確的態度和價值觀。</a:t>
            </a:r>
            <a:endParaRPr lang="en-US" altLang="zh-TW" dirty="0"/>
          </a:p>
          <a:p>
            <a:pPr marL="457200" lvl="1" indent="0" algn="l" rtl="0">
              <a:spcBef>
                <a:spcPts val="0"/>
              </a:spcBef>
              <a:spcAft>
                <a:spcPts val="0"/>
              </a:spcAft>
            </a:pPr>
            <a:r>
              <a:rPr lang="zh-TW" altLang="en-US" dirty="0"/>
              <a:t>建議題目：</a:t>
            </a:r>
            <a:endParaRPr lang="en-US" altLang="zh-TW" dirty="0"/>
          </a:p>
          <a:p>
            <a:pPr marL="628650" lvl="1" indent="-171450" algn="l" rtl="0">
              <a:spcBef>
                <a:spcPts val="0"/>
              </a:spcBef>
              <a:spcAft>
                <a:spcPts val="0"/>
              </a:spcAft>
              <a:buFont typeface="Arial" panose="020B0604020202020204" pitchFamily="34" charset="0"/>
              <a:buChar char="•"/>
            </a:pPr>
            <a:r>
              <a:rPr lang="zh-TW" altLang="en-US" dirty="0"/>
              <a:t>子女年齡 </a:t>
            </a:r>
          </a:p>
          <a:p>
            <a:pPr marL="628650" lvl="1" indent="-171450" algn="l" rtl="0">
              <a:spcBef>
                <a:spcPts val="0"/>
              </a:spcBef>
              <a:spcAft>
                <a:spcPts val="0"/>
              </a:spcAft>
              <a:buFont typeface="Arial" panose="020B0604020202020204" pitchFamily="34" charset="0"/>
              <a:buChar char="•"/>
            </a:pPr>
            <a:r>
              <a:rPr lang="zh-TW" altLang="en-US" dirty="0"/>
              <a:t>平日你和子女相處時間有多少 </a:t>
            </a:r>
            <a:r>
              <a:rPr lang="en-US" altLang="zh-TW" dirty="0"/>
              <a:t>? </a:t>
            </a:r>
            <a:r>
              <a:rPr lang="zh-TW" altLang="en-US" dirty="0"/>
              <a:t>（以一星期計算） *相處是指有溝通、有一同經歷一些事情，如吃飯、看電視、遊戲等。</a:t>
            </a:r>
          </a:p>
          <a:p>
            <a:pPr marL="628650" lvl="1" indent="-171450" algn="l" rtl="0">
              <a:spcBef>
                <a:spcPts val="0"/>
              </a:spcBef>
              <a:spcAft>
                <a:spcPts val="0"/>
              </a:spcAft>
              <a:buFont typeface="Arial" panose="020B0604020202020204" pitchFamily="34" charset="0"/>
              <a:buChar char="•"/>
            </a:pPr>
            <a:r>
              <a:rPr lang="zh-TW" altLang="en-US" dirty="0"/>
              <a:t>你對子女有甚麼期望？</a:t>
            </a:r>
          </a:p>
          <a:p>
            <a:pPr marL="628650" lvl="1" indent="-171450" algn="l" rtl="0">
              <a:spcBef>
                <a:spcPts val="0"/>
              </a:spcBef>
              <a:spcAft>
                <a:spcPts val="0"/>
              </a:spcAft>
              <a:buFont typeface="Arial" panose="020B0604020202020204" pitchFamily="34" charset="0"/>
              <a:buChar char="•"/>
            </a:pPr>
            <a:r>
              <a:rPr lang="zh-TW" altLang="en-US" dirty="0"/>
              <a:t>在家長角度，你認為子女怎樣的表現才算是盡孝？</a:t>
            </a:r>
          </a:p>
          <a:p>
            <a:pPr marL="628650" lvl="1" indent="-171450" algn="l" rtl="0">
              <a:spcBef>
                <a:spcPts val="0"/>
              </a:spcBef>
              <a:spcAft>
                <a:spcPts val="0"/>
              </a:spcAft>
              <a:buFont typeface="Arial" panose="020B0604020202020204" pitchFamily="34" charset="0"/>
              <a:buChar char="•"/>
            </a:pPr>
            <a:r>
              <a:rPr lang="zh-TW" altLang="en-US" dirty="0"/>
              <a:t>如果子女要很真誠地跟你說一句話，你希望他／她跟你說甚麼？</a:t>
            </a:r>
            <a:endParaRPr lang="en-US" altLang="zh-TW" dirty="0"/>
          </a:p>
          <a:p>
            <a:pPr marL="171450" lvl="0" indent="-171450" algn="l" rtl="0">
              <a:spcBef>
                <a:spcPts val="0"/>
              </a:spcBef>
              <a:spcAft>
                <a:spcPts val="0"/>
              </a:spcAft>
              <a:buFont typeface="Arial" panose="020B0604020202020204" pitchFamily="34" charset="0"/>
              <a:buChar char="•"/>
            </a:pPr>
            <a:r>
              <a:rPr lang="zh-TW" altLang="en-US" dirty="0"/>
              <a:t>課室佈置建議－學生分組坐，方便討論</a:t>
            </a:r>
          </a:p>
          <a:p>
            <a:pPr marL="457200" lvl="1" indent="0" algn="l" rtl="0">
              <a:spcBef>
                <a:spcPts val="0"/>
              </a:spcBef>
              <a:spcAft>
                <a:spcPts val="0"/>
              </a:spcAft>
              <a:buFont typeface="Arial" panose="020B0604020202020204" pitchFamily="34" charset="0"/>
              <a:buNone/>
            </a:pPr>
            <a:br>
              <a:rPr lang="zh-TW" altLang="en-US" dirty="0"/>
            </a:br>
            <a:endParaRPr lang="zh-TW" altLang="en-US" dirty="0"/>
          </a:p>
          <a:p>
            <a:pPr marL="628650" lvl="1" indent="-171450" algn="l" rtl="0">
              <a:spcBef>
                <a:spcPts val="0"/>
              </a:spcBef>
              <a:spcAft>
                <a:spcPts val="0"/>
              </a:spcAft>
              <a:buFont typeface="Arial" panose="020B0604020202020204" pitchFamily="34" charset="0"/>
              <a:buChar char="•"/>
            </a:pPr>
            <a:endParaRPr lang="en-US" altLang="zh-TW" dirty="0"/>
          </a:p>
          <a:p>
            <a:pPr marL="628650" lvl="1" indent="-171450" algn="l" rtl="0">
              <a:spcBef>
                <a:spcPts val="0"/>
              </a:spcBef>
              <a:spcAft>
                <a:spcPts val="0"/>
              </a:spcAft>
              <a:buFont typeface="Arial" panose="020B0604020202020204" pitchFamily="34" charset="0"/>
              <a:buChar char="•"/>
            </a:pPr>
            <a:endParaRPr lang="zh-TW" altLang="en-US" dirty="0"/>
          </a:p>
          <a:p>
            <a:pPr marL="0" lvl="0" indent="0" algn="l" rtl="0">
              <a:spcBef>
                <a:spcPts val="0"/>
              </a:spcBef>
              <a:spcAft>
                <a:spcPts val="0"/>
              </a:spcAft>
              <a:buNone/>
            </a:pPr>
            <a:endParaRPr lang="zh-TW" altLang="en-US" dirty="0"/>
          </a:p>
          <a:p>
            <a:pPr marL="0" lvl="0" indent="0" algn="l" rtl="0">
              <a:spcBef>
                <a:spcPts val="0"/>
              </a:spcBef>
              <a:spcAft>
                <a:spcPts val="0"/>
              </a:spcAft>
              <a:buNone/>
            </a:pPr>
            <a:endParaRPr lang="zh-HK" altLang="en-US" dirty="0"/>
          </a:p>
        </p:txBody>
      </p:sp>
      <p:sp>
        <p:nvSpPr>
          <p:cNvPr id="107" name="Google Shape;107;g1762ec026ff81d34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 name="Google Shape;121;g1762ec026ff81d34_55">
            <a:extLst>
              <a:ext uri="{FF2B5EF4-FFF2-40B4-BE49-F238E27FC236}">
                <a16:creationId xmlns:a16="http://schemas.microsoft.com/office/drawing/2014/main" id="{DF114831-6F43-4704-9C1C-606EB06A10ED}"/>
              </a:ext>
            </a:extLst>
          </p:cNvPr>
          <p:cNvSpPr txBox="1"/>
          <p:nvPr/>
        </p:nvSpPr>
        <p:spPr>
          <a:xfrm>
            <a:off x="12403231" y="9388859"/>
            <a:ext cx="4920017" cy="1046400"/>
          </a:xfrm>
          <a:prstGeom prst="rect">
            <a:avLst/>
          </a:prstGeom>
          <a:noFill/>
          <a:ln>
            <a:noFill/>
          </a:ln>
        </p:spPr>
        <p:txBody>
          <a:bodyPr spcFirstLastPara="1" wrap="square" lIns="91425" tIns="45700" rIns="91425" bIns="45700" anchor="t" anchorCtr="0">
            <a:spAutoFit/>
          </a:bodyPr>
          <a:lstStyle/>
          <a:p>
            <a:r>
              <a:rPr lang="zh-TW" altLang="en-US" dirty="0">
                <a:latin typeface="Microsoft JhengHei"/>
                <a:ea typeface="Microsoft JhengHei"/>
                <a:cs typeface="Microsoft JhengHei"/>
                <a:sym typeface="Microsoft JhengHei"/>
              </a:rPr>
              <a:t>圖片出處：</a:t>
            </a:r>
            <a:r>
              <a:rPr lang="en-GB" altLang="zh-TW" dirty="0">
                <a:latin typeface="Microsoft JhengHei"/>
                <a:ea typeface="Microsoft JhengHei"/>
                <a:cs typeface="Microsoft JhengHei"/>
                <a:sym typeface="Microsoft JhengHei"/>
              </a:rPr>
              <a:t>”Powering up students. The Learning power approach to high school teaching”P.101 . Guy Claxton and Graham Powell. Foreword by John Hattie</a:t>
            </a:r>
            <a:endParaRPr lang="en-US" altLang="zh-TW" dirty="0">
              <a:latin typeface="Microsoft JhengHei"/>
              <a:ea typeface="Microsoft JhengHei"/>
              <a:cs typeface="Microsoft JhengHei"/>
              <a:sym typeface="Microsoft JhengHei"/>
            </a:endParaRPr>
          </a:p>
          <a:p>
            <a:endParaRPr lang="en-US" altLang="zh-TW" sz="2000" dirty="0">
              <a:latin typeface="Microsoft JhengHei"/>
              <a:ea typeface="Microsoft JhengHei"/>
              <a:cs typeface="Microsoft JhengHei"/>
              <a:sym typeface="Microsoft JhengHe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1" name="Google Shape;22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教師</a:t>
            </a:r>
            <a:r>
              <a:rPr lang="zh-TW" altLang="zh-HK" sz="1200" b="0" i="0" u="none" strike="noStrike" cap="none" dirty="0">
                <a:solidFill>
                  <a:schemeClr val="dk1"/>
                </a:solidFill>
                <a:latin typeface="Calibri"/>
                <a:ea typeface="Calibri"/>
                <a:cs typeface="Calibri"/>
                <a:sym typeface="Calibri"/>
              </a:rPr>
              <a:t>錦囊</a:t>
            </a:r>
            <a:r>
              <a:rPr lang="zh-TW" altLang="en-US" sz="1200" b="0" i="0" u="none" strike="noStrike" cap="none" dirty="0">
                <a:solidFill>
                  <a:schemeClr val="dk1"/>
                </a:solidFill>
                <a:latin typeface="Calibri"/>
                <a:ea typeface="Calibri"/>
                <a:cs typeface="Calibri"/>
                <a:sym typeface="Calibri"/>
              </a:rPr>
              <a:t>：</a:t>
            </a:r>
            <a:endParaRPr lang="en-US" altLang="zh-TW"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200" b="0" i="0" u="none" strike="noStrike" cap="none" dirty="0">
                <a:solidFill>
                  <a:schemeClr val="dk1"/>
                </a:solidFill>
                <a:latin typeface="Calibri"/>
                <a:ea typeface="Calibri"/>
                <a:cs typeface="Calibri"/>
                <a:sym typeface="Calibri"/>
              </a:rPr>
              <a:t>1</a:t>
            </a:r>
            <a:r>
              <a:rPr lang="zh-TW" altLang="en-US" sz="1200" b="0" i="0" u="none" strike="noStrike" cap="none" dirty="0">
                <a:solidFill>
                  <a:schemeClr val="dk1"/>
                </a:solidFill>
                <a:latin typeface="Calibri"/>
                <a:ea typeface="Calibri"/>
                <a:cs typeface="Calibri"/>
                <a:sym typeface="Calibri"/>
              </a:rPr>
              <a:t>）</a:t>
            </a:r>
            <a:r>
              <a:rPr lang="en-US" altLang="zh-TW" sz="1200" b="0" i="0" u="none" strike="noStrike" cap="none" dirty="0">
                <a:solidFill>
                  <a:schemeClr val="dk1"/>
                </a:solidFill>
                <a:latin typeface="Calibri"/>
                <a:ea typeface="Calibri"/>
                <a:cs typeface="Calibri"/>
                <a:sym typeface="Calibri"/>
              </a:rPr>
              <a:t> </a:t>
            </a:r>
            <a:r>
              <a:rPr lang="zh-TW" altLang="en-US" sz="1200" b="0" i="0" u="none" strike="noStrike" cap="none" dirty="0">
                <a:solidFill>
                  <a:schemeClr val="dk1"/>
                </a:solidFill>
                <a:latin typeface="Calibri"/>
                <a:ea typeface="Calibri"/>
                <a:cs typeface="Calibri"/>
                <a:sym typeface="Calibri"/>
              </a:rPr>
              <a:t>教師引導學生思考自己平日與父母的相處，討論與父母的一些衝突是否有違「孝親」的表現。 </a:t>
            </a:r>
            <a:endParaRPr lang="en-US" altLang="zh-TW"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0" i="0" u="none" strike="noStrike" cap="none" dirty="0">
                <a:solidFill>
                  <a:schemeClr val="dk1"/>
                </a:solidFill>
                <a:latin typeface="Calibri"/>
                <a:ea typeface="Calibri"/>
                <a:cs typeface="Calibri"/>
                <a:sym typeface="Calibri"/>
              </a:rPr>
              <a:t>    教師引導學生從「盡孝以敬」作為準則來判斷與父母衝突是否有違孝親。</a:t>
            </a:r>
            <a:endParaRPr lang="en-US" altLang="zh-TW"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0" i="0" u="none" strike="noStrike" cap="none" dirty="0">
                <a:solidFill>
                  <a:schemeClr val="dk1"/>
                </a:solidFill>
                <a:latin typeface="Calibri"/>
                <a:ea typeface="Calibri"/>
                <a:cs typeface="Calibri"/>
                <a:sym typeface="Calibri"/>
              </a:rPr>
              <a:t>    教師可進一步說明：即使與父母有不同意見，有時或許是父母不理解自己的境況而產生誤會，但子女與父母溝通都要懂得尊重、以禮相待。</a:t>
            </a:r>
            <a:endParaRPr lang="en-US" altLang="zh-TW"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0" i="0" u="none" strike="noStrike" cap="none" dirty="0">
                <a:solidFill>
                  <a:schemeClr val="dk1"/>
                </a:solidFill>
                <a:latin typeface="Calibri"/>
                <a:ea typeface="Calibri"/>
                <a:cs typeface="Calibri"/>
                <a:sym typeface="Calibri"/>
              </a:rPr>
              <a:t>    雖然爭執時，情緒難免較負面激動，但作為子女的，需要由心而發的敬重父母，好好管理情緒，善意溝通。</a:t>
            </a:r>
            <a:endParaRPr lang="en-US" altLang="zh-TW"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200" b="0" i="0" u="none" strike="noStrike" cap="none" dirty="0">
                <a:solidFill>
                  <a:schemeClr val="dk1"/>
                </a:solidFill>
                <a:latin typeface="Calibri"/>
                <a:ea typeface="Calibri"/>
                <a:cs typeface="Calibri"/>
                <a:sym typeface="Calibri"/>
              </a:rPr>
              <a:t>2</a:t>
            </a:r>
            <a:r>
              <a:rPr lang="zh-TW" altLang="en-US" sz="1200" b="0" i="0" u="none" strike="noStrike" cap="none" dirty="0">
                <a:solidFill>
                  <a:schemeClr val="dk1"/>
                </a:solidFill>
                <a:latin typeface="Calibri"/>
                <a:ea typeface="Calibri"/>
                <a:cs typeface="Calibri"/>
                <a:sym typeface="Calibri"/>
              </a:rPr>
              <a:t>）</a:t>
            </a:r>
            <a:r>
              <a:rPr lang="en-US" altLang="zh-TW" sz="1200" b="0" i="0" u="none" strike="noStrike" cap="none" dirty="0">
                <a:solidFill>
                  <a:schemeClr val="dk1"/>
                </a:solidFill>
                <a:latin typeface="Calibri"/>
                <a:ea typeface="Calibri"/>
                <a:cs typeface="Calibri"/>
                <a:sym typeface="Calibri"/>
              </a:rPr>
              <a:t> </a:t>
            </a:r>
            <a:r>
              <a:rPr lang="zh-TW" altLang="en-US" sz="1200" b="0" i="0" u="none" strike="noStrike" cap="none" dirty="0">
                <a:solidFill>
                  <a:schemeClr val="dk1"/>
                </a:solidFill>
                <a:latin typeface="Calibri"/>
                <a:ea typeface="Calibri"/>
                <a:cs typeface="Calibri"/>
                <a:sym typeface="Calibri"/>
              </a:rPr>
              <a:t>請每組舉一項平日子女盡孝的言行例子，教師可逐一評價，並總結怎樣為之「孝」的表現，再一次強調「盡孝以敬」。</a:t>
            </a:r>
            <a:endParaRPr lang="en-US" altLang="zh-TW"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8286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1" i="0" u="none" strike="noStrike" cap="none" dirty="0">
                <a:solidFill>
                  <a:schemeClr val="dk1"/>
                </a:solidFill>
                <a:latin typeface="Calibri"/>
                <a:ea typeface="Calibri"/>
                <a:cs typeface="Calibri"/>
                <a:sym typeface="Calibri"/>
              </a:rPr>
              <a:t>教師可展示之前學生已完成的</a:t>
            </a:r>
            <a:r>
              <a:rPr lang="zh-TW" altLang="en-US" sz="1200" b="1" i="0" u="none" strike="noStrike" cap="none" dirty="0">
                <a:solidFill>
                  <a:srgbClr val="438B68"/>
                </a:solidFill>
                <a:latin typeface="Microsoft JhengHei"/>
                <a:ea typeface="Microsoft JhengHei"/>
                <a:cs typeface="Microsoft JhengHei"/>
                <a:sym typeface="Microsoft JhengHei"/>
              </a:rPr>
              <a:t>問卷調查結果</a:t>
            </a:r>
            <a:endParaRPr lang="en-US" altLang="zh-TW" sz="1200" b="1"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0" i="0" u="none" strike="noStrike" cap="none" dirty="0">
                <a:solidFill>
                  <a:schemeClr val="dk1"/>
                </a:solidFill>
                <a:latin typeface="Calibri"/>
                <a:ea typeface="Calibri"/>
                <a:cs typeface="Calibri"/>
                <a:sym typeface="Calibri"/>
              </a:rPr>
              <a:t>教師</a:t>
            </a:r>
            <a:r>
              <a:rPr lang="zh-TW" altLang="zh-HK" sz="1200" b="0" i="0" u="none" strike="noStrike" cap="none" dirty="0">
                <a:solidFill>
                  <a:schemeClr val="dk1"/>
                </a:solidFill>
                <a:latin typeface="Calibri"/>
                <a:ea typeface="Calibri"/>
                <a:cs typeface="Calibri"/>
                <a:sym typeface="Calibri"/>
              </a:rPr>
              <a:t>錦囊</a:t>
            </a:r>
            <a:r>
              <a:rPr lang="zh-TW" altLang="en-US" sz="1200" b="0" i="0" u="none" strike="noStrike" cap="none" dirty="0">
                <a:solidFill>
                  <a:schemeClr val="dk1"/>
                </a:solidFill>
                <a:latin typeface="Calibri"/>
                <a:ea typeface="Calibri"/>
                <a:cs typeface="Calibri"/>
                <a:sym typeface="Calibri"/>
              </a:rPr>
              <a:t>：</a:t>
            </a:r>
            <a:endParaRPr lang="en-US" altLang="zh-TW"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altLang="zh-TW" dirty="0"/>
              <a:t>1</a:t>
            </a:r>
            <a:r>
              <a:rPr lang="zh-TW" altLang="en-GB" dirty="0"/>
              <a:t>）</a:t>
            </a:r>
            <a:r>
              <a:rPr lang="en-GB" altLang="zh-TW" dirty="0"/>
              <a:t> </a:t>
            </a:r>
            <a:r>
              <a:rPr lang="zh-TW" altLang="en-US" dirty="0"/>
              <a:t>引用問卷調查收集所得，讓學生了解原來大多父母只要求子女能健康成長，懂得照顧自己，找到自己的目標，懂得關心別人。</a:t>
            </a: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altLang="zh-TW" dirty="0"/>
              <a:t>    </a:t>
            </a:r>
            <a:r>
              <a:rPr lang="zh-TW" altLang="en-US" dirty="0"/>
              <a:t>進一步解說：只要平日我們能好好照顧自己，多點主動關心父母和長輩，已經是盡孝的表現。</a:t>
            </a: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a:t>2</a:t>
            </a:r>
            <a:r>
              <a:rPr lang="zh-TW" altLang="en-US" dirty="0"/>
              <a:t>）</a:t>
            </a:r>
            <a:r>
              <a:rPr lang="en-US" altLang="zh-TW" dirty="0"/>
              <a:t> </a:t>
            </a:r>
            <a:r>
              <a:rPr lang="zh-TW" altLang="en-US" dirty="0"/>
              <a:t>同學可參考父母最想聽到子女的一句說話，來製作延伸小手工</a:t>
            </a:r>
            <a:r>
              <a:rPr lang="en-US" altLang="zh-TW" dirty="0"/>
              <a:t> </a:t>
            </a:r>
            <a:r>
              <a:rPr lang="zh-TW" altLang="en-US" dirty="0"/>
              <a:t>（送贈予父母的樹木杯墊），在杯墊上寫上父母最想聽到子女說的一句話。</a:t>
            </a: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891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dirty="0"/>
              <a:t>教師</a:t>
            </a:r>
            <a:r>
              <a:rPr lang="zh-TW" altLang="zh-HK" sz="1200" b="0" i="0" u="none" strike="noStrike" cap="none" dirty="0">
                <a:solidFill>
                  <a:schemeClr val="dk1"/>
                </a:solidFill>
                <a:latin typeface="Calibri"/>
                <a:ea typeface="Calibri"/>
                <a:cs typeface="Calibri"/>
                <a:sym typeface="Calibri"/>
              </a:rPr>
              <a:t>錦囊</a:t>
            </a:r>
            <a:r>
              <a:rPr lang="zh-TW" altLang="en-US" sz="1200" b="0" i="0" u="none" strike="noStrike" cap="none" dirty="0">
                <a:solidFill>
                  <a:schemeClr val="dk1"/>
                </a:solidFill>
                <a:latin typeface="Calibri"/>
                <a:ea typeface="Calibri"/>
                <a:cs typeface="Calibri"/>
                <a:sym typeface="Calibri"/>
              </a:rPr>
              <a:t>：</a:t>
            </a:r>
            <a:endParaRPr lang="en-GB" altLang="zh-TW"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r>
              <a:rPr lang="en-GB" altLang="zh-TW" sz="1200" b="0" i="0" u="none" strike="noStrike" cap="none" dirty="0">
                <a:solidFill>
                  <a:schemeClr val="dk1"/>
                </a:solidFill>
                <a:latin typeface="Calibri"/>
                <a:ea typeface="Calibri"/>
                <a:cs typeface="Calibri"/>
                <a:sym typeface="Calibri"/>
              </a:rPr>
              <a:t>1</a:t>
            </a:r>
            <a:r>
              <a:rPr lang="zh-TW" altLang="en-GB" sz="1200" b="0" i="0" u="none" strike="noStrike" cap="none" dirty="0">
                <a:solidFill>
                  <a:schemeClr val="dk1"/>
                </a:solidFill>
                <a:latin typeface="Calibri"/>
                <a:ea typeface="Calibri"/>
                <a:cs typeface="Calibri"/>
                <a:sym typeface="Calibri"/>
              </a:rPr>
              <a:t>）</a:t>
            </a:r>
            <a:r>
              <a:rPr lang="en-GB" altLang="zh-TW" sz="1200" b="0" i="0" u="none" strike="noStrike" cap="none" dirty="0">
                <a:solidFill>
                  <a:schemeClr val="dk1"/>
                </a:solidFill>
                <a:latin typeface="Calibri"/>
                <a:ea typeface="Calibri"/>
                <a:cs typeface="Calibri"/>
                <a:sym typeface="Calibri"/>
              </a:rPr>
              <a:t> </a:t>
            </a:r>
            <a:r>
              <a:rPr lang="zh-TW" altLang="en-US" sz="1200" b="0" i="0" u="none" strike="noStrike" cap="none" dirty="0">
                <a:solidFill>
                  <a:schemeClr val="dk1"/>
                </a:solidFill>
                <a:latin typeface="Calibri"/>
                <a:ea typeface="Calibri"/>
                <a:cs typeface="Calibri"/>
                <a:sym typeface="Calibri"/>
              </a:rPr>
              <a:t>當學生分組表達了他們認為媽媽和女兒在情境中的想法和責任後，教師可請每位同學進行即時投票，表達他們認為</a:t>
            </a:r>
            <a:r>
              <a:rPr lang="en-US" altLang="zh-TW" sz="1200" b="0" i="0" u="none" strike="noStrike" cap="none" dirty="0">
                <a:solidFill>
                  <a:schemeClr val="dk1"/>
                </a:solidFill>
                <a:latin typeface="Calibri"/>
                <a:ea typeface="Calibri"/>
                <a:cs typeface="Calibri"/>
                <a:sym typeface="Calibri"/>
              </a:rPr>
              <a:t>Nicole</a:t>
            </a:r>
            <a:r>
              <a:rPr lang="zh-TW" altLang="en-US" sz="1200" b="0" i="0" u="none" strike="noStrike" cap="none" dirty="0">
                <a:solidFill>
                  <a:schemeClr val="dk1"/>
                </a:solidFill>
                <a:latin typeface="Calibri"/>
                <a:ea typeface="Calibri"/>
                <a:cs typeface="Calibri"/>
                <a:sym typeface="Calibri"/>
              </a:rPr>
              <a:t>應否主動回家跟媽媽道歉。</a:t>
            </a:r>
            <a:endParaRPr lang="en-US" altLang="zh-TW"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r>
              <a:rPr lang="en-GB" altLang="zh-TW" sz="1200" b="0" i="0" u="none" strike="noStrike" cap="none" dirty="0">
                <a:solidFill>
                  <a:schemeClr val="dk1"/>
                </a:solidFill>
                <a:latin typeface="Calibri"/>
                <a:ea typeface="Calibri"/>
                <a:cs typeface="Calibri"/>
                <a:sym typeface="Calibri"/>
              </a:rPr>
              <a:t>    </a:t>
            </a:r>
            <a:r>
              <a:rPr lang="zh-TW" altLang="en-US" sz="1200" b="0" i="0" u="none" strike="noStrike" cap="none" dirty="0">
                <a:solidFill>
                  <a:schemeClr val="dk1"/>
                </a:solidFill>
                <a:latin typeface="Calibri"/>
                <a:ea typeface="Calibri"/>
                <a:cs typeface="Calibri"/>
                <a:sym typeface="Calibri"/>
              </a:rPr>
              <a:t>如學校有安排</a:t>
            </a:r>
            <a:r>
              <a:rPr lang="en-US" altLang="zh-TW" sz="1200" b="0" i="0" u="none" strike="noStrike" cap="none" dirty="0">
                <a:solidFill>
                  <a:schemeClr val="dk1"/>
                </a:solidFill>
                <a:latin typeface="Calibri"/>
                <a:ea typeface="Calibri"/>
                <a:cs typeface="Calibri"/>
                <a:sym typeface="Calibri"/>
              </a:rPr>
              <a:t>BYOD</a:t>
            </a:r>
            <a:r>
              <a:rPr lang="zh-TW" altLang="en-US" sz="1200" b="0" i="0" u="none" strike="noStrike" cap="none" dirty="0">
                <a:solidFill>
                  <a:schemeClr val="dk1"/>
                </a:solidFill>
                <a:latin typeface="Calibri"/>
                <a:ea typeface="Calibri"/>
                <a:cs typeface="Calibri"/>
                <a:sym typeface="Calibri"/>
              </a:rPr>
              <a:t>，學生可即時掃瞄</a:t>
            </a:r>
            <a:r>
              <a:rPr lang="en-US" altLang="zh-TW" sz="1200" b="0" i="0" u="none" strike="noStrike" cap="none" dirty="0">
                <a:solidFill>
                  <a:schemeClr val="dk1"/>
                </a:solidFill>
                <a:latin typeface="Calibri"/>
                <a:ea typeface="Calibri"/>
                <a:cs typeface="Calibri"/>
                <a:sym typeface="Calibri"/>
              </a:rPr>
              <a:t>QR code</a:t>
            </a:r>
            <a:r>
              <a:rPr lang="zh-TW" altLang="en-US" sz="1200" b="0" i="0" u="none" strike="noStrike" cap="none" dirty="0">
                <a:solidFill>
                  <a:schemeClr val="dk1"/>
                </a:solidFill>
                <a:latin typeface="Calibri"/>
                <a:ea typeface="Calibri"/>
                <a:cs typeface="Calibri"/>
                <a:sym typeface="Calibri"/>
              </a:rPr>
              <a:t>投票，教師亦能即時在螢幕展示結果。如沒有配備平板電腦，亦可請同學舉手表達意向。</a:t>
            </a:r>
            <a:endParaRPr lang="en-US" altLang="zh-TW"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r>
              <a:rPr lang="zh-TW" altLang="en-US" sz="1200" b="0" i="0" u="none" strike="noStrike" cap="none" dirty="0">
                <a:solidFill>
                  <a:schemeClr val="dk1"/>
                </a:solidFill>
                <a:latin typeface="Calibri"/>
                <a:ea typeface="Calibri"/>
                <a:cs typeface="Calibri"/>
                <a:sym typeface="Calibri"/>
              </a:rPr>
              <a:t>    預計大多學生會認為</a:t>
            </a:r>
            <a:r>
              <a:rPr lang="en-US" altLang="zh-TW" sz="1200" b="0" i="0" u="none" strike="noStrike" cap="none" dirty="0">
                <a:solidFill>
                  <a:schemeClr val="dk1"/>
                </a:solidFill>
                <a:latin typeface="Calibri"/>
                <a:ea typeface="Calibri"/>
                <a:cs typeface="Calibri"/>
                <a:sym typeface="Calibri"/>
              </a:rPr>
              <a:t>Nicole</a:t>
            </a:r>
            <a:r>
              <a:rPr lang="zh-TW" altLang="en-US" sz="1200" b="0" i="0" u="none" strike="noStrike" cap="none" dirty="0">
                <a:solidFill>
                  <a:schemeClr val="dk1"/>
                </a:solidFill>
                <a:latin typeface="Calibri"/>
                <a:ea typeface="Calibri"/>
                <a:cs typeface="Calibri"/>
                <a:sym typeface="Calibri"/>
              </a:rPr>
              <a:t>應主動回家向媽媽道歉，教師可以引導學生思考</a:t>
            </a:r>
            <a:r>
              <a:rPr lang="en-US" altLang="zh-TW" sz="1200" b="0" i="0" u="none" strike="noStrike" cap="none" dirty="0">
                <a:solidFill>
                  <a:schemeClr val="dk1"/>
                </a:solidFill>
                <a:latin typeface="Calibri"/>
                <a:ea typeface="Calibri"/>
                <a:cs typeface="Calibri"/>
                <a:sym typeface="Calibri"/>
              </a:rPr>
              <a:t>Nicole</a:t>
            </a:r>
            <a:r>
              <a:rPr lang="zh-TW" altLang="en-US" sz="1200" b="0" i="0" u="none" strike="noStrike" cap="none" dirty="0">
                <a:solidFill>
                  <a:schemeClr val="dk1"/>
                </a:solidFill>
                <a:latin typeface="Calibri"/>
                <a:ea typeface="Calibri"/>
                <a:cs typeface="Calibri"/>
                <a:sym typeface="Calibri"/>
              </a:rPr>
              <a:t>主動跟媽媽道歉與否的不同結果。</a:t>
            </a:r>
            <a:endParaRPr lang="en-US" altLang="zh-TW"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endParaRPr lang="en-GB" altLang="zh-TW"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r>
              <a:rPr lang="en-GB" altLang="zh-TW" sz="1200" b="0" i="0" u="none" strike="noStrike" cap="none" dirty="0">
                <a:solidFill>
                  <a:schemeClr val="dk1"/>
                </a:solidFill>
                <a:latin typeface="Calibri"/>
                <a:ea typeface="Calibri"/>
                <a:cs typeface="Calibri"/>
                <a:sym typeface="Calibri"/>
              </a:rPr>
              <a:t>   </a:t>
            </a:r>
            <a:r>
              <a:rPr lang="zh-TW" altLang="en-US" sz="1200" b="0" i="0" u="none" strike="noStrike" cap="none" dirty="0">
                <a:solidFill>
                  <a:schemeClr val="dk1"/>
                </a:solidFill>
                <a:latin typeface="Calibri"/>
                <a:ea typeface="Calibri"/>
                <a:cs typeface="Calibri"/>
                <a:sym typeface="Calibri"/>
              </a:rPr>
              <a:t>主動道歉：能心平氣和，真誠與媽媽溝通，讓媽媽明白自己有嘗試換位思考，理解媽媽的擔憂，同樣，</a:t>
            </a:r>
            <a:r>
              <a:rPr lang="en-US" altLang="zh-TW" sz="1200" b="0" i="0" u="none" strike="noStrike" cap="none" dirty="0">
                <a:solidFill>
                  <a:schemeClr val="dk1"/>
                </a:solidFill>
                <a:latin typeface="Calibri"/>
                <a:ea typeface="Calibri"/>
                <a:cs typeface="Calibri"/>
                <a:sym typeface="Calibri"/>
              </a:rPr>
              <a:t>Nicole</a:t>
            </a:r>
            <a:r>
              <a:rPr lang="zh-TW" altLang="en-US" sz="1200" b="0" i="0" u="none" strike="noStrike" cap="none" dirty="0">
                <a:solidFill>
                  <a:schemeClr val="dk1"/>
                </a:solidFill>
                <a:latin typeface="Calibri"/>
                <a:ea typeface="Calibri"/>
                <a:cs typeface="Calibri"/>
                <a:sym typeface="Calibri"/>
              </a:rPr>
              <a:t>亦跟媽媽分享自己的壓力來源。母女互相諒解，並協商往後與同樣情況的處理方法。</a:t>
            </a:r>
            <a:endParaRPr lang="en-US" altLang="zh-TW"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endParaRPr lang="en-GB" altLang="zh-TW"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r>
              <a:rPr lang="en-GB" altLang="zh-TW" sz="1200" b="0" i="0" u="none" strike="noStrike" cap="none" dirty="0">
                <a:solidFill>
                  <a:schemeClr val="dk1"/>
                </a:solidFill>
                <a:latin typeface="Calibri"/>
                <a:ea typeface="Calibri"/>
                <a:cs typeface="Calibri"/>
                <a:sym typeface="Calibri"/>
              </a:rPr>
              <a:t>   </a:t>
            </a:r>
            <a:r>
              <a:rPr lang="zh-TW" altLang="en-US" sz="1200" b="0" i="0" u="none" strike="noStrike" cap="none" dirty="0">
                <a:solidFill>
                  <a:schemeClr val="dk1"/>
                </a:solidFill>
                <a:latin typeface="Calibri"/>
                <a:ea typeface="Calibri"/>
                <a:cs typeface="Calibri"/>
                <a:sym typeface="Calibri"/>
              </a:rPr>
              <a:t>不主動道歉：</a:t>
            </a:r>
            <a:r>
              <a:rPr lang="en-US" altLang="zh-TW" sz="1200" b="0" i="0" u="none" strike="noStrike" cap="none" dirty="0">
                <a:solidFill>
                  <a:schemeClr val="dk1"/>
                </a:solidFill>
                <a:latin typeface="Calibri"/>
                <a:ea typeface="Calibri"/>
                <a:cs typeface="Calibri"/>
                <a:sym typeface="Calibri"/>
              </a:rPr>
              <a:t>Nicole</a:t>
            </a:r>
            <a:r>
              <a:rPr lang="zh-TW" altLang="en-US" sz="1200" b="0" i="0" u="none" strike="noStrike" cap="none" dirty="0">
                <a:solidFill>
                  <a:schemeClr val="dk1"/>
                </a:solidFill>
                <a:latin typeface="Calibri"/>
                <a:ea typeface="Calibri"/>
                <a:cs typeface="Calibri"/>
                <a:sym typeface="Calibri"/>
              </a:rPr>
              <a:t>繼續深夜在外流連，在公園呆坐，遇上一些不良青年欺負，身邊沒有人支持和保護，感覺極為委屈。媽媽擔心不已，又未能聯絡上，結果報警求助。</a:t>
            </a:r>
            <a:endParaRPr sz="1200" b="0" i="0" u="none" strike="noStrike" cap="none" dirty="0">
              <a:solidFill>
                <a:schemeClr val="dk1"/>
              </a:solidFill>
              <a:latin typeface="Calibri"/>
              <a:ea typeface="Calibri"/>
              <a:cs typeface="Calibri"/>
              <a:sym typeface="Calibri"/>
            </a:endParaRPr>
          </a:p>
        </p:txBody>
      </p:sp>
      <p:sp>
        <p:nvSpPr>
          <p:cNvPr id="192" name="Google Shape;19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Pts val="1400"/>
              <a:buFont typeface="Arial"/>
              <a:buNone/>
              <a:tabLst/>
              <a:defRPr/>
            </a:pPr>
            <a:r>
              <a:rPr lang="zh-TW" altLang="en-US" sz="1800" b="0" i="0" u="none" strike="noStrike" kern="100" cap="none"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sym typeface="Calibri"/>
              </a:rPr>
              <a:t>教師</a:t>
            </a:r>
            <a:r>
              <a:rPr lang="zh-TW" altLang="zh-HK" sz="1800" b="0" i="0" u="none" strike="noStrike" kern="100" cap="none"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sym typeface="Calibri"/>
              </a:rPr>
              <a:t>錦囊</a:t>
            </a:r>
            <a:r>
              <a:rPr lang="zh-TW" altLang="en-US" sz="1800" b="0" i="0" u="none" strike="noStrike" kern="100" cap="none"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sym typeface="Calibri"/>
              </a:rPr>
              <a:t>：</a:t>
            </a:r>
            <a:endParaRPr lang="en-GB" altLang="zh-TW" sz="1800" b="0" i="0" u="none" strike="noStrike" kern="100" cap="none"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sym typeface="Calibri"/>
            </a:endParaRPr>
          </a:p>
          <a:p>
            <a:pPr marL="0" marR="0" lvl="0" indent="0" algn="l" defTabSz="914400" rtl="0" eaLnBrk="1" fontAlgn="auto" latinLnBrk="0" hangingPunct="1">
              <a:lnSpc>
                <a:spcPct val="150000"/>
              </a:lnSpc>
              <a:spcBef>
                <a:spcPts val="0"/>
              </a:spcBef>
              <a:spcAft>
                <a:spcPts val="0"/>
              </a:spcAft>
              <a:buClr>
                <a:srgbClr val="000000"/>
              </a:buClr>
              <a:buSzPts val="1400"/>
              <a:buFont typeface="Arial"/>
              <a:buNone/>
              <a:tabLst/>
              <a:defRPr/>
            </a:pPr>
            <a:r>
              <a:rPr lang="en-GB" altLang="zh-TW" sz="1800" b="0" i="0" u="none" strike="noStrike" kern="100" cap="none"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sym typeface="Calibri"/>
              </a:rPr>
              <a:t>1</a:t>
            </a:r>
            <a:r>
              <a:rPr lang="zh-TW" altLang="en-GB" sz="1800" b="0" i="0" u="none" strike="noStrike" kern="100" cap="none"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sym typeface="Calibri"/>
              </a:rPr>
              <a:t>）</a:t>
            </a:r>
            <a:r>
              <a:rPr lang="en-GB" altLang="zh-TW" sz="1800" b="0" i="0" u="none" strike="noStrike" kern="100" cap="none"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sym typeface="Calibri"/>
              </a:rPr>
              <a:t> </a:t>
            </a:r>
            <a:r>
              <a:rPr lang="zh-TW" altLang="en-US" sz="1800" b="0" i="0" u="none" strike="noStrike" kern="100" cap="none"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sym typeface="Calibri"/>
              </a:rPr>
              <a:t>教師引導學生思考自己平日與父母的相處，討論與父母的一些衝突是否有違「孝親」的表現。 </a:t>
            </a:r>
            <a:endParaRPr lang="en-US" altLang="zh-TW" sz="1800" b="0" i="0" u="none" strike="noStrike" kern="100" cap="none"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sym typeface="Calibri"/>
            </a:endParaRPr>
          </a:p>
          <a:p>
            <a:pPr marL="0" marR="0" lvl="0" indent="0" algn="l" defTabSz="914400" rtl="0" eaLnBrk="1" fontAlgn="auto" latinLnBrk="0" hangingPunct="1">
              <a:lnSpc>
                <a:spcPct val="150000"/>
              </a:lnSpc>
              <a:spcBef>
                <a:spcPts val="0"/>
              </a:spcBef>
              <a:spcAft>
                <a:spcPts val="0"/>
              </a:spcAft>
              <a:buClr>
                <a:srgbClr val="000000"/>
              </a:buClr>
              <a:buSzPts val="1400"/>
              <a:buFont typeface="Arial"/>
              <a:buNone/>
              <a:tabLst/>
              <a:defRPr/>
            </a:pPr>
            <a:r>
              <a:rPr lang="en-GB" altLang="zh-TW" sz="1800" b="0" i="0" u="none" strike="noStrike" kern="100" cap="none"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sym typeface="Calibri"/>
              </a:rPr>
              <a:t>2</a:t>
            </a:r>
            <a:r>
              <a:rPr lang="zh-TW" altLang="en-GB" sz="1800" b="0" i="0" u="none" strike="noStrike" kern="100" cap="none"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sym typeface="Calibri"/>
              </a:rPr>
              <a:t>）</a:t>
            </a:r>
            <a:r>
              <a:rPr lang="en-GB" altLang="zh-TW" sz="1800" b="0" i="0" u="none" strike="noStrike" kern="100" cap="none"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sym typeface="Calibri"/>
              </a:rPr>
              <a:t> </a:t>
            </a:r>
            <a:r>
              <a:rPr lang="zh-TW" altLang="en-US" sz="1800" b="0" i="0" u="none" strike="noStrike" kern="100" cap="none"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sym typeface="Calibri"/>
              </a:rPr>
              <a:t>教師引導學生從「盡孝以敬」作為準則來判斷與父母衝突是否有違孝親。</a:t>
            </a:r>
            <a:endParaRPr lang="en-US" altLang="zh-TW" sz="1800" b="0" i="0" u="none" strike="noStrike" kern="100" cap="none"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sym typeface="Calibri"/>
            </a:endParaRPr>
          </a:p>
          <a:p>
            <a:pPr marL="0" marR="0" lvl="0" indent="0" algn="l" defTabSz="914400" rtl="0" eaLnBrk="1" fontAlgn="auto" latinLnBrk="0" hangingPunct="1">
              <a:lnSpc>
                <a:spcPct val="150000"/>
              </a:lnSpc>
              <a:spcBef>
                <a:spcPts val="0"/>
              </a:spcBef>
              <a:spcAft>
                <a:spcPts val="0"/>
              </a:spcAft>
              <a:buClr>
                <a:srgbClr val="000000"/>
              </a:buClr>
              <a:buSzPts val="1400"/>
              <a:buFont typeface="Arial"/>
              <a:buNone/>
              <a:tabLst/>
              <a:defRPr/>
            </a:pPr>
            <a:r>
              <a:rPr lang="en-GB" altLang="zh-TW" sz="1800" b="0" i="0" u="none" strike="noStrike" kern="100" cap="none"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sym typeface="Calibri"/>
              </a:rPr>
              <a:t>3</a:t>
            </a:r>
            <a:r>
              <a:rPr lang="zh-TW" altLang="en-GB" sz="1800" b="0" i="0" u="none" strike="noStrike" kern="100" cap="none"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sym typeface="Calibri"/>
              </a:rPr>
              <a:t>）</a:t>
            </a:r>
            <a:r>
              <a:rPr lang="en-GB" altLang="zh-TW" sz="1800" b="0" i="0" u="none" strike="noStrike" kern="100" cap="none"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sym typeface="Calibri"/>
              </a:rPr>
              <a:t> </a:t>
            </a:r>
            <a:r>
              <a:rPr lang="zh-TW" altLang="en-US" sz="1800" b="0" i="0" u="none" strike="noStrike" kern="100" cap="none"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sym typeface="Calibri"/>
              </a:rPr>
              <a:t>教師可進一步說明：即使與父母有不同意見，有時或許是父母不理解自己的境況而產生誤會，但子女與父母溝通都要懂得尊重、以禮相待。</a:t>
            </a:r>
            <a:endParaRPr lang="en-US" altLang="zh-TW" sz="1800" b="0" i="0" u="none" strike="noStrike" kern="100" cap="none"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sym typeface="Calibri"/>
            </a:endParaRPr>
          </a:p>
          <a:p>
            <a:pPr marL="0" marR="0" lvl="0" indent="0" algn="l" defTabSz="914400" rtl="0" eaLnBrk="1" fontAlgn="auto" latinLnBrk="0" hangingPunct="1">
              <a:lnSpc>
                <a:spcPct val="150000"/>
              </a:lnSpc>
              <a:spcBef>
                <a:spcPts val="0"/>
              </a:spcBef>
              <a:spcAft>
                <a:spcPts val="0"/>
              </a:spcAft>
              <a:buClr>
                <a:srgbClr val="000000"/>
              </a:buClr>
              <a:buSzPts val="1400"/>
              <a:buFont typeface="Arial"/>
              <a:buNone/>
              <a:tabLst/>
              <a:defRPr/>
            </a:pPr>
            <a:r>
              <a:rPr lang="en-GB" altLang="zh-TW" sz="1800" b="0" i="0" u="none" strike="noStrike" kern="100" cap="none"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sym typeface="Calibri"/>
              </a:rPr>
              <a:t>    </a:t>
            </a:r>
            <a:r>
              <a:rPr lang="zh-TW" altLang="en-US" sz="1800" b="0" i="0" u="none" strike="noStrike" kern="100" cap="none"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sym typeface="Calibri"/>
              </a:rPr>
              <a:t>雖然爭執時，情緒難免較負面激動，但作為子女的，需要由心而發的敬重父母，好好管理情緒，正向溝通。</a:t>
            </a:r>
            <a:endParaRPr lang="en-GB" altLang="zh-TW" sz="1800" b="0" i="0" u="none" strike="noStrike" kern="100" cap="none"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sym typeface="Calibri"/>
            </a:endParaRPr>
          </a:p>
          <a:p>
            <a:pPr marL="0" marR="0" lvl="0" indent="0" algn="l" defTabSz="914400" rtl="0" eaLnBrk="1" fontAlgn="auto" latinLnBrk="0" hangingPunct="1">
              <a:lnSpc>
                <a:spcPct val="150000"/>
              </a:lnSpc>
              <a:spcBef>
                <a:spcPts val="0"/>
              </a:spcBef>
              <a:spcAft>
                <a:spcPts val="0"/>
              </a:spcAft>
              <a:buClr>
                <a:srgbClr val="000000"/>
              </a:buClr>
              <a:buSzPts val="1400"/>
              <a:buFont typeface="Arial"/>
              <a:buNone/>
              <a:tabLst/>
              <a:defRPr/>
            </a:pPr>
            <a:endParaRPr lang="en-GB" sz="1800" b="0" i="0" u="none" strike="noStrike" kern="100" cap="none"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sym typeface="Calibri"/>
            </a:endParaRPr>
          </a:p>
          <a:p>
            <a:pPr marL="0" marR="0" lvl="0" indent="0" algn="l" defTabSz="914400" rtl="0" eaLnBrk="1" fontAlgn="auto" latinLnBrk="0" hangingPunct="1">
              <a:lnSpc>
                <a:spcPct val="150000"/>
              </a:lnSpc>
              <a:spcBef>
                <a:spcPts val="0"/>
              </a:spcBef>
              <a:spcAft>
                <a:spcPts val="0"/>
              </a:spcAft>
              <a:buClr>
                <a:srgbClr val="000000"/>
              </a:buClr>
              <a:buSzPts val="1400"/>
              <a:buFont typeface="Arial"/>
              <a:buNone/>
              <a:tabLst/>
              <a:defRPr/>
            </a:pPr>
            <a:r>
              <a:rPr lang="zh-TW" altLang="en-US" sz="1800" b="0" i="0" u="none" strike="noStrike" kern="100" cap="none"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sym typeface="Calibri"/>
              </a:rPr>
              <a:t>參考資料：</a:t>
            </a:r>
            <a:endParaRPr lang="en-GB" altLang="zh-TW" sz="1800" b="0" i="0" u="none" strike="noStrike" kern="100" cap="none"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sym typeface="Calibri"/>
            </a:endParaRPr>
          </a:p>
          <a:p>
            <a:pPr marL="0" marR="0" lvl="0" indent="0" algn="l" defTabSz="914400" rtl="0" eaLnBrk="1" fontAlgn="auto" latinLnBrk="0" hangingPunct="1">
              <a:lnSpc>
                <a:spcPct val="150000"/>
              </a:lnSpc>
              <a:spcBef>
                <a:spcPts val="0"/>
              </a:spcBef>
              <a:spcAft>
                <a:spcPts val="0"/>
              </a:spcAft>
              <a:buClr>
                <a:srgbClr val="000000"/>
              </a:buClr>
              <a:buSzPts val="1400"/>
              <a:buFont typeface="Arial"/>
              <a:buNone/>
              <a:tabLst/>
              <a:defRPr/>
            </a:pPr>
            <a:r>
              <a:rPr lang="zh-TW" altLang="en-US" sz="1800" b="0" i="0" u="none" strike="noStrike" kern="100" cap="none"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sym typeface="Calibri"/>
              </a:rPr>
              <a:t>盡孝以敬：子游問孝。子曰：「今之又如何可以避免親子間的衝突？孝者，是謂能養。至於犬馬，皆能有養；不敬，何以別乎。」</a:t>
            </a:r>
            <a:r>
              <a:rPr lang="en-US" sz="1800" b="0" i="0" u="none" strike="noStrike" kern="100" cap="none"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sym typeface="Calibri"/>
              </a:rPr>
              <a:t>——</a:t>
            </a:r>
            <a:r>
              <a:rPr lang="en-US" altLang="zh-TW" sz="1800" b="0" i="0" u="none" strike="noStrike" kern="100" cap="none"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sym typeface="Calibri"/>
              </a:rPr>
              <a:t>《</a:t>
            </a:r>
            <a:r>
              <a:rPr lang="zh-TW" altLang="en-US" sz="1800" b="0" i="0" u="none" strike="noStrike" kern="100" cap="none"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sym typeface="Calibri"/>
                <a:hlinkClick r:id="rId3">
                  <a:extLst>
                    <a:ext uri="{A12FA001-AC4F-418D-AE19-62706E023703}">
                      <ahyp:hlinkClr xmlns:ahyp="http://schemas.microsoft.com/office/drawing/2018/hyperlinkcolor" val="tx"/>
                    </a:ext>
                  </a:extLst>
                </a:hlinkClick>
              </a:rPr>
              <a:t>論語</a:t>
            </a:r>
            <a:r>
              <a:rPr lang="en-US" sz="1800" b="0" i="0" u="none" strike="noStrike" kern="100" cap="none"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sym typeface="Calibri"/>
              </a:rPr>
              <a:t>·</a:t>
            </a:r>
            <a:r>
              <a:rPr lang="zh-TW" altLang="en-US" sz="1800" b="0" i="0" u="none" strike="noStrike" kern="100" cap="none"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sym typeface="Calibri"/>
              </a:rPr>
              <a:t>為政</a:t>
            </a:r>
            <a:r>
              <a:rPr lang="en-US" altLang="zh-TW" sz="1800" b="0" i="0" u="none" strike="noStrike" kern="100" cap="none"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sym typeface="Calibri"/>
              </a:rPr>
              <a:t>》</a:t>
            </a:r>
            <a:endParaRPr lang="en-GB" sz="1800" b="0" i="0" u="none" strike="noStrike" kern="100" cap="none"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sym typeface="Calibri"/>
            </a:endParaRPr>
          </a:p>
          <a:p>
            <a:pPr marL="342900" lvl="0" indent="-342900" algn="just">
              <a:buFont typeface="Symbol" panose="05050102010706020507" pitchFamily="18" charset="2"/>
              <a:buChar char=""/>
            </a:pPr>
            <a:r>
              <a:rPr lang="zh-TW" altLang="en-US" sz="1800" b="0" i="0" u="none" strike="noStrike" kern="100" cap="none"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sym typeface="Calibri"/>
              </a:rPr>
              <a:t>子游向</a:t>
            </a:r>
            <a:r>
              <a:rPr lang="zh-TW" altLang="en-US" sz="1800" b="0" i="0" u="none" strike="noStrike" kern="100" cap="none"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sym typeface="Calibri"/>
                <a:hlinkClick r:id="rId4">
                  <a:extLst>
                    <a:ext uri="{A12FA001-AC4F-418D-AE19-62706E023703}">
                      <ahyp:hlinkClr xmlns:ahyp="http://schemas.microsoft.com/office/drawing/2018/hyperlinkcolor" val="tx"/>
                    </a:ext>
                  </a:extLst>
                </a:hlinkClick>
              </a:rPr>
              <a:t>孔子</a:t>
            </a:r>
            <a:r>
              <a:rPr lang="zh-TW" altLang="en-US" sz="1800" b="0" i="0" u="none" strike="noStrike" kern="100" cap="none"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sym typeface="Calibri"/>
              </a:rPr>
              <a:t>問孝。</a:t>
            </a:r>
            <a:r>
              <a:rPr lang="zh-TW" altLang="en-US" sz="1800" b="0" i="0" u="none" strike="noStrike" kern="100" cap="none"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sym typeface="Calibri"/>
                <a:hlinkClick r:id="rId4">
                  <a:extLst>
                    <a:ext uri="{A12FA001-AC4F-418D-AE19-62706E023703}">
                      <ahyp:hlinkClr xmlns:ahyp="http://schemas.microsoft.com/office/drawing/2018/hyperlinkcolor" val="tx"/>
                    </a:ext>
                  </a:extLst>
                </a:hlinkClick>
              </a:rPr>
              <a:t>孔子</a:t>
            </a:r>
            <a:r>
              <a:rPr lang="zh-TW" sz="1800" b="0" i="0" u="none" strike="noStrike" kern="100" cap="none"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sym typeface="Calibri"/>
              </a:rPr>
              <a:t>說：「現在</a:t>
            </a:r>
            <a:r>
              <a:rPr lang="zh-TW" sz="1800" kern="100" dirty="0">
                <a:effectLst/>
                <a:latin typeface="Calibri" panose="020F0502020204030204" pitchFamily="34" charset="0"/>
                <a:ea typeface="新細明體" panose="02020500000000000000" pitchFamily="18" charset="-120"/>
                <a:cs typeface="Times New Roman" panose="02020603050405020304" pitchFamily="18" charset="0"/>
              </a:rPr>
              <a:t>所謂的孝，是指能夠</a:t>
            </a:r>
            <a:r>
              <a:rPr lang="zh-TW" sz="1800" u="none" strike="noStrike"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hlinkClick r:id="rId5">
                  <a:extLst>
                    <a:ext uri="{A12FA001-AC4F-418D-AE19-62706E023703}">
                      <ahyp:hlinkClr xmlns:ahyp="http://schemas.microsoft.com/office/drawing/2018/hyperlinkcolor" val="tx"/>
                    </a:ext>
                  </a:extLst>
                </a:hlinkClick>
              </a:rPr>
              <a:t>贍養</a:t>
            </a:r>
            <a:r>
              <a:rPr lang="zh-TW" sz="1800" kern="100" dirty="0">
                <a:effectLst/>
                <a:latin typeface="Calibri" panose="020F0502020204030204" pitchFamily="34" charset="0"/>
                <a:ea typeface="新細明體" panose="02020500000000000000" pitchFamily="18" charset="-120"/>
                <a:cs typeface="Times New Roman" panose="02020603050405020304" pitchFamily="18" charset="0"/>
              </a:rPr>
              <a:t>父母。但就連狗和馬，也都是要飼養的。如果少了尊敬，又怎能區別這兩者呢。」行動時恭敬而愉快，才是</a:t>
            </a:r>
            <a:r>
              <a:rPr lang="zh-TW" sz="1800" u="none" strike="noStrike"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hlinkClick r:id="rId6">
                  <a:extLst>
                    <a:ext uri="{A12FA001-AC4F-418D-AE19-62706E023703}">
                      <ahyp:hlinkClr xmlns:ahyp="http://schemas.microsoft.com/office/drawing/2018/hyperlinkcolor" val="tx"/>
                    </a:ext>
                  </a:extLst>
                </a:hlinkClick>
              </a:rPr>
              <a:t>盡孝</a:t>
            </a:r>
            <a:r>
              <a:rPr lang="zh-TW" sz="1800" u="none"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。在</a:t>
            </a:r>
            <a:r>
              <a:rPr lang="zh-TW" sz="1800" u="none" strike="noStrike"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hlinkClick r:id="rId4">
                  <a:extLst>
                    <a:ext uri="{A12FA001-AC4F-418D-AE19-62706E023703}">
                      <ahyp:hlinkClr xmlns:ahyp="http://schemas.microsoft.com/office/drawing/2018/hyperlinkcolor" val="tx"/>
                    </a:ext>
                  </a:extLst>
                </a:hlinkClick>
              </a:rPr>
              <a:t>孔子</a:t>
            </a:r>
            <a:r>
              <a:rPr lang="zh-TW" sz="1800" u="none"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看來，對年邁的父母僅僅「有養</a:t>
            </a:r>
            <a:r>
              <a:rPr lang="en-US" sz="1800" u="none"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a:t>
            </a:r>
            <a:r>
              <a:rPr lang="zh-TW" sz="1800" u="none"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而</a:t>
            </a:r>
            <a:r>
              <a:rPr lang="en-US" sz="1800" u="none"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a:t>
            </a:r>
            <a:r>
              <a:rPr lang="zh-TW" sz="1800" u="none"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不敬」，那就和「犬馬之養」沒有區別。</a:t>
            </a:r>
            <a:endParaRPr lang="en-GB" sz="1800" u="none"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buFont typeface="Symbol" panose="05050102010706020507" pitchFamily="18" charset="2"/>
              <a:buChar char=""/>
            </a:pPr>
            <a:r>
              <a:rPr lang="zh-TW" sz="1800" u="none"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「敬」字，強調一絲不苟、發自內心、</a:t>
            </a:r>
            <a:r>
              <a:rPr lang="zh-TW" altLang="en-US" sz="1800" u="none"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以尊敬的心</a:t>
            </a:r>
            <a:r>
              <a:rPr lang="zh-TW" sz="1800" u="none"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去</a:t>
            </a:r>
            <a:r>
              <a:rPr lang="zh-TW" altLang="en-US" sz="1800" u="none" strike="noStrike"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照顧</a:t>
            </a:r>
            <a:r>
              <a:rPr lang="zh-TW" sz="1800" u="none"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父母，才可以說是「孝」。</a:t>
            </a:r>
            <a:endParaRPr lang="en-GB" sz="1800" u="none"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Pts val="1400"/>
              <a:buFont typeface="Arial"/>
              <a:buNone/>
              <a:tabLst/>
              <a:defRPr/>
            </a:pPr>
            <a:endParaRPr dirty="0"/>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3432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Pts val="1400"/>
              <a:buFont typeface="Arial"/>
              <a:buNone/>
              <a:tabLst/>
              <a:defRPr/>
            </a:pPr>
            <a:r>
              <a:rPr lang="zh-TW" altLang="en-US" dirty="0"/>
              <a:t>教師</a:t>
            </a:r>
            <a:r>
              <a:rPr lang="zh-TW" altLang="zh-HK" sz="1200" b="0" i="0" u="none" strike="noStrike" cap="none" dirty="0">
                <a:solidFill>
                  <a:schemeClr val="dk1"/>
                </a:solidFill>
                <a:latin typeface="Calibri"/>
                <a:ea typeface="Calibri"/>
                <a:cs typeface="Calibri"/>
                <a:sym typeface="Calibri"/>
              </a:rPr>
              <a:t>錦囊</a:t>
            </a:r>
            <a:r>
              <a:rPr lang="zh-TW" altLang="en-US" sz="1200" b="0" i="0" u="none" strike="noStrike" cap="none" dirty="0">
                <a:solidFill>
                  <a:schemeClr val="dk1"/>
                </a:solidFill>
                <a:latin typeface="Calibri"/>
                <a:ea typeface="Calibri"/>
                <a:cs typeface="Calibri"/>
                <a:sym typeface="Calibri"/>
              </a:rPr>
              <a:t>：</a:t>
            </a:r>
            <a:endParaRPr lang="en-GB" altLang="zh-TW" sz="1200" b="0" i="0" u="none" strike="noStrike" cap="none" dirty="0">
              <a:solidFill>
                <a:schemeClr val="dk1"/>
              </a:solidFill>
              <a:latin typeface="Calibri"/>
              <a:ea typeface="Calibri"/>
              <a:cs typeface="Calibri"/>
              <a:sym typeface="Calibri"/>
            </a:endParaRPr>
          </a:p>
          <a:p>
            <a:pPr marL="228600" marR="0" lvl="0" indent="-228600" algn="l" defTabSz="914400" rtl="0" eaLnBrk="1" fontAlgn="auto" latinLnBrk="0" hangingPunct="1">
              <a:lnSpc>
                <a:spcPct val="150000"/>
              </a:lnSpc>
              <a:spcBef>
                <a:spcPts val="0"/>
              </a:spcBef>
              <a:spcAft>
                <a:spcPts val="0"/>
              </a:spcAft>
              <a:buClr>
                <a:srgbClr val="000000"/>
              </a:buClr>
              <a:buSzPts val="1400"/>
              <a:buFont typeface="Arial"/>
              <a:buAutoNum type="arabicParenR"/>
              <a:tabLst/>
              <a:defRPr/>
            </a:pPr>
            <a:r>
              <a:rPr lang="zh-TW" altLang="en-US" sz="1200" b="0" i="0" u="none" strike="noStrike" cap="none" dirty="0">
                <a:solidFill>
                  <a:schemeClr val="dk1"/>
                </a:solidFill>
                <a:latin typeface="Calibri"/>
                <a:ea typeface="Calibri"/>
                <a:cs typeface="Calibri"/>
                <a:sym typeface="Calibri"/>
              </a:rPr>
              <a:t>教師可在課堂完結時派發反思工作紙作為家課。</a:t>
            </a:r>
            <a:endParaRPr lang="en-GB" altLang="zh-TW" sz="1200" b="0" i="0" u="none" strike="noStrike" cap="none" dirty="0">
              <a:solidFill>
                <a:schemeClr val="dk1"/>
              </a:solidFill>
              <a:latin typeface="Calibri"/>
              <a:ea typeface="Calibri"/>
              <a:cs typeface="Calibri"/>
              <a:sym typeface="Calibri"/>
            </a:endParaRPr>
          </a:p>
          <a:p>
            <a:pPr marL="228600" marR="0" lvl="0" indent="-228600" algn="l" defTabSz="914400" rtl="0" eaLnBrk="1" fontAlgn="auto" latinLnBrk="0" hangingPunct="1">
              <a:lnSpc>
                <a:spcPct val="150000"/>
              </a:lnSpc>
              <a:spcBef>
                <a:spcPts val="0"/>
              </a:spcBef>
              <a:spcAft>
                <a:spcPts val="0"/>
              </a:spcAft>
              <a:buClr>
                <a:srgbClr val="000000"/>
              </a:buClr>
              <a:buSzPts val="1400"/>
              <a:buFont typeface="Arial"/>
              <a:buAutoNum type="arabicParenR"/>
              <a:tabLst/>
              <a:defRPr/>
            </a:pPr>
            <a:r>
              <a:rPr lang="zh-TW" altLang="en-US" sz="1200" b="0" i="0" u="none" strike="noStrike" cap="none" dirty="0">
                <a:solidFill>
                  <a:schemeClr val="dk1"/>
                </a:solidFill>
                <a:latin typeface="Calibri"/>
                <a:ea typeface="Calibri"/>
                <a:cs typeface="Calibri"/>
                <a:sym typeface="Calibri"/>
              </a:rPr>
              <a:t>教師需稍作講解如何制用</a:t>
            </a:r>
            <a:r>
              <a:rPr lang="en-GB" altLang="zh-TW" sz="1200" b="0" i="0" u="none" strike="noStrike" cap="none" dirty="0">
                <a:solidFill>
                  <a:schemeClr val="dk1"/>
                </a:solidFill>
                <a:latin typeface="Calibri"/>
                <a:ea typeface="Calibri"/>
                <a:cs typeface="Calibri"/>
                <a:sym typeface="Calibri"/>
              </a:rPr>
              <a:t>4Cs</a:t>
            </a:r>
            <a:r>
              <a:rPr lang="zh-TW" altLang="en-US" sz="1200" b="0" i="0" u="none" strike="noStrike" cap="none" dirty="0">
                <a:solidFill>
                  <a:schemeClr val="dk1"/>
                </a:solidFill>
                <a:latin typeface="Calibri"/>
                <a:ea typeface="Calibri"/>
                <a:cs typeface="Calibri"/>
                <a:sym typeface="Calibri"/>
              </a:rPr>
              <a:t>，幫助反思，教師會重視學生是否掌握課堂重點，以及在日常生活當中的應用。</a:t>
            </a:r>
            <a:endParaRPr lang="en-GB" altLang="zh-TW"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000000"/>
              </a:buClr>
              <a:buSzPts val="1400"/>
              <a:buFont typeface="Arial"/>
              <a:buNone/>
              <a:tabLst/>
              <a:defRPr/>
            </a:pPr>
            <a:endParaRPr lang="en-GB" dirty="0"/>
          </a:p>
          <a:p>
            <a:pPr marL="0" marR="0" lvl="0" indent="0" algn="l" defTabSz="914400" rtl="0" eaLnBrk="1" fontAlgn="auto" latinLnBrk="0" hangingPunct="1">
              <a:lnSpc>
                <a:spcPct val="150000"/>
              </a:lnSpc>
              <a:spcBef>
                <a:spcPts val="0"/>
              </a:spcBef>
              <a:spcAft>
                <a:spcPts val="0"/>
              </a:spcAft>
              <a:buClr>
                <a:srgbClr val="000000"/>
              </a:buClr>
              <a:buSzPts val="1400"/>
              <a:buFont typeface="Arial"/>
              <a:buNone/>
              <a:tabLst/>
              <a:defRPr/>
            </a:pPr>
            <a:r>
              <a:rPr lang="zh-TW" altLang="en-US" dirty="0"/>
              <a:t>參考資料：</a:t>
            </a:r>
            <a:endParaRPr lang="en-GB" altLang="zh-TW" dirty="0"/>
          </a:p>
          <a:p>
            <a:pPr marL="0" marR="0" lvl="0" indent="0" algn="l" defTabSz="914400" rtl="0" eaLnBrk="1" fontAlgn="auto" latinLnBrk="0" hangingPunct="1">
              <a:lnSpc>
                <a:spcPct val="150000"/>
              </a:lnSpc>
              <a:spcBef>
                <a:spcPts val="0"/>
              </a:spcBef>
              <a:spcAft>
                <a:spcPts val="0"/>
              </a:spcAft>
              <a:buClr>
                <a:srgbClr val="000000"/>
              </a:buClr>
              <a:buSzPts val="1400"/>
              <a:buFont typeface="Arial"/>
              <a:buNone/>
              <a:tabLst/>
              <a:defRPr/>
            </a:pPr>
            <a:r>
              <a:rPr lang="en-GB" dirty="0"/>
              <a:t>4Cs </a:t>
            </a:r>
            <a:r>
              <a:rPr lang="zh-TW" altLang="en-US" dirty="0"/>
              <a:t>反思框架：</a:t>
            </a:r>
            <a:r>
              <a:rPr lang="en-GB" altLang="zh-TW" sz="1200" dirty="0">
                <a:latin typeface="Microsoft JhengHei"/>
                <a:ea typeface="Microsoft JhengHei"/>
                <a:cs typeface="Microsoft JhengHei"/>
                <a:sym typeface="Microsoft JhengHei"/>
              </a:rPr>
              <a:t>”Powering up students. The Learning power approach to high school teaching”P.201 . Guy Claxton and Graham Powell. Foreword by John Hattie</a:t>
            </a:r>
            <a:endParaRPr dirty="0"/>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5242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60942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0" i="0" u="none" strike="noStrike" cap="none" dirty="0">
                <a:solidFill>
                  <a:schemeClr val="dk1"/>
                </a:solidFill>
                <a:latin typeface="Calibri"/>
                <a:ea typeface="Calibri"/>
                <a:cs typeface="Calibri"/>
                <a:sym typeface="Calibri"/>
              </a:rPr>
              <a:t>教師</a:t>
            </a:r>
            <a:r>
              <a:rPr lang="zh-TW" altLang="zh-HK" sz="1200" b="0" i="0" u="none" strike="noStrike" cap="none" dirty="0">
                <a:solidFill>
                  <a:schemeClr val="dk1"/>
                </a:solidFill>
                <a:latin typeface="Calibri"/>
                <a:ea typeface="Calibri"/>
                <a:cs typeface="Calibri"/>
                <a:sym typeface="Calibri"/>
              </a:rPr>
              <a:t>錦囊</a:t>
            </a:r>
            <a:r>
              <a:rPr lang="zh-TW" altLang="en-US" sz="1200" b="0" i="0" u="none" strike="noStrike" cap="none" dirty="0">
                <a:solidFill>
                  <a:schemeClr val="dk1"/>
                </a:solidFill>
                <a:latin typeface="Calibri"/>
                <a:ea typeface="Calibri"/>
                <a:cs typeface="Calibri"/>
                <a:sym typeface="Calibri"/>
              </a:rPr>
              <a:t>：</a:t>
            </a:r>
            <a:endParaRPr lang="en-GB" altLang="zh-TW"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HK" altLang="en-US" sz="1200" b="0" i="0" u="none" strike="noStrike" cap="none" dirty="0">
                <a:solidFill>
                  <a:schemeClr val="dk1"/>
                </a:solidFill>
                <a:effectLst/>
                <a:latin typeface="Calibri"/>
                <a:ea typeface="Calibri"/>
                <a:cs typeface="Calibri"/>
                <a:sym typeface="Calibri"/>
              </a:rPr>
              <a:t>教師可引</a:t>
            </a:r>
            <a:r>
              <a:rPr lang="zh-TW" altLang="en-US" sz="1200" b="0" i="0" u="none" strike="noStrike" cap="none" dirty="0">
                <a:solidFill>
                  <a:schemeClr val="dk1"/>
                </a:solidFill>
                <a:effectLst/>
                <a:latin typeface="Calibri"/>
                <a:ea typeface="Calibri"/>
                <a:cs typeface="Calibri"/>
                <a:sym typeface="Calibri"/>
              </a:rPr>
              <a:t>導</a:t>
            </a:r>
            <a:r>
              <a:rPr lang="zh-HK" altLang="en-US" sz="1200" b="0" i="0" u="none" strike="noStrike" cap="none" dirty="0">
                <a:solidFill>
                  <a:schemeClr val="dk1"/>
                </a:solidFill>
                <a:effectLst/>
                <a:latin typeface="Calibri"/>
                <a:ea typeface="Calibri"/>
                <a:cs typeface="Calibri"/>
                <a:sym typeface="Calibri"/>
              </a:rPr>
              <a:t>學生</a:t>
            </a:r>
            <a:r>
              <a:rPr lang="zh-TW" altLang="en-US" sz="1200" b="0" i="0" u="none" strike="noStrike" cap="none" dirty="0">
                <a:solidFill>
                  <a:schemeClr val="dk1"/>
                </a:solidFill>
                <a:effectLst/>
                <a:latin typeface="Calibri"/>
                <a:ea typeface="Calibri"/>
                <a:cs typeface="Calibri"/>
                <a:sym typeface="Calibri"/>
              </a:rPr>
              <a:t>為</a:t>
            </a:r>
            <a:r>
              <a:rPr lang="en-US" altLang="zh-TW" sz="1200" b="0" i="0" u="none" strike="noStrike" cap="none" dirty="0">
                <a:solidFill>
                  <a:schemeClr val="dk1"/>
                </a:solidFill>
                <a:effectLst/>
                <a:latin typeface="Calibri"/>
                <a:ea typeface="Calibri"/>
                <a:cs typeface="Calibri"/>
                <a:sym typeface="Calibri"/>
              </a:rPr>
              <a:t>Nicole</a:t>
            </a:r>
            <a:r>
              <a:rPr lang="zh-TW" altLang="en-US" sz="1200" b="0" i="0" u="none" strike="noStrike" cap="none" dirty="0">
                <a:solidFill>
                  <a:schemeClr val="dk1"/>
                </a:solidFill>
                <a:effectLst/>
                <a:latin typeface="Calibri"/>
                <a:ea typeface="Calibri"/>
                <a:cs typeface="Calibri"/>
                <a:sym typeface="Calibri"/>
              </a:rPr>
              <a:t>的抉擇作</a:t>
            </a:r>
            <a:r>
              <a:rPr lang="zh-HK" altLang="en-US" sz="1200" b="0" i="0" u="none" strike="noStrike" cap="none" dirty="0">
                <a:solidFill>
                  <a:schemeClr val="dk1"/>
                </a:solidFill>
                <a:effectLst/>
                <a:latin typeface="Calibri"/>
                <a:ea typeface="Calibri"/>
                <a:cs typeface="Calibri"/>
                <a:sym typeface="Calibri"/>
              </a:rPr>
              <a:t>討</a:t>
            </a:r>
            <a:r>
              <a:rPr lang="zh-TW" altLang="en-US" sz="1200" b="0" i="0" u="none" strike="noStrike" cap="none" dirty="0">
                <a:solidFill>
                  <a:schemeClr val="dk1"/>
                </a:solidFill>
                <a:effectLst/>
                <a:latin typeface="Calibri"/>
                <a:ea typeface="Calibri"/>
                <a:cs typeface="Calibri"/>
                <a:sym typeface="Calibri"/>
              </a:rPr>
              <a:t>論</a:t>
            </a:r>
            <a:r>
              <a:rPr lang="zh-HK" altLang="en-US" sz="1200" b="0" i="0" u="none" strike="noStrike" cap="none" dirty="0">
                <a:solidFill>
                  <a:schemeClr val="dk1"/>
                </a:solidFill>
                <a:effectLst/>
                <a:latin typeface="Calibri"/>
                <a:ea typeface="Calibri"/>
                <a:cs typeface="Calibri"/>
                <a:sym typeface="Calibri"/>
              </a:rPr>
              <a:t>和表態</a:t>
            </a:r>
            <a:r>
              <a:rPr lang="zh-TW" altLang="en-US" sz="1200" b="0" i="0" u="none" strike="noStrike" cap="none" dirty="0">
                <a:solidFill>
                  <a:schemeClr val="dk1"/>
                </a:solidFill>
                <a:effectLst/>
                <a:latin typeface="Calibri"/>
                <a:ea typeface="Calibri"/>
                <a:cs typeface="Calibri"/>
                <a:sym typeface="Calibri"/>
              </a:rPr>
              <a:t>，</a:t>
            </a:r>
            <a:r>
              <a:rPr lang="zh-HK" altLang="en-US" sz="1200" b="0" i="0" u="none" strike="noStrike" cap="none" dirty="0">
                <a:solidFill>
                  <a:schemeClr val="dk1"/>
                </a:solidFill>
                <a:effectLst/>
                <a:latin typeface="Calibri"/>
                <a:ea typeface="Calibri"/>
                <a:cs typeface="Calibri"/>
                <a:sym typeface="Calibri"/>
              </a:rPr>
              <a:t>逐步引領學生從不同角度分</a:t>
            </a:r>
            <a:r>
              <a:rPr lang="zh-TW" altLang="en-US" sz="1200" b="0" i="0" u="none" strike="noStrike" cap="none" dirty="0">
                <a:solidFill>
                  <a:schemeClr val="dk1"/>
                </a:solidFill>
                <a:effectLst/>
                <a:latin typeface="Calibri"/>
                <a:ea typeface="Calibri"/>
                <a:cs typeface="Calibri"/>
                <a:sym typeface="Calibri"/>
              </a:rPr>
              <a:t>析</a:t>
            </a:r>
            <a:r>
              <a:rPr lang="zh-HK" altLang="en-US" sz="1200" b="0" i="0" u="none" strike="noStrike" cap="none" dirty="0">
                <a:solidFill>
                  <a:schemeClr val="dk1"/>
                </a:solidFill>
                <a:effectLst/>
                <a:latin typeface="Calibri"/>
                <a:ea typeface="Calibri"/>
                <a:cs typeface="Calibri"/>
                <a:sym typeface="Calibri"/>
              </a:rPr>
              <a:t>每項選</a:t>
            </a:r>
            <a:r>
              <a:rPr lang="zh-TW" altLang="en-US" sz="1200" b="0" i="0" u="none" strike="noStrike" cap="none" dirty="0">
                <a:solidFill>
                  <a:schemeClr val="dk1"/>
                </a:solidFill>
                <a:effectLst/>
                <a:latin typeface="Calibri"/>
                <a:ea typeface="Calibri"/>
                <a:cs typeface="Calibri"/>
                <a:sym typeface="Calibri"/>
              </a:rPr>
              <a:t>擇</a:t>
            </a:r>
            <a:r>
              <a:rPr lang="zh-HK" altLang="en-US" sz="1200" b="0" i="0" u="none" strike="noStrike" cap="none" dirty="0">
                <a:solidFill>
                  <a:schemeClr val="dk1"/>
                </a:solidFill>
                <a:effectLst/>
                <a:latin typeface="Calibri"/>
                <a:ea typeface="Calibri"/>
                <a:cs typeface="Calibri"/>
                <a:sym typeface="Calibri"/>
              </a:rPr>
              <a:t>的利</a:t>
            </a:r>
            <a:r>
              <a:rPr lang="zh-TW" altLang="en-US" sz="1200" b="0" i="0" u="none" strike="noStrike" cap="none" dirty="0">
                <a:solidFill>
                  <a:schemeClr val="dk1"/>
                </a:solidFill>
                <a:effectLst/>
                <a:latin typeface="Calibri"/>
                <a:ea typeface="Calibri"/>
                <a:cs typeface="Calibri"/>
                <a:sym typeface="Calibri"/>
              </a:rPr>
              <a:t>弊</a:t>
            </a:r>
            <a:endParaRPr dirty="0"/>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0930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0" i="0" u="none" strike="noStrike" cap="none" dirty="0">
                <a:solidFill>
                  <a:schemeClr val="dk1"/>
                </a:solidFill>
                <a:latin typeface="Calibri"/>
                <a:ea typeface="Calibri"/>
                <a:cs typeface="Calibri"/>
                <a:sym typeface="Calibri"/>
              </a:rPr>
              <a:t>教師</a:t>
            </a:r>
            <a:r>
              <a:rPr lang="zh-TW" altLang="zh-HK" sz="1200" b="0" i="0" u="none" strike="noStrike" cap="none" dirty="0">
                <a:solidFill>
                  <a:schemeClr val="dk1"/>
                </a:solidFill>
                <a:latin typeface="Calibri"/>
                <a:ea typeface="Calibri"/>
                <a:cs typeface="Calibri"/>
                <a:sym typeface="Calibri"/>
              </a:rPr>
              <a:t>錦囊</a:t>
            </a:r>
            <a:r>
              <a:rPr lang="zh-TW" altLang="en-US" sz="1200" b="0" i="0" u="none" strike="noStrike" cap="none" dirty="0">
                <a:solidFill>
                  <a:schemeClr val="dk1"/>
                </a:solidFill>
                <a:latin typeface="Calibri"/>
                <a:ea typeface="Calibri"/>
                <a:cs typeface="Calibri"/>
                <a:sym typeface="Calibri"/>
              </a:rPr>
              <a:t>：</a:t>
            </a:r>
            <a:endParaRPr lang="en-US" altLang="zh-TW"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HK" altLang="en-US" sz="1200" b="0" i="0" u="none" strike="noStrike" cap="none" dirty="0">
                <a:solidFill>
                  <a:schemeClr val="dk1"/>
                </a:solidFill>
                <a:effectLst/>
                <a:latin typeface="Calibri"/>
                <a:ea typeface="Calibri"/>
                <a:cs typeface="Calibri"/>
                <a:sym typeface="Calibri"/>
              </a:rPr>
              <a:t>價</a:t>
            </a:r>
            <a:r>
              <a:rPr lang="zh-TW" altLang="en-US" sz="1200" b="0" i="0" u="none" strike="noStrike" cap="none" dirty="0">
                <a:solidFill>
                  <a:schemeClr val="dk1"/>
                </a:solidFill>
                <a:effectLst/>
                <a:latin typeface="Calibri"/>
                <a:ea typeface="Calibri"/>
                <a:cs typeface="Calibri"/>
                <a:sym typeface="Calibri"/>
              </a:rPr>
              <a:t>值觀</a:t>
            </a:r>
            <a:r>
              <a:rPr lang="zh-HK" altLang="en-US" sz="1200" b="0" i="0" u="none" strike="noStrike" cap="none" dirty="0">
                <a:solidFill>
                  <a:schemeClr val="dk1"/>
                </a:solidFill>
                <a:effectLst/>
                <a:latin typeface="Calibri"/>
                <a:ea typeface="Calibri"/>
                <a:cs typeface="Calibri"/>
                <a:sym typeface="Calibri"/>
              </a:rPr>
              <a:t>教</a:t>
            </a:r>
            <a:r>
              <a:rPr lang="zh-TW" altLang="en-US" sz="1200" b="0" i="0" u="none" strike="noStrike" cap="none" dirty="0">
                <a:solidFill>
                  <a:schemeClr val="dk1"/>
                </a:solidFill>
                <a:effectLst/>
                <a:latin typeface="Calibri"/>
                <a:ea typeface="Calibri"/>
                <a:cs typeface="Calibri"/>
                <a:sym typeface="Calibri"/>
              </a:rPr>
              <a:t>育</a:t>
            </a:r>
            <a:r>
              <a:rPr lang="zh-HK" altLang="en-US" sz="1200" b="0" i="0" u="none" strike="noStrike" cap="none" dirty="0">
                <a:solidFill>
                  <a:schemeClr val="dk1"/>
                </a:solidFill>
                <a:effectLst/>
                <a:latin typeface="Calibri"/>
                <a:ea typeface="Calibri"/>
                <a:cs typeface="Calibri"/>
                <a:sym typeface="Calibri"/>
              </a:rPr>
              <a:t>重在實</a:t>
            </a:r>
            <a:r>
              <a:rPr lang="zh-TW" altLang="en-US" sz="1200" b="0" i="0" u="none" strike="noStrike" cap="none" dirty="0">
                <a:solidFill>
                  <a:schemeClr val="dk1"/>
                </a:solidFill>
                <a:effectLst/>
                <a:latin typeface="Calibri"/>
                <a:ea typeface="Calibri"/>
                <a:cs typeface="Calibri"/>
                <a:sym typeface="Calibri"/>
              </a:rPr>
              <a:t>踐，</a:t>
            </a:r>
            <a:r>
              <a:rPr lang="zh-HK" altLang="en-US" sz="1200" b="0" i="0" u="none" strike="noStrike" cap="none" dirty="0">
                <a:solidFill>
                  <a:schemeClr val="dk1"/>
                </a:solidFill>
                <a:effectLst/>
                <a:latin typeface="Calibri"/>
                <a:ea typeface="Calibri"/>
                <a:cs typeface="Calibri"/>
                <a:sym typeface="Calibri"/>
              </a:rPr>
              <a:t>教師</a:t>
            </a:r>
            <a:r>
              <a:rPr lang="zh-TW" altLang="en-US" sz="1200" b="0" i="0" u="none" strike="noStrike" cap="none" dirty="0">
                <a:solidFill>
                  <a:schemeClr val="dk1"/>
                </a:solidFill>
                <a:effectLst/>
                <a:latin typeface="Calibri"/>
                <a:ea typeface="Calibri"/>
                <a:cs typeface="Calibri"/>
                <a:sym typeface="Calibri"/>
              </a:rPr>
              <a:t>引導學生把課堂所學付諸實行，鞏固習得，</a:t>
            </a:r>
            <a:r>
              <a:rPr lang="zh-HK" altLang="en-US" sz="1200" b="0" i="0" u="none" strike="noStrike" cap="none" dirty="0">
                <a:solidFill>
                  <a:schemeClr val="dk1"/>
                </a:solidFill>
                <a:effectLst/>
                <a:latin typeface="Calibri"/>
                <a:ea typeface="Calibri"/>
                <a:cs typeface="Calibri"/>
                <a:sym typeface="Calibri"/>
              </a:rPr>
              <a:t>運用不同活動</a:t>
            </a:r>
            <a:r>
              <a:rPr lang="zh-TW" altLang="en-US" sz="1200" b="0" i="0" u="none" strike="noStrike" cap="none" dirty="0">
                <a:solidFill>
                  <a:schemeClr val="dk1"/>
                </a:solidFill>
                <a:effectLst/>
                <a:latin typeface="Calibri"/>
                <a:ea typeface="Calibri"/>
                <a:cs typeface="Calibri"/>
                <a:sym typeface="Calibri"/>
              </a:rPr>
              <a:t>，</a:t>
            </a:r>
            <a:r>
              <a:rPr lang="zh-HK" altLang="en-US" sz="1200" b="0" i="0" u="none" strike="noStrike" cap="none" dirty="0">
                <a:solidFill>
                  <a:schemeClr val="dk1"/>
                </a:solidFill>
                <a:effectLst/>
                <a:latin typeface="Calibri"/>
                <a:ea typeface="Calibri"/>
                <a:cs typeface="Calibri"/>
                <a:sym typeface="Calibri"/>
              </a:rPr>
              <a:t>化為實</a:t>
            </a:r>
            <a:r>
              <a:rPr lang="zh-TW" altLang="en-US" sz="1200" b="0" i="0" u="none" strike="noStrike" cap="none" dirty="0">
                <a:solidFill>
                  <a:schemeClr val="dk1"/>
                </a:solidFill>
                <a:effectLst/>
                <a:latin typeface="Calibri"/>
                <a:ea typeface="Calibri"/>
                <a:cs typeface="Calibri"/>
                <a:sym typeface="Calibri"/>
              </a:rPr>
              <a:t>踐</a:t>
            </a:r>
            <a:endParaRPr sz="1200" b="0" i="0" u="none" strike="noStrike" cap="none" dirty="0">
              <a:solidFill>
                <a:schemeClr val="dk1"/>
              </a:solidFill>
              <a:latin typeface="Calibri"/>
              <a:ea typeface="Calibri"/>
              <a:cs typeface="Calibri"/>
              <a:sym typeface="Calibri"/>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2984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2485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762ec026ff81d34_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g1762ec026ff81d34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6431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62928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9954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5" name="Google Shape;23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46135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83144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9495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5" name="Google Shape;23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337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zh-HK" sz="1200" b="0" i="0" u="none" strike="noStrike" cap="none" dirty="0">
                <a:solidFill>
                  <a:schemeClr val="dk1"/>
                </a:solidFill>
                <a:latin typeface="Calibri"/>
                <a:ea typeface="Calibri"/>
                <a:cs typeface="Calibri"/>
                <a:sym typeface="Calibri"/>
              </a:rPr>
              <a:t>教師錦囊</a:t>
            </a:r>
            <a:r>
              <a:rPr lang="zh-TW" altLang="en-US" sz="1200" b="0" i="0" u="none" strike="noStrike" cap="none" dirty="0">
                <a:solidFill>
                  <a:schemeClr val="dk1"/>
                </a:solidFill>
                <a:latin typeface="Calibri"/>
                <a:ea typeface="Calibri"/>
                <a:cs typeface="Calibri"/>
                <a:sym typeface="Calibri"/>
              </a:rPr>
              <a:t>：</a:t>
            </a:r>
            <a:endParaRPr lang="en-GB" altLang="zh-TW" sz="1200" b="0" i="0" u="none" strike="noStrike" cap="none" dirty="0">
              <a:solidFill>
                <a:schemeClr val="dk1"/>
              </a:solidFill>
              <a:latin typeface="Calibri"/>
              <a:ea typeface="Calibri"/>
              <a:cs typeface="Calibri"/>
              <a:sym typeface="Calibri"/>
            </a:endParaRPr>
          </a:p>
          <a:p>
            <a:pPr marL="342900" lvl="0" indent="-342900" algn="l" rtl="0">
              <a:spcBef>
                <a:spcPts val="0"/>
              </a:spcBef>
              <a:spcAft>
                <a:spcPts val="0"/>
              </a:spcAft>
              <a:buAutoNum type="arabicParenR"/>
            </a:pPr>
            <a:r>
              <a:rPr lang="zh-TW" altLang="en-US" sz="1200" b="0" i="0" u="none" strike="noStrike" cap="none" dirty="0">
                <a:solidFill>
                  <a:schemeClr val="dk1"/>
                </a:solidFill>
                <a:latin typeface="Calibri"/>
                <a:ea typeface="Calibri"/>
                <a:cs typeface="Calibri"/>
                <a:sym typeface="Calibri"/>
              </a:rPr>
              <a:t>學生先分成小組，教師在螢幕上展示圖片，請同學先用</a:t>
            </a:r>
            <a:r>
              <a:rPr lang="en-US" altLang="zh-TW" sz="1200" b="0" i="0" u="none" strike="noStrike" cap="none" dirty="0">
                <a:solidFill>
                  <a:schemeClr val="dk1"/>
                </a:solidFill>
                <a:latin typeface="Calibri"/>
                <a:ea typeface="Calibri"/>
                <a:cs typeface="Calibri"/>
                <a:sym typeface="Calibri"/>
              </a:rPr>
              <a:t>30</a:t>
            </a:r>
            <a:r>
              <a:rPr lang="zh-TW" altLang="en-US" sz="1200" b="0" i="0" u="none" strike="noStrike" cap="none" dirty="0">
                <a:solidFill>
                  <a:schemeClr val="dk1"/>
                </a:solidFill>
                <a:latin typeface="Calibri"/>
                <a:ea typeface="Calibri"/>
                <a:cs typeface="Calibri"/>
                <a:sym typeface="Calibri"/>
              </a:rPr>
              <a:t>秒選一張圖片能用以形容與父母的相處情況。</a:t>
            </a:r>
            <a:endParaRPr lang="en-GB" altLang="zh-TW" sz="1200" b="0" i="0" u="none" strike="noStrike" cap="none" dirty="0">
              <a:solidFill>
                <a:schemeClr val="dk1"/>
              </a:solidFill>
              <a:latin typeface="Calibri"/>
              <a:ea typeface="Calibri"/>
              <a:cs typeface="Calibri"/>
              <a:sym typeface="Calibri"/>
            </a:endParaRPr>
          </a:p>
          <a:p>
            <a:pPr marL="342900" lvl="0" indent="-342900" algn="l" rtl="0">
              <a:spcBef>
                <a:spcPts val="0"/>
              </a:spcBef>
              <a:spcAft>
                <a:spcPts val="0"/>
              </a:spcAft>
              <a:buAutoNum type="arabicParenR"/>
            </a:pPr>
            <a:r>
              <a:rPr lang="zh-TW" altLang="en-US" sz="1200" b="0" i="0" u="none" strike="noStrike" cap="none" dirty="0">
                <a:solidFill>
                  <a:schemeClr val="dk1"/>
                </a:solidFill>
                <a:latin typeface="Calibri"/>
                <a:ea typeface="Calibri"/>
                <a:cs typeface="Calibri"/>
                <a:sym typeface="Calibri"/>
              </a:rPr>
              <a:t>教師提示學生，可以簡單形成詞說明圖片如何反映與父母或家中長輩的相處情況，不用詳細分享。 </a:t>
            </a:r>
            <a:endParaRPr lang="en-GB" altLang="zh-TW" sz="1200" b="0" i="0" u="none" strike="noStrike" cap="none" dirty="0">
              <a:solidFill>
                <a:schemeClr val="dk1"/>
              </a:solidFill>
              <a:latin typeface="Calibri"/>
              <a:ea typeface="Calibri"/>
              <a:cs typeface="Calibri"/>
              <a:sym typeface="Calibri"/>
            </a:endParaRPr>
          </a:p>
          <a:p>
            <a:pPr marL="342900" lvl="0" indent="-342900" algn="l" rtl="0">
              <a:spcBef>
                <a:spcPts val="0"/>
              </a:spcBef>
              <a:spcAft>
                <a:spcPts val="0"/>
              </a:spcAft>
              <a:buAutoNum type="arabicParenR"/>
            </a:pPr>
            <a:r>
              <a:rPr lang="zh-TW" altLang="en-US" sz="1200" b="0" i="0" u="none" strike="noStrike" cap="none" dirty="0">
                <a:solidFill>
                  <a:schemeClr val="dk1"/>
                </a:solidFill>
                <a:latin typeface="Calibri"/>
                <a:ea typeface="Calibri"/>
                <a:cs typeface="Calibri"/>
                <a:sym typeface="Calibri"/>
              </a:rPr>
              <a:t>學生討論時，教師需留意學生反應，如同學在分享與家人相處情況時感到不自在，不用勉強，鼓勵同學聆聽即可。</a:t>
            </a:r>
            <a:endParaRPr sz="1200" b="0" i="0" u="none" strike="noStrike" cap="none" dirty="0">
              <a:solidFill>
                <a:schemeClr val="dk1"/>
              </a:solidFill>
              <a:latin typeface="Calibri"/>
              <a:ea typeface="Calibri"/>
              <a:cs typeface="Calibri"/>
              <a:sym typeface="Calibri"/>
            </a:endParaRPr>
          </a:p>
        </p:txBody>
      </p:sp>
      <p:sp>
        <p:nvSpPr>
          <p:cNvPr id="143" name="Google Shape;14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0" i="0" u="none" strike="noStrike" cap="none" dirty="0">
                <a:solidFill>
                  <a:schemeClr val="dk1"/>
                </a:solidFill>
                <a:latin typeface="Calibri"/>
                <a:ea typeface="Calibri"/>
                <a:cs typeface="Calibri"/>
                <a:sym typeface="Calibri"/>
              </a:rPr>
              <a:t>教師</a:t>
            </a:r>
            <a:r>
              <a:rPr lang="zh-TW" altLang="zh-HK" sz="1200" b="0" i="0" u="none" strike="noStrike" cap="none" dirty="0">
                <a:solidFill>
                  <a:schemeClr val="dk1"/>
                </a:solidFill>
                <a:latin typeface="Calibri"/>
                <a:ea typeface="Calibri"/>
                <a:cs typeface="Calibri"/>
                <a:sym typeface="Calibri"/>
              </a:rPr>
              <a:t>錦囊</a:t>
            </a:r>
            <a:r>
              <a:rPr lang="zh-TW" altLang="en-US" sz="1200" b="0" i="0" u="none" strike="noStrike" cap="none" dirty="0">
                <a:solidFill>
                  <a:schemeClr val="dk1"/>
                </a:solidFill>
                <a:latin typeface="Calibri"/>
                <a:ea typeface="Calibri"/>
                <a:cs typeface="Calibri"/>
                <a:sym typeface="Calibri"/>
              </a:rPr>
              <a:t>：</a:t>
            </a:r>
            <a:endParaRPr lang="en-GB" altLang="zh-TW" sz="1200" b="0" i="0" u="none" strike="noStrike" cap="none" dirty="0">
              <a:solidFill>
                <a:schemeClr val="dk1"/>
              </a:solidFill>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000000"/>
              </a:buClr>
              <a:buSzPts val="1400"/>
              <a:buFont typeface="Arial"/>
              <a:buAutoNum type="arabicParenR"/>
              <a:tabLst/>
              <a:defRPr/>
            </a:pPr>
            <a:r>
              <a:rPr lang="zh-TW" altLang="en-US" sz="1200" b="0" i="0" u="none" strike="noStrike" cap="none" dirty="0">
                <a:solidFill>
                  <a:schemeClr val="dk1"/>
                </a:solidFill>
                <a:latin typeface="Calibri"/>
                <a:ea typeface="Calibri"/>
                <a:cs typeface="Calibri"/>
                <a:sym typeface="Calibri"/>
              </a:rPr>
              <a:t>教師可先概括及簡要指出留意到同學與父母</a:t>
            </a:r>
            <a:r>
              <a:rPr lang="en-US" altLang="zh-TW" sz="1200" b="0" i="0" u="none" strike="noStrike" cap="none" dirty="0">
                <a:solidFill>
                  <a:schemeClr val="dk1"/>
                </a:solidFill>
                <a:latin typeface="Calibri"/>
                <a:ea typeface="Calibri"/>
                <a:cs typeface="Calibri"/>
                <a:sym typeface="Calibri"/>
              </a:rPr>
              <a:t>/</a:t>
            </a:r>
            <a:r>
              <a:rPr lang="zh-TW" altLang="en-US" sz="1200" b="0" i="0" u="none" strike="noStrike" cap="none" dirty="0">
                <a:solidFill>
                  <a:schemeClr val="dk1"/>
                </a:solidFill>
                <a:latin typeface="Calibri"/>
                <a:ea typeface="Calibri"/>
                <a:cs typeface="Calibri"/>
                <a:sym typeface="Calibri"/>
              </a:rPr>
              <a:t>家中長輩的情況是怎樣的，例如：相處時間不多、較少溝通、感覺父母</a:t>
            </a:r>
            <a:r>
              <a:rPr lang="en-US" altLang="zh-TW" sz="1200" b="0" i="0" u="none" strike="noStrike" cap="none" dirty="0">
                <a:solidFill>
                  <a:schemeClr val="dk1"/>
                </a:solidFill>
                <a:latin typeface="Calibri"/>
                <a:ea typeface="Calibri"/>
                <a:cs typeface="Calibri"/>
                <a:sym typeface="Calibri"/>
              </a:rPr>
              <a:t>/</a:t>
            </a:r>
            <a:r>
              <a:rPr lang="zh-TW" altLang="en-US" sz="1200" b="0" i="0" u="none" strike="noStrike" cap="none" dirty="0">
                <a:solidFill>
                  <a:schemeClr val="dk1"/>
                </a:solidFill>
                <a:latin typeface="Calibri"/>
                <a:ea typeface="Calibri"/>
                <a:cs typeface="Calibri"/>
                <a:sym typeface="Calibri"/>
              </a:rPr>
              <a:t>長輩很嘮叨、父母十分緊張</a:t>
            </a:r>
            <a:r>
              <a:rPr lang="en-US" altLang="zh-TW" sz="1200" b="0" i="0" u="none" strike="noStrike" cap="none" dirty="0">
                <a:solidFill>
                  <a:schemeClr val="dk1"/>
                </a:solidFill>
                <a:latin typeface="Calibri"/>
                <a:ea typeface="Calibri"/>
                <a:cs typeface="Calibri"/>
                <a:sym typeface="Calibri"/>
              </a:rPr>
              <a:t>/</a:t>
            </a:r>
            <a:r>
              <a:rPr lang="zh-TW" altLang="en-US" sz="1200" b="0" i="0" u="none" strike="noStrike" cap="none" dirty="0">
                <a:solidFill>
                  <a:schemeClr val="dk1"/>
                </a:solidFill>
                <a:latin typeface="Calibri"/>
                <a:ea typeface="Calibri"/>
                <a:cs typeface="Calibri"/>
                <a:sym typeface="Calibri"/>
              </a:rPr>
              <a:t>關心自己</a:t>
            </a:r>
            <a:r>
              <a:rPr lang="en-US" altLang="zh-TW" sz="1200" b="0" i="0" u="none" strike="noStrike" cap="none" dirty="0">
                <a:solidFill>
                  <a:schemeClr val="dk1"/>
                </a:solidFill>
                <a:latin typeface="Calibri"/>
                <a:ea typeface="Calibri"/>
                <a:cs typeface="Calibri"/>
                <a:sym typeface="Calibri"/>
              </a:rPr>
              <a:t>…..</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Arial"/>
              <a:buAutoNum type="arabicParenR"/>
              <a:tabLst/>
              <a:defRPr/>
            </a:pPr>
            <a:r>
              <a:rPr lang="zh-TW" altLang="en-US" sz="1200" b="0" i="0" u="none" strike="noStrike" cap="none" dirty="0">
                <a:solidFill>
                  <a:schemeClr val="dk1"/>
                </a:solidFill>
                <a:latin typeface="Calibri"/>
                <a:ea typeface="Calibri"/>
                <a:cs typeface="Calibri"/>
                <a:sym typeface="Calibri"/>
              </a:rPr>
              <a:t>鼓勵教師可分享個人感受，也選一圖片說明一下與父母</a:t>
            </a:r>
            <a:r>
              <a:rPr lang="en-US" altLang="zh-TW" sz="1200" b="0" i="0" u="none" strike="noStrike" cap="none" dirty="0">
                <a:solidFill>
                  <a:schemeClr val="dk1"/>
                </a:solidFill>
                <a:latin typeface="Calibri"/>
                <a:ea typeface="Calibri"/>
                <a:cs typeface="Calibri"/>
                <a:sym typeface="Calibri"/>
              </a:rPr>
              <a:t>/</a:t>
            </a:r>
            <a:r>
              <a:rPr lang="zh-TW" altLang="en-US" sz="1200" b="0" i="0" u="none" strike="noStrike" cap="none" dirty="0">
                <a:solidFill>
                  <a:schemeClr val="dk1"/>
                </a:solidFill>
                <a:latin typeface="Calibri"/>
                <a:ea typeface="Calibri"/>
                <a:cs typeface="Calibri"/>
                <a:sym typeface="Calibri"/>
              </a:rPr>
              <a:t>家中長輩的相處情況，學生大都喜歡聽教師的個人分享，對於帶動學生投入課堂討論「孝親」有一定幫助。</a:t>
            </a:r>
            <a:endParaRPr lang="zh-TW" altLang="zh-HK"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143" name="Google Shape;14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1224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sz="1200" b="0" i="0" u="none" strike="noStrike" cap="none" dirty="0">
                <a:solidFill>
                  <a:schemeClr val="dk1"/>
                </a:solidFill>
                <a:latin typeface="Calibri"/>
                <a:ea typeface="Calibri"/>
                <a:cs typeface="Calibri"/>
                <a:sym typeface="Calibri"/>
              </a:rPr>
              <a:t>教師</a:t>
            </a:r>
            <a:r>
              <a:rPr lang="zh-TW" altLang="zh-HK" sz="1200" b="0" i="0" u="none" strike="noStrike" cap="none" dirty="0">
                <a:solidFill>
                  <a:schemeClr val="dk1"/>
                </a:solidFill>
                <a:latin typeface="Calibri"/>
                <a:ea typeface="Calibri"/>
                <a:cs typeface="Calibri"/>
                <a:sym typeface="Calibri"/>
              </a:rPr>
              <a:t>錦囊</a:t>
            </a:r>
            <a:r>
              <a:rPr lang="zh-TW" altLang="en-US" sz="1200" b="0" i="0" u="none" strike="noStrike" cap="none" dirty="0">
                <a:solidFill>
                  <a:schemeClr val="dk1"/>
                </a:solidFill>
                <a:latin typeface="Calibri"/>
                <a:ea typeface="Calibri"/>
                <a:cs typeface="Calibri"/>
                <a:sym typeface="Calibri"/>
              </a:rPr>
              <a:t>：</a:t>
            </a:r>
            <a:endParaRPr lang="en-GB" altLang="zh-TW"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r>
              <a:rPr lang="zh-TW" altLang="en-US" sz="1200" b="0" i="0" u="none" strike="noStrike" cap="none" dirty="0">
                <a:solidFill>
                  <a:schemeClr val="dk1"/>
                </a:solidFill>
                <a:latin typeface="Calibri"/>
                <a:ea typeface="Calibri"/>
                <a:cs typeface="Calibri"/>
                <a:sym typeface="Calibri"/>
              </a:rPr>
              <a:t>課堂進入正式學習活動前，先讓學生了解本課節重點思考的問題，讓學生帶著這兩個思考問題進入課堂，並因應學習過程及內容作反思，課堂完結時，他們應該有足夠能力回應這兩道題目。</a:t>
            </a:r>
            <a:endParaRPr sz="1200" b="0" i="0" u="none" strike="noStrike" cap="none" dirty="0">
              <a:solidFill>
                <a:schemeClr val="dk1"/>
              </a:solidFill>
              <a:latin typeface="Calibri"/>
              <a:ea typeface="Calibri"/>
              <a:cs typeface="Calibri"/>
              <a:sym typeface="Calibri"/>
            </a:endParaRPr>
          </a:p>
        </p:txBody>
      </p:sp>
      <p:sp>
        <p:nvSpPr>
          <p:cNvPr id="162" name="Google Shape;16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sz="1200" b="0" i="0" u="none" strike="noStrike" cap="none" dirty="0">
                <a:solidFill>
                  <a:schemeClr val="dk1"/>
                </a:solidFill>
                <a:latin typeface="Calibri"/>
                <a:ea typeface="Calibri"/>
                <a:cs typeface="Calibri"/>
                <a:sym typeface="Calibri"/>
              </a:rPr>
              <a:t>教師</a:t>
            </a:r>
            <a:r>
              <a:rPr lang="zh-TW" altLang="zh-HK" sz="1200" b="0" i="0" u="none" strike="noStrike" cap="none" dirty="0">
                <a:solidFill>
                  <a:schemeClr val="dk1"/>
                </a:solidFill>
                <a:latin typeface="Calibri"/>
                <a:ea typeface="Calibri"/>
                <a:cs typeface="Calibri"/>
                <a:sym typeface="Calibri"/>
              </a:rPr>
              <a:t>錦囊</a:t>
            </a:r>
            <a:r>
              <a:rPr lang="zh-TW" altLang="en-US" sz="1200" b="0" i="0" u="none" strike="noStrike" cap="none" dirty="0">
                <a:solidFill>
                  <a:schemeClr val="dk1"/>
                </a:solidFill>
                <a:latin typeface="Calibri"/>
                <a:ea typeface="Calibri"/>
                <a:cs typeface="Calibri"/>
                <a:sym typeface="Calibri"/>
              </a:rPr>
              <a:t>：</a:t>
            </a:r>
            <a:endParaRPr lang="en-GB" altLang="zh-TW"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r>
              <a:rPr lang="zh-TW" altLang="en-US" sz="1200" b="0" i="0" u="none" strike="noStrike" cap="none" dirty="0">
                <a:solidFill>
                  <a:schemeClr val="dk1"/>
                </a:solidFill>
                <a:latin typeface="Calibri"/>
                <a:ea typeface="Calibri"/>
                <a:cs typeface="Calibri"/>
                <a:sym typeface="Calibri"/>
              </a:rPr>
              <a:t>對話內容已錄製成音檔，教師可直按播放。</a:t>
            </a:r>
            <a:endParaRPr sz="1200" b="0" i="0" u="none" strike="noStrike" cap="none" dirty="0">
              <a:solidFill>
                <a:schemeClr val="dk1"/>
              </a:solidFill>
              <a:latin typeface="Calibri"/>
              <a:ea typeface="Calibri"/>
              <a:cs typeface="Calibri"/>
              <a:sym typeface="Calibri"/>
            </a:endParaRPr>
          </a:p>
        </p:txBody>
      </p:sp>
      <p:sp>
        <p:nvSpPr>
          <p:cNvPr id="174" name="Google Shape;17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教師</a:t>
            </a:r>
            <a:r>
              <a:rPr lang="zh-TW" altLang="zh-HK" sz="1200" b="0" i="0" u="none" strike="noStrike" cap="none" dirty="0">
                <a:solidFill>
                  <a:schemeClr val="dk1"/>
                </a:solidFill>
                <a:latin typeface="Calibri"/>
                <a:ea typeface="Calibri"/>
                <a:cs typeface="Calibri"/>
                <a:sym typeface="Calibri"/>
              </a:rPr>
              <a:t>錦囊</a:t>
            </a:r>
            <a:r>
              <a:rPr lang="zh-TW" altLang="en-US" sz="1200" b="0" i="0" u="none" strike="noStrike" cap="none" dirty="0">
                <a:solidFill>
                  <a:schemeClr val="dk1"/>
                </a:solidFill>
                <a:latin typeface="Calibri"/>
                <a:ea typeface="Calibri"/>
                <a:cs typeface="Calibri"/>
                <a:sym typeface="Calibri"/>
              </a:rPr>
              <a:t>：</a:t>
            </a:r>
            <a:endParaRPr lang="en-GB" altLang="zh-TW" sz="1200" b="0" i="0" u="none" strike="noStrike" cap="none" dirty="0">
              <a:solidFill>
                <a:schemeClr val="dk1"/>
              </a:solidFill>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arenR"/>
              <a:tabLst/>
              <a:defRPr/>
            </a:pPr>
            <a:r>
              <a:rPr lang="zh-TW" altLang="en-US" sz="1200" b="0" i="0" u="none" strike="noStrike" cap="none" dirty="0">
                <a:solidFill>
                  <a:schemeClr val="dk1"/>
                </a:solidFill>
                <a:latin typeface="Calibri"/>
                <a:ea typeface="Calibri"/>
                <a:cs typeface="Calibri"/>
                <a:sym typeface="Calibri"/>
              </a:rPr>
              <a:t>聽過錄音後，教師請同學在小組內討論在事件中究竟誰對誰錯。</a:t>
            </a:r>
            <a:endParaRPr lang="en-GB" altLang="zh-TW" sz="1200" b="0" i="0" u="none" strike="noStrike" cap="none" dirty="0">
              <a:solidFill>
                <a:schemeClr val="dk1"/>
              </a:solidFill>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arenR"/>
              <a:tabLst/>
              <a:defRPr/>
            </a:pPr>
            <a:r>
              <a:rPr lang="zh-TW" altLang="en-US" sz="1200" b="0" i="0" u="none" strike="noStrike" cap="none" dirty="0">
                <a:solidFill>
                  <a:schemeClr val="dk1"/>
                </a:solidFill>
                <a:latin typeface="Calibri"/>
                <a:ea typeface="Calibri"/>
                <a:cs typeface="Calibri"/>
                <a:sym typeface="Calibri"/>
              </a:rPr>
              <a:t>為了讓學生從不同角度思考，教師請同學代入角色，並以簡報上指定的語句表達想法。</a:t>
            </a:r>
            <a:endParaRPr lang="en-GB" altLang="zh-TW"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altLang="zh-TW" sz="1200" b="0" i="0" u="none" strike="noStrike" cap="none" dirty="0">
                <a:solidFill>
                  <a:schemeClr val="dk1"/>
                </a:solidFill>
                <a:latin typeface="Calibri"/>
                <a:ea typeface="Calibri"/>
                <a:cs typeface="Calibri"/>
                <a:sym typeface="Calibri"/>
              </a:rPr>
              <a:t>   </a:t>
            </a:r>
            <a:r>
              <a:rPr lang="zh-TW" altLang="en-US" sz="1200" b="0" i="0" u="none" strike="noStrike" cap="none" dirty="0">
                <a:solidFill>
                  <a:schemeClr val="dk1"/>
                </a:solidFill>
                <a:latin typeface="Calibri"/>
                <a:ea typeface="Calibri"/>
                <a:cs typeface="Calibri"/>
                <a:sym typeface="Calibri"/>
              </a:rPr>
              <a:t>   </a:t>
            </a:r>
            <a:endParaRPr lang="en-GB" altLang="zh-TW"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0" i="0" u="none" strike="noStrike" cap="none" dirty="0">
                <a:solidFill>
                  <a:schemeClr val="dk1"/>
                </a:solidFill>
                <a:latin typeface="Calibri"/>
                <a:ea typeface="Calibri"/>
                <a:cs typeface="Calibri"/>
                <a:sym typeface="Calibri"/>
              </a:rPr>
              <a:t>此部分運用了</a:t>
            </a:r>
            <a:r>
              <a:rPr lang="zh-TW" altLang="zh-HK" sz="1200" b="0" i="0" u="none" strike="noStrike" cap="none" dirty="0">
                <a:solidFill>
                  <a:schemeClr val="dk1"/>
                </a:solidFill>
                <a:latin typeface="Calibri"/>
                <a:ea typeface="Calibri"/>
                <a:cs typeface="Calibri"/>
                <a:sym typeface="Calibri"/>
              </a:rPr>
              <a:t>過程戲劇</a:t>
            </a:r>
            <a:r>
              <a:rPr lang="zh-TW" altLang="en-US" sz="1200" b="0" i="0" u="none" strike="noStrike" cap="none" dirty="0">
                <a:solidFill>
                  <a:schemeClr val="dk1"/>
                </a:solidFill>
                <a:latin typeface="Calibri"/>
                <a:ea typeface="Calibri"/>
                <a:cs typeface="Calibri"/>
                <a:sym typeface="Calibri"/>
              </a:rPr>
              <a:t>。「過程戲劇」（</a:t>
            </a:r>
            <a:r>
              <a:rPr lang="en-US" sz="1200" b="0" i="0" u="none" strike="noStrike" cap="none" dirty="0">
                <a:solidFill>
                  <a:schemeClr val="dk1"/>
                </a:solidFill>
                <a:latin typeface="Calibri"/>
                <a:ea typeface="Calibri"/>
                <a:cs typeface="Calibri"/>
                <a:sym typeface="Calibri"/>
              </a:rPr>
              <a:t>Process drama</a:t>
            </a:r>
            <a:r>
              <a:rPr lang="zh-TW" altLang="en-US" sz="1200" b="0" i="0" u="none" strike="noStrike" cap="none" dirty="0">
                <a:solidFill>
                  <a:schemeClr val="dk1"/>
                </a:solidFill>
                <a:latin typeface="Calibri"/>
                <a:ea typeface="Calibri"/>
                <a:cs typeface="Calibri"/>
                <a:sym typeface="Calibri"/>
              </a:rPr>
              <a:t>）是「戲劇教育」（</a:t>
            </a:r>
            <a:r>
              <a:rPr lang="en-US" sz="1200" b="0" i="0" u="none" strike="noStrike" cap="none" dirty="0">
                <a:solidFill>
                  <a:schemeClr val="dk1"/>
                </a:solidFill>
                <a:latin typeface="Calibri"/>
                <a:ea typeface="Calibri"/>
                <a:cs typeface="Calibri"/>
                <a:sym typeface="Calibri"/>
              </a:rPr>
              <a:t>Educational drama</a:t>
            </a:r>
            <a:r>
              <a:rPr lang="zh-TW" altLang="en-US" sz="1200" b="0" i="0" u="none" strike="noStrike" cap="none" dirty="0">
                <a:solidFill>
                  <a:schemeClr val="dk1"/>
                </a:solidFill>
                <a:latin typeface="Calibri"/>
                <a:ea typeface="Calibri"/>
                <a:cs typeface="Calibri"/>
                <a:sym typeface="Calibri"/>
              </a:rPr>
              <a:t>）的一種學習方法。在這種方式中，教師利用前設文本引導學生進入特定角色，讓他們身臨其境地探討當時人物的感受、思想和行為，並參與到戲劇內容的構建中。</a:t>
            </a:r>
            <a:endParaRPr lang="en-US" altLang="zh-TW"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sz="1200" b="0" i="0" u="none" strike="noStrike" cap="none" dirty="0">
              <a:solidFill>
                <a:schemeClr val="dk1"/>
              </a:solidFill>
              <a:latin typeface="Calibri"/>
              <a:ea typeface="Calibri"/>
              <a:cs typeface="Calibri"/>
              <a:sym typeface="Calibri"/>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37621" y="4091631"/>
            <a:ext cx="13836478" cy="2870339"/>
          </a:xfrm>
        </p:spPr>
        <p:txBody>
          <a:bodyPr anchor="b"/>
          <a:lstStyle>
            <a:lvl1pPr algn="l">
              <a:defRPr sz="9000">
                <a:solidFill>
                  <a:schemeClr val="tx1">
                    <a:lumMod val="85000"/>
                    <a:lumOff val="15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endParaRPr lang="en-US" dirty="0"/>
          </a:p>
        </p:txBody>
      </p:sp>
      <p:sp>
        <p:nvSpPr>
          <p:cNvPr id="3" name="Subtitle 2"/>
          <p:cNvSpPr>
            <a:spLocks noGrp="1"/>
          </p:cNvSpPr>
          <p:nvPr>
            <p:ph type="subTitle" idx="1"/>
          </p:nvPr>
        </p:nvSpPr>
        <p:spPr>
          <a:xfrm>
            <a:off x="1337621" y="7363262"/>
            <a:ext cx="12208658" cy="779843"/>
          </a:xfrm>
        </p:spPr>
        <p:txBody>
          <a:bodyPr/>
          <a:lstStyle>
            <a:lvl1pPr marL="0" indent="0" algn="l">
              <a:buNone/>
              <a:defRPr sz="3600" b="1">
                <a:solidFill>
                  <a:srgbClr val="C00000"/>
                </a:solidFill>
                <a:latin typeface="微軟正黑體" panose="020B0604030504040204" pitchFamily="34" charset="-120"/>
                <a:ea typeface="微軟正黑體" panose="020B0604030504040204" pitchFamily="34" charset="-12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TW" altLang="en-US" dirty="0"/>
              <a:t>按一下以編輯母片副標題樣式</a:t>
            </a:r>
            <a:endParaRPr lang="en-US" dirty="0"/>
          </a:p>
        </p:txBody>
      </p:sp>
      <p:sp>
        <p:nvSpPr>
          <p:cNvPr id="10" name="矩形 9"/>
          <p:cNvSpPr/>
          <p:nvPr userDrawn="1"/>
        </p:nvSpPr>
        <p:spPr>
          <a:xfrm>
            <a:off x="659029" y="4100513"/>
            <a:ext cx="312522" cy="2881055"/>
          </a:xfrm>
          <a:prstGeom prst="rect">
            <a:avLst/>
          </a:prstGeom>
          <a:solidFill>
            <a:srgbClr val="F4A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1" name="矩形 10"/>
          <p:cNvSpPr/>
          <p:nvPr userDrawn="1"/>
        </p:nvSpPr>
        <p:spPr>
          <a:xfrm>
            <a:off x="659026" y="6981568"/>
            <a:ext cx="312524" cy="1161537"/>
          </a:xfrm>
          <a:prstGeom prst="rect">
            <a:avLst/>
          </a:prstGeom>
          <a:solidFill>
            <a:srgbClr val="7761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pic>
        <p:nvPicPr>
          <p:cNvPr id="12" name="圖片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31630" y="8437763"/>
            <a:ext cx="5837272" cy="1540101"/>
          </a:xfrm>
          <a:prstGeom prst="rect">
            <a:avLst/>
          </a:prstGeom>
        </p:spPr>
      </p:pic>
    </p:spTree>
    <p:extLst>
      <p:ext uri="{BB962C8B-B14F-4D97-AF65-F5344CB8AC3E}">
        <p14:creationId xmlns:p14="http://schemas.microsoft.com/office/powerpoint/2010/main" val="746412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Slide Number Placeholder 5"/>
          <p:cNvSpPr>
            <a:spLocks noGrp="1"/>
          </p:cNvSpPr>
          <p:nvPr>
            <p:ph type="sldNum" sz="quarter" idx="12"/>
          </p:nvPr>
        </p:nvSpPr>
        <p:spPr/>
        <p:txBody>
          <a:bodyPr/>
          <a:lstStyle/>
          <a:p>
            <a:fld id="{ACAC6E3B-3F11-49B4-A527-CDEF9CCACC7A}" type="slidenum">
              <a:rPr lang="en-US" smtClean="0"/>
              <a:t>‹#›</a:t>
            </a:fld>
            <a:endParaRPr lang="en-US"/>
          </a:p>
        </p:txBody>
      </p:sp>
    </p:spTree>
    <p:extLst>
      <p:ext uri="{BB962C8B-B14F-4D97-AF65-F5344CB8AC3E}">
        <p14:creationId xmlns:p14="http://schemas.microsoft.com/office/powerpoint/2010/main" val="2759250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247776" y="2564609"/>
            <a:ext cx="15773400" cy="4279106"/>
          </a:xfrm>
        </p:spPr>
        <p:txBody>
          <a:bodyPr anchor="b"/>
          <a:lstStyle>
            <a:lvl1pPr>
              <a:defRPr sz="9000"/>
            </a:lvl1pPr>
          </a:lstStyle>
          <a:p>
            <a:r>
              <a:rPr lang="zh-TW" altLang="en-US"/>
              <a:t>按一下以編輯母片標題樣式</a:t>
            </a:r>
            <a:endParaRPr lang="en-US" dirty="0"/>
          </a:p>
        </p:txBody>
      </p:sp>
      <p:sp>
        <p:nvSpPr>
          <p:cNvPr id="3" name="Text Placeholder 2"/>
          <p:cNvSpPr>
            <a:spLocks noGrp="1"/>
          </p:cNvSpPr>
          <p:nvPr>
            <p:ph type="body" idx="1"/>
          </p:nvPr>
        </p:nvSpPr>
        <p:spPr>
          <a:xfrm>
            <a:off x="1247776" y="6884197"/>
            <a:ext cx="15773400" cy="2250281"/>
          </a:xfrm>
        </p:spPr>
        <p:txBody>
          <a:bodyPr/>
          <a:lstStyle>
            <a:lvl1pPr marL="0" indent="0">
              <a:buNone/>
              <a:defRPr sz="36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TW" altLang="en-US"/>
              <a:t>編輯母片文字樣式</a:t>
            </a:r>
          </a:p>
        </p:txBody>
      </p:sp>
      <p:sp>
        <p:nvSpPr>
          <p:cNvPr id="6" name="Slide Number Placeholder 5"/>
          <p:cNvSpPr>
            <a:spLocks noGrp="1"/>
          </p:cNvSpPr>
          <p:nvPr>
            <p:ph type="sldNum" sz="quarter" idx="12"/>
          </p:nvPr>
        </p:nvSpPr>
        <p:spPr/>
        <p:txBody>
          <a:bodyPr/>
          <a:lstStyle/>
          <a:p>
            <a:fld id="{ACAC6E3B-3F11-49B4-A527-CDEF9CCACC7A}" type="slidenum">
              <a:rPr lang="en-US" smtClean="0"/>
              <a:t>‹#›</a:t>
            </a:fld>
            <a:endParaRPr lang="en-US"/>
          </a:p>
        </p:txBody>
      </p:sp>
    </p:spTree>
    <p:extLst>
      <p:ext uri="{BB962C8B-B14F-4D97-AF65-F5344CB8AC3E}">
        <p14:creationId xmlns:p14="http://schemas.microsoft.com/office/powerpoint/2010/main" val="1574534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257300" y="2738438"/>
            <a:ext cx="7772400" cy="65270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9258300" y="2738438"/>
            <a:ext cx="7772400" cy="65270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D9B1E3C7-B5C4-4868-A543-FD29FFAB13F6}"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C6E3B-3F11-49B4-A527-CDEF9CCACC7A}" type="slidenum">
              <a:rPr lang="en-US" smtClean="0"/>
              <a:t>‹#›</a:t>
            </a:fld>
            <a:endParaRPr lang="en-US"/>
          </a:p>
        </p:txBody>
      </p:sp>
    </p:spTree>
    <p:extLst>
      <p:ext uri="{BB962C8B-B14F-4D97-AF65-F5344CB8AC3E}">
        <p14:creationId xmlns:p14="http://schemas.microsoft.com/office/powerpoint/2010/main" val="1692919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90"/>
            <a:ext cx="15773400" cy="1988345"/>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259684" y="2521745"/>
            <a:ext cx="7736680"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編輯母片文字樣式</a:t>
            </a:r>
          </a:p>
        </p:txBody>
      </p:sp>
      <p:sp>
        <p:nvSpPr>
          <p:cNvPr id="4" name="Content Placeholder 3"/>
          <p:cNvSpPr>
            <a:spLocks noGrp="1"/>
          </p:cNvSpPr>
          <p:nvPr>
            <p:ph sz="half" idx="2"/>
          </p:nvPr>
        </p:nvSpPr>
        <p:spPr>
          <a:xfrm>
            <a:off x="1259684" y="3757613"/>
            <a:ext cx="7736680" cy="5526882"/>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9258301"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編輯母片文字樣式</a:t>
            </a:r>
          </a:p>
        </p:txBody>
      </p:sp>
      <p:sp>
        <p:nvSpPr>
          <p:cNvPr id="6" name="Content Placeholder 5"/>
          <p:cNvSpPr>
            <a:spLocks noGrp="1"/>
          </p:cNvSpPr>
          <p:nvPr>
            <p:ph sz="quarter" idx="4"/>
          </p:nvPr>
        </p:nvSpPr>
        <p:spPr>
          <a:xfrm>
            <a:off x="9258301" y="3757613"/>
            <a:ext cx="7774782" cy="5526882"/>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9" name="Slide Number Placeholder 8"/>
          <p:cNvSpPr>
            <a:spLocks noGrp="1"/>
          </p:cNvSpPr>
          <p:nvPr>
            <p:ph type="sldNum" sz="quarter" idx="12"/>
          </p:nvPr>
        </p:nvSpPr>
        <p:spPr/>
        <p:txBody>
          <a:bodyPr/>
          <a:lstStyle/>
          <a:p>
            <a:fld id="{ACAC6E3B-3F11-49B4-A527-CDEF9CCACC7A}" type="slidenum">
              <a:rPr lang="en-US" smtClean="0"/>
              <a:t>‹#›</a:t>
            </a:fld>
            <a:endParaRPr lang="en-US"/>
          </a:p>
        </p:txBody>
      </p:sp>
    </p:spTree>
    <p:extLst>
      <p:ext uri="{BB962C8B-B14F-4D97-AF65-F5344CB8AC3E}">
        <p14:creationId xmlns:p14="http://schemas.microsoft.com/office/powerpoint/2010/main" val="1247237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5" name="Slide Number Placeholder 4"/>
          <p:cNvSpPr>
            <a:spLocks noGrp="1"/>
          </p:cNvSpPr>
          <p:nvPr>
            <p:ph type="sldNum" sz="quarter" idx="12"/>
          </p:nvPr>
        </p:nvSpPr>
        <p:spPr/>
        <p:txBody>
          <a:bodyPr/>
          <a:lstStyle/>
          <a:p>
            <a:fld id="{ACAC6E3B-3F11-49B4-A527-CDEF9CCACC7A}" type="slidenum">
              <a:rPr lang="en-US" smtClean="0"/>
              <a:t>‹#›</a:t>
            </a:fld>
            <a:endParaRPr lang="en-US"/>
          </a:p>
        </p:txBody>
      </p:sp>
    </p:spTree>
    <p:extLst>
      <p:ext uri="{BB962C8B-B14F-4D97-AF65-F5344CB8AC3E}">
        <p14:creationId xmlns:p14="http://schemas.microsoft.com/office/powerpoint/2010/main" val="3490780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AC6E3B-3F11-49B4-A527-CDEF9CCACC7A}" type="slidenum">
              <a:rPr lang="en-US" smtClean="0"/>
              <a:t>‹#›</a:t>
            </a:fld>
            <a:endParaRPr lang="en-US"/>
          </a:p>
        </p:txBody>
      </p:sp>
    </p:spTree>
    <p:extLst>
      <p:ext uri="{BB962C8B-B14F-4D97-AF65-F5344CB8AC3E}">
        <p14:creationId xmlns:p14="http://schemas.microsoft.com/office/powerpoint/2010/main" val="345171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259682" y="685800"/>
            <a:ext cx="5898356" cy="2400300"/>
          </a:xfrm>
        </p:spPr>
        <p:txBody>
          <a:bodyPr anchor="b"/>
          <a:lstStyle>
            <a:lvl1pPr>
              <a:defRPr sz="4800"/>
            </a:lvl1pPr>
          </a:lstStyle>
          <a:p>
            <a:r>
              <a:rPr lang="zh-TW" altLang="en-US"/>
              <a:t>按一下以編輯母片標題樣式</a:t>
            </a:r>
            <a:endParaRPr lang="en-US" dirty="0"/>
          </a:p>
        </p:txBody>
      </p:sp>
      <p:sp>
        <p:nvSpPr>
          <p:cNvPr id="3" name="Content Placeholder 2"/>
          <p:cNvSpPr>
            <a:spLocks noGrp="1"/>
          </p:cNvSpPr>
          <p:nvPr>
            <p:ph idx="1"/>
          </p:nvPr>
        </p:nvSpPr>
        <p:spPr>
          <a:xfrm>
            <a:off x="7774782" y="1481140"/>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259682"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編輯母片文字樣式</a:t>
            </a:r>
          </a:p>
        </p:txBody>
      </p:sp>
      <p:sp>
        <p:nvSpPr>
          <p:cNvPr id="7" name="Slide Number Placeholder 6"/>
          <p:cNvSpPr>
            <a:spLocks noGrp="1"/>
          </p:cNvSpPr>
          <p:nvPr>
            <p:ph type="sldNum" sz="quarter" idx="12"/>
          </p:nvPr>
        </p:nvSpPr>
        <p:spPr/>
        <p:txBody>
          <a:bodyPr/>
          <a:lstStyle/>
          <a:p>
            <a:fld id="{ACAC6E3B-3F11-49B4-A527-CDEF9CCACC7A}" type="slidenum">
              <a:rPr lang="en-US" smtClean="0"/>
              <a:t>‹#›</a:t>
            </a:fld>
            <a:endParaRPr lang="en-US"/>
          </a:p>
        </p:txBody>
      </p:sp>
    </p:spTree>
    <p:extLst>
      <p:ext uri="{BB962C8B-B14F-4D97-AF65-F5344CB8AC3E}">
        <p14:creationId xmlns:p14="http://schemas.microsoft.com/office/powerpoint/2010/main" val="953569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259682" y="685800"/>
            <a:ext cx="5898356" cy="2400300"/>
          </a:xfrm>
        </p:spPr>
        <p:txBody>
          <a:bodyPr anchor="b"/>
          <a:lstStyle>
            <a:lvl1pP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7774782" y="1481140"/>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259682"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編輯母片文字樣式</a:t>
            </a:r>
          </a:p>
        </p:txBody>
      </p:sp>
      <p:sp>
        <p:nvSpPr>
          <p:cNvPr id="5" name="Date Placeholder 4"/>
          <p:cNvSpPr>
            <a:spLocks noGrp="1"/>
          </p:cNvSpPr>
          <p:nvPr>
            <p:ph type="dt" sz="half" idx="10"/>
          </p:nvPr>
        </p:nvSpPr>
        <p:spPr/>
        <p:txBody>
          <a:bodyPr/>
          <a:lstStyle/>
          <a:p>
            <a:fld id="{D9B1E3C7-B5C4-4868-A543-FD29FFAB13F6}"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C6E3B-3F11-49B4-A527-CDEF9CCACC7A}" type="slidenum">
              <a:rPr lang="en-US" smtClean="0"/>
              <a:t>‹#›</a:t>
            </a:fld>
            <a:endParaRPr lang="en-US"/>
          </a:p>
        </p:txBody>
      </p:sp>
    </p:spTree>
    <p:extLst>
      <p:ext uri="{BB962C8B-B14F-4D97-AF65-F5344CB8AC3E}">
        <p14:creationId xmlns:p14="http://schemas.microsoft.com/office/powerpoint/2010/main" val="1272532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90"/>
            <a:ext cx="15773400" cy="1988345"/>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257300" y="953452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C764DE79-268F-4C1A-8933-263129D2AF90}" type="datetimeFigureOut">
              <a:rPr lang="en-US" dirty="0"/>
              <a:t>10/23/2024</a:t>
            </a:fld>
            <a:endParaRPr lang="en-US" dirty="0"/>
          </a:p>
        </p:txBody>
      </p:sp>
      <p:sp>
        <p:nvSpPr>
          <p:cNvPr id="5" name="Footer Placeholder 4"/>
          <p:cNvSpPr>
            <a:spLocks noGrp="1"/>
          </p:cNvSpPr>
          <p:nvPr>
            <p:ph type="ftr" sz="quarter" idx="3"/>
          </p:nvPr>
        </p:nvSpPr>
        <p:spPr>
          <a:xfrm>
            <a:off x="6057900" y="953452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2915900" y="953452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48F63A3B-78C7-47BE-AE5E-E10140E04643}" type="slidenum">
              <a:rPr lang="en-US" dirty="0"/>
              <a:t>‹#›</a:t>
            </a:fld>
            <a:endParaRPr lang="en-US" dirty="0"/>
          </a:p>
        </p:txBody>
      </p:sp>
      <p:pic>
        <p:nvPicPr>
          <p:cNvPr id="9" name="圖片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572" y="0"/>
            <a:ext cx="18280856" cy="10287000"/>
          </a:xfrm>
          <a:prstGeom prst="rect">
            <a:avLst/>
          </a:prstGeom>
        </p:spPr>
      </p:pic>
    </p:spTree>
    <p:extLst>
      <p:ext uri="{BB962C8B-B14F-4D97-AF65-F5344CB8AC3E}">
        <p14:creationId xmlns:p14="http://schemas.microsoft.com/office/powerpoint/2010/main" val="4076684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media" Target="../media/media3.m4a"/><Relationship Id="rId7" Type="http://schemas.openxmlformats.org/officeDocument/2006/relationships/image" Target="../media/image4.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notesSlide" Target="../notesSlides/notesSlide10.xml"/><Relationship Id="rId5" Type="http://schemas.openxmlformats.org/officeDocument/2006/relationships/slideLayout" Target="../slideLayouts/slideLayout7.xml"/><Relationship Id="rId4" Type="http://schemas.openxmlformats.org/officeDocument/2006/relationships/audio" Target="../media/media3.m4a"/></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media" Target="../media/media5.m4a"/><Relationship Id="rId7" Type="http://schemas.openxmlformats.org/officeDocument/2006/relationships/image" Target="../media/image4.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notesSlide" Target="../notesSlides/notesSlide27.xml"/><Relationship Id="rId5" Type="http://schemas.openxmlformats.org/officeDocument/2006/relationships/slideLayout" Target="../slideLayouts/slideLayout7.xml"/><Relationship Id="rId4" Type="http://schemas.openxmlformats.org/officeDocument/2006/relationships/audio" Target="../media/media5.m4a"/></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813811" y="3688015"/>
            <a:ext cx="14504750" cy="2870339"/>
          </a:xfrm>
        </p:spPr>
        <p:txBody>
          <a:bodyPr>
            <a:normAutofit/>
          </a:bodyPr>
          <a:lstStyle/>
          <a:p>
            <a:r>
              <a:rPr lang="zh-TW" altLang="en-US" dirty="0">
                <a:latin typeface="微軟正黑體" panose="020B0604030504040204" pitchFamily="34" charset="-120"/>
                <a:ea typeface="微軟正黑體" panose="020B0604030504040204" pitchFamily="34" charset="-120"/>
              </a:rPr>
              <a:t>盡孝以敬</a:t>
            </a:r>
            <a:endParaRPr lang="en-US" dirty="0">
              <a:latin typeface="微軟正黑體" panose="020B0604030504040204" pitchFamily="34" charset="-120"/>
              <a:ea typeface="微軟正黑體" panose="020B0604030504040204" pitchFamily="34" charset="-120"/>
            </a:endParaRPr>
          </a:p>
        </p:txBody>
      </p:sp>
      <p:sp>
        <p:nvSpPr>
          <p:cNvPr id="3" name="副標題 2"/>
          <p:cNvSpPr>
            <a:spLocks noGrp="1"/>
          </p:cNvSpPr>
          <p:nvPr>
            <p:ph type="subTitle" idx="1"/>
          </p:nvPr>
        </p:nvSpPr>
        <p:spPr>
          <a:xfrm>
            <a:off x="1813812" y="6915149"/>
            <a:ext cx="13069608" cy="1276352"/>
          </a:xfrm>
        </p:spPr>
        <p:txBody>
          <a:bodyPr>
            <a:normAutofit fontScale="92500" lnSpcReduction="10000"/>
          </a:bodyPr>
          <a:lstStyle/>
          <a:p>
            <a:pPr>
              <a:lnSpc>
                <a:spcPct val="120000"/>
              </a:lnSpc>
              <a:spcBef>
                <a:spcPts val="0"/>
              </a:spcBef>
            </a:pPr>
            <a:r>
              <a:rPr lang="zh-TW" altLang="en-US" dirty="0">
                <a:latin typeface="微軟正黑體" panose="020B0604030504040204" pitchFamily="34" charset="-120"/>
                <a:ea typeface="微軟正黑體" panose="020B0604030504040204" pitchFamily="34" charset="-120"/>
              </a:rPr>
              <a:t>學校：德貞女子中學</a:t>
            </a:r>
          </a:p>
          <a:p>
            <a:pPr>
              <a:lnSpc>
                <a:spcPct val="120000"/>
              </a:lnSpc>
              <a:spcBef>
                <a:spcPts val="0"/>
              </a:spcBef>
            </a:pPr>
            <a:r>
              <a:rPr lang="zh-TW" altLang="en-US" dirty="0">
                <a:latin typeface="微軟正黑體" panose="020B0604030504040204" pitchFamily="34" charset="-120"/>
                <a:ea typeface="微軟正黑體" panose="020B0604030504040204" pitchFamily="34" charset="-120"/>
              </a:rPr>
              <a:t>組員：馮安琪副校長、雷珮諺同學、何穎詩同學</a:t>
            </a:r>
          </a:p>
          <a:p>
            <a:pPr>
              <a:lnSpc>
                <a:spcPct val="120000"/>
              </a:lnSpc>
              <a:spcBef>
                <a:spcPts val="0"/>
              </a:spcBef>
            </a:pPr>
            <a:endParaRPr lang="en-US" sz="1650" dirty="0">
              <a:latin typeface="微軟正黑體" panose="020B0604030504040204" pitchFamily="34" charset="-120"/>
              <a:ea typeface="微軟正黑體" panose="020B0604030504040204" pitchFamily="34" charset="-120"/>
            </a:endParaRPr>
          </a:p>
        </p:txBody>
      </p:sp>
      <p:sp>
        <p:nvSpPr>
          <p:cNvPr id="7" name="文字方塊 6">
            <a:extLst>
              <a:ext uri="{FF2B5EF4-FFF2-40B4-BE49-F238E27FC236}">
                <a16:creationId xmlns:a16="http://schemas.microsoft.com/office/drawing/2014/main" id="{ACE75B61-4248-49CA-840C-E68EECD773FD}"/>
              </a:ext>
            </a:extLst>
          </p:cNvPr>
          <p:cNvSpPr txBox="1"/>
          <p:nvPr/>
        </p:nvSpPr>
        <p:spPr>
          <a:xfrm>
            <a:off x="5086351" y="2332372"/>
            <a:ext cx="10358438" cy="2308324"/>
          </a:xfrm>
          <a:prstGeom prst="rect">
            <a:avLst/>
          </a:prstGeom>
          <a:noFill/>
        </p:spPr>
        <p:txBody>
          <a:bodyPr wrap="square">
            <a:spAutoFit/>
          </a:bodyPr>
          <a:lstStyle/>
          <a:p>
            <a:pPr algn="r" defTabSz="685800">
              <a:buClrTx/>
            </a:pPr>
            <a:r>
              <a:rPr lang="zh-TW" altLang="en-US" sz="14400" b="1" u="heavy" kern="1200" dirty="0">
                <a:solidFill>
                  <a:prstClr val="white"/>
                </a:solidFill>
                <a:effectLst>
                  <a:outerShdw blurRad="38100" dist="38100" dir="2700000" algn="tl">
                    <a:srgbClr val="000000">
                      <a:alpha val="43137"/>
                    </a:srgbClr>
                  </a:outerShdw>
                </a:effectLst>
                <a:uFill>
                  <a:solidFill>
                    <a:srgbClr val="7761A0"/>
                  </a:solidFill>
                </a:uFill>
                <a:latin typeface="微軟正黑體" panose="020B0604030504040204" pitchFamily="34" charset="-120"/>
                <a:ea typeface="微軟正黑體" panose="020B0604030504040204" pitchFamily="34" charset="-120"/>
                <a:cs typeface="+mn-cs"/>
              </a:rPr>
              <a:t>中學組</a:t>
            </a:r>
            <a:r>
              <a:rPr lang="zh-HK" altLang="en-US" sz="14400" b="1" u="heavy" kern="1200" dirty="0">
                <a:solidFill>
                  <a:prstClr val="white"/>
                </a:solidFill>
                <a:effectLst>
                  <a:outerShdw blurRad="38100" dist="38100" dir="2700000" algn="tl">
                    <a:srgbClr val="000000">
                      <a:alpha val="43137"/>
                    </a:srgbClr>
                  </a:outerShdw>
                </a:effectLst>
                <a:uFill>
                  <a:solidFill>
                    <a:srgbClr val="7761A0"/>
                  </a:solidFill>
                </a:uFill>
                <a:latin typeface="微軟正黑體" panose="020B0604030504040204" pitchFamily="34" charset="-120"/>
                <a:ea typeface="微軟正黑體" panose="020B0604030504040204" pitchFamily="34" charset="-120"/>
                <a:cs typeface="+mn-cs"/>
              </a:rPr>
              <a:t>冠軍</a:t>
            </a:r>
          </a:p>
        </p:txBody>
      </p:sp>
    </p:spTree>
    <p:extLst>
      <p:ext uri="{BB962C8B-B14F-4D97-AF65-F5344CB8AC3E}">
        <p14:creationId xmlns:p14="http://schemas.microsoft.com/office/powerpoint/2010/main" val="125425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8" name="Google Shape;188;p5"/>
          <p:cNvSpPr txBox="1"/>
          <p:nvPr/>
        </p:nvSpPr>
        <p:spPr>
          <a:xfrm>
            <a:off x="1219200" y="2999973"/>
            <a:ext cx="15980229" cy="4598182"/>
          </a:xfrm>
          <a:prstGeom prst="rect">
            <a:avLst/>
          </a:prstGeom>
          <a:noFill/>
          <a:ln>
            <a:noFill/>
          </a:ln>
        </p:spPr>
        <p:txBody>
          <a:bodyPr spcFirstLastPara="1" wrap="square" lIns="0" tIns="0" rIns="0" bIns="0" anchor="t" anchorCtr="0">
            <a:spAutoFit/>
          </a:bodyPr>
          <a:lstStyle/>
          <a:p>
            <a:pPr marL="0" marR="0" lvl="0" indent="0" algn="l" rtl="0">
              <a:lnSpc>
                <a:spcPct val="166066"/>
              </a:lnSpc>
              <a:spcBef>
                <a:spcPts val="0"/>
              </a:spcBef>
              <a:spcAft>
                <a:spcPts val="0"/>
              </a:spcAft>
              <a:buNone/>
            </a:pPr>
            <a:r>
              <a:rPr lang="zh-TW" sz="6000" b="0" i="0" u="sng" strike="noStrike" cap="none" dirty="0">
                <a:solidFill>
                  <a:srgbClr val="438B68"/>
                </a:solidFill>
                <a:latin typeface="Microsoft JhengHei"/>
                <a:ea typeface="Microsoft JhengHei"/>
                <a:cs typeface="Microsoft JhengHei"/>
                <a:sym typeface="Microsoft JhengHei"/>
              </a:rPr>
              <a:t>在母女爭</a:t>
            </a:r>
            <a:r>
              <a:rPr lang="zh-TW" altLang="en-US" sz="6000" b="0" i="0" u="sng" strike="noStrike" cap="none" dirty="0">
                <a:solidFill>
                  <a:srgbClr val="438B68"/>
                </a:solidFill>
                <a:latin typeface="Microsoft JhengHei"/>
                <a:ea typeface="Microsoft JhengHei"/>
                <a:cs typeface="Microsoft JhengHei"/>
                <a:sym typeface="Microsoft JhengHei"/>
              </a:rPr>
              <a:t>執</a:t>
            </a:r>
            <a:r>
              <a:rPr lang="zh-TW" sz="6000" b="0" i="0" u="sng" strike="noStrike" cap="none" dirty="0">
                <a:solidFill>
                  <a:srgbClr val="438B68"/>
                </a:solidFill>
                <a:latin typeface="Microsoft JhengHei"/>
                <a:ea typeface="Microsoft JhengHei"/>
                <a:cs typeface="Microsoft JhengHei"/>
                <a:sym typeface="Microsoft JhengHei"/>
              </a:rPr>
              <a:t>事件中究竟誰對誰錯呢？</a:t>
            </a:r>
            <a:endParaRPr sz="6000" b="0" i="0" u="sng" strike="noStrike" cap="none" dirty="0">
              <a:solidFill>
                <a:srgbClr val="438B68"/>
              </a:solidFill>
              <a:latin typeface="Microsoft JhengHei"/>
              <a:ea typeface="Microsoft JhengHei"/>
              <a:cs typeface="Microsoft JhengHei"/>
              <a:sym typeface="Microsoft JhengHei"/>
            </a:endParaRPr>
          </a:p>
          <a:p>
            <a:pPr marL="0" marR="0" lvl="0" indent="0" algn="l" rtl="0">
              <a:lnSpc>
                <a:spcPct val="166066"/>
              </a:lnSpc>
              <a:spcBef>
                <a:spcPts val="0"/>
              </a:spcBef>
              <a:spcAft>
                <a:spcPts val="0"/>
              </a:spcAft>
              <a:buNone/>
            </a:pPr>
            <a:r>
              <a:rPr lang="zh-TW" altLang="en-US" sz="6000" b="0" i="0" u="none" strike="noStrike" cap="none" dirty="0">
                <a:solidFill>
                  <a:srgbClr val="438B68"/>
                </a:solidFill>
                <a:latin typeface="Microsoft JhengHei"/>
                <a:ea typeface="Microsoft JhengHei"/>
                <a:cs typeface="Microsoft JhengHei"/>
                <a:sym typeface="Microsoft JhengHei"/>
              </a:rPr>
              <a:t>（</a:t>
            </a:r>
            <a:r>
              <a:rPr lang="zh-TW" sz="6000" b="0" i="0" u="none" strike="noStrike" cap="none" dirty="0">
                <a:solidFill>
                  <a:srgbClr val="438B68"/>
                </a:solidFill>
                <a:latin typeface="Microsoft JhengHei"/>
                <a:ea typeface="Microsoft JhengHei"/>
                <a:cs typeface="Microsoft JhengHei"/>
                <a:sym typeface="Microsoft JhengHei"/>
              </a:rPr>
              <a:t>Nicole</a:t>
            </a:r>
            <a:r>
              <a:rPr lang="zh-TW" altLang="en-US" sz="6000" b="0" i="0" u="none" strike="noStrike" cap="none" dirty="0">
                <a:solidFill>
                  <a:srgbClr val="438B68"/>
                </a:solidFill>
                <a:latin typeface="Microsoft JhengHei"/>
                <a:ea typeface="Microsoft JhengHei"/>
                <a:cs typeface="Microsoft JhengHei"/>
                <a:sym typeface="Microsoft JhengHei"/>
              </a:rPr>
              <a:t>）</a:t>
            </a:r>
            <a:r>
              <a:rPr lang="zh-TW" sz="6000" b="0" i="0" u="none" strike="noStrike" cap="none" dirty="0">
                <a:solidFill>
                  <a:srgbClr val="438B68"/>
                </a:solidFill>
                <a:latin typeface="Microsoft JhengHei"/>
                <a:ea typeface="Microsoft JhengHei"/>
                <a:cs typeface="Microsoft JhengHei"/>
                <a:sym typeface="Microsoft JhengHei"/>
              </a:rPr>
              <a:t> 我認為係媽媽太煩啦……</a:t>
            </a:r>
            <a:endParaRPr sz="6000" b="0" i="0" u="none" strike="noStrike" cap="none" dirty="0">
              <a:solidFill>
                <a:srgbClr val="438B68"/>
              </a:solidFill>
              <a:latin typeface="Microsoft JhengHei"/>
              <a:ea typeface="Microsoft JhengHei"/>
              <a:cs typeface="Microsoft JhengHei"/>
              <a:sym typeface="Microsoft JhengHei"/>
            </a:endParaRPr>
          </a:p>
          <a:p>
            <a:pPr marL="0" marR="0" lvl="0" indent="0" algn="l" rtl="0">
              <a:lnSpc>
                <a:spcPct val="166066"/>
              </a:lnSpc>
              <a:spcBef>
                <a:spcPts val="0"/>
              </a:spcBef>
              <a:spcAft>
                <a:spcPts val="0"/>
              </a:spcAft>
              <a:buNone/>
            </a:pPr>
            <a:r>
              <a:rPr lang="zh-TW" altLang="en-US" sz="6000" b="0" i="0" u="none" strike="noStrike" cap="none" dirty="0">
                <a:solidFill>
                  <a:srgbClr val="438B68"/>
                </a:solidFill>
                <a:latin typeface="Microsoft JhengHei"/>
                <a:ea typeface="Microsoft JhengHei"/>
                <a:cs typeface="Microsoft JhengHei"/>
                <a:sym typeface="Microsoft JhengHei"/>
              </a:rPr>
              <a:t>（</a:t>
            </a:r>
            <a:r>
              <a:rPr lang="zh-TW" sz="6000" b="0" i="0" u="none" strike="noStrike" cap="none" dirty="0">
                <a:solidFill>
                  <a:srgbClr val="438B68"/>
                </a:solidFill>
                <a:latin typeface="Microsoft JhengHei"/>
                <a:ea typeface="Microsoft JhengHei"/>
                <a:cs typeface="Microsoft JhengHei"/>
                <a:sym typeface="Microsoft JhengHei"/>
              </a:rPr>
              <a:t>Nicole媽</a:t>
            </a:r>
            <a:r>
              <a:rPr lang="zh-TW" altLang="en-US" sz="6000" b="0" i="0" u="none" strike="noStrike" cap="none" dirty="0">
                <a:solidFill>
                  <a:srgbClr val="438B68"/>
                </a:solidFill>
                <a:latin typeface="Microsoft JhengHei"/>
                <a:ea typeface="Microsoft JhengHei"/>
                <a:cs typeface="Microsoft JhengHei"/>
                <a:sym typeface="Microsoft JhengHei"/>
              </a:rPr>
              <a:t>）</a:t>
            </a:r>
            <a:r>
              <a:rPr lang="zh-TW" sz="6000" b="0" i="0" u="none" strike="noStrike" cap="none" dirty="0">
                <a:solidFill>
                  <a:srgbClr val="438B68"/>
                </a:solidFill>
                <a:latin typeface="Microsoft JhengHei"/>
                <a:ea typeface="Microsoft JhengHei"/>
                <a:cs typeface="Microsoft JhengHei"/>
                <a:sym typeface="Microsoft JhengHei"/>
              </a:rPr>
              <a:t> 我認為</a:t>
            </a:r>
            <a:r>
              <a:rPr lang="zh-TW" altLang="en-US" sz="6000" b="0" i="0" u="none" strike="noStrike" cap="none" dirty="0">
                <a:solidFill>
                  <a:srgbClr val="438B68"/>
                </a:solidFill>
                <a:latin typeface="Microsoft JhengHei"/>
                <a:ea typeface="Microsoft JhengHei"/>
                <a:cs typeface="Microsoft JhengHei"/>
                <a:sym typeface="Microsoft JhengHei"/>
              </a:rPr>
              <a:t>阿</a:t>
            </a:r>
            <a:r>
              <a:rPr lang="zh-TW" sz="6000" b="0" i="0" u="none" strike="noStrike" cap="none" dirty="0">
                <a:solidFill>
                  <a:srgbClr val="438B68"/>
                </a:solidFill>
                <a:latin typeface="Microsoft JhengHei"/>
                <a:ea typeface="Microsoft JhengHei"/>
                <a:cs typeface="Microsoft JhengHei"/>
                <a:sym typeface="Microsoft JhengHei"/>
              </a:rPr>
              <a:t>囡一點都不明白我……</a:t>
            </a:r>
            <a:endParaRPr sz="6000" b="0" i="0" u="none" strike="noStrike" cap="none" dirty="0">
              <a:solidFill>
                <a:srgbClr val="438B68"/>
              </a:solidFill>
              <a:latin typeface="Microsoft JhengHei"/>
              <a:ea typeface="Microsoft JhengHei"/>
              <a:cs typeface="Microsoft JhengHei"/>
              <a:sym typeface="Microsoft JhengHei"/>
            </a:endParaRPr>
          </a:p>
        </p:txBody>
      </p:sp>
      <p:sp>
        <p:nvSpPr>
          <p:cNvPr id="4" name="Google Shape;197;p6">
            <a:extLst>
              <a:ext uri="{FF2B5EF4-FFF2-40B4-BE49-F238E27FC236}">
                <a16:creationId xmlns:a16="http://schemas.microsoft.com/office/drawing/2014/main" id="{5F78D8B3-AF9D-5326-C807-3D4D8D379FEA}"/>
              </a:ext>
            </a:extLst>
          </p:cNvPr>
          <p:cNvSpPr txBox="1"/>
          <p:nvPr/>
        </p:nvSpPr>
        <p:spPr>
          <a:xfrm>
            <a:off x="1219200" y="152367"/>
            <a:ext cx="10011727" cy="3471720"/>
          </a:xfrm>
          <a:prstGeom prst="rect">
            <a:avLst/>
          </a:prstGeom>
          <a:noFill/>
          <a:ln>
            <a:noFill/>
          </a:ln>
        </p:spPr>
        <p:txBody>
          <a:bodyPr spcFirstLastPara="1" wrap="square" lIns="0" tIns="0" rIns="0" bIns="0" anchor="t" anchorCtr="0">
            <a:spAutoFit/>
          </a:bodyPr>
          <a:lstStyle/>
          <a:p>
            <a:pPr marL="0" marR="0" lvl="0" indent="0" algn="l" rtl="0">
              <a:lnSpc>
                <a:spcPct val="282479"/>
              </a:lnSpc>
              <a:spcBef>
                <a:spcPts val="0"/>
              </a:spcBef>
              <a:spcAft>
                <a:spcPts val="0"/>
              </a:spcAft>
              <a:buNone/>
            </a:pPr>
            <a:r>
              <a:rPr lang="zh-TW" sz="8000" b="1" i="0" u="none" strike="noStrike" cap="none" dirty="0">
                <a:solidFill>
                  <a:srgbClr val="438B68"/>
                </a:solidFill>
                <a:latin typeface="Microsoft JhengHei"/>
                <a:ea typeface="Microsoft JhengHei"/>
                <a:cs typeface="Microsoft JhengHei"/>
                <a:sym typeface="Microsoft JhengHei"/>
              </a:rPr>
              <a:t>小組討論</a:t>
            </a:r>
            <a:endParaRPr sz="8000" b="1" i="0" u="none" strike="noStrike" cap="none" dirty="0">
              <a:solidFill>
                <a:srgbClr val="438B68"/>
              </a:solidFill>
              <a:latin typeface="Microsoft JhengHei"/>
              <a:ea typeface="Microsoft JhengHei"/>
              <a:cs typeface="Microsoft JhengHei"/>
              <a:sym typeface="Microsoft JhengHe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2" name="Google Shape;179;p4">
            <a:extLst>
              <a:ext uri="{FF2B5EF4-FFF2-40B4-BE49-F238E27FC236}">
                <a16:creationId xmlns:a16="http://schemas.microsoft.com/office/drawing/2014/main" id="{033AF0E5-2B93-CFC7-009C-C0C7079D65AB}"/>
              </a:ext>
            </a:extLst>
          </p:cNvPr>
          <p:cNvSpPr txBox="1"/>
          <p:nvPr/>
        </p:nvSpPr>
        <p:spPr>
          <a:xfrm>
            <a:off x="986971" y="3020781"/>
            <a:ext cx="12103114" cy="1938992"/>
          </a:xfrm>
          <a:prstGeom prst="rect">
            <a:avLst/>
          </a:prstGeom>
          <a:noFill/>
          <a:ln>
            <a:noFill/>
          </a:ln>
        </p:spPr>
        <p:txBody>
          <a:bodyPr spcFirstLastPara="1" wrap="square" lIns="0" tIns="0" rIns="0" bIns="0" anchor="t" anchorCtr="0">
            <a:spAutoFit/>
          </a:bodyPr>
          <a:lstStyle/>
          <a:p>
            <a:pPr marL="0" marR="0" lvl="0" indent="0" rtl="0">
              <a:lnSpc>
                <a:spcPct val="174986"/>
              </a:lnSpc>
              <a:spcBef>
                <a:spcPts val="0"/>
              </a:spcBef>
              <a:spcAft>
                <a:spcPts val="0"/>
              </a:spcAft>
              <a:buNone/>
            </a:pPr>
            <a:r>
              <a:rPr lang="en-US" altLang="zh-TW" sz="7200" b="1" dirty="0">
                <a:solidFill>
                  <a:srgbClr val="366092"/>
                </a:solidFill>
                <a:latin typeface="Microsoft JhengHei"/>
                <a:ea typeface="Microsoft JhengHei"/>
                <a:cs typeface="Microsoft JhengHei"/>
                <a:sym typeface="Microsoft JhengHei"/>
              </a:rPr>
              <a:t>Nicole </a:t>
            </a:r>
            <a:r>
              <a:rPr lang="zh-TW" altLang="en-US" sz="7200" b="1" dirty="0">
                <a:solidFill>
                  <a:srgbClr val="366092"/>
                </a:solidFill>
                <a:latin typeface="Microsoft JhengHei"/>
                <a:ea typeface="Microsoft JhengHei"/>
                <a:cs typeface="Microsoft JhengHei"/>
                <a:sym typeface="Microsoft JhengHei"/>
              </a:rPr>
              <a:t>的內心想法</a:t>
            </a:r>
            <a:endParaRPr lang="zh-TW" altLang="en-US" sz="7200" b="1" i="0" u="none" strike="noStrike" cap="none" dirty="0">
              <a:solidFill>
                <a:srgbClr val="366092"/>
              </a:solidFill>
              <a:latin typeface="Microsoft JhengHei"/>
              <a:ea typeface="Microsoft JhengHei"/>
              <a:cs typeface="Microsoft JhengHei"/>
              <a:sym typeface="Microsoft JhengHei"/>
            </a:endParaRPr>
          </a:p>
        </p:txBody>
      </p:sp>
      <p:sp>
        <p:nvSpPr>
          <p:cNvPr id="3" name="Google Shape;179;p4">
            <a:extLst>
              <a:ext uri="{FF2B5EF4-FFF2-40B4-BE49-F238E27FC236}">
                <a16:creationId xmlns:a16="http://schemas.microsoft.com/office/drawing/2014/main" id="{AFD3EB24-2E2F-09E6-CFBF-DD15DF7CA77D}"/>
              </a:ext>
            </a:extLst>
          </p:cNvPr>
          <p:cNvSpPr txBox="1"/>
          <p:nvPr/>
        </p:nvSpPr>
        <p:spPr>
          <a:xfrm>
            <a:off x="-107045" y="912009"/>
            <a:ext cx="11353802" cy="1938992"/>
          </a:xfrm>
          <a:prstGeom prst="rect">
            <a:avLst/>
          </a:prstGeom>
          <a:noFill/>
          <a:ln>
            <a:noFill/>
          </a:ln>
        </p:spPr>
        <p:txBody>
          <a:bodyPr spcFirstLastPara="1" wrap="square" lIns="0" tIns="0" rIns="0" bIns="0" anchor="t" anchorCtr="0">
            <a:spAutoFit/>
          </a:bodyPr>
          <a:lstStyle/>
          <a:p>
            <a:pPr marL="0" marR="0" lvl="0" indent="0" algn="ctr" rtl="0">
              <a:lnSpc>
                <a:spcPct val="174986"/>
              </a:lnSpc>
              <a:spcBef>
                <a:spcPts val="0"/>
              </a:spcBef>
              <a:spcAft>
                <a:spcPts val="0"/>
              </a:spcAft>
              <a:buNone/>
            </a:pPr>
            <a:r>
              <a:rPr lang="zh-TW" altLang="en-US" sz="7200" b="1" i="0" u="none" strike="noStrike" cap="none" dirty="0">
                <a:solidFill>
                  <a:srgbClr val="366092"/>
                </a:solidFill>
                <a:latin typeface="Microsoft JhengHei"/>
                <a:ea typeface="Microsoft JhengHei"/>
                <a:cs typeface="Microsoft JhengHei"/>
                <a:sym typeface="Microsoft JhengHei"/>
              </a:rPr>
              <a:t>隔牆有耳：請細心聆聽</a:t>
            </a:r>
            <a:endParaRPr sz="7200" b="1" i="0" u="none" strike="noStrike" cap="none" dirty="0">
              <a:solidFill>
                <a:srgbClr val="366092"/>
              </a:solidFill>
              <a:latin typeface="Microsoft JhengHei"/>
              <a:ea typeface="Microsoft JhengHei"/>
              <a:cs typeface="Microsoft JhengHei"/>
              <a:sym typeface="Microsoft JhengHei"/>
            </a:endParaRPr>
          </a:p>
        </p:txBody>
      </p:sp>
      <p:pic>
        <p:nvPicPr>
          <p:cNvPr id="6" name="盡孝以敬 媽獨白">
            <a:hlinkClick r:id="" action="ppaction://media"/>
            <a:extLst>
              <a:ext uri="{FF2B5EF4-FFF2-40B4-BE49-F238E27FC236}">
                <a16:creationId xmlns:a16="http://schemas.microsoft.com/office/drawing/2014/main" id="{339C0529-8AED-4A14-9908-114DFBA0D9E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325022" y="7717507"/>
            <a:ext cx="2459567" cy="2459567"/>
          </a:xfrm>
          <a:prstGeom prst="rect">
            <a:avLst/>
          </a:prstGeom>
        </p:spPr>
      </p:pic>
      <p:pic>
        <p:nvPicPr>
          <p:cNvPr id="7" name="盡孝以敬 Nicole 獨白">
            <a:hlinkClick r:id="" action="ppaction://media"/>
            <a:extLst>
              <a:ext uri="{FF2B5EF4-FFF2-40B4-BE49-F238E27FC236}">
                <a16:creationId xmlns:a16="http://schemas.microsoft.com/office/drawing/2014/main" id="{ED558106-F61E-480E-8819-BB5F80F79E3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0325021" y="3471035"/>
            <a:ext cx="2459567" cy="2459567"/>
          </a:xfrm>
          <a:prstGeom prst="rect">
            <a:avLst/>
          </a:prstGeom>
        </p:spPr>
      </p:pic>
      <p:sp>
        <p:nvSpPr>
          <p:cNvPr id="11" name="Google Shape;179;p4">
            <a:extLst>
              <a:ext uri="{FF2B5EF4-FFF2-40B4-BE49-F238E27FC236}">
                <a16:creationId xmlns:a16="http://schemas.microsoft.com/office/drawing/2014/main" id="{BD212516-9420-42E9-B372-20DEB321302E}"/>
              </a:ext>
            </a:extLst>
          </p:cNvPr>
          <p:cNvSpPr txBox="1"/>
          <p:nvPr/>
        </p:nvSpPr>
        <p:spPr>
          <a:xfrm>
            <a:off x="1146629" y="6270162"/>
            <a:ext cx="12954618" cy="1938992"/>
          </a:xfrm>
          <a:prstGeom prst="rect">
            <a:avLst/>
          </a:prstGeom>
          <a:noFill/>
          <a:ln>
            <a:noFill/>
          </a:ln>
        </p:spPr>
        <p:txBody>
          <a:bodyPr spcFirstLastPara="1" wrap="square" lIns="0" tIns="0" rIns="0" bIns="0" anchor="t" anchorCtr="0">
            <a:spAutoFit/>
          </a:bodyPr>
          <a:lstStyle/>
          <a:p>
            <a:pPr marL="0" marR="0" lvl="0" indent="0" rtl="0">
              <a:lnSpc>
                <a:spcPct val="174986"/>
              </a:lnSpc>
              <a:spcBef>
                <a:spcPts val="0"/>
              </a:spcBef>
              <a:spcAft>
                <a:spcPts val="0"/>
              </a:spcAft>
              <a:buNone/>
            </a:pPr>
            <a:r>
              <a:rPr lang="en-US" altLang="zh-TW" sz="7200" b="1" dirty="0">
                <a:solidFill>
                  <a:srgbClr val="366092"/>
                </a:solidFill>
                <a:latin typeface="Microsoft JhengHei"/>
                <a:ea typeface="Microsoft JhengHei"/>
                <a:cs typeface="Microsoft JhengHei"/>
                <a:sym typeface="Microsoft JhengHei"/>
              </a:rPr>
              <a:t>Nicole</a:t>
            </a:r>
            <a:r>
              <a:rPr lang="zh-TW" altLang="en-US" sz="7200" b="1" dirty="0">
                <a:solidFill>
                  <a:srgbClr val="366092"/>
                </a:solidFill>
                <a:latin typeface="Microsoft JhengHei"/>
                <a:ea typeface="Microsoft JhengHei"/>
                <a:cs typeface="Microsoft JhengHei"/>
                <a:sym typeface="Microsoft JhengHei"/>
              </a:rPr>
              <a:t>媽媽</a:t>
            </a:r>
            <a:r>
              <a:rPr lang="en-US" altLang="zh-TW" sz="7200" b="1" dirty="0">
                <a:solidFill>
                  <a:srgbClr val="366092"/>
                </a:solidFill>
                <a:latin typeface="Microsoft JhengHei"/>
                <a:ea typeface="Microsoft JhengHei"/>
                <a:cs typeface="Microsoft JhengHei"/>
                <a:sym typeface="Microsoft JhengHei"/>
              </a:rPr>
              <a:t> </a:t>
            </a:r>
            <a:r>
              <a:rPr lang="zh-TW" altLang="en-US" sz="7200" b="1" dirty="0">
                <a:solidFill>
                  <a:srgbClr val="366092"/>
                </a:solidFill>
                <a:latin typeface="Microsoft JhengHei"/>
                <a:ea typeface="Microsoft JhengHei"/>
                <a:cs typeface="Microsoft JhengHei"/>
                <a:sym typeface="Microsoft JhengHei"/>
              </a:rPr>
              <a:t>的內心想法</a:t>
            </a:r>
            <a:endParaRPr lang="zh-TW" altLang="en-US" sz="7200" b="1" i="0" u="none" strike="noStrike" cap="none" dirty="0">
              <a:solidFill>
                <a:srgbClr val="366092"/>
              </a:solidFill>
              <a:latin typeface="Microsoft JhengHei"/>
              <a:ea typeface="Microsoft JhengHei"/>
              <a:cs typeface="Microsoft JhengHei"/>
              <a:sym typeface="Microsoft JhengHei"/>
            </a:endParaRPr>
          </a:p>
        </p:txBody>
      </p:sp>
    </p:spTree>
    <p:extLst>
      <p:ext uri="{BB962C8B-B14F-4D97-AF65-F5344CB8AC3E}">
        <p14:creationId xmlns:p14="http://schemas.microsoft.com/office/powerpoint/2010/main" val="151109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962"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394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6"/>
                </p:tgtEl>
              </p:cMediaNode>
            </p:audio>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8" name="Google Shape;188;p5"/>
          <p:cNvSpPr txBox="1"/>
          <p:nvPr/>
        </p:nvSpPr>
        <p:spPr>
          <a:xfrm>
            <a:off x="1533542" y="2873635"/>
            <a:ext cx="14630872" cy="3678571"/>
          </a:xfrm>
          <a:prstGeom prst="rect">
            <a:avLst/>
          </a:prstGeom>
          <a:noFill/>
          <a:ln>
            <a:noFill/>
          </a:ln>
        </p:spPr>
        <p:txBody>
          <a:bodyPr spcFirstLastPara="1" wrap="square" lIns="0" tIns="0" rIns="0" bIns="0" anchor="t" anchorCtr="0">
            <a:spAutoFit/>
          </a:bodyPr>
          <a:lstStyle/>
          <a:p>
            <a:pPr lvl="0">
              <a:lnSpc>
                <a:spcPct val="166066"/>
              </a:lnSpc>
            </a:pPr>
            <a:r>
              <a:rPr lang="zh-TW" altLang="zh-HK" sz="7200" b="1" dirty="0">
                <a:solidFill>
                  <a:srgbClr val="438B68"/>
                </a:solidFill>
                <a:latin typeface="Microsoft JhengHei"/>
                <a:ea typeface="Microsoft JhengHei"/>
              </a:rPr>
              <a:t>你們認為</a:t>
            </a:r>
            <a:r>
              <a:rPr lang="zh-TW" altLang="en-US" sz="7200" b="1" dirty="0">
                <a:solidFill>
                  <a:srgbClr val="438B68"/>
                </a:solidFill>
                <a:latin typeface="Microsoft JhengHei"/>
                <a:ea typeface="Microsoft JhengHei"/>
              </a:rPr>
              <a:t>情境</a:t>
            </a:r>
            <a:r>
              <a:rPr lang="zh-TW" altLang="zh-HK" sz="7200" b="1" dirty="0">
                <a:solidFill>
                  <a:srgbClr val="438B68"/>
                </a:solidFill>
                <a:latin typeface="Microsoft JhengHei"/>
                <a:ea typeface="Microsoft JhengHei"/>
              </a:rPr>
              <a:t>中的媽媽愛錫女兒</a:t>
            </a:r>
            <a:r>
              <a:rPr lang="zh-TW" altLang="en-US" sz="7200" b="1" dirty="0">
                <a:solidFill>
                  <a:srgbClr val="438B68"/>
                </a:solidFill>
                <a:latin typeface="Microsoft JhengHei"/>
                <a:ea typeface="Microsoft JhengHei"/>
              </a:rPr>
              <a:t>／</a:t>
            </a:r>
            <a:r>
              <a:rPr lang="zh-TW" altLang="zh-HK" sz="7200" b="1" dirty="0">
                <a:solidFill>
                  <a:srgbClr val="438B68"/>
                </a:solidFill>
                <a:latin typeface="Microsoft JhengHei"/>
                <a:ea typeface="Microsoft JhengHei"/>
              </a:rPr>
              <a:t>女兒愛錫媽媽嗎？</a:t>
            </a:r>
            <a:r>
              <a:rPr lang="zh-TW" altLang="en-US" sz="7200" b="1" dirty="0">
                <a:solidFill>
                  <a:srgbClr val="438B68"/>
                </a:solidFill>
                <a:latin typeface="Microsoft JhengHei"/>
                <a:ea typeface="Microsoft JhengHei"/>
                <a:sym typeface="Microsoft JhengHei"/>
              </a:rPr>
              <a:t>何以見得？</a:t>
            </a:r>
            <a:endParaRPr sz="7200" b="1" dirty="0">
              <a:solidFill>
                <a:srgbClr val="438B68"/>
              </a:solidFill>
              <a:latin typeface="Microsoft JhengHei"/>
              <a:ea typeface="Microsoft JhengHei"/>
              <a:sym typeface="Microsoft JhengHei"/>
            </a:endParaRPr>
          </a:p>
        </p:txBody>
      </p:sp>
      <p:pic>
        <p:nvPicPr>
          <p:cNvPr id="189" name="Google Shape;189;p5"/>
          <p:cNvPicPr preferRelativeResize="0"/>
          <p:nvPr/>
        </p:nvPicPr>
        <p:blipFill rotWithShape="1">
          <a:blip r:embed="rId3">
            <a:clrChange>
              <a:clrFrom>
                <a:srgbClr val="FFFFFF"/>
              </a:clrFrom>
              <a:clrTo>
                <a:srgbClr val="FFFFFF">
                  <a:alpha val="0"/>
                </a:srgbClr>
              </a:clrTo>
            </a:clrChange>
            <a:alphaModFix/>
          </a:blip>
          <a:srcRect/>
          <a:stretch/>
        </p:blipFill>
        <p:spPr>
          <a:xfrm rot="542137">
            <a:off x="12788669" y="5808788"/>
            <a:ext cx="3891766" cy="3585678"/>
          </a:xfrm>
          <a:prstGeom prst="rect">
            <a:avLst/>
          </a:prstGeom>
          <a:noFill/>
          <a:ln>
            <a:noFill/>
          </a:ln>
        </p:spPr>
      </p:pic>
      <p:sp>
        <p:nvSpPr>
          <p:cNvPr id="4" name="Google Shape;197;p6">
            <a:extLst>
              <a:ext uri="{FF2B5EF4-FFF2-40B4-BE49-F238E27FC236}">
                <a16:creationId xmlns:a16="http://schemas.microsoft.com/office/drawing/2014/main" id="{5F78D8B3-AF9D-5326-C807-3D4D8D379FEA}"/>
              </a:ext>
            </a:extLst>
          </p:cNvPr>
          <p:cNvSpPr txBox="1"/>
          <p:nvPr/>
        </p:nvSpPr>
        <p:spPr>
          <a:xfrm>
            <a:off x="1533542" y="-148550"/>
            <a:ext cx="10011727" cy="3471720"/>
          </a:xfrm>
          <a:prstGeom prst="rect">
            <a:avLst/>
          </a:prstGeom>
          <a:noFill/>
          <a:ln>
            <a:noFill/>
          </a:ln>
        </p:spPr>
        <p:txBody>
          <a:bodyPr spcFirstLastPara="1" wrap="square" lIns="0" tIns="0" rIns="0" bIns="0" anchor="t" anchorCtr="0">
            <a:spAutoFit/>
          </a:bodyPr>
          <a:lstStyle/>
          <a:p>
            <a:pPr marL="0" marR="0" lvl="0" indent="0" algn="l" rtl="0">
              <a:lnSpc>
                <a:spcPct val="282479"/>
              </a:lnSpc>
              <a:spcBef>
                <a:spcPts val="0"/>
              </a:spcBef>
              <a:spcAft>
                <a:spcPts val="0"/>
              </a:spcAft>
              <a:buNone/>
            </a:pPr>
            <a:r>
              <a:rPr lang="zh-TW" altLang="en-US" sz="8000" b="1" i="0" u="none" strike="noStrike" cap="none" dirty="0">
                <a:solidFill>
                  <a:srgbClr val="438B68"/>
                </a:solidFill>
                <a:latin typeface="Microsoft JhengHei"/>
                <a:ea typeface="Microsoft JhengHei"/>
                <a:cs typeface="Microsoft JhengHei"/>
                <a:sym typeface="Microsoft JhengHei"/>
              </a:rPr>
              <a:t>思考</a:t>
            </a:r>
            <a:r>
              <a:rPr lang="zh-TW" altLang="en-US" sz="8000" b="1" dirty="0">
                <a:solidFill>
                  <a:srgbClr val="438B68"/>
                </a:solidFill>
                <a:latin typeface="Microsoft JhengHei"/>
                <a:ea typeface="Microsoft JhengHei"/>
                <a:sym typeface="Microsoft JhengHei"/>
              </a:rPr>
              <a:t>：</a:t>
            </a:r>
            <a:endParaRPr sz="8000" b="1" dirty="0">
              <a:solidFill>
                <a:srgbClr val="438B68"/>
              </a:solidFill>
              <a:latin typeface="Microsoft JhengHei"/>
              <a:ea typeface="Microsoft JhengHei"/>
              <a:sym typeface="Microsoft JhengHei"/>
            </a:endParaRPr>
          </a:p>
        </p:txBody>
      </p:sp>
      <p:sp>
        <p:nvSpPr>
          <p:cNvPr id="5" name="文字方塊 4"/>
          <p:cNvSpPr txBox="1"/>
          <p:nvPr/>
        </p:nvSpPr>
        <p:spPr>
          <a:xfrm>
            <a:off x="14503790" y="5364158"/>
            <a:ext cx="2729133" cy="707886"/>
          </a:xfrm>
          <a:prstGeom prst="rect">
            <a:avLst/>
          </a:prstGeom>
          <a:noFill/>
        </p:spPr>
        <p:txBody>
          <a:bodyPr wrap="square" rtlCol="0">
            <a:spAutoFit/>
          </a:bodyPr>
          <a:lstStyle/>
          <a:p>
            <a:r>
              <a:rPr lang="en-US" altLang="zh-TW" sz="4000" dirty="0">
                <a:solidFill>
                  <a:srgbClr val="FF0000"/>
                </a:solidFill>
              </a:rPr>
              <a:t>[</a:t>
            </a:r>
            <a:r>
              <a:rPr lang="zh-TW" altLang="en-US" sz="4000" dirty="0">
                <a:solidFill>
                  <a:srgbClr val="FF0000"/>
                </a:solidFill>
              </a:rPr>
              <a:t>更換圖片</a:t>
            </a:r>
            <a:r>
              <a:rPr lang="en-US" altLang="zh-TW" sz="4000" dirty="0">
                <a:solidFill>
                  <a:srgbClr val="FF0000"/>
                </a:solidFill>
              </a:rPr>
              <a:t>]</a:t>
            </a:r>
            <a:endParaRPr lang="zh-HK" altLang="en-US" sz="4000" dirty="0">
              <a:solidFill>
                <a:srgbClr val="FF0000"/>
              </a:solidFill>
            </a:endParaRPr>
          </a:p>
        </p:txBody>
      </p:sp>
    </p:spTree>
    <p:extLst>
      <p:ext uri="{BB962C8B-B14F-4D97-AF65-F5344CB8AC3E}">
        <p14:creationId xmlns:p14="http://schemas.microsoft.com/office/powerpoint/2010/main" val="246297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15" name="Google Shape;215;p7"/>
          <p:cNvSpPr txBox="1"/>
          <p:nvPr/>
        </p:nvSpPr>
        <p:spPr>
          <a:xfrm>
            <a:off x="1533570" y="21824"/>
            <a:ext cx="12806407" cy="3087640"/>
          </a:xfrm>
          <a:prstGeom prst="rect">
            <a:avLst/>
          </a:prstGeom>
          <a:noFill/>
          <a:ln>
            <a:noFill/>
          </a:ln>
        </p:spPr>
        <p:txBody>
          <a:bodyPr spcFirstLastPara="1" wrap="square" lIns="0" tIns="0" rIns="0" bIns="0" anchor="t" anchorCtr="0">
            <a:spAutoFit/>
          </a:bodyPr>
          <a:lstStyle/>
          <a:p>
            <a:pPr marL="0" marR="0" lvl="0" indent="0" algn="l" rtl="0">
              <a:lnSpc>
                <a:spcPct val="208614"/>
              </a:lnSpc>
              <a:spcBef>
                <a:spcPts val="0"/>
              </a:spcBef>
              <a:spcAft>
                <a:spcPts val="0"/>
              </a:spcAft>
              <a:buNone/>
            </a:pPr>
            <a:r>
              <a:rPr lang="zh-TW" sz="9600" b="1" dirty="0">
                <a:solidFill>
                  <a:srgbClr val="D05C28"/>
                </a:solidFill>
                <a:latin typeface="Microsoft JhengHei"/>
                <a:ea typeface="Microsoft JhengHei"/>
                <a:cs typeface="Microsoft JhengHei"/>
                <a:sym typeface="Microsoft JhengHei"/>
              </a:rPr>
              <a:t>解說</a:t>
            </a:r>
            <a:r>
              <a:rPr lang="zh-TW" altLang="en-US" sz="9600" b="1" dirty="0">
                <a:solidFill>
                  <a:srgbClr val="D05C28"/>
                </a:solidFill>
                <a:latin typeface="Microsoft JhengHei"/>
                <a:ea typeface="Microsoft JhengHei"/>
                <a:cs typeface="Microsoft JhengHei"/>
                <a:sym typeface="Microsoft JhengHei"/>
              </a:rPr>
              <a:t>：甚麼是孝親？</a:t>
            </a:r>
            <a:endParaRPr sz="9600" b="1" dirty="0">
              <a:solidFill>
                <a:srgbClr val="D05C28"/>
              </a:solidFill>
              <a:latin typeface="Microsoft JhengHei"/>
              <a:ea typeface="Microsoft JhengHei"/>
              <a:cs typeface="Microsoft JhengHei"/>
              <a:sym typeface="Microsoft JhengHei"/>
            </a:endParaRPr>
          </a:p>
        </p:txBody>
      </p:sp>
      <p:grpSp>
        <p:nvGrpSpPr>
          <p:cNvPr id="216" name="Google Shape;216;p7"/>
          <p:cNvGrpSpPr/>
          <p:nvPr/>
        </p:nvGrpSpPr>
        <p:grpSpPr>
          <a:xfrm>
            <a:off x="2940089" y="1987233"/>
            <a:ext cx="11577566" cy="8327570"/>
            <a:chOff x="100921" y="2179493"/>
            <a:chExt cx="12314118" cy="9608522"/>
          </a:xfrm>
        </p:grpSpPr>
        <p:pic>
          <p:nvPicPr>
            <p:cNvPr id="217" name="Google Shape;217;p7"/>
            <p:cNvPicPr preferRelativeResize="0"/>
            <p:nvPr/>
          </p:nvPicPr>
          <p:blipFill rotWithShape="1">
            <a:blip r:embed="rId3">
              <a:clrChange>
                <a:clrFrom>
                  <a:srgbClr val="FFFFFF"/>
                </a:clrFrom>
                <a:clrTo>
                  <a:srgbClr val="FFFFFF">
                    <a:alpha val="0"/>
                  </a:srgbClr>
                </a:clrTo>
              </a:clrChange>
              <a:alphaModFix/>
            </a:blip>
            <a:srcRect/>
            <a:stretch/>
          </p:blipFill>
          <p:spPr>
            <a:xfrm>
              <a:off x="100921" y="2179493"/>
              <a:ext cx="12314118" cy="9608522"/>
            </a:xfrm>
            <a:prstGeom prst="rect">
              <a:avLst/>
            </a:prstGeom>
            <a:noFill/>
            <a:ln>
              <a:noFill/>
            </a:ln>
          </p:spPr>
        </p:pic>
        <p:sp>
          <p:nvSpPr>
            <p:cNvPr id="218" name="Google Shape;218;p7"/>
            <p:cNvSpPr txBox="1"/>
            <p:nvPr/>
          </p:nvSpPr>
          <p:spPr>
            <a:xfrm rot="21378261">
              <a:off x="2197349" y="4121086"/>
              <a:ext cx="8372618" cy="4048356"/>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None/>
              </a:pPr>
              <a:r>
                <a:rPr lang="zh-TW" sz="4400" b="1" dirty="0">
                  <a:solidFill>
                    <a:schemeClr val="dk1"/>
                  </a:solidFill>
                  <a:latin typeface="Arial"/>
                  <a:ea typeface="Arial"/>
                  <a:cs typeface="Arial"/>
                  <a:sym typeface="Arial"/>
                </a:rPr>
                <a:t>孝親</a:t>
              </a:r>
              <a:r>
                <a:rPr lang="zh-TW" sz="3600" b="1" dirty="0">
                  <a:solidFill>
                    <a:schemeClr val="dk1"/>
                  </a:solidFill>
                  <a:latin typeface="Arial"/>
                  <a:ea typeface="Arial"/>
                  <a:cs typeface="Arial"/>
                  <a:sym typeface="Arial"/>
                </a:rPr>
                <a:t>所指的是為人子女要以禮和真誠的心照顧父母和長輩，並愛惜自己，</a:t>
              </a:r>
              <a:r>
                <a:rPr lang="zh-TW" sz="3600" b="1" dirty="0">
                  <a:solidFill>
                    <a:srgbClr val="E36C09"/>
                  </a:solidFill>
                  <a:latin typeface="Arial"/>
                  <a:ea typeface="Arial"/>
                  <a:cs typeface="Arial"/>
                  <a:sym typeface="Arial"/>
                </a:rPr>
                <a:t>以積極樂觀的心</a:t>
              </a:r>
              <a:r>
                <a:rPr lang="zh-TW" altLang="en-US" sz="3600" b="1" dirty="0">
                  <a:solidFill>
                    <a:srgbClr val="E36C09"/>
                  </a:solidFill>
                  <a:latin typeface="Arial"/>
                  <a:ea typeface="Arial"/>
                  <a:cs typeface="Arial"/>
                  <a:sym typeface="Arial"/>
                </a:rPr>
                <a:t>生</a:t>
              </a:r>
              <a:r>
                <a:rPr lang="zh-TW" sz="3600" b="1" dirty="0">
                  <a:solidFill>
                    <a:srgbClr val="E36C09"/>
                  </a:solidFill>
                  <a:latin typeface="Arial"/>
                  <a:ea typeface="Arial"/>
                  <a:cs typeface="Arial"/>
                  <a:sym typeface="Arial"/>
                </a:rPr>
                <a:t>活以免他們擔心</a:t>
              </a:r>
              <a:r>
                <a:rPr lang="zh-TW" sz="3600" b="1" dirty="0">
                  <a:solidFill>
                    <a:schemeClr val="dk1"/>
                  </a:solidFill>
                  <a:latin typeface="Arial"/>
                  <a:ea typeface="Arial"/>
                  <a:cs typeface="Arial"/>
                  <a:sym typeface="Arial"/>
                </a:rPr>
                <a:t>，學習</a:t>
              </a:r>
              <a:r>
                <a:rPr lang="zh-TW" sz="3600" b="1" dirty="0">
                  <a:solidFill>
                    <a:schemeClr val="dk1"/>
                  </a:solidFill>
                  <a:highlight>
                    <a:srgbClr val="FFFF00"/>
                  </a:highlight>
                  <a:latin typeface="Arial"/>
                  <a:ea typeface="Arial"/>
                  <a:cs typeface="Arial"/>
                  <a:sym typeface="Arial"/>
                </a:rPr>
                <a:t>「知恩感戴、飲水思源」</a:t>
              </a:r>
              <a:r>
                <a:rPr lang="zh-TW" sz="3600" b="1" dirty="0">
                  <a:solidFill>
                    <a:schemeClr val="dk1"/>
                  </a:solidFill>
                  <a:latin typeface="Arial"/>
                  <a:ea typeface="Arial"/>
                  <a:cs typeface="Arial"/>
                  <a:sym typeface="Arial"/>
                </a:rPr>
                <a:t>。</a:t>
              </a:r>
              <a:endParaRPr sz="3600" b="1" dirty="0">
                <a:solidFill>
                  <a:schemeClr val="dk1"/>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grpSp>
        <p:nvGrpSpPr>
          <p:cNvPr id="169" name="Google Shape;169;p3"/>
          <p:cNvGrpSpPr/>
          <p:nvPr/>
        </p:nvGrpSpPr>
        <p:grpSpPr>
          <a:xfrm>
            <a:off x="1649349" y="538229"/>
            <a:ext cx="14232628" cy="6202838"/>
            <a:chOff x="-668029" y="1441906"/>
            <a:chExt cx="18976839" cy="8270450"/>
          </a:xfrm>
        </p:grpSpPr>
        <p:sp>
          <p:nvSpPr>
            <p:cNvPr id="170" name="Google Shape;170;p3"/>
            <p:cNvSpPr txBox="1"/>
            <p:nvPr/>
          </p:nvSpPr>
          <p:spPr>
            <a:xfrm>
              <a:off x="-668029" y="1441906"/>
              <a:ext cx="12302968" cy="5259000"/>
            </a:xfrm>
            <a:prstGeom prst="rect">
              <a:avLst/>
            </a:prstGeom>
            <a:noFill/>
            <a:ln>
              <a:noFill/>
            </a:ln>
          </p:spPr>
          <p:txBody>
            <a:bodyPr spcFirstLastPara="1" wrap="square" lIns="0" tIns="0" rIns="0" bIns="0" anchor="t" anchorCtr="0">
              <a:spAutoFit/>
            </a:bodyPr>
            <a:lstStyle/>
            <a:p>
              <a:pPr marL="0" marR="0" lvl="0" indent="0" rtl="0">
                <a:lnSpc>
                  <a:spcPct val="388287"/>
                </a:lnSpc>
                <a:spcBef>
                  <a:spcPts val="0"/>
                </a:spcBef>
                <a:spcAft>
                  <a:spcPts val="0"/>
                </a:spcAft>
                <a:buNone/>
              </a:pPr>
              <a:r>
                <a:rPr lang="zh-TW" sz="6600" b="1" i="0" u="none" strike="noStrike" cap="none" dirty="0">
                  <a:solidFill>
                    <a:srgbClr val="037682"/>
                  </a:solidFill>
                  <a:latin typeface="Microsoft JhengHei"/>
                  <a:ea typeface="Microsoft JhengHei"/>
                  <a:cs typeface="Microsoft JhengHei"/>
                  <a:sym typeface="Microsoft JhengHei"/>
                </a:rPr>
                <a:t>本課節思考問題</a:t>
              </a:r>
              <a:r>
                <a:rPr lang="en-GB" altLang="zh-TW" sz="6600" b="1" i="0" u="none" strike="noStrike" cap="none" dirty="0">
                  <a:solidFill>
                    <a:srgbClr val="037682"/>
                  </a:solidFill>
                  <a:latin typeface="Microsoft JhengHei"/>
                  <a:ea typeface="Microsoft JhengHei"/>
                  <a:cs typeface="Microsoft JhengHei"/>
                  <a:sym typeface="Microsoft JhengHei"/>
                </a:rPr>
                <a:t> 2</a:t>
              </a:r>
              <a:r>
                <a:rPr lang="zh-TW" sz="6600" b="1" i="0" u="none" strike="noStrike" cap="none" dirty="0">
                  <a:solidFill>
                    <a:srgbClr val="037682"/>
                  </a:solidFill>
                  <a:latin typeface="Microsoft JhengHei"/>
                  <a:ea typeface="Microsoft JhengHei"/>
                  <a:cs typeface="Microsoft JhengHei"/>
                  <a:sym typeface="Microsoft JhengHei"/>
                </a:rPr>
                <a:t>：</a:t>
              </a:r>
              <a:endParaRPr sz="6600" b="1" i="0" u="none" strike="noStrike" cap="none" dirty="0">
                <a:solidFill>
                  <a:srgbClr val="037682"/>
                </a:solidFill>
                <a:latin typeface="Microsoft JhengHei"/>
                <a:ea typeface="Microsoft JhengHei"/>
                <a:cs typeface="Microsoft JhengHei"/>
                <a:sym typeface="Microsoft JhengHei"/>
              </a:endParaRPr>
            </a:p>
          </p:txBody>
        </p:sp>
        <p:sp>
          <p:nvSpPr>
            <p:cNvPr id="171" name="Google Shape;171;p3"/>
            <p:cNvSpPr txBox="1"/>
            <p:nvPr/>
          </p:nvSpPr>
          <p:spPr>
            <a:xfrm>
              <a:off x="-668029" y="6322965"/>
              <a:ext cx="18976839" cy="3389391"/>
            </a:xfrm>
            <a:prstGeom prst="rect">
              <a:avLst/>
            </a:prstGeom>
            <a:noFill/>
            <a:ln>
              <a:noFill/>
            </a:ln>
          </p:spPr>
          <p:txBody>
            <a:bodyPr spcFirstLastPara="1" wrap="square" lIns="0" tIns="0" rIns="0" bIns="0" anchor="t" anchorCtr="0">
              <a:spAutoFit/>
            </a:bodyPr>
            <a:lstStyle/>
            <a:p>
              <a:pPr marL="914400" marR="0" lvl="0" indent="-914400" rtl="0">
                <a:lnSpc>
                  <a:spcPct val="140006"/>
                </a:lnSpc>
                <a:spcBef>
                  <a:spcPts val="0"/>
                </a:spcBef>
                <a:spcAft>
                  <a:spcPts val="0"/>
                </a:spcAft>
                <a:buFont typeface="+mj-lt"/>
                <a:buAutoNum type="arabicPeriod"/>
              </a:pPr>
              <a:r>
                <a:rPr lang="zh-TW" altLang="en-US" sz="5400" b="1" dirty="0">
                  <a:solidFill>
                    <a:srgbClr val="037682"/>
                  </a:solidFill>
                  <a:latin typeface="Microsoft JhengHei"/>
                  <a:ea typeface="Microsoft JhengHei"/>
                  <a:sym typeface="Microsoft JhengHei"/>
                </a:rPr>
                <a:t>甚麼是「孝親」？</a:t>
              </a:r>
              <a:endParaRPr sz="5400" b="1" dirty="0">
                <a:solidFill>
                  <a:srgbClr val="037682"/>
                </a:solidFill>
                <a:latin typeface="Microsoft JhengHei"/>
                <a:ea typeface="Microsoft JhengHei"/>
                <a:sym typeface="Microsoft JhengHei"/>
              </a:endParaRPr>
            </a:p>
            <a:p>
              <a:pPr marL="1143000" marR="0" lvl="0" indent="-1143000" rtl="0">
                <a:lnSpc>
                  <a:spcPct val="140006"/>
                </a:lnSpc>
                <a:spcBef>
                  <a:spcPts val="0"/>
                </a:spcBef>
                <a:spcAft>
                  <a:spcPts val="0"/>
                </a:spcAft>
                <a:buFont typeface="+mj-lt"/>
                <a:buAutoNum type="arabicPeriod"/>
              </a:pPr>
              <a:r>
                <a:rPr lang="zh-TW" sz="6399" b="1" i="0" u="none" strike="noStrike" cap="none" dirty="0">
                  <a:solidFill>
                    <a:srgbClr val="E36C09"/>
                  </a:solidFill>
                  <a:highlight>
                    <a:srgbClr val="FFFF00"/>
                  </a:highlight>
                  <a:latin typeface="Microsoft JhengHei"/>
                  <a:ea typeface="Microsoft JhengHei"/>
                  <a:cs typeface="Microsoft JhengHei"/>
                  <a:sym typeface="Microsoft JhengHei"/>
                </a:rPr>
                <a:t>青年人如何實踐「孝親」？</a:t>
              </a:r>
              <a:endParaRPr sz="6399" b="1" i="0" u="none" strike="noStrike" cap="none" dirty="0">
                <a:solidFill>
                  <a:srgbClr val="E36C09"/>
                </a:solidFill>
                <a:highlight>
                  <a:srgbClr val="FFFF00"/>
                </a:highlight>
                <a:latin typeface="Microsoft JhengHei"/>
                <a:ea typeface="Microsoft JhengHei"/>
                <a:cs typeface="Microsoft JhengHei"/>
                <a:sym typeface="Microsoft JhengHei"/>
              </a:endParaRPr>
            </a:p>
          </p:txBody>
        </p:sp>
      </p:grpSp>
    </p:spTree>
    <p:extLst>
      <p:ext uri="{BB962C8B-B14F-4D97-AF65-F5344CB8AC3E}">
        <p14:creationId xmlns:p14="http://schemas.microsoft.com/office/powerpoint/2010/main" val="1563162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9" name="Google Shape;179;p4"/>
          <p:cNvSpPr txBox="1"/>
          <p:nvPr/>
        </p:nvSpPr>
        <p:spPr>
          <a:xfrm>
            <a:off x="2019301" y="335851"/>
            <a:ext cx="17392652" cy="1454244"/>
          </a:xfrm>
          <a:prstGeom prst="rect">
            <a:avLst/>
          </a:prstGeom>
          <a:noFill/>
          <a:ln>
            <a:noFill/>
          </a:ln>
        </p:spPr>
        <p:txBody>
          <a:bodyPr spcFirstLastPara="1" wrap="square" lIns="0" tIns="0" rIns="0" bIns="0" anchor="t" anchorCtr="0">
            <a:spAutoFit/>
          </a:bodyPr>
          <a:lstStyle/>
          <a:p>
            <a:pPr marL="0" marR="0" lvl="0" indent="0" rtl="0">
              <a:lnSpc>
                <a:spcPct val="174986"/>
              </a:lnSpc>
              <a:spcBef>
                <a:spcPts val="0"/>
              </a:spcBef>
              <a:spcAft>
                <a:spcPts val="0"/>
              </a:spcAft>
              <a:buNone/>
            </a:pPr>
            <a:r>
              <a:rPr lang="zh-TW" altLang="en-US" sz="5400" b="1" dirty="0">
                <a:solidFill>
                  <a:srgbClr val="366092"/>
                </a:solidFill>
                <a:latin typeface="Microsoft JhengHei"/>
                <a:ea typeface="Microsoft JhengHei"/>
                <a:sym typeface="Microsoft JhengHei"/>
              </a:rPr>
              <a:t>請細心閱讀 </a:t>
            </a:r>
            <a:r>
              <a:rPr lang="zh-TW" altLang="en-US" sz="5400" b="1" i="0" u="none" strike="noStrike" cap="none" dirty="0">
                <a:solidFill>
                  <a:srgbClr val="366092"/>
                </a:solidFill>
                <a:latin typeface="Microsoft JhengHei"/>
                <a:ea typeface="Microsoft JhengHei"/>
                <a:cs typeface="Microsoft JhengHei"/>
                <a:sym typeface="Microsoft JhengHei"/>
              </a:rPr>
              <a:t>（</a:t>
            </a:r>
            <a:r>
              <a:rPr lang="en-US" altLang="zh-TW" sz="5400" b="1" i="0" u="none" strike="noStrike" cap="none" dirty="0">
                <a:solidFill>
                  <a:srgbClr val="366092"/>
                </a:solidFill>
                <a:latin typeface="Microsoft JhengHei"/>
                <a:ea typeface="Microsoft JhengHei"/>
                <a:cs typeface="Microsoft JhengHei"/>
                <a:sym typeface="Microsoft JhengHei"/>
              </a:rPr>
              <a:t>Nicole</a:t>
            </a:r>
            <a:r>
              <a:rPr lang="zh-TW" altLang="en-US" sz="5400" b="1" i="0" u="none" strike="noStrike" cap="none" dirty="0">
                <a:solidFill>
                  <a:srgbClr val="366092"/>
                </a:solidFill>
                <a:latin typeface="Microsoft JhengHei"/>
                <a:ea typeface="Microsoft JhengHei"/>
                <a:cs typeface="Microsoft JhengHei"/>
                <a:sym typeface="Microsoft JhengHei"/>
              </a:rPr>
              <a:t>與同學的</a:t>
            </a:r>
            <a:r>
              <a:rPr lang="en-US" altLang="zh-TW" sz="5400" b="1" i="0" u="none" strike="noStrike" cap="none" dirty="0">
                <a:solidFill>
                  <a:srgbClr val="366092"/>
                </a:solidFill>
                <a:latin typeface="Microsoft JhengHei"/>
                <a:ea typeface="Microsoft JhengHei"/>
                <a:cs typeface="Microsoft JhengHei"/>
                <a:sym typeface="Microsoft JhengHei"/>
              </a:rPr>
              <a:t>WhatsApp </a:t>
            </a:r>
            <a:r>
              <a:rPr lang="zh-TW" altLang="en-US" sz="5400" b="1" i="0" u="none" strike="noStrike" cap="none" dirty="0">
                <a:solidFill>
                  <a:srgbClr val="366092"/>
                </a:solidFill>
                <a:latin typeface="Microsoft JhengHei"/>
                <a:ea typeface="Microsoft JhengHei"/>
                <a:cs typeface="Microsoft JhengHei"/>
                <a:sym typeface="Microsoft JhengHei"/>
              </a:rPr>
              <a:t>對話）</a:t>
            </a:r>
            <a:endParaRPr lang="en-US" altLang="zh-TW" sz="7200" b="1" dirty="0">
              <a:solidFill>
                <a:srgbClr val="366092"/>
              </a:solidFill>
              <a:latin typeface="Microsoft JhengHei"/>
              <a:ea typeface="Microsoft JhengHei"/>
              <a:cs typeface="Microsoft JhengHei"/>
              <a:sym typeface="Microsoft JhengHei"/>
            </a:endParaRPr>
          </a:p>
        </p:txBody>
      </p:sp>
      <p:pic>
        <p:nvPicPr>
          <p:cNvPr id="3" name="圖片 2" descr="一張含有 文字, 螢幕擷取畫面, 字型, 數字 的圖片&#10;&#10;自動產生的描述">
            <a:extLst>
              <a:ext uri="{FF2B5EF4-FFF2-40B4-BE49-F238E27FC236}">
                <a16:creationId xmlns:a16="http://schemas.microsoft.com/office/drawing/2014/main" id="{8942936D-DB6A-EF75-7B61-4855417AC789}"/>
              </a:ext>
            </a:extLst>
          </p:cNvPr>
          <p:cNvPicPr>
            <a:picLocks noChangeAspect="1"/>
          </p:cNvPicPr>
          <p:nvPr/>
        </p:nvPicPr>
        <p:blipFill rotWithShape="1">
          <a:blip r:embed="rId3"/>
          <a:srcRect b="38889"/>
          <a:stretch/>
        </p:blipFill>
        <p:spPr>
          <a:xfrm>
            <a:off x="1352110" y="1790095"/>
            <a:ext cx="6220265" cy="8447273"/>
          </a:xfrm>
          <a:prstGeom prst="rect">
            <a:avLst/>
          </a:prstGeom>
        </p:spPr>
      </p:pic>
      <p:pic>
        <p:nvPicPr>
          <p:cNvPr id="4" name="圖片 3" descr="一張含有 文字, 螢幕擷取畫面, 字型, 數字 的圖片&#10;&#10;自動產生的描述">
            <a:extLst>
              <a:ext uri="{FF2B5EF4-FFF2-40B4-BE49-F238E27FC236}">
                <a16:creationId xmlns:a16="http://schemas.microsoft.com/office/drawing/2014/main" id="{D7B3EDF4-9AC7-1DC7-0303-C63FADCFEEC8}"/>
              </a:ext>
            </a:extLst>
          </p:cNvPr>
          <p:cNvPicPr>
            <a:picLocks noChangeAspect="1"/>
          </p:cNvPicPr>
          <p:nvPr/>
        </p:nvPicPr>
        <p:blipFill rotWithShape="1">
          <a:blip r:embed="rId3"/>
          <a:srcRect t="61111"/>
          <a:stretch/>
        </p:blipFill>
        <p:spPr>
          <a:xfrm>
            <a:off x="8048185" y="1981200"/>
            <a:ext cx="7318466" cy="6324600"/>
          </a:xfrm>
          <a:prstGeom prst="rect">
            <a:avLst/>
          </a:prstGeom>
        </p:spPr>
      </p:pic>
    </p:spTree>
    <p:extLst>
      <p:ext uri="{BB962C8B-B14F-4D97-AF65-F5344CB8AC3E}">
        <p14:creationId xmlns:p14="http://schemas.microsoft.com/office/powerpoint/2010/main" val="2654516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9" name="Google Shape;179;p4"/>
          <p:cNvSpPr txBox="1"/>
          <p:nvPr/>
        </p:nvSpPr>
        <p:spPr>
          <a:xfrm>
            <a:off x="1114939" y="2180867"/>
            <a:ext cx="15912672" cy="2769989"/>
          </a:xfrm>
          <a:prstGeom prst="rect">
            <a:avLst/>
          </a:prstGeom>
          <a:noFill/>
          <a:ln>
            <a:noFill/>
          </a:ln>
        </p:spPr>
        <p:txBody>
          <a:bodyPr spcFirstLastPara="1" wrap="square" lIns="0" tIns="0" rIns="0" bIns="0" anchor="t" anchorCtr="0">
            <a:spAutoFit/>
          </a:bodyPr>
          <a:lstStyle/>
          <a:p>
            <a:pPr marL="0" marR="0" lvl="0" indent="0" rtl="0">
              <a:spcBef>
                <a:spcPts val="0"/>
              </a:spcBef>
              <a:spcAft>
                <a:spcPts val="0"/>
              </a:spcAft>
              <a:buNone/>
            </a:pPr>
            <a:r>
              <a:rPr lang="zh-TW" altLang="en-US" sz="7200" b="1" i="0" u="none" strike="noStrike" cap="none" dirty="0">
                <a:solidFill>
                  <a:srgbClr val="366092"/>
                </a:solidFill>
                <a:latin typeface="Microsoft JhengHei"/>
                <a:ea typeface="Microsoft JhengHei"/>
                <a:cs typeface="Microsoft JhengHei"/>
                <a:sym typeface="Microsoft JhengHei"/>
              </a:rPr>
              <a:t>情境：</a:t>
            </a:r>
            <a:r>
              <a:rPr lang="zh-TW" altLang="en-US" sz="5400" b="1" dirty="0">
                <a:solidFill>
                  <a:srgbClr val="366092"/>
                </a:solidFill>
                <a:latin typeface="Microsoft JhengHei"/>
                <a:ea typeface="Microsoft JhengHei"/>
                <a:sym typeface="Microsoft JhengHei"/>
              </a:rPr>
              <a:t>請細心閱讀 </a:t>
            </a:r>
            <a:endParaRPr lang="en-US" altLang="zh-TW" sz="5400" b="1" dirty="0">
              <a:solidFill>
                <a:srgbClr val="366092"/>
              </a:solidFill>
              <a:latin typeface="Microsoft JhengHei"/>
              <a:ea typeface="Microsoft JhengHei"/>
              <a:sym typeface="Microsoft JhengHei"/>
            </a:endParaRPr>
          </a:p>
          <a:p>
            <a:pPr marL="0" marR="0" lvl="0" indent="0" rtl="0">
              <a:spcBef>
                <a:spcPts val="0"/>
              </a:spcBef>
              <a:spcAft>
                <a:spcPts val="0"/>
              </a:spcAft>
              <a:buNone/>
            </a:pPr>
            <a:r>
              <a:rPr lang="zh-TW" altLang="en-US" sz="5400" b="1" i="0" u="none" strike="noStrike" cap="none" dirty="0">
                <a:solidFill>
                  <a:srgbClr val="366092"/>
                </a:solidFill>
                <a:latin typeface="Microsoft JhengHei"/>
                <a:ea typeface="Microsoft JhengHei"/>
                <a:cs typeface="Microsoft JhengHei"/>
                <a:sym typeface="Microsoft JhengHei"/>
              </a:rPr>
              <a:t>（</a:t>
            </a:r>
            <a:r>
              <a:rPr lang="en-US" altLang="zh-TW" sz="5400" b="1" i="0" u="none" strike="noStrike" cap="none" dirty="0">
                <a:solidFill>
                  <a:srgbClr val="366092"/>
                </a:solidFill>
                <a:latin typeface="Microsoft JhengHei"/>
                <a:ea typeface="Microsoft JhengHei"/>
                <a:cs typeface="Microsoft JhengHei"/>
                <a:sym typeface="Microsoft JhengHei"/>
              </a:rPr>
              <a:t>Nicole</a:t>
            </a:r>
            <a:r>
              <a:rPr lang="zh-TW" altLang="en-US" sz="5400" b="1" i="0" u="none" strike="noStrike" cap="none" dirty="0">
                <a:solidFill>
                  <a:srgbClr val="366092"/>
                </a:solidFill>
                <a:latin typeface="Microsoft JhengHei"/>
                <a:ea typeface="Microsoft JhengHei"/>
                <a:cs typeface="Microsoft JhengHei"/>
                <a:sym typeface="Microsoft JhengHei"/>
              </a:rPr>
              <a:t>離家後在街上流連，打開手機</a:t>
            </a:r>
            <a:r>
              <a:rPr lang="zh-TW" altLang="en-US" sz="5400" b="1" dirty="0">
                <a:solidFill>
                  <a:srgbClr val="366092"/>
                </a:solidFill>
                <a:latin typeface="Microsoft JhengHei"/>
                <a:ea typeface="Microsoft JhengHei"/>
                <a:cs typeface="Microsoft JhengHei"/>
                <a:sym typeface="Microsoft JhengHei"/>
              </a:rPr>
              <a:t>，翻看與家人的舊相片。</a:t>
            </a:r>
            <a:r>
              <a:rPr lang="zh-TW" altLang="en-US" sz="5400" b="1" i="0" u="none" strike="noStrike" cap="none" dirty="0">
                <a:solidFill>
                  <a:srgbClr val="366092"/>
                </a:solidFill>
                <a:latin typeface="Microsoft JhengHei"/>
                <a:ea typeface="Microsoft JhengHei"/>
                <a:cs typeface="Microsoft JhengHei"/>
                <a:sym typeface="Microsoft JhengHei"/>
              </a:rPr>
              <a:t>）</a:t>
            </a:r>
            <a:endParaRPr lang="en-US" altLang="zh-TW" sz="7200" b="1" dirty="0">
              <a:solidFill>
                <a:srgbClr val="366092"/>
              </a:solidFill>
              <a:latin typeface="Microsoft JhengHei"/>
              <a:ea typeface="Microsoft JhengHei"/>
              <a:cs typeface="Microsoft JhengHei"/>
              <a:sym typeface="Microsoft JhengHei"/>
            </a:endParaRPr>
          </a:p>
        </p:txBody>
      </p:sp>
    </p:spTree>
    <p:extLst>
      <p:ext uri="{BB962C8B-B14F-4D97-AF65-F5344CB8AC3E}">
        <p14:creationId xmlns:p14="http://schemas.microsoft.com/office/powerpoint/2010/main" val="4172092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9" name="Google Shape;179;p4"/>
          <p:cNvSpPr txBox="1"/>
          <p:nvPr/>
        </p:nvSpPr>
        <p:spPr>
          <a:xfrm>
            <a:off x="1565942" y="1378857"/>
            <a:ext cx="6953911" cy="1107996"/>
          </a:xfrm>
          <a:prstGeom prst="rect">
            <a:avLst/>
          </a:prstGeom>
          <a:noFill/>
          <a:ln>
            <a:noFill/>
          </a:ln>
        </p:spPr>
        <p:txBody>
          <a:bodyPr spcFirstLastPara="1" wrap="square" lIns="0" tIns="0" rIns="0" bIns="0" anchor="t" anchorCtr="0">
            <a:spAutoFit/>
          </a:bodyPr>
          <a:lstStyle/>
          <a:p>
            <a:pPr marL="0" marR="0" lvl="0" indent="0" rtl="0">
              <a:spcBef>
                <a:spcPts val="0"/>
              </a:spcBef>
              <a:spcAft>
                <a:spcPts val="0"/>
              </a:spcAft>
              <a:buNone/>
            </a:pPr>
            <a:r>
              <a:rPr lang="zh-TW" altLang="en-US" sz="7200" b="1" i="0" u="none" strike="noStrike" cap="none" dirty="0">
                <a:solidFill>
                  <a:srgbClr val="366092"/>
                </a:solidFill>
                <a:latin typeface="Microsoft JhengHei"/>
                <a:ea typeface="Microsoft JhengHei"/>
                <a:cs typeface="Microsoft JhengHei"/>
                <a:sym typeface="Microsoft JhengHei"/>
              </a:rPr>
              <a:t>情境：</a:t>
            </a:r>
            <a:r>
              <a:rPr lang="zh-TW" altLang="en-US" sz="6600" b="1" dirty="0">
                <a:solidFill>
                  <a:srgbClr val="366092"/>
                </a:solidFill>
                <a:latin typeface="Microsoft JhengHei"/>
                <a:ea typeface="Microsoft JhengHei"/>
                <a:sym typeface="Microsoft JhengHei"/>
              </a:rPr>
              <a:t>請細心閱讀</a:t>
            </a:r>
            <a:endParaRPr lang="en-US" altLang="zh-TW" sz="7200" b="1" dirty="0">
              <a:solidFill>
                <a:srgbClr val="366092"/>
              </a:solidFill>
              <a:latin typeface="Microsoft JhengHei"/>
              <a:ea typeface="Microsoft JhengHei"/>
              <a:cs typeface="Microsoft JhengHei"/>
              <a:sym typeface="Microsoft JhengHei"/>
            </a:endParaRPr>
          </a:p>
        </p:txBody>
      </p:sp>
      <p:pic>
        <p:nvPicPr>
          <p:cNvPr id="5" name="圖片 4" descr="一張含有 文字, 螢幕擷取畫面, 字型, 數字 的圖片&#10;&#10;自動產生的描述">
            <a:extLst>
              <a:ext uri="{FF2B5EF4-FFF2-40B4-BE49-F238E27FC236}">
                <a16:creationId xmlns:a16="http://schemas.microsoft.com/office/drawing/2014/main" id="{B26A4B5A-A37F-EC5E-2BBA-BC287BF3FD96}"/>
              </a:ext>
            </a:extLst>
          </p:cNvPr>
          <p:cNvPicPr>
            <a:picLocks noChangeAspect="1"/>
          </p:cNvPicPr>
          <p:nvPr/>
        </p:nvPicPr>
        <p:blipFill rotWithShape="1">
          <a:blip r:embed="rId3"/>
          <a:srcRect t="4946" b="30741"/>
          <a:stretch/>
        </p:blipFill>
        <p:spPr>
          <a:xfrm>
            <a:off x="10326854" y="1107996"/>
            <a:ext cx="6395204" cy="8905061"/>
          </a:xfrm>
          <a:prstGeom prst="rect">
            <a:avLst/>
          </a:prstGeom>
        </p:spPr>
      </p:pic>
      <p:sp>
        <p:nvSpPr>
          <p:cNvPr id="2" name="Google Shape;179;p4">
            <a:extLst>
              <a:ext uri="{FF2B5EF4-FFF2-40B4-BE49-F238E27FC236}">
                <a16:creationId xmlns:a16="http://schemas.microsoft.com/office/drawing/2014/main" id="{25940AAE-22B0-F262-07B9-B47B13AB65B3}"/>
              </a:ext>
            </a:extLst>
          </p:cNvPr>
          <p:cNvSpPr txBox="1"/>
          <p:nvPr/>
        </p:nvSpPr>
        <p:spPr>
          <a:xfrm>
            <a:off x="1798171" y="4101079"/>
            <a:ext cx="9782113" cy="1231106"/>
          </a:xfrm>
          <a:prstGeom prst="rect">
            <a:avLst/>
          </a:prstGeom>
          <a:noFill/>
          <a:ln>
            <a:noFill/>
          </a:ln>
        </p:spPr>
        <p:txBody>
          <a:bodyPr spcFirstLastPara="1" wrap="square" lIns="0" tIns="0" rIns="0" bIns="0" anchor="t" anchorCtr="0">
            <a:spAutoFit/>
          </a:bodyPr>
          <a:lstStyle/>
          <a:p>
            <a:pPr marL="0" marR="0" lvl="0" indent="0" rtl="0">
              <a:spcBef>
                <a:spcPts val="0"/>
              </a:spcBef>
              <a:spcAft>
                <a:spcPts val="0"/>
              </a:spcAft>
              <a:buNone/>
            </a:pPr>
            <a:r>
              <a:rPr lang="en-US" altLang="zh-TW" sz="4000" b="1" dirty="0">
                <a:solidFill>
                  <a:srgbClr val="366092"/>
                </a:solidFill>
                <a:latin typeface="Microsoft JhengHei"/>
                <a:ea typeface="Microsoft JhengHei"/>
                <a:cs typeface="Microsoft JhengHei"/>
                <a:sym typeface="Microsoft JhengHei"/>
              </a:rPr>
              <a:t>Nicole</a:t>
            </a:r>
            <a:r>
              <a:rPr lang="zh-TW" altLang="en-US" sz="4000" b="1" dirty="0">
                <a:solidFill>
                  <a:srgbClr val="366092"/>
                </a:solidFill>
                <a:latin typeface="Microsoft JhengHei"/>
                <a:ea typeface="Microsoft JhengHei"/>
                <a:cs typeface="Microsoft JhengHei"/>
                <a:sym typeface="Microsoft JhengHei"/>
              </a:rPr>
              <a:t>媽媽與上司的</a:t>
            </a:r>
            <a:endParaRPr lang="en-US" altLang="zh-TW" sz="4000" b="1" dirty="0">
              <a:solidFill>
                <a:srgbClr val="366092"/>
              </a:solidFill>
              <a:latin typeface="Microsoft JhengHei"/>
              <a:ea typeface="Microsoft JhengHei"/>
              <a:cs typeface="Microsoft JhengHei"/>
              <a:sym typeface="Microsoft JhengHei"/>
            </a:endParaRPr>
          </a:p>
          <a:p>
            <a:pPr marL="0" marR="0" lvl="0" indent="0" rtl="0">
              <a:spcBef>
                <a:spcPts val="0"/>
              </a:spcBef>
              <a:spcAft>
                <a:spcPts val="0"/>
              </a:spcAft>
              <a:buNone/>
            </a:pPr>
            <a:r>
              <a:rPr lang="zh-TW" altLang="en-US" sz="4000" b="1" dirty="0">
                <a:solidFill>
                  <a:srgbClr val="366092"/>
                </a:solidFill>
                <a:latin typeface="Microsoft JhengHei"/>
                <a:ea typeface="Microsoft JhengHei"/>
                <a:cs typeface="Microsoft JhengHei"/>
                <a:sym typeface="Microsoft JhengHei"/>
              </a:rPr>
              <a:t>               </a:t>
            </a:r>
            <a:r>
              <a:rPr lang="en-US" altLang="zh-TW" sz="4000" b="1" dirty="0">
                <a:solidFill>
                  <a:srgbClr val="366092"/>
                </a:solidFill>
                <a:latin typeface="Microsoft JhengHei"/>
                <a:ea typeface="Microsoft JhengHei"/>
                <a:cs typeface="Microsoft JhengHei"/>
                <a:sym typeface="Microsoft JhengHei"/>
              </a:rPr>
              <a:t>WhatsApp</a:t>
            </a:r>
            <a:r>
              <a:rPr lang="zh-TW" altLang="en-US" sz="4000" b="1" dirty="0">
                <a:solidFill>
                  <a:srgbClr val="366092"/>
                </a:solidFill>
                <a:latin typeface="Microsoft JhengHei"/>
                <a:ea typeface="Microsoft JhengHei"/>
                <a:cs typeface="Microsoft JhengHei"/>
                <a:sym typeface="Microsoft JhengHei"/>
              </a:rPr>
              <a:t>對話內容</a:t>
            </a:r>
            <a:endParaRPr lang="en-US" altLang="zh-TW" sz="4000" b="1" dirty="0">
              <a:solidFill>
                <a:srgbClr val="366092"/>
              </a:solidFill>
              <a:latin typeface="Microsoft JhengHei"/>
              <a:ea typeface="Microsoft JhengHei"/>
              <a:cs typeface="Microsoft JhengHei"/>
              <a:sym typeface="Microsoft JhengHei"/>
            </a:endParaRPr>
          </a:p>
        </p:txBody>
      </p:sp>
    </p:spTree>
    <p:extLst>
      <p:ext uri="{BB962C8B-B14F-4D97-AF65-F5344CB8AC3E}">
        <p14:creationId xmlns:p14="http://schemas.microsoft.com/office/powerpoint/2010/main" val="93455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9" name="Google Shape;179;p4"/>
          <p:cNvSpPr txBox="1"/>
          <p:nvPr/>
        </p:nvSpPr>
        <p:spPr>
          <a:xfrm>
            <a:off x="1646477" y="1013364"/>
            <a:ext cx="18107466" cy="1107996"/>
          </a:xfrm>
          <a:prstGeom prst="rect">
            <a:avLst/>
          </a:prstGeom>
          <a:noFill/>
          <a:ln>
            <a:noFill/>
          </a:ln>
        </p:spPr>
        <p:txBody>
          <a:bodyPr spcFirstLastPara="1" wrap="square" lIns="0" tIns="0" rIns="0" bIns="0" anchor="t" anchorCtr="0">
            <a:spAutoFit/>
          </a:bodyPr>
          <a:lstStyle/>
          <a:p>
            <a:pPr marL="0" marR="0" lvl="0" indent="0" rtl="0">
              <a:spcBef>
                <a:spcPts val="0"/>
              </a:spcBef>
              <a:spcAft>
                <a:spcPts val="0"/>
              </a:spcAft>
              <a:buNone/>
            </a:pPr>
            <a:r>
              <a:rPr lang="zh-TW" altLang="en-US" sz="7200" b="1" i="0" u="none" strike="noStrike" cap="none" dirty="0">
                <a:solidFill>
                  <a:srgbClr val="366092"/>
                </a:solidFill>
                <a:latin typeface="Microsoft JhengHei"/>
                <a:ea typeface="Microsoft JhengHei"/>
                <a:cs typeface="Microsoft JhengHei"/>
                <a:sym typeface="Microsoft JhengHei"/>
              </a:rPr>
              <a:t>情境：</a:t>
            </a:r>
            <a:r>
              <a:rPr lang="zh-TW" altLang="en-US" sz="5400" b="1" dirty="0">
                <a:solidFill>
                  <a:srgbClr val="366092"/>
                </a:solidFill>
                <a:latin typeface="Microsoft JhengHei"/>
                <a:ea typeface="Microsoft JhengHei"/>
                <a:sym typeface="Microsoft JhengHei"/>
              </a:rPr>
              <a:t>請細心閱讀</a:t>
            </a:r>
            <a:endParaRPr lang="en-US" altLang="zh-TW" sz="7200" b="1" dirty="0">
              <a:solidFill>
                <a:srgbClr val="366092"/>
              </a:solidFill>
              <a:latin typeface="Microsoft JhengHei"/>
              <a:ea typeface="Microsoft JhengHei"/>
              <a:cs typeface="Microsoft JhengHei"/>
              <a:sym typeface="Microsoft JhengHei"/>
            </a:endParaRPr>
          </a:p>
        </p:txBody>
      </p:sp>
      <p:pic>
        <p:nvPicPr>
          <p:cNvPr id="7" name="圖片 6" descr="一張含有 文字, 螢幕擷取畫面, 字型, 設計 的圖片&#10;&#10;自動產生的描述">
            <a:extLst>
              <a:ext uri="{FF2B5EF4-FFF2-40B4-BE49-F238E27FC236}">
                <a16:creationId xmlns:a16="http://schemas.microsoft.com/office/drawing/2014/main" id="{0648435E-0F46-7A02-AE2D-F0C1043A544A}"/>
              </a:ext>
            </a:extLst>
          </p:cNvPr>
          <p:cNvPicPr>
            <a:picLocks noChangeAspect="1"/>
          </p:cNvPicPr>
          <p:nvPr/>
        </p:nvPicPr>
        <p:blipFill rotWithShape="1">
          <a:blip r:embed="rId3"/>
          <a:srcRect l="401" t="5556" r="-114" b="50555"/>
          <a:stretch/>
        </p:blipFill>
        <p:spPr>
          <a:xfrm>
            <a:off x="4100448" y="3550556"/>
            <a:ext cx="6871655" cy="6547938"/>
          </a:xfrm>
          <a:prstGeom prst="rect">
            <a:avLst/>
          </a:prstGeom>
        </p:spPr>
      </p:pic>
      <p:pic>
        <p:nvPicPr>
          <p:cNvPr id="8" name="圖片 7" descr="一張含有 文字, 螢幕擷取畫面, 字型, 設計 的圖片&#10;&#10;自動產生的描述">
            <a:extLst>
              <a:ext uri="{FF2B5EF4-FFF2-40B4-BE49-F238E27FC236}">
                <a16:creationId xmlns:a16="http://schemas.microsoft.com/office/drawing/2014/main" id="{3F6DBCAC-B7CB-4396-4181-964029EE993B}"/>
              </a:ext>
            </a:extLst>
          </p:cNvPr>
          <p:cNvPicPr>
            <a:picLocks noChangeAspect="1"/>
          </p:cNvPicPr>
          <p:nvPr/>
        </p:nvPicPr>
        <p:blipFill rotWithShape="1">
          <a:blip r:embed="rId3"/>
          <a:srcRect l="3221" t="48538"/>
          <a:stretch/>
        </p:blipFill>
        <p:spPr>
          <a:xfrm>
            <a:off x="11226265" y="2403928"/>
            <a:ext cx="6538404" cy="7526794"/>
          </a:xfrm>
          <a:prstGeom prst="rect">
            <a:avLst/>
          </a:prstGeom>
        </p:spPr>
      </p:pic>
      <p:sp>
        <p:nvSpPr>
          <p:cNvPr id="9" name="文字方塊 8">
            <a:extLst>
              <a:ext uri="{FF2B5EF4-FFF2-40B4-BE49-F238E27FC236}">
                <a16:creationId xmlns:a16="http://schemas.microsoft.com/office/drawing/2014/main" id="{E79C6B35-5B56-43B6-9B73-5174F7575527}"/>
              </a:ext>
            </a:extLst>
          </p:cNvPr>
          <p:cNvSpPr txBox="1"/>
          <p:nvPr/>
        </p:nvSpPr>
        <p:spPr>
          <a:xfrm>
            <a:off x="1190171" y="2528180"/>
            <a:ext cx="11912599" cy="707886"/>
          </a:xfrm>
          <a:prstGeom prst="rect">
            <a:avLst/>
          </a:prstGeom>
          <a:noFill/>
        </p:spPr>
        <p:txBody>
          <a:bodyPr wrap="square">
            <a:spAutoFit/>
          </a:bodyPr>
          <a:lstStyle/>
          <a:p>
            <a:r>
              <a:rPr lang="zh-TW" altLang="en-US" sz="4000" b="1" i="0" u="none" strike="noStrike" cap="none" dirty="0">
                <a:solidFill>
                  <a:srgbClr val="366092"/>
                </a:solidFill>
                <a:latin typeface="Microsoft JhengHei"/>
                <a:ea typeface="Microsoft JhengHei"/>
                <a:cs typeface="Microsoft JhengHei"/>
                <a:sym typeface="Microsoft JhengHei"/>
              </a:rPr>
              <a:t>（</a:t>
            </a:r>
            <a:r>
              <a:rPr lang="en-US" altLang="zh-TW" sz="4000" b="1" i="0" u="none" strike="noStrike" cap="none" dirty="0">
                <a:solidFill>
                  <a:srgbClr val="366092"/>
                </a:solidFill>
                <a:latin typeface="Microsoft JhengHei"/>
                <a:ea typeface="Microsoft JhengHei"/>
                <a:cs typeface="Microsoft JhengHei"/>
                <a:sym typeface="Microsoft JhengHei"/>
              </a:rPr>
              <a:t>Nicole</a:t>
            </a:r>
            <a:r>
              <a:rPr lang="zh-TW" altLang="en-US" sz="4000" b="1" i="0" u="none" strike="noStrike" cap="none" dirty="0">
                <a:solidFill>
                  <a:srgbClr val="366092"/>
                </a:solidFill>
                <a:latin typeface="Microsoft JhengHei"/>
                <a:ea typeface="Microsoft JhengHei"/>
                <a:cs typeface="Microsoft JhengHei"/>
                <a:sym typeface="Microsoft JhengHei"/>
              </a:rPr>
              <a:t>媽媽與朋</a:t>
            </a:r>
            <a:r>
              <a:rPr lang="zh-TW" altLang="en-US" sz="4000" b="1" dirty="0">
                <a:solidFill>
                  <a:srgbClr val="366092"/>
                </a:solidFill>
                <a:latin typeface="Microsoft JhengHei"/>
                <a:ea typeface="Microsoft JhengHei"/>
                <a:cs typeface="Microsoft JhengHei"/>
                <a:sym typeface="Microsoft JhengHei"/>
              </a:rPr>
              <a:t>友</a:t>
            </a:r>
            <a:r>
              <a:rPr lang="zh-TW" altLang="en-US" sz="4000" b="1" i="0" u="none" strike="noStrike" cap="none" dirty="0">
                <a:solidFill>
                  <a:srgbClr val="366092"/>
                </a:solidFill>
                <a:latin typeface="Microsoft JhengHei"/>
                <a:ea typeface="Microsoft JhengHei"/>
                <a:cs typeface="Microsoft JhengHei"/>
                <a:sym typeface="Microsoft JhengHei"/>
              </a:rPr>
              <a:t>的</a:t>
            </a:r>
            <a:r>
              <a:rPr lang="en-US" altLang="zh-TW" sz="4000" b="1" i="0" u="none" strike="noStrike" cap="none" dirty="0">
                <a:solidFill>
                  <a:srgbClr val="366092"/>
                </a:solidFill>
                <a:latin typeface="Microsoft JhengHei"/>
                <a:ea typeface="Microsoft JhengHei"/>
                <a:cs typeface="Microsoft JhengHei"/>
                <a:sym typeface="Microsoft JhengHei"/>
              </a:rPr>
              <a:t>WhatsApp </a:t>
            </a:r>
            <a:r>
              <a:rPr lang="zh-TW" altLang="en-US" sz="4000" b="1" i="0" u="none" strike="noStrike" cap="none" dirty="0">
                <a:solidFill>
                  <a:srgbClr val="366092"/>
                </a:solidFill>
                <a:latin typeface="Microsoft JhengHei"/>
                <a:ea typeface="Microsoft JhengHei"/>
                <a:cs typeface="Microsoft JhengHei"/>
                <a:sym typeface="Microsoft JhengHei"/>
              </a:rPr>
              <a:t>對話）</a:t>
            </a:r>
            <a:endParaRPr lang="zh-HK" altLang="en-US" sz="4000" dirty="0"/>
          </a:p>
        </p:txBody>
      </p:sp>
    </p:spTree>
    <p:extLst>
      <p:ext uri="{BB962C8B-B14F-4D97-AF65-F5344CB8AC3E}">
        <p14:creationId xmlns:p14="http://schemas.microsoft.com/office/powerpoint/2010/main" val="2492880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8" name="Google Shape;188;p5"/>
          <p:cNvSpPr txBox="1"/>
          <p:nvPr/>
        </p:nvSpPr>
        <p:spPr>
          <a:xfrm>
            <a:off x="1671393" y="1678397"/>
            <a:ext cx="14945214" cy="7617470"/>
          </a:xfrm>
          <a:prstGeom prst="rect">
            <a:avLst/>
          </a:prstGeom>
          <a:noFill/>
          <a:ln>
            <a:noFill/>
          </a:ln>
        </p:spPr>
        <p:txBody>
          <a:bodyPr spcFirstLastPara="1" wrap="square" lIns="0" tIns="0" rIns="0" bIns="0" anchor="t" anchorCtr="0">
            <a:spAutoFit/>
          </a:bodyPr>
          <a:lstStyle/>
          <a:p>
            <a:pPr>
              <a:lnSpc>
                <a:spcPct val="150000"/>
              </a:lnSpc>
            </a:pPr>
            <a:r>
              <a:rPr lang="zh-TW" altLang="zh-HK" sz="6600" b="1" kern="100" dirty="0">
                <a:solidFill>
                  <a:srgbClr val="000000"/>
                </a:solidFill>
                <a:effectLst/>
                <a:highlight>
                  <a:srgbClr val="FFD966"/>
                </a:highlight>
                <a:latin typeface="微軟正黑體" panose="020B0604030504040204" pitchFamily="34" charset="-120"/>
                <a:ea typeface="微軟正黑體" panose="020B0604030504040204" pitchFamily="34" charset="-120"/>
                <a:cs typeface="Times New Roman" panose="02020603050405020304" pitchFamily="18" charset="0"/>
              </a:rPr>
              <a:t>任務一</a:t>
            </a:r>
            <a:r>
              <a:rPr lang="zh-TW" altLang="zh-HK" sz="6600" kern="100" dirty="0">
                <a:effectLst/>
                <a:latin typeface="微軟正黑體" panose="020B0604030504040204" pitchFamily="34" charset="-120"/>
                <a:ea typeface="微軟正黑體" panose="020B0604030504040204" pitchFamily="34" charset="-120"/>
                <a:cs typeface="Times New Roman" panose="02020603050405020304" pitchFamily="18" charset="0"/>
              </a:rPr>
              <a:t>：請用一個</a:t>
            </a:r>
            <a:r>
              <a:rPr lang="zh-TW" altLang="zh-HK" sz="66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形容詞</a:t>
            </a:r>
            <a:r>
              <a:rPr lang="zh-TW" altLang="zh-HK" sz="6600" kern="100" dirty="0">
                <a:effectLst/>
                <a:latin typeface="微軟正黑體" panose="020B0604030504040204" pitchFamily="34" charset="-120"/>
                <a:ea typeface="微軟正黑體" panose="020B0604030504040204" pitchFamily="34" charset="-120"/>
                <a:cs typeface="Times New Roman" panose="02020603050405020304" pitchFamily="18" charset="0"/>
              </a:rPr>
              <a:t>形容</a:t>
            </a:r>
            <a:r>
              <a:rPr lang="zh-TW" altLang="zh-HK" sz="6600" b="1" kern="100" dirty="0">
                <a:solidFill>
                  <a:srgbClr val="7030A0"/>
                </a:solidFill>
                <a:effectLst/>
                <a:latin typeface="微軟正黑體" panose="020B0604030504040204" pitchFamily="34" charset="-120"/>
                <a:ea typeface="微軟正黑體" panose="020B0604030504040204" pitchFamily="34" charset="-120"/>
                <a:cs typeface="Times New Roman" panose="02020603050405020304" pitchFamily="18" charset="0"/>
              </a:rPr>
              <a:t>媽媽</a:t>
            </a:r>
            <a:r>
              <a:rPr lang="zh-TW" altLang="zh-HK" sz="6600" kern="100" dirty="0">
                <a:effectLst/>
                <a:latin typeface="微軟正黑體" panose="020B0604030504040204" pitchFamily="34" charset="-120"/>
                <a:ea typeface="微軟正黑體" panose="020B0604030504040204" pitchFamily="34" charset="-120"/>
                <a:cs typeface="Times New Roman" panose="02020603050405020304" pitchFamily="18" charset="0"/>
              </a:rPr>
              <a:t>的處</a:t>
            </a:r>
            <a:r>
              <a:rPr lang="zh-TW" altLang="en-US" sz="6600" kern="100" dirty="0">
                <a:effectLst/>
                <a:latin typeface="微軟正黑體" panose="020B0604030504040204" pitchFamily="34" charset="-120"/>
                <a:ea typeface="微軟正黑體" panose="020B0604030504040204" pitchFamily="34" charset="-120"/>
                <a:cs typeface="Times New Roman" panose="02020603050405020304" pitchFamily="18" charset="0"/>
              </a:rPr>
              <a:t>境</a:t>
            </a:r>
            <a:r>
              <a:rPr lang="zh-TW" altLang="zh-HK" sz="6600" kern="100" dirty="0">
                <a:effectLst/>
                <a:latin typeface="微軟正黑體" panose="020B0604030504040204" pitchFamily="34" charset="-120"/>
                <a:ea typeface="微軟正黑體" panose="020B0604030504040204" pitchFamily="34" charset="-120"/>
                <a:cs typeface="Times New Roman" panose="02020603050405020304" pitchFamily="18" charset="0"/>
              </a:rPr>
              <a:t>，並稍作解釋。</a:t>
            </a:r>
            <a:endParaRPr lang="en-US" altLang="zh-TW" sz="6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50000"/>
              </a:lnSpc>
            </a:pPr>
            <a:endParaRPr lang="zh-TW" altLang="zh-HK" sz="6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50000"/>
              </a:lnSpc>
            </a:pPr>
            <a:r>
              <a:rPr lang="zh-TW" altLang="zh-HK" sz="6600" b="1" kern="100" dirty="0">
                <a:solidFill>
                  <a:srgbClr val="000000"/>
                </a:solidFill>
                <a:effectLst/>
                <a:highlight>
                  <a:srgbClr val="FFD966"/>
                </a:highlight>
                <a:latin typeface="微軟正黑體" panose="020B0604030504040204" pitchFamily="34" charset="-120"/>
                <a:ea typeface="微軟正黑體" panose="020B0604030504040204" pitchFamily="34" charset="-120"/>
                <a:cs typeface="Times New Roman" panose="02020603050405020304" pitchFamily="18" charset="0"/>
              </a:rPr>
              <a:t>任務二</a:t>
            </a:r>
            <a:r>
              <a:rPr lang="zh-TW" altLang="zh-HK" sz="6600" kern="100" dirty="0">
                <a:effectLst/>
                <a:latin typeface="微軟正黑體" panose="020B0604030504040204" pitchFamily="34" charset="-120"/>
                <a:ea typeface="微軟正黑體" panose="020B0604030504040204" pitchFamily="34" charset="-120"/>
                <a:cs typeface="Times New Roman" panose="02020603050405020304" pitchFamily="18" charset="0"/>
              </a:rPr>
              <a:t>：請用一個</a:t>
            </a:r>
            <a:r>
              <a:rPr lang="zh-TW" altLang="zh-HK" sz="66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形容詞</a:t>
            </a:r>
            <a:r>
              <a:rPr lang="zh-TW" altLang="zh-HK" sz="6600" kern="100" dirty="0">
                <a:effectLst/>
                <a:latin typeface="微軟正黑體" panose="020B0604030504040204" pitchFamily="34" charset="-120"/>
                <a:ea typeface="微軟正黑體" panose="020B0604030504040204" pitchFamily="34" charset="-120"/>
                <a:cs typeface="Times New Roman" panose="02020603050405020304" pitchFamily="18" charset="0"/>
              </a:rPr>
              <a:t>形容</a:t>
            </a:r>
            <a:r>
              <a:rPr lang="zh-TW" altLang="zh-HK" sz="6600" b="1" kern="100" dirty="0">
                <a:solidFill>
                  <a:schemeClr val="accent5">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女兒</a:t>
            </a:r>
            <a:r>
              <a:rPr lang="zh-TW" altLang="zh-HK" sz="6600" kern="100" dirty="0">
                <a:effectLst/>
                <a:latin typeface="微軟正黑體" panose="020B0604030504040204" pitchFamily="34" charset="-120"/>
                <a:ea typeface="微軟正黑體" panose="020B0604030504040204" pitchFamily="34" charset="-120"/>
                <a:cs typeface="Times New Roman" panose="02020603050405020304" pitchFamily="18" charset="0"/>
              </a:rPr>
              <a:t>的處</a:t>
            </a:r>
            <a:r>
              <a:rPr lang="zh-TW" altLang="en-US" sz="6600" kern="100" dirty="0">
                <a:effectLst/>
                <a:latin typeface="微軟正黑體" panose="020B0604030504040204" pitchFamily="34" charset="-120"/>
                <a:ea typeface="微軟正黑體" panose="020B0604030504040204" pitchFamily="34" charset="-120"/>
                <a:cs typeface="Times New Roman" panose="02020603050405020304" pitchFamily="18" charset="0"/>
              </a:rPr>
              <a:t>境</a:t>
            </a:r>
            <a:r>
              <a:rPr lang="zh-TW" altLang="zh-HK" sz="6600" kern="100" dirty="0">
                <a:effectLst/>
                <a:latin typeface="微軟正黑體" panose="020B0604030504040204" pitchFamily="34" charset="-120"/>
                <a:ea typeface="微軟正黑體" panose="020B0604030504040204" pitchFamily="34" charset="-120"/>
                <a:cs typeface="Times New Roman" panose="02020603050405020304" pitchFamily="18" charset="0"/>
              </a:rPr>
              <a:t>，並稍作解釋。</a:t>
            </a:r>
          </a:p>
        </p:txBody>
      </p:sp>
    </p:spTree>
    <p:extLst>
      <p:ext uri="{BB962C8B-B14F-4D97-AF65-F5344CB8AC3E}">
        <p14:creationId xmlns:p14="http://schemas.microsoft.com/office/powerpoint/2010/main" val="1715115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graphicFrame>
        <p:nvGraphicFramePr>
          <p:cNvPr id="5" name="表格 6">
            <a:extLst>
              <a:ext uri="{FF2B5EF4-FFF2-40B4-BE49-F238E27FC236}">
                <a16:creationId xmlns:a16="http://schemas.microsoft.com/office/drawing/2014/main" id="{84743421-5599-483E-9B31-525CBEF2A488}"/>
              </a:ext>
            </a:extLst>
          </p:cNvPr>
          <p:cNvGraphicFramePr>
            <a:graphicFrameLocks noGrp="1"/>
          </p:cNvGraphicFramePr>
          <p:nvPr>
            <p:extLst>
              <p:ext uri="{D42A27DB-BD31-4B8C-83A1-F6EECF244321}">
                <p14:modId xmlns:p14="http://schemas.microsoft.com/office/powerpoint/2010/main" val="3991099139"/>
              </p:ext>
            </p:extLst>
          </p:nvPr>
        </p:nvGraphicFramePr>
        <p:xfrm>
          <a:off x="1995948" y="1473579"/>
          <a:ext cx="14296104" cy="7339842"/>
        </p:xfrm>
        <a:graphic>
          <a:graphicData uri="http://schemas.openxmlformats.org/drawingml/2006/table">
            <a:tbl>
              <a:tblPr firstRow="1" bandRow="1">
                <a:tableStyleId>{5C22544A-7EE6-4342-B048-85BDC9FD1C3A}</a:tableStyleId>
              </a:tblPr>
              <a:tblGrid>
                <a:gridCol w="2686284">
                  <a:extLst>
                    <a:ext uri="{9D8B030D-6E8A-4147-A177-3AD203B41FA5}">
                      <a16:colId xmlns:a16="http://schemas.microsoft.com/office/drawing/2014/main" val="580958080"/>
                    </a:ext>
                  </a:extLst>
                </a:gridCol>
                <a:gridCol w="11609820">
                  <a:extLst>
                    <a:ext uri="{9D8B030D-6E8A-4147-A177-3AD203B41FA5}">
                      <a16:colId xmlns:a16="http://schemas.microsoft.com/office/drawing/2014/main" val="187240405"/>
                    </a:ext>
                  </a:extLst>
                </a:gridCol>
              </a:tblGrid>
              <a:tr h="1522054">
                <a:tc>
                  <a:txBody>
                    <a:bodyPr/>
                    <a:lstStyle/>
                    <a:p>
                      <a:r>
                        <a:rPr lang="zh-HK" altLang="en-US" sz="4400" b="0" dirty="0">
                          <a:solidFill>
                            <a:schemeClr val="tx1"/>
                          </a:solidFill>
                          <a:latin typeface="微軟正黑體" panose="020B0604030504040204" pitchFamily="34" charset="-120"/>
                          <a:ea typeface="微軟正黑體" panose="020B0604030504040204" pitchFamily="34" charset="-120"/>
                        </a:rPr>
                        <a:t>學習目標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4400" b="0" dirty="0">
                          <a:solidFill>
                            <a:schemeClr val="tx1"/>
                          </a:solidFill>
                          <a:latin typeface="微軟正黑體" panose="020B0604030504040204" pitchFamily="34" charset="-120"/>
                          <a:ea typeface="微軟正黑體" panose="020B0604030504040204" pitchFamily="34" charset="-120"/>
                        </a:rPr>
                        <a:t>通過情境代入，引導學生代入父母親角度，理解父母處境，從而引發學生同理心。同時，以中國儒家思想當中的「盡孝以敬」來教導學 生孝親之道。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4950313"/>
                  </a:ext>
                </a:extLst>
              </a:tr>
              <a:tr h="1522054">
                <a:tc>
                  <a:txBody>
                    <a:bodyPr/>
                    <a:lstStyle/>
                    <a:p>
                      <a:r>
                        <a:rPr lang="zh-HK" altLang="en-US" sz="4400" b="0" dirty="0">
                          <a:solidFill>
                            <a:schemeClr val="tx1"/>
                          </a:solidFill>
                          <a:latin typeface="微軟正黑體" panose="020B0604030504040204" pitchFamily="34" charset="-120"/>
                          <a:ea typeface="微軟正黑體" panose="020B0604030504040204" pitchFamily="34" charset="-120"/>
                        </a:rPr>
                        <a:t>對象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HK" altLang="en-US" sz="4400" b="0" dirty="0">
                          <a:solidFill>
                            <a:schemeClr val="tx1"/>
                          </a:solidFill>
                          <a:latin typeface="微軟正黑體" panose="020B0604030504040204" pitchFamily="34" charset="-120"/>
                          <a:ea typeface="微軟正黑體" panose="020B0604030504040204" pitchFamily="34" charset="-120"/>
                        </a:rPr>
                        <a:t>高中學生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4102408"/>
                  </a:ext>
                </a:extLst>
              </a:tr>
              <a:tr h="1522054">
                <a:tc>
                  <a:txBody>
                    <a:bodyPr/>
                    <a:lstStyle/>
                    <a:p>
                      <a:r>
                        <a:rPr lang="zh-HK" altLang="en-US" sz="4400" b="0" dirty="0">
                          <a:solidFill>
                            <a:schemeClr val="tx1"/>
                          </a:solidFill>
                          <a:latin typeface="微軟正黑體" panose="020B0604030504040204" pitchFamily="34" charset="-120"/>
                          <a:ea typeface="微軟正黑體" panose="020B0604030504040204" pitchFamily="34" charset="-120"/>
                        </a:rPr>
                        <a:t>課節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4400" b="0" dirty="0">
                          <a:solidFill>
                            <a:schemeClr val="tx1"/>
                          </a:solidFill>
                          <a:latin typeface="微軟正黑體" panose="020B0604030504040204" pitchFamily="34" charset="-120"/>
                          <a:ea typeface="微軟正黑體" panose="020B0604030504040204" pitchFamily="34" charset="-120"/>
                        </a:rPr>
                        <a:t>一節 （</a:t>
                      </a:r>
                      <a:r>
                        <a:rPr lang="en-US" altLang="zh-TW" sz="4400" b="0" dirty="0">
                          <a:solidFill>
                            <a:schemeClr val="tx1"/>
                          </a:solidFill>
                          <a:latin typeface="微軟正黑體" panose="020B0604030504040204" pitchFamily="34" charset="-120"/>
                          <a:ea typeface="微軟正黑體" panose="020B0604030504040204" pitchFamily="34" charset="-120"/>
                        </a:rPr>
                        <a:t>40</a:t>
                      </a:r>
                      <a:r>
                        <a:rPr lang="zh-TW" altLang="en-US" sz="4400" b="0" dirty="0">
                          <a:solidFill>
                            <a:schemeClr val="tx1"/>
                          </a:solidFill>
                          <a:latin typeface="微軟正黑體" panose="020B0604030504040204" pitchFamily="34" charset="-120"/>
                          <a:ea typeface="微軟正黑體" panose="020B0604030504040204" pitchFamily="34" charset="-120"/>
                        </a:rPr>
                        <a:t>分鐘）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2441357"/>
                  </a:ext>
                </a:extLst>
              </a:tr>
              <a:tr h="1522054">
                <a:tc>
                  <a:txBody>
                    <a:bodyPr/>
                    <a:lstStyle/>
                    <a:p>
                      <a:r>
                        <a:rPr lang="zh-HK" altLang="en-US" sz="4400" b="0" dirty="0">
                          <a:solidFill>
                            <a:schemeClr val="tx1"/>
                          </a:solidFill>
                          <a:latin typeface="微軟正黑體" panose="020B0604030504040204" pitchFamily="34" charset="-120"/>
                          <a:ea typeface="微軟正黑體" panose="020B0604030504040204" pitchFamily="34" charset="-120"/>
                        </a:rPr>
                        <a:t>學習材料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4400" dirty="0">
                          <a:latin typeface="微軟正黑體" panose="020B0604030504040204" pitchFamily="34" charset="-120"/>
                          <a:ea typeface="微軟正黑體" panose="020B0604030504040204" pitchFamily="34" charset="-120"/>
                        </a:rPr>
                        <a:t>聲音檔案、反思工作紙、簡報、手工材料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0484760"/>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31" name="Google Shape;231;p8"/>
          <p:cNvSpPr txBox="1"/>
          <p:nvPr/>
        </p:nvSpPr>
        <p:spPr>
          <a:xfrm>
            <a:off x="1537493" y="419429"/>
            <a:ext cx="15213014" cy="6175280"/>
          </a:xfrm>
          <a:prstGeom prst="rect">
            <a:avLst/>
          </a:prstGeom>
          <a:noFill/>
          <a:ln>
            <a:noFill/>
          </a:ln>
        </p:spPr>
        <p:txBody>
          <a:bodyPr spcFirstLastPara="1" wrap="square" lIns="0" tIns="0" rIns="0" bIns="0" anchor="t" anchorCtr="0">
            <a:spAutoFit/>
          </a:bodyPr>
          <a:lstStyle/>
          <a:p>
            <a:pPr>
              <a:lnSpc>
                <a:spcPct val="208614"/>
              </a:lnSpc>
            </a:pPr>
            <a:r>
              <a:rPr lang="zh-TW" sz="9600" b="1" dirty="0">
                <a:solidFill>
                  <a:srgbClr val="D05C28"/>
                </a:solidFill>
                <a:latin typeface="Microsoft JhengHei"/>
                <a:ea typeface="Microsoft JhengHei"/>
                <a:cs typeface="Microsoft JhengHei"/>
                <a:sym typeface="Microsoft JhengHei"/>
              </a:rPr>
              <a:t>解說</a:t>
            </a:r>
            <a:r>
              <a:rPr lang="zh-TW" altLang="en-US" sz="9600" b="1" dirty="0">
                <a:solidFill>
                  <a:srgbClr val="D05C28"/>
                </a:solidFill>
                <a:latin typeface="Microsoft JhengHei"/>
                <a:ea typeface="Microsoft JhengHei"/>
                <a:cs typeface="Microsoft JhengHei"/>
                <a:sym typeface="Microsoft JhengHei"/>
              </a:rPr>
              <a:t>：</a:t>
            </a:r>
            <a:r>
              <a:rPr lang="zh-TW" altLang="en-US" sz="9600" b="1" dirty="0">
                <a:solidFill>
                  <a:srgbClr val="D05C28"/>
                </a:solidFill>
                <a:latin typeface="Microsoft JhengHei"/>
                <a:ea typeface="Microsoft JhengHei"/>
                <a:sym typeface="Amatic SC"/>
              </a:rPr>
              <a:t>甚麼是「同理心」？</a:t>
            </a:r>
            <a:endParaRPr lang="zh-TW" altLang="en-US" sz="9600" b="1" dirty="0">
              <a:solidFill>
                <a:srgbClr val="D05C28"/>
              </a:solidFill>
              <a:latin typeface="Microsoft JhengHei"/>
              <a:ea typeface="Microsoft JhengHei"/>
            </a:endParaRPr>
          </a:p>
          <a:p>
            <a:pPr marL="0" marR="0" lvl="0" indent="0" algn="l" rtl="0">
              <a:lnSpc>
                <a:spcPct val="208614"/>
              </a:lnSpc>
              <a:spcBef>
                <a:spcPts val="0"/>
              </a:spcBef>
              <a:spcAft>
                <a:spcPts val="0"/>
              </a:spcAft>
              <a:buNone/>
            </a:pPr>
            <a:endParaRPr sz="9600" b="1" dirty="0">
              <a:solidFill>
                <a:srgbClr val="D05C28"/>
              </a:solidFill>
              <a:latin typeface="Microsoft JhengHei"/>
              <a:ea typeface="Microsoft JhengHei"/>
              <a:cs typeface="Microsoft JhengHei"/>
              <a:sym typeface="Microsoft JhengHei"/>
            </a:endParaRPr>
          </a:p>
        </p:txBody>
      </p:sp>
      <p:sp>
        <p:nvSpPr>
          <p:cNvPr id="3" name="Google Shape;188;p5">
            <a:extLst>
              <a:ext uri="{FF2B5EF4-FFF2-40B4-BE49-F238E27FC236}">
                <a16:creationId xmlns:a16="http://schemas.microsoft.com/office/drawing/2014/main" id="{FFE636D8-35E9-F6C7-C370-BE25BD1E97EF}"/>
              </a:ext>
            </a:extLst>
          </p:cNvPr>
          <p:cNvSpPr txBox="1"/>
          <p:nvPr/>
        </p:nvSpPr>
        <p:spPr>
          <a:xfrm>
            <a:off x="3101431" y="3746011"/>
            <a:ext cx="10747963" cy="3323987"/>
          </a:xfrm>
          <a:prstGeom prst="rect">
            <a:avLst/>
          </a:prstGeom>
          <a:noFill/>
          <a:ln>
            <a:noFill/>
          </a:ln>
        </p:spPr>
        <p:txBody>
          <a:bodyPr spcFirstLastPara="1" wrap="square" lIns="0" tIns="0" rIns="0" bIns="0" anchor="t" anchorCtr="0">
            <a:spAutoFit/>
          </a:bodyPr>
          <a:lstStyle/>
          <a:p>
            <a:pPr lvl="0" algn="just"/>
            <a:r>
              <a:rPr lang="zh-TW" altLang="zh-HK" sz="5400" dirty="0">
                <a:solidFill>
                  <a:schemeClr val="accent2"/>
                </a:solidFill>
                <a:latin typeface="Microsoft JhengHei"/>
                <a:ea typeface="Microsoft JhengHei"/>
              </a:rPr>
              <a:t>「同理心」是指體會他人的感受和想法，然後再思考自己要怎麼做。培養「同理心」，就是學習掌握站在他人的立場，換位思考的能力。</a:t>
            </a:r>
          </a:p>
        </p:txBody>
      </p:sp>
      <p:sp>
        <p:nvSpPr>
          <p:cNvPr id="13" name="Speech Bubble: Rectangle with Corners Rounded 12">
            <a:extLst>
              <a:ext uri="{FF2B5EF4-FFF2-40B4-BE49-F238E27FC236}">
                <a16:creationId xmlns:a16="http://schemas.microsoft.com/office/drawing/2014/main" id="{4E3A1928-CCBB-4854-9FC8-AB0E9137599E}"/>
              </a:ext>
            </a:extLst>
          </p:cNvPr>
          <p:cNvSpPr/>
          <p:nvPr/>
        </p:nvSpPr>
        <p:spPr>
          <a:xfrm>
            <a:off x="5442856" y="7545287"/>
            <a:ext cx="6444343" cy="1886857"/>
          </a:xfrm>
          <a:custGeom>
            <a:avLst/>
            <a:gdLst>
              <a:gd name="connsiteX0" fmla="*/ 0 w 6444343"/>
              <a:gd name="connsiteY0" fmla="*/ 314482 h 1886857"/>
              <a:gd name="connsiteX1" fmla="*/ 314482 w 6444343"/>
              <a:gd name="connsiteY1" fmla="*/ 0 h 1886857"/>
              <a:gd name="connsiteX2" fmla="*/ 709461 w 6444343"/>
              <a:gd name="connsiteY2" fmla="*/ 0 h 1886857"/>
              <a:gd name="connsiteX3" fmla="*/ 1074057 w 6444343"/>
              <a:gd name="connsiteY3" fmla="*/ 0 h 1886857"/>
              <a:gd name="connsiteX4" fmla="*/ 1074057 w 6444343"/>
              <a:gd name="connsiteY4" fmla="*/ 0 h 1886857"/>
              <a:gd name="connsiteX5" fmla="*/ 1627197 w 6444343"/>
              <a:gd name="connsiteY5" fmla="*/ 0 h 1886857"/>
              <a:gd name="connsiteX6" fmla="*/ 2180336 w 6444343"/>
              <a:gd name="connsiteY6" fmla="*/ 0 h 1886857"/>
              <a:gd name="connsiteX7" fmla="*/ 2685143 w 6444343"/>
              <a:gd name="connsiteY7" fmla="*/ 0 h 1886857"/>
              <a:gd name="connsiteX8" fmla="*/ 3374087 w 6444343"/>
              <a:gd name="connsiteY8" fmla="*/ 0 h 1886857"/>
              <a:gd name="connsiteX9" fmla="*/ 4131925 w 6444343"/>
              <a:gd name="connsiteY9" fmla="*/ 0 h 1886857"/>
              <a:gd name="connsiteX10" fmla="*/ 4751974 w 6444343"/>
              <a:gd name="connsiteY10" fmla="*/ 0 h 1886857"/>
              <a:gd name="connsiteX11" fmla="*/ 5440917 w 6444343"/>
              <a:gd name="connsiteY11" fmla="*/ 0 h 1886857"/>
              <a:gd name="connsiteX12" fmla="*/ 6129861 w 6444343"/>
              <a:gd name="connsiteY12" fmla="*/ 0 h 1886857"/>
              <a:gd name="connsiteX13" fmla="*/ 6444343 w 6444343"/>
              <a:gd name="connsiteY13" fmla="*/ 314482 h 1886857"/>
              <a:gd name="connsiteX14" fmla="*/ 6444343 w 6444343"/>
              <a:gd name="connsiteY14" fmla="*/ 683989 h 1886857"/>
              <a:gd name="connsiteX15" fmla="*/ 6444343 w 6444343"/>
              <a:gd name="connsiteY15" fmla="*/ 1100667 h 1886857"/>
              <a:gd name="connsiteX16" fmla="*/ 6444343 w 6444343"/>
              <a:gd name="connsiteY16" fmla="*/ 1100667 h 1886857"/>
              <a:gd name="connsiteX17" fmla="*/ 6444343 w 6444343"/>
              <a:gd name="connsiteY17" fmla="*/ 1572381 h 1886857"/>
              <a:gd name="connsiteX18" fmla="*/ 6444343 w 6444343"/>
              <a:gd name="connsiteY18" fmla="*/ 1572375 h 1886857"/>
              <a:gd name="connsiteX19" fmla="*/ 6129861 w 6444343"/>
              <a:gd name="connsiteY19" fmla="*/ 1886857 h 1886857"/>
              <a:gd name="connsiteX20" fmla="*/ 5440917 w 6444343"/>
              <a:gd name="connsiteY20" fmla="*/ 1886857 h 1886857"/>
              <a:gd name="connsiteX21" fmla="*/ 4786421 w 6444343"/>
              <a:gd name="connsiteY21" fmla="*/ 1886857 h 1886857"/>
              <a:gd name="connsiteX22" fmla="*/ 4063030 w 6444343"/>
              <a:gd name="connsiteY22" fmla="*/ 1886857 h 1886857"/>
              <a:gd name="connsiteX23" fmla="*/ 3305192 w 6444343"/>
              <a:gd name="connsiteY23" fmla="*/ 1886857 h 1886857"/>
              <a:gd name="connsiteX24" fmla="*/ 2685143 w 6444343"/>
              <a:gd name="connsiteY24" fmla="*/ 1886857 h 1886857"/>
              <a:gd name="connsiteX25" fmla="*/ 2180336 w 6444343"/>
              <a:gd name="connsiteY25" fmla="*/ 1886857 h 1886857"/>
              <a:gd name="connsiteX26" fmla="*/ 1659418 w 6444343"/>
              <a:gd name="connsiteY26" fmla="*/ 1886857 h 1886857"/>
              <a:gd name="connsiteX27" fmla="*/ 1074057 w 6444343"/>
              <a:gd name="connsiteY27" fmla="*/ 1886857 h 1886857"/>
              <a:gd name="connsiteX28" fmla="*/ 1074057 w 6444343"/>
              <a:gd name="connsiteY28" fmla="*/ 1886857 h 1886857"/>
              <a:gd name="connsiteX29" fmla="*/ 694270 w 6444343"/>
              <a:gd name="connsiteY29" fmla="*/ 1886857 h 1886857"/>
              <a:gd name="connsiteX30" fmla="*/ 314482 w 6444343"/>
              <a:gd name="connsiteY30" fmla="*/ 1886857 h 1886857"/>
              <a:gd name="connsiteX31" fmla="*/ 0 w 6444343"/>
              <a:gd name="connsiteY31" fmla="*/ 1572375 h 1886857"/>
              <a:gd name="connsiteX32" fmla="*/ 0 w 6444343"/>
              <a:gd name="connsiteY32" fmla="*/ 1572381 h 1886857"/>
              <a:gd name="connsiteX33" fmla="*/ -578672 w 6444343"/>
              <a:gd name="connsiteY33" fmla="*/ 1379542 h 1886857"/>
              <a:gd name="connsiteX34" fmla="*/ -1106781 w 6444343"/>
              <a:gd name="connsiteY34" fmla="*/ 1203553 h 1886857"/>
              <a:gd name="connsiteX35" fmla="*/ -1685453 w 6444343"/>
              <a:gd name="connsiteY35" fmla="*/ 1010714 h 1886857"/>
              <a:gd name="connsiteX36" fmla="*/ -1089926 w 6444343"/>
              <a:gd name="connsiteY36" fmla="*/ 1042497 h 1886857"/>
              <a:gd name="connsiteX37" fmla="*/ -561818 w 6444343"/>
              <a:gd name="connsiteY37" fmla="*/ 1070683 h 1886857"/>
              <a:gd name="connsiteX38" fmla="*/ 0 w 6444343"/>
              <a:gd name="connsiteY38" fmla="*/ 1100667 h 1886857"/>
              <a:gd name="connsiteX39" fmla="*/ 0 w 6444343"/>
              <a:gd name="connsiteY39" fmla="*/ 723298 h 1886857"/>
              <a:gd name="connsiteX40" fmla="*/ 0 w 6444343"/>
              <a:gd name="connsiteY40" fmla="*/ 314482 h 188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444343" h="1886857" fill="none" extrusionOk="0">
                <a:moveTo>
                  <a:pt x="0" y="314482"/>
                </a:moveTo>
                <a:cubicBezTo>
                  <a:pt x="21894" y="107300"/>
                  <a:pt x="149570" y="7778"/>
                  <a:pt x="314482" y="0"/>
                </a:cubicBezTo>
                <a:cubicBezTo>
                  <a:pt x="508408" y="3657"/>
                  <a:pt x="526114" y="8360"/>
                  <a:pt x="709461" y="0"/>
                </a:cubicBezTo>
                <a:cubicBezTo>
                  <a:pt x="892808" y="-8360"/>
                  <a:pt x="977905" y="14431"/>
                  <a:pt x="1074057" y="0"/>
                </a:cubicBezTo>
                <a:lnTo>
                  <a:pt x="1074057" y="0"/>
                </a:lnTo>
                <a:cubicBezTo>
                  <a:pt x="1330550" y="13978"/>
                  <a:pt x="1480938" y="27053"/>
                  <a:pt x="1627197" y="0"/>
                </a:cubicBezTo>
                <a:cubicBezTo>
                  <a:pt x="1773456" y="-27053"/>
                  <a:pt x="1916598" y="27274"/>
                  <a:pt x="2180336" y="0"/>
                </a:cubicBezTo>
                <a:cubicBezTo>
                  <a:pt x="2444074" y="-27274"/>
                  <a:pt x="2459064" y="2341"/>
                  <a:pt x="2685143" y="0"/>
                </a:cubicBezTo>
                <a:cubicBezTo>
                  <a:pt x="2983431" y="33131"/>
                  <a:pt x="3193481" y="-12002"/>
                  <a:pt x="3374087" y="0"/>
                </a:cubicBezTo>
                <a:cubicBezTo>
                  <a:pt x="3554693" y="12002"/>
                  <a:pt x="3955263" y="-7137"/>
                  <a:pt x="4131925" y="0"/>
                </a:cubicBezTo>
                <a:cubicBezTo>
                  <a:pt x="4308587" y="7137"/>
                  <a:pt x="4480536" y="29920"/>
                  <a:pt x="4751974" y="0"/>
                </a:cubicBezTo>
                <a:cubicBezTo>
                  <a:pt x="5023412" y="-29920"/>
                  <a:pt x="5173794" y="17097"/>
                  <a:pt x="5440917" y="0"/>
                </a:cubicBezTo>
                <a:cubicBezTo>
                  <a:pt x="5708040" y="-17097"/>
                  <a:pt x="5979814" y="4946"/>
                  <a:pt x="6129861" y="0"/>
                </a:cubicBezTo>
                <a:cubicBezTo>
                  <a:pt x="6308280" y="9613"/>
                  <a:pt x="6431490" y="141514"/>
                  <a:pt x="6444343" y="314482"/>
                </a:cubicBezTo>
                <a:cubicBezTo>
                  <a:pt x="6434707" y="411433"/>
                  <a:pt x="6447223" y="584945"/>
                  <a:pt x="6444343" y="683989"/>
                </a:cubicBezTo>
                <a:cubicBezTo>
                  <a:pt x="6441463" y="783033"/>
                  <a:pt x="6433790" y="930346"/>
                  <a:pt x="6444343" y="1100667"/>
                </a:cubicBezTo>
                <a:lnTo>
                  <a:pt x="6444343" y="1100667"/>
                </a:lnTo>
                <a:cubicBezTo>
                  <a:pt x="6428105" y="1333231"/>
                  <a:pt x="6433777" y="1367751"/>
                  <a:pt x="6444343" y="1572381"/>
                </a:cubicBezTo>
                <a:lnTo>
                  <a:pt x="6444343" y="1572375"/>
                </a:lnTo>
                <a:cubicBezTo>
                  <a:pt x="6402519" y="1756074"/>
                  <a:pt x="6305704" y="1891510"/>
                  <a:pt x="6129861" y="1886857"/>
                </a:cubicBezTo>
                <a:cubicBezTo>
                  <a:pt x="5982154" y="1885403"/>
                  <a:pt x="5706276" y="1869484"/>
                  <a:pt x="5440917" y="1886857"/>
                </a:cubicBezTo>
                <a:cubicBezTo>
                  <a:pt x="5175558" y="1904230"/>
                  <a:pt x="5049931" y="1869763"/>
                  <a:pt x="4786421" y="1886857"/>
                </a:cubicBezTo>
                <a:cubicBezTo>
                  <a:pt x="4522911" y="1903951"/>
                  <a:pt x="4361299" y="1922397"/>
                  <a:pt x="4063030" y="1886857"/>
                </a:cubicBezTo>
                <a:cubicBezTo>
                  <a:pt x="3764761" y="1851317"/>
                  <a:pt x="3638465" y="1862195"/>
                  <a:pt x="3305192" y="1886857"/>
                </a:cubicBezTo>
                <a:cubicBezTo>
                  <a:pt x="2971919" y="1911519"/>
                  <a:pt x="2955858" y="1904098"/>
                  <a:pt x="2685143" y="1886857"/>
                </a:cubicBezTo>
                <a:cubicBezTo>
                  <a:pt x="2547349" y="1901086"/>
                  <a:pt x="2288697" y="1884723"/>
                  <a:pt x="2180336" y="1886857"/>
                </a:cubicBezTo>
                <a:cubicBezTo>
                  <a:pt x="2071975" y="1888991"/>
                  <a:pt x="1835659" y="1907655"/>
                  <a:pt x="1659418" y="1886857"/>
                </a:cubicBezTo>
                <a:cubicBezTo>
                  <a:pt x="1483177" y="1866059"/>
                  <a:pt x="1206018" y="1859473"/>
                  <a:pt x="1074057" y="1886857"/>
                </a:cubicBezTo>
                <a:lnTo>
                  <a:pt x="1074057" y="1886857"/>
                </a:lnTo>
                <a:cubicBezTo>
                  <a:pt x="955473" y="1901867"/>
                  <a:pt x="808510" y="1882121"/>
                  <a:pt x="694270" y="1886857"/>
                </a:cubicBezTo>
                <a:cubicBezTo>
                  <a:pt x="580030" y="1891593"/>
                  <a:pt x="460631" y="1884502"/>
                  <a:pt x="314482" y="1886857"/>
                </a:cubicBezTo>
                <a:cubicBezTo>
                  <a:pt x="147507" y="1870536"/>
                  <a:pt x="3247" y="1718246"/>
                  <a:pt x="0" y="1572375"/>
                </a:cubicBezTo>
                <a:lnTo>
                  <a:pt x="0" y="1572381"/>
                </a:lnTo>
                <a:cubicBezTo>
                  <a:pt x="-158005" y="1491631"/>
                  <a:pt x="-428585" y="1398131"/>
                  <a:pt x="-578672" y="1379542"/>
                </a:cubicBezTo>
                <a:cubicBezTo>
                  <a:pt x="-728759" y="1360953"/>
                  <a:pt x="-885399" y="1276431"/>
                  <a:pt x="-1106781" y="1203553"/>
                </a:cubicBezTo>
                <a:cubicBezTo>
                  <a:pt x="-1328163" y="1130675"/>
                  <a:pt x="-1507996" y="1068768"/>
                  <a:pt x="-1685453" y="1010714"/>
                </a:cubicBezTo>
                <a:cubicBezTo>
                  <a:pt x="-1466150" y="1017208"/>
                  <a:pt x="-1239867" y="1014913"/>
                  <a:pt x="-1089926" y="1042497"/>
                </a:cubicBezTo>
                <a:cubicBezTo>
                  <a:pt x="-939985" y="1070081"/>
                  <a:pt x="-748677" y="1069382"/>
                  <a:pt x="-561818" y="1070683"/>
                </a:cubicBezTo>
                <a:cubicBezTo>
                  <a:pt x="-374959" y="1071984"/>
                  <a:pt x="-115174" y="1072444"/>
                  <a:pt x="0" y="1100667"/>
                </a:cubicBezTo>
                <a:cubicBezTo>
                  <a:pt x="-9189" y="912648"/>
                  <a:pt x="13878" y="878137"/>
                  <a:pt x="0" y="723298"/>
                </a:cubicBezTo>
                <a:cubicBezTo>
                  <a:pt x="-13878" y="568459"/>
                  <a:pt x="-10917" y="485910"/>
                  <a:pt x="0" y="314482"/>
                </a:cubicBezTo>
                <a:close/>
              </a:path>
              <a:path w="6444343" h="1886857" stroke="0" extrusionOk="0">
                <a:moveTo>
                  <a:pt x="0" y="314482"/>
                </a:moveTo>
                <a:cubicBezTo>
                  <a:pt x="-18340" y="122209"/>
                  <a:pt x="129945" y="-37022"/>
                  <a:pt x="314482" y="0"/>
                </a:cubicBezTo>
                <a:cubicBezTo>
                  <a:pt x="490503" y="-7247"/>
                  <a:pt x="507707" y="-1339"/>
                  <a:pt x="694270" y="0"/>
                </a:cubicBezTo>
                <a:cubicBezTo>
                  <a:pt x="880833" y="1339"/>
                  <a:pt x="994167" y="-1225"/>
                  <a:pt x="1074057" y="0"/>
                </a:cubicBezTo>
                <a:lnTo>
                  <a:pt x="1074057" y="0"/>
                </a:lnTo>
                <a:cubicBezTo>
                  <a:pt x="1271978" y="21347"/>
                  <a:pt x="1355666" y="-3623"/>
                  <a:pt x="1562753" y="0"/>
                </a:cubicBezTo>
                <a:cubicBezTo>
                  <a:pt x="1769840" y="3623"/>
                  <a:pt x="1978575" y="-15934"/>
                  <a:pt x="2083671" y="0"/>
                </a:cubicBezTo>
                <a:cubicBezTo>
                  <a:pt x="2188767" y="15934"/>
                  <a:pt x="2448905" y="-18146"/>
                  <a:pt x="2685143" y="0"/>
                </a:cubicBezTo>
                <a:cubicBezTo>
                  <a:pt x="2919803" y="25475"/>
                  <a:pt x="3014799" y="-14865"/>
                  <a:pt x="3305192" y="0"/>
                </a:cubicBezTo>
                <a:cubicBezTo>
                  <a:pt x="3595585" y="14865"/>
                  <a:pt x="3674593" y="1216"/>
                  <a:pt x="3925241" y="0"/>
                </a:cubicBezTo>
                <a:cubicBezTo>
                  <a:pt x="4175889" y="-1216"/>
                  <a:pt x="4330216" y="-13807"/>
                  <a:pt x="4579738" y="0"/>
                </a:cubicBezTo>
                <a:cubicBezTo>
                  <a:pt x="4829260" y="13807"/>
                  <a:pt x="5034196" y="13335"/>
                  <a:pt x="5303129" y="0"/>
                </a:cubicBezTo>
                <a:cubicBezTo>
                  <a:pt x="5572062" y="-13335"/>
                  <a:pt x="5856829" y="38627"/>
                  <a:pt x="6129861" y="0"/>
                </a:cubicBezTo>
                <a:cubicBezTo>
                  <a:pt x="6298665" y="-2431"/>
                  <a:pt x="6428529" y="102196"/>
                  <a:pt x="6444343" y="314482"/>
                </a:cubicBezTo>
                <a:cubicBezTo>
                  <a:pt x="6448337" y="395525"/>
                  <a:pt x="6457116" y="559754"/>
                  <a:pt x="6444343" y="699713"/>
                </a:cubicBezTo>
                <a:cubicBezTo>
                  <a:pt x="6431570" y="839672"/>
                  <a:pt x="6433383" y="924861"/>
                  <a:pt x="6444343" y="1100667"/>
                </a:cubicBezTo>
                <a:lnTo>
                  <a:pt x="6444343" y="1100667"/>
                </a:lnTo>
                <a:cubicBezTo>
                  <a:pt x="6455252" y="1307123"/>
                  <a:pt x="6463293" y="1375126"/>
                  <a:pt x="6444343" y="1572381"/>
                </a:cubicBezTo>
                <a:lnTo>
                  <a:pt x="6444343" y="1572375"/>
                </a:lnTo>
                <a:cubicBezTo>
                  <a:pt x="6444533" y="1712714"/>
                  <a:pt x="6302574" y="1862287"/>
                  <a:pt x="6129861" y="1886857"/>
                </a:cubicBezTo>
                <a:cubicBezTo>
                  <a:pt x="5905288" y="1881709"/>
                  <a:pt x="5724898" y="1875624"/>
                  <a:pt x="5440917" y="1886857"/>
                </a:cubicBezTo>
                <a:cubicBezTo>
                  <a:pt x="5156936" y="1898090"/>
                  <a:pt x="4864402" y="1854372"/>
                  <a:pt x="4717527" y="1886857"/>
                </a:cubicBezTo>
                <a:cubicBezTo>
                  <a:pt x="4570652" y="1919343"/>
                  <a:pt x="4277620" y="1863373"/>
                  <a:pt x="3959689" y="1886857"/>
                </a:cubicBezTo>
                <a:cubicBezTo>
                  <a:pt x="3641758" y="1910341"/>
                  <a:pt x="3582008" y="1907195"/>
                  <a:pt x="3374087" y="1886857"/>
                </a:cubicBezTo>
                <a:cubicBezTo>
                  <a:pt x="3166166" y="1866519"/>
                  <a:pt x="2978481" y="1909901"/>
                  <a:pt x="2685143" y="1886857"/>
                </a:cubicBezTo>
                <a:cubicBezTo>
                  <a:pt x="2543592" y="1885157"/>
                  <a:pt x="2396461" y="1905210"/>
                  <a:pt x="2196447" y="1886857"/>
                </a:cubicBezTo>
                <a:cubicBezTo>
                  <a:pt x="1996433" y="1868504"/>
                  <a:pt x="1810208" y="1907702"/>
                  <a:pt x="1691640" y="1886857"/>
                </a:cubicBezTo>
                <a:cubicBezTo>
                  <a:pt x="1573072" y="1866012"/>
                  <a:pt x="1216811" y="1881743"/>
                  <a:pt x="1074057" y="1886857"/>
                </a:cubicBezTo>
                <a:lnTo>
                  <a:pt x="1074057" y="1886857"/>
                </a:lnTo>
                <a:cubicBezTo>
                  <a:pt x="911999" y="1871341"/>
                  <a:pt x="878851" y="1886024"/>
                  <a:pt x="717057" y="1886857"/>
                </a:cubicBezTo>
                <a:cubicBezTo>
                  <a:pt x="555263" y="1887690"/>
                  <a:pt x="470848" y="1884686"/>
                  <a:pt x="314482" y="1886857"/>
                </a:cubicBezTo>
                <a:cubicBezTo>
                  <a:pt x="162106" y="1923173"/>
                  <a:pt x="5261" y="1745238"/>
                  <a:pt x="0" y="1572375"/>
                </a:cubicBezTo>
                <a:lnTo>
                  <a:pt x="0" y="1572381"/>
                </a:lnTo>
                <a:cubicBezTo>
                  <a:pt x="-289138" y="1507116"/>
                  <a:pt x="-421068" y="1413299"/>
                  <a:pt x="-578672" y="1379542"/>
                </a:cubicBezTo>
                <a:cubicBezTo>
                  <a:pt x="-736276" y="1345784"/>
                  <a:pt x="-1011985" y="1226832"/>
                  <a:pt x="-1174199" y="1181086"/>
                </a:cubicBezTo>
                <a:cubicBezTo>
                  <a:pt x="-1336413" y="1135340"/>
                  <a:pt x="-1583721" y="1052613"/>
                  <a:pt x="-1685453" y="1010714"/>
                </a:cubicBezTo>
                <a:cubicBezTo>
                  <a:pt x="-1495695" y="1010092"/>
                  <a:pt x="-1236903" y="1021515"/>
                  <a:pt x="-1089926" y="1042497"/>
                </a:cubicBezTo>
                <a:cubicBezTo>
                  <a:pt x="-942949" y="1063479"/>
                  <a:pt x="-740999" y="1066601"/>
                  <a:pt x="-511254" y="1073381"/>
                </a:cubicBezTo>
                <a:cubicBezTo>
                  <a:pt x="-281509" y="1080161"/>
                  <a:pt x="-227512" y="1064818"/>
                  <a:pt x="0" y="1100667"/>
                </a:cubicBezTo>
                <a:cubicBezTo>
                  <a:pt x="1048" y="916163"/>
                  <a:pt x="-15121" y="830847"/>
                  <a:pt x="0" y="723298"/>
                </a:cubicBezTo>
                <a:cubicBezTo>
                  <a:pt x="15121" y="615749"/>
                  <a:pt x="-12153" y="422606"/>
                  <a:pt x="0" y="314482"/>
                </a:cubicBezTo>
                <a:close/>
              </a:path>
            </a:pathLst>
          </a:custGeom>
          <a:solidFill>
            <a:schemeClr val="bg1"/>
          </a:solidFill>
          <a:ln w="38100">
            <a:solidFill>
              <a:schemeClr val="tx1"/>
            </a:solidFill>
            <a:extLst>
              <a:ext uri="{C807C97D-BFC1-408E-A445-0C87EB9F89A2}">
                <ask:lineSketchStyleProps xmlns:ask="http://schemas.microsoft.com/office/drawing/2018/sketchyshapes" sd="3832580842">
                  <a:prstGeom prst="wedgeRoundRectCallout">
                    <a:avLst>
                      <a:gd name="adj1" fmla="val -76154"/>
                      <a:gd name="adj2" fmla="val 3566"/>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kern="100" dirty="0">
                <a:solidFill>
                  <a:schemeClr val="accent2"/>
                </a:solidFill>
                <a:latin typeface="微軟正黑體" panose="020B0604030504040204" pitchFamily="34" charset="-120"/>
                <a:ea typeface="微軟正黑體" panose="020B0604030504040204" pitchFamily="34" charset="-120"/>
                <a:cs typeface="Times New Roman" panose="02020603050405020304" pitchFamily="18" charset="0"/>
              </a:rPr>
              <a:t>你有試過代入父母</a:t>
            </a:r>
            <a:r>
              <a:rPr lang="en-GB" altLang="zh-TW" sz="3200" b="1" kern="100" dirty="0">
                <a:solidFill>
                  <a:schemeClr val="accent2"/>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3200" b="1" kern="100" dirty="0">
                <a:solidFill>
                  <a:schemeClr val="accent2"/>
                </a:solidFill>
                <a:latin typeface="微軟正黑體" panose="020B0604030504040204" pitchFamily="34" charset="-120"/>
                <a:ea typeface="微軟正黑體" panose="020B0604030504040204" pitchFamily="34" charset="-120"/>
                <a:cs typeface="Times New Roman" panose="02020603050405020304" pitchFamily="18" charset="0"/>
              </a:rPr>
              <a:t>長輩的角度，試想像他們的感受和想法嗎？</a:t>
            </a:r>
            <a:endParaRPr lang="en-GB" sz="3200" b="1" dirty="0">
              <a:solidFill>
                <a:schemeClr val="accent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6838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31" name="Google Shape;231;p8"/>
          <p:cNvSpPr txBox="1"/>
          <p:nvPr/>
        </p:nvSpPr>
        <p:spPr>
          <a:xfrm>
            <a:off x="1481681" y="-246097"/>
            <a:ext cx="12806407" cy="2214965"/>
          </a:xfrm>
          <a:prstGeom prst="rect">
            <a:avLst/>
          </a:prstGeom>
          <a:noFill/>
          <a:ln>
            <a:noFill/>
          </a:ln>
        </p:spPr>
        <p:txBody>
          <a:bodyPr spcFirstLastPara="1" wrap="square" lIns="0" tIns="0" rIns="0" bIns="0" anchor="t" anchorCtr="0">
            <a:spAutoFit/>
          </a:bodyPr>
          <a:lstStyle/>
          <a:p>
            <a:pPr marL="0" marR="0" lvl="0" indent="0" algn="l" rtl="0">
              <a:lnSpc>
                <a:spcPct val="208614"/>
              </a:lnSpc>
              <a:spcBef>
                <a:spcPts val="0"/>
              </a:spcBef>
              <a:spcAft>
                <a:spcPts val="0"/>
              </a:spcAft>
              <a:buNone/>
            </a:pPr>
            <a:r>
              <a:rPr lang="zh-TW" sz="9600" b="1" dirty="0">
                <a:solidFill>
                  <a:srgbClr val="D05C28"/>
                </a:solidFill>
                <a:latin typeface="Microsoft JhengHei"/>
                <a:ea typeface="Microsoft JhengHei"/>
                <a:cs typeface="Microsoft JhengHei"/>
                <a:sym typeface="Microsoft JhengHei"/>
              </a:rPr>
              <a:t>解說</a:t>
            </a:r>
            <a:endParaRPr sz="9600" b="1" dirty="0">
              <a:solidFill>
                <a:srgbClr val="D05C28"/>
              </a:solidFill>
              <a:latin typeface="Microsoft JhengHei"/>
              <a:ea typeface="Microsoft JhengHei"/>
              <a:cs typeface="Microsoft JhengHei"/>
              <a:sym typeface="Microsoft JhengHei"/>
            </a:endParaRPr>
          </a:p>
        </p:txBody>
      </p:sp>
      <p:sp>
        <p:nvSpPr>
          <p:cNvPr id="10" name="矩形: 圓角 1">
            <a:extLst>
              <a:ext uri="{FF2B5EF4-FFF2-40B4-BE49-F238E27FC236}">
                <a16:creationId xmlns:a16="http://schemas.microsoft.com/office/drawing/2014/main" id="{1B2A09DA-0BBD-E390-C917-F02798CBC473}"/>
              </a:ext>
            </a:extLst>
          </p:cNvPr>
          <p:cNvSpPr/>
          <p:nvPr/>
        </p:nvSpPr>
        <p:spPr>
          <a:xfrm>
            <a:off x="9305713" y="2238178"/>
            <a:ext cx="8054918" cy="736718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r>
              <a:rPr lang="en-US" altLang="zh-TW" sz="4400" b="1" dirty="0">
                <a:solidFill>
                  <a:schemeClr val="tx1"/>
                </a:solidFill>
                <a:latin typeface="微軟正黑體" panose="020B0604030504040204" pitchFamily="34" charset="-120"/>
                <a:ea typeface="微軟正黑體" panose="020B0604030504040204" pitchFamily="34" charset="-120"/>
              </a:rPr>
              <a:t>Nicole</a:t>
            </a:r>
            <a:r>
              <a:rPr lang="zh-TW" altLang="en-US" sz="4400" b="1" dirty="0">
                <a:solidFill>
                  <a:schemeClr val="tx1"/>
                </a:solidFill>
                <a:latin typeface="微軟正黑體" panose="020B0604030504040204" pitchFamily="34" charset="-120"/>
                <a:ea typeface="微軟正黑體" panose="020B0604030504040204" pitchFamily="34" charset="-120"/>
              </a:rPr>
              <a:t>媽媽的處境</a:t>
            </a:r>
            <a:endParaRPr lang="en-GB" altLang="zh-TW" sz="4400" b="1" dirty="0">
              <a:solidFill>
                <a:schemeClr val="tx1"/>
              </a:solidFill>
              <a:latin typeface="微軟正黑體" panose="020B0604030504040204" pitchFamily="34" charset="-120"/>
              <a:ea typeface="微軟正黑體" panose="020B0604030504040204" pitchFamily="34" charset="-120"/>
            </a:endParaRPr>
          </a:p>
          <a:p>
            <a:endParaRPr lang="en-US" altLang="zh-TW" sz="4400" b="1" dirty="0">
              <a:solidFill>
                <a:schemeClr val="tx1"/>
              </a:solidFill>
              <a:latin typeface="微軟正黑體" panose="020B0604030504040204" pitchFamily="34" charset="-120"/>
              <a:ea typeface="微軟正黑體" panose="020B0604030504040204" pitchFamily="34" charset="-120"/>
            </a:endParaRPr>
          </a:p>
          <a:p>
            <a:pPr marL="571500" indent="-571500">
              <a:buFont typeface="Arial" panose="020B0604020202020204" pitchFamily="34" charset="0"/>
              <a:buChar char="•"/>
            </a:pPr>
            <a:r>
              <a:rPr lang="zh-TW" altLang="en-US" sz="4000" b="1" dirty="0">
                <a:solidFill>
                  <a:schemeClr val="tx1"/>
                </a:solidFill>
                <a:latin typeface="微軟正黑體" panose="020B0604030504040204" pitchFamily="34" charset="-120"/>
                <a:ea typeface="微軟正黑體" panose="020B0604030504040204" pitchFamily="34" charset="-120"/>
              </a:rPr>
              <a:t>十分疼錫女兒，特別擔心女兒青春會特別反叛，容易誤交損友</a:t>
            </a:r>
            <a:endParaRPr lang="en-GB" altLang="zh-TW" sz="4000" b="1" dirty="0">
              <a:solidFill>
                <a:schemeClr val="tx1"/>
              </a:solidFill>
              <a:latin typeface="微軟正黑體" panose="020B0604030504040204" pitchFamily="34" charset="-120"/>
              <a:ea typeface="微軟正黑體" panose="020B0604030504040204" pitchFamily="34" charset="-120"/>
            </a:endParaRPr>
          </a:p>
          <a:p>
            <a:pPr marL="571500" indent="-571500">
              <a:buFont typeface="Arial" panose="020B0604020202020204" pitchFamily="34" charset="0"/>
              <a:buChar char="•"/>
            </a:pPr>
            <a:r>
              <a:rPr lang="zh-TW" altLang="en-US" sz="4000" b="1" dirty="0">
                <a:solidFill>
                  <a:schemeClr val="tx1"/>
                </a:solidFill>
                <a:latin typeface="微軟正黑體" panose="020B0604030504040204" pitchFamily="34" charset="-120"/>
                <a:ea typeface="微軟正黑體" panose="020B0604030504040204" pitchFamily="34" charset="-120"/>
              </a:rPr>
              <a:t>雙職母親，同時兼顧工作和家庭，難以平衡，感到壓力</a:t>
            </a:r>
            <a:endParaRPr lang="en-GB" altLang="zh-TW" sz="4000" b="1" dirty="0">
              <a:solidFill>
                <a:schemeClr val="tx1"/>
              </a:solidFill>
              <a:latin typeface="微軟正黑體" panose="020B0604030504040204" pitchFamily="34" charset="-120"/>
              <a:ea typeface="微軟正黑體" panose="020B0604030504040204" pitchFamily="34" charset="-120"/>
            </a:endParaRPr>
          </a:p>
          <a:p>
            <a:pPr marL="571500" indent="-571500">
              <a:buFont typeface="Arial" panose="020B0604020202020204" pitchFamily="34" charset="0"/>
              <a:buChar char="•"/>
            </a:pPr>
            <a:r>
              <a:rPr lang="zh-TW" altLang="en-US" sz="4000" b="1" dirty="0">
                <a:solidFill>
                  <a:schemeClr val="tx1"/>
                </a:solidFill>
                <a:latin typeface="微軟正黑體" panose="020B0604030504040204" pitchFamily="34" charset="-120"/>
                <a:ea typeface="微軟正黑體" panose="020B0604030504040204" pitchFamily="34" charset="-120"/>
              </a:rPr>
              <a:t>為照顧子女，犧牲社交生活，影響人際關係發展，缺少了情感上的支援</a:t>
            </a:r>
            <a:endParaRPr lang="en-US" altLang="zh-HK" sz="4800" b="1" dirty="0">
              <a:solidFill>
                <a:schemeClr val="tx1"/>
              </a:solidFill>
              <a:latin typeface="微軟正黑體" panose="020B0604030504040204" pitchFamily="34" charset="-120"/>
              <a:ea typeface="微軟正黑體" panose="020B0604030504040204" pitchFamily="34" charset="-120"/>
            </a:endParaRPr>
          </a:p>
        </p:txBody>
      </p:sp>
      <p:sp>
        <p:nvSpPr>
          <p:cNvPr id="11" name="矩形: 圓角 6">
            <a:extLst>
              <a:ext uri="{FF2B5EF4-FFF2-40B4-BE49-F238E27FC236}">
                <a16:creationId xmlns:a16="http://schemas.microsoft.com/office/drawing/2014/main" id="{D2B8471F-BACE-61B0-33E5-BF124704EA61}"/>
              </a:ext>
            </a:extLst>
          </p:cNvPr>
          <p:cNvSpPr/>
          <p:nvPr/>
        </p:nvSpPr>
        <p:spPr>
          <a:xfrm>
            <a:off x="927369" y="2238178"/>
            <a:ext cx="8054918" cy="7367185"/>
          </a:xfrm>
          <a:prstGeom prst="roundRect">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endParaRPr lang="en-US" altLang="zh-TW" sz="5400" b="1" dirty="0">
              <a:solidFill>
                <a:schemeClr val="tx1"/>
              </a:solidFill>
              <a:latin typeface="微軟正黑體" panose="020B0604030504040204" pitchFamily="34" charset="-120"/>
              <a:ea typeface="微軟正黑體" panose="020B0604030504040204" pitchFamily="34" charset="-120"/>
            </a:endParaRPr>
          </a:p>
          <a:p>
            <a:endParaRPr lang="en-US" altLang="zh-TW" sz="5400" b="1" dirty="0">
              <a:solidFill>
                <a:schemeClr val="tx1"/>
              </a:solidFill>
              <a:latin typeface="微軟正黑體" panose="020B0604030504040204" pitchFamily="34" charset="-120"/>
              <a:ea typeface="微軟正黑體" panose="020B0604030504040204" pitchFamily="34" charset="-120"/>
            </a:endParaRPr>
          </a:p>
          <a:p>
            <a:endParaRPr lang="en-US" altLang="zh-TW" sz="5400" b="1" dirty="0">
              <a:solidFill>
                <a:schemeClr val="tx1"/>
              </a:solidFill>
              <a:latin typeface="微軟正黑體" panose="020B0604030504040204" pitchFamily="34" charset="-120"/>
              <a:ea typeface="微軟正黑體" panose="020B0604030504040204" pitchFamily="34" charset="-120"/>
            </a:endParaRPr>
          </a:p>
          <a:p>
            <a:r>
              <a:rPr lang="en-US" altLang="zh-TW" sz="4400" b="1" dirty="0">
                <a:solidFill>
                  <a:schemeClr val="tx1"/>
                </a:solidFill>
                <a:latin typeface="微軟正黑體" panose="020B0604030504040204" pitchFamily="34" charset="-120"/>
                <a:ea typeface="微軟正黑體" panose="020B0604030504040204" pitchFamily="34" charset="-120"/>
              </a:rPr>
              <a:t>Nicole</a:t>
            </a:r>
            <a:r>
              <a:rPr lang="zh-TW" altLang="en-US" sz="4400" b="1" dirty="0">
                <a:solidFill>
                  <a:schemeClr val="tx1"/>
                </a:solidFill>
                <a:latin typeface="微軟正黑體" panose="020B0604030504040204" pitchFamily="34" charset="-120"/>
                <a:ea typeface="微軟正黑體" panose="020B0604030504040204" pitchFamily="34" charset="-120"/>
              </a:rPr>
              <a:t>的處境</a:t>
            </a:r>
            <a:endParaRPr lang="en-GB" altLang="zh-TW" sz="4400" b="1" dirty="0">
              <a:solidFill>
                <a:schemeClr val="tx1"/>
              </a:solidFill>
              <a:latin typeface="微軟正黑體" panose="020B0604030504040204" pitchFamily="34" charset="-120"/>
              <a:ea typeface="微軟正黑體" panose="020B0604030504040204" pitchFamily="34" charset="-120"/>
            </a:endParaRPr>
          </a:p>
          <a:p>
            <a:endParaRPr lang="en-GB" altLang="zh-TW" sz="4400" b="1" dirty="0">
              <a:solidFill>
                <a:schemeClr val="tx1"/>
              </a:solidFill>
              <a:latin typeface="微軟正黑體" panose="020B0604030504040204" pitchFamily="34" charset="-120"/>
              <a:ea typeface="微軟正黑體" panose="020B0604030504040204" pitchFamily="34" charset="-120"/>
            </a:endParaRPr>
          </a:p>
          <a:p>
            <a:pPr marL="571500" indent="-571500">
              <a:buFont typeface="Arial" panose="020B0604020202020204" pitchFamily="34" charset="0"/>
              <a:buChar char="•"/>
            </a:pPr>
            <a:r>
              <a:rPr lang="zh-TW" altLang="en-US" sz="4000" b="1" dirty="0">
                <a:solidFill>
                  <a:schemeClr val="tx1"/>
                </a:solidFill>
                <a:latin typeface="微軟正黑體" panose="020B0604030504040204" pitchFamily="34" charset="-120"/>
                <a:ea typeface="微軟正黑體" panose="020B0604030504040204" pitchFamily="34" charset="-120"/>
              </a:rPr>
              <a:t>青春期階段，重視朋輩，期望獲得認同感</a:t>
            </a:r>
            <a:endParaRPr lang="en-GB" altLang="zh-TW" sz="4000" b="1" dirty="0">
              <a:solidFill>
                <a:schemeClr val="tx1"/>
              </a:solidFill>
              <a:latin typeface="微軟正黑體" panose="020B0604030504040204" pitchFamily="34" charset="-120"/>
              <a:ea typeface="微軟正黑體" panose="020B0604030504040204" pitchFamily="34" charset="-120"/>
            </a:endParaRPr>
          </a:p>
          <a:p>
            <a:pPr marL="571500" indent="-571500">
              <a:buFont typeface="Arial" panose="020B0604020202020204" pitchFamily="34" charset="0"/>
              <a:buChar char="•"/>
            </a:pPr>
            <a:r>
              <a:rPr lang="zh-TW" altLang="en-US" sz="4000" b="1" dirty="0">
                <a:solidFill>
                  <a:schemeClr val="tx1"/>
                </a:solidFill>
                <a:latin typeface="微軟正黑體" panose="020B0604030504040204" pitchFamily="34" charset="-120"/>
                <a:ea typeface="微軟正黑體" panose="020B0604030504040204" pitchFamily="34" charset="-120"/>
              </a:rPr>
              <a:t>面對學業壓力</a:t>
            </a:r>
            <a:endParaRPr lang="en-GB" altLang="zh-TW" sz="4000" b="1" dirty="0">
              <a:solidFill>
                <a:schemeClr val="tx1"/>
              </a:solidFill>
              <a:latin typeface="微軟正黑體" panose="020B0604030504040204" pitchFamily="34" charset="-120"/>
              <a:ea typeface="微軟正黑體" panose="020B0604030504040204" pitchFamily="34" charset="-120"/>
            </a:endParaRPr>
          </a:p>
          <a:p>
            <a:pPr marL="571500" indent="-571500">
              <a:buFont typeface="Arial" panose="020B0604020202020204" pitchFamily="34" charset="0"/>
              <a:buChar char="•"/>
            </a:pPr>
            <a:r>
              <a:rPr lang="zh-TW" altLang="en-US" sz="4000" b="1" dirty="0">
                <a:solidFill>
                  <a:schemeClr val="tx1"/>
                </a:solidFill>
                <a:latin typeface="微軟正黑體" panose="020B0604030504040204" pitchFamily="34" charset="-120"/>
                <a:ea typeface="微軟正黑體" panose="020B0604030504040204" pitchFamily="34" charset="-120"/>
              </a:rPr>
              <a:t>希望獲家人信任和諒解</a:t>
            </a:r>
            <a:endParaRPr lang="en-GB" altLang="zh-TW" sz="4000" b="1" dirty="0">
              <a:solidFill>
                <a:schemeClr val="tx1"/>
              </a:solidFill>
              <a:latin typeface="微軟正黑體" panose="020B0604030504040204" pitchFamily="34" charset="-120"/>
              <a:ea typeface="微軟正黑體" panose="020B0604030504040204" pitchFamily="34" charset="-120"/>
            </a:endParaRPr>
          </a:p>
          <a:p>
            <a:pPr marL="571500" indent="-571500">
              <a:buFont typeface="Arial" panose="020B0604020202020204" pitchFamily="34" charset="0"/>
              <a:buChar char="•"/>
            </a:pPr>
            <a:r>
              <a:rPr lang="zh-TW" altLang="en-US" sz="4000" b="1" dirty="0">
                <a:solidFill>
                  <a:schemeClr val="tx1"/>
                </a:solidFill>
                <a:latin typeface="微軟正黑體" panose="020B0604030504040204" pitchFamily="34" charset="-120"/>
                <a:ea typeface="微軟正黑體" panose="020B0604030504040204" pitchFamily="34" charset="-120"/>
              </a:rPr>
              <a:t>明白家人緊張自己，但對於父母表達關心的方式，感到不耐煩。</a:t>
            </a:r>
            <a:endParaRPr lang="en-US" altLang="zh-TW" sz="4000" b="1" dirty="0">
              <a:solidFill>
                <a:schemeClr val="tx1"/>
              </a:solidFill>
              <a:latin typeface="微軟正黑體" panose="020B0604030504040204" pitchFamily="34" charset="-120"/>
              <a:ea typeface="微軟正黑體" panose="020B0604030504040204" pitchFamily="34" charset="-120"/>
            </a:endParaRPr>
          </a:p>
          <a:p>
            <a:endParaRPr lang="en-US" altLang="zh-HK" sz="5400" b="1" dirty="0">
              <a:solidFill>
                <a:schemeClr val="tx1"/>
              </a:solidFill>
              <a:latin typeface="微軟正黑體" panose="020B0604030504040204" pitchFamily="34" charset="-120"/>
              <a:ea typeface="微軟正黑體" panose="020B0604030504040204" pitchFamily="34" charset="-120"/>
            </a:endParaRPr>
          </a:p>
          <a:p>
            <a:endParaRPr lang="en-US" altLang="zh-HK" sz="5400" b="1" dirty="0">
              <a:solidFill>
                <a:schemeClr val="tx1"/>
              </a:solidFill>
              <a:latin typeface="微軟正黑體" panose="020B0604030504040204" pitchFamily="34" charset="-120"/>
              <a:ea typeface="微軟正黑體" panose="020B0604030504040204" pitchFamily="34" charset="-120"/>
            </a:endParaRPr>
          </a:p>
          <a:p>
            <a:endParaRPr lang="en-US" altLang="zh-HK" sz="5400" b="1" dirty="0">
              <a:solidFill>
                <a:schemeClr val="tx1"/>
              </a:solidFill>
              <a:latin typeface="微軟正黑體" panose="020B0604030504040204" pitchFamily="34" charset="-120"/>
              <a:ea typeface="微軟正黑體" panose="020B0604030504040204" pitchFamily="34" charset="-120"/>
            </a:endParaRPr>
          </a:p>
          <a:p>
            <a:endParaRPr lang="zh-HK" altLang="en-US" sz="5400" b="1" dirty="0">
              <a:solidFill>
                <a:schemeClr val="tx1"/>
              </a:solidFill>
              <a:latin typeface="微軟正黑體" panose="020B0604030504040204" pitchFamily="34" charset="-120"/>
              <a:ea typeface="微軟正黑體" panose="020B0604030504040204" pitchFamily="34" charset="-12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8" name="Google Shape;188;p5"/>
          <p:cNvSpPr txBox="1"/>
          <p:nvPr/>
        </p:nvSpPr>
        <p:spPr>
          <a:xfrm>
            <a:off x="1303528" y="3632641"/>
            <a:ext cx="12180243" cy="4616648"/>
          </a:xfrm>
          <a:prstGeom prst="rect">
            <a:avLst/>
          </a:prstGeom>
          <a:noFill/>
          <a:ln>
            <a:noFill/>
          </a:ln>
        </p:spPr>
        <p:txBody>
          <a:bodyPr spcFirstLastPara="1" wrap="square" lIns="0" tIns="0" rIns="0" bIns="0" anchor="t" anchorCtr="0">
            <a:spAutoFit/>
          </a:bodyPr>
          <a:lstStyle/>
          <a:p>
            <a:pPr marL="1143000" lvl="0" indent="-1143000" algn="just">
              <a:buFont typeface="+mj-lt"/>
              <a:buAutoNum type="arabicPeriod"/>
            </a:pPr>
            <a:r>
              <a:rPr lang="zh-TW" altLang="zh-HK" sz="6000" dirty="0">
                <a:solidFill>
                  <a:srgbClr val="438B68"/>
                </a:solidFill>
                <a:latin typeface="Microsoft JhengHei"/>
                <a:ea typeface="Microsoft JhengHei"/>
              </a:rPr>
              <a:t>在日常生活中</a:t>
            </a:r>
            <a:r>
              <a:rPr lang="zh-TW" altLang="en-US" sz="6000" dirty="0">
                <a:solidFill>
                  <a:srgbClr val="438B68"/>
                </a:solidFill>
                <a:latin typeface="Microsoft JhengHei"/>
                <a:ea typeface="Microsoft JhengHei"/>
              </a:rPr>
              <a:t>，</a:t>
            </a:r>
            <a:r>
              <a:rPr lang="zh-TW" altLang="zh-HK" sz="6000" dirty="0">
                <a:solidFill>
                  <a:srgbClr val="438B68"/>
                </a:solidFill>
                <a:latin typeface="Microsoft JhengHei"/>
                <a:ea typeface="Microsoft JhengHei"/>
              </a:rPr>
              <a:t>我們可能</a:t>
            </a:r>
            <a:r>
              <a:rPr lang="zh-TW" altLang="en-US" sz="6000" dirty="0">
                <a:solidFill>
                  <a:srgbClr val="438B68"/>
                </a:solidFill>
                <a:latin typeface="Microsoft JhengHei"/>
                <a:ea typeface="Microsoft JhengHei"/>
              </a:rPr>
              <a:t>會</a:t>
            </a:r>
            <a:r>
              <a:rPr lang="zh-TW" altLang="zh-HK" sz="6000" dirty="0">
                <a:solidFill>
                  <a:srgbClr val="438B68"/>
                </a:solidFill>
                <a:latin typeface="Microsoft JhengHei"/>
                <a:ea typeface="Microsoft JhengHei"/>
              </a:rPr>
              <a:t>與父母</a:t>
            </a:r>
            <a:r>
              <a:rPr lang="zh-TW" altLang="en-US" sz="6000" dirty="0">
                <a:solidFill>
                  <a:srgbClr val="438B68"/>
                </a:solidFill>
                <a:latin typeface="Microsoft JhengHei"/>
                <a:ea typeface="Microsoft JhengHei"/>
              </a:rPr>
              <a:t>發生</a:t>
            </a:r>
            <a:r>
              <a:rPr lang="zh-TW" altLang="zh-HK" sz="6000" dirty="0">
                <a:solidFill>
                  <a:srgbClr val="438B68"/>
                </a:solidFill>
                <a:latin typeface="Microsoft JhengHei"/>
                <a:ea typeface="Microsoft JhengHei"/>
              </a:rPr>
              <a:t>衝突，這是否有違「孝親」的表現嗎？</a:t>
            </a:r>
            <a:endParaRPr lang="en-US" altLang="zh-TW" sz="6000" dirty="0">
              <a:solidFill>
                <a:srgbClr val="438B68"/>
              </a:solidFill>
              <a:latin typeface="Microsoft JhengHei"/>
              <a:ea typeface="Microsoft JhengHei"/>
            </a:endParaRPr>
          </a:p>
          <a:p>
            <a:pPr marL="1143000" lvl="0" indent="-1143000" algn="just">
              <a:buFont typeface="+mj-lt"/>
              <a:buAutoNum type="arabicPeriod"/>
            </a:pPr>
            <a:r>
              <a:rPr lang="zh-TW" altLang="zh-HK" sz="6000" dirty="0">
                <a:solidFill>
                  <a:srgbClr val="438B68"/>
                </a:solidFill>
                <a:latin typeface="Microsoft JhengHei"/>
                <a:ea typeface="Microsoft JhengHei"/>
              </a:rPr>
              <a:t>子女平日</a:t>
            </a:r>
            <a:r>
              <a:rPr lang="zh-TW" altLang="en-US" sz="6000" dirty="0">
                <a:solidFill>
                  <a:srgbClr val="438B68"/>
                </a:solidFill>
                <a:latin typeface="Microsoft JhengHei"/>
                <a:ea typeface="Microsoft JhengHei"/>
              </a:rPr>
              <a:t>應如何從</a:t>
            </a:r>
            <a:r>
              <a:rPr lang="zh-TW" altLang="zh-HK" sz="6000" dirty="0">
                <a:solidFill>
                  <a:srgbClr val="438B68"/>
                </a:solidFill>
                <a:latin typeface="Microsoft JhengHei"/>
                <a:ea typeface="Microsoft JhengHei"/>
              </a:rPr>
              <a:t>言行</a:t>
            </a:r>
            <a:r>
              <a:rPr lang="zh-TW" altLang="en-US" sz="6000" dirty="0">
                <a:solidFill>
                  <a:srgbClr val="438B68"/>
                </a:solidFill>
                <a:latin typeface="Microsoft JhengHei"/>
                <a:ea typeface="Microsoft JhengHei"/>
              </a:rPr>
              <a:t>上體現</a:t>
            </a:r>
            <a:r>
              <a:rPr lang="zh-TW" altLang="zh-HK" sz="6000" dirty="0">
                <a:solidFill>
                  <a:srgbClr val="438B68"/>
                </a:solidFill>
                <a:latin typeface="Microsoft JhengHei"/>
                <a:ea typeface="Microsoft JhengHei"/>
              </a:rPr>
              <a:t>孝</a:t>
            </a:r>
            <a:r>
              <a:rPr lang="zh-TW" altLang="en-US" sz="6000" dirty="0">
                <a:solidFill>
                  <a:srgbClr val="438B68"/>
                </a:solidFill>
                <a:latin typeface="Microsoft JhengHei"/>
                <a:ea typeface="Microsoft JhengHei"/>
              </a:rPr>
              <a:t>道</a:t>
            </a:r>
            <a:r>
              <a:rPr lang="zh-TW" altLang="zh-HK" sz="6000" dirty="0">
                <a:solidFill>
                  <a:srgbClr val="438B68"/>
                </a:solidFill>
                <a:latin typeface="Microsoft JhengHei"/>
                <a:ea typeface="Microsoft JhengHei"/>
              </a:rPr>
              <a:t>？</a:t>
            </a:r>
          </a:p>
        </p:txBody>
      </p:sp>
      <p:sp>
        <p:nvSpPr>
          <p:cNvPr id="2" name="Google Shape;197;p6">
            <a:extLst>
              <a:ext uri="{FF2B5EF4-FFF2-40B4-BE49-F238E27FC236}">
                <a16:creationId xmlns:a16="http://schemas.microsoft.com/office/drawing/2014/main" id="{471DB854-3120-7D62-B885-E3FE18CC43F7}"/>
              </a:ext>
            </a:extLst>
          </p:cNvPr>
          <p:cNvSpPr txBox="1"/>
          <p:nvPr/>
        </p:nvSpPr>
        <p:spPr>
          <a:xfrm>
            <a:off x="1303528" y="-511927"/>
            <a:ext cx="10011727" cy="3000886"/>
          </a:xfrm>
          <a:prstGeom prst="rect">
            <a:avLst/>
          </a:prstGeom>
          <a:noFill/>
          <a:ln>
            <a:noFill/>
          </a:ln>
        </p:spPr>
        <p:txBody>
          <a:bodyPr spcFirstLastPara="1" wrap="square" lIns="0" tIns="0" rIns="0" bIns="0" anchor="t" anchorCtr="0">
            <a:spAutoFit/>
          </a:bodyPr>
          <a:lstStyle/>
          <a:p>
            <a:pPr marL="0" marR="0" lvl="0" indent="0" algn="l" rtl="0">
              <a:lnSpc>
                <a:spcPct val="282479"/>
              </a:lnSpc>
              <a:spcBef>
                <a:spcPts val="0"/>
              </a:spcBef>
              <a:spcAft>
                <a:spcPts val="0"/>
              </a:spcAft>
              <a:buNone/>
            </a:pPr>
            <a:r>
              <a:rPr lang="zh-TW" sz="9600" b="1" i="0" u="none" strike="noStrike" cap="none" dirty="0">
                <a:solidFill>
                  <a:srgbClr val="438B68"/>
                </a:solidFill>
                <a:latin typeface="Microsoft JhengHei"/>
                <a:ea typeface="Microsoft JhengHei"/>
                <a:cs typeface="Microsoft JhengHei"/>
                <a:sym typeface="Microsoft JhengHei"/>
              </a:rPr>
              <a:t>小組討論</a:t>
            </a:r>
            <a:endParaRPr sz="9600" b="1" i="0" u="none" strike="noStrike" cap="none" dirty="0">
              <a:solidFill>
                <a:srgbClr val="438B68"/>
              </a:solidFill>
              <a:latin typeface="Microsoft JhengHei"/>
              <a:ea typeface="Microsoft JhengHei"/>
              <a:cs typeface="Microsoft JhengHei"/>
              <a:sym typeface="Microsoft JhengHei"/>
            </a:endParaRPr>
          </a:p>
        </p:txBody>
      </p:sp>
    </p:spTree>
    <p:extLst>
      <p:ext uri="{BB962C8B-B14F-4D97-AF65-F5344CB8AC3E}">
        <p14:creationId xmlns:p14="http://schemas.microsoft.com/office/powerpoint/2010/main" val="216241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2" name="Google Shape;197;p6">
            <a:extLst>
              <a:ext uri="{FF2B5EF4-FFF2-40B4-BE49-F238E27FC236}">
                <a16:creationId xmlns:a16="http://schemas.microsoft.com/office/drawing/2014/main" id="{471DB854-3120-7D62-B885-E3FE18CC43F7}"/>
              </a:ext>
            </a:extLst>
          </p:cNvPr>
          <p:cNvSpPr txBox="1"/>
          <p:nvPr/>
        </p:nvSpPr>
        <p:spPr>
          <a:xfrm>
            <a:off x="1287133" y="-925247"/>
            <a:ext cx="17305352" cy="3471720"/>
          </a:xfrm>
          <a:prstGeom prst="rect">
            <a:avLst/>
          </a:prstGeom>
          <a:noFill/>
          <a:ln>
            <a:noFill/>
          </a:ln>
        </p:spPr>
        <p:txBody>
          <a:bodyPr spcFirstLastPara="1" wrap="square" lIns="0" tIns="0" rIns="0" bIns="0" anchor="t" anchorCtr="0">
            <a:spAutoFit/>
          </a:bodyPr>
          <a:lstStyle/>
          <a:p>
            <a:pPr marL="0" marR="0" lvl="0" indent="0" algn="l" rtl="0">
              <a:lnSpc>
                <a:spcPct val="282479"/>
              </a:lnSpc>
              <a:spcBef>
                <a:spcPts val="0"/>
              </a:spcBef>
              <a:spcAft>
                <a:spcPts val="0"/>
              </a:spcAft>
              <a:buNone/>
            </a:pPr>
            <a:r>
              <a:rPr lang="zh-TW" altLang="en-US" sz="8000" b="1" i="0" u="none" strike="noStrike" cap="none" dirty="0">
                <a:solidFill>
                  <a:srgbClr val="438B68"/>
                </a:solidFill>
                <a:latin typeface="Microsoft JhengHei"/>
                <a:ea typeface="Microsoft JhengHei"/>
                <a:cs typeface="Microsoft JhengHei"/>
                <a:sym typeface="Microsoft JhengHei"/>
              </a:rPr>
              <a:t>爸爸媽媽想甚麼？</a:t>
            </a:r>
            <a:r>
              <a:rPr lang="zh-TW" altLang="en-US" sz="4800" b="1" i="0" u="none" strike="noStrike" cap="none" dirty="0">
                <a:solidFill>
                  <a:srgbClr val="438B68"/>
                </a:solidFill>
                <a:latin typeface="Microsoft JhengHei"/>
                <a:ea typeface="Microsoft JhengHei"/>
                <a:cs typeface="Microsoft JhengHei"/>
                <a:sym typeface="Microsoft JhengHei"/>
              </a:rPr>
              <a:t>問卷調查結果</a:t>
            </a:r>
            <a:endParaRPr sz="8000" b="1" i="0" u="none" strike="noStrike" cap="none" dirty="0">
              <a:solidFill>
                <a:srgbClr val="438B68"/>
              </a:solidFill>
              <a:latin typeface="Microsoft JhengHei"/>
              <a:ea typeface="Microsoft JhengHei"/>
              <a:cs typeface="Microsoft JhengHei"/>
              <a:sym typeface="Microsoft JhengHei"/>
            </a:endParaRPr>
          </a:p>
        </p:txBody>
      </p:sp>
      <p:sp>
        <p:nvSpPr>
          <p:cNvPr id="7" name="Rectangle: Rounded Corners 6">
            <a:extLst>
              <a:ext uri="{FF2B5EF4-FFF2-40B4-BE49-F238E27FC236}">
                <a16:creationId xmlns:a16="http://schemas.microsoft.com/office/drawing/2014/main" id="{363208B3-4032-4FFA-A72D-6F9217E3ABB1}"/>
              </a:ext>
            </a:extLst>
          </p:cNvPr>
          <p:cNvSpPr/>
          <p:nvPr/>
        </p:nvSpPr>
        <p:spPr>
          <a:xfrm>
            <a:off x="1739647" y="2387888"/>
            <a:ext cx="10448607" cy="1130300"/>
          </a:xfrm>
          <a:prstGeom prst="roundRect">
            <a:avLst/>
          </a:prstGeom>
          <a:solidFill>
            <a:srgbClr val="FFFFCC"/>
          </a:solidFill>
          <a:ln w="76200">
            <a:solidFill>
              <a:schemeClr val="bg1">
                <a:lumMod val="9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4400"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相處的時間足夠，相處的質量又如何？</a:t>
            </a:r>
            <a:endParaRPr lang="en-GB" sz="4400" dirty="0">
              <a:latin typeface="微軟正黑體" panose="020B0604030504040204" pitchFamily="34" charset="-120"/>
              <a:ea typeface="微軟正黑體" panose="020B0604030504040204" pitchFamily="34" charset="-120"/>
            </a:endParaRPr>
          </a:p>
        </p:txBody>
      </p:sp>
      <p:sp>
        <p:nvSpPr>
          <p:cNvPr id="11" name="Rectangle: Rounded Corners 10">
            <a:extLst>
              <a:ext uri="{FF2B5EF4-FFF2-40B4-BE49-F238E27FC236}">
                <a16:creationId xmlns:a16="http://schemas.microsoft.com/office/drawing/2014/main" id="{C435BD57-2F1A-43D2-887B-CC57B25EA8DA}"/>
              </a:ext>
            </a:extLst>
          </p:cNvPr>
          <p:cNvSpPr/>
          <p:nvPr/>
        </p:nvSpPr>
        <p:spPr>
          <a:xfrm>
            <a:off x="4035180" y="3910711"/>
            <a:ext cx="9458397" cy="1130300"/>
          </a:xfrm>
          <a:prstGeom prst="roundRect">
            <a:avLst/>
          </a:prstGeom>
          <a:solidFill>
            <a:srgbClr val="FFFFCC"/>
          </a:solidFill>
          <a:ln w="76200">
            <a:solidFill>
              <a:schemeClr val="bg1">
                <a:lumMod val="9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4400"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父母對子女的期望是甚麼？</a:t>
            </a:r>
            <a:endParaRPr lang="en-GB" sz="4400" dirty="0">
              <a:ln w="0"/>
              <a:solidFill>
                <a:schemeClr val="accent2"/>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sp>
        <p:nvSpPr>
          <p:cNvPr id="8" name="Rectangle: Rounded Corners 11">
            <a:extLst>
              <a:ext uri="{FF2B5EF4-FFF2-40B4-BE49-F238E27FC236}">
                <a16:creationId xmlns:a16="http://schemas.microsoft.com/office/drawing/2014/main" id="{20B8D8CA-EAEE-4283-B5F4-14B942B72AD2}"/>
              </a:ext>
            </a:extLst>
          </p:cNvPr>
          <p:cNvSpPr/>
          <p:nvPr/>
        </p:nvSpPr>
        <p:spPr>
          <a:xfrm>
            <a:off x="7488195" y="5547233"/>
            <a:ext cx="8656714" cy="1130300"/>
          </a:xfrm>
          <a:prstGeom prst="roundRect">
            <a:avLst/>
          </a:prstGeom>
          <a:solidFill>
            <a:srgbClr val="FFFFCC"/>
          </a:solidFill>
          <a:ln w="76200">
            <a:solidFill>
              <a:schemeClr val="bg1">
                <a:lumMod val="9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4400"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父母認為孝親的表現是甚麼？</a:t>
            </a:r>
            <a:endParaRPr lang="en-GB" altLang="zh-TW" sz="4400" dirty="0">
              <a:ln w="0"/>
              <a:solidFill>
                <a:schemeClr val="accent2"/>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sp>
        <p:nvSpPr>
          <p:cNvPr id="9" name="Rectangle: Rounded Corners 12">
            <a:extLst>
              <a:ext uri="{FF2B5EF4-FFF2-40B4-BE49-F238E27FC236}">
                <a16:creationId xmlns:a16="http://schemas.microsoft.com/office/drawing/2014/main" id="{B8928489-7624-411E-B16E-9D96D994536B}"/>
              </a:ext>
            </a:extLst>
          </p:cNvPr>
          <p:cNvSpPr/>
          <p:nvPr/>
        </p:nvSpPr>
        <p:spPr>
          <a:xfrm>
            <a:off x="2644346" y="7279678"/>
            <a:ext cx="12999308" cy="1130300"/>
          </a:xfrm>
          <a:prstGeom prst="roundRect">
            <a:avLst/>
          </a:prstGeom>
          <a:solidFill>
            <a:srgbClr val="FFFFCC"/>
          </a:solidFill>
          <a:ln w="76200">
            <a:solidFill>
              <a:schemeClr val="bg1">
                <a:lumMod val="9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4400"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父母最想聽到子女說的一句話是甚麼？</a:t>
            </a:r>
            <a:endParaRPr lang="en-GB" altLang="zh-TW" sz="4400" dirty="0">
              <a:ln w="0"/>
              <a:solidFill>
                <a:schemeClr val="accent2"/>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23138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7" name="Google Shape;197;p6"/>
          <p:cNvSpPr txBox="1"/>
          <p:nvPr/>
        </p:nvSpPr>
        <p:spPr>
          <a:xfrm>
            <a:off x="1590040" y="-1064543"/>
            <a:ext cx="10011727" cy="3000886"/>
          </a:xfrm>
          <a:prstGeom prst="rect">
            <a:avLst/>
          </a:prstGeom>
          <a:noFill/>
          <a:ln>
            <a:noFill/>
          </a:ln>
        </p:spPr>
        <p:txBody>
          <a:bodyPr spcFirstLastPara="1" wrap="square" lIns="0" tIns="0" rIns="0" bIns="0" anchor="t" anchorCtr="0">
            <a:spAutoFit/>
          </a:bodyPr>
          <a:lstStyle/>
          <a:p>
            <a:pPr marL="0" marR="0" lvl="0" indent="0" algn="l" rtl="0">
              <a:lnSpc>
                <a:spcPct val="282479"/>
              </a:lnSpc>
              <a:spcBef>
                <a:spcPts val="0"/>
              </a:spcBef>
              <a:spcAft>
                <a:spcPts val="0"/>
              </a:spcAft>
              <a:buNone/>
            </a:pPr>
            <a:r>
              <a:rPr lang="zh-TW" sz="9600" b="1" i="0" u="none" strike="noStrike" cap="none" dirty="0">
                <a:solidFill>
                  <a:srgbClr val="438B68"/>
                </a:solidFill>
                <a:latin typeface="Microsoft JhengHei"/>
                <a:ea typeface="Microsoft JhengHei"/>
                <a:cs typeface="Microsoft JhengHei"/>
                <a:sym typeface="Microsoft JhengHei"/>
              </a:rPr>
              <a:t>小組討論</a:t>
            </a:r>
            <a:endParaRPr sz="9600" b="1" i="0" u="none" strike="noStrike" cap="none" dirty="0">
              <a:solidFill>
                <a:srgbClr val="438B68"/>
              </a:solidFill>
              <a:latin typeface="Microsoft JhengHei"/>
              <a:ea typeface="Microsoft JhengHei"/>
              <a:cs typeface="Microsoft JhengHei"/>
              <a:sym typeface="Microsoft JhengHei"/>
            </a:endParaRPr>
          </a:p>
        </p:txBody>
      </p:sp>
      <p:sp>
        <p:nvSpPr>
          <p:cNvPr id="198" name="Google Shape;198;p6"/>
          <p:cNvSpPr txBox="1"/>
          <p:nvPr/>
        </p:nvSpPr>
        <p:spPr>
          <a:xfrm>
            <a:off x="1671393" y="4051167"/>
            <a:ext cx="14945214" cy="298504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TW" sz="6000" b="0" i="0" u="sng" strike="noStrike" cap="none" dirty="0">
                <a:solidFill>
                  <a:srgbClr val="438B68"/>
                </a:solidFill>
                <a:latin typeface="Microsoft JhengHei"/>
                <a:ea typeface="Microsoft JhengHei"/>
                <a:cs typeface="Microsoft JhengHei"/>
                <a:sym typeface="Microsoft JhengHei"/>
              </a:rPr>
              <a:t>你認為Nicole應該主動回家跟媽媽道歉嗎？</a:t>
            </a:r>
            <a:endParaRPr sz="6000" u="sng" dirty="0">
              <a:solidFill>
                <a:srgbClr val="438B68"/>
              </a:solidFill>
              <a:latin typeface="Microsoft JhengHei"/>
              <a:ea typeface="Microsoft JhengHei"/>
              <a:cs typeface="Microsoft JhengHei"/>
              <a:sym typeface="Microsoft JhengHei"/>
            </a:endParaRPr>
          </a:p>
          <a:p>
            <a:pPr marL="0" marR="0" lvl="0" indent="0" algn="l" rtl="0">
              <a:spcBef>
                <a:spcPts val="0"/>
              </a:spcBef>
              <a:spcAft>
                <a:spcPts val="0"/>
              </a:spcAft>
              <a:buNone/>
            </a:pPr>
            <a:endParaRPr sz="6000" u="sng" dirty="0">
              <a:solidFill>
                <a:srgbClr val="438B68"/>
              </a:solidFill>
              <a:latin typeface="Microsoft JhengHei"/>
              <a:ea typeface="Microsoft JhengHei"/>
              <a:cs typeface="Microsoft JhengHei"/>
              <a:sym typeface="Microsoft JhengHei"/>
            </a:endParaRPr>
          </a:p>
          <a:p>
            <a:pPr marL="0" marR="0" lvl="0" indent="0" algn="ctr" rtl="0">
              <a:lnSpc>
                <a:spcPct val="166066"/>
              </a:lnSpc>
              <a:spcBef>
                <a:spcPts val="0"/>
              </a:spcBef>
              <a:spcAft>
                <a:spcPts val="0"/>
              </a:spcAft>
              <a:buNone/>
            </a:pPr>
            <a:endParaRPr sz="6000" u="sng" dirty="0">
              <a:solidFill>
                <a:srgbClr val="438B68"/>
              </a:solidFill>
              <a:latin typeface="Microsoft JhengHei"/>
              <a:ea typeface="Microsoft JhengHei"/>
              <a:cs typeface="Microsoft JhengHei"/>
              <a:sym typeface="Microsoft JhengHe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2" name="Google Shape;197;p6">
            <a:extLst>
              <a:ext uri="{FF2B5EF4-FFF2-40B4-BE49-F238E27FC236}">
                <a16:creationId xmlns:a16="http://schemas.microsoft.com/office/drawing/2014/main" id="{471DB854-3120-7D62-B885-E3FE18CC43F7}"/>
              </a:ext>
            </a:extLst>
          </p:cNvPr>
          <p:cNvSpPr txBox="1"/>
          <p:nvPr/>
        </p:nvSpPr>
        <p:spPr>
          <a:xfrm>
            <a:off x="1082040" y="-1079192"/>
            <a:ext cx="10011727" cy="4166077"/>
          </a:xfrm>
          <a:prstGeom prst="rect">
            <a:avLst/>
          </a:prstGeom>
          <a:noFill/>
          <a:ln>
            <a:noFill/>
          </a:ln>
        </p:spPr>
        <p:txBody>
          <a:bodyPr spcFirstLastPara="1" wrap="square" lIns="0" tIns="0" rIns="0" bIns="0" anchor="t" anchorCtr="0">
            <a:spAutoFit/>
          </a:bodyPr>
          <a:lstStyle/>
          <a:p>
            <a:pPr marL="0" marR="0" lvl="0" indent="0" algn="l" rtl="0">
              <a:lnSpc>
                <a:spcPct val="282479"/>
              </a:lnSpc>
              <a:spcBef>
                <a:spcPts val="0"/>
              </a:spcBef>
              <a:spcAft>
                <a:spcPts val="0"/>
              </a:spcAft>
              <a:buNone/>
            </a:pPr>
            <a:r>
              <a:rPr lang="zh-TW" altLang="en-US" sz="9600" b="1" dirty="0">
                <a:solidFill>
                  <a:schemeClr val="accent6">
                    <a:lumMod val="75000"/>
                  </a:schemeClr>
                </a:solidFill>
                <a:latin typeface="Microsoft JhengHei"/>
                <a:ea typeface="Microsoft JhengHei"/>
                <a:cs typeface="Microsoft JhengHei"/>
                <a:sym typeface="Microsoft JhengHei"/>
              </a:rPr>
              <a:t>總結：</a:t>
            </a:r>
            <a:endParaRPr sz="9600" b="1" i="0" u="none" strike="noStrike" cap="none" dirty="0">
              <a:solidFill>
                <a:schemeClr val="accent6">
                  <a:lumMod val="75000"/>
                </a:schemeClr>
              </a:solidFill>
              <a:latin typeface="Microsoft JhengHei"/>
              <a:ea typeface="Microsoft JhengHei"/>
              <a:cs typeface="Microsoft JhengHei"/>
              <a:sym typeface="Microsoft JhengHei"/>
            </a:endParaRPr>
          </a:p>
        </p:txBody>
      </p:sp>
      <p:sp>
        <p:nvSpPr>
          <p:cNvPr id="3" name="Google Shape;171;p3">
            <a:extLst>
              <a:ext uri="{FF2B5EF4-FFF2-40B4-BE49-F238E27FC236}">
                <a16:creationId xmlns:a16="http://schemas.microsoft.com/office/drawing/2014/main" id="{35894385-3C71-0370-A4B5-45DAA491809C}"/>
              </a:ext>
            </a:extLst>
          </p:cNvPr>
          <p:cNvSpPr txBox="1"/>
          <p:nvPr/>
        </p:nvSpPr>
        <p:spPr>
          <a:xfrm>
            <a:off x="2812843" y="689280"/>
            <a:ext cx="14232628" cy="4135940"/>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zh-TW" sz="6399" b="1" i="0" u="none" strike="noStrike" cap="none" dirty="0">
                <a:solidFill>
                  <a:srgbClr val="E36C09"/>
                </a:solidFill>
                <a:latin typeface="Microsoft JhengHei"/>
                <a:ea typeface="Microsoft JhengHei"/>
                <a:cs typeface="Microsoft JhengHei"/>
                <a:sym typeface="Microsoft JhengHei"/>
              </a:rPr>
              <a:t>甚麼是「孝親」？</a:t>
            </a:r>
            <a:endParaRPr sz="6399" b="1" i="0" u="none" strike="noStrike" cap="none" dirty="0">
              <a:solidFill>
                <a:srgbClr val="E36C09"/>
              </a:solidFill>
              <a:latin typeface="Microsoft JhengHei"/>
              <a:ea typeface="Microsoft JhengHei"/>
              <a:cs typeface="Microsoft JhengHei"/>
              <a:sym typeface="Microsoft JhengHei"/>
            </a:endParaRPr>
          </a:p>
          <a:p>
            <a:pPr marL="0" marR="0" lvl="0" indent="0" algn="ctr" rtl="0">
              <a:lnSpc>
                <a:spcPct val="140006"/>
              </a:lnSpc>
              <a:spcBef>
                <a:spcPts val="0"/>
              </a:spcBef>
              <a:spcAft>
                <a:spcPts val="0"/>
              </a:spcAft>
              <a:buNone/>
            </a:pPr>
            <a:r>
              <a:rPr lang="zh-TW" sz="6399" b="1" i="0" u="none" strike="noStrike" cap="none" dirty="0">
                <a:solidFill>
                  <a:srgbClr val="E36C09"/>
                </a:solidFill>
                <a:latin typeface="Microsoft JhengHei"/>
                <a:ea typeface="Microsoft JhengHei"/>
                <a:cs typeface="Microsoft JhengHei"/>
                <a:sym typeface="Microsoft JhengHei"/>
              </a:rPr>
              <a:t>青年人如何實踐「孝親」？</a:t>
            </a:r>
            <a:endParaRPr lang="en-US" altLang="zh-TW" sz="6399" b="1" i="0" u="none" strike="noStrike" cap="none" dirty="0">
              <a:solidFill>
                <a:srgbClr val="E36C09"/>
              </a:solidFill>
              <a:latin typeface="Microsoft JhengHei"/>
              <a:ea typeface="Microsoft JhengHei"/>
              <a:cs typeface="Microsoft JhengHei"/>
              <a:sym typeface="Microsoft JhengHei"/>
            </a:endParaRPr>
          </a:p>
          <a:p>
            <a:pPr marL="0" marR="0" lvl="0" indent="0" algn="ctr" rtl="0">
              <a:lnSpc>
                <a:spcPct val="140006"/>
              </a:lnSpc>
              <a:spcBef>
                <a:spcPts val="0"/>
              </a:spcBef>
              <a:spcAft>
                <a:spcPts val="0"/>
              </a:spcAft>
              <a:buNone/>
            </a:pPr>
            <a:endParaRPr lang="en-US" sz="6399" b="1" dirty="0">
              <a:solidFill>
                <a:srgbClr val="E36C09"/>
              </a:solidFill>
              <a:latin typeface="Microsoft JhengHei"/>
              <a:ea typeface="Microsoft JhengHei"/>
              <a:cs typeface="Microsoft JhengHei"/>
              <a:sym typeface="Microsoft JhengHei"/>
            </a:endParaRPr>
          </a:p>
        </p:txBody>
      </p:sp>
      <p:sp>
        <p:nvSpPr>
          <p:cNvPr id="4" name="Google Shape;171;p3">
            <a:extLst>
              <a:ext uri="{FF2B5EF4-FFF2-40B4-BE49-F238E27FC236}">
                <a16:creationId xmlns:a16="http://schemas.microsoft.com/office/drawing/2014/main" id="{36F5EB72-59A4-2620-C24F-5B30F0A04970}"/>
              </a:ext>
            </a:extLst>
          </p:cNvPr>
          <p:cNvSpPr txBox="1"/>
          <p:nvPr/>
        </p:nvSpPr>
        <p:spPr>
          <a:xfrm>
            <a:off x="1329193" y="3547633"/>
            <a:ext cx="11850624" cy="6031844"/>
          </a:xfrm>
          <a:prstGeom prst="rect">
            <a:avLst/>
          </a:prstGeom>
          <a:solidFill>
            <a:srgbClr val="FFFFCC"/>
          </a:solid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zh-TW" altLang="en-US" sz="6399" i="0" u="none" strike="noStrike" cap="none" dirty="0">
                <a:solidFill>
                  <a:schemeClr val="accent2"/>
                </a:solidFill>
                <a:latin typeface="Microsoft JhengHei"/>
                <a:ea typeface="Microsoft JhengHei"/>
                <a:cs typeface="Microsoft JhengHei"/>
                <a:sym typeface="Microsoft JhengHei"/>
              </a:rPr>
              <a:t>「孝親」是懂感恩的表現</a:t>
            </a:r>
            <a:endParaRPr lang="en-US" altLang="zh-TW" sz="6399" dirty="0">
              <a:solidFill>
                <a:schemeClr val="accent2"/>
              </a:solidFill>
              <a:latin typeface="Microsoft JhengHei"/>
              <a:ea typeface="Microsoft JhengHei"/>
              <a:cs typeface="Microsoft JhengHei"/>
              <a:sym typeface="Microsoft JhengHei"/>
            </a:endParaRPr>
          </a:p>
          <a:p>
            <a:pPr marL="0" marR="0" lvl="0" indent="0" algn="ctr" rtl="0">
              <a:lnSpc>
                <a:spcPct val="140006"/>
              </a:lnSpc>
              <a:spcBef>
                <a:spcPts val="0"/>
              </a:spcBef>
              <a:spcAft>
                <a:spcPts val="0"/>
              </a:spcAft>
              <a:buNone/>
            </a:pPr>
            <a:r>
              <a:rPr lang="zh-TW" altLang="en-US" sz="8800" b="1" i="0" u="none" strike="noStrike" cap="none" dirty="0">
                <a:solidFill>
                  <a:schemeClr val="accent2">
                    <a:lumMod val="75000"/>
                  </a:schemeClr>
                </a:solidFill>
                <a:latin typeface="Microsoft JhengHei"/>
                <a:ea typeface="Microsoft JhengHei"/>
                <a:cs typeface="Microsoft JhengHei"/>
                <a:sym typeface="Microsoft JhengHei"/>
              </a:rPr>
              <a:t>盡孝以敬</a:t>
            </a:r>
            <a:endParaRPr lang="zh-TW" altLang="en-US" sz="8800" b="1" dirty="0">
              <a:solidFill>
                <a:schemeClr val="accent2">
                  <a:lumMod val="75000"/>
                </a:schemeClr>
              </a:solidFill>
              <a:latin typeface="Microsoft JhengHei"/>
              <a:ea typeface="Microsoft JhengHei"/>
              <a:cs typeface="Microsoft JhengHei"/>
              <a:sym typeface="Microsoft JhengHei"/>
            </a:endParaRPr>
          </a:p>
          <a:p>
            <a:pPr marL="0" marR="0" lvl="0" indent="0" algn="ctr" rtl="0">
              <a:lnSpc>
                <a:spcPct val="140006"/>
              </a:lnSpc>
              <a:spcBef>
                <a:spcPts val="0"/>
              </a:spcBef>
              <a:spcAft>
                <a:spcPts val="0"/>
              </a:spcAft>
              <a:buNone/>
            </a:pPr>
            <a:r>
              <a:rPr lang="zh-TW" altLang="en-US" sz="6399" dirty="0">
                <a:solidFill>
                  <a:schemeClr val="accent2"/>
                </a:solidFill>
                <a:latin typeface="Microsoft JhengHei"/>
                <a:ea typeface="Microsoft JhengHei"/>
                <a:cs typeface="Microsoft JhengHei"/>
                <a:sym typeface="Microsoft JhengHei"/>
              </a:rPr>
              <a:t>運用同理心，學會換位思考。</a:t>
            </a:r>
          </a:p>
          <a:p>
            <a:pPr marL="0" marR="0" lvl="0" indent="0" algn="ctr" rtl="0">
              <a:lnSpc>
                <a:spcPct val="140006"/>
              </a:lnSpc>
              <a:spcBef>
                <a:spcPts val="0"/>
              </a:spcBef>
              <a:spcAft>
                <a:spcPts val="0"/>
              </a:spcAft>
              <a:buNone/>
            </a:pPr>
            <a:r>
              <a:rPr lang="zh-TW" altLang="en-US" sz="6399" dirty="0">
                <a:solidFill>
                  <a:schemeClr val="accent2"/>
                </a:solidFill>
                <a:latin typeface="Microsoft JhengHei"/>
                <a:ea typeface="Microsoft JhengHei"/>
                <a:cs typeface="Microsoft JhengHei"/>
                <a:sym typeface="Microsoft JhengHei"/>
              </a:rPr>
              <a:t>學習正向溝通，真誠表達。</a:t>
            </a:r>
            <a:endParaRPr lang="zh-TW" altLang="en-US" sz="6399" i="0" u="none" strike="noStrike" cap="none" dirty="0">
              <a:solidFill>
                <a:schemeClr val="accent2"/>
              </a:solidFill>
              <a:latin typeface="Microsoft JhengHei"/>
              <a:ea typeface="Microsoft JhengHei"/>
              <a:cs typeface="Microsoft JhengHei"/>
              <a:sym typeface="Microsoft JhengHei"/>
            </a:endParaRPr>
          </a:p>
        </p:txBody>
      </p:sp>
      <p:sp>
        <p:nvSpPr>
          <p:cNvPr id="6" name="Speech Bubble: Rectangle with Corners Rounded 5">
            <a:extLst>
              <a:ext uri="{FF2B5EF4-FFF2-40B4-BE49-F238E27FC236}">
                <a16:creationId xmlns:a16="http://schemas.microsoft.com/office/drawing/2014/main" id="{87EB6A27-8B6C-4958-8FB3-449A5D95E39E}"/>
              </a:ext>
            </a:extLst>
          </p:cNvPr>
          <p:cNvSpPr/>
          <p:nvPr/>
        </p:nvSpPr>
        <p:spPr>
          <a:xfrm>
            <a:off x="11506135" y="4825220"/>
            <a:ext cx="4964308" cy="1886857"/>
          </a:xfrm>
          <a:custGeom>
            <a:avLst/>
            <a:gdLst>
              <a:gd name="connsiteX0" fmla="*/ 0 w 4964308"/>
              <a:gd name="connsiteY0" fmla="*/ 314482 h 1886857"/>
              <a:gd name="connsiteX1" fmla="*/ 314482 w 4964308"/>
              <a:gd name="connsiteY1" fmla="*/ 0 h 1886857"/>
              <a:gd name="connsiteX2" fmla="*/ 827385 w 4964308"/>
              <a:gd name="connsiteY2" fmla="*/ 0 h 1886857"/>
              <a:gd name="connsiteX3" fmla="*/ 827385 w 4964308"/>
              <a:gd name="connsiteY3" fmla="*/ 0 h 1886857"/>
              <a:gd name="connsiteX4" fmla="*/ 1435513 w 4964308"/>
              <a:gd name="connsiteY4" fmla="*/ 0 h 1886857"/>
              <a:gd name="connsiteX5" fmla="*/ 2068462 w 4964308"/>
              <a:gd name="connsiteY5" fmla="*/ 0 h 1886857"/>
              <a:gd name="connsiteX6" fmla="*/ 2713803 w 4964308"/>
              <a:gd name="connsiteY6" fmla="*/ 0 h 1886857"/>
              <a:gd name="connsiteX7" fmla="*/ 3410771 w 4964308"/>
              <a:gd name="connsiteY7" fmla="*/ 0 h 1886857"/>
              <a:gd name="connsiteX8" fmla="*/ 4081926 w 4964308"/>
              <a:gd name="connsiteY8" fmla="*/ 0 h 1886857"/>
              <a:gd name="connsiteX9" fmla="*/ 4649826 w 4964308"/>
              <a:gd name="connsiteY9" fmla="*/ 0 h 1886857"/>
              <a:gd name="connsiteX10" fmla="*/ 4964308 w 4964308"/>
              <a:gd name="connsiteY10" fmla="*/ 314482 h 1886857"/>
              <a:gd name="connsiteX11" fmla="*/ 4964308 w 4964308"/>
              <a:gd name="connsiteY11" fmla="*/ 715436 h 1886857"/>
              <a:gd name="connsiteX12" fmla="*/ 4964308 w 4964308"/>
              <a:gd name="connsiteY12" fmla="*/ 1100667 h 1886857"/>
              <a:gd name="connsiteX13" fmla="*/ 4964308 w 4964308"/>
              <a:gd name="connsiteY13" fmla="*/ 1100667 h 1886857"/>
              <a:gd name="connsiteX14" fmla="*/ 4964308 w 4964308"/>
              <a:gd name="connsiteY14" fmla="*/ 1572381 h 1886857"/>
              <a:gd name="connsiteX15" fmla="*/ 4964308 w 4964308"/>
              <a:gd name="connsiteY15" fmla="*/ 1572375 h 1886857"/>
              <a:gd name="connsiteX16" fmla="*/ 4649826 w 4964308"/>
              <a:gd name="connsiteY16" fmla="*/ 1886857 h 1886857"/>
              <a:gd name="connsiteX17" fmla="*/ 4004485 w 4964308"/>
              <a:gd name="connsiteY17" fmla="*/ 1886857 h 1886857"/>
              <a:gd name="connsiteX18" fmla="*/ 3436585 w 4964308"/>
              <a:gd name="connsiteY18" fmla="*/ 1886857 h 1886857"/>
              <a:gd name="connsiteX19" fmla="*/ 2765430 w 4964308"/>
              <a:gd name="connsiteY19" fmla="*/ 1886857 h 1886857"/>
              <a:gd name="connsiteX20" fmla="*/ 2068462 w 4964308"/>
              <a:gd name="connsiteY20" fmla="*/ 1886857 h 1886857"/>
              <a:gd name="connsiteX21" fmla="*/ 1423102 w 4964308"/>
              <a:gd name="connsiteY21" fmla="*/ 1886857 h 1886857"/>
              <a:gd name="connsiteX22" fmla="*/ 827385 w 4964308"/>
              <a:gd name="connsiteY22" fmla="*/ 1886857 h 1886857"/>
              <a:gd name="connsiteX23" fmla="*/ 827385 w 4964308"/>
              <a:gd name="connsiteY23" fmla="*/ 1886857 h 1886857"/>
              <a:gd name="connsiteX24" fmla="*/ 314482 w 4964308"/>
              <a:gd name="connsiteY24" fmla="*/ 1886857 h 1886857"/>
              <a:gd name="connsiteX25" fmla="*/ 0 w 4964308"/>
              <a:gd name="connsiteY25" fmla="*/ 1572375 h 1886857"/>
              <a:gd name="connsiteX26" fmla="*/ 0 w 4964308"/>
              <a:gd name="connsiteY26" fmla="*/ 1572381 h 1886857"/>
              <a:gd name="connsiteX27" fmla="*/ -584398 w 4964308"/>
              <a:gd name="connsiteY27" fmla="*/ 1415807 h 1886857"/>
              <a:gd name="connsiteX28" fmla="*/ -1086099 w 4964308"/>
              <a:gd name="connsiteY28" fmla="*/ 1281389 h 1886857"/>
              <a:gd name="connsiteX29" fmla="*/ -1653958 w 4964308"/>
              <a:gd name="connsiteY29" fmla="*/ 1129246 h 1886857"/>
              <a:gd name="connsiteX30" fmla="*/ -1135718 w 4964308"/>
              <a:gd name="connsiteY30" fmla="*/ 1120291 h 1886857"/>
              <a:gd name="connsiteX31" fmla="*/ -584398 w 4964308"/>
              <a:gd name="connsiteY31" fmla="*/ 1110765 h 1886857"/>
              <a:gd name="connsiteX32" fmla="*/ 0 w 4964308"/>
              <a:gd name="connsiteY32" fmla="*/ 1100667 h 1886857"/>
              <a:gd name="connsiteX33" fmla="*/ 0 w 4964308"/>
              <a:gd name="connsiteY33" fmla="*/ 699713 h 1886857"/>
              <a:gd name="connsiteX34" fmla="*/ 0 w 4964308"/>
              <a:gd name="connsiteY34" fmla="*/ 314482 h 188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964308" h="1886857" fill="none" extrusionOk="0">
                <a:moveTo>
                  <a:pt x="0" y="314482"/>
                </a:moveTo>
                <a:cubicBezTo>
                  <a:pt x="15696" y="118409"/>
                  <a:pt x="138581" y="12980"/>
                  <a:pt x="314482" y="0"/>
                </a:cubicBezTo>
                <a:cubicBezTo>
                  <a:pt x="438972" y="10050"/>
                  <a:pt x="606776" y="-16970"/>
                  <a:pt x="827385" y="0"/>
                </a:cubicBezTo>
                <a:lnTo>
                  <a:pt x="827385" y="0"/>
                </a:lnTo>
                <a:cubicBezTo>
                  <a:pt x="993896" y="6341"/>
                  <a:pt x="1181265" y="-21041"/>
                  <a:pt x="1435513" y="0"/>
                </a:cubicBezTo>
                <a:cubicBezTo>
                  <a:pt x="1689761" y="21041"/>
                  <a:pt x="1791483" y="16"/>
                  <a:pt x="2068462" y="0"/>
                </a:cubicBezTo>
                <a:cubicBezTo>
                  <a:pt x="2340526" y="18294"/>
                  <a:pt x="2393831" y="-14917"/>
                  <a:pt x="2713803" y="0"/>
                </a:cubicBezTo>
                <a:cubicBezTo>
                  <a:pt x="3033775" y="14917"/>
                  <a:pt x="3256593" y="11046"/>
                  <a:pt x="3410771" y="0"/>
                </a:cubicBezTo>
                <a:cubicBezTo>
                  <a:pt x="3564949" y="-11046"/>
                  <a:pt x="3940256" y="18645"/>
                  <a:pt x="4081926" y="0"/>
                </a:cubicBezTo>
                <a:cubicBezTo>
                  <a:pt x="4223597" y="-18645"/>
                  <a:pt x="4433157" y="9913"/>
                  <a:pt x="4649826" y="0"/>
                </a:cubicBezTo>
                <a:cubicBezTo>
                  <a:pt x="4832178" y="-13849"/>
                  <a:pt x="4996071" y="156469"/>
                  <a:pt x="4964308" y="314482"/>
                </a:cubicBezTo>
                <a:cubicBezTo>
                  <a:pt x="4973439" y="444060"/>
                  <a:pt x="4952282" y="529841"/>
                  <a:pt x="4964308" y="715436"/>
                </a:cubicBezTo>
                <a:cubicBezTo>
                  <a:pt x="4976334" y="901031"/>
                  <a:pt x="4948395" y="1002337"/>
                  <a:pt x="4964308" y="1100667"/>
                </a:cubicBezTo>
                <a:lnTo>
                  <a:pt x="4964308" y="1100667"/>
                </a:lnTo>
                <a:cubicBezTo>
                  <a:pt x="4964881" y="1222908"/>
                  <a:pt x="4983650" y="1357660"/>
                  <a:pt x="4964308" y="1572381"/>
                </a:cubicBezTo>
                <a:lnTo>
                  <a:pt x="4964308" y="1572375"/>
                </a:lnTo>
                <a:cubicBezTo>
                  <a:pt x="4996970" y="1739553"/>
                  <a:pt x="4828821" y="1913343"/>
                  <a:pt x="4649826" y="1886857"/>
                </a:cubicBezTo>
                <a:cubicBezTo>
                  <a:pt x="4387802" y="1892619"/>
                  <a:pt x="4261616" y="1909309"/>
                  <a:pt x="4004485" y="1886857"/>
                </a:cubicBezTo>
                <a:cubicBezTo>
                  <a:pt x="3747354" y="1864405"/>
                  <a:pt x="3698460" y="1879566"/>
                  <a:pt x="3436585" y="1886857"/>
                </a:cubicBezTo>
                <a:cubicBezTo>
                  <a:pt x="3174710" y="1894148"/>
                  <a:pt x="2924055" y="1905124"/>
                  <a:pt x="2765430" y="1886857"/>
                </a:cubicBezTo>
                <a:cubicBezTo>
                  <a:pt x="2606806" y="1868590"/>
                  <a:pt x="2266571" y="1905397"/>
                  <a:pt x="2068462" y="1886857"/>
                </a:cubicBezTo>
                <a:cubicBezTo>
                  <a:pt x="1841087" y="1866819"/>
                  <a:pt x="1643107" y="1888425"/>
                  <a:pt x="1423102" y="1886857"/>
                </a:cubicBezTo>
                <a:cubicBezTo>
                  <a:pt x="1203097" y="1885289"/>
                  <a:pt x="1112599" y="1909487"/>
                  <a:pt x="827385" y="1886857"/>
                </a:cubicBezTo>
                <a:lnTo>
                  <a:pt x="827385" y="1886857"/>
                </a:lnTo>
                <a:cubicBezTo>
                  <a:pt x="596750" y="1902530"/>
                  <a:pt x="512073" y="1907351"/>
                  <a:pt x="314482" y="1886857"/>
                </a:cubicBezTo>
                <a:cubicBezTo>
                  <a:pt x="150797" y="1911487"/>
                  <a:pt x="23453" y="1730600"/>
                  <a:pt x="0" y="1572375"/>
                </a:cubicBezTo>
                <a:lnTo>
                  <a:pt x="0" y="1572381"/>
                </a:lnTo>
                <a:cubicBezTo>
                  <a:pt x="-240836" y="1498714"/>
                  <a:pt x="-379353" y="1439896"/>
                  <a:pt x="-584398" y="1415807"/>
                </a:cubicBezTo>
                <a:cubicBezTo>
                  <a:pt x="-789443" y="1391718"/>
                  <a:pt x="-850599" y="1354798"/>
                  <a:pt x="-1086099" y="1281389"/>
                </a:cubicBezTo>
                <a:cubicBezTo>
                  <a:pt x="-1321599" y="1207980"/>
                  <a:pt x="-1446949" y="1192064"/>
                  <a:pt x="-1653958" y="1129246"/>
                </a:cubicBezTo>
                <a:cubicBezTo>
                  <a:pt x="-1469339" y="1109120"/>
                  <a:pt x="-1366808" y="1129633"/>
                  <a:pt x="-1135718" y="1120291"/>
                </a:cubicBezTo>
                <a:cubicBezTo>
                  <a:pt x="-904628" y="1110949"/>
                  <a:pt x="-786961" y="1136947"/>
                  <a:pt x="-584398" y="1110765"/>
                </a:cubicBezTo>
                <a:cubicBezTo>
                  <a:pt x="-381835" y="1084583"/>
                  <a:pt x="-270728" y="1132352"/>
                  <a:pt x="0" y="1100667"/>
                </a:cubicBezTo>
                <a:cubicBezTo>
                  <a:pt x="11331" y="950929"/>
                  <a:pt x="19298" y="828451"/>
                  <a:pt x="0" y="699713"/>
                </a:cubicBezTo>
                <a:cubicBezTo>
                  <a:pt x="-19298" y="570975"/>
                  <a:pt x="2544" y="410251"/>
                  <a:pt x="0" y="314482"/>
                </a:cubicBezTo>
                <a:close/>
              </a:path>
              <a:path w="4964308" h="1886857" stroke="0" extrusionOk="0">
                <a:moveTo>
                  <a:pt x="0" y="314482"/>
                </a:moveTo>
                <a:cubicBezTo>
                  <a:pt x="-18340" y="122209"/>
                  <a:pt x="129945" y="-37022"/>
                  <a:pt x="314482" y="0"/>
                </a:cubicBezTo>
                <a:cubicBezTo>
                  <a:pt x="548179" y="-18920"/>
                  <a:pt x="622235" y="1273"/>
                  <a:pt x="827385" y="0"/>
                </a:cubicBezTo>
                <a:lnTo>
                  <a:pt x="827385" y="0"/>
                </a:lnTo>
                <a:cubicBezTo>
                  <a:pt x="958491" y="22283"/>
                  <a:pt x="1239488" y="-10155"/>
                  <a:pt x="1435513" y="0"/>
                </a:cubicBezTo>
                <a:cubicBezTo>
                  <a:pt x="1631538" y="10155"/>
                  <a:pt x="1833610" y="3011"/>
                  <a:pt x="2068462" y="0"/>
                </a:cubicBezTo>
                <a:cubicBezTo>
                  <a:pt x="2351028" y="3264"/>
                  <a:pt x="2480981" y="-24013"/>
                  <a:pt x="2687989" y="0"/>
                </a:cubicBezTo>
                <a:cubicBezTo>
                  <a:pt x="2894997" y="24013"/>
                  <a:pt x="2990223" y="-14256"/>
                  <a:pt x="3281703" y="0"/>
                </a:cubicBezTo>
                <a:cubicBezTo>
                  <a:pt x="3573183" y="14256"/>
                  <a:pt x="3601114" y="7021"/>
                  <a:pt x="3875417" y="0"/>
                </a:cubicBezTo>
                <a:cubicBezTo>
                  <a:pt x="4149720" y="-7021"/>
                  <a:pt x="4264038" y="37749"/>
                  <a:pt x="4649826" y="0"/>
                </a:cubicBezTo>
                <a:cubicBezTo>
                  <a:pt x="4818117" y="11303"/>
                  <a:pt x="4953058" y="132681"/>
                  <a:pt x="4964308" y="314482"/>
                </a:cubicBezTo>
                <a:cubicBezTo>
                  <a:pt x="4979562" y="413579"/>
                  <a:pt x="4976411" y="522704"/>
                  <a:pt x="4964308" y="715436"/>
                </a:cubicBezTo>
                <a:cubicBezTo>
                  <a:pt x="4952205" y="908168"/>
                  <a:pt x="4954513" y="1010001"/>
                  <a:pt x="4964308" y="1100667"/>
                </a:cubicBezTo>
                <a:lnTo>
                  <a:pt x="4964308" y="1100667"/>
                </a:lnTo>
                <a:cubicBezTo>
                  <a:pt x="4960303" y="1232084"/>
                  <a:pt x="4986746" y="1355183"/>
                  <a:pt x="4964308" y="1572381"/>
                </a:cubicBezTo>
                <a:lnTo>
                  <a:pt x="4964308" y="1572375"/>
                </a:lnTo>
                <a:cubicBezTo>
                  <a:pt x="4953163" y="1730970"/>
                  <a:pt x="4814217" y="1885647"/>
                  <a:pt x="4649826" y="1886857"/>
                </a:cubicBezTo>
                <a:cubicBezTo>
                  <a:pt x="4514340" y="1880202"/>
                  <a:pt x="4177479" y="1868432"/>
                  <a:pt x="3978671" y="1886857"/>
                </a:cubicBezTo>
                <a:cubicBezTo>
                  <a:pt x="3779863" y="1905282"/>
                  <a:pt x="3571281" y="1901926"/>
                  <a:pt x="3359144" y="1886857"/>
                </a:cubicBezTo>
                <a:cubicBezTo>
                  <a:pt x="3147007" y="1871788"/>
                  <a:pt x="2916340" y="1881560"/>
                  <a:pt x="2791244" y="1886857"/>
                </a:cubicBezTo>
                <a:cubicBezTo>
                  <a:pt x="2666148" y="1892154"/>
                  <a:pt x="2397430" y="1878936"/>
                  <a:pt x="2068462" y="1886857"/>
                </a:cubicBezTo>
                <a:cubicBezTo>
                  <a:pt x="1793347" y="1914384"/>
                  <a:pt x="1615726" y="1885898"/>
                  <a:pt x="1435513" y="1886857"/>
                </a:cubicBezTo>
                <a:cubicBezTo>
                  <a:pt x="1255300" y="1887816"/>
                  <a:pt x="970493" y="1882538"/>
                  <a:pt x="827385" y="1886857"/>
                </a:cubicBezTo>
                <a:lnTo>
                  <a:pt x="827385" y="1886857"/>
                </a:lnTo>
                <a:cubicBezTo>
                  <a:pt x="619484" y="1908853"/>
                  <a:pt x="540335" y="1912104"/>
                  <a:pt x="314482" y="1886857"/>
                </a:cubicBezTo>
                <a:cubicBezTo>
                  <a:pt x="103061" y="1896994"/>
                  <a:pt x="12699" y="1771523"/>
                  <a:pt x="0" y="1572375"/>
                </a:cubicBezTo>
                <a:lnTo>
                  <a:pt x="0" y="1572381"/>
                </a:lnTo>
                <a:cubicBezTo>
                  <a:pt x="-194354" y="1527845"/>
                  <a:pt x="-404269" y="1446744"/>
                  <a:pt x="-518240" y="1433532"/>
                </a:cubicBezTo>
                <a:cubicBezTo>
                  <a:pt x="-632211" y="1420320"/>
                  <a:pt x="-859424" y="1313741"/>
                  <a:pt x="-1102639" y="1276958"/>
                </a:cubicBezTo>
                <a:cubicBezTo>
                  <a:pt x="-1345854" y="1240174"/>
                  <a:pt x="-1467868" y="1165544"/>
                  <a:pt x="-1653958" y="1129246"/>
                </a:cubicBezTo>
                <a:cubicBezTo>
                  <a:pt x="-1472253" y="1127898"/>
                  <a:pt x="-1258073" y="1131767"/>
                  <a:pt x="-1102639" y="1119720"/>
                </a:cubicBezTo>
                <a:cubicBezTo>
                  <a:pt x="-947205" y="1107673"/>
                  <a:pt x="-713064" y="1088372"/>
                  <a:pt x="-584398" y="1110765"/>
                </a:cubicBezTo>
                <a:cubicBezTo>
                  <a:pt x="-455732" y="1133158"/>
                  <a:pt x="-152894" y="1114830"/>
                  <a:pt x="0" y="1100667"/>
                </a:cubicBezTo>
                <a:cubicBezTo>
                  <a:pt x="5911" y="905269"/>
                  <a:pt x="-1528" y="845067"/>
                  <a:pt x="0" y="699713"/>
                </a:cubicBezTo>
                <a:cubicBezTo>
                  <a:pt x="1528" y="554359"/>
                  <a:pt x="3373" y="451146"/>
                  <a:pt x="0" y="314482"/>
                </a:cubicBezTo>
                <a:close/>
              </a:path>
            </a:pathLst>
          </a:custGeom>
          <a:solidFill>
            <a:schemeClr val="bg1"/>
          </a:solidFill>
          <a:ln w="38100">
            <a:solidFill>
              <a:schemeClr val="tx1"/>
            </a:solidFill>
            <a:extLst>
              <a:ext uri="{C807C97D-BFC1-408E-A445-0C87EB9F89A2}">
                <ask:lineSketchStyleProps xmlns:ask="http://schemas.microsoft.com/office/drawing/2018/sketchyshapes" sd="3832580842">
                  <a:prstGeom prst="wedgeRoundRectCallout">
                    <a:avLst>
                      <a:gd name="adj1" fmla="val -83317"/>
                      <a:gd name="adj2" fmla="val 9848"/>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sz="2800" b="1" u="none" kern="100" dirty="0">
                <a:solidFill>
                  <a:schemeClr val="accent2"/>
                </a:solidFill>
                <a:effectLst/>
                <a:latin typeface="微軟正黑體" panose="020B0604030504040204" pitchFamily="34" charset="-120"/>
                <a:ea typeface="微軟正黑體" panose="020B0604030504040204" pitchFamily="34" charset="-120"/>
                <a:cs typeface="Times New Roman" panose="02020603050405020304" pitchFamily="18" charset="0"/>
              </a:rPr>
              <a:t>一絲不苟、發自內心、</a:t>
            </a:r>
            <a:r>
              <a:rPr lang="zh-TW" altLang="en-US" sz="2800" b="1" u="none" kern="100" dirty="0">
                <a:solidFill>
                  <a:schemeClr val="accent2"/>
                </a:solidFill>
                <a:effectLst/>
                <a:latin typeface="微軟正黑體" panose="020B0604030504040204" pitchFamily="34" charset="-120"/>
                <a:ea typeface="微軟正黑體" panose="020B0604030504040204" pitchFamily="34" charset="-120"/>
                <a:cs typeface="Times New Roman" panose="02020603050405020304" pitchFamily="18" charset="0"/>
              </a:rPr>
              <a:t>以尊敬的心</a:t>
            </a:r>
            <a:r>
              <a:rPr lang="zh-TW" sz="2800" b="1" u="none" kern="100" dirty="0">
                <a:solidFill>
                  <a:schemeClr val="accent2"/>
                </a:solidFill>
                <a:effectLst/>
                <a:latin typeface="微軟正黑體" panose="020B0604030504040204" pitchFamily="34" charset="-120"/>
                <a:ea typeface="微軟正黑體" panose="020B0604030504040204" pitchFamily="34" charset="-120"/>
                <a:cs typeface="Times New Roman" panose="02020603050405020304" pitchFamily="18" charset="0"/>
              </a:rPr>
              <a:t>去</a:t>
            </a:r>
            <a:r>
              <a:rPr lang="zh-TW" altLang="en-US" sz="2800" b="1" u="none" strike="noStrike" kern="100" dirty="0">
                <a:solidFill>
                  <a:schemeClr val="accent2"/>
                </a:solidFill>
                <a:effectLst/>
                <a:latin typeface="微軟正黑體" panose="020B0604030504040204" pitchFamily="34" charset="-120"/>
                <a:ea typeface="微軟正黑體" panose="020B0604030504040204" pitchFamily="34" charset="-120"/>
                <a:cs typeface="Times New Roman" panose="02020603050405020304" pitchFamily="18" charset="0"/>
              </a:rPr>
              <a:t>照顧</a:t>
            </a:r>
            <a:r>
              <a:rPr lang="zh-TW" sz="2800" b="1" u="none" kern="100" dirty="0">
                <a:solidFill>
                  <a:schemeClr val="accent2"/>
                </a:solidFill>
                <a:effectLst/>
                <a:latin typeface="微軟正黑體" panose="020B0604030504040204" pitchFamily="34" charset="-120"/>
                <a:ea typeface="微軟正黑體" panose="020B0604030504040204" pitchFamily="34" charset="-120"/>
                <a:cs typeface="Times New Roman" panose="02020603050405020304" pitchFamily="18" charset="0"/>
              </a:rPr>
              <a:t>父母，</a:t>
            </a:r>
            <a:endParaRPr lang="en-GB" altLang="zh-TW" sz="2800" b="1" u="none" kern="100" dirty="0">
              <a:solidFill>
                <a:schemeClr val="accent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sz="2800" b="1" u="none" kern="100" dirty="0">
                <a:solidFill>
                  <a:schemeClr val="accent2"/>
                </a:solidFill>
                <a:effectLst/>
                <a:latin typeface="微軟正黑體" panose="020B0604030504040204" pitchFamily="34" charset="-120"/>
                <a:ea typeface="微軟正黑體" panose="020B0604030504040204" pitchFamily="34" charset="-120"/>
                <a:cs typeface="Times New Roman" panose="02020603050405020304" pitchFamily="18" charset="0"/>
              </a:rPr>
              <a:t>才可以說是「孝」</a:t>
            </a:r>
            <a:r>
              <a:rPr lang="zh-TW" altLang="en-US" sz="2800" b="1" u="none" kern="100" dirty="0">
                <a:solidFill>
                  <a:schemeClr val="accent2"/>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GB" sz="2800" b="1" dirty="0">
              <a:solidFill>
                <a:schemeClr val="accent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73637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2" name="Google Shape;197;p6">
            <a:extLst>
              <a:ext uri="{FF2B5EF4-FFF2-40B4-BE49-F238E27FC236}">
                <a16:creationId xmlns:a16="http://schemas.microsoft.com/office/drawing/2014/main" id="{471DB854-3120-7D62-B885-E3FE18CC43F7}"/>
              </a:ext>
            </a:extLst>
          </p:cNvPr>
          <p:cNvSpPr txBox="1"/>
          <p:nvPr/>
        </p:nvSpPr>
        <p:spPr>
          <a:xfrm>
            <a:off x="1032816" y="-28906"/>
            <a:ext cx="10011727" cy="2603790"/>
          </a:xfrm>
          <a:prstGeom prst="rect">
            <a:avLst/>
          </a:prstGeom>
          <a:noFill/>
          <a:ln>
            <a:noFill/>
          </a:ln>
        </p:spPr>
        <p:txBody>
          <a:bodyPr spcFirstLastPara="1" wrap="square" lIns="0" tIns="0" rIns="0" bIns="0" anchor="t" anchorCtr="0">
            <a:spAutoFit/>
          </a:bodyPr>
          <a:lstStyle/>
          <a:p>
            <a:pPr marL="0" marR="0" lvl="0" indent="0" algn="l" rtl="0">
              <a:lnSpc>
                <a:spcPct val="282479"/>
              </a:lnSpc>
              <a:spcBef>
                <a:spcPts val="0"/>
              </a:spcBef>
              <a:spcAft>
                <a:spcPts val="0"/>
              </a:spcAft>
              <a:buNone/>
            </a:pPr>
            <a:r>
              <a:rPr lang="zh-TW" altLang="en-US" sz="6000" b="1" dirty="0">
                <a:solidFill>
                  <a:schemeClr val="accent6">
                    <a:lumMod val="75000"/>
                  </a:schemeClr>
                </a:solidFill>
                <a:latin typeface="Microsoft JhengHei"/>
                <a:ea typeface="Microsoft JhengHei"/>
                <a:cs typeface="Microsoft JhengHei"/>
                <a:sym typeface="Microsoft JhengHei"/>
              </a:rPr>
              <a:t>反思工作紙：</a:t>
            </a:r>
            <a:endParaRPr sz="6000" b="1" i="0" u="none" strike="noStrike" cap="none" dirty="0">
              <a:solidFill>
                <a:schemeClr val="accent6">
                  <a:lumMod val="75000"/>
                </a:schemeClr>
              </a:solidFill>
              <a:latin typeface="Microsoft JhengHei"/>
              <a:ea typeface="Microsoft JhengHei"/>
              <a:cs typeface="Microsoft JhengHei"/>
              <a:sym typeface="Microsoft JhengHei"/>
            </a:endParaRPr>
          </a:p>
        </p:txBody>
      </p:sp>
      <p:sp>
        <p:nvSpPr>
          <p:cNvPr id="3" name="Google Shape;171;p3">
            <a:extLst>
              <a:ext uri="{FF2B5EF4-FFF2-40B4-BE49-F238E27FC236}">
                <a16:creationId xmlns:a16="http://schemas.microsoft.com/office/drawing/2014/main" id="{35894385-3C71-0370-A4B5-45DAA491809C}"/>
              </a:ext>
            </a:extLst>
          </p:cNvPr>
          <p:cNvSpPr txBox="1"/>
          <p:nvPr/>
        </p:nvSpPr>
        <p:spPr>
          <a:xfrm>
            <a:off x="1828731" y="2030250"/>
            <a:ext cx="14232628" cy="1378647"/>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endParaRPr lang="en-US" sz="6399" b="1" dirty="0">
              <a:solidFill>
                <a:srgbClr val="E36C09"/>
              </a:solidFill>
              <a:latin typeface="Microsoft JhengHei"/>
              <a:ea typeface="Microsoft JhengHei"/>
              <a:cs typeface="Microsoft JhengHei"/>
              <a:sym typeface="Microsoft JhengHei"/>
            </a:endParaRPr>
          </a:p>
        </p:txBody>
      </p:sp>
      <p:pic>
        <p:nvPicPr>
          <p:cNvPr id="7" name="Picture 6">
            <a:extLst>
              <a:ext uri="{FF2B5EF4-FFF2-40B4-BE49-F238E27FC236}">
                <a16:creationId xmlns:a16="http://schemas.microsoft.com/office/drawing/2014/main" id="{04E73AFE-35B3-4FBA-8B14-F1B5747FD5BC}"/>
              </a:ext>
            </a:extLst>
          </p:cNvPr>
          <p:cNvPicPr>
            <a:picLocks noChangeAspect="1"/>
          </p:cNvPicPr>
          <p:nvPr/>
        </p:nvPicPr>
        <p:blipFill>
          <a:blip r:embed="rId3"/>
          <a:stretch>
            <a:fillRect/>
          </a:stretch>
        </p:blipFill>
        <p:spPr>
          <a:xfrm>
            <a:off x="6027148" y="821494"/>
            <a:ext cx="9801680" cy="9108469"/>
          </a:xfrm>
          <a:prstGeom prst="rect">
            <a:avLst/>
          </a:prstGeom>
        </p:spPr>
      </p:pic>
      <p:grpSp>
        <p:nvGrpSpPr>
          <p:cNvPr id="6" name="Group 5">
            <a:extLst>
              <a:ext uri="{FF2B5EF4-FFF2-40B4-BE49-F238E27FC236}">
                <a16:creationId xmlns:a16="http://schemas.microsoft.com/office/drawing/2014/main" id="{185B8546-2E4C-4003-9DBE-586CF3D819A0}"/>
              </a:ext>
            </a:extLst>
          </p:cNvPr>
          <p:cNvGrpSpPr/>
          <p:nvPr/>
        </p:nvGrpSpPr>
        <p:grpSpPr>
          <a:xfrm>
            <a:off x="1290279" y="4273921"/>
            <a:ext cx="3817259" cy="4613720"/>
            <a:chOff x="1204684" y="1939595"/>
            <a:chExt cx="3817259" cy="4613720"/>
          </a:xfrm>
        </p:grpSpPr>
        <p:sp>
          <p:nvSpPr>
            <p:cNvPr id="4" name="Rectangle: Rounded Corners 3">
              <a:extLst>
                <a:ext uri="{FF2B5EF4-FFF2-40B4-BE49-F238E27FC236}">
                  <a16:creationId xmlns:a16="http://schemas.microsoft.com/office/drawing/2014/main" id="{A1473CB3-EFE2-4E54-A5AC-82C9A95987A0}"/>
                </a:ext>
              </a:extLst>
            </p:cNvPr>
            <p:cNvSpPr/>
            <p:nvPr/>
          </p:nvSpPr>
          <p:spPr>
            <a:xfrm>
              <a:off x="1204684" y="1939595"/>
              <a:ext cx="3817257" cy="974029"/>
            </a:xfrm>
            <a:prstGeom prst="roundRect">
              <a:avLst/>
            </a:prstGeom>
            <a:solidFill>
              <a:srgbClr val="FFFFCC"/>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n w="0"/>
                  <a:solidFill>
                    <a:schemeClr val="tx1"/>
                  </a:solidFill>
                  <a:effectLst>
                    <a:outerShdw blurRad="38100" dist="19050" dir="2700000" algn="tl" rotWithShape="0">
                      <a:schemeClr val="dk1">
                        <a:alpha val="40000"/>
                      </a:schemeClr>
                    </a:outerShdw>
                  </a:effectLst>
                </a:rPr>
                <a:t>Connections </a:t>
              </a:r>
              <a:r>
                <a:rPr lang="zh-TW" altLang="en-US" sz="3200" dirty="0">
                  <a:ln w="0"/>
                  <a:solidFill>
                    <a:schemeClr val="tx1"/>
                  </a:solidFill>
                  <a:effectLst>
                    <a:outerShdw blurRad="38100" dist="19050" dir="2700000" algn="tl" rotWithShape="0">
                      <a:schemeClr val="dk1">
                        <a:alpha val="40000"/>
                      </a:schemeClr>
                    </a:outerShdw>
                  </a:effectLst>
                </a:rPr>
                <a:t>連結</a:t>
              </a:r>
              <a:endParaRPr lang="en-GB" sz="3200" dirty="0"/>
            </a:p>
          </p:txBody>
        </p:sp>
        <p:sp>
          <p:nvSpPr>
            <p:cNvPr id="9" name="Rectangle: Rounded Corners 8">
              <a:extLst>
                <a:ext uri="{FF2B5EF4-FFF2-40B4-BE49-F238E27FC236}">
                  <a16:creationId xmlns:a16="http://schemas.microsoft.com/office/drawing/2014/main" id="{2171F28B-808D-44D8-AA71-C448E608342E}"/>
                </a:ext>
              </a:extLst>
            </p:cNvPr>
            <p:cNvSpPr/>
            <p:nvPr/>
          </p:nvSpPr>
          <p:spPr>
            <a:xfrm>
              <a:off x="1204685" y="3168094"/>
              <a:ext cx="3817257" cy="974029"/>
            </a:xfrm>
            <a:prstGeom prst="roundRect">
              <a:avLst/>
            </a:prstGeom>
            <a:solidFill>
              <a:srgbClr val="FFFFCC"/>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n w="0"/>
                  <a:solidFill>
                    <a:schemeClr val="tx1"/>
                  </a:solidFill>
                  <a:effectLst>
                    <a:outerShdw blurRad="38100" dist="19050" dir="2700000" algn="tl" rotWithShape="0">
                      <a:schemeClr val="dk1">
                        <a:alpha val="40000"/>
                      </a:schemeClr>
                    </a:outerShdw>
                  </a:effectLst>
                </a:rPr>
                <a:t>Challenge </a:t>
              </a:r>
              <a:r>
                <a:rPr lang="zh-TW" altLang="en-US" sz="3200" dirty="0">
                  <a:ln w="0"/>
                  <a:solidFill>
                    <a:schemeClr val="tx1"/>
                  </a:solidFill>
                  <a:effectLst>
                    <a:outerShdw blurRad="38100" dist="19050" dir="2700000" algn="tl" rotWithShape="0">
                      <a:schemeClr val="dk1">
                        <a:alpha val="40000"/>
                      </a:schemeClr>
                    </a:outerShdw>
                  </a:effectLst>
                </a:rPr>
                <a:t>挑戰</a:t>
              </a:r>
              <a:endParaRPr lang="en-GB" sz="3200" dirty="0"/>
            </a:p>
          </p:txBody>
        </p:sp>
        <p:sp>
          <p:nvSpPr>
            <p:cNvPr id="10" name="Rectangle: Rounded Corners 9">
              <a:extLst>
                <a:ext uri="{FF2B5EF4-FFF2-40B4-BE49-F238E27FC236}">
                  <a16:creationId xmlns:a16="http://schemas.microsoft.com/office/drawing/2014/main" id="{A39154C7-8D70-4406-B625-7DC017795FB6}"/>
                </a:ext>
              </a:extLst>
            </p:cNvPr>
            <p:cNvSpPr/>
            <p:nvPr/>
          </p:nvSpPr>
          <p:spPr>
            <a:xfrm>
              <a:off x="1204686" y="4373690"/>
              <a:ext cx="3817257" cy="974029"/>
            </a:xfrm>
            <a:prstGeom prst="roundRect">
              <a:avLst/>
            </a:prstGeom>
            <a:solidFill>
              <a:srgbClr val="FFFFCC"/>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n w="0"/>
                  <a:solidFill>
                    <a:schemeClr val="tx1"/>
                  </a:solidFill>
                  <a:effectLst>
                    <a:outerShdw blurRad="38100" dist="19050" dir="2700000" algn="tl" rotWithShape="0">
                      <a:schemeClr val="dk1">
                        <a:alpha val="40000"/>
                      </a:schemeClr>
                    </a:outerShdw>
                  </a:effectLst>
                </a:rPr>
                <a:t>Concept </a:t>
              </a:r>
              <a:r>
                <a:rPr lang="zh-TW" altLang="en-US" sz="3200" dirty="0">
                  <a:ln w="0"/>
                  <a:solidFill>
                    <a:schemeClr val="tx1"/>
                  </a:solidFill>
                  <a:effectLst>
                    <a:outerShdw blurRad="38100" dist="19050" dir="2700000" algn="tl" rotWithShape="0">
                      <a:schemeClr val="dk1">
                        <a:alpha val="40000"/>
                      </a:schemeClr>
                    </a:outerShdw>
                  </a:effectLst>
                </a:rPr>
                <a:t>概念</a:t>
              </a:r>
              <a:endParaRPr lang="en-GB" sz="3200" dirty="0"/>
            </a:p>
          </p:txBody>
        </p:sp>
        <p:sp>
          <p:nvSpPr>
            <p:cNvPr id="11" name="Rectangle: Rounded Corners 10">
              <a:extLst>
                <a:ext uri="{FF2B5EF4-FFF2-40B4-BE49-F238E27FC236}">
                  <a16:creationId xmlns:a16="http://schemas.microsoft.com/office/drawing/2014/main" id="{4402CB42-6F98-4230-B7C8-C04147C5CC80}"/>
                </a:ext>
              </a:extLst>
            </p:cNvPr>
            <p:cNvSpPr/>
            <p:nvPr/>
          </p:nvSpPr>
          <p:spPr>
            <a:xfrm>
              <a:off x="1204686" y="5579286"/>
              <a:ext cx="3817257" cy="974029"/>
            </a:xfrm>
            <a:prstGeom prst="roundRect">
              <a:avLst/>
            </a:prstGeom>
            <a:solidFill>
              <a:srgbClr val="FFFFCC"/>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n w="0"/>
                  <a:solidFill>
                    <a:schemeClr val="tx1"/>
                  </a:solidFill>
                  <a:effectLst>
                    <a:outerShdw blurRad="38100" dist="19050" dir="2700000" algn="tl" rotWithShape="0">
                      <a:schemeClr val="dk1">
                        <a:alpha val="40000"/>
                      </a:schemeClr>
                    </a:outerShdw>
                  </a:effectLst>
                </a:rPr>
                <a:t>Change </a:t>
              </a:r>
              <a:r>
                <a:rPr lang="zh-TW" altLang="en-US" sz="3200" dirty="0">
                  <a:ln w="0"/>
                  <a:solidFill>
                    <a:schemeClr val="tx1"/>
                  </a:solidFill>
                  <a:effectLst>
                    <a:outerShdw blurRad="38100" dist="19050" dir="2700000" algn="tl" rotWithShape="0">
                      <a:schemeClr val="dk1">
                        <a:alpha val="40000"/>
                      </a:schemeClr>
                    </a:outerShdw>
                  </a:effectLst>
                </a:rPr>
                <a:t>改變</a:t>
              </a:r>
              <a:endParaRPr lang="en-GB" sz="3200" dirty="0"/>
            </a:p>
          </p:txBody>
        </p:sp>
      </p:grpSp>
      <p:sp>
        <p:nvSpPr>
          <p:cNvPr id="8" name="Rectangle 7">
            <a:extLst>
              <a:ext uri="{FF2B5EF4-FFF2-40B4-BE49-F238E27FC236}">
                <a16:creationId xmlns:a16="http://schemas.microsoft.com/office/drawing/2014/main" id="{002BAB26-7907-4282-BC0A-6EEEC36296C6}"/>
              </a:ext>
            </a:extLst>
          </p:cNvPr>
          <p:cNvSpPr/>
          <p:nvPr/>
        </p:nvSpPr>
        <p:spPr>
          <a:xfrm>
            <a:off x="606181" y="2141890"/>
            <a:ext cx="5188437" cy="1862048"/>
          </a:xfrm>
          <a:prstGeom prst="rect">
            <a:avLst/>
          </a:prstGeom>
          <a:noFill/>
        </p:spPr>
        <p:txBody>
          <a:bodyPr wrap="square" lIns="91440" tIns="45720" rIns="91440" bIns="45720">
            <a:spAutoFit/>
          </a:bodyPr>
          <a:lstStyle/>
          <a:p>
            <a:pPr algn="ctr"/>
            <a:r>
              <a:rPr lang="en-US" sz="11500" b="1" cap="none" spc="0" dirty="0">
                <a:ln w="22225">
                  <a:solidFill>
                    <a:schemeClr val="accent2"/>
                  </a:solidFill>
                  <a:prstDash val="solid"/>
                </a:ln>
                <a:solidFill>
                  <a:schemeClr val="accent2">
                    <a:lumMod val="40000"/>
                    <a:lumOff val="60000"/>
                  </a:schemeClr>
                </a:solidFill>
                <a:effectLst/>
              </a:rPr>
              <a:t>4Cs</a:t>
            </a:r>
          </a:p>
        </p:txBody>
      </p:sp>
    </p:spTree>
    <p:extLst>
      <p:ext uri="{BB962C8B-B14F-4D97-AF65-F5344CB8AC3E}">
        <p14:creationId xmlns:p14="http://schemas.microsoft.com/office/powerpoint/2010/main" val="415582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41" name="Google Shape;241;p9"/>
          <p:cNvSpPr txBox="1"/>
          <p:nvPr/>
        </p:nvSpPr>
        <p:spPr>
          <a:xfrm>
            <a:off x="4138136" y="3245435"/>
            <a:ext cx="10011727" cy="206825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zh-TW" altLang="en-US" sz="9600" b="1" dirty="0">
                <a:solidFill>
                  <a:srgbClr val="438B68"/>
                </a:solidFill>
                <a:latin typeface="微軟正黑體" panose="020B0604030504040204" pitchFamily="34" charset="-120"/>
                <a:ea typeface="微軟正黑體" panose="020B0604030504040204" pitchFamily="34" charset="-120"/>
                <a:sym typeface="Berkshire Swash"/>
              </a:rPr>
              <a:t>延伸學習活動</a:t>
            </a:r>
            <a:endParaRPr sz="1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76346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2" name="Google Shape;197;p6">
            <a:extLst>
              <a:ext uri="{FF2B5EF4-FFF2-40B4-BE49-F238E27FC236}">
                <a16:creationId xmlns:a16="http://schemas.microsoft.com/office/drawing/2014/main" id="{471DB854-3120-7D62-B885-E3FE18CC43F7}"/>
              </a:ext>
            </a:extLst>
          </p:cNvPr>
          <p:cNvSpPr txBox="1"/>
          <p:nvPr/>
        </p:nvSpPr>
        <p:spPr>
          <a:xfrm>
            <a:off x="3966336" y="5329882"/>
            <a:ext cx="3725333" cy="3471720"/>
          </a:xfrm>
          <a:prstGeom prst="rect">
            <a:avLst/>
          </a:prstGeom>
          <a:noFill/>
          <a:ln>
            <a:noFill/>
          </a:ln>
        </p:spPr>
        <p:txBody>
          <a:bodyPr spcFirstLastPara="1" wrap="square" lIns="0" tIns="0" rIns="0" bIns="0" anchor="t" anchorCtr="0">
            <a:spAutoFit/>
          </a:bodyPr>
          <a:lstStyle/>
          <a:p>
            <a:pPr marL="0" marR="0" lvl="0" indent="0" algn="l" rtl="0">
              <a:lnSpc>
                <a:spcPct val="282479"/>
              </a:lnSpc>
              <a:spcBef>
                <a:spcPts val="0"/>
              </a:spcBef>
              <a:spcAft>
                <a:spcPts val="0"/>
              </a:spcAft>
              <a:buNone/>
            </a:pPr>
            <a:r>
              <a:rPr lang="zh-TW" altLang="en-US" sz="8000" b="1" dirty="0">
                <a:solidFill>
                  <a:srgbClr val="438B68"/>
                </a:solidFill>
                <a:latin typeface="Microsoft JhengHei"/>
                <a:ea typeface="Microsoft JhengHei"/>
                <a:cs typeface="Microsoft JhengHei"/>
                <a:sym typeface="Microsoft JhengHei"/>
              </a:rPr>
              <a:t>結局一</a:t>
            </a:r>
            <a:endParaRPr sz="8000" b="1" i="0" u="none" strike="noStrike" cap="none" dirty="0">
              <a:solidFill>
                <a:srgbClr val="438B68"/>
              </a:solidFill>
              <a:latin typeface="Microsoft JhengHei"/>
              <a:ea typeface="Microsoft JhengHei"/>
              <a:cs typeface="Microsoft JhengHei"/>
              <a:sym typeface="Microsoft JhengHei"/>
            </a:endParaRPr>
          </a:p>
        </p:txBody>
      </p:sp>
      <p:pic>
        <p:nvPicPr>
          <p:cNvPr id="3" name="盡孝以敬 結局1">
            <a:hlinkClick r:id="" action="ppaction://media"/>
            <a:extLst>
              <a:ext uri="{FF2B5EF4-FFF2-40B4-BE49-F238E27FC236}">
                <a16:creationId xmlns:a16="http://schemas.microsoft.com/office/drawing/2014/main" id="{467A2395-685C-4B1B-AC32-B5077A72762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834257" y="3411160"/>
            <a:ext cx="3289300" cy="3289300"/>
          </a:xfrm>
          <a:prstGeom prst="rect">
            <a:avLst/>
          </a:prstGeom>
        </p:spPr>
      </p:pic>
      <p:pic>
        <p:nvPicPr>
          <p:cNvPr id="4" name="盡孝以敬 結局2">
            <a:hlinkClick r:id="" action="ppaction://media"/>
            <a:extLst>
              <a:ext uri="{FF2B5EF4-FFF2-40B4-BE49-F238E27FC236}">
                <a16:creationId xmlns:a16="http://schemas.microsoft.com/office/drawing/2014/main" id="{65DDDD81-9E8E-4004-B95A-949AECF1E24F}"/>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0311194" y="3280833"/>
            <a:ext cx="3725333" cy="3725333"/>
          </a:xfrm>
          <a:prstGeom prst="rect">
            <a:avLst/>
          </a:prstGeom>
        </p:spPr>
      </p:pic>
      <p:sp>
        <p:nvSpPr>
          <p:cNvPr id="9" name="Google Shape;197;p6">
            <a:extLst>
              <a:ext uri="{FF2B5EF4-FFF2-40B4-BE49-F238E27FC236}">
                <a16:creationId xmlns:a16="http://schemas.microsoft.com/office/drawing/2014/main" id="{E48F0CF6-A295-4FA2-8A19-9770FC3F53A9}"/>
              </a:ext>
            </a:extLst>
          </p:cNvPr>
          <p:cNvSpPr txBox="1"/>
          <p:nvPr/>
        </p:nvSpPr>
        <p:spPr>
          <a:xfrm>
            <a:off x="1259114" y="-559688"/>
            <a:ext cx="18120360" cy="3471720"/>
          </a:xfrm>
          <a:prstGeom prst="rect">
            <a:avLst/>
          </a:prstGeom>
          <a:noFill/>
          <a:ln>
            <a:noFill/>
          </a:ln>
        </p:spPr>
        <p:txBody>
          <a:bodyPr spcFirstLastPara="1" wrap="square" lIns="0" tIns="0" rIns="0" bIns="0" anchor="t" anchorCtr="0">
            <a:spAutoFit/>
          </a:bodyPr>
          <a:lstStyle/>
          <a:p>
            <a:pPr marL="0" marR="0" lvl="0" indent="0" algn="l" rtl="0">
              <a:lnSpc>
                <a:spcPct val="282479"/>
              </a:lnSpc>
              <a:spcBef>
                <a:spcPts val="0"/>
              </a:spcBef>
              <a:spcAft>
                <a:spcPts val="0"/>
              </a:spcAft>
              <a:buNone/>
            </a:pPr>
            <a:r>
              <a:rPr lang="zh-TW" altLang="en-US" sz="8000" b="1" dirty="0">
                <a:solidFill>
                  <a:srgbClr val="438B68"/>
                </a:solidFill>
                <a:latin typeface="Microsoft JhengHei"/>
                <a:ea typeface="Microsoft JhengHei"/>
                <a:cs typeface="Microsoft JhengHei"/>
                <a:sym typeface="Microsoft JhengHei"/>
              </a:rPr>
              <a:t>不一樣的決定，不一樣的結果：</a:t>
            </a:r>
            <a:endParaRPr sz="8000" b="1" i="0" u="none" strike="noStrike" cap="none" dirty="0">
              <a:solidFill>
                <a:srgbClr val="438B68"/>
              </a:solidFill>
              <a:latin typeface="Microsoft JhengHei"/>
              <a:ea typeface="Microsoft JhengHei"/>
              <a:cs typeface="Microsoft JhengHei"/>
              <a:sym typeface="Microsoft JhengHei"/>
            </a:endParaRPr>
          </a:p>
        </p:txBody>
      </p:sp>
      <p:sp>
        <p:nvSpPr>
          <p:cNvPr id="10" name="Google Shape;197;p6">
            <a:extLst>
              <a:ext uri="{FF2B5EF4-FFF2-40B4-BE49-F238E27FC236}">
                <a16:creationId xmlns:a16="http://schemas.microsoft.com/office/drawing/2014/main" id="{4983BD5D-F7AF-48A7-A033-BE6C5E824EA8}"/>
              </a:ext>
            </a:extLst>
          </p:cNvPr>
          <p:cNvSpPr txBox="1"/>
          <p:nvPr/>
        </p:nvSpPr>
        <p:spPr>
          <a:xfrm>
            <a:off x="10832741" y="5329882"/>
            <a:ext cx="3725333" cy="3471720"/>
          </a:xfrm>
          <a:prstGeom prst="rect">
            <a:avLst/>
          </a:prstGeom>
          <a:noFill/>
          <a:ln>
            <a:noFill/>
          </a:ln>
        </p:spPr>
        <p:txBody>
          <a:bodyPr spcFirstLastPara="1" wrap="square" lIns="0" tIns="0" rIns="0" bIns="0" anchor="t" anchorCtr="0">
            <a:spAutoFit/>
          </a:bodyPr>
          <a:lstStyle/>
          <a:p>
            <a:pPr marL="0" marR="0" lvl="0" indent="0" algn="l" rtl="0">
              <a:lnSpc>
                <a:spcPct val="282479"/>
              </a:lnSpc>
              <a:spcBef>
                <a:spcPts val="0"/>
              </a:spcBef>
              <a:spcAft>
                <a:spcPts val="0"/>
              </a:spcAft>
              <a:buNone/>
            </a:pPr>
            <a:r>
              <a:rPr lang="zh-TW" altLang="en-US" sz="8000" b="1" dirty="0">
                <a:solidFill>
                  <a:srgbClr val="438B68"/>
                </a:solidFill>
                <a:latin typeface="Microsoft JhengHei"/>
                <a:ea typeface="Microsoft JhengHei"/>
                <a:cs typeface="Microsoft JhengHei"/>
                <a:sym typeface="Microsoft JhengHei"/>
              </a:rPr>
              <a:t>結局二</a:t>
            </a:r>
            <a:endParaRPr sz="8000" b="1" i="0" u="none" strike="noStrike" cap="none" dirty="0">
              <a:solidFill>
                <a:srgbClr val="438B68"/>
              </a:solidFill>
              <a:latin typeface="Microsoft JhengHei"/>
              <a:ea typeface="Microsoft JhengHei"/>
              <a:cs typeface="Microsoft JhengHei"/>
              <a:sym typeface="Microsoft JhengHei"/>
            </a:endParaRPr>
          </a:p>
        </p:txBody>
      </p:sp>
    </p:spTree>
    <p:extLst>
      <p:ext uri="{BB962C8B-B14F-4D97-AF65-F5344CB8AC3E}">
        <p14:creationId xmlns:p14="http://schemas.microsoft.com/office/powerpoint/2010/main" val="145186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188"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1074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audio>
              <p:cMediaNode vol="80000">
                <p:cTn id="12" fill="hold" display="0">
                  <p:stCondLst>
                    <p:cond delay="indefinite"/>
                  </p:stCondLst>
                  <p:endCondLst>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8" name="Google Shape;188;p5"/>
          <p:cNvSpPr txBox="1"/>
          <p:nvPr/>
        </p:nvSpPr>
        <p:spPr>
          <a:xfrm>
            <a:off x="1132113" y="2638736"/>
            <a:ext cx="14117327" cy="6740307"/>
          </a:xfrm>
          <a:prstGeom prst="rect">
            <a:avLst/>
          </a:prstGeom>
          <a:noFill/>
          <a:ln>
            <a:noFill/>
          </a:ln>
        </p:spPr>
        <p:txBody>
          <a:bodyPr spcFirstLastPara="1" wrap="square" lIns="0" tIns="0" rIns="0" bIns="0" anchor="t" anchorCtr="0">
            <a:spAutoFit/>
          </a:bodyPr>
          <a:lstStyle/>
          <a:p>
            <a:pPr lvl="0" algn="just">
              <a:lnSpc>
                <a:spcPct val="150000"/>
              </a:lnSpc>
            </a:pPr>
            <a:r>
              <a:rPr lang="zh-TW" altLang="en-US" sz="4800" b="1" dirty="0">
                <a:solidFill>
                  <a:srgbClr val="438B68"/>
                </a:solidFill>
                <a:highlight>
                  <a:srgbClr val="FFFF00"/>
                </a:highlight>
                <a:latin typeface="Microsoft JhengHei"/>
                <a:ea typeface="Microsoft JhengHei"/>
              </a:rPr>
              <a:t>行動一：</a:t>
            </a:r>
            <a:r>
              <a:rPr lang="zh-TW" altLang="en-US" sz="4800" dirty="0">
                <a:solidFill>
                  <a:srgbClr val="438B68"/>
                </a:solidFill>
                <a:latin typeface="Microsoft JhengHei"/>
                <a:ea typeface="Microsoft JhengHei"/>
              </a:rPr>
              <a:t>樹木杯墊製作 </a:t>
            </a:r>
            <a:endParaRPr lang="en-US" altLang="zh-TW" sz="4800" dirty="0">
              <a:solidFill>
                <a:srgbClr val="438B68"/>
              </a:solidFill>
              <a:latin typeface="Microsoft JhengHei"/>
              <a:ea typeface="Microsoft JhengHei"/>
            </a:endParaRPr>
          </a:p>
          <a:p>
            <a:pPr lvl="0" algn="just">
              <a:lnSpc>
                <a:spcPct val="150000"/>
              </a:lnSpc>
            </a:pPr>
            <a:r>
              <a:rPr lang="en-US" altLang="zh-TW" sz="4800" dirty="0">
                <a:solidFill>
                  <a:srgbClr val="438B68"/>
                </a:solidFill>
                <a:latin typeface="Microsoft JhengHei"/>
                <a:ea typeface="Microsoft JhengHei"/>
              </a:rPr>
              <a:t>                </a:t>
            </a:r>
            <a:r>
              <a:rPr lang="zh-TW" altLang="en-US" sz="4800" dirty="0">
                <a:solidFill>
                  <a:srgbClr val="438B68"/>
                </a:solidFill>
                <a:latin typeface="Microsoft JhengHei"/>
                <a:ea typeface="Microsoft JhengHei"/>
              </a:rPr>
              <a:t>（樹木</a:t>
            </a:r>
            <a:r>
              <a:rPr lang="en-US" altLang="zh-TW" sz="4800" dirty="0">
                <a:solidFill>
                  <a:srgbClr val="438B68"/>
                </a:solidFill>
                <a:latin typeface="Microsoft JhengHei"/>
                <a:ea typeface="Microsoft JhengHei"/>
              </a:rPr>
              <a:t> =  </a:t>
            </a:r>
            <a:r>
              <a:rPr lang="zh-TW" altLang="en-US" sz="4800" dirty="0">
                <a:solidFill>
                  <a:srgbClr val="438B68"/>
                </a:solidFill>
                <a:latin typeface="Microsoft JhengHei"/>
                <a:ea typeface="Microsoft JhengHei"/>
              </a:rPr>
              <a:t>父母用心栽培子女）</a:t>
            </a:r>
            <a:endParaRPr lang="en-US" altLang="zh-TW" sz="4800" dirty="0">
              <a:solidFill>
                <a:srgbClr val="438B68"/>
              </a:solidFill>
              <a:latin typeface="Microsoft JhengHei"/>
              <a:ea typeface="Microsoft JhengHei"/>
            </a:endParaRPr>
          </a:p>
          <a:p>
            <a:pPr lvl="0" algn="just">
              <a:lnSpc>
                <a:spcPct val="150000"/>
              </a:lnSpc>
            </a:pPr>
            <a:r>
              <a:rPr lang="en-US" altLang="zh-TW" sz="4800" dirty="0">
                <a:solidFill>
                  <a:srgbClr val="438B68"/>
                </a:solidFill>
                <a:latin typeface="Microsoft JhengHei"/>
                <a:ea typeface="Microsoft JhengHei"/>
              </a:rPr>
              <a:t>                </a:t>
            </a:r>
            <a:r>
              <a:rPr lang="zh-TW" altLang="en-US" sz="4800" dirty="0">
                <a:solidFill>
                  <a:srgbClr val="438B68"/>
                </a:solidFill>
                <a:latin typeface="Microsoft JhengHei"/>
                <a:ea typeface="Microsoft JhengHei"/>
              </a:rPr>
              <a:t>裝飾杯墊</a:t>
            </a:r>
            <a:r>
              <a:rPr lang="en-US" altLang="zh-TW" sz="4800" dirty="0">
                <a:solidFill>
                  <a:srgbClr val="438B68"/>
                </a:solidFill>
                <a:latin typeface="Microsoft JhengHei"/>
                <a:ea typeface="Microsoft JhengHei"/>
              </a:rPr>
              <a:t> </a:t>
            </a:r>
            <a:r>
              <a:rPr lang="zh-TW" altLang="en-US" sz="4800" dirty="0">
                <a:solidFill>
                  <a:srgbClr val="438B68"/>
                </a:solidFill>
                <a:latin typeface="Microsoft JhengHei"/>
                <a:ea typeface="Microsoft JhengHei"/>
              </a:rPr>
              <a:t>（</a:t>
            </a:r>
            <a:r>
              <a:rPr lang="zh-TW" altLang="en-US" sz="4000" b="1" dirty="0">
                <a:solidFill>
                  <a:srgbClr val="438B68"/>
                </a:solidFill>
                <a:latin typeface="Microsoft JhengHei"/>
                <a:ea typeface="Microsoft JhengHei"/>
              </a:rPr>
              <a:t>建議可參考問卷收集得來</a:t>
            </a:r>
            <a:endParaRPr lang="en-GB" altLang="zh-TW" sz="4000" b="1" dirty="0">
              <a:solidFill>
                <a:srgbClr val="438B68"/>
              </a:solidFill>
              <a:latin typeface="Microsoft JhengHei"/>
              <a:ea typeface="Microsoft JhengHei"/>
            </a:endParaRPr>
          </a:p>
          <a:p>
            <a:pPr lvl="0" algn="just">
              <a:lnSpc>
                <a:spcPct val="150000"/>
              </a:lnSpc>
            </a:pPr>
            <a:r>
              <a:rPr lang="zh-TW" altLang="en-US" sz="4000" b="1" dirty="0">
                <a:solidFill>
                  <a:srgbClr val="438B68"/>
                </a:solidFill>
                <a:latin typeface="Microsoft JhengHei"/>
                <a:ea typeface="Microsoft JhengHei"/>
              </a:rPr>
              <a:t>                 「父母最想聽到子女說的一句話」寫在杯墊上。）</a:t>
            </a:r>
            <a:endParaRPr lang="en-US" altLang="zh-TW" sz="4000" b="1" dirty="0">
              <a:solidFill>
                <a:srgbClr val="438B68"/>
              </a:solidFill>
              <a:latin typeface="Microsoft JhengHei"/>
              <a:ea typeface="Microsoft JhengHei"/>
            </a:endParaRPr>
          </a:p>
          <a:p>
            <a:pPr lvl="0" algn="just">
              <a:lnSpc>
                <a:spcPct val="150000"/>
              </a:lnSpc>
            </a:pPr>
            <a:r>
              <a:rPr lang="zh-TW" altLang="en-US" sz="4800" b="1" dirty="0">
                <a:solidFill>
                  <a:srgbClr val="438B68"/>
                </a:solidFill>
                <a:highlight>
                  <a:srgbClr val="FFFF00"/>
                </a:highlight>
                <a:latin typeface="Microsoft JhengHei"/>
                <a:ea typeface="Microsoft JhengHei"/>
              </a:rPr>
              <a:t>行動二：</a:t>
            </a:r>
            <a:r>
              <a:rPr lang="zh-TW" altLang="en-US" sz="4800" dirty="0">
                <a:solidFill>
                  <a:srgbClr val="438B68"/>
                </a:solidFill>
                <a:latin typeface="Microsoft JhengHei"/>
                <a:ea typeface="Microsoft JhengHei"/>
              </a:rPr>
              <a:t>奉上一杯熱茶予父母，盡孝以敬！</a:t>
            </a:r>
            <a:endParaRPr lang="en-US" altLang="zh-TW" sz="4800" dirty="0">
              <a:solidFill>
                <a:srgbClr val="438B68"/>
              </a:solidFill>
              <a:latin typeface="Microsoft JhengHei"/>
              <a:ea typeface="Microsoft JhengHei"/>
            </a:endParaRPr>
          </a:p>
          <a:p>
            <a:pPr lvl="0" algn="just">
              <a:lnSpc>
                <a:spcPct val="150000"/>
              </a:lnSpc>
            </a:pPr>
            <a:endParaRPr lang="en-US" altLang="zh-TW" sz="6000" dirty="0">
              <a:solidFill>
                <a:srgbClr val="438B68"/>
              </a:solidFill>
              <a:latin typeface="Microsoft JhengHei"/>
              <a:ea typeface="Microsoft JhengHei"/>
            </a:endParaRPr>
          </a:p>
        </p:txBody>
      </p:sp>
      <p:sp>
        <p:nvSpPr>
          <p:cNvPr id="2" name="Google Shape;197;p6">
            <a:extLst>
              <a:ext uri="{FF2B5EF4-FFF2-40B4-BE49-F238E27FC236}">
                <a16:creationId xmlns:a16="http://schemas.microsoft.com/office/drawing/2014/main" id="{471DB854-3120-7D62-B885-E3FE18CC43F7}"/>
              </a:ext>
            </a:extLst>
          </p:cNvPr>
          <p:cNvSpPr txBox="1"/>
          <p:nvPr/>
        </p:nvSpPr>
        <p:spPr>
          <a:xfrm>
            <a:off x="953444" y="-180054"/>
            <a:ext cx="18120360" cy="3471720"/>
          </a:xfrm>
          <a:prstGeom prst="rect">
            <a:avLst/>
          </a:prstGeom>
          <a:noFill/>
          <a:ln>
            <a:noFill/>
          </a:ln>
        </p:spPr>
        <p:txBody>
          <a:bodyPr spcFirstLastPara="1" wrap="square" lIns="0" tIns="0" rIns="0" bIns="0" anchor="t" anchorCtr="0">
            <a:spAutoFit/>
          </a:bodyPr>
          <a:lstStyle/>
          <a:p>
            <a:pPr marL="0" marR="0" lvl="0" indent="0" algn="l" rtl="0">
              <a:lnSpc>
                <a:spcPct val="282479"/>
              </a:lnSpc>
              <a:spcBef>
                <a:spcPts val="0"/>
              </a:spcBef>
              <a:spcAft>
                <a:spcPts val="0"/>
              </a:spcAft>
              <a:buNone/>
            </a:pPr>
            <a:r>
              <a:rPr lang="zh-TW" altLang="en-US" sz="8000" b="1" dirty="0">
                <a:solidFill>
                  <a:srgbClr val="438B68"/>
                </a:solidFill>
                <a:latin typeface="Microsoft JhengHei"/>
                <a:ea typeface="Microsoft JhengHei"/>
                <a:cs typeface="Microsoft JhengHei"/>
                <a:sym typeface="Microsoft JhengHei"/>
              </a:rPr>
              <a:t>以行動表達對父母的關心：</a:t>
            </a:r>
            <a:endParaRPr sz="8000" b="1" i="0" u="none" strike="noStrike" cap="none" dirty="0">
              <a:solidFill>
                <a:srgbClr val="438B68"/>
              </a:solidFill>
              <a:latin typeface="Microsoft JhengHei"/>
              <a:ea typeface="Microsoft JhengHei"/>
              <a:cs typeface="Microsoft JhengHei"/>
              <a:sym typeface="Microsoft JhengHei"/>
            </a:endParaRPr>
          </a:p>
        </p:txBody>
      </p:sp>
    </p:spTree>
    <p:extLst>
      <p:ext uri="{BB962C8B-B14F-4D97-AF65-F5344CB8AC3E}">
        <p14:creationId xmlns:p14="http://schemas.microsoft.com/office/powerpoint/2010/main" val="76429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2" name="Google Shape;112;g1762ec026ff81d34_39"/>
          <p:cNvSpPr txBox="1"/>
          <p:nvPr/>
        </p:nvSpPr>
        <p:spPr>
          <a:xfrm>
            <a:off x="1436914" y="2287929"/>
            <a:ext cx="15689943" cy="68633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4400" dirty="0">
                <a:latin typeface="Microsoft JhengHei"/>
                <a:ea typeface="Microsoft JhengHei"/>
                <a:cs typeface="Microsoft JhengHei"/>
                <a:sym typeface="Microsoft JhengHei"/>
              </a:rPr>
              <a:t>知識：</a:t>
            </a:r>
            <a:r>
              <a:rPr lang="zh-TW" altLang="en-US" sz="4400" dirty="0">
                <a:latin typeface="Microsoft JhengHei"/>
                <a:ea typeface="Microsoft JhengHei"/>
                <a:cs typeface="Microsoft JhengHei"/>
                <a:sym typeface="Microsoft JhengHei"/>
              </a:rPr>
              <a:t>「孝親」的意義及「孝親」的方法</a:t>
            </a:r>
            <a:endParaRPr sz="4400" dirty="0">
              <a:latin typeface="Microsoft JhengHei"/>
              <a:ea typeface="Microsoft JhengHei"/>
              <a:cs typeface="Microsoft JhengHei"/>
              <a:sym typeface="Microsoft JhengHei"/>
            </a:endParaRPr>
          </a:p>
          <a:p>
            <a:pPr marL="0" marR="0" lvl="0" indent="0" algn="l" rtl="0">
              <a:spcBef>
                <a:spcPts val="0"/>
              </a:spcBef>
              <a:spcAft>
                <a:spcPts val="0"/>
              </a:spcAft>
              <a:buNone/>
            </a:pPr>
            <a:endParaRPr sz="4400" dirty="0">
              <a:latin typeface="Microsoft JhengHei"/>
              <a:ea typeface="Microsoft JhengHei"/>
              <a:cs typeface="Microsoft JhengHei"/>
              <a:sym typeface="Microsoft JhengHei"/>
            </a:endParaRPr>
          </a:p>
          <a:p>
            <a:pPr marL="0" marR="0" lvl="0" indent="0" algn="l" rtl="0">
              <a:spcBef>
                <a:spcPts val="0"/>
              </a:spcBef>
              <a:spcAft>
                <a:spcPts val="0"/>
              </a:spcAft>
              <a:buNone/>
            </a:pPr>
            <a:r>
              <a:rPr lang="zh-TW" sz="4400" dirty="0">
                <a:latin typeface="Microsoft JhengHei"/>
                <a:ea typeface="Microsoft JhengHei"/>
                <a:cs typeface="Microsoft JhengHei"/>
                <a:sym typeface="Microsoft JhengHei"/>
              </a:rPr>
              <a:t>技能：</a:t>
            </a:r>
            <a:r>
              <a:rPr lang="zh-TW" altLang="en-US" sz="4400" dirty="0">
                <a:latin typeface="Microsoft JhengHei"/>
                <a:ea typeface="Microsoft JhengHei"/>
                <a:cs typeface="Microsoft JhengHei"/>
                <a:sym typeface="Microsoft JhengHei"/>
              </a:rPr>
              <a:t>同理他人的能力</a:t>
            </a:r>
            <a:r>
              <a:rPr lang="en-US" altLang="zh-TW" sz="4400" dirty="0">
                <a:latin typeface="Microsoft JhengHei"/>
                <a:ea typeface="Microsoft JhengHei"/>
                <a:cs typeface="Microsoft JhengHei"/>
                <a:sym typeface="Microsoft JhengHei"/>
              </a:rPr>
              <a:t> </a:t>
            </a:r>
            <a:r>
              <a:rPr lang="zh-TW" altLang="en-US" sz="4400" dirty="0">
                <a:latin typeface="Microsoft JhengHei"/>
                <a:ea typeface="Microsoft JhengHei"/>
                <a:cs typeface="Microsoft JhengHei"/>
                <a:sym typeface="Microsoft JhengHei"/>
              </a:rPr>
              <a:t>（如何運用「同理心」</a:t>
            </a:r>
            <a:r>
              <a:rPr lang="en-US" altLang="zh-TW" sz="4400" dirty="0">
                <a:latin typeface="Microsoft JhengHei"/>
                <a:ea typeface="Microsoft JhengHei"/>
                <a:cs typeface="Microsoft JhengHei"/>
                <a:sym typeface="Microsoft JhengHei"/>
              </a:rPr>
              <a:t> </a:t>
            </a:r>
            <a:r>
              <a:rPr lang="zh-TW" altLang="en-US" sz="4400" dirty="0">
                <a:latin typeface="Microsoft JhengHei"/>
                <a:ea typeface="Microsoft JhengHei"/>
                <a:cs typeface="Microsoft JhengHei"/>
                <a:sym typeface="Microsoft JhengHei"/>
              </a:rPr>
              <a:t>理解父母處境）</a:t>
            </a:r>
            <a:endParaRPr lang="en-US" altLang="zh-TW" sz="4400" dirty="0">
              <a:latin typeface="Microsoft JhengHei"/>
              <a:ea typeface="Microsoft JhengHei"/>
              <a:cs typeface="Microsoft JhengHei"/>
              <a:sym typeface="Microsoft JhengHei"/>
            </a:endParaRPr>
          </a:p>
          <a:p>
            <a:pPr marL="0" marR="0" lvl="0" indent="0" algn="l" rtl="0">
              <a:spcBef>
                <a:spcPts val="0"/>
              </a:spcBef>
              <a:spcAft>
                <a:spcPts val="0"/>
              </a:spcAft>
              <a:buNone/>
            </a:pPr>
            <a:r>
              <a:rPr lang="en-US" sz="4400" dirty="0">
                <a:latin typeface="Microsoft JhengHei"/>
                <a:ea typeface="Microsoft JhengHei"/>
                <a:cs typeface="Microsoft JhengHei"/>
                <a:sym typeface="Microsoft JhengHei"/>
              </a:rPr>
              <a:t>            </a:t>
            </a:r>
            <a:r>
              <a:rPr lang="zh-TW" altLang="en-US" sz="4400" dirty="0">
                <a:latin typeface="Microsoft JhengHei"/>
                <a:ea typeface="Microsoft JhengHei"/>
                <a:cs typeface="Microsoft JhengHei"/>
                <a:sym typeface="Microsoft JhengHei"/>
              </a:rPr>
              <a:t>溝通能力</a:t>
            </a:r>
            <a:r>
              <a:rPr lang="en-US" altLang="zh-TW" sz="4400" dirty="0">
                <a:latin typeface="Microsoft JhengHei"/>
                <a:ea typeface="Microsoft JhengHei"/>
                <a:cs typeface="Microsoft JhengHei"/>
                <a:sym typeface="Microsoft JhengHei"/>
              </a:rPr>
              <a:t> </a:t>
            </a:r>
            <a:r>
              <a:rPr lang="zh-TW" altLang="en-US" sz="4400" dirty="0">
                <a:latin typeface="Microsoft JhengHei"/>
                <a:ea typeface="Microsoft JhengHei"/>
                <a:cs typeface="Microsoft JhengHei"/>
                <a:sym typeface="Microsoft JhengHei"/>
              </a:rPr>
              <a:t>（如何聆聽及有效表達）</a:t>
            </a:r>
            <a:endParaRPr lang="en-US" altLang="zh-TW" sz="4400" dirty="0">
              <a:latin typeface="Microsoft JhengHei"/>
              <a:ea typeface="Microsoft JhengHei"/>
              <a:cs typeface="Microsoft JhengHei"/>
              <a:sym typeface="Microsoft JhengHei"/>
            </a:endParaRPr>
          </a:p>
          <a:p>
            <a:pPr marL="0" marR="0" lvl="0" indent="0" algn="l" rtl="0">
              <a:spcBef>
                <a:spcPts val="0"/>
              </a:spcBef>
              <a:spcAft>
                <a:spcPts val="0"/>
              </a:spcAft>
              <a:buNone/>
            </a:pPr>
            <a:r>
              <a:rPr lang="en-US" altLang="zh-TW" sz="4400" dirty="0">
                <a:latin typeface="Microsoft JhengHei"/>
                <a:ea typeface="Microsoft JhengHei"/>
                <a:cs typeface="Microsoft JhengHei"/>
                <a:sym typeface="Microsoft JhengHei"/>
              </a:rPr>
              <a:t>            </a:t>
            </a:r>
            <a:r>
              <a:rPr lang="zh-TW" altLang="en-US" sz="4400" dirty="0">
                <a:latin typeface="Microsoft JhengHei"/>
                <a:ea typeface="Microsoft JhengHei"/>
                <a:cs typeface="Microsoft JhengHei"/>
                <a:sym typeface="Microsoft JhengHei"/>
              </a:rPr>
              <a:t>如何在日常生活實踐「孝親」之道</a:t>
            </a:r>
            <a:endParaRPr sz="4400" dirty="0">
              <a:latin typeface="Microsoft JhengHei"/>
              <a:ea typeface="Microsoft JhengHei"/>
              <a:cs typeface="Microsoft JhengHei"/>
              <a:sym typeface="Microsoft JhengHei"/>
            </a:endParaRPr>
          </a:p>
          <a:p>
            <a:pPr marL="0" marR="0" lvl="0" indent="0" algn="l" rtl="0">
              <a:spcBef>
                <a:spcPts val="0"/>
              </a:spcBef>
              <a:spcAft>
                <a:spcPts val="0"/>
              </a:spcAft>
              <a:buNone/>
            </a:pPr>
            <a:endParaRPr sz="4400" dirty="0">
              <a:latin typeface="Microsoft JhengHei"/>
              <a:ea typeface="Microsoft JhengHei"/>
              <a:sym typeface="Microsoft JhengHei"/>
            </a:endParaRPr>
          </a:p>
          <a:p>
            <a:r>
              <a:rPr lang="zh-TW" altLang="en-US" sz="4400" dirty="0">
                <a:latin typeface="Microsoft JhengHei"/>
                <a:ea typeface="Microsoft JhengHei"/>
                <a:sym typeface="Microsoft JhengHei"/>
              </a:rPr>
              <a:t>態度：培養學生以盡孝以敬的態度，</a:t>
            </a:r>
            <a:r>
              <a:rPr lang="zh-TW" altLang="zh-HK" sz="4400" dirty="0">
                <a:latin typeface="Microsoft JhengHei"/>
                <a:ea typeface="Microsoft JhengHei"/>
              </a:rPr>
              <a:t>發自內心地關心父母，與</a:t>
            </a:r>
            <a:endParaRPr lang="en-US" altLang="zh-TW" sz="4400" dirty="0">
              <a:latin typeface="Microsoft JhengHei"/>
              <a:ea typeface="Microsoft JhengHei"/>
            </a:endParaRPr>
          </a:p>
          <a:p>
            <a:r>
              <a:rPr lang="zh-TW" altLang="en-US" sz="4400" dirty="0">
                <a:latin typeface="Microsoft JhengHei"/>
                <a:ea typeface="Microsoft JhengHei"/>
              </a:rPr>
              <a:t>            </a:t>
            </a:r>
            <a:r>
              <a:rPr lang="zh-TW" altLang="zh-HK" sz="4400" dirty="0">
                <a:latin typeface="Microsoft JhengHei"/>
                <a:ea typeface="Microsoft JhengHei"/>
              </a:rPr>
              <a:t>父母相處時態度要溫和親厚。</a:t>
            </a:r>
            <a:endParaRPr lang="en-US" altLang="zh-TW" sz="4400" dirty="0">
              <a:latin typeface="Microsoft JhengHei"/>
              <a:ea typeface="Microsoft JhengHei"/>
            </a:endParaRPr>
          </a:p>
          <a:p>
            <a:endParaRPr lang="en-US" altLang="zh-TW" sz="4400" dirty="0">
              <a:latin typeface="Microsoft JhengHei"/>
              <a:ea typeface="Microsoft JhengHei"/>
            </a:endParaRPr>
          </a:p>
          <a:p>
            <a:r>
              <a:rPr lang="zh-TW" altLang="en-US" sz="4400" dirty="0">
                <a:latin typeface="Microsoft JhengHei"/>
                <a:ea typeface="Microsoft JhengHei"/>
              </a:rPr>
              <a:t>價值觀：孝親、同理心、感恩</a:t>
            </a:r>
            <a:endParaRPr lang="zh-TW" altLang="zh-HK" sz="4400" dirty="0">
              <a:latin typeface="Microsoft JhengHei"/>
              <a:ea typeface="Microsoft JhengHei"/>
            </a:endParaRPr>
          </a:p>
        </p:txBody>
      </p:sp>
      <p:sp>
        <p:nvSpPr>
          <p:cNvPr id="113" name="Google Shape;113;g1762ec026ff81d34_39"/>
          <p:cNvSpPr txBox="1"/>
          <p:nvPr/>
        </p:nvSpPr>
        <p:spPr>
          <a:xfrm>
            <a:off x="1436914" y="209829"/>
            <a:ext cx="11907600" cy="2078100"/>
          </a:xfrm>
          <a:prstGeom prst="rect">
            <a:avLst/>
          </a:prstGeom>
          <a:noFill/>
          <a:ln>
            <a:noFill/>
          </a:ln>
        </p:spPr>
        <p:txBody>
          <a:bodyPr spcFirstLastPara="1" wrap="square" lIns="0" tIns="0" rIns="0" bIns="0" anchor="t" anchorCtr="0">
            <a:spAutoFit/>
          </a:bodyPr>
          <a:lstStyle/>
          <a:p>
            <a:pPr marL="0" marR="0" lvl="0" indent="0" algn="l" rtl="0">
              <a:lnSpc>
                <a:spcPct val="201858"/>
              </a:lnSpc>
              <a:spcBef>
                <a:spcPts val="0"/>
              </a:spcBef>
              <a:spcAft>
                <a:spcPts val="0"/>
              </a:spcAft>
              <a:buNone/>
            </a:pPr>
            <a:r>
              <a:rPr lang="zh-TW" sz="6700" u="sng" dirty="0"/>
              <a:t>學</a:t>
            </a:r>
            <a:r>
              <a:rPr lang="zh-TW" altLang="en-US" sz="6700" u="sng" dirty="0"/>
              <a:t>習</a:t>
            </a:r>
            <a:r>
              <a:rPr lang="zh-TW" sz="6700" u="sng" dirty="0"/>
              <a:t>重點 </a:t>
            </a:r>
            <a:endParaRPr sz="6700" u="sng"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2" name="Google Shape;197;p6">
            <a:extLst>
              <a:ext uri="{FF2B5EF4-FFF2-40B4-BE49-F238E27FC236}">
                <a16:creationId xmlns:a16="http://schemas.microsoft.com/office/drawing/2014/main" id="{471DB854-3120-7D62-B885-E3FE18CC43F7}"/>
              </a:ext>
            </a:extLst>
          </p:cNvPr>
          <p:cNvSpPr txBox="1"/>
          <p:nvPr/>
        </p:nvSpPr>
        <p:spPr>
          <a:xfrm>
            <a:off x="935736" y="-636193"/>
            <a:ext cx="18120360" cy="3471720"/>
          </a:xfrm>
          <a:prstGeom prst="rect">
            <a:avLst/>
          </a:prstGeom>
          <a:noFill/>
          <a:ln>
            <a:noFill/>
          </a:ln>
        </p:spPr>
        <p:txBody>
          <a:bodyPr spcFirstLastPara="1" wrap="square" lIns="0" tIns="0" rIns="0" bIns="0" anchor="t" anchorCtr="0">
            <a:spAutoFit/>
          </a:bodyPr>
          <a:lstStyle/>
          <a:p>
            <a:pPr marL="0" marR="0" lvl="0" indent="0" algn="l" rtl="0">
              <a:lnSpc>
                <a:spcPct val="282479"/>
              </a:lnSpc>
              <a:spcBef>
                <a:spcPts val="0"/>
              </a:spcBef>
              <a:spcAft>
                <a:spcPts val="0"/>
              </a:spcAft>
              <a:buNone/>
            </a:pPr>
            <a:r>
              <a:rPr lang="zh-TW" altLang="en-US" sz="8000" b="1" dirty="0">
                <a:solidFill>
                  <a:srgbClr val="438B68"/>
                </a:solidFill>
                <a:latin typeface="Microsoft JhengHei"/>
                <a:ea typeface="Microsoft JhengHei"/>
                <a:cs typeface="Microsoft JhengHei"/>
                <a:sym typeface="Microsoft JhengHei"/>
              </a:rPr>
              <a:t>延伸閱讀：</a:t>
            </a:r>
            <a:endParaRPr sz="8000" b="1" i="0" u="none" strike="noStrike" cap="none" dirty="0">
              <a:solidFill>
                <a:srgbClr val="438B68"/>
              </a:solidFill>
              <a:latin typeface="Microsoft JhengHei"/>
              <a:ea typeface="Microsoft JhengHei"/>
              <a:cs typeface="Microsoft JhengHei"/>
              <a:sym typeface="Microsoft JhengHei"/>
            </a:endParaRPr>
          </a:p>
        </p:txBody>
      </p:sp>
      <p:sp>
        <p:nvSpPr>
          <p:cNvPr id="9" name="矩形 8"/>
          <p:cNvSpPr/>
          <p:nvPr/>
        </p:nvSpPr>
        <p:spPr>
          <a:xfrm>
            <a:off x="935736" y="2835527"/>
            <a:ext cx="16416528" cy="3477875"/>
          </a:xfrm>
          <a:prstGeom prst="rect">
            <a:avLst/>
          </a:prstGeom>
        </p:spPr>
        <p:txBody>
          <a:bodyPr wrap="square">
            <a:spAutoFit/>
          </a:bodyPr>
          <a:lstStyle/>
          <a:p>
            <a:pPr marL="457200" indent="-457200">
              <a:buFont typeface="Arial" panose="020B0604020202020204" pitchFamily="34" charset="0"/>
              <a:buChar char="•"/>
            </a:pPr>
            <a:r>
              <a:rPr lang="zh-TW" altLang="en-US" sz="4400" dirty="0"/>
              <a:t>教師可向學生推介與親子相處有關的書籍，如學校圖書館已備相關圖書更理想。</a:t>
            </a:r>
            <a:endParaRPr lang="en-US" altLang="zh-TW" sz="4400" dirty="0"/>
          </a:p>
          <a:p>
            <a:pPr marL="457200" indent="-457200">
              <a:buFont typeface="Arial" panose="020B0604020202020204" pitchFamily="34" charset="0"/>
              <a:buChar char="•"/>
            </a:pPr>
            <a:endParaRPr lang="zh-TW" altLang="en-US" sz="4400" dirty="0"/>
          </a:p>
          <a:p>
            <a:pPr marL="457200" indent="-457200">
              <a:buFont typeface="Arial" panose="020B0604020202020204" pitchFamily="34" charset="0"/>
              <a:buChar char="•"/>
            </a:pPr>
            <a:r>
              <a:rPr lang="zh-TW" altLang="en-US" sz="4400" dirty="0"/>
              <a:t>教師亦可考慮以此舉行閱讀活動，例如閱讀分享會或收集閱讀感想並展示佳作等。</a:t>
            </a:r>
          </a:p>
        </p:txBody>
      </p:sp>
    </p:spTree>
    <p:extLst>
      <p:ext uri="{BB962C8B-B14F-4D97-AF65-F5344CB8AC3E}">
        <p14:creationId xmlns:p14="http://schemas.microsoft.com/office/powerpoint/2010/main" val="3806574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41" name="Google Shape;241;p9"/>
          <p:cNvSpPr txBox="1"/>
          <p:nvPr/>
        </p:nvSpPr>
        <p:spPr>
          <a:xfrm>
            <a:off x="4138136" y="3245435"/>
            <a:ext cx="10011727" cy="206825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zh-TW" altLang="en-US" sz="9600" b="1" dirty="0">
                <a:solidFill>
                  <a:srgbClr val="438B68"/>
                </a:solidFill>
                <a:latin typeface="微軟正黑體" panose="020B0604030504040204" pitchFamily="34" charset="-120"/>
                <a:ea typeface="微軟正黑體" panose="020B0604030504040204" pitchFamily="34" charset="-120"/>
                <a:sym typeface="Berkshire Swash"/>
              </a:rPr>
              <a:t>附件：劇本</a:t>
            </a:r>
            <a:endParaRPr sz="1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30099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41" name="Google Shape;241;p9"/>
          <p:cNvSpPr txBox="1"/>
          <p:nvPr/>
        </p:nvSpPr>
        <p:spPr>
          <a:xfrm>
            <a:off x="1685221" y="547419"/>
            <a:ext cx="10011727" cy="1163395"/>
          </a:xfrm>
          <a:prstGeom prst="rect">
            <a:avLst/>
          </a:prstGeom>
          <a:noFill/>
          <a:ln>
            <a:noFill/>
          </a:ln>
        </p:spPr>
        <p:txBody>
          <a:bodyPr spcFirstLastPara="1" wrap="square" lIns="0" tIns="0" rIns="0" bIns="0" anchor="t" anchorCtr="0">
            <a:spAutoFit/>
          </a:bodyPr>
          <a:lstStyle/>
          <a:p>
            <a:pPr marL="0" marR="0" lvl="0" indent="0" rtl="0">
              <a:lnSpc>
                <a:spcPct val="140000"/>
              </a:lnSpc>
              <a:spcBef>
                <a:spcPts val="0"/>
              </a:spcBef>
              <a:spcAft>
                <a:spcPts val="0"/>
              </a:spcAft>
              <a:buNone/>
            </a:pPr>
            <a:r>
              <a:rPr lang="zh-TW" altLang="en-US" sz="5400" b="1" dirty="0">
                <a:solidFill>
                  <a:srgbClr val="438B68"/>
                </a:solidFill>
                <a:latin typeface="微軟正黑體" panose="020B0604030504040204" pitchFamily="34" charset="-120"/>
                <a:ea typeface="微軟正黑體" panose="020B0604030504040204" pitchFamily="34" charset="-120"/>
                <a:sym typeface="Berkshire Swash"/>
              </a:rPr>
              <a:t>附件：情境劇本</a:t>
            </a:r>
            <a:endParaRPr sz="400" b="1" dirty="0">
              <a:latin typeface="微軟正黑體" panose="020B0604030504040204" pitchFamily="34" charset="-120"/>
              <a:ea typeface="微軟正黑體" panose="020B0604030504040204" pitchFamily="34" charset="-120"/>
            </a:endParaRPr>
          </a:p>
        </p:txBody>
      </p:sp>
      <p:pic>
        <p:nvPicPr>
          <p:cNvPr id="3" name="Picture 2">
            <a:extLst>
              <a:ext uri="{FF2B5EF4-FFF2-40B4-BE49-F238E27FC236}">
                <a16:creationId xmlns:a16="http://schemas.microsoft.com/office/drawing/2014/main" id="{48D7D9D6-B85D-4647-B9FE-993FDB7621B3}"/>
              </a:ext>
            </a:extLst>
          </p:cNvPr>
          <p:cNvPicPr>
            <a:picLocks noChangeAspect="1"/>
          </p:cNvPicPr>
          <p:nvPr/>
        </p:nvPicPr>
        <p:blipFill>
          <a:blip r:embed="rId3"/>
          <a:stretch>
            <a:fillRect/>
          </a:stretch>
        </p:blipFill>
        <p:spPr>
          <a:xfrm>
            <a:off x="2944625" y="1710814"/>
            <a:ext cx="11492682" cy="8129872"/>
          </a:xfrm>
          <a:prstGeom prst="rect">
            <a:avLst/>
          </a:prstGeom>
        </p:spPr>
      </p:pic>
    </p:spTree>
    <p:extLst>
      <p:ext uri="{BB962C8B-B14F-4D97-AF65-F5344CB8AC3E}">
        <p14:creationId xmlns:p14="http://schemas.microsoft.com/office/powerpoint/2010/main" val="3378633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41" name="Google Shape;241;p9"/>
          <p:cNvSpPr txBox="1"/>
          <p:nvPr/>
        </p:nvSpPr>
        <p:spPr>
          <a:xfrm>
            <a:off x="1322364" y="601352"/>
            <a:ext cx="12422665" cy="1163395"/>
          </a:xfrm>
          <a:prstGeom prst="rect">
            <a:avLst/>
          </a:prstGeom>
          <a:noFill/>
          <a:ln>
            <a:noFill/>
          </a:ln>
        </p:spPr>
        <p:txBody>
          <a:bodyPr spcFirstLastPara="1" wrap="square" lIns="0" tIns="0" rIns="0" bIns="0" anchor="t" anchorCtr="0">
            <a:spAutoFit/>
          </a:bodyPr>
          <a:lstStyle/>
          <a:p>
            <a:pPr marL="0" marR="0" lvl="0" indent="0" rtl="0">
              <a:lnSpc>
                <a:spcPct val="140000"/>
              </a:lnSpc>
              <a:spcBef>
                <a:spcPts val="0"/>
              </a:spcBef>
              <a:spcAft>
                <a:spcPts val="0"/>
              </a:spcAft>
              <a:buNone/>
            </a:pPr>
            <a:r>
              <a:rPr lang="zh-TW" altLang="en-US" sz="5400" b="1" dirty="0">
                <a:solidFill>
                  <a:srgbClr val="438B68"/>
                </a:solidFill>
                <a:latin typeface="微軟正黑體" panose="020B0604030504040204" pitchFamily="34" charset="-120"/>
                <a:ea typeface="微軟正黑體" panose="020B0604030504040204" pitchFamily="34" charset="-120"/>
                <a:sym typeface="Berkshire Swash"/>
              </a:rPr>
              <a:t>附件：</a:t>
            </a:r>
            <a:r>
              <a:rPr lang="en-GB" altLang="zh-TW" sz="5400" b="1" dirty="0">
                <a:solidFill>
                  <a:srgbClr val="438B68"/>
                </a:solidFill>
                <a:latin typeface="微軟正黑體" panose="020B0604030504040204" pitchFamily="34" charset="-120"/>
                <a:ea typeface="微軟正黑體" panose="020B0604030504040204" pitchFamily="34" charset="-120"/>
                <a:sym typeface="Berkshire Swash"/>
              </a:rPr>
              <a:t>Nicole</a:t>
            </a:r>
            <a:r>
              <a:rPr lang="zh-TW" altLang="en-US" sz="5400" b="1" dirty="0">
                <a:solidFill>
                  <a:srgbClr val="438B68"/>
                </a:solidFill>
                <a:latin typeface="微軟正黑體" panose="020B0604030504040204" pitchFamily="34" charset="-120"/>
                <a:ea typeface="微軟正黑體" panose="020B0604030504040204" pitchFamily="34" charset="-120"/>
                <a:sym typeface="Berkshire Swash"/>
              </a:rPr>
              <a:t>及</a:t>
            </a:r>
            <a:r>
              <a:rPr lang="en-GB" altLang="zh-TW" sz="5400" b="1" dirty="0">
                <a:solidFill>
                  <a:srgbClr val="438B68"/>
                </a:solidFill>
                <a:latin typeface="微軟正黑體" panose="020B0604030504040204" pitchFamily="34" charset="-120"/>
                <a:ea typeface="微軟正黑體" panose="020B0604030504040204" pitchFamily="34" charset="-120"/>
                <a:sym typeface="Berkshire Swash"/>
              </a:rPr>
              <a:t>Nicole</a:t>
            </a:r>
            <a:r>
              <a:rPr lang="zh-TW" altLang="en-US" sz="5400" b="1" dirty="0">
                <a:solidFill>
                  <a:srgbClr val="438B68"/>
                </a:solidFill>
                <a:latin typeface="微軟正黑體" panose="020B0604030504040204" pitchFamily="34" charset="-120"/>
                <a:ea typeface="微軟正黑體" panose="020B0604030504040204" pitchFamily="34" charset="-120"/>
                <a:sym typeface="Berkshire Swash"/>
              </a:rPr>
              <a:t>媽內心獨白</a:t>
            </a:r>
            <a:endParaRPr sz="400" b="1" dirty="0">
              <a:latin typeface="微軟正黑體" panose="020B0604030504040204" pitchFamily="34" charset="-120"/>
              <a:ea typeface="微軟正黑體" panose="020B0604030504040204" pitchFamily="34" charset="-120"/>
            </a:endParaRPr>
          </a:p>
        </p:txBody>
      </p:sp>
      <p:pic>
        <p:nvPicPr>
          <p:cNvPr id="3" name="Picture 2">
            <a:extLst>
              <a:ext uri="{FF2B5EF4-FFF2-40B4-BE49-F238E27FC236}">
                <a16:creationId xmlns:a16="http://schemas.microsoft.com/office/drawing/2014/main" id="{F10AB643-FD6A-40B6-8F55-874FEEA894CF}"/>
              </a:ext>
            </a:extLst>
          </p:cNvPr>
          <p:cNvPicPr>
            <a:picLocks noChangeAspect="1"/>
          </p:cNvPicPr>
          <p:nvPr/>
        </p:nvPicPr>
        <p:blipFill>
          <a:blip r:embed="rId3"/>
          <a:stretch>
            <a:fillRect/>
          </a:stretch>
        </p:blipFill>
        <p:spPr>
          <a:xfrm>
            <a:off x="1322364" y="2065423"/>
            <a:ext cx="10668791" cy="3500039"/>
          </a:xfrm>
          <a:prstGeom prst="rect">
            <a:avLst/>
          </a:prstGeom>
        </p:spPr>
      </p:pic>
      <p:pic>
        <p:nvPicPr>
          <p:cNvPr id="7" name="Picture 6">
            <a:extLst>
              <a:ext uri="{FF2B5EF4-FFF2-40B4-BE49-F238E27FC236}">
                <a16:creationId xmlns:a16="http://schemas.microsoft.com/office/drawing/2014/main" id="{A16AFA56-EB6D-42B8-9FE2-1BC5D174928E}"/>
              </a:ext>
            </a:extLst>
          </p:cNvPr>
          <p:cNvPicPr>
            <a:picLocks noChangeAspect="1"/>
          </p:cNvPicPr>
          <p:nvPr/>
        </p:nvPicPr>
        <p:blipFill>
          <a:blip r:embed="rId4"/>
          <a:stretch>
            <a:fillRect/>
          </a:stretch>
        </p:blipFill>
        <p:spPr>
          <a:xfrm>
            <a:off x="6259701" y="5565462"/>
            <a:ext cx="10558311" cy="4289965"/>
          </a:xfrm>
          <a:prstGeom prst="rect">
            <a:avLst/>
          </a:prstGeom>
        </p:spPr>
      </p:pic>
    </p:spTree>
    <p:extLst>
      <p:ext uri="{BB962C8B-B14F-4D97-AF65-F5344CB8AC3E}">
        <p14:creationId xmlns:p14="http://schemas.microsoft.com/office/powerpoint/2010/main" val="2023630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41" name="Google Shape;241;p9"/>
          <p:cNvSpPr txBox="1"/>
          <p:nvPr/>
        </p:nvSpPr>
        <p:spPr>
          <a:xfrm>
            <a:off x="1482021" y="663533"/>
            <a:ext cx="12422665" cy="1163395"/>
          </a:xfrm>
          <a:prstGeom prst="rect">
            <a:avLst/>
          </a:prstGeom>
          <a:noFill/>
          <a:ln>
            <a:noFill/>
          </a:ln>
        </p:spPr>
        <p:txBody>
          <a:bodyPr spcFirstLastPara="1" wrap="square" lIns="0" tIns="0" rIns="0" bIns="0" anchor="t" anchorCtr="0">
            <a:spAutoFit/>
          </a:bodyPr>
          <a:lstStyle/>
          <a:p>
            <a:pPr marL="0" marR="0" lvl="0" indent="0" rtl="0">
              <a:lnSpc>
                <a:spcPct val="140000"/>
              </a:lnSpc>
              <a:spcBef>
                <a:spcPts val="0"/>
              </a:spcBef>
              <a:spcAft>
                <a:spcPts val="0"/>
              </a:spcAft>
              <a:buNone/>
            </a:pPr>
            <a:r>
              <a:rPr lang="zh-TW" altLang="en-US" sz="5400" b="1" dirty="0">
                <a:solidFill>
                  <a:srgbClr val="438B68"/>
                </a:solidFill>
                <a:latin typeface="微軟正黑體" panose="020B0604030504040204" pitchFamily="34" charset="-120"/>
                <a:ea typeface="微軟正黑體" panose="020B0604030504040204" pitchFamily="34" charset="-120"/>
                <a:sym typeface="Berkshire Swash"/>
              </a:rPr>
              <a:t>附件：兩個不同結局 </a:t>
            </a:r>
            <a:r>
              <a:rPr lang="zh-TW" altLang="en-GB" sz="5400" b="1" dirty="0">
                <a:solidFill>
                  <a:srgbClr val="438B68"/>
                </a:solidFill>
                <a:latin typeface="微軟正黑體" panose="020B0604030504040204" pitchFamily="34" charset="-120"/>
                <a:ea typeface="微軟正黑體" panose="020B0604030504040204" pitchFamily="34" charset="-120"/>
                <a:sym typeface="Berkshire Swash"/>
              </a:rPr>
              <a:t>（</a:t>
            </a:r>
            <a:r>
              <a:rPr lang="zh-TW" altLang="en-US" sz="5400" b="1" dirty="0">
                <a:solidFill>
                  <a:srgbClr val="438B68"/>
                </a:solidFill>
                <a:latin typeface="微軟正黑體" panose="020B0604030504040204" pitchFamily="34" charset="-120"/>
                <a:ea typeface="微軟正黑體" panose="020B0604030504040204" pitchFamily="34" charset="-120"/>
                <a:sym typeface="Berkshire Swash"/>
              </a:rPr>
              <a:t>結局一</a:t>
            </a:r>
            <a:r>
              <a:rPr lang="zh-TW" altLang="en-GB" sz="5400" b="1" dirty="0">
                <a:solidFill>
                  <a:srgbClr val="438B68"/>
                </a:solidFill>
                <a:latin typeface="微軟正黑體" panose="020B0604030504040204" pitchFamily="34" charset="-120"/>
                <a:ea typeface="微軟正黑體" panose="020B0604030504040204" pitchFamily="34" charset="-120"/>
                <a:sym typeface="Berkshire Swash"/>
              </a:rPr>
              <a:t>）</a:t>
            </a:r>
            <a:endParaRPr sz="400" b="1" dirty="0">
              <a:latin typeface="微軟正黑體" panose="020B0604030504040204" pitchFamily="34" charset="-120"/>
              <a:ea typeface="微軟正黑體" panose="020B0604030504040204" pitchFamily="34" charset="-120"/>
            </a:endParaRPr>
          </a:p>
        </p:txBody>
      </p:sp>
      <p:pic>
        <p:nvPicPr>
          <p:cNvPr id="7" name="Picture 6">
            <a:extLst>
              <a:ext uri="{FF2B5EF4-FFF2-40B4-BE49-F238E27FC236}">
                <a16:creationId xmlns:a16="http://schemas.microsoft.com/office/drawing/2014/main" id="{78AE194C-A8B3-4378-B195-E012E7A22B14}"/>
              </a:ext>
            </a:extLst>
          </p:cNvPr>
          <p:cNvPicPr>
            <a:picLocks noChangeAspect="1"/>
          </p:cNvPicPr>
          <p:nvPr/>
        </p:nvPicPr>
        <p:blipFill>
          <a:blip r:embed="rId3"/>
          <a:stretch>
            <a:fillRect/>
          </a:stretch>
        </p:blipFill>
        <p:spPr>
          <a:xfrm>
            <a:off x="8884590" y="3601052"/>
            <a:ext cx="9403410" cy="5855253"/>
          </a:xfrm>
          <a:prstGeom prst="rect">
            <a:avLst/>
          </a:prstGeom>
        </p:spPr>
      </p:pic>
      <p:pic>
        <p:nvPicPr>
          <p:cNvPr id="9" name="Picture 8">
            <a:extLst>
              <a:ext uri="{FF2B5EF4-FFF2-40B4-BE49-F238E27FC236}">
                <a16:creationId xmlns:a16="http://schemas.microsoft.com/office/drawing/2014/main" id="{D6B9D0AC-E45A-4944-BE94-9B6EF74487FC}"/>
              </a:ext>
            </a:extLst>
          </p:cNvPr>
          <p:cNvPicPr>
            <a:picLocks noChangeAspect="1"/>
          </p:cNvPicPr>
          <p:nvPr/>
        </p:nvPicPr>
        <p:blipFill>
          <a:blip r:embed="rId4"/>
          <a:stretch>
            <a:fillRect/>
          </a:stretch>
        </p:blipFill>
        <p:spPr>
          <a:xfrm>
            <a:off x="162605" y="2610156"/>
            <a:ext cx="8776186" cy="6193006"/>
          </a:xfrm>
          <a:prstGeom prst="rect">
            <a:avLst/>
          </a:prstGeom>
        </p:spPr>
      </p:pic>
    </p:spTree>
    <p:extLst>
      <p:ext uri="{BB962C8B-B14F-4D97-AF65-F5344CB8AC3E}">
        <p14:creationId xmlns:p14="http://schemas.microsoft.com/office/powerpoint/2010/main" val="3840879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41" name="Google Shape;241;p9"/>
          <p:cNvSpPr txBox="1"/>
          <p:nvPr/>
        </p:nvSpPr>
        <p:spPr>
          <a:xfrm>
            <a:off x="1464368" y="718577"/>
            <a:ext cx="12422665" cy="1163395"/>
          </a:xfrm>
          <a:prstGeom prst="rect">
            <a:avLst/>
          </a:prstGeom>
          <a:noFill/>
          <a:ln>
            <a:noFill/>
          </a:ln>
        </p:spPr>
        <p:txBody>
          <a:bodyPr spcFirstLastPara="1" wrap="square" lIns="0" tIns="0" rIns="0" bIns="0" anchor="t" anchorCtr="0">
            <a:spAutoFit/>
          </a:bodyPr>
          <a:lstStyle/>
          <a:p>
            <a:pPr marL="0" marR="0" lvl="0" indent="0" rtl="0">
              <a:lnSpc>
                <a:spcPct val="140000"/>
              </a:lnSpc>
              <a:spcBef>
                <a:spcPts val="0"/>
              </a:spcBef>
              <a:spcAft>
                <a:spcPts val="0"/>
              </a:spcAft>
              <a:buNone/>
            </a:pPr>
            <a:r>
              <a:rPr lang="zh-TW" altLang="en-US" sz="5400" b="1" dirty="0">
                <a:solidFill>
                  <a:srgbClr val="438B68"/>
                </a:solidFill>
                <a:latin typeface="微軟正黑體" panose="020B0604030504040204" pitchFamily="34" charset="-120"/>
                <a:ea typeface="微軟正黑體" panose="020B0604030504040204" pitchFamily="34" charset="-120"/>
                <a:sym typeface="Berkshire Swash"/>
              </a:rPr>
              <a:t>附件：兩個不同結局 </a:t>
            </a:r>
            <a:r>
              <a:rPr lang="zh-TW" altLang="en-GB" sz="5400" b="1" dirty="0">
                <a:solidFill>
                  <a:srgbClr val="438B68"/>
                </a:solidFill>
                <a:latin typeface="微軟正黑體" panose="020B0604030504040204" pitchFamily="34" charset="-120"/>
                <a:ea typeface="微軟正黑體" panose="020B0604030504040204" pitchFamily="34" charset="-120"/>
                <a:sym typeface="Berkshire Swash"/>
              </a:rPr>
              <a:t>（</a:t>
            </a:r>
            <a:r>
              <a:rPr lang="zh-TW" altLang="en-US" sz="5400" b="1" dirty="0">
                <a:solidFill>
                  <a:srgbClr val="438B68"/>
                </a:solidFill>
                <a:latin typeface="微軟正黑體" panose="020B0604030504040204" pitchFamily="34" charset="-120"/>
                <a:ea typeface="微軟正黑體" panose="020B0604030504040204" pitchFamily="34" charset="-120"/>
                <a:sym typeface="Berkshire Swash"/>
              </a:rPr>
              <a:t>結局二</a:t>
            </a:r>
            <a:r>
              <a:rPr lang="zh-TW" altLang="en-GB" sz="5400" b="1" dirty="0">
                <a:solidFill>
                  <a:srgbClr val="438B68"/>
                </a:solidFill>
                <a:latin typeface="微軟正黑體" panose="020B0604030504040204" pitchFamily="34" charset="-120"/>
                <a:ea typeface="微軟正黑體" panose="020B0604030504040204" pitchFamily="34" charset="-120"/>
                <a:sym typeface="Berkshire Swash"/>
              </a:rPr>
              <a:t>）</a:t>
            </a:r>
            <a:endParaRPr sz="400" b="1" dirty="0">
              <a:latin typeface="微軟正黑體" panose="020B0604030504040204" pitchFamily="34" charset="-120"/>
              <a:ea typeface="微軟正黑體" panose="020B0604030504040204" pitchFamily="34" charset="-120"/>
            </a:endParaRPr>
          </a:p>
        </p:txBody>
      </p:sp>
      <p:pic>
        <p:nvPicPr>
          <p:cNvPr id="3" name="Picture 2">
            <a:extLst>
              <a:ext uri="{FF2B5EF4-FFF2-40B4-BE49-F238E27FC236}">
                <a16:creationId xmlns:a16="http://schemas.microsoft.com/office/drawing/2014/main" id="{EFC5A089-1033-42A2-ACFE-6E6CE26E72B8}"/>
              </a:ext>
            </a:extLst>
          </p:cNvPr>
          <p:cNvPicPr>
            <a:picLocks noChangeAspect="1"/>
          </p:cNvPicPr>
          <p:nvPr/>
        </p:nvPicPr>
        <p:blipFill>
          <a:blip r:embed="rId3"/>
          <a:stretch>
            <a:fillRect/>
          </a:stretch>
        </p:blipFill>
        <p:spPr>
          <a:xfrm>
            <a:off x="292748" y="2071916"/>
            <a:ext cx="9260109" cy="7250840"/>
          </a:xfrm>
          <a:prstGeom prst="rect">
            <a:avLst/>
          </a:prstGeom>
        </p:spPr>
      </p:pic>
      <p:pic>
        <p:nvPicPr>
          <p:cNvPr id="6" name="Picture 5">
            <a:extLst>
              <a:ext uri="{FF2B5EF4-FFF2-40B4-BE49-F238E27FC236}">
                <a16:creationId xmlns:a16="http://schemas.microsoft.com/office/drawing/2014/main" id="{5FDF8CD9-30F8-4138-B569-24B5B0C57269}"/>
              </a:ext>
            </a:extLst>
          </p:cNvPr>
          <p:cNvPicPr>
            <a:picLocks noChangeAspect="1"/>
          </p:cNvPicPr>
          <p:nvPr/>
        </p:nvPicPr>
        <p:blipFill>
          <a:blip r:embed="rId4"/>
          <a:stretch>
            <a:fillRect/>
          </a:stretch>
        </p:blipFill>
        <p:spPr>
          <a:xfrm>
            <a:off x="9326899" y="3727805"/>
            <a:ext cx="8668353" cy="5300079"/>
          </a:xfrm>
          <a:prstGeom prst="rect">
            <a:avLst/>
          </a:prstGeom>
        </p:spPr>
      </p:pic>
    </p:spTree>
    <p:extLst>
      <p:ext uri="{BB962C8B-B14F-4D97-AF65-F5344CB8AC3E}">
        <p14:creationId xmlns:p14="http://schemas.microsoft.com/office/powerpoint/2010/main" val="1383539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2" name="Google Shape;122;g1762ec026ff81d34_55"/>
          <p:cNvSpPr txBox="1"/>
          <p:nvPr/>
        </p:nvSpPr>
        <p:spPr>
          <a:xfrm>
            <a:off x="1374288" y="718758"/>
            <a:ext cx="11907600" cy="2078100"/>
          </a:xfrm>
          <a:prstGeom prst="rect">
            <a:avLst/>
          </a:prstGeom>
          <a:noFill/>
          <a:ln>
            <a:noFill/>
          </a:ln>
        </p:spPr>
        <p:txBody>
          <a:bodyPr spcFirstLastPara="1" wrap="square" lIns="0" tIns="0" rIns="0" bIns="0" anchor="t" anchorCtr="0">
            <a:spAutoFit/>
          </a:bodyPr>
          <a:lstStyle/>
          <a:p>
            <a:pPr marL="0" marR="0" lvl="0" indent="0" algn="l" rtl="0">
              <a:lnSpc>
                <a:spcPct val="201858"/>
              </a:lnSpc>
              <a:spcBef>
                <a:spcPts val="0"/>
              </a:spcBef>
              <a:spcAft>
                <a:spcPts val="0"/>
              </a:spcAft>
              <a:buNone/>
            </a:pPr>
            <a:r>
              <a:rPr lang="zh-TW" altLang="en-US" sz="6700" u="sng" dirty="0"/>
              <a:t>教學流程</a:t>
            </a:r>
            <a:endParaRPr sz="6700" u="sng" dirty="0"/>
          </a:p>
        </p:txBody>
      </p:sp>
      <p:graphicFrame>
        <p:nvGraphicFramePr>
          <p:cNvPr id="2" name="表格 2">
            <a:extLst>
              <a:ext uri="{FF2B5EF4-FFF2-40B4-BE49-F238E27FC236}">
                <a16:creationId xmlns:a16="http://schemas.microsoft.com/office/drawing/2014/main" id="{DF19FA91-A934-47F4-88A4-210E892AFC5B}"/>
              </a:ext>
            </a:extLst>
          </p:cNvPr>
          <p:cNvGraphicFramePr>
            <a:graphicFrameLocks noGrp="1"/>
          </p:cNvGraphicFramePr>
          <p:nvPr>
            <p:extLst>
              <p:ext uri="{D42A27DB-BD31-4B8C-83A1-F6EECF244321}">
                <p14:modId xmlns:p14="http://schemas.microsoft.com/office/powerpoint/2010/main" val="4147943862"/>
              </p:ext>
            </p:extLst>
          </p:nvPr>
        </p:nvGraphicFramePr>
        <p:xfrm>
          <a:off x="1374288" y="2796858"/>
          <a:ext cx="15539424" cy="5878490"/>
        </p:xfrm>
        <a:graphic>
          <a:graphicData uri="http://schemas.openxmlformats.org/drawingml/2006/table">
            <a:tbl>
              <a:tblPr firstRow="1" bandRow="1">
                <a:tableStyleId>{5C22544A-7EE6-4342-B048-85BDC9FD1C3A}</a:tableStyleId>
              </a:tblPr>
              <a:tblGrid>
                <a:gridCol w="2106331">
                  <a:extLst>
                    <a:ext uri="{9D8B030D-6E8A-4147-A177-3AD203B41FA5}">
                      <a16:colId xmlns:a16="http://schemas.microsoft.com/office/drawing/2014/main" val="1947771479"/>
                    </a:ext>
                  </a:extLst>
                </a:gridCol>
                <a:gridCol w="13433093">
                  <a:extLst>
                    <a:ext uri="{9D8B030D-6E8A-4147-A177-3AD203B41FA5}">
                      <a16:colId xmlns:a16="http://schemas.microsoft.com/office/drawing/2014/main" val="1561204822"/>
                    </a:ext>
                  </a:extLst>
                </a:gridCol>
              </a:tblGrid>
              <a:tr h="1175698">
                <a:tc>
                  <a:txBody>
                    <a:bodyPr/>
                    <a:lstStyle/>
                    <a:p>
                      <a:r>
                        <a:rPr lang="en-US" altLang="zh-HK" sz="3600" b="0" dirty="0">
                          <a:solidFill>
                            <a:schemeClr val="tx1"/>
                          </a:solidFill>
                          <a:latin typeface="微軟正黑體" panose="020B0604030504040204" pitchFamily="34" charset="-120"/>
                          <a:ea typeface="微軟正黑體" panose="020B0604030504040204" pitchFamily="34" charset="-120"/>
                        </a:rPr>
                        <a:t>5</a:t>
                      </a:r>
                      <a:r>
                        <a:rPr lang="zh-HK" altLang="en-US" sz="3600" b="0" dirty="0">
                          <a:solidFill>
                            <a:schemeClr val="tx1"/>
                          </a:solidFill>
                          <a:latin typeface="微軟正黑體" panose="020B0604030504040204" pitchFamily="34" charset="-120"/>
                          <a:ea typeface="微軟正黑體" panose="020B0604030504040204" pitchFamily="34" charset="-120"/>
                        </a:rPr>
                        <a:t>分鐘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HK" altLang="en-US" sz="3600" b="0" dirty="0">
                          <a:solidFill>
                            <a:schemeClr val="tx1"/>
                          </a:solidFill>
                          <a:latin typeface="微軟正黑體" panose="020B0604030504040204" pitchFamily="34" charset="-120"/>
                          <a:ea typeface="微軟正黑體" panose="020B0604030504040204" pitchFamily="34" charset="-120"/>
                        </a:rPr>
                        <a:t>引入  ：</a:t>
                      </a:r>
                      <a:r>
                        <a:rPr lang="en-GB" altLang="zh-HK" sz="3600" b="0" dirty="0">
                          <a:solidFill>
                            <a:schemeClr val="tx1"/>
                          </a:solidFill>
                          <a:latin typeface="微軟正黑體" panose="020B0604030504040204" pitchFamily="34" charset="-120"/>
                          <a:ea typeface="微軟正黑體" panose="020B0604030504040204" pitchFamily="34" charset="-120"/>
                        </a:rPr>
                        <a:t>Check in </a:t>
                      </a:r>
                      <a:r>
                        <a:rPr lang="zh-HK" altLang="en-US" sz="3600" b="0" dirty="0">
                          <a:solidFill>
                            <a:schemeClr val="tx1"/>
                          </a:solidFill>
                          <a:latin typeface="微軟正黑體" panose="020B0604030504040204" pitchFamily="34" charset="-120"/>
                          <a:ea typeface="微軟正黑體" panose="020B0604030504040204" pitchFamily="34" charset="-120"/>
                        </a:rPr>
                        <a:t>活動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3181126"/>
                  </a:ext>
                </a:extLst>
              </a:tr>
              <a:tr h="1175698">
                <a:tc>
                  <a:txBody>
                    <a:bodyPr/>
                    <a:lstStyle/>
                    <a:p>
                      <a:r>
                        <a:rPr lang="en-US" altLang="zh-HK" sz="3600" b="0" dirty="0">
                          <a:solidFill>
                            <a:schemeClr val="tx1"/>
                          </a:solidFill>
                          <a:latin typeface="微軟正黑體" panose="020B0604030504040204" pitchFamily="34" charset="-120"/>
                          <a:ea typeface="微軟正黑體" panose="020B0604030504040204" pitchFamily="34" charset="-120"/>
                        </a:rPr>
                        <a:t>15</a:t>
                      </a:r>
                      <a:r>
                        <a:rPr lang="zh-HK" altLang="en-US" sz="3600" b="0" dirty="0">
                          <a:solidFill>
                            <a:schemeClr val="tx1"/>
                          </a:solidFill>
                          <a:latin typeface="微軟正黑體" panose="020B0604030504040204" pitchFamily="34" charset="-120"/>
                          <a:ea typeface="微軟正黑體" panose="020B0604030504040204" pitchFamily="34" charset="-120"/>
                        </a:rPr>
                        <a:t>分鐘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3600" b="0" dirty="0">
                          <a:solidFill>
                            <a:schemeClr val="tx1"/>
                          </a:solidFill>
                          <a:latin typeface="微軟正黑體" panose="020B0604030504040204" pitchFamily="34" charset="-120"/>
                          <a:ea typeface="微軟正黑體" panose="020B0604030504040204" pitchFamily="34" charset="-120"/>
                        </a:rPr>
                        <a:t>重點</a:t>
                      </a:r>
                      <a:r>
                        <a:rPr lang="en-US" altLang="zh-TW" sz="3600" b="0" dirty="0">
                          <a:solidFill>
                            <a:schemeClr val="tx1"/>
                          </a:solidFill>
                          <a:latin typeface="微軟正黑體" panose="020B0604030504040204" pitchFamily="34" charset="-120"/>
                          <a:ea typeface="微軟正黑體" panose="020B0604030504040204" pitchFamily="34" charset="-120"/>
                        </a:rPr>
                        <a:t>1</a:t>
                      </a:r>
                      <a:r>
                        <a:rPr lang="zh-TW" altLang="en-US" sz="3600" b="0" dirty="0">
                          <a:solidFill>
                            <a:schemeClr val="tx1"/>
                          </a:solidFill>
                          <a:latin typeface="微軟正黑體" panose="020B0604030504040204" pitchFamily="34" charset="-120"/>
                          <a:ea typeface="微軟正黑體" panose="020B0604030504040204" pitchFamily="34" charset="-120"/>
                        </a:rPr>
                        <a:t>：甚麼是「孝親」？ （小組討論）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8659293"/>
                  </a:ext>
                </a:extLst>
              </a:tr>
              <a:tr h="1175698">
                <a:tc>
                  <a:txBody>
                    <a:bodyPr/>
                    <a:lstStyle/>
                    <a:p>
                      <a:r>
                        <a:rPr lang="en-US" altLang="zh-HK" sz="3600" b="0" dirty="0">
                          <a:solidFill>
                            <a:schemeClr val="tx1"/>
                          </a:solidFill>
                          <a:latin typeface="微軟正黑體" panose="020B0604030504040204" pitchFamily="34" charset="-120"/>
                          <a:ea typeface="微軟正黑體" panose="020B0604030504040204" pitchFamily="34" charset="-120"/>
                        </a:rPr>
                        <a:t>15</a:t>
                      </a:r>
                      <a:r>
                        <a:rPr lang="zh-HK" altLang="en-US" sz="3600" b="0" dirty="0">
                          <a:solidFill>
                            <a:schemeClr val="tx1"/>
                          </a:solidFill>
                          <a:latin typeface="微軟正黑體" panose="020B0604030504040204" pitchFamily="34" charset="-120"/>
                          <a:ea typeface="微軟正黑體" panose="020B0604030504040204" pitchFamily="34" charset="-120"/>
                        </a:rPr>
                        <a:t>分鐘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3600" b="0" dirty="0">
                          <a:solidFill>
                            <a:schemeClr val="tx1"/>
                          </a:solidFill>
                          <a:latin typeface="微軟正黑體" panose="020B0604030504040204" pitchFamily="34" charset="-120"/>
                          <a:ea typeface="微軟正黑體" panose="020B0604030504040204" pitchFamily="34" charset="-120"/>
                        </a:rPr>
                        <a:t>重點</a:t>
                      </a:r>
                      <a:r>
                        <a:rPr lang="en-US" altLang="zh-TW" sz="3600" b="0" dirty="0">
                          <a:solidFill>
                            <a:schemeClr val="tx1"/>
                          </a:solidFill>
                          <a:latin typeface="微軟正黑體" panose="020B0604030504040204" pitchFamily="34" charset="-120"/>
                          <a:ea typeface="微軟正黑體" panose="020B0604030504040204" pitchFamily="34" charset="-120"/>
                        </a:rPr>
                        <a:t>2</a:t>
                      </a:r>
                      <a:r>
                        <a:rPr lang="zh-TW" altLang="en-US" sz="3600" b="0" dirty="0">
                          <a:solidFill>
                            <a:schemeClr val="tx1"/>
                          </a:solidFill>
                          <a:latin typeface="微軟正黑體" panose="020B0604030504040204" pitchFamily="34" charset="-120"/>
                          <a:ea typeface="微軟正黑體" panose="020B0604030504040204" pitchFamily="34" charset="-120"/>
                        </a:rPr>
                        <a:t>：如何實踐「孝親」？（小組討論）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1947159"/>
                  </a:ext>
                </a:extLst>
              </a:tr>
              <a:tr h="1175698">
                <a:tc>
                  <a:txBody>
                    <a:bodyPr/>
                    <a:lstStyle/>
                    <a:p>
                      <a:r>
                        <a:rPr lang="en-US" altLang="zh-HK" sz="3600" b="0" dirty="0">
                          <a:solidFill>
                            <a:schemeClr val="tx1"/>
                          </a:solidFill>
                          <a:latin typeface="微軟正黑體" panose="020B0604030504040204" pitchFamily="34" charset="-120"/>
                          <a:ea typeface="微軟正黑體" panose="020B0604030504040204" pitchFamily="34" charset="-120"/>
                        </a:rPr>
                        <a:t>5</a:t>
                      </a:r>
                      <a:r>
                        <a:rPr lang="zh-HK" altLang="en-US" sz="3600" b="0" dirty="0">
                          <a:solidFill>
                            <a:schemeClr val="tx1"/>
                          </a:solidFill>
                          <a:latin typeface="微軟正黑體" panose="020B0604030504040204" pitchFamily="34" charset="-120"/>
                          <a:ea typeface="微軟正黑體" panose="020B0604030504040204" pitchFamily="34" charset="-120"/>
                        </a:rPr>
                        <a:t>分鐘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3600" b="0" dirty="0">
                          <a:solidFill>
                            <a:schemeClr val="tx1"/>
                          </a:solidFill>
                          <a:latin typeface="微軟正黑體" panose="020B0604030504040204" pitchFamily="34" charset="-120"/>
                          <a:ea typeface="微軟正黑體" panose="020B0604030504040204" pitchFamily="34" charset="-120"/>
                        </a:rPr>
                        <a:t>總結  ：重溫「孝親」定義及實踐「孝親」的方法</a:t>
                      </a:r>
                      <a:endParaRPr lang="zh-HK" altLang="en-US" sz="3600" b="0" dirty="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2192817"/>
                  </a:ext>
                </a:extLst>
              </a:tr>
              <a:tr h="1175698">
                <a:tc gridSpan="2">
                  <a:txBody>
                    <a:bodyPr/>
                    <a:lstStyle/>
                    <a:p>
                      <a:r>
                        <a:rPr lang="zh-HK" altLang="en-US" sz="3600" b="0" dirty="0">
                          <a:solidFill>
                            <a:schemeClr val="tx1"/>
                          </a:solidFill>
                          <a:latin typeface="微軟正黑體" panose="020B0604030504040204" pitchFamily="34" charset="-120"/>
                          <a:ea typeface="微軟正黑體" panose="020B0604030504040204" pitchFamily="34" charset="-120"/>
                        </a:rPr>
                        <a:t>延伸活動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HK" altLang="en-US" b="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7057985"/>
                  </a:ext>
                </a:extLst>
              </a:tr>
            </a:tbl>
          </a:graphicData>
        </a:graphic>
      </p:graphicFrame>
    </p:spTree>
    <p:extLst>
      <p:ext uri="{BB962C8B-B14F-4D97-AF65-F5344CB8AC3E}">
        <p14:creationId xmlns:p14="http://schemas.microsoft.com/office/powerpoint/2010/main" val="1266541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41" name="Google Shape;241;p9"/>
          <p:cNvSpPr txBox="1"/>
          <p:nvPr/>
        </p:nvSpPr>
        <p:spPr>
          <a:xfrm>
            <a:off x="4138136" y="3615874"/>
            <a:ext cx="10011727" cy="206825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zh-TW" altLang="en-US" sz="9600" b="1" dirty="0">
                <a:solidFill>
                  <a:srgbClr val="438B68"/>
                </a:solidFill>
                <a:latin typeface="微軟正黑體" panose="020B0604030504040204" pitchFamily="34" charset="-120"/>
                <a:ea typeface="微軟正黑體" panose="020B0604030504040204" pitchFamily="34" charset="-120"/>
                <a:cs typeface="Berkshire Swash"/>
                <a:sym typeface="Berkshire Swash"/>
              </a:rPr>
              <a:t>課堂學習活動</a:t>
            </a:r>
            <a:endParaRPr sz="1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38132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56" name="Google Shape;156;p2"/>
          <p:cNvGrpSpPr/>
          <p:nvPr/>
        </p:nvGrpSpPr>
        <p:grpSpPr>
          <a:xfrm>
            <a:off x="11157867" y="549404"/>
            <a:ext cx="6418933" cy="4444648"/>
            <a:chOff x="9927947" y="205967"/>
            <a:chExt cx="8558576" cy="5926196"/>
          </a:xfrm>
        </p:grpSpPr>
        <p:sp>
          <p:nvSpPr>
            <p:cNvPr id="157" name="Google Shape;157;p2"/>
            <p:cNvSpPr txBox="1"/>
            <p:nvPr/>
          </p:nvSpPr>
          <p:spPr>
            <a:xfrm>
              <a:off x="9927950" y="205967"/>
              <a:ext cx="7028486" cy="4288353"/>
            </a:xfrm>
            <a:prstGeom prst="rect">
              <a:avLst/>
            </a:prstGeom>
            <a:noFill/>
            <a:ln>
              <a:noFill/>
            </a:ln>
          </p:spPr>
          <p:txBody>
            <a:bodyPr spcFirstLastPara="1" wrap="square" lIns="0" tIns="0" rIns="0" bIns="0" anchor="t" anchorCtr="0">
              <a:spAutoFit/>
            </a:bodyPr>
            <a:lstStyle/>
            <a:p>
              <a:pPr marL="0" marR="0" lvl="0" indent="0"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Berkshire Swash"/>
                  <a:sym typeface="Berkshire Swash"/>
                </a:rPr>
                <a:t>引入：</a:t>
              </a:r>
              <a:endParaRPr lang="en-US" altLang="zh-TW" sz="9600" b="1" dirty="0">
                <a:latin typeface="微軟正黑體" panose="020B0604030504040204" pitchFamily="34" charset="-120"/>
                <a:ea typeface="微軟正黑體" panose="020B0604030504040204" pitchFamily="34" charset="-120"/>
                <a:cs typeface="Berkshire Swash"/>
                <a:sym typeface="Berkshire Swash"/>
              </a:endParaRPr>
            </a:p>
            <a:p>
              <a:pPr marL="0" marR="0" lvl="0" indent="0" rtl="0">
                <a:spcBef>
                  <a:spcPts val="0"/>
                </a:spcBef>
                <a:spcAft>
                  <a:spcPts val="0"/>
                </a:spcAft>
                <a:buNone/>
              </a:pPr>
              <a:r>
                <a:rPr lang="zh-TW" sz="11300" b="0" i="0" u="none" strike="noStrike" cap="none" dirty="0">
                  <a:solidFill>
                    <a:srgbClr val="000000"/>
                  </a:solidFill>
                  <a:latin typeface="Berkshire Swash"/>
                  <a:ea typeface="Berkshire Swash"/>
                  <a:cs typeface="Berkshire Swash"/>
                  <a:sym typeface="Berkshire Swash"/>
                </a:rPr>
                <a:t>Check in</a:t>
              </a:r>
              <a:endParaRPr dirty="0"/>
            </a:p>
          </p:txBody>
        </p:sp>
        <p:sp>
          <p:nvSpPr>
            <p:cNvPr id="158" name="Google Shape;158;p2"/>
            <p:cNvSpPr txBox="1"/>
            <p:nvPr/>
          </p:nvSpPr>
          <p:spPr>
            <a:xfrm>
              <a:off x="9927947" y="4292857"/>
              <a:ext cx="8558576" cy="1839306"/>
            </a:xfrm>
            <a:prstGeom prst="rect">
              <a:avLst/>
            </a:prstGeom>
            <a:noFill/>
            <a:ln>
              <a:noFill/>
            </a:ln>
          </p:spPr>
          <p:txBody>
            <a:bodyPr spcFirstLastPara="1" wrap="square" lIns="0" tIns="0" rIns="0" bIns="0" anchor="t" anchorCtr="0">
              <a:spAutoFit/>
            </a:bodyPr>
            <a:lstStyle/>
            <a:p>
              <a:pPr marL="0" marR="0" lvl="0" indent="0" rtl="0">
                <a:lnSpc>
                  <a:spcPct val="165907"/>
                </a:lnSpc>
                <a:spcBef>
                  <a:spcPts val="0"/>
                </a:spcBef>
                <a:spcAft>
                  <a:spcPts val="0"/>
                </a:spcAft>
                <a:buNone/>
              </a:pPr>
              <a:r>
                <a:rPr lang="zh-TW" sz="5400" b="0" i="0" u="sng" strike="noStrike" cap="none" dirty="0">
                  <a:solidFill>
                    <a:srgbClr val="000000"/>
                  </a:solidFill>
                  <a:latin typeface="Microsoft JhengHei"/>
                  <a:ea typeface="Microsoft JhengHei"/>
                  <a:cs typeface="Microsoft JhengHei"/>
                  <a:sym typeface="Microsoft JhengHei"/>
                </a:rPr>
                <a:t>引發思考小活動</a:t>
              </a:r>
              <a:endParaRPr sz="5400" b="0" i="0" u="sng" strike="noStrike" cap="none" dirty="0">
                <a:solidFill>
                  <a:srgbClr val="000000"/>
                </a:solidFill>
                <a:latin typeface="Microsoft JhengHei"/>
                <a:ea typeface="Microsoft JhengHei"/>
                <a:cs typeface="Microsoft JhengHei"/>
                <a:sym typeface="Microsoft JhengHei"/>
              </a:endParaRPr>
            </a:p>
          </p:txBody>
        </p:sp>
      </p:grpSp>
      <p:sp>
        <p:nvSpPr>
          <p:cNvPr id="159" name="Google Shape;159;p2"/>
          <p:cNvSpPr txBox="1"/>
          <p:nvPr/>
        </p:nvSpPr>
        <p:spPr>
          <a:xfrm>
            <a:off x="11157869" y="5009035"/>
            <a:ext cx="6418932" cy="4924385"/>
          </a:xfrm>
          <a:prstGeom prst="rect">
            <a:avLst/>
          </a:prstGeom>
          <a:noFill/>
          <a:ln>
            <a:noFill/>
          </a:ln>
        </p:spPr>
        <p:txBody>
          <a:bodyPr spcFirstLastPara="1" wrap="square" lIns="91425" tIns="45700" rIns="91425" bIns="45700" anchor="t" anchorCtr="0">
            <a:spAutoFit/>
          </a:bodyPr>
          <a:lstStyle/>
          <a:p>
            <a:pPr marL="742950" lvl="0" indent="-742950">
              <a:spcBef>
                <a:spcPts val="600"/>
              </a:spcBef>
              <a:buFont typeface="+mj-lt"/>
              <a:buAutoNum type="arabicPeriod"/>
            </a:pPr>
            <a:r>
              <a:rPr lang="zh-TW" altLang="en-US" sz="4000" b="0" i="0" u="none" strike="noStrike" cap="none" dirty="0">
                <a:solidFill>
                  <a:srgbClr val="000000"/>
                </a:solidFill>
                <a:latin typeface="Microsoft JhengHei"/>
                <a:ea typeface="Microsoft JhengHei"/>
                <a:cs typeface="Microsoft JhengHei"/>
                <a:sym typeface="Microsoft JhengHei"/>
              </a:rPr>
              <a:t>從左面</a:t>
            </a:r>
            <a:r>
              <a:rPr lang="zh-TW" sz="4000" b="0" i="0" u="none" strike="noStrike" cap="none" dirty="0">
                <a:solidFill>
                  <a:srgbClr val="000000"/>
                </a:solidFill>
                <a:latin typeface="Microsoft JhengHei"/>
                <a:ea typeface="Microsoft JhengHei"/>
                <a:cs typeface="Microsoft JhengHei"/>
                <a:sym typeface="Microsoft JhengHei"/>
              </a:rPr>
              <a:t>選一張最適切形容</a:t>
            </a:r>
            <a:r>
              <a:rPr lang="zh-TW" altLang="zh-HK" sz="4000" dirty="0">
                <a:latin typeface="Microsoft JhengHei"/>
                <a:ea typeface="Microsoft JhengHei"/>
                <a:cs typeface="Microsoft JhengHei"/>
                <a:sym typeface="Microsoft JhengHei"/>
              </a:rPr>
              <a:t>近來</a:t>
            </a:r>
            <a:r>
              <a:rPr lang="zh-TW" altLang="en-US" sz="4000" dirty="0">
                <a:latin typeface="Microsoft JhengHei"/>
                <a:ea typeface="Microsoft JhengHei"/>
                <a:cs typeface="Microsoft JhengHei"/>
                <a:sym typeface="Microsoft JhengHei"/>
              </a:rPr>
              <a:t>你</a:t>
            </a:r>
            <a:r>
              <a:rPr lang="zh-TW" sz="4000" b="0" i="0" u="none" strike="noStrike" cap="none" dirty="0">
                <a:solidFill>
                  <a:srgbClr val="000000"/>
                </a:solidFill>
                <a:latin typeface="Microsoft JhengHei"/>
                <a:ea typeface="Microsoft JhengHei"/>
                <a:cs typeface="Microsoft JhengHei"/>
                <a:sym typeface="Microsoft JhengHei"/>
              </a:rPr>
              <a:t>與父母</a:t>
            </a:r>
            <a:r>
              <a:rPr lang="zh-TW" altLang="en-US" sz="4000" b="0" i="0" u="none" strike="noStrike" cap="none" dirty="0">
                <a:solidFill>
                  <a:srgbClr val="000000"/>
                </a:solidFill>
                <a:latin typeface="Microsoft JhengHei"/>
                <a:ea typeface="Microsoft JhengHei"/>
                <a:cs typeface="Microsoft JhengHei"/>
                <a:sym typeface="Microsoft JhengHei"/>
              </a:rPr>
              <a:t>／</a:t>
            </a:r>
            <a:r>
              <a:rPr lang="zh-TW" altLang="en-US" sz="4000" dirty="0">
                <a:latin typeface="Microsoft JhengHei"/>
                <a:ea typeface="Microsoft JhengHei"/>
                <a:cs typeface="Microsoft JhengHei"/>
                <a:sym typeface="Microsoft JhengHei"/>
              </a:rPr>
              <a:t>家中長輩</a:t>
            </a:r>
            <a:r>
              <a:rPr lang="zh-TW" sz="4000" b="0" i="0" u="none" strike="noStrike" cap="none" dirty="0">
                <a:solidFill>
                  <a:srgbClr val="000000"/>
                </a:solidFill>
                <a:latin typeface="Microsoft JhengHei"/>
                <a:ea typeface="Microsoft JhengHei"/>
                <a:cs typeface="Microsoft JhengHei"/>
                <a:sym typeface="Microsoft JhengHei"/>
              </a:rPr>
              <a:t>相處情況</a:t>
            </a:r>
            <a:r>
              <a:rPr lang="zh-TW" altLang="zh-HK" sz="4000" dirty="0">
                <a:latin typeface="Microsoft JhengHei"/>
                <a:ea typeface="Microsoft JhengHei"/>
                <a:cs typeface="Microsoft JhengHei"/>
                <a:sym typeface="Microsoft JhengHei"/>
              </a:rPr>
              <a:t>的</a:t>
            </a:r>
            <a:r>
              <a:rPr lang="zh-TW" altLang="en-US" sz="4000" dirty="0">
                <a:latin typeface="Microsoft JhengHei"/>
                <a:ea typeface="Microsoft JhengHei"/>
                <a:cs typeface="Microsoft JhengHei"/>
                <a:sym typeface="Microsoft JhengHei"/>
              </a:rPr>
              <a:t>圖片</a:t>
            </a:r>
            <a:endParaRPr lang="en-US" altLang="zh-TW" sz="4000" b="0" i="0" u="none" strike="noStrike" cap="none" dirty="0">
              <a:solidFill>
                <a:srgbClr val="000000"/>
              </a:solidFill>
              <a:latin typeface="Microsoft JhengHei"/>
              <a:ea typeface="Microsoft JhengHei"/>
              <a:cs typeface="Microsoft JhengHei"/>
              <a:sym typeface="Microsoft JhengHei"/>
            </a:endParaRPr>
          </a:p>
          <a:p>
            <a:pPr marL="742950" marR="0" lvl="0" indent="-742950" rtl="0">
              <a:spcBef>
                <a:spcPts val="600"/>
              </a:spcBef>
              <a:spcAft>
                <a:spcPts val="0"/>
              </a:spcAft>
              <a:buFont typeface="+mj-lt"/>
              <a:buAutoNum type="arabicPeriod"/>
            </a:pPr>
            <a:r>
              <a:rPr lang="zh-TW" altLang="en-US" sz="4000" dirty="0">
                <a:latin typeface="Microsoft JhengHei"/>
                <a:ea typeface="Microsoft JhengHei"/>
                <a:cs typeface="Microsoft JhengHei"/>
                <a:sym typeface="Microsoft JhengHei"/>
              </a:rPr>
              <a:t>與組員分享選取該圖片的原因</a:t>
            </a:r>
            <a:endParaRPr lang="en-US" altLang="zh-TW" sz="4000" b="0" i="0" u="none" strike="noStrike" cap="none" dirty="0">
              <a:solidFill>
                <a:srgbClr val="000000"/>
              </a:solidFill>
              <a:latin typeface="Microsoft JhengHei"/>
              <a:ea typeface="Microsoft JhengHei"/>
              <a:cs typeface="Microsoft JhengHei"/>
              <a:sym typeface="Microsoft JhengHei"/>
            </a:endParaRPr>
          </a:p>
          <a:p>
            <a:pPr marL="0" marR="0" lvl="0" indent="0" rtl="0">
              <a:spcBef>
                <a:spcPts val="600"/>
              </a:spcBef>
              <a:spcAft>
                <a:spcPts val="0"/>
              </a:spcAft>
              <a:buNone/>
            </a:pPr>
            <a:r>
              <a:rPr lang="zh-TW" altLang="en-US" sz="4000" b="0" i="0" u="none" strike="noStrike" cap="none" dirty="0">
                <a:solidFill>
                  <a:srgbClr val="000000"/>
                </a:solidFill>
                <a:latin typeface="Microsoft JhengHei"/>
                <a:ea typeface="Microsoft JhengHei"/>
                <a:cs typeface="Microsoft JhengHei"/>
                <a:sym typeface="Microsoft JhengHei"/>
              </a:rPr>
              <a:t>時限：</a:t>
            </a:r>
            <a:r>
              <a:rPr lang="en-US" altLang="zh-TW" sz="4000" b="0" i="0" u="none" strike="noStrike" cap="none" dirty="0">
                <a:solidFill>
                  <a:srgbClr val="000000"/>
                </a:solidFill>
                <a:latin typeface="Microsoft JhengHei"/>
                <a:ea typeface="Microsoft JhengHei"/>
                <a:cs typeface="Microsoft JhengHei"/>
                <a:sym typeface="Microsoft JhengHei"/>
              </a:rPr>
              <a:t>4</a:t>
            </a:r>
            <a:r>
              <a:rPr lang="zh-TW" altLang="en-US" sz="4000" b="0" i="0" u="none" strike="noStrike" cap="none" dirty="0">
                <a:solidFill>
                  <a:srgbClr val="000000"/>
                </a:solidFill>
                <a:latin typeface="Microsoft JhengHei"/>
                <a:ea typeface="Microsoft JhengHei"/>
                <a:cs typeface="Microsoft JhengHei"/>
                <a:sym typeface="Microsoft JhengHei"/>
              </a:rPr>
              <a:t>分鐘</a:t>
            </a:r>
            <a:endParaRPr lang="en-US" altLang="zh-TW" sz="4000" b="0" i="0" u="none" strike="noStrike" cap="none" dirty="0">
              <a:solidFill>
                <a:srgbClr val="000000"/>
              </a:solidFill>
              <a:latin typeface="Microsoft JhengHei"/>
              <a:ea typeface="Microsoft JhengHei"/>
              <a:cs typeface="Microsoft JhengHei"/>
              <a:sym typeface="Microsoft JhengHei"/>
            </a:endParaRPr>
          </a:p>
          <a:p>
            <a:pPr marL="0" marR="0" lvl="0" indent="0" algn="ctr" rtl="0">
              <a:spcBef>
                <a:spcPts val="600"/>
              </a:spcBef>
              <a:spcAft>
                <a:spcPts val="0"/>
              </a:spcAft>
              <a:buNone/>
            </a:pPr>
            <a:endParaRPr sz="4800" b="0" i="0" u="none" strike="noStrike" cap="none" dirty="0">
              <a:solidFill>
                <a:srgbClr val="000000"/>
              </a:solidFill>
              <a:latin typeface="Microsoft JhengHei"/>
              <a:ea typeface="Microsoft JhengHei"/>
              <a:cs typeface="Microsoft JhengHei"/>
              <a:sym typeface="Microsoft JhengHei"/>
            </a:endParaRPr>
          </a:p>
        </p:txBody>
      </p:sp>
      <p:sp>
        <p:nvSpPr>
          <p:cNvPr id="2" name="文字方塊 1"/>
          <p:cNvSpPr txBox="1"/>
          <p:nvPr/>
        </p:nvSpPr>
        <p:spPr>
          <a:xfrm>
            <a:off x="1316888" y="8374275"/>
            <a:ext cx="8899774" cy="338554"/>
          </a:xfrm>
          <a:prstGeom prst="rect">
            <a:avLst/>
          </a:prstGeom>
          <a:noFill/>
        </p:spPr>
        <p:txBody>
          <a:bodyPr wrap="square" rtlCol="0">
            <a:spAutoFit/>
          </a:bodyPr>
          <a:lstStyle/>
          <a:p>
            <a:r>
              <a:rPr lang="zh-TW" altLang="en-US" sz="1600" dirty="0">
                <a:solidFill>
                  <a:schemeClr val="tx1"/>
                </a:solidFill>
              </a:rPr>
              <a:t>註：教師可選取及加入能表現不同人際關係的圖片，如：親密的、疏離的</a:t>
            </a:r>
            <a:r>
              <a:rPr lang="en-US" altLang="zh-TW" sz="1600" dirty="0">
                <a:solidFill>
                  <a:schemeClr val="tx1"/>
                </a:solidFill>
              </a:rPr>
              <a:t>……</a:t>
            </a:r>
            <a:r>
              <a:rPr lang="zh-TW" altLang="en-US" sz="1600" dirty="0">
                <a:solidFill>
                  <a:schemeClr val="tx1"/>
                </a:solidFill>
              </a:rPr>
              <a:t>，以引發學生反思。</a:t>
            </a:r>
            <a:endParaRPr lang="zh-HK" altLang="en-US" sz="1600" dirty="0">
              <a:solidFill>
                <a:schemeClr val="tx1"/>
              </a:solidFill>
            </a:endParaRPr>
          </a:p>
        </p:txBody>
      </p:sp>
      <p:sp>
        <p:nvSpPr>
          <p:cNvPr id="4" name="矩形 3">
            <a:extLst>
              <a:ext uri="{FF2B5EF4-FFF2-40B4-BE49-F238E27FC236}">
                <a16:creationId xmlns:a16="http://schemas.microsoft.com/office/drawing/2014/main" id="{4469CA77-9C8B-4726-88B8-A2EC0C2721C1}"/>
              </a:ext>
            </a:extLst>
          </p:cNvPr>
          <p:cNvSpPr/>
          <p:nvPr/>
        </p:nvSpPr>
        <p:spPr>
          <a:xfrm>
            <a:off x="1316888" y="1090246"/>
            <a:ext cx="8899774"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5400" dirty="0">
                <a:latin typeface="微軟正黑體" panose="020B0604030504040204" pitchFamily="34" charset="-120"/>
                <a:ea typeface="微軟正黑體" panose="020B0604030504040204" pitchFamily="34" charset="-120"/>
              </a:rPr>
              <a:t>圖片</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56" name="Google Shape;156;p2"/>
          <p:cNvGrpSpPr/>
          <p:nvPr/>
        </p:nvGrpSpPr>
        <p:grpSpPr>
          <a:xfrm>
            <a:off x="10895138" y="1063359"/>
            <a:ext cx="6619152" cy="4313021"/>
            <a:chOff x="9583581" y="220934"/>
            <a:chExt cx="8825535" cy="5750693"/>
          </a:xfrm>
        </p:grpSpPr>
        <p:sp>
          <p:nvSpPr>
            <p:cNvPr id="157" name="Google Shape;157;p2"/>
            <p:cNvSpPr txBox="1"/>
            <p:nvPr/>
          </p:nvSpPr>
          <p:spPr>
            <a:xfrm>
              <a:off x="10068110" y="220934"/>
              <a:ext cx="7028486" cy="4288352"/>
            </a:xfrm>
            <a:prstGeom prst="rect">
              <a:avLst/>
            </a:prstGeom>
            <a:noFill/>
            <a:ln>
              <a:noFill/>
            </a:ln>
          </p:spPr>
          <p:txBody>
            <a:bodyPr spcFirstLastPara="1" wrap="square" lIns="0" tIns="0" rIns="0" bIns="0" anchor="t" anchorCtr="0">
              <a:spAutoFit/>
            </a:bodyPr>
            <a:lstStyle/>
            <a:p>
              <a:pPr marL="0" marR="0" lvl="0" indent="0"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Berkshire Swash"/>
                  <a:sym typeface="Berkshire Swash"/>
                </a:rPr>
                <a:t>引入：</a:t>
              </a:r>
              <a:endParaRPr lang="en-US" altLang="zh-TW" sz="9600" b="1" dirty="0">
                <a:latin typeface="微軟正黑體" panose="020B0604030504040204" pitchFamily="34" charset="-120"/>
                <a:ea typeface="微軟正黑體" panose="020B0604030504040204" pitchFamily="34" charset="-120"/>
                <a:cs typeface="Berkshire Swash"/>
                <a:sym typeface="Berkshire Swash"/>
              </a:endParaRPr>
            </a:p>
            <a:p>
              <a:pPr marL="0" marR="0" lvl="0" indent="0" rtl="0">
                <a:spcBef>
                  <a:spcPts val="0"/>
                </a:spcBef>
                <a:spcAft>
                  <a:spcPts val="0"/>
                </a:spcAft>
                <a:buNone/>
              </a:pPr>
              <a:r>
                <a:rPr lang="zh-TW" sz="11300" b="0" i="0" u="none" strike="noStrike" cap="none" dirty="0">
                  <a:solidFill>
                    <a:srgbClr val="000000"/>
                  </a:solidFill>
                  <a:latin typeface="Berkshire Swash"/>
                  <a:ea typeface="Berkshire Swash"/>
                  <a:cs typeface="Berkshire Swash"/>
                  <a:sym typeface="Berkshire Swash"/>
                </a:rPr>
                <a:t>Check in</a:t>
              </a:r>
              <a:endParaRPr dirty="0"/>
            </a:p>
          </p:txBody>
        </p:sp>
        <p:sp>
          <p:nvSpPr>
            <p:cNvPr id="158" name="Google Shape;158;p2"/>
            <p:cNvSpPr txBox="1"/>
            <p:nvPr/>
          </p:nvSpPr>
          <p:spPr>
            <a:xfrm>
              <a:off x="9583581" y="4132321"/>
              <a:ext cx="8825535" cy="1839306"/>
            </a:xfrm>
            <a:prstGeom prst="rect">
              <a:avLst/>
            </a:prstGeom>
            <a:noFill/>
            <a:ln>
              <a:noFill/>
            </a:ln>
          </p:spPr>
          <p:txBody>
            <a:bodyPr spcFirstLastPara="1" wrap="square" lIns="0" tIns="0" rIns="0" bIns="0" anchor="t" anchorCtr="0">
              <a:spAutoFit/>
            </a:bodyPr>
            <a:lstStyle/>
            <a:p>
              <a:pPr marL="0" marR="0" lvl="0" indent="0" rtl="0">
                <a:lnSpc>
                  <a:spcPct val="165907"/>
                </a:lnSpc>
                <a:spcBef>
                  <a:spcPts val="0"/>
                </a:spcBef>
                <a:spcAft>
                  <a:spcPts val="0"/>
                </a:spcAft>
                <a:buNone/>
              </a:pPr>
              <a:r>
                <a:rPr lang="zh-TW" sz="5400" b="0" i="0" u="sng" strike="noStrike" cap="none" dirty="0">
                  <a:solidFill>
                    <a:srgbClr val="000000"/>
                  </a:solidFill>
                  <a:latin typeface="Microsoft JhengHei"/>
                  <a:ea typeface="Microsoft JhengHei"/>
                  <a:cs typeface="Microsoft JhengHei"/>
                  <a:sym typeface="Microsoft JhengHei"/>
                </a:rPr>
                <a:t>引發思考小活動</a:t>
              </a:r>
              <a:endParaRPr sz="5400" b="0" i="0" u="sng" strike="noStrike" cap="none" dirty="0">
                <a:solidFill>
                  <a:srgbClr val="000000"/>
                </a:solidFill>
                <a:latin typeface="Microsoft JhengHei"/>
                <a:ea typeface="Microsoft JhengHei"/>
                <a:cs typeface="Microsoft JhengHei"/>
                <a:sym typeface="Microsoft JhengHei"/>
              </a:endParaRPr>
            </a:p>
          </p:txBody>
        </p:sp>
      </p:grpSp>
      <p:sp>
        <p:nvSpPr>
          <p:cNvPr id="159" name="Google Shape;159;p2"/>
          <p:cNvSpPr txBox="1"/>
          <p:nvPr/>
        </p:nvSpPr>
        <p:spPr>
          <a:xfrm>
            <a:off x="10895138" y="5426107"/>
            <a:ext cx="6444979" cy="3708667"/>
          </a:xfrm>
          <a:prstGeom prst="rect">
            <a:avLst/>
          </a:prstGeom>
          <a:noFill/>
          <a:ln>
            <a:noFill/>
          </a:ln>
        </p:spPr>
        <p:txBody>
          <a:bodyPr spcFirstLastPara="1" wrap="square" lIns="91425" tIns="45700" rIns="91425" bIns="45700" anchor="t" anchorCtr="0">
            <a:spAutoFit/>
          </a:bodyPr>
          <a:lstStyle/>
          <a:p>
            <a:pPr marL="0" marR="0" lvl="0" indent="0" rtl="0">
              <a:spcBef>
                <a:spcPts val="600"/>
              </a:spcBef>
              <a:spcAft>
                <a:spcPts val="0"/>
              </a:spcAft>
              <a:buNone/>
            </a:pPr>
            <a:r>
              <a:rPr lang="zh-TW" altLang="en-US" sz="4400" b="0" i="0" u="none" strike="noStrike" cap="none" dirty="0">
                <a:solidFill>
                  <a:srgbClr val="000000"/>
                </a:solidFill>
                <a:latin typeface="Microsoft JhengHei"/>
                <a:ea typeface="Microsoft JhengHei"/>
                <a:cs typeface="Microsoft JhengHei"/>
                <a:sym typeface="Microsoft JhengHei"/>
              </a:rPr>
              <a:t>教師小結：</a:t>
            </a:r>
            <a:endParaRPr lang="en-US" altLang="zh-TW" sz="4400" dirty="0">
              <a:latin typeface="Microsoft JhengHei"/>
              <a:ea typeface="Microsoft JhengHei"/>
              <a:cs typeface="Microsoft JhengHei"/>
              <a:sym typeface="Microsoft JhengHei"/>
            </a:endParaRPr>
          </a:p>
          <a:p>
            <a:pPr marL="571500" marR="0" lvl="0" indent="-571500" rtl="0">
              <a:spcBef>
                <a:spcPts val="600"/>
              </a:spcBef>
              <a:spcAft>
                <a:spcPts val="0"/>
              </a:spcAft>
              <a:buFont typeface="Arial" panose="020B0604020202020204" pitchFamily="34" charset="0"/>
              <a:buChar char="•"/>
            </a:pPr>
            <a:r>
              <a:rPr lang="zh-TW" altLang="en-US" sz="4400" dirty="0">
                <a:latin typeface="Microsoft JhengHei"/>
                <a:ea typeface="Microsoft JhengHei"/>
                <a:cs typeface="Microsoft JhengHei"/>
                <a:sym typeface="Microsoft JhengHei"/>
              </a:rPr>
              <a:t>不同組別分享較多同學與父母／家中長輩的關係是</a:t>
            </a:r>
            <a:r>
              <a:rPr lang="en-US" altLang="zh-TW" sz="4400" dirty="0">
                <a:latin typeface="Microsoft JhengHei"/>
                <a:ea typeface="Microsoft JhengHei"/>
                <a:cs typeface="Microsoft JhengHei"/>
                <a:sym typeface="Microsoft JhengHei"/>
              </a:rPr>
              <a:t>……</a:t>
            </a:r>
          </a:p>
          <a:p>
            <a:pPr marL="571500" marR="0" lvl="0" indent="-571500" rtl="0">
              <a:spcBef>
                <a:spcPts val="600"/>
              </a:spcBef>
              <a:spcAft>
                <a:spcPts val="0"/>
              </a:spcAft>
              <a:buFont typeface="Arial" panose="020B0604020202020204" pitchFamily="34" charset="0"/>
              <a:buChar char="•"/>
            </a:pPr>
            <a:r>
              <a:rPr lang="zh-TW" altLang="en-US" sz="4400" b="0" i="0" u="none" strike="noStrike" cap="none" dirty="0">
                <a:solidFill>
                  <a:srgbClr val="000000"/>
                </a:solidFill>
                <a:latin typeface="Microsoft JhengHei"/>
                <a:ea typeface="Microsoft JhengHei"/>
                <a:cs typeface="Microsoft JhengHei"/>
                <a:sym typeface="Microsoft JhengHei"/>
              </a:rPr>
              <a:t>教師的想法</a:t>
            </a:r>
            <a:r>
              <a:rPr lang="en-US" altLang="zh-TW" sz="4400" b="0" i="0" u="none" strike="noStrike" cap="none" dirty="0">
                <a:solidFill>
                  <a:srgbClr val="000000"/>
                </a:solidFill>
                <a:latin typeface="Microsoft JhengHei"/>
                <a:ea typeface="Microsoft JhengHei"/>
                <a:cs typeface="Microsoft JhengHei"/>
                <a:sym typeface="Microsoft JhengHei"/>
              </a:rPr>
              <a:t>…..</a:t>
            </a:r>
            <a:endParaRPr sz="5400" b="0" i="0" u="none" strike="noStrike" cap="none" dirty="0">
              <a:solidFill>
                <a:srgbClr val="000000"/>
              </a:solidFill>
              <a:latin typeface="Microsoft JhengHei"/>
              <a:ea typeface="Microsoft JhengHei"/>
              <a:cs typeface="Microsoft JhengHei"/>
              <a:sym typeface="Microsoft JhengHei"/>
            </a:endParaRPr>
          </a:p>
        </p:txBody>
      </p:sp>
      <p:sp>
        <p:nvSpPr>
          <p:cNvPr id="15" name="文字方塊 14"/>
          <p:cNvSpPr txBox="1"/>
          <p:nvPr/>
        </p:nvSpPr>
        <p:spPr>
          <a:xfrm>
            <a:off x="1485700" y="8549999"/>
            <a:ext cx="8730962" cy="338554"/>
          </a:xfrm>
          <a:prstGeom prst="rect">
            <a:avLst/>
          </a:prstGeom>
          <a:noFill/>
        </p:spPr>
        <p:txBody>
          <a:bodyPr wrap="square" rtlCol="0">
            <a:spAutoFit/>
          </a:bodyPr>
          <a:lstStyle/>
          <a:p>
            <a:r>
              <a:rPr lang="zh-TW" altLang="en-US" sz="1600" dirty="0">
                <a:solidFill>
                  <a:schemeClr val="tx1"/>
                </a:solidFill>
              </a:rPr>
              <a:t>註：教師可選取及加入能表現不同人際關係的圖片，如：親密的、疏離的</a:t>
            </a:r>
            <a:r>
              <a:rPr lang="en-US" altLang="zh-TW" sz="1600" dirty="0">
                <a:solidFill>
                  <a:schemeClr val="tx1"/>
                </a:solidFill>
              </a:rPr>
              <a:t>……</a:t>
            </a:r>
            <a:r>
              <a:rPr lang="zh-TW" altLang="en-US" sz="1600" dirty="0">
                <a:solidFill>
                  <a:schemeClr val="tx1"/>
                </a:solidFill>
              </a:rPr>
              <a:t>，以引發學生反思。</a:t>
            </a:r>
            <a:endParaRPr lang="zh-HK" altLang="en-US" sz="1600" dirty="0">
              <a:solidFill>
                <a:schemeClr val="tx1"/>
              </a:solidFill>
            </a:endParaRPr>
          </a:p>
        </p:txBody>
      </p:sp>
      <p:sp>
        <p:nvSpPr>
          <p:cNvPr id="7" name="矩形 6">
            <a:extLst>
              <a:ext uri="{FF2B5EF4-FFF2-40B4-BE49-F238E27FC236}">
                <a16:creationId xmlns:a16="http://schemas.microsoft.com/office/drawing/2014/main" id="{88857D48-9276-410C-9AB5-46289F6EFD32}"/>
              </a:ext>
            </a:extLst>
          </p:cNvPr>
          <p:cNvSpPr/>
          <p:nvPr/>
        </p:nvSpPr>
        <p:spPr>
          <a:xfrm>
            <a:off x="1316888" y="1090246"/>
            <a:ext cx="8899774"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5400" dirty="0">
                <a:latin typeface="微軟正黑體" panose="020B0604030504040204" pitchFamily="34" charset="-120"/>
                <a:ea typeface="微軟正黑體" panose="020B0604030504040204" pitchFamily="34" charset="-120"/>
              </a:rPr>
              <a:t>圖片</a:t>
            </a:r>
          </a:p>
        </p:txBody>
      </p:sp>
    </p:spTree>
    <p:extLst>
      <p:ext uri="{BB962C8B-B14F-4D97-AF65-F5344CB8AC3E}">
        <p14:creationId xmlns:p14="http://schemas.microsoft.com/office/powerpoint/2010/main" val="385649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grpSp>
        <p:nvGrpSpPr>
          <p:cNvPr id="169" name="Google Shape;169;p3"/>
          <p:cNvGrpSpPr/>
          <p:nvPr/>
        </p:nvGrpSpPr>
        <p:grpSpPr>
          <a:xfrm>
            <a:off x="1901371" y="538229"/>
            <a:ext cx="11832492" cy="5824451"/>
            <a:chOff x="-332000" y="1441906"/>
            <a:chExt cx="15776657" cy="7765935"/>
          </a:xfrm>
        </p:grpSpPr>
        <p:sp>
          <p:nvSpPr>
            <p:cNvPr id="170" name="Google Shape;170;p3"/>
            <p:cNvSpPr txBox="1"/>
            <p:nvPr/>
          </p:nvSpPr>
          <p:spPr>
            <a:xfrm>
              <a:off x="-331999" y="1441906"/>
              <a:ext cx="11966937" cy="5259000"/>
            </a:xfrm>
            <a:prstGeom prst="rect">
              <a:avLst/>
            </a:prstGeom>
            <a:noFill/>
            <a:ln>
              <a:noFill/>
            </a:ln>
          </p:spPr>
          <p:txBody>
            <a:bodyPr spcFirstLastPara="1" wrap="square" lIns="0" tIns="0" rIns="0" bIns="0" anchor="t" anchorCtr="0">
              <a:spAutoFit/>
            </a:bodyPr>
            <a:lstStyle/>
            <a:p>
              <a:pPr marL="0" marR="0" lvl="0" indent="0" rtl="0">
                <a:lnSpc>
                  <a:spcPct val="388287"/>
                </a:lnSpc>
                <a:spcBef>
                  <a:spcPts val="0"/>
                </a:spcBef>
                <a:spcAft>
                  <a:spcPts val="0"/>
                </a:spcAft>
                <a:buNone/>
              </a:pPr>
              <a:r>
                <a:rPr lang="zh-TW" sz="6600" b="1" i="0" u="none" strike="noStrike" cap="none" dirty="0">
                  <a:solidFill>
                    <a:srgbClr val="037682"/>
                  </a:solidFill>
                  <a:latin typeface="Microsoft JhengHei"/>
                  <a:ea typeface="Microsoft JhengHei"/>
                  <a:cs typeface="Microsoft JhengHei"/>
                  <a:sym typeface="Microsoft JhengHei"/>
                </a:rPr>
                <a:t>本課節思考問題</a:t>
              </a:r>
              <a:r>
                <a:rPr lang="en-GB" altLang="zh-TW" sz="6600" b="1" i="0" u="none" strike="noStrike" cap="none" dirty="0">
                  <a:solidFill>
                    <a:srgbClr val="037682"/>
                  </a:solidFill>
                  <a:latin typeface="Microsoft JhengHei"/>
                  <a:ea typeface="Microsoft JhengHei"/>
                  <a:cs typeface="Microsoft JhengHei"/>
                  <a:sym typeface="Microsoft JhengHei"/>
                </a:rPr>
                <a:t>1</a:t>
              </a:r>
              <a:r>
                <a:rPr lang="zh-TW" sz="6600" b="1" i="0" u="none" strike="noStrike" cap="none" dirty="0">
                  <a:solidFill>
                    <a:srgbClr val="037682"/>
                  </a:solidFill>
                  <a:latin typeface="Microsoft JhengHei"/>
                  <a:ea typeface="Microsoft JhengHei"/>
                  <a:cs typeface="Microsoft JhengHei"/>
                  <a:sym typeface="Microsoft JhengHei"/>
                </a:rPr>
                <a:t>：</a:t>
              </a:r>
              <a:endParaRPr sz="6600" b="1" i="0" u="none" strike="noStrike" cap="none" dirty="0">
                <a:solidFill>
                  <a:srgbClr val="037682"/>
                </a:solidFill>
                <a:latin typeface="Microsoft JhengHei"/>
                <a:ea typeface="Microsoft JhengHei"/>
                <a:cs typeface="Microsoft JhengHei"/>
                <a:sym typeface="Microsoft JhengHei"/>
              </a:endParaRPr>
            </a:p>
          </p:txBody>
        </p:sp>
        <p:sp>
          <p:nvSpPr>
            <p:cNvPr id="171" name="Google Shape;171;p3"/>
            <p:cNvSpPr txBox="1"/>
            <p:nvPr/>
          </p:nvSpPr>
          <p:spPr>
            <a:xfrm>
              <a:off x="-332000" y="5990806"/>
              <a:ext cx="15776657" cy="3217035"/>
            </a:xfrm>
            <a:prstGeom prst="rect">
              <a:avLst/>
            </a:prstGeom>
            <a:noFill/>
            <a:ln>
              <a:noFill/>
            </a:ln>
          </p:spPr>
          <p:txBody>
            <a:bodyPr spcFirstLastPara="1" wrap="square" lIns="0" tIns="0" rIns="0" bIns="0" anchor="t" anchorCtr="0">
              <a:spAutoFit/>
            </a:bodyPr>
            <a:lstStyle/>
            <a:p>
              <a:pPr marL="914400" marR="0" lvl="0" indent="-914400" rtl="0">
                <a:lnSpc>
                  <a:spcPct val="140006"/>
                </a:lnSpc>
                <a:spcBef>
                  <a:spcPts val="0"/>
                </a:spcBef>
                <a:spcAft>
                  <a:spcPts val="0"/>
                </a:spcAft>
                <a:buFont typeface="+mj-lt"/>
                <a:buAutoNum type="arabicPeriod"/>
              </a:pPr>
              <a:r>
                <a:rPr lang="zh-TW" altLang="en-US" sz="6399" b="1" dirty="0">
                  <a:solidFill>
                    <a:srgbClr val="E36C09"/>
                  </a:solidFill>
                  <a:highlight>
                    <a:srgbClr val="FFFF00"/>
                  </a:highlight>
                  <a:latin typeface="Microsoft JhengHei"/>
                  <a:ea typeface="Microsoft JhengHei"/>
                  <a:cs typeface="Microsoft JhengHei"/>
                  <a:sym typeface="Microsoft JhengHei"/>
                </a:rPr>
                <a:t>甚麼是「孝親」？</a:t>
              </a:r>
              <a:endParaRPr lang="en-US" altLang="zh-TW" sz="6399" b="1" dirty="0">
                <a:solidFill>
                  <a:srgbClr val="E36C09"/>
                </a:solidFill>
                <a:highlight>
                  <a:srgbClr val="FFFF00"/>
                </a:highlight>
                <a:latin typeface="Microsoft JhengHei"/>
                <a:ea typeface="Microsoft JhengHei"/>
                <a:cs typeface="Microsoft JhengHei"/>
                <a:sym typeface="Microsoft JhengHei"/>
              </a:endParaRPr>
            </a:p>
            <a:p>
              <a:pPr marL="914400" marR="0" lvl="0" indent="-914400" rtl="0">
                <a:lnSpc>
                  <a:spcPct val="140006"/>
                </a:lnSpc>
                <a:spcBef>
                  <a:spcPts val="0"/>
                </a:spcBef>
                <a:spcAft>
                  <a:spcPts val="0"/>
                </a:spcAft>
                <a:buFont typeface="+mj-lt"/>
                <a:buAutoNum type="arabicPeriod"/>
              </a:pPr>
              <a:r>
                <a:rPr lang="zh-TW" altLang="en-US" sz="4800" b="1" dirty="0">
                  <a:solidFill>
                    <a:srgbClr val="037682"/>
                  </a:solidFill>
                  <a:latin typeface="Microsoft JhengHei"/>
                  <a:ea typeface="Microsoft JhengHei"/>
                  <a:sym typeface="Microsoft JhengHei"/>
                </a:rPr>
                <a:t>青年人可如何實踐「孝親」？</a:t>
              </a:r>
              <a:endParaRPr sz="4800" b="1" dirty="0">
                <a:solidFill>
                  <a:srgbClr val="037682"/>
                </a:solidFill>
                <a:latin typeface="Microsoft JhengHei"/>
                <a:ea typeface="Microsoft JhengHei"/>
                <a:sym typeface="Microsoft JhengHe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9" name="Google Shape;179;p4"/>
          <p:cNvSpPr txBox="1"/>
          <p:nvPr/>
        </p:nvSpPr>
        <p:spPr>
          <a:xfrm>
            <a:off x="313869" y="775178"/>
            <a:ext cx="11353802" cy="1938992"/>
          </a:xfrm>
          <a:prstGeom prst="rect">
            <a:avLst/>
          </a:prstGeom>
          <a:noFill/>
          <a:ln>
            <a:noFill/>
          </a:ln>
        </p:spPr>
        <p:txBody>
          <a:bodyPr spcFirstLastPara="1" wrap="square" lIns="0" tIns="0" rIns="0" bIns="0" anchor="t" anchorCtr="0">
            <a:spAutoFit/>
          </a:bodyPr>
          <a:lstStyle/>
          <a:p>
            <a:pPr marL="0" marR="0" lvl="0" indent="0" algn="ctr" rtl="0">
              <a:lnSpc>
                <a:spcPct val="174986"/>
              </a:lnSpc>
              <a:spcBef>
                <a:spcPts val="0"/>
              </a:spcBef>
              <a:spcAft>
                <a:spcPts val="0"/>
              </a:spcAft>
              <a:buNone/>
            </a:pPr>
            <a:r>
              <a:rPr lang="zh-TW" altLang="en-US" sz="7200" b="1" i="0" u="none" strike="noStrike" cap="none" dirty="0">
                <a:solidFill>
                  <a:srgbClr val="366092"/>
                </a:solidFill>
                <a:latin typeface="Microsoft JhengHei"/>
                <a:ea typeface="Microsoft JhengHei"/>
                <a:cs typeface="Microsoft JhengHei"/>
                <a:sym typeface="Microsoft JhengHei"/>
              </a:rPr>
              <a:t>隔牆有耳：請細心聆聽</a:t>
            </a:r>
            <a:endParaRPr sz="7200" b="1" i="0" u="none" strike="noStrike" cap="none" dirty="0">
              <a:solidFill>
                <a:srgbClr val="366092"/>
              </a:solidFill>
              <a:latin typeface="Microsoft JhengHei"/>
              <a:ea typeface="Microsoft JhengHei"/>
              <a:cs typeface="Microsoft JhengHei"/>
              <a:sym typeface="Microsoft JhengHei"/>
            </a:endParaRPr>
          </a:p>
        </p:txBody>
      </p:sp>
      <p:pic>
        <p:nvPicPr>
          <p:cNvPr id="2" name="盡孝以敬 衝突場景">
            <a:hlinkClick r:id="" action="ppaction://media"/>
            <a:extLst>
              <a:ext uri="{FF2B5EF4-FFF2-40B4-BE49-F238E27FC236}">
                <a16:creationId xmlns:a16="http://schemas.microsoft.com/office/drawing/2014/main" id="{F56D6DC4-C539-4C8A-B63A-5DFB10DE6DA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86892" y="3838130"/>
            <a:ext cx="2290191" cy="22901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91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2661</TotalTime>
  <Words>3570</Words>
  <Application>Microsoft Office PowerPoint</Application>
  <PresentationFormat>自訂</PresentationFormat>
  <Paragraphs>269</Paragraphs>
  <Slides>35</Slides>
  <Notes>34</Notes>
  <HiddenSlides>0</HiddenSlides>
  <MMClips>5</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35</vt:i4>
      </vt:variant>
    </vt:vector>
  </HeadingPairs>
  <TitlesOfParts>
    <vt:vector size="43" baseType="lpstr">
      <vt:lpstr>Calibri Light</vt:lpstr>
      <vt:lpstr>微軟正黑體</vt:lpstr>
      <vt:lpstr>Arial</vt:lpstr>
      <vt:lpstr>Berkshire Swash</vt:lpstr>
      <vt:lpstr>Calibri</vt:lpstr>
      <vt:lpstr>微軟正黑體</vt:lpstr>
      <vt:lpstr>Symbol</vt:lpstr>
      <vt:lpstr>Office 佈景主題</vt:lpstr>
      <vt:lpstr>盡孝以敬</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CHOW Angela, SCDO(MCNE)4</cp:lastModifiedBy>
  <cp:revision>91</cp:revision>
  <dcterms:created xsi:type="dcterms:W3CDTF">2006-08-16T00:00:00Z</dcterms:created>
  <dcterms:modified xsi:type="dcterms:W3CDTF">2024-10-23T04:24:48Z</dcterms:modified>
</cp:coreProperties>
</file>