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5" r:id="rId2"/>
    <p:sldId id="276" r:id="rId3"/>
    <p:sldId id="277" r:id="rId4"/>
    <p:sldId id="278" r:id="rId5"/>
    <p:sldId id="280" r:id="rId6"/>
    <p:sldId id="281" r:id="rId7"/>
    <p:sldId id="284" r:id="rId8"/>
    <p:sldId id="285" r:id="rId9"/>
    <p:sldId id="288" r:id="rId10"/>
    <p:sldId id="289" r:id="rId11"/>
    <p:sldId id="292" r:id="rId12"/>
    <p:sldId id="293" r:id="rId13"/>
    <p:sldId id="296" r:id="rId14"/>
    <p:sldId id="297" r:id="rId15"/>
    <p:sldId id="298" r:id="rId16"/>
    <p:sldId id="299" r:id="rId17"/>
    <p:sldId id="300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02" r:id="rId26"/>
    <p:sldId id="311" r:id="rId27"/>
    <p:sldId id="312" r:id="rId28"/>
    <p:sldId id="313" r:id="rId29"/>
    <p:sldId id="314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1A0"/>
    <a:srgbClr val="F4A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71" autoAdjust="0"/>
  </p:normalViewPr>
  <p:slideViewPr>
    <p:cSldViewPr snapToGrid="0">
      <p:cViewPr varScale="1">
        <p:scale>
          <a:sx n="90" d="100"/>
          <a:sy n="90" d="100"/>
        </p:scale>
        <p:origin x="2112" y="96"/>
      </p:cViewPr>
      <p:guideLst/>
    </p:cSldViewPr>
  </p:slideViewPr>
  <p:outlineViewPr>
    <p:cViewPr>
      <p:scale>
        <a:sx n="33" d="100"/>
        <a:sy n="33" d="100"/>
      </p:scale>
      <p:origin x="0" y="-136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98D3-4AFE-4E1C-8FF4-2D650FB988E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16DB-F6E2-4817-BDC3-DCF5ABFF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這些成語都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與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甚麽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有關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(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關顧他人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)</a:t>
            </a:r>
            <a:endParaRPr lang="en-US" altLang="zh-HK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這些成語的對象是誰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？？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(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所有人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)</a:t>
            </a:r>
            <a:endParaRPr lang="en-US" altLang="zh-HK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你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能猜到今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天的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課題嗎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9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（學生自由分享）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參考建議：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男主角的改變是由於老婆婆的主動求助，使他能理解到婆婆的需要和困難。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[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同理心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我們設身處地，便能明白他人的處境，將心比己，也能去關心和愛護其他人。</a:t>
            </a:r>
            <a:endParaRPr lang="en-US" altLang="zh-HK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片中的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境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能否展現「仁愛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為甚麼？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參考答案：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能夠。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芫荽"/>
              </a:rPr>
              <a:t>老婆婆主動扶着男主角，男主角雖然沒有說話，也沒有拒絕老婆婆，還放慢腳步陪她過馬路，正是因為他看到了婆婆的困境，因此願意幫助她</a:t>
            </a:r>
            <a:r>
              <a:rPr lang="zh-TW" altLang="en-US" sz="1200" dirty="0"/>
              <a:t>。</a:t>
            </a:r>
            <a:endParaRPr lang="en-US" altLang="zh-TW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/>
              <a:t>當他見到高速駛近的貨車時，雖然驚慌，也沒有撇下婆婆逃走，而是伸手攔住了貨車，可見他心中不以己利為先，而同樣重視他人的需要。</a:t>
            </a:r>
            <a:endParaRPr lang="zh-HK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片中的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境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能否展現「仁愛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為甚麼？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參考答案：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能夠。</a:t>
            </a:r>
            <a:r>
              <a:rPr lang="zh-TW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芫荽"/>
              </a:rPr>
              <a:t>所謂「勿以善小而不為」，男主角以同理心體諒鄰居的處境，舉手之勞便能夠展現關心他人的特質</a:t>
            </a:r>
            <a:r>
              <a:rPr lang="zh-TW" altLang="en-US" sz="1200" dirty="0"/>
              <a:t>。</a:t>
            </a:r>
            <a:endParaRPr lang="zh-HK" altLang="en-US" sz="12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片中的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境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能否展現「仁愛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為甚麼？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參考答案：能夠。</a:t>
            </a:r>
            <a:r>
              <a:rPr lang="zh-TW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芫荽"/>
              </a:rPr>
              <a:t>所謂「勿以善小而不為」，主角以同理心體諒鄰居的處境，舉手之勞便能夠展現關心他人的特質</a:t>
            </a:r>
            <a:r>
              <a:rPr lang="zh-TW" altLang="en-US" sz="1200" dirty="0"/>
              <a:t>。</a:t>
            </a:r>
            <a:endParaRPr lang="zh-HK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片中的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境</a:t>
            </a:r>
            <a:r>
              <a:rPr lang="en-US" altLang="zh-HK" sz="1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能否展現「仁愛</a:t>
            </a:r>
            <a:r>
              <a:rPr lang="en-US" altLang="zh-HK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為甚麼？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參考答案：</a:t>
            </a:r>
            <a:endParaRPr lang="en-US" altLang="zh-TW"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能夠。</a:t>
            </a:r>
            <a:r>
              <a:rPr lang="zh-TW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芫荽"/>
              </a:rPr>
              <a:t>男主角比以往「路見不平，拔刀相助」更進一步，他嘗試主動接觸那些需要幫助的人，是「</a:t>
            </a:r>
            <a:r>
              <a:rPr lang="en-US" altLang="zh-HK" sz="12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懷抱萬物的關愛之心</a:t>
            </a:r>
            <a:r>
              <a:rPr lang="zh-TW" altLang="en-US" sz="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</a:t>
            </a:r>
            <a:r>
              <a:rPr lang="zh-TW" altLang="en-US" sz="1200" dirty="0"/>
              <a:t>。</a:t>
            </a:r>
            <a:endParaRPr lang="zh-HK" altLang="en-US" sz="12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16DB-F6E2-4817-BDC3-DCF5ABFF19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10" y="2727754"/>
            <a:ext cx="6918239" cy="1913559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10" y="4908841"/>
            <a:ext cx="6104329" cy="5198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29514" y="2733675"/>
            <a:ext cx="156261" cy="1920703"/>
          </a:xfrm>
          <a:prstGeom prst="rect">
            <a:avLst/>
          </a:prstGeom>
          <a:solidFill>
            <a:srgbClr val="F4A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29513" y="4654379"/>
            <a:ext cx="156262" cy="774358"/>
          </a:xfrm>
          <a:prstGeom prst="rect">
            <a:avLst/>
          </a:prstGeom>
          <a:solidFill>
            <a:srgbClr val="776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15" y="5625175"/>
            <a:ext cx="2918636" cy="10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E3C7-B5C4-4868-A543-FD29FFAB13F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6E3B-3F11-49B4-A527-CDEF9CCAC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si=OfmNMo8MQ2DZIbtd&amp;v=hpi3r9zzrHo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2140" y="2458676"/>
            <a:ext cx="8672899" cy="1913559"/>
          </a:xfrm>
        </p:spPr>
        <p:txBody>
          <a:bodyPr>
            <a:normAutofit/>
          </a:bodyPr>
          <a:lstStyle/>
          <a:p>
            <a:r>
              <a:rPr lang="zh-TW" altLang="en-US" dirty="0"/>
              <a:t>我要幫助他嗎？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5721" y="4610099"/>
            <a:ext cx="7652558" cy="8509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學校：保良局姚連生中學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組員：馮詠怡主任、黃如意同學、余欣涵同學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E75B61-4248-49CA-840C-E68EECD773FD}"/>
              </a:ext>
            </a:extLst>
          </p:cNvPr>
          <p:cNvSpPr txBox="1"/>
          <p:nvPr/>
        </p:nvSpPr>
        <p:spPr>
          <a:xfrm>
            <a:off x="1866900" y="1554914"/>
            <a:ext cx="6905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9600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761A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中學組季</a:t>
            </a:r>
            <a:r>
              <a:rPr lang="zh-HK" altLang="en-US" sz="9600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761A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</a:t>
            </a:r>
          </a:p>
        </p:txBody>
      </p:sp>
    </p:spTree>
    <p:extLst>
      <p:ext uri="{BB962C8B-B14F-4D97-AF65-F5344CB8AC3E}">
        <p14:creationId xmlns:p14="http://schemas.microsoft.com/office/powerpoint/2010/main" val="141300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問題四</a:t>
            </a:r>
            <a:r>
              <a:rPr lang="zh-TW" altLang="en-US" b="1" dirty="0">
                <a:solidFill>
                  <a:srgbClr val="FF0000"/>
                </a:solidFill>
                <a:latin typeface="Microsoft JhengHei"/>
                <a:ea typeface="Microsoft JhengHei"/>
                <a:sym typeface="Calibri"/>
              </a:rPr>
              <a:t>（答案）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1196717" y="4699508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3200" dirty="0" err="1">
                <a:solidFill>
                  <a:schemeClr val="dk1"/>
                </a:solidFill>
                <a:latin typeface="Microsoft JhengHei"/>
                <a:ea typeface="Microsoft JhengHei"/>
                <a:sym typeface="芫荽"/>
              </a:rPr>
              <a:t>在狂風暴雨中同坐一條船，共渡患難</a:t>
            </a:r>
            <a:endParaRPr lang="en-US" altLang="zh-TW" sz="3200" dirty="0">
              <a:solidFill>
                <a:schemeClr val="dk1"/>
              </a:solidFill>
              <a:latin typeface="Microsoft JhengHei"/>
              <a:ea typeface="Microsoft JhengHei"/>
              <a:sym typeface="芫荽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9DD3123-89EF-4C38-877D-E0D66856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46E051C-EE68-4479-8523-D13E5C4E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94" y="1632210"/>
            <a:ext cx="4706611" cy="29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問題五</a:t>
            </a:r>
            <a:endParaRPr 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6CBA4AA-9A2F-4452-AE4F-74C76EB2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452094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66CB65-32B0-4A32-A7A6-80BE53C8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45" y="2023739"/>
            <a:ext cx="5509310" cy="28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5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問題五</a:t>
            </a:r>
            <a:r>
              <a:rPr lang="zh-TW" altLang="en-US" b="1" dirty="0">
                <a:solidFill>
                  <a:srgbClr val="FF0000"/>
                </a:solidFill>
                <a:latin typeface="Microsoft JhengHei"/>
                <a:ea typeface="Microsoft JhengHei"/>
                <a:sym typeface="Calibri"/>
              </a:rPr>
              <a:t>（答案）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944047" y="4725607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>
                <a:solidFill>
                  <a:schemeClr val="dk1"/>
                </a:solidFill>
                <a:latin typeface="Microsoft JhengHei"/>
                <a:ea typeface="Microsoft JhengHei"/>
                <a:sym typeface="芫荽"/>
              </a:rPr>
              <a:t>慰問別人的生活情況，表示對別人的關心</a:t>
            </a:r>
            <a:endParaRPr lang="zh-TW" altLang="en-US" sz="32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CA55307-A4F9-432B-A6EB-9F8903D9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46B3F0B-1E50-40EF-9C9D-1F8C6E1C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36" y="1825625"/>
            <a:ext cx="4490327" cy="27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整理知識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Calibr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這些成語都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與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甚麽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有關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這些成語的對象是誰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pPr indent="-304800">
              <a:buClr>
                <a:schemeClr val="dk1"/>
              </a:buClr>
              <a:buSzPts val="4800"/>
              <a:buFont typeface="Arial"/>
              <a:buChar char="•"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你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能猜到今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天的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課題嗎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56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課堂内容概要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13900" cy="4351338"/>
          </a:xfrm>
        </p:spPr>
        <p:txBody>
          <a:bodyPr>
            <a:normAutofit/>
          </a:bodyPr>
          <a:lstStyle/>
          <a:p>
            <a:pPr marL="228600" lvl="1" indent="-3048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透過小遊戲、觀賞短片及討論，讓大家思考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麼是「仁愛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</a:p>
          <a:p>
            <a:pPr marL="228600" lvl="1" indent="-3048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麼社會需要「仁愛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</a:p>
          <a:p>
            <a:pPr marL="228600" lvl="1" indent="-3048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在生活中如何實踐仁愛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63517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問題討論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-3048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麼是「仁愛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</a:p>
          <a:p>
            <a:pPr marL="228600" lvl="1" indent="-3048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男歡女愛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父母親情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師生同窗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神的愛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066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知識增益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408" y="1904283"/>
            <a:ext cx="8515449" cy="4351338"/>
          </a:xfrm>
        </p:spPr>
        <p:txBody>
          <a:bodyPr>
            <a:normAutofit/>
          </a:bodyPr>
          <a:lstStyle/>
          <a:p>
            <a:pPr marL="228600" lvl="1" indent="-3048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5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簡單來說</a:t>
            </a:r>
            <a:r>
              <a:rPr lang="en-US" sz="3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，「</a:t>
            </a:r>
            <a:r>
              <a:rPr lang="en-US" sz="35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仁」就是愛人</a:t>
            </a:r>
            <a:r>
              <a:rPr lang="en-US" sz="3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；</a:t>
            </a:r>
          </a:p>
          <a:p>
            <a:pPr marL="228600" lvl="1" indent="-3048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</a:t>
            </a:r>
            <a:r>
              <a:rPr lang="en-US" sz="35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仁」字在字形上看從「人」從「二</a:t>
            </a:r>
            <a:r>
              <a:rPr lang="en-US" sz="3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」，</a:t>
            </a:r>
            <a:r>
              <a:rPr lang="en-US" sz="35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它的本質在於人類社會中</a:t>
            </a:r>
            <a:r>
              <a:rPr lang="en-US" sz="35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人們之間相親相愛</a:t>
            </a:r>
            <a:r>
              <a:rPr lang="en-US" sz="3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4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知識增益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37698"/>
            <a:ext cx="7994240" cy="4351338"/>
          </a:xfrm>
        </p:spPr>
        <p:txBody>
          <a:bodyPr>
            <a:noAutofit/>
          </a:bodyPr>
          <a:lstStyle/>
          <a:p>
            <a:pPr marL="228600" lvl="1" indent="-3048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智」與「仁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在儒家思想中具有十分重要的地位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同為「三達德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（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仁、智、勇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）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及「五常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（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仁、義、禮、智、信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）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之一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</a:p>
          <a:p>
            <a:pPr marL="228600" lvl="1" indent="-3048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所謂「智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指能夠明白事理的做人智慧；至於「仁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」，</a:t>
            </a:r>
            <a:r>
              <a:rPr lang="en-US" sz="36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則指能夠懷抱萬物的關愛之心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  <a:endParaRPr lang="en-US" sz="36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27476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zh-TW" altLang="en-US" sz="4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sz="4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sz="45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Calibr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151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</a:t>
            </a:r>
            <a:r>
              <a:rPr lang="zh-TW" altLang="en-US" sz="3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與實踐仁愛相關的</a:t>
            </a:r>
            <a:r>
              <a:rPr lang="en-US" sz="3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短片，然後指出仁愛的特徵</a:t>
            </a:r>
            <a:endParaRPr lang="en-US" altLang="zh-TW" sz="3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hlinkClick r:id="rId3"/>
            </a:endParaRPr>
          </a:p>
          <a:p>
            <a:pPr marL="0" indent="0">
              <a:buNone/>
            </a:pPr>
            <a:endParaRPr lang="en-US" altLang="zh-TW" sz="3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hlinkClick r:id="rId3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hlinkClick r:id="rId3"/>
              </a:rPr>
              <a:t>當我們開始幫助人</a:t>
            </a:r>
            <a:endParaRPr lang="en-US" altLang="zh-TW" sz="4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hlinkClick r:id="rId3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hlinkClick r:id="rId3"/>
              </a:rPr>
              <a:t>世界就彩色起來了</a:t>
            </a:r>
            <a:endParaRPr lang="en-US" sz="4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11400" y="5857361"/>
            <a:ext cx="6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〔</a:t>
            </a:r>
            <a:r>
              <a:rPr lang="zh-TW" altLang="en-US" dirty="0"/>
              <a:t>註：教師可自行選取及播放其他與「仁愛」相關的影片。</a:t>
            </a:r>
            <a:r>
              <a:rPr lang="en-US" altLang="zh-TW" dirty="0"/>
              <a:t>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666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8178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學生</a:t>
            </a:r>
            <a:r>
              <a:rPr lang="zh-TW" alt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匯</a:t>
            </a:r>
            <a:r>
              <a:rPr 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報</a:t>
            </a: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請概述短片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的內容大意。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dirty="0">
              <a:solidFill>
                <a:srgbClr val="2E1B5B"/>
              </a:solidFill>
              <a:latin typeface="芫荽"/>
              <a:ea typeface="芫荽"/>
              <a:cs typeface="芫荽"/>
              <a:sym typeface="芫荽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46524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zh-TW" altLang="en-US" sz="4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活動一：</a:t>
            </a:r>
            <a:r>
              <a:rPr lang="en-US" sz="4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</a:t>
            </a:r>
            <a:r>
              <a:rPr lang="en-US" sz="45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四字成語猜猜猜</a:t>
            </a:r>
            <a:r>
              <a:rPr lang="en-US" sz="4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</a:t>
            </a:r>
            <a:endParaRPr lang="en-US" sz="45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Calibr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5186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學生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分組比賽，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根據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圖像內容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猜出與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課堂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主題相關的四字成語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731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3745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學生討論及</a:t>
            </a:r>
            <a:r>
              <a:rPr lang="zh-TW" alt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匯</a:t>
            </a:r>
            <a:r>
              <a:rPr 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報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以下片中的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境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能否展現「仁愛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」？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為甚麼？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</p:txBody>
      </p:sp>
    </p:spTree>
    <p:extLst>
      <p:ext uri="{BB962C8B-B14F-4D97-AF65-F5344CB8AC3E}">
        <p14:creationId xmlns:p14="http://schemas.microsoft.com/office/powerpoint/2010/main" val="15157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43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情境一</a:t>
            </a:r>
            <a:endParaRPr lang="en-US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2179721"/>
            <a:ext cx="8029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片段中的主角一直對其他人的需要漠不關心，冷眼旁觀。可是，有一次過馬路的時候，一位腳步蹣跚的老婆婆突然伸手扶住了他，使他「不得不」幫助起老婆婆來。</a:t>
            </a:r>
            <a:endParaRPr lang="zh-HK" alt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20539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43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情境二</a:t>
            </a:r>
            <a:endParaRPr lang="en-US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2179721"/>
            <a:ext cx="8029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片段中的主角自從幫助了老婆婆，他便不再將手插在衣服口袋。看到來不及進電梯的鄰居，也會主動替她擋着快關上的電梯門。</a:t>
            </a:r>
            <a:endParaRPr lang="zh-HK" alt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19634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43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情境三</a:t>
            </a:r>
            <a:endParaRPr lang="en-US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28650" y="2063445"/>
            <a:ext cx="8031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片段中的主角再次遇到從前被自己無視的小女孩。這一次，他伸手替她抓住了快要飛走的汽球。</a:t>
            </a:r>
          </a:p>
        </p:txBody>
      </p:sp>
    </p:spTree>
    <p:extLst>
      <p:ext uri="{BB962C8B-B14F-4D97-AF65-F5344CB8AC3E}">
        <p14:creationId xmlns:p14="http://schemas.microsoft.com/office/powerpoint/2010/main" val="618340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活動二：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觀看短片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43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情境四</a:t>
            </a:r>
            <a:endParaRPr lang="en-US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28650" y="2063445"/>
            <a:ext cx="8031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片段中的主角停在招募義工的攤位前，成為了當中的一員。</a:t>
            </a:r>
          </a:p>
        </p:txBody>
      </p:sp>
    </p:spTree>
    <p:extLst>
      <p:ext uri="{BB962C8B-B14F-4D97-AF65-F5344CB8AC3E}">
        <p14:creationId xmlns:p14="http://schemas.microsoft.com/office/powerpoint/2010/main" val="2920189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ts val="10080"/>
              </a:lnSpc>
            </a:pPr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小結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4325" y="1825625"/>
            <a:ext cx="851535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仁愛」的核心意義：</a:t>
            </a:r>
            <a:r>
              <a:rPr lang="en-US" sz="36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懷抱萬物的關愛之心，對別人的寬仁慈愛、愛護、同情的感情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</a:p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仁愛」應用範圍廣泛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：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家庭裏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父母、子女，互相之間產生慈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、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孝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、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友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、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悌等倫理關係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；朋友之間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的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具誠信之德的關係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。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331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9559" y="2592938"/>
            <a:ext cx="2408266" cy="1325563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Calibri"/>
              </a:rPr>
              <a:t>反思</a:t>
            </a:r>
            <a:endParaRPr lang="en-US" sz="7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58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0080"/>
              </a:lnSpc>
            </a:pPr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反思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9342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若代入短片中的角色，得到陌生人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的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幫助，會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有甚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麼感覺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情境（一）過馬路的老婆婆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情境（二）趕時間的升降機乘客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情境（三）丟失汽球的小妹妹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情境（四）派傳單的義工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</p:txBody>
      </p:sp>
    </p:spTree>
    <p:extLst>
      <p:ext uri="{BB962C8B-B14F-4D97-AF65-F5344CB8AC3E}">
        <p14:creationId xmlns:p14="http://schemas.microsoft.com/office/powerpoint/2010/main" val="237296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0080"/>
              </a:lnSpc>
            </a:pPr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反思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8526" y="1543297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我們會感覺到：</a:t>
            </a:r>
            <a:endParaRPr lang="en-US" altLang="zh-TW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被關心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被愛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954111" lvl="1" indent="-477055">
              <a:lnSpc>
                <a:spcPct val="150000"/>
              </a:lnSpc>
              <a:buFont typeface="Arial"/>
              <a:buChar char="•"/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受尊重</a:t>
            </a: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6294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0080"/>
              </a:lnSpc>
            </a:pPr>
            <a:r>
              <a:rPr lang="en-US" sz="60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反思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425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甚</a:t>
            </a:r>
            <a:r>
              <a:rPr lang="en-US" sz="36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麼原因促使男主角改變自己的態度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？</a:t>
            </a:r>
            <a:endParaRPr lang="en-US" altLang="zh-TW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中華文化中怎樣教導我們實踐仁愛？</a:t>
            </a:r>
            <a:endParaRPr lang="en-US" altLang="zh-TW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芫荽"/>
            </a:endParaRPr>
          </a:p>
          <a:p>
            <a:pPr marL="452438" indent="-452438">
              <a:lnSpc>
                <a:spcPct val="100000"/>
              </a:lnSpc>
              <a:buNone/>
            </a:pPr>
            <a:endParaRPr lang="en-US" sz="3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73185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問題一</a:t>
            </a:r>
            <a:endParaRPr lang="en-US" dirty="0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5ED3193B-C6E1-424A-964F-7084C727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128" y="2305305"/>
            <a:ext cx="4429743" cy="1371791"/>
          </a:xfrm>
        </p:spPr>
      </p:pic>
    </p:spTree>
    <p:extLst>
      <p:ext uri="{BB962C8B-B14F-4D97-AF65-F5344CB8AC3E}">
        <p14:creationId xmlns:p14="http://schemas.microsoft.com/office/powerpoint/2010/main" val="455528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總結</a:t>
            </a:r>
            <a:endParaRPr lang="en-US" sz="60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8286" y="1454324"/>
            <a:ext cx="7807427" cy="4351338"/>
          </a:xfrm>
        </p:spPr>
        <p:txBody>
          <a:bodyPr>
            <a:noAutofit/>
          </a:bodyPr>
          <a:lstStyle/>
          <a:p>
            <a:pPr marL="228600" lvl="1" indent="-3048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了解仁愛是指人與人之間的相親相關係。</a:t>
            </a:r>
          </a:p>
          <a:p>
            <a:pPr marL="228600" lvl="1" indent="-3048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藉「設身處地」</a:t>
            </a:r>
            <a:r>
              <a:rPr lang="zh-TW" alt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，</a:t>
            </a: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「己欲達而達人」的精神，就可以實踐「仁愛」。</a:t>
            </a:r>
          </a:p>
          <a:p>
            <a:pPr marL="228600" lvl="1" indent="-3048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芫荽"/>
              </a:rPr>
              <a:t>當社會上愈多人懂得「仁愛」並「推己及人」，生活會變得更有安全感和幸福感。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03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問題一</a:t>
            </a:r>
            <a:r>
              <a:rPr lang="zh-TW" altLang="en-US" b="1" dirty="0">
                <a:solidFill>
                  <a:srgbClr val="FF0000"/>
                </a:solidFill>
                <a:latin typeface="Microsoft JhengHei"/>
                <a:ea typeface="Microsoft JhengHei"/>
                <a:sym typeface="Calibri"/>
              </a:rPr>
              <a:t>（答案）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9673" y="5033806"/>
            <a:ext cx="4698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err="1">
                <a:solidFill>
                  <a:schemeClr val="dk1"/>
                </a:solidFill>
                <a:latin typeface="Microsoft JhengHei"/>
                <a:ea typeface="Microsoft JhengHei"/>
                <a:sym typeface="芫荽"/>
              </a:rPr>
              <a:t>平等待人，不分親疏厚薄</a:t>
            </a:r>
            <a:endParaRPr lang="zh-TW" altLang="en-US" sz="3200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0D4C81EE-F540-4B57-8D77-2D8F898F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2EF2F1B-63A8-4FD7-BF2C-84EFF87D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1" y="2128656"/>
            <a:ext cx="4420217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問題二</a:t>
            </a:r>
            <a:endParaRPr 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741A96-4DEF-4540-B49C-B78DFD37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175648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8ECEC45-ACC4-4AC4-AAA9-F31FAC72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43" y="2081024"/>
            <a:ext cx="583011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問題二</a:t>
            </a:r>
            <a:r>
              <a:rPr lang="zh-TW" altLang="en-US" b="1" dirty="0">
                <a:solidFill>
                  <a:srgbClr val="FF0000"/>
                </a:solidFill>
                <a:latin typeface="Microsoft JhengHei"/>
                <a:ea typeface="Microsoft JhengHei"/>
                <a:sym typeface="Calibri"/>
              </a:rPr>
              <a:t>（答案）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1812270" y="464051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>
                <a:solidFill>
                  <a:schemeClr val="dk1"/>
                </a:solidFill>
                <a:latin typeface="Microsoft JhengHei"/>
                <a:ea typeface="Microsoft JhengHei"/>
                <a:sym typeface="芫荽"/>
              </a:rPr>
              <a:t>遇見不公平的事，就挺身而出</a:t>
            </a:r>
            <a:endParaRPr lang="zh-TW" altLang="en-US" sz="32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CCFA16A-81DD-4F5F-9660-D5D8C357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81703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4C37F9F-7FDF-471A-BD6A-C372D1D2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94" y="1889431"/>
            <a:ext cx="4376212" cy="26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問題三</a:t>
            </a:r>
            <a:endParaRPr 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97ED609-73D8-43CB-995E-C93A272A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0828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A04B012-F333-4517-BCDA-7A138247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85" y="1923840"/>
            <a:ext cx="619211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問題三</a:t>
            </a:r>
            <a:r>
              <a:rPr lang="zh-TW" altLang="en-US" b="1" dirty="0">
                <a:solidFill>
                  <a:srgbClr val="FF0000"/>
                </a:solidFill>
                <a:latin typeface="Microsoft JhengHei"/>
                <a:ea typeface="Microsoft JhengHei"/>
                <a:sym typeface="Calibri"/>
              </a:rPr>
              <a:t>（答案）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2633007" y="474867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err="1">
                <a:solidFill>
                  <a:schemeClr val="dk1"/>
                </a:solidFill>
                <a:latin typeface="Microsoft JhengHei"/>
                <a:ea typeface="Microsoft JhengHei"/>
                <a:sym typeface="芫荽"/>
              </a:rPr>
              <a:t>見義勇為，打抱不平</a:t>
            </a:r>
            <a:endParaRPr lang="zh-TW" altLang="en-US" sz="32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DE7DFE2-B5AD-4FBB-816F-8C13DA74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814141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4CB3AAC-7F47-464A-9428-D7AAF7E3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8" y="1994420"/>
            <a:ext cx="4429743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sym typeface="Calibri"/>
              </a:rPr>
              <a:t>問題四</a:t>
            </a:r>
            <a:endParaRPr 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AA108DD-A20E-4027-97D5-EADC65E9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590A0C-F75E-495B-9461-4AD43D59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59" y="1945873"/>
            <a:ext cx="5239481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6888</TotalTime>
  <Words>881</Words>
  <Application>Microsoft Office PowerPoint</Application>
  <PresentationFormat>如螢幕大小 (4:3)</PresentationFormat>
  <Paragraphs>116</Paragraphs>
  <Slides>30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芫荽</vt:lpstr>
      <vt:lpstr>微軟正黑體</vt:lpstr>
      <vt:lpstr>微軟正黑體</vt:lpstr>
      <vt:lpstr>Arial</vt:lpstr>
      <vt:lpstr>Calibri</vt:lpstr>
      <vt:lpstr>Calibri Light</vt:lpstr>
      <vt:lpstr>Office 佈景主題</vt:lpstr>
      <vt:lpstr>我要幫助他嗎？</vt:lpstr>
      <vt:lpstr>活動一：「四字成語猜猜猜」</vt:lpstr>
      <vt:lpstr>問題一</vt:lpstr>
      <vt:lpstr>問題一（答案）</vt:lpstr>
      <vt:lpstr>問題二</vt:lpstr>
      <vt:lpstr>問題二（答案）</vt:lpstr>
      <vt:lpstr>問題三</vt:lpstr>
      <vt:lpstr>問題三（答案）</vt:lpstr>
      <vt:lpstr>問題四</vt:lpstr>
      <vt:lpstr>問題四（答案）</vt:lpstr>
      <vt:lpstr>問題五</vt:lpstr>
      <vt:lpstr>問題五（答案）</vt:lpstr>
      <vt:lpstr>整理知識</vt:lpstr>
      <vt:lpstr>課堂内容概要</vt:lpstr>
      <vt:lpstr>問題討論</vt:lpstr>
      <vt:lpstr>知識增益</vt:lpstr>
      <vt:lpstr>知識增益</vt:lpstr>
      <vt:lpstr>活動二：觀看短片</vt:lpstr>
      <vt:lpstr>活動二：觀看短片</vt:lpstr>
      <vt:lpstr>活動二：觀看短片</vt:lpstr>
      <vt:lpstr>活動二：觀看短片</vt:lpstr>
      <vt:lpstr>活動二：觀看短片</vt:lpstr>
      <vt:lpstr>活動二：觀看短片</vt:lpstr>
      <vt:lpstr>活動二：觀看短片</vt:lpstr>
      <vt:lpstr>小結</vt:lpstr>
      <vt:lpstr>反思</vt:lpstr>
      <vt:lpstr>反思</vt:lpstr>
      <vt:lpstr>反思</vt:lpstr>
      <vt:lpstr>反思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Isaac LEE</dc:creator>
  <cp:lastModifiedBy>Isaac LEE</cp:lastModifiedBy>
  <cp:revision>55</cp:revision>
  <dcterms:created xsi:type="dcterms:W3CDTF">2024-07-29T01:26:50Z</dcterms:created>
  <dcterms:modified xsi:type="dcterms:W3CDTF">2024-10-24T04:39:15Z</dcterms:modified>
</cp:coreProperties>
</file>