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30"/>
  </p:notesMasterIdLst>
  <p:handoutMasterIdLst>
    <p:handoutMasterId r:id="rId31"/>
  </p:handoutMasterIdLst>
  <p:sldIdLst>
    <p:sldId id="256" r:id="rId2"/>
    <p:sldId id="298" r:id="rId3"/>
    <p:sldId id="299" r:id="rId4"/>
    <p:sldId id="300" r:id="rId5"/>
    <p:sldId id="279" r:id="rId6"/>
    <p:sldId id="261" r:id="rId7"/>
    <p:sldId id="262" r:id="rId8"/>
    <p:sldId id="291" r:id="rId9"/>
    <p:sldId id="263" r:id="rId10"/>
    <p:sldId id="283" r:id="rId11"/>
    <p:sldId id="266" r:id="rId12"/>
    <p:sldId id="284" r:id="rId13"/>
    <p:sldId id="281" r:id="rId14"/>
    <p:sldId id="285" r:id="rId15"/>
    <p:sldId id="267" r:id="rId16"/>
    <p:sldId id="297" r:id="rId17"/>
    <p:sldId id="296" r:id="rId18"/>
    <p:sldId id="286" r:id="rId19"/>
    <p:sldId id="265" r:id="rId20"/>
    <p:sldId id="264" r:id="rId21"/>
    <p:sldId id="287" r:id="rId22"/>
    <p:sldId id="269" r:id="rId23"/>
    <p:sldId id="270" r:id="rId24"/>
    <p:sldId id="277" r:id="rId25"/>
    <p:sldId id="301" r:id="rId26"/>
    <p:sldId id="288" r:id="rId27"/>
    <p:sldId id="259" r:id="rId28"/>
    <p:sldId id="295" r:id="rId29"/>
  </p:sldIdLst>
  <p:sldSz cx="9144000" cy="6858000" type="screen4x3"/>
  <p:notesSz cx="6781800" cy="992663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CC0000"/>
    <a:srgbClr val="6600CC"/>
    <a:srgbClr val="00CC00"/>
    <a:srgbClr val="669900"/>
    <a:srgbClr val="FF66CC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9207" autoAdjust="0"/>
  </p:normalViewPr>
  <p:slideViewPr>
    <p:cSldViewPr>
      <p:cViewPr varScale="1">
        <p:scale>
          <a:sx n="56" d="100"/>
          <a:sy n="56" d="100"/>
        </p:scale>
        <p:origin x="215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384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8163"/>
            <a:ext cx="29384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293230C-5A55-485E-8F3F-A4672A41712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55222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DD28BE-2579-4977-80BF-8900B66F9B32}" type="datetimeFigureOut">
              <a:rPr lang="zh-HK" altLang="en-US" smtClean="0"/>
              <a:t>9/7/2020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57288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7863" y="4776788"/>
            <a:ext cx="54260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1750" y="942975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8786C0-69EA-48D5-94F7-B02B4B5044E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37448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H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投影片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7-24: </a:t>
            </a:r>
            <a:r>
              <a:rPr lang="zh-TW" alt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內容</a:t>
            </a:r>
            <a:r>
              <a:rPr lang="zh-TW" altLang="zh-HK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僅</a:t>
            </a:r>
            <a:r>
              <a:rPr lang="zh-TW" altLang="zh-H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供參考，教師請前往香港家庭計劃指導會網頁查閱最新相關資訊。</a:t>
            </a:r>
            <a:endParaRPr lang="zh-TW" altLang="zh-HK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8786C0-69EA-48D5-94F7-B02B4B5044E0}" type="slidenum">
              <a:rPr lang="zh-HK" altLang="en-US" smtClean="0"/>
              <a:t>7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62674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endParaRPr kumimoji="0" lang="zh-HK" altLang="zh-HK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endParaRPr kumimoji="0" lang="zh-HK" altLang="zh-HK" sz="2400">
                <a:latin typeface="Times New Roman" panose="02020603050405020304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endParaRPr kumimoji="0" lang="zh-HK" altLang="zh-HK" sz="2400">
                <a:latin typeface="Times New Roman" panose="02020603050405020304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endParaRPr kumimoji="0" lang="zh-HK" altLang="zh-HK" sz="2400">
                <a:latin typeface="Times New Roman" panose="02020603050405020304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endParaRPr kumimoji="0" lang="zh-HK" altLang="zh-HK" sz="2400">
                <a:latin typeface="Times New Roman" panose="02020603050405020304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endParaRPr kumimoji="0" lang="zh-HK" altLang="zh-HK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911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zh-TW" altLang="en-US" noProof="0"/>
              <a:t>按一下以編輯母片標題樣式</a:t>
            </a:r>
          </a:p>
        </p:txBody>
      </p:sp>
      <p:sp>
        <p:nvSpPr>
          <p:cNvPr id="911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TW" altLang="en-US" noProof="0"/>
              <a:t>按一下以編輯母片副標題樣式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9DBCF0C-7029-4047-AB62-741328B904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28818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1FA65-4A9C-4BAD-9ECD-3ECE0C7F7CD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15221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57055-0253-4870-B2D7-A9D5AB89A60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180549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標題，文字及圖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圖表版面配置區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endParaRPr lang="zh-HK" altLang="en-US" noProof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6FB86-D80F-4061-A295-1E4EBD51F34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00169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A5FDD-28EE-4A95-89FF-53F6AA4770F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7308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49A0B-06ED-4348-ABEA-61F80B13D80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56774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9301F-1F06-4741-A46A-7A296B56BE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32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0F9D8-8C7A-41BB-A8EE-B804357C284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5280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B6018-4A40-4492-93F1-6CDA5F8FBF8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36512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246486-8C41-4FE8-AA23-A356FABA70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72767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26E18-9ED9-46F2-B513-F95BC2B224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8927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K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5605C-96E4-48DE-B1AE-972ECE8532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08024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endParaRPr kumimoji="0" lang="zh-HK" altLang="zh-HK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endParaRPr kumimoji="0" lang="zh-HK" altLang="zh-HK" sz="2400">
                <a:latin typeface="Times New Roman" panose="02020603050405020304" pitchFamily="18" charset="0"/>
              </a:endParaRPr>
            </a:p>
          </p:txBody>
        </p:sp>
        <p:sp>
          <p:nvSpPr>
            <p:cNvPr id="103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endParaRPr kumimoji="0" lang="zh-HK" altLang="zh-HK" sz="2400">
                <a:latin typeface="Times New Roman" panose="02020603050405020304" pitchFamily="18" charset="0"/>
              </a:endParaRPr>
            </a:p>
          </p:txBody>
        </p:sp>
        <p:sp>
          <p:nvSpPr>
            <p:cNvPr id="103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endParaRPr kumimoji="0" lang="zh-HK" altLang="zh-HK" sz="2400">
                <a:latin typeface="Times New Roman" panose="02020603050405020304" pitchFamily="18" charset="0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endParaRPr kumimoji="0" lang="zh-HK" altLang="zh-HK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9012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0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012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0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012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000" smtClean="0"/>
            </a:lvl1pPr>
          </a:lstStyle>
          <a:p>
            <a:pPr>
              <a:defRPr/>
            </a:pPr>
            <a:fld id="{0585ACA8-224A-4FAB-8799-5BF78E2BCBD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¡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412875"/>
            <a:ext cx="7772400" cy="2027238"/>
          </a:xfrm>
        </p:spPr>
        <p:txBody>
          <a:bodyPr/>
          <a:lstStyle/>
          <a:p>
            <a:pPr algn="ctr" eaLnBrk="1" hangingPunct="1"/>
            <a:r>
              <a:rPr lang="en-US" altLang="zh-TW" sz="4000" dirty="0">
                <a:ea typeface="華康中圓體" pitchFamily="49" charset="-120"/>
              </a:rPr>
              <a:t> </a:t>
            </a:r>
            <a:r>
              <a:rPr lang="zh-TW" altLang="en-US" sz="4000" dirty="0">
                <a:ea typeface="華康中圓體" pitchFamily="49" charset="-120"/>
              </a:rPr>
              <a:t>生活事件：「避孕知識知多少 」</a:t>
            </a:r>
            <a:br>
              <a:rPr lang="zh-TW" altLang="en-US" sz="4000" dirty="0">
                <a:ea typeface="華康中圓體" pitchFamily="49" charset="-120"/>
              </a:rPr>
            </a:br>
            <a:r>
              <a:rPr lang="zh-TW" altLang="en-US" sz="4000" dirty="0">
                <a:ea typeface="華康中圓體" pitchFamily="49" charset="-120"/>
              </a:rPr>
              <a:t>避孕方法大檢閱</a:t>
            </a:r>
            <a:br>
              <a:rPr lang="zh-TW" altLang="en-US" sz="4000" dirty="0">
                <a:ea typeface="華康中圓體" pitchFamily="49" charset="-120"/>
              </a:rPr>
            </a:br>
            <a:endParaRPr lang="zh-TW" altLang="en-US" sz="4000" dirty="0">
              <a:ea typeface="華康中圓體" pitchFamily="49" charset="-120"/>
            </a:endParaRPr>
          </a:p>
        </p:txBody>
      </p:sp>
      <p:sp>
        <p:nvSpPr>
          <p:cNvPr id="409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0"/>
            <a:ext cx="6400800" cy="1752600"/>
          </a:xfrm>
        </p:spPr>
        <p:txBody>
          <a:bodyPr/>
          <a:lstStyle/>
          <a:p>
            <a:pPr eaLnBrk="1" hangingPunct="1"/>
            <a:r>
              <a:rPr lang="zh-TW" altLang="en-US" sz="1800" dirty="0" smtClean="0"/>
              <a:t>附錄</a:t>
            </a:r>
            <a:r>
              <a:rPr lang="zh-TW" altLang="en-US" sz="1800" dirty="0"/>
              <a:t>三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>
                <a:latin typeface="華康POP1體W7" pitchFamily="81" charset="-120"/>
                <a:ea typeface="華康POP1體W7" pitchFamily="81" charset="-120"/>
              </a:rPr>
              <a:t>避孕方法</a:t>
            </a:r>
            <a:r>
              <a:rPr lang="en-US" altLang="zh-TW">
                <a:latin typeface="華康POP1體W7" pitchFamily="81" charset="-120"/>
                <a:ea typeface="華康POP1體W7" pitchFamily="81" charset="-120"/>
              </a:rPr>
              <a:t>(</a:t>
            </a:r>
            <a:r>
              <a:rPr lang="zh-TW" altLang="en-US">
                <a:latin typeface="華康POP1體W7" pitchFamily="81" charset="-120"/>
                <a:ea typeface="華康POP1體W7" pitchFamily="81" charset="-120"/>
              </a:rPr>
              <a:t>二</a:t>
            </a:r>
            <a:r>
              <a:rPr lang="en-US" altLang="zh-TW">
                <a:latin typeface="華康POP1體W7" pitchFamily="81" charset="-120"/>
                <a:ea typeface="華康POP1體W7" pitchFamily="81" charset="-120"/>
              </a:rPr>
              <a:t>)﹕</a:t>
            </a:r>
            <a:r>
              <a:rPr lang="zh-TW" altLang="en-US">
                <a:latin typeface="華康POP1體W7" pitchFamily="81" charset="-120"/>
                <a:ea typeface="華康POP1體W7" pitchFamily="81" charset="-120"/>
              </a:rPr>
              <a:t>避孕注射針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b="1">
                <a:ea typeface="華康少女文字W5(P)" pitchFamily="82" charset="-120"/>
              </a:rPr>
              <a:t>優點</a:t>
            </a:r>
            <a:r>
              <a:rPr lang="en-US" altLang="zh-TW" b="1">
                <a:ea typeface="華康少女文字W5(P)" pitchFamily="82" charset="-120"/>
              </a:rPr>
              <a:t>﹕</a:t>
            </a:r>
            <a:r>
              <a:rPr lang="zh-TW" altLang="en-US">
                <a:ea typeface="華康少女文字W5(P)" pitchFamily="82" charset="-120"/>
              </a:rPr>
              <a:t>避孕效率高，免除使用者每天服藥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>
                <a:ea typeface="華康少女文字W5(P)" pitchFamily="82" charset="-120"/>
              </a:rPr>
              <a:t>           或每次戴用的麻煩。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b="1">
                <a:ea typeface="華康少女文字W5" pitchFamily="81" charset="-120"/>
              </a:rPr>
              <a:t>注意</a:t>
            </a:r>
            <a:r>
              <a:rPr lang="en-US" altLang="zh-TW" b="1">
                <a:ea typeface="華康少女文字W5" pitchFamily="81" charset="-120"/>
              </a:rPr>
              <a:t>﹕</a:t>
            </a:r>
          </a:p>
          <a:p>
            <a:pPr eaLnBrk="1" hangingPunct="1"/>
            <a:r>
              <a:rPr lang="zh-TW" altLang="en-US">
                <a:ea typeface="華康少女文字W5" pitchFamily="81" charset="-120"/>
              </a:rPr>
              <a:t>懷孕、患乳癌或其他生殖器官癌症、有嚴重的內外科病、有不正常的子宮出血問題的人士，不適宜注射。</a:t>
            </a:r>
          </a:p>
          <a:p>
            <a:pPr eaLnBrk="1" hangingPunct="1"/>
            <a:r>
              <a:rPr lang="zh-TW" altLang="en-US">
                <a:ea typeface="華康少女文字W5" pitchFamily="81" charset="-120"/>
              </a:rPr>
              <a:t>當有效期屆滿時，記緊依期接續注射！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zh-TW" altLang="en-US">
              <a:ea typeface="華康少女文字W5" pitchFamily="81" charset="-12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>
                <a:solidFill>
                  <a:srgbClr val="003300"/>
                </a:solidFill>
                <a:latin typeface="華康POP1體W7" pitchFamily="81" charset="-120"/>
                <a:ea typeface="華康POP1體W7" pitchFamily="81" charset="-120"/>
              </a:rPr>
              <a:t>避孕方法</a:t>
            </a:r>
            <a:r>
              <a:rPr lang="en-US" altLang="zh-TW">
                <a:solidFill>
                  <a:srgbClr val="003300"/>
                </a:solidFill>
                <a:latin typeface="華康POP1體W7" pitchFamily="81" charset="-120"/>
                <a:ea typeface="華康POP1體W7" pitchFamily="81" charset="-120"/>
              </a:rPr>
              <a:t>(</a:t>
            </a:r>
            <a:r>
              <a:rPr lang="zh-TW" altLang="en-US">
                <a:solidFill>
                  <a:srgbClr val="003300"/>
                </a:solidFill>
                <a:latin typeface="華康POP1體W7" pitchFamily="81" charset="-120"/>
                <a:ea typeface="華康POP1體W7" pitchFamily="81" charset="-120"/>
              </a:rPr>
              <a:t>三</a:t>
            </a:r>
            <a:r>
              <a:rPr lang="en-US" altLang="zh-TW">
                <a:solidFill>
                  <a:srgbClr val="003300"/>
                </a:solidFill>
                <a:latin typeface="華康POP1體W7" pitchFamily="81" charset="-120"/>
                <a:ea typeface="華康POP1體W7" pitchFamily="81" charset="-120"/>
              </a:rPr>
              <a:t>)﹕</a:t>
            </a:r>
            <a:r>
              <a:rPr lang="zh-TW" altLang="en-US">
                <a:solidFill>
                  <a:srgbClr val="003300"/>
                </a:solidFill>
                <a:latin typeface="華康POP1體W7" pitchFamily="81" charset="-120"/>
                <a:ea typeface="華康POP1體W7" pitchFamily="81" charset="-120"/>
              </a:rPr>
              <a:t>男用安全套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zh-TW" sz="2400" b="1"/>
              <a:t>  </a:t>
            </a:r>
            <a:r>
              <a:rPr lang="zh-TW" altLang="en-US" sz="2400" b="1">
                <a:ea typeface="華康少女文字W5(P)" pitchFamily="82" charset="-120"/>
              </a:rPr>
              <a:t>原理</a:t>
            </a:r>
            <a:r>
              <a:rPr lang="en-US" altLang="zh-TW" sz="2400" b="1">
                <a:ea typeface="華康少女文字W5(P)" pitchFamily="82" charset="-120"/>
              </a:rPr>
              <a:t>﹕</a:t>
            </a:r>
            <a:r>
              <a:rPr lang="zh-TW" altLang="en-US" sz="2400">
                <a:ea typeface="華康少女文字W5(P)" pitchFamily="82" charset="-120"/>
              </a:rPr>
              <a:t>阻隔精子與卵子相遇</a:t>
            </a:r>
            <a:r>
              <a:rPr lang="zh-TW" altLang="en-US" sz="2400"/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zh-TW" sz="2400">
              <a:solidFill>
                <a:srgbClr val="008000"/>
              </a:solidFill>
            </a:endParaRPr>
          </a:p>
        </p:txBody>
      </p:sp>
      <p:pic>
        <p:nvPicPr>
          <p:cNvPr id="14340" name="Picture 4" descr="Male Cond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276475"/>
            <a:ext cx="5145088" cy="3675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>
                <a:solidFill>
                  <a:srgbClr val="003300"/>
                </a:solidFill>
                <a:latin typeface="華康POP1體W7" pitchFamily="81" charset="-120"/>
                <a:ea typeface="華康POP1體W7" pitchFamily="81" charset="-120"/>
              </a:rPr>
              <a:t>避孕方法</a:t>
            </a:r>
            <a:r>
              <a:rPr lang="en-US" altLang="zh-TW">
                <a:solidFill>
                  <a:srgbClr val="003300"/>
                </a:solidFill>
                <a:latin typeface="華康POP1體W7" pitchFamily="81" charset="-120"/>
                <a:ea typeface="華康POP1體W7" pitchFamily="81" charset="-120"/>
              </a:rPr>
              <a:t>(</a:t>
            </a:r>
            <a:r>
              <a:rPr lang="zh-TW" altLang="en-US">
                <a:solidFill>
                  <a:srgbClr val="003300"/>
                </a:solidFill>
                <a:latin typeface="華康POP1體W7" pitchFamily="81" charset="-120"/>
                <a:ea typeface="華康POP1體W7" pitchFamily="81" charset="-120"/>
              </a:rPr>
              <a:t>三</a:t>
            </a:r>
            <a:r>
              <a:rPr lang="en-US" altLang="zh-TW">
                <a:solidFill>
                  <a:srgbClr val="003300"/>
                </a:solidFill>
                <a:latin typeface="華康POP1體W7" pitchFamily="81" charset="-120"/>
                <a:ea typeface="華康POP1體W7" pitchFamily="81" charset="-120"/>
              </a:rPr>
              <a:t>)﹕</a:t>
            </a:r>
            <a:r>
              <a:rPr lang="zh-TW" altLang="en-US">
                <a:solidFill>
                  <a:srgbClr val="003300"/>
                </a:solidFill>
                <a:latin typeface="華康POP1體W7" pitchFamily="81" charset="-120"/>
                <a:ea typeface="華康POP1體W7" pitchFamily="81" charset="-120"/>
              </a:rPr>
              <a:t>男用安全套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b="1" dirty="0">
                <a:latin typeface="華康少女文字W5" pitchFamily="81" charset="-120"/>
                <a:ea typeface="華康少女文字W5" pitchFamily="81" charset="-120"/>
              </a:rPr>
              <a:t>成效率</a:t>
            </a:r>
            <a:r>
              <a:rPr lang="en-US" altLang="zh-TW" sz="2400" b="1" dirty="0">
                <a:latin typeface="華康少女文字W5" pitchFamily="81" charset="-120"/>
                <a:ea typeface="華康少女文字W5" pitchFamily="81" charset="-120"/>
              </a:rPr>
              <a:t>﹕</a:t>
            </a:r>
            <a:r>
              <a:rPr lang="zh-TW" altLang="en-US" sz="2400" dirty="0">
                <a:latin typeface="華康少女文字W5" pitchFamily="81" charset="-120"/>
                <a:ea typeface="華康少女文字W5" pitchFamily="81" charset="-120"/>
              </a:rPr>
              <a:t>在第一年使用這種避孕方法後的意外懷孕機會為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華康少女文字W5" pitchFamily="81" charset="-120"/>
                <a:ea typeface="華康少女文字W5" pitchFamily="81" charset="-120"/>
              </a:rPr>
              <a:t>        </a:t>
            </a:r>
            <a:r>
              <a:rPr lang="en-US" altLang="zh-TW" sz="2400" dirty="0">
                <a:latin typeface="華康少女文字W5" pitchFamily="81" charset="-120"/>
                <a:ea typeface="華康少女文字W5" pitchFamily="81" charset="-120"/>
              </a:rPr>
              <a:t>2-18</a:t>
            </a:r>
            <a:r>
              <a:rPr lang="zh-TW" altLang="en-US" sz="2400" dirty="0">
                <a:latin typeface="華康少女文字W5" pitchFamily="81" charset="-120"/>
                <a:ea typeface="華康少女文字W5" pitchFamily="81" charset="-120"/>
              </a:rPr>
              <a:t>％。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b="1" dirty="0">
                <a:latin typeface="華康少女文字W5" pitchFamily="81" charset="-120"/>
                <a:ea typeface="華康少女文字W5" pitchFamily="81" charset="-120"/>
              </a:rPr>
              <a:t>使用方法</a:t>
            </a:r>
            <a:r>
              <a:rPr lang="en-US" altLang="zh-TW" sz="2400" b="1" dirty="0">
                <a:latin typeface="華康少女文字W5" pitchFamily="81" charset="-120"/>
                <a:ea typeface="華康少女文字W5" pitchFamily="81" charset="-120"/>
              </a:rPr>
              <a:t>﹕</a:t>
            </a:r>
            <a:r>
              <a:rPr lang="zh-TW" altLang="en-US" sz="2400" dirty="0">
                <a:latin typeface="華康少女文字W5" pitchFamily="81" charset="-120"/>
                <a:ea typeface="華康少女文字W5" pitchFamily="81" charset="-120"/>
              </a:rPr>
              <a:t>用手擠出小囊內的空氣，然後把安全套放在勃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華康少女文字W5" pitchFamily="81" charset="-120"/>
                <a:ea typeface="華康少女文字W5" pitchFamily="81" charset="-120"/>
              </a:rPr>
              <a:t>          起的陰莖頂端，再把安全套捲起的部份拉開。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b="1" dirty="0">
                <a:latin typeface="華康少女文字W5" pitchFamily="81" charset="-120"/>
                <a:ea typeface="華康少女文字W5" pitchFamily="81" charset="-120"/>
              </a:rPr>
              <a:t>優點</a:t>
            </a:r>
            <a:r>
              <a:rPr lang="en-US" altLang="zh-TW" sz="2400" b="1" dirty="0">
                <a:latin typeface="華康少女文字W5" pitchFamily="81" charset="-120"/>
                <a:ea typeface="華康少女文字W5" pitchFamily="81" charset="-120"/>
              </a:rPr>
              <a:t>﹕</a:t>
            </a:r>
            <a:r>
              <a:rPr lang="zh-TW" altLang="en-US" sz="2400" dirty="0">
                <a:latin typeface="華康少女文字W5" pitchFamily="81" charset="-120"/>
                <a:ea typeface="華康少女文字W5" pitchFamily="81" charset="-120"/>
              </a:rPr>
              <a:t>方法簡單，又能減低感染性傳染病（包括愛滋病）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華康少女文字W5" pitchFamily="81" charset="-120"/>
                <a:ea typeface="華康少女文字W5" pitchFamily="81" charset="-120"/>
              </a:rPr>
              <a:t>      的機會。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b="1" dirty="0">
                <a:latin typeface="華康少女文字W5" pitchFamily="81" charset="-120"/>
                <a:ea typeface="華康少女文字W5" pitchFamily="81" charset="-120"/>
              </a:rPr>
              <a:t>注意</a:t>
            </a:r>
            <a:r>
              <a:rPr lang="en-US" altLang="zh-TW" sz="2400" b="1" dirty="0">
                <a:latin typeface="華康少女文字W5" pitchFamily="81" charset="-120"/>
                <a:ea typeface="華康少女文字W5" pitchFamily="81" charset="-120"/>
              </a:rPr>
              <a:t>﹕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dirty="0">
                <a:latin typeface="華康少女文字W5" pitchFamily="81" charset="-120"/>
                <a:ea typeface="華康少女文字W5" pitchFamily="81" charset="-120"/>
              </a:rPr>
              <a:t>不適合對橡膠製品和避孕藥膏的化學物品產生過敏人士使用。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dirty="0">
                <a:latin typeface="華康少女文字W5" pitchFamily="81" charset="-120"/>
                <a:ea typeface="華康少女文字W5" pitchFamily="81" charset="-120"/>
              </a:rPr>
              <a:t>使用前必須檢查使用限期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dirty="0">
                <a:latin typeface="華康少女文字W5" pitchFamily="81" charset="-120"/>
                <a:ea typeface="華康少女文字W5" pitchFamily="81" charset="-120"/>
              </a:rPr>
              <a:t>必須掌握正確的使用方法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TW" altLang="en-US" sz="2400" dirty="0">
              <a:latin typeface="華康少女文字W5" pitchFamily="81" charset="-120"/>
              <a:ea typeface="華康少女文字W5" pitchFamily="81" charset="-12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TW" altLang="en-US" sz="26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33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133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133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>
                <a:solidFill>
                  <a:srgbClr val="003300"/>
                </a:solidFill>
                <a:latin typeface="華康POP1體W7" pitchFamily="81" charset="-120"/>
                <a:ea typeface="華康POP1體W7" pitchFamily="81" charset="-120"/>
              </a:rPr>
              <a:t>避孕方法</a:t>
            </a:r>
            <a:r>
              <a:rPr lang="en-US" altLang="zh-TW">
                <a:solidFill>
                  <a:srgbClr val="003300"/>
                </a:solidFill>
                <a:latin typeface="華康POP1體W7" pitchFamily="81" charset="-120"/>
                <a:ea typeface="華康POP1體W7" pitchFamily="81" charset="-120"/>
              </a:rPr>
              <a:t>(</a:t>
            </a:r>
            <a:r>
              <a:rPr lang="zh-TW" altLang="en-US">
                <a:solidFill>
                  <a:srgbClr val="003300"/>
                </a:solidFill>
                <a:latin typeface="華康POP1體W7" pitchFamily="81" charset="-120"/>
                <a:ea typeface="華康POP1體W7" pitchFamily="81" charset="-120"/>
              </a:rPr>
              <a:t>四</a:t>
            </a:r>
            <a:r>
              <a:rPr lang="en-US" altLang="zh-TW">
                <a:solidFill>
                  <a:srgbClr val="003300"/>
                </a:solidFill>
                <a:latin typeface="華康POP1體W7" pitchFamily="81" charset="-120"/>
                <a:ea typeface="華康POP1體W7" pitchFamily="81" charset="-120"/>
              </a:rPr>
              <a:t>)﹕</a:t>
            </a:r>
            <a:r>
              <a:rPr lang="zh-TW" altLang="en-US">
                <a:solidFill>
                  <a:srgbClr val="003300"/>
                </a:solidFill>
                <a:latin typeface="華康POP1體W7" pitchFamily="81" charset="-120"/>
                <a:ea typeface="華康POP1體W7" pitchFamily="81" charset="-120"/>
              </a:rPr>
              <a:t>女用安全套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zh-TW" altLang="en-US" sz="2400" b="1">
                <a:ea typeface="華康少女文字W5(P)" pitchFamily="82" charset="-120"/>
              </a:rPr>
              <a:t>原理</a:t>
            </a:r>
            <a:r>
              <a:rPr lang="en-US" altLang="zh-TW" sz="2400" b="1">
                <a:ea typeface="華康少女文字W5(P)" pitchFamily="82" charset="-120"/>
              </a:rPr>
              <a:t>﹕</a:t>
            </a:r>
            <a:r>
              <a:rPr lang="zh-TW" altLang="en-US" sz="2400">
                <a:ea typeface="華康少女文字W5(P)" pitchFamily="82" charset="-120"/>
              </a:rPr>
              <a:t>阻隔精子與卵子相遇</a:t>
            </a:r>
            <a:r>
              <a:rPr lang="zh-TW" altLang="en-US" sz="2400"/>
              <a:t> </a:t>
            </a:r>
            <a:endParaRPr lang="zh-TW" altLang="en-US" sz="2400" b="1"/>
          </a:p>
          <a:p>
            <a:pPr algn="ctr" eaLnBrk="1" hangingPunct="1">
              <a:buFont typeface="Wingdings" panose="05000000000000000000" pitchFamily="2" charset="2"/>
              <a:buNone/>
            </a:pPr>
            <a:endParaRPr lang="zh-TW" altLang="zh-TW" sz="24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400" b="1"/>
              <a:t> </a:t>
            </a:r>
          </a:p>
        </p:txBody>
      </p:sp>
      <p:pic>
        <p:nvPicPr>
          <p:cNvPr id="16388" name="Picture 4" descr="Female Cond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2205038"/>
            <a:ext cx="5832475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>
                <a:solidFill>
                  <a:srgbClr val="003300"/>
                </a:solidFill>
                <a:latin typeface="華康POP1體W7" pitchFamily="81" charset="-120"/>
                <a:ea typeface="華康POP1體W7" pitchFamily="81" charset="-120"/>
              </a:rPr>
              <a:t>避孕方法</a:t>
            </a:r>
            <a:r>
              <a:rPr lang="en-US" altLang="zh-TW">
                <a:solidFill>
                  <a:srgbClr val="003300"/>
                </a:solidFill>
                <a:latin typeface="華康POP1體W7" pitchFamily="81" charset="-120"/>
                <a:ea typeface="華康POP1體W7" pitchFamily="81" charset="-120"/>
              </a:rPr>
              <a:t>(</a:t>
            </a:r>
            <a:r>
              <a:rPr lang="zh-TW" altLang="en-US">
                <a:solidFill>
                  <a:srgbClr val="003300"/>
                </a:solidFill>
                <a:latin typeface="華康POP1體W7" pitchFamily="81" charset="-120"/>
                <a:ea typeface="華康POP1體W7" pitchFamily="81" charset="-120"/>
              </a:rPr>
              <a:t>四</a:t>
            </a:r>
            <a:r>
              <a:rPr lang="en-US" altLang="zh-TW">
                <a:solidFill>
                  <a:srgbClr val="003300"/>
                </a:solidFill>
                <a:latin typeface="華康POP1體W7" pitchFamily="81" charset="-120"/>
                <a:ea typeface="華康POP1體W7" pitchFamily="81" charset="-120"/>
              </a:rPr>
              <a:t>)﹕</a:t>
            </a:r>
            <a:r>
              <a:rPr lang="zh-TW" altLang="en-US">
                <a:solidFill>
                  <a:srgbClr val="003300"/>
                </a:solidFill>
                <a:latin typeface="華康POP1體W7" pitchFamily="81" charset="-120"/>
                <a:ea typeface="華康POP1體W7" pitchFamily="81" charset="-120"/>
              </a:rPr>
              <a:t>女用安全套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8229600" cy="45307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400" b="1">
                <a:latin typeface="華康少女文字W5" pitchFamily="81" charset="-120"/>
                <a:ea typeface="華康少女文字W5" pitchFamily="81" charset="-120"/>
              </a:rPr>
              <a:t>成效率</a:t>
            </a:r>
            <a:r>
              <a:rPr lang="en-US" altLang="zh-TW" sz="2400" b="1">
                <a:latin typeface="華康少女文字W5" pitchFamily="81" charset="-120"/>
                <a:ea typeface="華康少女文字W5" pitchFamily="81" charset="-120"/>
              </a:rPr>
              <a:t>﹕</a:t>
            </a:r>
            <a:r>
              <a:rPr lang="zh-TW" altLang="zh-TW" sz="2400">
                <a:latin typeface="華康少女文字W5" pitchFamily="81" charset="-120"/>
                <a:ea typeface="華康少女文字W5" pitchFamily="81" charset="-120"/>
              </a:rPr>
              <a:t>婦女在第一年使用這種避孕方法後的意外</a:t>
            </a:r>
            <a:endParaRPr lang="zh-TW" altLang="en-US" sz="2400">
              <a:latin typeface="華康少女文字W5" pitchFamily="81" charset="-120"/>
              <a:ea typeface="華康少女文字W5" pitchFamily="81" charset="-12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400">
                <a:latin typeface="華康少女文字W5" pitchFamily="81" charset="-120"/>
                <a:ea typeface="華康少女文字W5" pitchFamily="81" charset="-120"/>
              </a:rPr>
              <a:t>      </a:t>
            </a:r>
            <a:r>
              <a:rPr lang="zh-TW" altLang="zh-TW" sz="2400">
                <a:latin typeface="華康少女文字W5" pitchFamily="81" charset="-120"/>
                <a:ea typeface="華康少女文字W5" pitchFamily="81" charset="-120"/>
              </a:rPr>
              <a:t>懷孕機會為5- 21％。</a:t>
            </a:r>
            <a:endParaRPr lang="zh-TW" altLang="en-US" sz="2400">
              <a:latin typeface="華康少女文字W5" pitchFamily="81" charset="-120"/>
              <a:ea typeface="華康少女文字W5" pitchFamily="81" charset="-12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zh-TW" altLang="en-US" sz="2400">
              <a:latin typeface="華康少女文字W5" pitchFamily="81" charset="-120"/>
              <a:ea typeface="華康少女文字W5" pitchFamily="81" charset="-12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400" b="1">
                <a:latin typeface="華康少女文字W5" pitchFamily="81" charset="-120"/>
                <a:ea typeface="華康少女文字W5" pitchFamily="81" charset="-120"/>
              </a:rPr>
              <a:t>使用方法</a:t>
            </a:r>
            <a:r>
              <a:rPr lang="en-US" altLang="zh-TW" sz="2400" b="1">
                <a:latin typeface="華康少女文字W5" pitchFamily="81" charset="-120"/>
                <a:ea typeface="華康少女文字W5" pitchFamily="81" charset="-120"/>
              </a:rPr>
              <a:t>﹕</a:t>
            </a:r>
            <a:r>
              <a:rPr lang="zh-TW" altLang="en-US" sz="2400">
                <a:latin typeface="華康少女文字W5" pitchFamily="81" charset="-120"/>
                <a:ea typeface="華康少女文字W5" pitchFamily="81" charset="-120"/>
              </a:rPr>
              <a:t>放在陰道內壁，在性交時收集男性精液。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zh-TW" altLang="en-US" sz="2400" b="1">
              <a:latin typeface="華康少女文字W5" pitchFamily="81" charset="-120"/>
              <a:ea typeface="華康少女文字W5" pitchFamily="81" charset="-12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400" b="1">
                <a:latin typeface="華康少女文字W5" pitchFamily="81" charset="-120"/>
                <a:ea typeface="華康少女文字W5" pitchFamily="81" charset="-120"/>
              </a:rPr>
              <a:t>優點</a:t>
            </a:r>
            <a:r>
              <a:rPr lang="en-US" altLang="zh-TW" sz="2400" b="1">
                <a:latin typeface="華康少女文字W5" pitchFamily="81" charset="-120"/>
                <a:ea typeface="華康少女文字W5" pitchFamily="81" charset="-120"/>
              </a:rPr>
              <a:t>﹕</a:t>
            </a:r>
            <a:r>
              <a:rPr lang="zh-TW" altLang="en-US" sz="2400">
                <a:latin typeface="華康少女文字W5" pitchFamily="81" charset="-120"/>
                <a:ea typeface="華康少女文字W5" pitchFamily="81" charset="-120"/>
              </a:rPr>
              <a:t>能減低感染性傳染病（包括愛滋病）的機會。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zh-TW" altLang="en-US" sz="2400">
              <a:latin typeface="華康少女文字W5" pitchFamily="81" charset="-120"/>
              <a:ea typeface="華康少女文字W5" pitchFamily="81" charset="-12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400" b="1">
                <a:latin typeface="華康少女文字W5" pitchFamily="81" charset="-120"/>
                <a:ea typeface="華康少女文字W5" pitchFamily="81" charset="-120"/>
              </a:rPr>
              <a:t>注意</a:t>
            </a:r>
            <a:r>
              <a:rPr lang="en-US" altLang="zh-TW" sz="2400" b="1">
                <a:latin typeface="華康少女文字W5" pitchFamily="81" charset="-120"/>
                <a:ea typeface="華康少女文字W5" pitchFamily="81" charset="-120"/>
              </a:rPr>
              <a:t>﹕</a:t>
            </a:r>
          </a:p>
          <a:p>
            <a:pPr eaLnBrk="1" hangingPunct="1"/>
            <a:r>
              <a:rPr lang="zh-TW" altLang="en-US" sz="2400">
                <a:latin typeface="華康少女文字W5" pitchFamily="81" charset="-120"/>
                <a:ea typeface="華康少女文字W5" pitchFamily="81" charset="-120"/>
              </a:rPr>
              <a:t>必須掌握正確的使用方法</a:t>
            </a:r>
          </a:p>
          <a:p>
            <a:pPr eaLnBrk="1" hangingPunct="1"/>
            <a:r>
              <a:rPr lang="zh-TW" altLang="zh-TW" sz="2400">
                <a:latin typeface="華康少女文字W5" pitchFamily="81" charset="-120"/>
                <a:ea typeface="華康少女文字W5" pitchFamily="81" charset="-120"/>
              </a:rPr>
              <a:t>使用前必須檢查使用限期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zh-TW" sz="2400">
              <a:latin typeface="華康少女文字W5" pitchFamily="81" charset="-120"/>
              <a:ea typeface="華康少女文字W5" pitchFamily="81" charset="-12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>
                <a:latin typeface="華康POP1體W7" pitchFamily="81" charset="-120"/>
                <a:ea typeface="華康POP1體W7" pitchFamily="81" charset="-120"/>
              </a:rPr>
              <a:t>避孕方法</a:t>
            </a:r>
            <a:r>
              <a:rPr lang="en-US" altLang="zh-TW">
                <a:latin typeface="華康POP1體W7" pitchFamily="81" charset="-120"/>
                <a:ea typeface="華康POP1體W7" pitchFamily="81" charset="-120"/>
              </a:rPr>
              <a:t>(</a:t>
            </a:r>
            <a:r>
              <a:rPr lang="zh-TW" altLang="en-US">
                <a:latin typeface="華康POP1體W7" pitchFamily="81" charset="-120"/>
                <a:ea typeface="華康POP1體W7" pitchFamily="81" charset="-120"/>
              </a:rPr>
              <a:t>五</a:t>
            </a:r>
            <a:r>
              <a:rPr lang="en-US" altLang="zh-TW">
                <a:latin typeface="華康POP1體W7" pitchFamily="81" charset="-120"/>
                <a:ea typeface="華康POP1體W7" pitchFamily="81" charset="-120"/>
              </a:rPr>
              <a:t>)﹕</a:t>
            </a:r>
            <a:r>
              <a:rPr lang="zh-TW" altLang="en-US">
                <a:latin typeface="華康POP1體W7" pitchFamily="81" charset="-120"/>
                <a:ea typeface="華康POP1體W7" pitchFamily="81" charset="-120"/>
              </a:rPr>
              <a:t>外用避孕藥物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000" b="1" dirty="0">
                <a:latin typeface="華康少女文字W5(P)" pitchFamily="82" charset="-120"/>
                <a:ea typeface="華康少女文字W5(P)" pitchFamily="82" charset="-120"/>
              </a:rPr>
              <a:t>原理</a:t>
            </a:r>
            <a:r>
              <a:rPr lang="en-US" altLang="zh-TW" sz="2000" b="1" dirty="0">
                <a:latin typeface="華康少女文字W5(P)" pitchFamily="82" charset="-120"/>
                <a:ea typeface="華康少女文字W5(P)" pitchFamily="82" charset="-120"/>
              </a:rPr>
              <a:t>﹕</a:t>
            </a:r>
            <a:r>
              <a:rPr lang="zh-TW" altLang="en-US" sz="2000" dirty="0">
                <a:latin typeface="華康少女文字W5(P)" pitchFamily="82" charset="-120"/>
                <a:ea typeface="華康少女文字W5(P)" pitchFamily="82" charset="-120"/>
              </a:rPr>
              <a:t>殺死精子或使精子失去活動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000" dirty="0">
                <a:latin typeface="華康少女文字W5(P)" pitchFamily="82" charset="-120"/>
                <a:ea typeface="華康少女文字W5(P)" pitchFamily="82" charset="-120"/>
              </a:rPr>
              <a:t>         能力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zh-TW" altLang="en-US" sz="2000" dirty="0">
              <a:latin typeface="華康少女文字W5(P)" pitchFamily="82" charset="-120"/>
              <a:ea typeface="華康少女文字W5(P)" pitchFamily="82" charset="-12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000" b="1" dirty="0">
                <a:latin typeface="華康少女文字W5(P)" pitchFamily="82" charset="-120"/>
                <a:ea typeface="華康少女文字W5(P)" pitchFamily="82" charset="-120"/>
              </a:rPr>
              <a:t>成效率</a:t>
            </a:r>
            <a:r>
              <a:rPr lang="en-US" altLang="zh-TW" sz="2000" b="1" dirty="0">
                <a:latin typeface="華康少女文字W5(P)" pitchFamily="82" charset="-120"/>
                <a:ea typeface="華康少女文字W5(P)" pitchFamily="82" charset="-120"/>
              </a:rPr>
              <a:t>﹕</a:t>
            </a:r>
            <a:r>
              <a:rPr lang="zh-TW" altLang="zh-TW" sz="2000" dirty="0">
                <a:latin typeface="華康少女文字W5(P)" pitchFamily="82" charset="-120"/>
                <a:ea typeface="華康少女文字W5(P)" pitchFamily="82" charset="-120"/>
              </a:rPr>
              <a:t>婦女在第一年使用</a:t>
            </a:r>
            <a:endParaRPr lang="zh-TW" altLang="en-US" sz="2000" dirty="0">
              <a:latin typeface="華康少女文字W5(P)" pitchFamily="82" charset="-120"/>
              <a:ea typeface="華康少女文字W5(P)" pitchFamily="82" charset="-12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000" dirty="0">
                <a:latin typeface="華康少女文字W5(P)" pitchFamily="82" charset="-120"/>
                <a:ea typeface="華康少女文字W5(P)" pitchFamily="82" charset="-120"/>
              </a:rPr>
              <a:t>         </a:t>
            </a:r>
            <a:r>
              <a:rPr lang="zh-TW" altLang="zh-TW" sz="2000" dirty="0">
                <a:latin typeface="華康少女文字W5(P)" pitchFamily="82" charset="-120"/>
                <a:ea typeface="華康少女文字W5(P)" pitchFamily="82" charset="-120"/>
              </a:rPr>
              <a:t>這種避孕方法後的</a:t>
            </a:r>
            <a:endParaRPr lang="zh-TW" altLang="en-US" sz="2000" dirty="0">
              <a:latin typeface="華康少女文字W5(P)" pitchFamily="82" charset="-120"/>
              <a:ea typeface="華康少女文字W5(P)" pitchFamily="82" charset="-12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000" dirty="0">
                <a:latin typeface="華康少女文字W5(P)" pitchFamily="82" charset="-120"/>
                <a:ea typeface="華康少女文字W5(P)" pitchFamily="82" charset="-120"/>
              </a:rPr>
              <a:t>         </a:t>
            </a:r>
            <a:r>
              <a:rPr lang="zh-TW" altLang="zh-TW" sz="2000" dirty="0">
                <a:latin typeface="華康少女文字W5(P)" pitchFamily="82" charset="-120"/>
                <a:ea typeface="華康少女文字W5(P)" pitchFamily="82" charset="-120"/>
              </a:rPr>
              <a:t>意外懷孕機會為</a:t>
            </a:r>
            <a:endParaRPr lang="zh-TW" altLang="en-US" sz="2000" dirty="0">
              <a:latin typeface="華康少女文字W5(P)" pitchFamily="82" charset="-120"/>
              <a:ea typeface="華康少女文字W5(P)" pitchFamily="82" charset="-120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zh-TW" altLang="en-US" sz="2000" dirty="0">
                <a:latin typeface="華康少女文字W5(P)" pitchFamily="82" charset="-120"/>
                <a:ea typeface="華康少女文字W5(P)" pitchFamily="82" charset="-120"/>
              </a:rPr>
              <a:t>         </a:t>
            </a:r>
            <a:r>
              <a:rPr lang="en-US" altLang="zh-TW" sz="2000" dirty="0">
                <a:latin typeface="華康少女文字W5(P)" pitchFamily="82" charset="-120"/>
                <a:ea typeface="華康少女文字W5(P)" pitchFamily="82" charset="-120"/>
              </a:rPr>
              <a:t>18-28</a:t>
            </a:r>
            <a:r>
              <a:rPr lang="zh-TW" altLang="zh-TW" sz="2000" dirty="0">
                <a:latin typeface="華康少女文字W5(P)" pitchFamily="82" charset="-120"/>
                <a:ea typeface="華康少女文字W5(P)" pitchFamily="82" charset="-120"/>
              </a:rPr>
              <a:t>％。</a:t>
            </a:r>
            <a:endParaRPr lang="zh-TW" altLang="en-US" sz="2000" dirty="0">
              <a:latin typeface="華康少女文字W5(P)" pitchFamily="82" charset="-120"/>
              <a:ea typeface="華康少女文字W5(P)" pitchFamily="82" charset="-12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zh-TW" altLang="en-US" sz="2000" dirty="0">
              <a:latin typeface="華康少女文字W5(P)" pitchFamily="82" charset="-120"/>
              <a:ea typeface="華康少女文字W5(P)" pitchFamily="82" charset="-12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000" b="1" dirty="0">
                <a:latin typeface="華康少女文字W5(P)" pitchFamily="82" charset="-120"/>
                <a:ea typeface="華康少女文字W5(P)" pitchFamily="82" charset="-120"/>
              </a:rPr>
              <a:t>種類</a:t>
            </a:r>
            <a:r>
              <a:rPr lang="en-US" altLang="zh-TW" sz="2000" b="1" dirty="0">
                <a:latin typeface="華康少女文字W5(P)" pitchFamily="82" charset="-120"/>
                <a:ea typeface="華康少女文字W5(P)" pitchFamily="82" charset="-120"/>
              </a:rPr>
              <a:t>﹕</a:t>
            </a:r>
            <a:r>
              <a:rPr lang="zh-TW" altLang="en-US" sz="2000" dirty="0">
                <a:latin typeface="華康少女文字W5(P)" pitchFamily="82" charset="-120"/>
                <a:ea typeface="華康少女文字W5(P)" pitchFamily="82" charset="-120"/>
              </a:rPr>
              <a:t>滅精膏、滅精泡丸、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000" dirty="0">
                <a:latin typeface="華康少女文字W5(P)" pitchFamily="82" charset="-120"/>
                <a:ea typeface="華康少女文字W5(P)" pitchFamily="82" charset="-120"/>
              </a:rPr>
              <a:t>          避孕棉、避孕軟膜。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zh-TW" altLang="en-US" sz="2000" dirty="0">
              <a:latin typeface="華康少女文字W5(P)" pitchFamily="82" charset="-120"/>
              <a:ea typeface="華康少女文字W5(P)" pitchFamily="82" charset="-12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000" b="1" dirty="0">
                <a:ea typeface="華康少女文字W5(P)" pitchFamily="82" charset="-120"/>
              </a:rPr>
              <a:t>優點</a:t>
            </a:r>
            <a:r>
              <a:rPr lang="en-US" altLang="zh-TW" sz="2000" b="1" dirty="0">
                <a:ea typeface="華康少女文字W5(P)" pitchFamily="82" charset="-120"/>
              </a:rPr>
              <a:t>﹕</a:t>
            </a:r>
            <a:r>
              <a:rPr lang="zh-TW" altLang="en-US" sz="2000" dirty="0">
                <a:latin typeface="華康少女文字W5(P)" pitchFamily="82" charset="-120"/>
                <a:ea typeface="華康少女文字W5(P)" pitchFamily="82" charset="-120"/>
              </a:rPr>
              <a:t>無須醫生處方，並且對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000" dirty="0">
                <a:latin typeface="華康少女文字W5(P)" pitchFamily="82" charset="-120"/>
                <a:ea typeface="華康少女文字W5(P)" pitchFamily="82" charset="-120"/>
              </a:rPr>
              <a:t>         身體無害。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zh-TW" altLang="en-US" sz="2000" dirty="0">
              <a:latin typeface="華康少女文字W5(P)" pitchFamily="82" charset="-120"/>
              <a:ea typeface="華康少女文字W5(P)" pitchFamily="82" charset="-12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000" b="1" dirty="0">
                <a:latin typeface="華康少女文字W5(P)" pitchFamily="82" charset="-120"/>
                <a:ea typeface="華康少女文字W5(P)" pitchFamily="82" charset="-120"/>
              </a:rPr>
              <a:t>注意</a:t>
            </a:r>
            <a:r>
              <a:rPr lang="en-US" altLang="zh-TW" sz="2000" dirty="0">
                <a:latin typeface="華康少女文字W5(P)" pitchFamily="82" charset="-120"/>
                <a:ea typeface="華康少女文字W5(P)" pitchFamily="82" charset="-120"/>
              </a:rPr>
              <a:t>﹕</a:t>
            </a:r>
            <a:r>
              <a:rPr lang="zh-TW" altLang="en-US" sz="2000" dirty="0">
                <a:latin typeface="華康少女文字W5(P)" pitchFamily="82" charset="-120"/>
                <a:ea typeface="華康少女文字W5(P)" pitchFamily="82" charset="-120"/>
              </a:rPr>
              <a:t>避孕成效較低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zh-TW" altLang="en-US" sz="2000" dirty="0">
              <a:latin typeface="華康少女文字W5(P)" pitchFamily="82" charset="-120"/>
              <a:ea typeface="華康少女文字W5(P)" pitchFamily="82" charset="-12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TW" sz="1400" b="1" dirty="0"/>
          </a:p>
        </p:txBody>
      </p:sp>
      <p:pic>
        <p:nvPicPr>
          <p:cNvPr id="18436" name="Picture 7" descr="Spermicid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5" y="2205038"/>
            <a:ext cx="5000625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42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42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 dirty="0">
                <a:latin typeface="華康POP1體W7" pitchFamily="81" charset="-120"/>
                <a:ea typeface="華康POP1體W7" pitchFamily="81" charset="-120"/>
              </a:rPr>
              <a:t>避孕方法</a:t>
            </a:r>
            <a:r>
              <a:rPr lang="en-US" altLang="zh-TW" dirty="0" smtClean="0">
                <a:latin typeface="華康POP1體W7" pitchFamily="81" charset="-120"/>
                <a:ea typeface="華康POP1體W7" pitchFamily="81" charset="-120"/>
              </a:rPr>
              <a:t>(</a:t>
            </a:r>
            <a:r>
              <a:rPr lang="zh-TW" altLang="en-US" dirty="0" smtClean="0">
                <a:latin typeface="華康POP1體W7" pitchFamily="81" charset="-120"/>
                <a:ea typeface="華康POP1體W7" pitchFamily="81" charset="-120"/>
              </a:rPr>
              <a:t>六</a:t>
            </a:r>
            <a:r>
              <a:rPr lang="en-US" altLang="zh-TW" dirty="0" smtClean="0">
                <a:latin typeface="華康POP1體W7" pitchFamily="81" charset="-120"/>
                <a:ea typeface="華康POP1體W7" pitchFamily="81" charset="-120"/>
              </a:rPr>
              <a:t>)﹕</a:t>
            </a:r>
            <a:r>
              <a:rPr lang="zh-TW" altLang="en-US" dirty="0">
                <a:latin typeface="華康POP1體W7" pitchFamily="81" charset="-120"/>
                <a:ea typeface="華康POP1體W7" pitchFamily="81" charset="-120"/>
              </a:rPr>
              <a:t>自然家庭計劃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zh-TW" sz="2400" b="1" dirty="0">
                <a:latin typeface="華康少女文字W5(P)" pitchFamily="82" charset="-120"/>
                <a:ea typeface="華康少女文字W5(P)" pitchFamily="82" charset="-120"/>
              </a:rPr>
              <a:t>成效率：</a:t>
            </a:r>
            <a:r>
              <a:rPr lang="zh-TW" altLang="zh-TW" sz="2400" dirty="0">
                <a:latin typeface="華康少女文字W5(P)" pitchFamily="82" charset="-120"/>
                <a:ea typeface="華康少女文字W5(P)" pitchFamily="82" charset="-120"/>
              </a:rPr>
              <a:t>在第一年使用這種避孕方法後的意外懷孕機會為</a:t>
            </a:r>
            <a:endParaRPr lang="zh-TW" altLang="en-US" sz="2400" dirty="0">
              <a:latin typeface="華康少女文字W5(P)" pitchFamily="82" charset="-120"/>
              <a:ea typeface="華康少女文字W5(P)" pitchFamily="82" charset="-12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400" dirty="0">
                <a:latin typeface="華康少女文字W5(P)" pitchFamily="82" charset="-120"/>
                <a:ea typeface="華康少女文字W5(P)" pitchFamily="82" charset="-120"/>
              </a:rPr>
              <a:t>         </a:t>
            </a:r>
            <a:r>
              <a:rPr lang="en-US" altLang="zh-TW" sz="2400" dirty="0">
                <a:latin typeface="華康少女文字W5(P)" pitchFamily="82" charset="-120"/>
                <a:ea typeface="華康少女文字W5(P)" pitchFamily="82" charset="-120"/>
              </a:rPr>
              <a:t>4</a:t>
            </a:r>
            <a:r>
              <a:rPr lang="zh-TW" altLang="zh-TW" sz="2400" dirty="0">
                <a:latin typeface="華康少女文字W5(P)" pitchFamily="82" charset="-120"/>
                <a:ea typeface="華康少女文字W5(P)" pitchFamily="82" charset="-120"/>
              </a:rPr>
              <a:t>- 2</a:t>
            </a:r>
            <a:r>
              <a:rPr lang="en-US" altLang="zh-TW" sz="2400" dirty="0">
                <a:latin typeface="華康少女文字W5(P)" pitchFamily="82" charset="-120"/>
                <a:ea typeface="華康少女文字W5(P)" pitchFamily="82" charset="-120"/>
              </a:rPr>
              <a:t>4</a:t>
            </a:r>
            <a:r>
              <a:rPr lang="zh-TW" altLang="zh-TW" sz="2400" dirty="0">
                <a:latin typeface="華康少女文字W5(P)" pitchFamily="82" charset="-120"/>
                <a:ea typeface="華康少女文字W5(P)" pitchFamily="82" charset="-120"/>
              </a:rPr>
              <a:t>％。</a:t>
            </a:r>
            <a:endParaRPr lang="zh-TW" altLang="en-US" sz="2400" dirty="0">
              <a:latin typeface="華康少女文字W5(P)" pitchFamily="82" charset="-120"/>
              <a:ea typeface="華康少女文字W5(P)" pitchFamily="82" charset="-12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zh-TW" altLang="en-US" sz="2400" dirty="0">
              <a:latin typeface="華康少女文字W5(P)" pitchFamily="82" charset="-120"/>
              <a:ea typeface="華康少女文字W5(P)" pitchFamily="82" charset="-12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400" b="1" dirty="0">
                <a:latin typeface="華康少女文字W5(P)" pitchFamily="82" charset="-120"/>
                <a:ea typeface="華康少女文字W5(P)" pitchFamily="82" charset="-120"/>
              </a:rPr>
              <a:t>優點</a:t>
            </a:r>
            <a:r>
              <a:rPr lang="en-US" altLang="zh-TW" sz="2400" b="1" dirty="0">
                <a:latin typeface="華康少女文字W5(P)" pitchFamily="82" charset="-120"/>
                <a:ea typeface="華康少女文字W5(P)" pitchFamily="82" charset="-120"/>
              </a:rPr>
              <a:t>﹕</a:t>
            </a:r>
            <a:r>
              <a:rPr lang="zh-TW" altLang="en-US" sz="2400" dirty="0">
                <a:latin typeface="華康少女文字W5(P)" pitchFamily="82" charset="-120"/>
                <a:ea typeface="華康少女文字W5(P)" pitchFamily="82" charset="-120"/>
              </a:rPr>
              <a:t>沒有任何副作用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zh-TW" altLang="en-US" sz="2400" b="1" dirty="0">
              <a:latin typeface="華康少女文字W5(P)" pitchFamily="82" charset="-120"/>
              <a:ea typeface="華康少女文字W5(P)" pitchFamily="82" charset="-12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400" b="1" dirty="0">
                <a:latin typeface="華康少女文字W5(P)" pitchFamily="82" charset="-120"/>
                <a:ea typeface="華康少女文字W5(P)" pitchFamily="82" charset="-120"/>
              </a:rPr>
              <a:t>注意</a:t>
            </a:r>
            <a:r>
              <a:rPr lang="en-US" altLang="zh-TW" sz="2400" b="1" dirty="0">
                <a:latin typeface="華康少女文字W5(P)" pitchFamily="82" charset="-120"/>
                <a:ea typeface="華康少女文字W5(P)" pitchFamily="82" charset="-120"/>
              </a:rPr>
              <a:t>﹕</a:t>
            </a:r>
            <a:r>
              <a:rPr lang="zh-TW" altLang="en-US" sz="2400" dirty="0">
                <a:latin typeface="華康少女文字W5(P)" pitchFamily="82" charset="-120"/>
                <a:ea typeface="華康少女文字W5(P)" pitchFamily="82" charset="-120"/>
              </a:rPr>
              <a:t>不適宜月經不規則、或因患病、生育後、更年期等而導致月經週期受影響的婦女使用。</a:t>
            </a:r>
          </a:p>
          <a:p>
            <a:pPr eaLnBrk="1" hangingPunct="1"/>
            <a:endParaRPr lang="en-US" altLang="zh-TW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 dirty="0">
                <a:latin typeface="華康POP1體W7" pitchFamily="81" charset="-120"/>
                <a:ea typeface="華康POP1體W7" pitchFamily="81" charset="-120"/>
              </a:rPr>
              <a:t>避孕方法</a:t>
            </a:r>
            <a:r>
              <a:rPr lang="en-US" altLang="zh-TW" dirty="0" smtClean="0">
                <a:latin typeface="華康POP1體W7" pitchFamily="81" charset="-120"/>
                <a:ea typeface="華康POP1體W7" pitchFamily="81" charset="-120"/>
              </a:rPr>
              <a:t>(</a:t>
            </a:r>
            <a:r>
              <a:rPr lang="zh-TW" altLang="en-US" dirty="0" smtClean="0">
                <a:latin typeface="華康POP1體W7" pitchFamily="81" charset="-120"/>
                <a:ea typeface="華康POP1體W7" pitchFamily="81" charset="-120"/>
              </a:rPr>
              <a:t>六</a:t>
            </a:r>
            <a:r>
              <a:rPr lang="en-US" altLang="zh-TW" dirty="0" smtClean="0">
                <a:latin typeface="華康POP1體W7" pitchFamily="81" charset="-120"/>
                <a:ea typeface="華康POP1體W7" pitchFamily="81" charset="-120"/>
              </a:rPr>
              <a:t>)﹕</a:t>
            </a:r>
            <a:r>
              <a:rPr lang="zh-TW" altLang="en-US" dirty="0">
                <a:latin typeface="華康POP1體W7" pitchFamily="81" charset="-120"/>
                <a:ea typeface="華康POP1體W7" pitchFamily="81" charset="-120"/>
              </a:rPr>
              <a:t>自然家庭計劃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5165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華康少女文字W5(P)" pitchFamily="82" charset="-120"/>
                <a:ea typeface="華康少女文字W5(P)" pitchFamily="82" charset="-120"/>
              </a:rPr>
              <a:t>又</a:t>
            </a:r>
            <a:r>
              <a:rPr lang="en-US" altLang="en-US" sz="2400" dirty="0">
                <a:latin typeface="華康少女文字W5(P)" pitchFamily="82" charset="-120"/>
                <a:ea typeface="華康少女文字W5(P)" pitchFamily="82" charset="-120"/>
              </a:rPr>
              <a:t>稱</a:t>
            </a:r>
            <a:r>
              <a:rPr lang="zh-TW" altLang="en-US" sz="2400" dirty="0">
                <a:latin typeface="華康少女文字W5(P)" pitchFamily="82" charset="-120"/>
                <a:ea typeface="華康少女文字W5(P)" pitchFamily="82" charset="-120"/>
              </a:rPr>
              <a:t>之為</a:t>
            </a:r>
            <a:r>
              <a:rPr lang="zh-TW" altLang="en-US" sz="2400" b="1" dirty="0">
                <a:latin typeface="華康少女文字W5(P)" pitchFamily="82" charset="-120"/>
                <a:ea typeface="華康少女文字W5(P)" pitchFamily="82" charset="-120"/>
              </a:rPr>
              <a:t>排卵期推算法</a:t>
            </a:r>
            <a:r>
              <a:rPr lang="zh-TW" altLang="en-US" sz="2400" dirty="0">
                <a:latin typeface="華康少女文字W5(P)" pitchFamily="82" charset="-120"/>
                <a:ea typeface="華康少女文字W5(P)" pitchFamily="82" charset="-120"/>
              </a:rPr>
              <a:t>或</a:t>
            </a:r>
            <a:r>
              <a:rPr lang="zh-TW" altLang="en-US" sz="2400" b="1" dirty="0">
                <a:latin typeface="華康少女文字W5(P)" pitchFamily="82" charset="-120"/>
                <a:ea typeface="華康少女文字W5(P)" pitchFamily="82" charset="-120"/>
              </a:rPr>
              <a:t>安全期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zh-TW" altLang="en-US" sz="2400" b="1" dirty="0">
              <a:latin typeface="華康少女文字W5(P)" pitchFamily="82" charset="-120"/>
              <a:ea typeface="華康少女文字W5(P)" pitchFamily="82" charset="-12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400" b="1" dirty="0">
                <a:latin typeface="華康少女文字W5(P)" pitchFamily="82" charset="-120"/>
                <a:ea typeface="華康少女文字W5(P)" pitchFamily="82" charset="-120"/>
              </a:rPr>
              <a:t>原理</a:t>
            </a:r>
            <a:r>
              <a:rPr lang="en-US" altLang="zh-TW" sz="2400" b="1" dirty="0">
                <a:latin typeface="華康少女文字W5(P)" pitchFamily="82" charset="-120"/>
                <a:ea typeface="華康少女文字W5(P)" pitchFamily="82" charset="-120"/>
              </a:rPr>
              <a:t>﹕</a:t>
            </a:r>
            <a:r>
              <a:rPr lang="zh-TW" altLang="en-US" sz="2400" dirty="0">
                <a:latin typeface="華康少女文字W5(P)" pitchFamily="82" charset="-120"/>
                <a:ea typeface="華康少女文字W5(P)" pitchFamily="82" charset="-120"/>
              </a:rPr>
              <a:t>於排卵期或生育期間避免性交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zh-TW" altLang="en-US" sz="2400" b="1" dirty="0">
              <a:latin typeface="華康少女文字W5(P)" pitchFamily="82" charset="-120"/>
              <a:ea typeface="華康少女文字W5(P)" pitchFamily="82" charset="-12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400" b="1" dirty="0">
                <a:latin typeface="華康少女文字W5(P)" pitchFamily="82" charset="-120"/>
                <a:ea typeface="華康少女文字W5(P)" pitchFamily="82" charset="-120"/>
              </a:rPr>
              <a:t>採用方法</a:t>
            </a:r>
            <a:r>
              <a:rPr lang="en-US" altLang="zh-TW" sz="2400" b="1" dirty="0">
                <a:latin typeface="華康少女文字W5(P)" pitchFamily="82" charset="-120"/>
                <a:ea typeface="華康少女文字W5(P)" pitchFamily="82" charset="-120"/>
              </a:rPr>
              <a:t>﹕</a:t>
            </a:r>
            <a:r>
              <a:rPr lang="en-US" altLang="zh-TW" sz="2400" dirty="0">
                <a:solidFill>
                  <a:srgbClr val="FF0066"/>
                </a:solidFill>
                <a:latin typeface="華康少女文字W5(P)" pitchFamily="82" charset="-120"/>
                <a:ea typeface="華康少女文字W5(P)" pitchFamily="82" charset="-120"/>
              </a:rPr>
              <a:t>(1)  </a:t>
            </a:r>
            <a:r>
              <a:rPr lang="zh-TW" altLang="en-US" sz="2400" dirty="0">
                <a:solidFill>
                  <a:srgbClr val="FF0066"/>
                </a:solidFill>
                <a:latin typeface="華康少女文字W5(P)" pitchFamily="82" charset="-120"/>
                <a:ea typeface="華康少女文字W5(P)" pitchFamily="82" charset="-120"/>
              </a:rPr>
              <a:t>體溫紀錄法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zh-TW" altLang="en-US" sz="2400" dirty="0">
              <a:solidFill>
                <a:srgbClr val="FF0066"/>
              </a:solidFill>
              <a:latin typeface="華康少女文字W5(P)" pitchFamily="82" charset="-120"/>
              <a:ea typeface="華康少女文字W5(P)" pitchFamily="82" charset="-12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zh-TW" altLang="en-US" sz="2400" dirty="0">
              <a:solidFill>
                <a:srgbClr val="FF0066"/>
              </a:solidFill>
              <a:latin typeface="華康少女文字W5(P)" pitchFamily="82" charset="-120"/>
              <a:ea typeface="華康少女文字W5(P)" pitchFamily="82" charset="-12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solidFill>
                  <a:srgbClr val="FF0066"/>
                </a:solidFill>
                <a:latin typeface="華康少女文字W5(P)" pitchFamily="82" charset="-120"/>
                <a:ea typeface="華康少女文字W5(P)" pitchFamily="82" charset="-120"/>
              </a:rPr>
              <a:t>		       </a:t>
            </a:r>
            <a:r>
              <a:rPr lang="en-US" altLang="zh-TW" sz="2400" dirty="0">
                <a:solidFill>
                  <a:srgbClr val="FF0066"/>
                </a:solidFill>
                <a:latin typeface="華康少女文字W5(P)" pitchFamily="82" charset="-120"/>
                <a:ea typeface="華康少女文字W5(P)" pitchFamily="82" charset="-120"/>
              </a:rPr>
              <a:t>(2)                </a:t>
            </a:r>
            <a:r>
              <a:rPr lang="zh-TW" altLang="en-US" sz="2400">
                <a:solidFill>
                  <a:srgbClr val="FF0066"/>
                </a:solidFill>
                <a:latin typeface="華康少女文字W5(P)" pitchFamily="82" charset="-120"/>
                <a:ea typeface="華康少女文字W5(P)" pitchFamily="82" charset="-120"/>
              </a:rPr>
              <a:t>日曆計算法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zh-TW" altLang="en-US" sz="2400">
              <a:solidFill>
                <a:srgbClr val="FF0066"/>
              </a:solidFill>
              <a:latin typeface="華康少女文字W5(P)" pitchFamily="82" charset="-120"/>
              <a:ea typeface="華康少女文字W5(P)" pitchFamily="82" charset="-12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zh-TW" altLang="en-US" sz="2400" dirty="0">
              <a:solidFill>
                <a:srgbClr val="FF0066"/>
              </a:solidFill>
              <a:latin typeface="華康少女文字W5(P)" pitchFamily="82" charset="-120"/>
              <a:ea typeface="華康少女文字W5(P)" pitchFamily="82" charset="-12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solidFill>
                  <a:srgbClr val="FF0066"/>
                </a:solidFill>
                <a:latin typeface="華康少女文字W5(P)" pitchFamily="82" charset="-120"/>
                <a:ea typeface="華康少女文字W5(P)" pitchFamily="82" charset="-120"/>
              </a:rPr>
              <a:t>		       </a:t>
            </a:r>
            <a:r>
              <a:rPr lang="en-US" altLang="zh-TW" sz="2400" dirty="0">
                <a:solidFill>
                  <a:srgbClr val="FF0066"/>
                </a:solidFill>
                <a:latin typeface="華康少女文字W5(P)" pitchFamily="82" charset="-120"/>
                <a:ea typeface="華康少女文字W5(P)" pitchFamily="82" charset="-120"/>
              </a:rPr>
              <a:t>(3)   </a:t>
            </a:r>
            <a:r>
              <a:rPr lang="zh-TW" altLang="en-US" sz="2400" dirty="0">
                <a:solidFill>
                  <a:srgbClr val="FF0066"/>
                </a:solidFill>
                <a:latin typeface="華康少女文字W5(P)" pitchFamily="82" charset="-120"/>
                <a:ea typeface="華康少女文字W5(P)" pitchFamily="82" charset="-120"/>
              </a:rPr>
              <a:t>子宮頸黏液計算法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zh-TW" altLang="en-US" sz="2400" dirty="0">
              <a:solidFill>
                <a:srgbClr val="FF0066"/>
              </a:solidFill>
              <a:latin typeface="華康少女文字W5(P)" pitchFamily="82" charset="-120"/>
              <a:ea typeface="華康少女文字W5(P)" pitchFamily="82" charset="-12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400" dirty="0"/>
              <a:t>	</a:t>
            </a:r>
          </a:p>
        </p:txBody>
      </p:sp>
      <p:pic>
        <p:nvPicPr>
          <p:cNvPr id="21508" name="Picture 4" descr="AOD0000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580606"/>
            <a:ext cx="1152525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5" descr="AOR0004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4724400"/>
            <a:ext cx="1008062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Picture 6" descr="BLR0004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2852738"/>
            <a:ext cx="10572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 dirty="0">
                <a:latin typeface="華康POP1體W7" pitchFamily="81" charset="-120"/>
                <a:ea typeface="華康POP1體W7" pitchFamily="81" charset="-120"/>
              </a:rPr>
              <a:t>避孕方法</a:t>
            </a:r>
            <a:r>
              <a:rPr lang="en-US" altLang="zh-TW" dirty="0" smtClean="0">
                <a:latin typeface="華康POP1體W7" pitchFamily="81" charset="-120"/>
                <a:ea typeface="華康POP1體W7" pitchFamily="81" charset="-120"/>
              </a:rPr>
              <a:t>(</a:t>
            </a:r>
            <a:r>
              <a:rPr lang="zh-TW" altLang="en-US" dirty="0" smtClean="0">
                <a:latin typeface="華康POP1體W7" pitchFamily="81" charset="-120"/>
                <a:ea typeface="華康POP1體W7" pitchFamily="81" charset="-120"/>
              </a:rPr>
              <a:t>七</a:t>
            </a:r>
            <a:r>
              <a:rPr lang="en-US" altLang="zh-TW" dirty="0" smtClean="0">
                <a:latin typeface="華康POP1體W7" pitchFamily="81" charset="-120"/>
                <a:ea typeface="華康POP1體W7" pitchFamily="81" charset="-120"/>
              </a:rPr>
              <a:t>)﹕</a:t>
            </a:r>
            <a:r>
              <a:rPr lang="zh-TW" altLang="en-US" dirty="0">
                <a:latin typeface="華康POP1體W7" pitchFamily="81" charset="-120"/>
                <a:ea typeface="華康POP1體W7" pitchFamily="81" charset="-120"/>
              </a:rPr>
              <a:t>子宮帽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844675"/>
            <a:ext cx="7129462" cy="42862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800" b="1" dirty="0">
                <a:latin typeface="華康少女文字W5" pitchFamily="81" charset="-120"/>
                <a:ea typeface="華康少女文字W5" pitchFamily="81" charset="-120"/>
              </a:rPr>
              <a:t>原理</a:t>
            </a:r>
            <a:r>
              <a:rPr lang="en-US" altLang="zh-TW" sz="2800" b="1" dirty="0">
                <a:latin typeface="華康少女文字W5" pitchFamily="81" charset="-120"/>
                <a:ea typeface="華康少女文字W5" pitchFamily="81" charset="-120"/>
              </a:rPr>
              <a:t>﹕</a:t>
            </a:r>
            <a:r>
              <a:rPr lang="zh-TW" altLang="en-US" sz="2800" dirty="0">
                <a:latin typeface="華康少女文字W5" pitchFamily="81" charset="-120"/>
                <a:ea typeface="華康少女文字W5" pitchFamily="81" charset="-120"/>
              </a:rPr>
              <a:t>阻擋精子和卵子相遇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TW" altLang="en-US" sz="2800" dirty="0">
              <a:latin typeface="華康少女文字W5" pitchFamily="81" charset="-120"/>
              <a:ea typeface="華康少女文字W5" pitchFamily="81" charset="-12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800" b="1" dirty="0">
                <a:latin typeface="華康少女文字W5" pitchFamily="81" charset="-120"/>
                <a:ea typeface="華康少女文字W5" pitchFamily="81" charset="-120"/>
              </a:rPr>
              <a:t>成效率</a:t>
            </a:r>
            <a:r>
              <a:rPr lang="en-US" altLang="zh-TW" sz="2800" b="1" dirty="0">
                <a:latin typeface="華康少女文字W5" pitchFamily="81" charset="-120"/>
                <a:ea typeface="華康少女文字W5" pitchFamily="81" charset="-120"/>
              </a:rPr>
              <a:t>﹕</a:t>
            </a:r>
            <a:r>
              <a:rPr lang="zh-TW" altLang="zh-TW" sz="2800" dirty="0">
                <a:latin typeface="華康少女文字W5" pitchFamily="81" charset="-120"/>
                <a:ea typeface="華康少女文字W5" pitchFamily="81" charset="-120"/>
              </a:rPr>
              <a:t>婦女在第一年使用這種避孕方法</a:t>
            </a:r>
            <a:endParaRPr lang="zh-TW" altLang="en-US" sz="2800" dirty="0">
              <a:latin typeface="華康少女文字W5" pitchFamily="81" charset="-120"/>
              <a:ea typeface="華康少女文字W5" pitchFamily="81" charset="-12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800" dirty="0">
                <a:latin typeface="華康少女文字W5" pitchFamily="81" charset="-120"/>
                <a:ea typeface="華康少女文字W5" pitchFamily="81" charset="-120"/>
              </a:rPr>
              <a:t>        </a:t>
            </a:r>
            <a:r>
              <a:rPr lang="zh-TW" altLang="zh-TW" sz="2800" dirty="0">
                <a:latin typeface="華康少女文字W5" pitchFamily="81" charset="-120"/>
                <a:ea typeface="華康少女文字W5" pitchFamily="81" charset="-120"/>
              </a:rPr>
              <a:t>後的意外懷孕機會為6 - 20%。</a:t>
            </a:r>
            <a:endParaRPr lang="zh-TW" altLang="en-US" sz="2800" dirty="0">
              <a:latin typeface="華康少女文字W5" pitchFamily="81" charset="-120"/>
              <a:ea typeface="華康少女文字W5" pitchFamily="81" charset="-12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TW" altLang="en-US" sz="2800" b="1" dirty="0">
              <a:latin typeface="華康少女文字W5" pitchFamily="81" charset="-120"/>
              <a:ea typeface="華康少女文字W5" pitchFamily="81" charset="-12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800" b="1" dirty="0">
                <a:latin typeface="華康少女文字W5" pitchFamily="81" charset="-120"/>
                <a:ea typeface="華康少女文字W5" pitchFamily="81" charset="-120"/>
              </a:rPr>
              <a:t>使用方法</a:t>
            </a:r>
            <a:r>
              <a:rPr lang="en-US" altLang="zh-TW" sz="2800" b="1" dirty="0">
                <a:latin typeface="華康少女文字W5" pitchFamily="81" charset="-120"/>
                <a:ea typeface="華康少女文字W5" pitchFamily="81" charset="-120"/>
              </a:rPr>
              <a:t>﹕</a:t>
            </a:r>
            <a:r>
              <a:rPr lang="zh-TW" altLang="en-US" sz="2800" dirty="0">
                <a:latin typeface="華康少女文字W5" pitchFamily="81" charset="-120"/>
                <a:ea typeface="華康少女文字W5" pitchFamily="81" charset="-120"/>
              </a:rPr>
              <a:t>在性交前放入陰道並覆蓋子宮頸口，子宮帽本身及在放入前塗上的滅精膏，可作阻擋精子的屏障，而滅精膏又可殺死精子或減低精子的活動能力。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TW" altLang="en-US" sz="2800" b="1" dirty="0">
              <a:latin typeface="華康少女文字W5" pitchFamily="81" charset="-120"/>
              <a:ea typeface="華康少女文字W5" pitchFamily="81" charset="-12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TW" altLang="en-US" sz="2800" b="1" dirty="0">
              <a:latin typeface="華康少女文字W5" pitchFamily="81" charset="-120"/>
              <a:ea typeface="華康少女文字W5" pitchFamily="81" charset="-12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TW" altLang="en-US" sz="2800" b="1" dirty="0">
              <a:latin typeface="華康少女文字W5" pitchFamily="81" charset="-120"/>
              <a:ea typeface="華康少女文字W5" pitchFamily="81" charset="-12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TW" sz="3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 dirty="0">
                <a:latin typeface="華康POP1體W7" pitchFamily="81" charset="-120"/>
                <a:ea typeface="華康POP1體W7" pitchFamily="81" charset="-120"/>
              </a:rPr>
              <a:t>避孕方法</a:t>
            </a:r>
            <a:r>
              <a:rPr lang="en-US" altLang="zh-TW" dirty="0" smtClean="0">
                <a:latin typeface="華康POP1體W7" pitchFamily="81" charset="-120"/>
                <a:ea typeface="華康POP1體W7" pitchFamily="81" charset="-120"/>
              </a:rPr>
              <a:t>(</a:t>
            </a:r>
            <a:r>
              <a:rPr lang="zh-TW" altLang="en-US" dirty="0" smtClean="0">
                <a:latin typeface="華康POP1體W7" pitchFamily="81" charset="-120"/>
                <a:ea typeface="華康POP1體W7" pitchFamily="81" charset="-120"/>
              </a:rPr>
              <a:t>七</a:t>
            </a:r>
            <a:r>
              <a:rPr lang="en-US" altLang="zh-TW" dirty="0" smtClean="0">
                <a:latin typeface="華康POP1體W7" pitchFamily="81" charset="-120"/>
                <a:ea typeface="華康POP1體W7" pitchFamily="81" charset="-120"/>
              </a:rPr>
              <a:t>)﹕</a:t>
            </a:r>
            <a:r>
              <a:rPr lang="zh-TW" altLang="en-US" dirty="0">
                <a:latin typeface="華康POP1體W7" pitchFamily="81" charset="-120"/>
                <a:ea typeface="華康POP1體W7" pitchFamily="81" charset="-120"/>
              </a:rPr>
              <a:t>子宮帽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5307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zh-TW" sz="2800" b="1">
              <a:ea typeface="華康少女文字W5(P)" pitchFamily="82" charset="-12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800" b="1">
                <a:ea typeface="華康少女文字W5(P)" pitchFamily="82" charset="-120"/>
              </a:rPr>
              <a:t>優點</a:t>
            </a:r>
            <a:r>
              <a:rPr lang="en-US" altLang="zh-TW" sz="2800" b="1">
                <a:ea typeface="華康少女文字W5(P)" pitchFamily="82" charset="-120"/>
              </a:rPr>
              <a:t>﹕</a:t>
            </a:r>
            <a:r>
              <a:rPr lang="zh-TW" altLang="zh-TW" sz="2800">
                <a:ea typeface="華康少女文字W5(P)" pitchFamily="82" charset="-120"/>
              </a:rPr>
              <a:t>不須服藥或打針，用者不會產生對荷爾蒙藥物引起的反應。停用後又即可恢復生育機會。</a:t>
            </a:r>
            <a:endParaRPr lang="zh-TW" altLang="en-US" sz="2800">
              <a:ea typeface="華康少女文字W5(P)" pitchFamily="82" charset="-12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800" b="1">
                <a:ea typeface="華康少女文字W5(P)" pitchFamily="82" charset="-120"/>
              </a:rPr>
              <a:t>注意</a:t>
            </a:r>
            <a:r>
              <a:rPr lang="en-US" altLang="zh-TW" sz="2800" b="1">
                <a:ea typeface="華康少女文字W5(P)" pitchFamily="82" charset="-120"/>
              </a:rPr>
              <a:t>﹕</a:t>
            </a:r>
            <a:endParaRPr lang="en-US" altLang="zh-TW" sz="2800">
              <a:ea typeface="華康少女文字W5(P)" pitchFamily="82" charset="-120"/>
            </a:endParaRPr>
          </a:p>
          <a:p>
            <a:pPr eaLnBrk="1" hangingPunct="1"/>
            <a:r>
              <a:rPr lang="zh-TW" altLang="en-US" sz="2800">
                <a:ea typeface="華康少女文字W5(P)" pitchFamily="82" charset="-120"/>
              </a:rPr>
              <a:t>使用前必須經醫生指導</a:t>
            </a:r>
          </a:p>
          <a:p>
            <a:pPr eaLnBrk="1" hangingPunct="1"/>
            <a:r>
              <a:rPr lang="zh-TW" altLang="en-US" sz="2800">
                <a:ea typeface="華康少女文字W5(P)" pitchFamily="82" charset="-120"/>
              </a:rPr>
              <a:t>每年作一次定期檢查。</a:t>
            </a:r>
          </a:p>
          <a:p>
            <a:pPr eaLnBrk="1" hangingPunct="1"/>
            <a:r>
              <a:rPr lang="zh-TW" altLang="en-US" sz="2800">
                <a:ea typeface="華康少女文字W5(P)" pitchFamily="82" charset="-120"/>
              </a:rPr>
              <a:t>患有膀胱炎、子宮</a:t>
            </a:r>
            <a:r>
              <a:rPr lang="en-US" altLang="en-US" sz="2800">
                <a:ea typeface="華康少女文字W5(P)" pitchFamily="82" charset="-120"/>
              </a:rPr>
              <a:t>垂</a:t>
            </a:r>
            <a:r>
              <a:rPr lang="zh-TW" altLang="en-US" sz="2800">
                <a:ea typeface="華康少女文字W5(P)" pitchFamily="82" charset="-120"/>
              </a:rPr>
              <a:t>脫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800">
                <a:ea typeface="華康少女文字W5(P)" pitchFamily="82" charset="-120"/>
              </a:rPr>
              <a:t>    等人士不適宜使用。</a:t>
            </a:r>
          </a:p>
        </p:txBody>
      </p:sp>
      <p:pic>
        <p:nvPicPr>
          <p:cNvPr id="23556" name="Picture 6" descr="Diaphrag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3313113"/>
            <a:ext cx="4427537" cy="316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HK" altLang="zh-HK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zh-HK" altLang="zh-HK"/>
          </a:p>
        </p:txBody>
      </p:sp>
      <p:sp>
        <p:nvSpPr>
          <p:cNvPr id="154628" name="Rectangle 4"/>
          <p:cNvSpPr>
            <a:spLocks noChangeArrowheads="1"/>
          </p:cNvSpPr>
          <p:nvPr/>
        </p:nvSpPr>
        <p:spPr bwMode="auto">
          <a:xfrm>
            <a:off x="2133600" y="5105400"/>
            <a:ext cx="6324600" cy="106680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lang="en-US" altLang="zh-TW" sz="1400">
              <a:latin typeface="Times New Roman" panose="02020603050405020304" pitchFamily="18" charset="0"/>
              <a:ea typeface="華康中黑體" pitchFamily="49" charset="-120"/>
            </a:endParaRPr>
          </a:p>
          <a:p>
            <a:pPr algn="ctr" eaLnBrk="1" hangingPunct="1"/>
            <a:r>
              <a:rPr lang="zh-TW" altLang="en-US" sz="3600">
                <a:solidFill>
                  <a:schemeClr val="folHlink"/>
                </a:solidFill>
                <a:latin typeface="Times New Roman" panose="02020603050405020304" pitchFamily="18" charset="0"/>
                <a:ea typeface="華康POP1體W5" pitchFamily="49" charset="-120"/>
              </a:rPr>
              <a:t>卵巢約每月排出一粒成熟卵子</a:t>
            </a:r>
          </a:p>
          <a:p>
            <a:pPr algn="ctr" eaLnBrk="1" hangingPunct="1"/>
            <a:endParaRPr lang="en-US" altLang="zh-TW" sz="1400" b="1">
              <a:solidFill>
                <a:srgbClr val="003300"/>
              </a:solidFill>
              <a:latin typeface="Times New Roman" panose="02020603050405020304" pitchFamily="18" charset="0"/>
              <a:ea typeface="華康細圓體" pitchFamily="49" charset="-120"/>
            </a:endParaRPr>
          </a:p>
        </p:txBody>
      </p:sp>
      <p:graphicFrame>
        <p:nvGraphicFramePr>
          <p:cNvPr id="154629" name="Object 5"/>
          <p:cNvGraphicFramePr>
            <a:graphicFrameLocks noChangeAspect="1"/>
          </p:cNvGraphicFramePr>
          <p:nvPr/>
        </p:nvGraphicFramePr>
        <p:xfrm>
          <a:off x="2133600" y="609600"/>
          <a:ext cx="6324600" cy="455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r:id="rId3" imgW="2926703" imgH="2103896" progId="Word.Picture.8">
                  <p:embed/>
                </p:oleObj>
              </mc:Choice>
              <mc:Fallback>
                <p:oleObj r:id="rId3" imgW="2926703" imgH="2103896" progId="Word.Picture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609600"/>
                        <a:ext cx="6324600" cy="455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1143000" y="609600"/>
            <a:ext cx="1006475" cy="55626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4600">
                <a:solidFill>
                  <a:srgbClr val="006600"/>
                </a:solidFill>
                <a:latin typeface="Times New Roman" panose="02020603050405020304" pitchFamily="18" charset="0"/>
                <a:ea typeface="華康POP1體W5" pitchFamily="49" charset="-120"/>
              </a:rPr>
              <a:t>受孕過程：</a:t>
            </a:r>
            <a:endParaRPr lang="zh-TW" altLang="en-US" sz="4600">
              <a:solidFill>
                <a:srgbClr val="006600"/>
              </a:solidFill>
              <a:latin typeface="Times New Roman" panose="02020603050405020304" pitchFamily="18" charset="0"/>
              <a:ea typeface="華康POP1體W5" pitchFamily="49" charset="-120"/>
              <a:sym typeface="Wingdings" panose="05000000000000000000" pitchFamily="2" charset="2"/>
            </a:endParaRPr>
          </a:p>
        </p:txBody>
      </p:sp>
      <p:sp>
        <p:nvSpPr>
          <p:cNvPr id="154631" name="Text Box 7"/>
          <p:cNvSpPr txBox="1">
            <a:spLocks noChangeArrowheads="1"/>
          </p:cNvSpPr>
          <p:nvPr/>
        </p:nvSpPr>
        <p:spPr bwMode="auto">
          <a:xfrm>
            <a:off x="1219200" y="4070350"/>
            <a:ext cx="838200" cy="210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400">
                <a:solidFill>
                  <a:schemeClr val="hlink"/>
                </a:solidFill>
                <a:latin typeface="華康POP1體W5" pitchFamily="49" charset="-120"/>
                <a:ea typeface="華康POP1體W5" pitchFamily="49" charset="-120"/>
                <a:sym typeface="Wingdings 2" panose="05020102010507070707" pitchFamily="18" charset="2"/>
              </a:rPr>
              <a:t> </a:t>
            </a:r>
            <a:r>
              <a:rPr lang="en-US" altLang="zh-TW" sz="4400" b="1">
                <a:solidFill>
                  <a:schemeClr val="hlink"/>
                </a:solidFill>
                <a:latin typeface="華康POP1體W5" pitchFamily="49" charset="-120"/>
                <a:ea typeface="華康POP1體W5" pitchFamily="49" charset="-120"/>
                <a:sym typeface="Wingdings 2" panose="05020102010507070707" pitchFamily="18" charset="2"/>
              </a:rPr>
              <a:t></a:t>
            </a:r>
            <a:r>
              <a:rPr lang="zh-TW" altLang="en-US" sz="4400" b="1">
                <a:solidFill>
                  <a:schemeClr val="hlink"/>
                </a:solidFill>
                <a:latin typeface="華康POP1體W5" pitchFamily="49" charset="-120"/>
                <a:ea typeface="華康POP1體W5" pitchFamily="49" charset="-120"/>
                <a:sym typeface="Wingdings" panose="05000000000000000000" pitchFamily="2" charset="2"/>
              </a:rPr>
              <a:t>排卵</a:t>
            </a:r>
            <a:r>
              <a:rPr lang="zh-TW" altLang="en-US" sz="4400">
                <a:latin typeface="Verdana" panose="020B0604030504040204" pitchFamily="34" charset="0"/>
                <a:sym typeface="Wingdings" panose="05000000000000000000" pitchFamily="2" charset="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4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4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8" grpId="0" animBg="1" autoUpdateAnimBg="0"/>
      <p:bldP spid="154631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 dirty="0">
                <a:latin typeface="華康POP1體W7" pitchFamily="81" charset="-120"/>
                <a:ea typeface="華康POP1體W7" pitchFamily="81" charset="-120"/>
              </a:rPr>
              <a:t>避孕方法</a:t>
            </a:r>
            <a:r>
              <a:rPr lang="en-US" altLang="zh-TW" dirty="0" smtClean="0">
                <a:latin typeface="華康POP1體W7" pitchFamily="81" charset="-120"/>
                <a:ea typeface="華康POP1體W7" pitchFamily="81" charset="-120"/>
              </a:rPr>
              <a:t>(</a:t>
            </a:r>
            <a:r>
              <a:rPr lang="zh-TW" altLang="en-US" dirty="0">
                <a:latin typeface="華康POP1體W7" pitchFamily="81" charset="-120"/>
                <a:ea typeface="華康POP1體W7" pitchFamily="81" charset="-120"/>
              </a:rPr>
              <a:t>八</a:t>
            </a:r>
            <a:r>
              <a:rPr lang="en-US" altLang="zh-TW" dirty="0" smtClean="0">
                <a:latin typeface="華康POP1體W7" pitchFamily="81" charset="-120"/>
                <a:ea typeface="華康POP1體W7" pitchFamily="81" charset="-120"/>
              </a:rPr>
              <a:t>)﹕</a:t>
            </a:r>
            <a:r>
              <a:rPr lang="zh-TW" altLang="en-US" dirty="0">
                <a:latin typeface="華康POP1體W7" pitchFamily="81" charset="-120"/>
                <a:ea typeface="華康POP1體W7" pitchFamily="81" charset="-120"/>
              </a:rPr>
              <a:t>子宮環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400" b="1">
                <a:latin typeface="華康少女文字W5" pitchFamily="81" charset="-120"/>
                <a:ea typeface="華康少女文字W5" pitchFamily="81" charset="-120"/>
              </a:rPr>
              <a:t>原理</a:t>
            </a:r>
            <a:r>
              <a:rPr lang="en-US" altLang="zh-TW" sz="2400" b="1">
                <a:latin typeface="華康少女文字W5" pitchFamily="81" charset="-120"/>
                <a:ea typeface="華康少女文字W5" pitchFamily="81" charset="-120"/>
              </a:rPr>
              <a:t>﹕</a:t>
            </a:r>
            <a:r>
              <a:rPr lang="zh-TW" altLang="en-US" sz="2400">
                <a:latin typeface="華康少女文字W5" pitchFamily="81" charset="-120"/>
                <a:ea typeface="華康少女文字W5" pitchFamily="81" charset="-120"/>
              </a:rPr>
              <a:t>未確定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400" b="1">
                <a:latin typeface="華康少女文字W5(P)" pitchFamily="82" charset="-120"/>
                <a:ea typeface="華康少女文字W5(P)" pitchFamily="82" charset="-120"/>
              </a:rPr>
              <a:t>成效率</a:t>
            </a:r>
            <a:r>
              <a:rPr lang="en-US" altLang="zh-TW" sz="2400" b="1">
                <a:latin typeface="華康少女文字W5(P)" pitchFamily="82" charset="-120"/>
                <a:ea typeface="華康少女文字W5(P)" pitchFamily="82" charset="-120"/>
              </a:rPr>
              <a:t>﹕</a:t>
            </a:r>
            <a:r>
              <a:rPr lang="zh-TW" altLang="zh-TW" sz="2400">
                <a:latin typeface="華康少女文字W5(P)" pitchFamily="82" charset="-120"/>
                <a:ea typeface="華康少女文字W5(P)" pitchFamily="82" charset="-120"/>
              </a:rPr>
              <a:t>婦女在第一年使用這種避孕方法後的意外懷孕機會</a:t>
            </a:r>
            <a:endParaRPr lang="zh-TW" altLang="en-US" sz="2400">
              <a:latin typeface="華康少女文字W5(P)" pitchFamily="82" charset="-120"/>
              <a:ea typeface="華康少女文字W5(P)" pitchFamily="82" charset="-12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400">
                <a:latin typeface="華康少女文字W5(P)" pitchFamily="82" charset="-120"/>
                <a:ea typeface="華康少女文字W5(P)" pitchFamily="82" charset="-120"/>
              </a:rPr>
              <a:t>         </a:t>
            </a:r>
            <a:r>
              <a:rPr lang="zh-TW" altLang="zh-TW" sz="2400">
                <a:latin typeface="華康少女文字W5(P)" pitchFamily="82" charset="-120"/>
                <a:ea typeface="華康少女文字W5(P)" pitchFamily="82" charset="-120"/>
              </a:rPr>
              <a:t>為0. 6- 0. 8%。</a:t>
            </a:r>
            <a:endParaRPr lang="zh-TW" altLang="en-US" sz="2400">
              <a:latin typeface="華康少女文字W5(P)" pitchFamily="82" charset="-120"/>
              <a:ea typeface="華康少女文字W5(P)" pitchFamily="82" charset="-120"/>
            </a:endParaRPr>
          </a:p>
        </p:txBody>
      </p:sp>
      <p:pic>
        <p:nvPicPr>
          <p:cNvPr id="24580" name="Picture 4" descr="IUC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2781300"/>
            <a:ext cx="5321300" cy="380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 dirty="0">
                <a:latin typeface="華康POP1體W7" pitchFamily="81" charset="-120"/>
                <a:ea typeface="華康POP1體W7" pitchFamily="81" charset="-120"/>
              </a:rPr>
              <a:t>避孕方法</a:t>
            </a:r>
            <a:r>
              <a:rPr lang="en-US" altLang="zh-TW" dirty="0" smtClean="0">
                <a:latin typeface="華康POP1體W7" pitchFamily="81" charset="-120"/>
                <a:ea typeface="華康POP1體W7" pitchFamily="81" charset="-120"/>
              </a:rPr>
              <a:t>(</a:t>
            </a:r>
            <a:r>
              <a:rPr lang="zh-TW" altLang="en-US" dirty="0" smtClean="0">
                <a:latin typeface="華康POP1體W7" pitchFamily="81" charset="-120"/>
                <a:ea typeface="華康POP1體W7" pitchFamily="81" charset="-120"/>
              </a:rPr>
              <a:t>八</a:t>
            </a:r>
            <a:r>
              <a:rPr lang="en-US" altLang="zh-TW" dirty="0" smtClean="0">
                <a:latin typeface="華康POP1體W7" pitchFamily="81" charset="-120"/>
                <a:ea typeface="華康POP1體W7" pitchFamily="81" charset="-120"/>
              </a:rPr>
              <a:t>)﹕</a:t>
            </a:r>
            <a:r>
              <a:rPr lang="zh-TW" altLang="en-US" dirty="0">
                <a:latin typeface="華康POP1體W7" pitchFamily="81" charset="-120"/>
                <a:ea typeface="華康POP1體W7" pitchFamily="81" charset="-120"/>
              </a:rPr>
              <a:t>子宮環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400" b="1">
                <a:latin typeface="華康少女文字W5" pitchFamily="81" charset="-120"/>
                <a:ea typeface="華康少女文字W5" pitchFamily="81" charset="-120"/>
              </a:rPr>
              <a:t>使用方法</a:t>
            </a:r>
            <a:r>
              <a:rPr lang="en-US" altLang="zh-TW" sz="2400" b="1">
                <a:latin typeface="華康少女文字W5" pitchFamily="81" charset="-120"/>
                <a:ea typeface="華康少女文字W5" pitchFamily="81" charset="-120"/>
              </a:rPr>
              <a:t>﹕</a:t>
            </a:r>
            <a:r>
              <a:rPr lang="zh-TW" altLang="en-US" sz="2400">
                <a:latin typeface="華康少女文字W5" pitchFamily="81" charset="-120"/>
                <a:ea typeface="華康少女文字W5" pitchFamily="81" charset="-120"/>
              </a:rPr>
              <a:t>在防腐塑膠繞上銅絲 </a:t>
            </a:r>
            <a:r>
              <a:rPr lang="en-US" altLang="zh-TW" sz="2400">
                <a:latin typeface="華康少女文字W5" pitchFamily="81" charset="-120"/>
                <a:ea typeface="華康少女文字W5" pitchFamily="81" charset="-120"/>
              </a:rPr>
              <a:t>(</a:t>
            </a:r>
            <a:r>
              <a:rPr lang="zh-TW" altLang="en-US" sz="2400">
                <a:latin typeface="華康少女文字W5" pitchFamily="81" charset="-120"/>
                <a:ea typeface="華康少女文字W5" pitchFamily="81" charset="-120"/>
              </a:rPr>
              <a:t>較新的則加上藥物</a:t>
            </a:r>
            <a:r>
              <a:rPr lang="en-US" altLang="zh-TW" sz="2400">
                <a:latin typeface="華康少女文字W5" pitchFamily="81" charset="-120"/>
                <a:ea typeface="華康少女文字W5" pitchFamily="81" charset="-120"/>
              </a:rPr>
              <a:t>)</a:t>
            </a:r>
            <a:r>
              <a:rPr lang="zh-TW" altLang="en-US" sz="2400">
                <a:latin typeface="華康少女文字W5" pitchFamily="81" charset="-120"/>
                <a:ea typeface="華康少女文字W5" pitchFamily="81" charset="-120"/>
              </a:rPr>
              <a:t>，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400">
                <a:latin typeface="華康少女文字W5" pitchFamily="81" charset="-120"/>
                <a:ea typeface="華康少女文字W5" pitchFamily="81" charset="-120"/>
              </a:rPr>
              <a:t>          在末端有一幼線或尼龍線，從子宮垂直到陰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400">
                <a:latin typeface="華康少女文字W5" pitchFamily="81" charset="-120"/>
                <a:ea typeface="華康少女文字W5" pitchFamily="81" charset="-120"/>
              </a:rPr>
              <a:t>          道內。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400" b="1">
                <a:latin typeface="華康少女文字W5" pitchFamily="81" charset="-120"/>
                <a:ea typeface="華康少女文字W5" pitchFamily="81" charset="-120"/>
              </a:rPr>
              <a:t>優點</a:t>
            </a:r>
            <a:r>
              <a:rPr lang="en-US" altLang="zh-TW" sz="2400" b="1">
                <a:latin typeface="華康少女文字W5" pitchFamily="81" charset="-120"/>
                <a:ea typeface="華康少女文字W5" pitchFamily="81" charset="-120"/>
              </a:rPr>
              <a:t>﹕</a:t>
            </a:r>
            <a:r>
              <a:rPr lang="zh-TW" altLang="en-US" sz="2400">
                <a:latin typeface="華康少女文字W5" pitchFamily="81" charset="-120"/>
                <a:ea typeface="華康少女文字W5" pitchFamily="81" charset="-120"/>
              </a:rPr>
              <a:t>用者不必在性交前作任何特別準備，也不會感覺到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400">
                <a:latin typeface="華康少女文字W5" pitchFamily="81" charset="-120"/>
                <a:ea typeface="華康少女文字W5" pitchFamily="81" charset="-120"/>
              </a:rPr>
              <a:t>      子宮環的存在。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400" b="1">
                <a:latin typeface="華康少女文字W5(P)" pitchFamily="82" charset="-120"/>
                <a:ea typeface="華康少女文字W5(P)" pitchFamily="82" charset="-120"/>
              </a:rPr>
              <a:t>注意</a:t>
            </a:r>
            <a:r>
              <a:rPr lang="en-US" altLang="zh-TW" sz="2400" b="1">
                <a:latin typeface="華康少女文字W5(P)" pitchFamily="82" charset="-120"/>
                <a:ea typeface="華康少女文字W5(P)" pitchFamily="82" charset="-120"/>
              </a:rPr>
              <a:t>﹕</a:t>
            </a:r>
          </a:p>
          <a:p>
            <a:pPr eaLnBrk="1" hangingPunct="1"/>
            <a:r>
              <a:rPr lang="zh-TW" altLang="en-US" sz="2400">
                <a:latin typeface="華康少女文字W5(P)" pitchFamily="82" charset="-120"/>
                <a:ea typeface="華康少女文字W5(P)" pitchFamily="82" charset="-120"/>
              </a:rPr>
              <a:t>使用前必須接受體格檢查。</a:t>
            </a:r>
          </a:p>
          <a:p>
            <a:pPr eaLnBrk="1" hangingPunct="1"/>
            <a:r>
              <a:rPr lang="zh-TW" altLang="en-US" sz="2400">
                <a:latin typeface="華康少女文字W5(P)" pitchFamily="82" charset="-120"/>
                <a:ea typeface="華康少女文字W5(P)" pitchFamily="82" charset="-120"/>
              </a:rPr>
              <a:t>不適宜使用此方法人士</a:t>
            </a:r>
            <a:r>
              <a:rPr lang="en-US" altLang="zh-TW" sz="2400">
                <a:latin typeface="華康少女文字W5(P)" pitchFamily="82" charset="-120"/>
                <a:ea typeface="華康少女文字W5(P)" pitchFamily="82" charset="-120"/>
              </a:rPr>
              <a:t>﹕</a:t>
            </a:r>
            <a:r>
              <a:rPr lang="zh-TW" altLang="en-US" sz="2400">
                <a:latin typeface="華康少女文字W5(P)" pitchFamily="82" charset="-120"/>
                <a:ea typeface="華康少女文字W5(P)" pitchFamily="82" charset="-120"/>
              </a:rPr>
              <a:t>如有生殖器官異形，現患有盤腔炎、嚴重經痛、且經量多、嚴重貧血等。</a:t>
            </a:r>
          </a:p>
          <a:p>
            <a:pPr eaLnBrk="1" hangingPunct="1"/>
            <a:endParaRPr lang="en-US" altLang="zh-TW" sz="24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 dirty="0">
                <a:latin typeface="華康POP1體W7" pitchFamily="81" charset="-120"/>
                <a:ea typeface="華康POP1體W7" pitchFamily="81" charset="-120"/>
              </a:rPr>
              <a:t>避孕方法</a:t>
            </a:r>
            <a:r>
              <a:rPr lang="en-US" altLang="zh-TW" dirty="0" smtClean="0">
                <a:latin typeface="華康POP1體W7" pitchFamily="81" charset="-120"/>
                <a:ea typeface="華康POP1體W7" pitchFamily="81" charset="-120"/>
              </a:rPr>
              <a:t>(</a:t>
            </a:r>
            <a:r>
              <a:rPr lang="zh-TW" altLang="en-US" dirty="0" smtClean="0">
                <a:latin typeface="華康POP1體W7" pitchFamily="81" charset="-120"/>
                <a:ea typeface="華康POP1體W7" pitchFamily="81" charset="-120"/>
              </a:rPr>
              <a:t>九</a:t>
            </a:r>
            <a:r>
              <a:rPr lang="en-US" altLang="zh-TW" dirty="0" smtClean="0">
                <a:latin typeface="華康POP1體W7" pitchFamily="81" charset="-120"/>
                <a:ea typeface="華康POP1體W7" pitchFamily="81" charset="-120"/>
              </a:rPr>
              <a:t>)﹕</a:t>
            </a:r>
            <a:r>
              <a:rPr lang="zh-TW" altLang="en-US" dirty="0">
                <a:latin typeface="華康POP1體W7" pitchFamily="81" charset="-120"/>
                <a:ea typeface="華康POP1體W7" pitchFamily="81" charset="-120"/>
              </a:rPr>
              <a:t>永久避孕法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916113"/>
            <a:ext cx="7993063" cy="3960812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TW" sz="1800" b="1" dirty="0">
              <a:latin typeface="華康少女文字W5" pitchFamily="81" charset="-120"/>
              <a:ea typeface="華康少女文字W5" pitchFamily="81" charset="-12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2000" b="1" dirty="0">
                <a:solidFill>
                  <a:srgbClr val="006600"/>
                </a:solidFill>
                <a:latin typeface="華康少女文字W5" pitchFamily="81" charset="-120"/>
                <a:ea typeface="華康少女文字W5" pitchFamily="81" charset="-120"/>
              </a:rPr>
              <a:t>(1)</a:t>
            </a:r>
            <a:r>
              <a:rPr lang="zh-TW" altLang="en-US" sz="2000" b="1" dirty="0">
                <a:solidFill>
                  <a:srgbClr val="006600"/>
                </a:solidFill>
                <a:latin typeface="華康少女文字W5" pitchFamily="81" charset="-120"/>
                <a:ea typeface="華康少女文字W5" pitchFamily="81" charset="-120"/>
              </a:rPr>
              <a:t>男性輸精管結紮手術</a:t>
            </a:r>
            <a:r>
              <a:rPr lang="en-US" altLang="zh-TW" sz="2000" dirty="0">
                <a:solidFill>
                  <a:srgbClr val="006600"/>
                </a:solidFill>
                <a:latin typeface="華康少女文字W5" pitchFamily="81" charset="-120"/>
                <a:ea typeface="華康少女文字W5" pitchFamily="81" charset="-120"/>
              </a:rPr>
              <a:t>﹕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000" b="1" dirty="0">
                <a:latin typeface="華康少女文字W5" pitchFamily="81" charset="-120"/>
                <a:ea typeface="華康少女文字W5" pitchFamily="81" charset="-120"/>
              </a:rPr>
              <a:t>原理</a:t>
            </a:r>
            <a:r>
              <a:rPr lang="en-US" altLang="zh-TW" sz="2000" b="1" dirty="0">
                <a:latin typeface="華康少女文字W5" pitchFamily="81" charset="-120"/>
                <a:ea typeface="華康少女文字W5" pitchFamily="81" charset="-120"/>
              </a:rPr>
              <a:t>﹕</a:t>
            </a:r>
            <a:r>
              <a:rPr lang="zh-TW" altLang="en-US" sz="2000" dirty="0">
                <a:latin typeface="華康少女文字W5" pitchFamily="81" charset="-120"/>
                <a:ea typeface="華康少女文字W5" pitchFamily="81" charset="-120"/>
              </a:rPr>
              <a:t>將左右兩邊的輸精管</a:t>
            </a:r>
            <a:r>
              <a:rPr lang="en-US" altLang="en-US" sz="2000" dirty="0" err="1">
                <a:latin typeface="華康少女文字W5" pitchFamily="81" charset="-120"/>
                <a:ea typeface="華康少女文字W5" pitchFamily="81" charset="-120"/>
              </a:rPr>
              <a:t>切斷</a:t>
            </a:r>
            <a:r>
              <a:rPr lang="zh-TW" altLang="en-US" sz="2000" dirty="0">
                <a:latin typeface="華康少女文字W5" pitchFamily="81" charset="-120"/>
                <a:ea typeface="華康少女文字W5" pitchFamily="81" charset="-120"/>
              </a:rPr>
              <a:t>及結紮。結紮後，睪丸內會繼續產生精子，但精子已不能經輸精管排出體外。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000" b="1" dirty="0">
                <a:latin typeface="華康少女文字W5" pitchFamily="81" charset="-120"/>
                <a:ea typeface="華康少女文字W5" pitchFamily="81" charset="-120"/>
              </a:rPr>
              <a:t>成效率</a:t>
            </a:r>
            <a:r>
              <a:rPr lang="en-US" altLang="zh-TW" sz="2000" b="1" dirty="0">
                <a:latin typeface="華康少女文字W5" pitchFamily="81" charset="-120"/>
                <a:ea typeface="華康少女文字W5" pitchFamily="81" charset="-120"/>
              </a:rPr>
              <a:t>﹕</a:t>
            </a:r>
            <a:r>
              <a:rPr lang="zh-TW" altLang="en-US" sz="2000" dirty="0">
                <a:latin typeface="華康少女文字W5" pitchFamily="81" charset="-120"/>
                <a:ea typeface="華康少女文字W5" pitchFamily="81" charset="-120"/>
              </a:rPr>
              <a:t>在第一年使用這種避孕方法後的意外懷孕機會為</a:t>
            </a:r>
            <a:r>
              <a:rPr lang="en-US" altLang="zh-TW" sz="2000" dirty="0">
                <a:latin typeface="Times New Roman" panose="02020603050405020304" pitchFamily="18" charset="0"/>
                <a:ea typeface="華康少女文字W5" pitchFamily="81" charset="-120"/>
                <a:cs typeface="Times New Roman" panose="02020603050405020304" pitchFamily="18" charset="0"/>
              </a:rPr>
              <a:t>0. 1- 0. </a:t>
            </a:r>
            <a:r>
              <a:rPr lang="en-US" altLang="zh-TW" sz="2000" dirty="0" smtClean="0">
                <a:latin typeface="Times New Roman" panose="02020603050405020304" pitchFamily="18" charset="0"/>
                <a:ea typeface="華康少女文字W5" pitchFamily="81" charset="-120"/>
                <a:cs typeface="Times New Roman" panose="02020603050405020304" pitchFamily="18" charset="0"/>
              </a:rPr>
              <a:t>15%</a:t>
            </a:r>
            <a:r>
              <a:rPr lang="zh-TW" altLang="en-US" sz="2000" dirty="0">
                <a:latin typeface="Times New Roman" panose="02020603050405020304" pitchFamily="18" charset="0"/>
                <a:ea typeface="華康少女文字W5" pitchFamily="81" charset="-120"/>
                <a:cs typeface="Times New Roman" panose="02020603050405020304" pitchFamily="18" charset="0"/>
              </a:rPr>
              <a:t>。</a:t>
            </a:r>
          </a:p>
          <a:p>
            <a:pPr eaLnBrk="1" hangingPunct="1">
              <a:lnSpc>
                <a:spcPct val="80000"/>
              </a:lnSpc>
            </a:pPr>
            <a:endParaRPr lang="zh-TW" altLang="en-US" sz="2000" dirty="0">
              <a:latin typeface="華康少女文字W5" pitchFamily="81" charset="-120"/>
              <a:ea typeface="華康少女文字W5" pitchFamily="81" charset="-12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2000" b="1" dirty="0">
                <a:solidFill>
                  <a:srgbClr val="006600"/>
                </a:solidFill>
                <a:latin typeface="華康少女文字W5" pitchFamily="81" charset="-120"/>
                <a:ea typeface="華康少女文字W5" pitchFamily="81" charset="-120"/>
              </a:rPr>
              <a:t>(2)</a:t>
            </a:r>
            <a:r>
              <a:rPr lang="zh-TW" altLang="en-US" sz="2000" b="1" dirty="0">
                <a:solidFill>
                  <a:srgbClr val="006600"/>
                </a:solidFill>
                <a:latin typeface="華康少女文字W5" pitchFamily="81" charset="-120"/>
                <a:ea typeface="華康少女文字W5" pitchFamily="81" charset="-120"/>
              </a:rPr>
              <a:t>女性結紮手術</a:t>
            </a:r>
            <a:r>
              <a:rPr lang="en-US" altLang="zh-TW" sz="2000" dirty="0">
                <a:solidFill>
                  <a:srgbClr val="006600"/>
                </a:solidFill>
                <a:latin typeface="華康少女文字W5" pitchFamily="81" charset="-120"/>
                <a:ea typeface="華康少女文字W5" pitchFamily="81" charset="-120"/>
              </a:rPr>
              <a:t>﹕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000" b="1" dirty="0">
                <a:latin typeface="華康少女文字W5" pitchFamily="81" charset="-120"/>
                <a:ea typeface="華康少女文字W5" pitchFamily="81" charset="-120"/>
              </a:rPr>
              <a:t>原理</a:t>
            </a:r>
            <a:r>
              <a:rPr lang="en-US" altLang="zh-TW" sz="2000" b="1" dirty="0">
                <a:latin typeface="華康少女文字W5" pitchFamily="81" charset="-120"/>
                <a:ea typeface="華康少女文字W5" pitchFamily="81" charset="-120"/>
              </a:rPr>
              <a:t>﹕</a:t>
            </a:r>
            <a:r>
              <a:rPr lang="zh-TW" altLang="en-US" sz="2000" dirty="0">
                <a:latin typeface="華康少女文字W5" pitchFamily="81" charset="-120"/>
                <a:ea typeface="華康少女文字W5" pitchFamily="81" charset="-120"/>
              </a:rPr>
              <a:t>透過手術把輸卵管通道封閉，使卵子和精子無法相遇。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000" b="1" dirty="0">
                <a:latin typeface="華康少女文字W5" pitchFamily="81" charset="-120"/>
                <a:ea typeface="華康少女文字W5" pitchFamily="81" charset="-120"/>
              </a:rPr>
              <a:t>成效率</a:t>
            </a:r>
            <a:r>
              <a:rPr lang="en-US" altLang="zh-TW" sz="2000" b="1" dirty="0">
                <a:latin typeface="華康少女文字W5" pitchFamily="81" charset="-120"/>
                <a:ea typeface="華康少女文字W5" pitchFamily="81" charset="-120"/>
              </a:rPr>
              <a:t>﹕</a:t>
            </a:r>
            <a:r>
              <a:rPr lang="zh-TW" altLang="en-US" sz="2000" dirty="0">
                <a:latin typeface="華康少女文字W5" pitchFamily="81" charset="-120"/>
                <a:ea typeface="華康少女文字W5" pitchFamily="81" charset="-120"/>
              </a:rPr>
              <a:t>婦女在第一年使用這種避孕方法後的意外懷孕機會為</a:t>
            </a:r>
            <a:r>
              <a:rPr lang="en-US" altLang="zh-TW" sz="2000" dirty="0">
                <a:latin typeface="Times New Roman" panose="02020603050405020304" pitchFamily="18" charset="0"/>
                <a:ea typeface="華康少女文字W5" pitchFamily="81" charset="-120"/>
                <a:cs typeface="Times New Roman" panose="02020603050405020304" pitchFamily="18" charset="0"/>
              </a:rPr>
              <a:t>0. 5%</a:t>
            </a:r>
            <a:r>
              <a:rPr lang="zh-TW" altLang="en-US" sz="2000" dirty="0">
                <a:latin typeface="華康少女文字W5" pitchFamily="81" charset="-120"/>
                <a:ea typeface="華康少女文字W5" pitchFamily="81" charset="-120"/>
              </a:rPr>
              <a:t>。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zh-TW" altLang="en-US" sz="2000" dirty="0">
              <a:latin typeface="華康少女文字W5" pitchFamily="81" charset="-120"/>
              <a:ea typeface="華康少女文字W5" pitchFamily="81" charset="-12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000" b="1" dirty="0">
                <a:ea typeface="華康少女文字W5(P)" pitchFamily="82" charset="-120"/>
              </a:rPr>
              <a:t>注意</a:t>
            </a:r>
            <a:r>
              <a:rPr lang="en-US" altLang="zh-TW" sz="2000" b="1" dirty="0">
                <a:ea typeface="華康少女文字W5(P)" pitchFamily="82" charset="-120"/>
              </a:rPr>
              <a:t>﹕</a:t>
            </a:r>
            <a:r>
              <a:rPr lang="zh-TW" altLang="en-US" sz="2000" dirty="0">
                <a:ea typeface="華康少女文字W5(P)" pitchFamily="82" charset="-120"/>
              </a:rPr>
              <a:t>永久避孕法</a:t>
            </a:r>
            <a:r>
              <a:rPr lang="en-US" altLang="zh-TW" sz="2000" dirty="0">
                <a:ea typeface="華康少女文字W5(P)" pitchFamily="82" charset="-120"/>
              </a:rPr>
              <a:t>(</a:t>
            </a:r>
            <a:r>
              <a:rPr lang="zh-TW" altLang="en-US" sz="2000" dirty="0">
                <a:ea typeface="華康少女文字W5(P)" pitchFamily="82" charset="-120"/>
              </a:rPr>
              <a:t>男女皆要注意</a:t>
            </a:r>
            <a:r>
              <a:rPr lang="en-US" altLang="zh-TW" sz="2000" dirty="0">
                <a:ea typeface="華康少女文字W5(P)" pitchFamily="82" charset="-120"/>
              </a:rPr>
              <a:t>)</a:t>
            </a:r>
            <a:r>
              <a:rPr lang="zh-TW" altLang="en-US" sz="2000" dirty="0">
                <a:ea typeface="華康少女文字W5(P)" pitchFamily="82" charset="-120"/>
              </a:rPr>
              <a:t>，只</a:t>
            </a:r>
            <a:r>
              <a:rPr lang="zh-TW" altLang="en-US" sz="2000" dirty="0">
                <a:latin typeface="華康少女文字W5" pitchFamily="81" charset="-120"/>
                <a:ea typeface="華康少女文字W5" pitchFamily="81" charset="-120"/>
              </a:rPr>
              <a:t>適合決定不再生育的人士使用。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zh-TW" altLang="en-US" sz="2000" dirty="0">
              <a:latin typeface="華康少女文字W5" pitchFamily="81" charset="-120"/>
              <a:ea typeface="華康少女文字W5" pitchFamily="81" charset="-120"/>
            </a:endParaRPr>
          </a:p>
          <a:p>
            <a:pPr eaLnBrk="1" hangingPunct="1">
              <a:lnSpc>
                <a:spcPct val="80000"/>
              </a:lnSpc>
            </a:pPr>
            <a:endParaRPr lang="zh-TW" altLang="en-US" sz="2000" b="1" dirty="0">
              <a:latin typeface="華康少女文字W5" pitchFamily="81" charset="-120"/>
              <a:ea typeface="華康少女文字W5" pitchFamily="81" charset="-12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zh-TW" altLang="en-US" sz="2000" dirty="0">
              <a:latin typeface="華康少女文字W5" pitchFamily="81" charset="-120"/>
              <a:ea typeface="華康少女文字W5" pitchFamily="81" charset="-120"/>
            </a:endParaRPr>
          </a:p>
          <a:p>
            <a:pPr lvl="1" eaLnBrk="1" hangingPunct="1">
              <a:lnSpc>
                <a:spcPct val="80000"/>
              </a:lnSpc>
            </a:pPr>
            <a:endParaRPr lang="zh-TW" altLang="en-US" sz="2300" dirty="0"/>
          </a:p>
          <a:p>
            <a:pPr lvl="1" eaLnBrk="1" hangingPunct="1">
              <a:lnSpc>
                <a:spcPct val="80000"/>
              </a:lnSpc>
            </a:pPr>
            <a:endParaRPr lang="en-US" altLang="zh-TW" sz="23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pPr algn="ctr" eaLnBrk="1" hangingPunct="1"/>
            <a:r>
              <a:rPr lang="zh-TW" altLang="en-US" dirty="0">
                <a:latin typeface="華康POP1體W7" pitchFamily="81" charset="-120"/>
                <a:ea typeface="華康POP1體W7" pitchFamily="81" charset="-120"/>
              </a:rPr>
              <a:t>避孕方法</a:t>
            </a:r>
            <a:r>
              <a:rPr lang="en-US" altLang="zh-TW" dirty="0">
                <a:latin typeface="華康POP1體W7" pitchFamily="81" charset="-120"/>
                <a:ea typeface="華康POP1體W7" pitchFamily="81" charset="-120"/>
              </a:rPr>
              <a:t>(</a:t>
            </a:r>
            <a:r>
              <a:rPr lang="zh-TW" altLang="en-US" dirty="0" smtClean="0">
                <a:latin typeface="華康POP1體W7" pitchFamily="81" charset="-120"/>
                <a:ea typeface="華康POP1體W7" pitchFamily="81" charset="-120"/>
              </a:rPr>
              <a:t>十</a:t>
            </a:r>
            <a:r>
              <a:rPr lang="en-US" altLang="zh-TW" dirty="0" smtClean="0">
                <a:latin typeface="華康POP1體W7" pitchFamily="81" charset="-120"/>
                <a:ea typeface="華康POP1體W7" pitchFamily="81" charset="-120"/>
              </a:rPr>
              <a:t>)﹕</a:t>
            </a:r>
            <a:r>
              <a:rPr lang="zh-TW" altLang="en-US" dirty="0">
                <a:latin typeface="華康POP1體W7" pitchFamily="81" charset="-120"/>
                <a:ea typeface="華康POP1體W7" pitchFamily="81" charset="-120"/>
              </a:rPr>
              <a:t>緊急避孕法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94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2000" b="1" dirty="0">
                <a:solidFill>
                  <a:srgbClr val="6600FF"/>
                </a:solidFill>
                <a:latin typeface="華康少女文字W5" pitchFamily="81" charset="-120"/>
                <a:ea typeface="華康少女文字W5" pitchFamily="81" charset="-120"/>
              </a:rPr>
              <a:t>(1)</a:t>
            </a:r>
            <a:r>
              <a:rPr lang="zh-TW" altLang="en-US" sz="2000" b="1" dirty="0">
                <a:solidFill>
                  <a:srgbClr val="6600FF"/>
                </a:solidFill>
                <a:latin typeface="華康少女文字W5" pitchFamily="81" charset="-120"/>
                <a:ea typeface="華康少女文字W5" pitchFamily="81" charset="-120"/>
              </a:rPr>
              <a:t>緊急避孕丸</a:t>
            </a:r>
            <a:r>
              <a:rPr lang="en-US" altLang="zh-TW" sz="2000" b="1" dirty="0">
                <a:solidFill>
                  <a:srgbClr val="6600FF"/>
                </a:solidFill>
                <a:latin typeface="華康少女文字W5" pitchFamily="81" charset="-120"/>
                <a:ea typeface="華康少女文字W5" pitchFamily="81" charset="-120"/>
              </a:rPr>
              <a:t>﹕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000" b="1" dirty="0">
                <a:latin typeface="華康少女文字W5" pitchFamily="81" charset="-120"/>
                <a:ea typeface="華康少女文字W5" pitchFamily="81" charset="-120"/>
              </a:rPr>
              <a:t>原理</a:t>
            </a:r>
            <a:r>
              <a:rPr lang="en-US" altLang="zh-TW" sz="2000" b="1" dirty="0">
                <a:latin typeface="華康少女文字W5" pitchFamily="81" charset="-120"/>
                <a:ea typeface="華康少女文字W5" pitchFamily="81" charset="-120"/>
              </a:rPr>
              <a:t>﹕</a:t>
            </a:r>
            <a:r>
              <a:rPr lang="zh-TW" altLang="en-US" sz="2000" dirty="0">
                <a:latin typeface="華康少女文字W5" pitchFamily="81" charset="-120"/>
                <a:ea typeface="華康少女文字W5" pitchFamily="81" charset="-120"/>
              </a:rPr>
              <a:t>抑制排卵或干擾受精過程。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zh-TW" altLang="en-US" sz="2000" b="1" dirty="0">
              <a:latin typeface="華康少女文字W5" pitchFamily="81" charset="-120"/>
              <a:ea typeface="華康少女文字W5" pitchFamily="81" charset="-12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000" b="1" dirty="0">
                <a:latin typeface="華康少女文字W5" pitchFamily="81" charset="-120"/>
                <a:ea typeface="華康少女文字W5" pitchFamily="81" charset="-120"/>
              </a:rPr>
              <a:t>成效率</a:t>
            </a:r>
            <a:r>
              <a:rPr lang="en-US" altLang="zh-TW" sz="2000" dirty="0">
                <a:latin typeface="華康少女文字W5" pitchFamily="81" charset="-120"/>
                <a:ea typeface="華康少女文字W5" pitchFamily="81" charset="-120"/>
              </a:rPr>
              <a:t>﹕</a:t>
            </a:r>
            <a:r>
              <a:rPr lang="zh-TW" altLang="en-US" sz="2000" dirty="0">
                <a:latin typeface="華康少女文字W5" pitchFamily="81" charset="-120"/>
                <a:ea typeface="華康少女文字W5" pitchFamily="81" charset="-120"/>
              </a:rPr>
              <a:t>約百分之二的失敗率。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zh-TW" altLang="en-US" sz="2000" dirty="0">
              <a:latin typeface="華康少女文字W5" pitchFamily="81" charset="-120"/>
              <a:ea typeface="華康少女文字W5" pitchFamily="81" charset="-12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000" b="1" dirty="0">
                <a:latin typeface="華康少女文字W5" pitchFamily="81" charset="-120"/>
                <a:ea typeface="華康少女文字W5" pitchFamily="81" charset="-120"/>
              </a:rPr>
              <a:t>使用方法</a:t>
            </a:r>
            <a:r>
              <a:rPr lang="en-US" altLang="zh-TW" sz="2000" b="1" dirty="0">
                <a:latin typeface="華康少女文字W5" pitchFamily="81" charset="-120"/>
                <a:ea typeface="華康少女文字W5" pitchFamily="81" charset="-120"/>
              </a:rPr>
              <a:t>﹕</a:t>
            </a:r>
            <a:r>
              <a:rPr lang="zh-TW" altLang="en-US" sz="2000" dirty="0">
                <a:latin typeface="華康少女文字W5" pitchFamily="81" charset="-120"/>
                <a:ea typeface="華康少女文字W5" pitchFamily="81" charset="-120"/>
              </a:rPr>
              <a:t>必須在沒有避孕防護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2000" dirty="0">
                <a:latin typeface="華康少女文字W5" pitchFamily="81" charset="-120"/>
                <a:ea typeface="華康少女文字W5" pitchFamily="81" charset="-120"/>
              </a:rPr>
              <a:t>	</a:t>
            </a:r>
            <a:r>
              <a:rPr lang="zh-TW" altLang="en-US" sz="2000" dirty="0">
                <a:latin typeface="華康少女文字W5" pitchFamily="81" charset="-120"/>
                <a:ea typeface="華康少女文字W5" pitchFamily="81" charset="-120"/>
              </a:rPr>
              <a:t>下發生性行為後的</a:t>
            </a:r>
            <a:r>
              <a:rPr lang="en-US" altLang="zh-TW" sz="2000" dirty="0">
                <a:latin typeface="華康少女文字W5" pitchFamily="81" charset="-120"/>
                <a:ea typeface="華康少女文字W5" pitchFamily="81" charset="-120"/>
              </a:rPr>
              <a:t>72</a:t>
            </a:r>
            <a:r>
              <a:rPr lang="zh-TW" altLang="en-US" sz="2000" dirty="0">
                <a:latin typeface="華康少女文字W5" pitchFamily="81" charset="-120"/>
                <a:ea typeface="華康少女文字W5" pitchFamily="81" charset="-120"/>
              </a:rPr>
              <a:t>小時內</a:t>
            </a:r>
            <a:endParaRPr lang="en-US" altLang="zh-TW" sz="2000" dirty="0">
              <a:latin typeface="華康少女文字W5" pitchFamily="81" charset="-120"/>
              <a:ea typeface="華康少女文字W5" pitchFamily="81" charset="-12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2000" dirty="0">
                <a:latin typeface="華康少女文字W5" pitchFamily="81" charset="-120"/>
                <a:ea typeface="華康少女文字W5" pitchFamily="81" charset="-120"/>
              </a:rPr>
              <a:t>	</a:t>
            </a:r>
            <a:r>
              <a:rPr lang="zh-TW" altLang="en-US" sz="2000" dirty="0">
                <a:latin typeface="華康少女文字W5" pitchFamily="81" charset="-120"/>
                <a:ea typeface="華康少女文字W5" pitchFamily="81" charset="-120"/>
              </a:rPr>
              <a:t>服用。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zh-TW" altLang="en-US" sz="2000" b="1" dirty="0">
              <a:latin typeface="華康少女文字W5" pitchFamily="81" charset="-120"/>
              <a:ea typeface="華康少女文字W5" pitchFamily="81" charset="-12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000" b="1" dirty="0">
                <a:latin typeface="華康少女文字W5" pitchFamily="81" charset="-120"/>
                <a:ea typeface="華康少女文字W5" pitchFamily="81" charset="-120"/>
              </a:rPr>
              <a:t>注意</a:t>
            </a:r>
            <a:r>
              <a:rPr lang="en-US" altLang="zh-TW" sz="2000" b="1" dirty="0">
                <a:latin typeface="華康少女文字W5" pitchFamily="81" charset="-120"/>
                <a:ea typeface="華康少女文字W5" pitchFamily="81" charset="-120"/>
              </a:rPr>
              <a:t>﹕</a:t>
            </a:r>
            <a:r>
              <a:rPr lang="zh-TW" altLang="en-US" sz="2000" dirty="0">
                <a:latin typeface="華康少女文字W5" pitchFamily="81" charset="-120"/>
                <a:ea typeface="華康少女文字W5" pitchFamily="81" charset="-120"/>
              </a:rPr>
              <a:t>無墮胎作用，亦不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000" dirty="0">
                <a:latin typeface="華康少女文字W5" pitchFamily="81" charset="-120"/>
                <a:ea typeface="華康少女文字W5" pitchFamily="81" charset="-120"/>
              </a:rPr>
              <a:t>      應經常以此方法作避孕。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zh-TW" altLang="en-US" sz="2000" b="1" dirty="0">
              <a:solidFill>
                <a:srgbClr val="6600FF"/>
              </a:solidFill>
              <a:latin typeface="華康少女文字W5" pitchFamily="81" charset="-120"/>
              <a:ea typeface="華康少女文字W5" pitchFamily="81" charset="-12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2000" b="1" dirty="0">
                <a:solidFill>
                  <a:srgbClr val="6600FF"/>
                </a:solidFill>
                <a:latin typeface="華康少女文字W5" pitchFamily="81" charset="-120"/>
                <a:ea typeface="華康少女文字W5" pitchFamily="81" charset="-120"/>
              </a:rPr>
              <a:t>(2)</a:t>
            </a:r>
            <a:r>
              <a:rPr lang="zh-TW" altLang="en-US" sz="2000" b="1" dirty="0">
                <a:solidFill>
                  <a:srgbClr val="6600FF"/>
                </a:solidFill>
                <a:latin typeface="華康少女文字W5" pitchFamily="81" charset="-120"/>
                <a:ea typeface="華康少女文字W5" pitchFamily="81" charset="-120"/>
              </a:rPr>
              <a:t>子宮環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000" b="1" dirty="0">
                <a:latin typeface="華康少女文字W5" pitchFamily="81" charset="-120"/>
                <a:ea typeface="華康少女文字W5" pitchFamily="81" charset="-120"/>
              </a:rPr>
              <a:t>使用方法</a:t>
            </a:r>
            <a:r>
              <a:rPr lang="en-US" altLang="zh-TW" sz="2000" b="1" dirty="0">
                <a:latin typeface="華康少女文字W5" pitchFamily="81" charset="-120"/>
                <a:ea typeface="華康少女文字W5" pitchFamily="81" charset="-120"/>
              </a:rPr>
              <a:t>﹕</a:t>
            </a:r>
            <a:r>
              <a:rPr lang="zh-TW" altLang="en-US" sz="2000" dirty="0">
                <a:latin typeface="華康少女文字W5" pitchFamily="81" charset="-120"/>
                <a:ea typeface="華康少女文字W5" pitchFamily="81" charset="-120"/>
              </a:rPr>
              <a:t>必須在沒有避孕防護下發生性行為後的</a:t>
            </a:r>
            <a:r>
              <a:rPr lang="en-US" altLang="zh-TW" sz="2000" dirty="0">
                <a:latin typeface="華康少女文字W5" pitchFamily="81" charset="-120"/>
                <a:ea typeface="華康少女文字W5" pitchFamily="81" charset="-120"/>
              </a:rPr>
              <a:t>5</a:t>
            </a:r>
            <a:r>
              <a:rPr lang="zh-TW" altLang="en-US" sz="2000" dirty="0">
                <a:latin typeface="華康少女文字W5" pitchFamily="81" charset="-120"/>
                <a:ea typeface="華康少女文字W5" pitchFamily="81" charset="-120"/>
              </a:rPr>
              <a:t>天內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000" b="1" dirty="0">
                <a:latin typeface="華康少女文字W5" pitchFamily="81" charset="-120"/>
                <a:ea typeface="華康少女文字W5" pitchFamily="81" charset="-120"/>
              </a:rPr>
              <a:t>成效率</a:t>
            </a:r>
            <a:r>
              <a:rPr lang="en-US" altLang="zh-TW" sz="2000" dirty="0">
                <a:latin typeface="華康少女文字W5" pitchFamily="81" charset="-120"/>
                <a:ea typeface="華康少女文字W5" pitchFamily="81" charset="-120"/>
              </a:rPr>
              <a:t>﹕</a:t>
            </a:r>
            <a:r>
              <a:rPr lang="zh-TW" altLang="en-US" sz="2000" dirty="0">
                <a:latin typeface="華康少女文字W5" pitchFamily="81" charset="-120"/>
                <a:ea typeface="華康少女文字W5" pitchFamily="81" charset="-120"/>
              </a:rPr>
              <a:t>失敗率低於百分之一。</a:t>
            </a:r>
            <a:endParaRPr lang="zh-TW" altLang="en-US" sz="2000" b="1" dirty="0">
              <a:solidFill>
                <a:srgbClr val="CC0000"/>
              </a:solidFill>
              <a:latin typeface="華康少女文字W5" pitchFamily="81" charset="-120"/>
              <a:ea typeface="華康少女文字W5" pitchFamily="81" charset="-12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TW" sz="2000" dirty="0"/>
          </a:p>
        </p:txBody>
      </p:sp>
      <p:pic>
        <p:nvPicPr>
          <p:cNvPr id="27652" name="Picture 4" descr="Emergenc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1989138"/>
            <a:ext cx="4500563" cy="321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10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110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96975"/>
            <a:ext cx="8229600" cy="3384550"/>
          </a:xfrm>
        </p:spPr>
        <p:txBody>
          <a:bodyPr/>
          <a:lstStyle/>
          <a:p>
            <a:pPr algn="ctr" eaLnBrk="1" hangingPunct="1"/>
            <a:r>
              <a:rPr lang="zh-TW" altLang="en-US" sz="4800" dirty="0">
                <a:latin typeface="華康少女文字W5(P)" pitchFamily="82" charset="-120"/>
                <a:ea typeface="華康少女文字W5(P)" pitchFamily="82" charset="-120"/>
              </a:rPr>
              <a:t>不使用任何避孕措施</a:t>
            </a:r>
            <a:r>
              <a:rPr lang="en-US" altLang="zh-TW" sz="4800" dirty="0">
                <a:latin typeface="華康少女文字W5(P)" pitchFamily="82" charset="-120"/>
                <a:ea typeface="華康少女文字W5(P)" pitchFamily="82" charset="-120"/>
              </a:rPr>
              <a:t>﹕</a:t>
            </a:r>
            <a:br>
              <a:rPr lang="en-US" altLang="zh-TW" sz="4800" dirty="0">
                <a:latin typeface="華康少女文字W5(P)" pitchFamily="82" charset="-120"/>
                <a:ea typeface="華康少女文字W5(P)" pitchFamily="82" charset="-120"/>
              </a:rPr>
            </a:br>
            <a:r>
              <a:rPr lang="en-US" altLang="zh-TW" sz="4800" dirty="0">
                <a:latin typeface="華康少女文字W5(P)" pitchFamily="82" charset="-120"/>
                <a:ea typeface="華康少女文字W5(P)" pitchFamily="82" charset="-120"/>
              </a:rPr>
              <a:t/>
            </a:r>
            <a:br>
              <a:rPr lang="en-US" altLang="zh-TW" sz="4800" dirty="0">
                <a:latin typeface="華康少女文字W5(P)" pitchFamily="82" charset="-120"/>
                <a:ea typeface="華康少女文字W5(P)" pitchFamily="82" charset="-120"/>
              </a:rPr>
            </a:br>
            <a:r>
              <a:rPr lang="zh-TW" altLang="zh-TW" sz="4800" dirty="0">
                <a:latin typeface="華康少女文字W5(P)" pitchFamily="82" charset="-120"/>
                <a:ea typeface="華康少女文字W5(P)" pitchFamily="82" charset="-120"/>
              </a:rPr>
              <a:t>懷孕機會</a:t>
            </a:r>
            <a:r>
              <a:rPr lang="zh-TW" altLang="en-US" sz="4800" dirty="0">
                <a:latin typeface="華康少女文字W5(P)" pitchFamily="82" charset="-120"/>
                <a:ea typeface="華康少女文字W5(P)" pitchFamily="82" charset="-120"/>
              </a:rPr>
              <a:t>率</a:t>
            </a:r>
            <a:r>
              <a:rPr lang="en-US" altLang="zh-TW" sz="4800" dirty="0">
                <a:latin typeface="華康少女文字W5(P)" pitchFamily="82" charset="-120"/>
                <a:ea typeface="華康少女文字W5(P)" pitchFamily="82" charset="-120"/>
              </a:rPr>
              <a:t>﹕</a:t>
            </a:r>
            <a:r>
              <a:rPr lang="en-US" altLang="zh-TW" sz="4800" dirty="0">
                <a:solidFill>
                  <a:srgbClr val="CC0000"/>
                </a:solidFill>
                <a:latin typeface="華康少女文字W5(P)" pitchFamily="82" charset="-120"/>
                <a:ea typeface="華康少女文字W5(P)" pitchFamily="82" charset="-120"/>
              </a:rPr>
              <a:t>85%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208962" cy="5805487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TW" sz="2000" dirty="0">
              <a:solidFill>
                <a:srgbClr val="006600"/>
              </a:solidFill>
              <a:latin typeface="華康少女文字W5(P)" pitchFamily="82" charset="-120"/>
              <a:ea typeface="華康少女文字W5(P)" pitchFamily="82" charset="-12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1200" dirty="0">
                <a:solidFill>
                  <a:srgbClr val="CC0099"/>
                </a:solidFill>
              </a:rPr>
              <a:t>			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TW" sz="1200" dirty="0">
              <a:solidFill>
                <a:srgbClr val="CC0099"/>
              </a:solidFill>
            </a:endParaRPr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5436096" y="2638424"/>
            <a:ext cx="2303463" cy="2087563"/>
          </a:xfrm>
          <a:prstGeom prst="irregularSeal1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574800"/>
          </a:xfrm>
        </p:spPr>
        <p:txBody>
          <a:bodyPr/>
          <a:lstStyle/>
          <a:p>
            <a:pPr eaLnBrk="1" hangingPunct="1"/>
            <a:r>
              <a:rPr lang="en-US" altLang="zh-TW" b="1">
                <a:solidFill>
                  <a:srgbClr val="CC0099"/>
                </a:solidFill>
                <a:ea typeface="華康少女文字W5(P)" pitchFamily="82" charset="-120"/>
              </a:rPr>
              <a:t>            </a:t>
            </a:r>
            <a:endParaRPr lang="en-US" altLang="zh-TW" b="1">
              <a:solidFill>
                <a:srgbClr val="0000FF"/>
              </a:solidFill>
              <a:ea typeface="華康少女文字W5(P)" pitchFamily="82" charset="-12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3018035"/>
            <a:ext cx="7272610" cy="313531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dirty="0" smtClean="0">
                <a:solidFill>
                  <a:srgbClr val="006600"/>
                </a:solidFill>
                <a:latin typeface="華康少女文字W5(P)" pitchFamily="82" charset="-120"/>
                <a:ea typeface="華康少女文字W5(P)" pitchFamily="82" charset="-120"/>
              </a:rPr>
              <a:t>情境一</a:t>
            </a:r>
            <a:r>
              <a:rPr lang="zh-TW" altLang="en-US" dirty="0">
                <a:solidFill>
                  <a:srgbClr val="006600"/>
                </a:solidFill>
                <a:latin typeface="華康少女文字W5(P)" pitchFamily="82" charset="-120"/>
                <a:ea typeface="華康少女文字W5(P)" pitchFamily="82" charset="-120"/>
              </a:rPr>
              <a:t>	</a:t>
            </a:r>
            <a:r>
              <a:rPr lang="zh-TW" altLang="en-US" dirty="0">
                <a:solidFill>
                  <a:srgbClr val="660066"/>
                </a:solidFill>
                <a:latin typeface="華康少女文字W5(P)" pitchFamily="82" charset="-120"/>
                <a:ea typeface="華康少女文字W5(P)" pitchFamily="82" charset="-120"/>
              </a:rPr>
              <a:t>便利店購物</a:t>
            </a:r>
          </a:p>
          <a:p>
            <a:pPr eaLnBrk="1" hangingPunct="1">
              <a:buNone/>
            </a:pPr>
            <a:r>
              <a:rPr lang="zh-TW" altLang="en-US" dirty="0" smtClean="0">
                <a:solidFill>
                  <a:srgbClr val="006600"/>
                </a:solidFill>
                <a:latin typeface="華康少女文字W5(P)" pitchFamily="82" charset="-120"/>
                <a:ea typeface="華康少女文字W5(P)" pitchFamily="82" charset="-120"/>
              </a:rPr>
              <a:t>情境二</a:t>
            </a:r>
            <a:r>
              <a:rPr lang="zh-TW" altLang="en-US" dirty="0">
                <a:solidFill>
                  <a:srgbClr val="006600"/>
                </a:solidFill>
                <a:latin typeface="華康少女文字W5(P)" pitchFamily="82" charset="-120"/>
                <a:ea typeface="華康少女文字W5(P)" pitchFamily="82" charset="-120"/>
              </a:rPr>
              <a:t>	  </a:t>
            </a:r>
            <a:r>
              <a:rPr lang="zh-TW" altLang="en-US" dirty="0">
                <a:solidFill>
                  <a:srgbClr val="6600CC"/>
                </a:solidFill>
                <a:latin typeface="華康少女文字W5(P)" pitchFamily="82" charset="-120"/>
                <a:ea typeface="華康少女文字W5(P)" pitchFamily="82" charset="-120"/>
              </a:rPr>
              <a:t>學校小息</a:t>
            </a:r>
          </a:p>
          <a:p>
            <a:pPr eaLnBrk="1" hangingPunct="1">
              <a:buNone/>
            </a:pPr>
            <a:r>
              <a:rPr lang="zh-TW" altLang="en-US" dirty="0" smtClean="0">
                <a:solidFill>
                  <a:srgbClr val="006600"/>
                </a:solidFill>
                <a:latin typeface="華康少女文字W5(P)" pitchFamily="82" charset="-120"/>
                <a:ea typeface="華康少女文字W5(P)" pitchFamily="82" charset="-120"/>
              </a:rPr>
              <a:t>情境</a:t>
            </a:r>
            <a:r>
              <a:rPr lang="zh-TW" altLang="en-US" dirty="0">
                <a:solidFill>
                  <a:srgbClr val="006600"/>
                </a:solidFill>
                <a:latin typeface="華康少女文字W5(P)" pitchFamily="82" charset="-120"/>
                <a:ea typeface="華康少女文字W5(P)" pitchFamily="82" charset="-120"/>
              </a:rPr>
              <a:t>三	</a:t>
            </a:r>
            <a:r>
              <a:rPr lang="zh-TW" altLang="en-US" dirty="0">
                <a:solidFill>
                  <a:srgbClr val="3333CC"/>
                </a:solidFill>
                <a:latin typeface="華康少女文字W5(P)" pitchFamily="82" charset="-120"/>
                <a:ea typeface="華康少女文字W5(P)" pitchFamily="82" charset="-120"/>
              </a:rPr>
              <a:t>在網絡社交平台求助</a:t>
            </a:r>
          </a:p>
          <a:p>
            <a:pPr eaLnBrk="1" hangingPunct="1">
              <a:buNone/>
            </a:pPr>
            <a:r>
              <a:rPr lang="zh-TW" altLang="en-US" dirty="0">
                <a:solidFill>
                  <a:srgbClr val="006600"/>
                </a:solidFill>
                <a:latin typeface="華康少女文字W5(P)" pitchFamily="82" charset="-120"/>
                <a:ea typeface="華康少女文字W5(P)" pitchFamily="82" charset="-120"/>
              </a:rPr>
              <a:t>情境四</a:t>
            </a:r>
            <a:r>
              <a:rPr lang="zh-TW" altLang="en-US" dirty="0">
                <a:solidFill>
                  <a:srgbClr val="3333CC"/>
                </a:solidFill>
                <a:latin typeface="華康少女文字W5(P)" pitchFamily="82" charset="-120"/>
                <a:ea typeface="華康少女文字W5(P)" pitchFamily="82" charset="-120"/>
              </a:rPr>
              <a:t>	</a:t>
            </a:r>
            <a:r>
              <a:rPr lang="zh-TW" altLang="en-US" dirty="0">
                <a:solidFill>
                  <a:srgbClr val="0070C0"/>
                </a:solidFill>
                <a:latin typeface="華康少女文字W5(P)" pitchFamily="82" charset="-120"/>
                <a:ea typeface="華康少女文字W5(P)" pitchFamily="82" charset="-120"/>
              </a:rPr>
              <a:t> 誰是爸爸</a:t>
            </a:r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3994819" y="4891185"/>
            <a:ext cx="4465018" cy="1484313"/>
          </a:xfrm>
          <a:prstGeom prst="cloudCallout">
            <a:avLst>
              <a:gd name="adj1" fmla="val -43750"/>
              <a:gd name="adj2" fmla="val 70000"/>
            </a:avLst>
          </a:prstGeom>
          <a:solidFill>
            <a:srgbClr val="CCFFCC"/>
          </a:solidFill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2400" dirty="0"/>
              <a:t>有何建議給他</a:t>
            </a:r>
            <a:r>
              <a:rPr lang="en-US" altLang="zh-TW" sz="2400" dirty="0"/>
              <a:t>/</a:t>
            </a:r>
            <a:r>
              <a:rPr lang="zh-TW" altLang="en-US" sz="2400" dirty="0"/>
              <a:t>她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﹖</a:t>
            </a:r>
          </a:p>
        </p:txBody>
      </p:sp>
      <p:sp>
        <p:nvSpPr>
          <p:cNvPr id="29701" name="AutoShape 5"/>
          <p:cNvSpPr>
            <a:spLocks noChangeArrowheads="1"/>
          </p:cNvSpPr>
          <p:nvPr/>
        </p:nvSpPr>
        <p:spPr bwMode="auto">
          <a:xfrm>
            <a:off x="5148263" y="1700213"/>
            <a:ext cx="3743325" cy="2160587"/>
          </a:xfrm>
          <a:prstGeom prst="cloudCallout">
            <a:avLst>
              <a:gd name="adj1" fmla="val -24605"/>
              <a:gd name="adj2" fmla="val 75211"/>
            </a:avLst>
          </a:prstGeom>
          <a:solidFill>
            <a:srgbClr val="33CCCC"/>
          </a:solidFill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2400" dirty="0"/>
              <a:t>如果你是劇中主角，你</a:t>
            </a:r>
            <a:r>
              <a:rPr lang="en-US" altLang="zh-TW" sz="2400" dirty="0"/>
              <a:t>/</a:t>
            </a:r>
            <a:r>
              <a:rPr lang="zh-TW" altLang="en-US" sz="2400" dirty="0"/>
              <a:t>妳會怎樣回應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﹖</a:t>
            </a:r>
          </a:p>
        </p:txBody>
      </p:sp>
      <p:sp>
        <p:nvSpPr>
          <p:cNvPr id="29702" name="Oval 6"/>
          <p:cNvSpPr>
            <a:spLocks noChangeArrowheads="1"/>
          </p:cNvSpPr>
          <p:nvPr/>
        </p:nvSpPr>
        <p:spPr bwMode="auto">
          <a:xfrm>
            <a:off x="250825" y="5949950"/>
            <a:ext cx="504825" cy="215900"/>
          </a:xfrm>
          <a:prstGeom prst="ellipse">
            <a:avLst/>
          </a:prstGeom>
          <a:solidFill>
            <a:srgbClr val="33CCCC"/>
          </a:solidFill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29703" name="Oval 7"/>
          <p:cNvSpPr>
            <a:spLocks noChangeArrowheads="1"/>
          </p:cNvSpPr>
          <p:nvPr/>
        </p:nvSpPr>
        <p:spPr bwMode="auto">
          <a:xfrm>
            <a:off x="1403350" y="6597650"/>
            <a:ext cx="215900" cy="71438"/>
          </a:xfrm>
          <a:prstGeom prst="ellipse">
            <a:avLst/>
          </a:prstGeom>
          <a:solidFill>
            <a:srgbClr val="CCFFCC"/>
          </a:solidFill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29704" name="Oval 8"/>
          <p:cNvSpPr>
            <a:spLocks noChangeArrowheads="1"/>
          </p:cNvSpPr>
          <p:nvPr/>
        </p:nvSpPr>
        <p:spPr bwMode="auto">
          <a:xfrm>
            <a:off x="2627313" y="6742113"/>
            <a:ext cx="215900" cy="115887"/>
          </a:xfrm>
          <a:prstGeom prst="ellipse">
            <a:avLst/>
          </a:prstGeom>
          <a:solidFill>
            <a:srgbClr val="CCFFCC"/>
          </a:solidFill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29705" name="WordArt 9" descr="紙袋"/>
          <p:cNvSpPr>
            <a:spLocks noChangeArrowheads="1" noChangeShapeType="1" noTextEdit="1"/>
          </p:cNvSpPr>
          <p:nvPr/>
        </p:nvSpPr>
        <p:spPr bwMode="auto">
          <a:xfrm>
            <a:off x="1908175" y="1125538"/>
            <a:ext cx="2951163" cy="10810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HK" altLang="en-US" sz="36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避孕</a:t>
            </a:r>
            <a:r>
              <a:rPr lang="zh-HK" altLang="en-US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情</a:t>
            </a:r>
            <a:r>
              <a:rPr lang="zh-TW" altLang="en-US" sz="36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境</a:t>
            </a:r>
            <a:endParaRPr lang="zh-HK" altLang="en-US" sz="3600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blipFill dpi="0" rotWithShape="0">
                <a:blip r:embed="rId2"/>
                <a:srcRect/>
                <a:tile tx="0" ty="0" sx="100000" sy="100000" flip="none" algn="tl"/>
              </a:blipFill>
              <a:effectLst>
                <a:outerShdw dist="563972" dir="14049741" sx="125000" sy="125000" algn="tl" rotWithShape="0">
                  <a:srgbClr val="C7DFD3">
                    <a:alpha val="79999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>
                <a:ea typeface="華康少女文字W5(P)" pitchFamily="82" charset="-120"/>
              </a:rPr>
              <a:t>心思思</a:t>
            </a:r>
            <a:r>
              <a:rPr lang="en-US" altLang="zh-TW">
                <a:ea typeface="華康少女文字W5(P)" pitchFamily="82" charset="-120"/>
              </a:rPr>
              <a:t>……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28775"/>
            <a:ext cx="8229600" cy="45307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/>
              <a:t>	</a:t>
            </a:r>
            <a:r>
              <a:rPr lang="en-US" altLang="zh-TW">
                <a:solidFill>
                  <a:srgbClr val="003300"/>
                </a:solidFill>
              </a:rPr>
              <a:t>	</a:t>
            </a:r>
            <a:endParaRPr lang="en-US" altLang="zh-TW">
              <a:solidFill>
                <a:srgbClr val="FF3300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>
                <a:solidFill>
                  <a:srgbClr val="000099"/>
                </a:solidFill>
              </a:rPr>
              <a:t>	</a:t>
            </a:r>
            <a:endParaRPr lang="en-US" altLang="zh-TW">
              <a:solidFill>
                <a:srgbClr val="FF0066"/>
              </a:solidFill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en-US" altLang="zh-TW"/>
          </a:p>
        </p:txBody>
      </p:sp>
      <p:sp>
        <p:nvSpPr>
          <p:cNvPr id="30724" name="AutoShape 4"/>
          <p:cNvSpPr>
            <a:spLocks noChangeArrowheads="1"/>
          </p:cNvSpPr>
          <p:nvPr/>
        </p:nvSpPr>
        <p:spPr bwMode="auto">
          <a:xfrm>
            <a:off x="6804025" y="2276475"/>
            <a:ext cx="2087563" cy="1368425"/>
          </a:xfrm>
          <a:prstGeom prst="flowChartMagneticTape">
            <a:avLst/>
          </a:prstGeom>
          <a:solidFill>
            <a:srgbClr val="FF99CC"/>
          </a:solidFill>
          <a:ln w="9525">
            <a:solidFill>
              <a:srgbClr val="CC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zh-TW" altLang="en-US" sz="2400">
                <a:solidFill>
                  <a:srgbClr val="008000"/>
                </a:solidFill>
              </a:rPr>
              <a:t>感情基礎</a:t>
            </a:r>
          </a:p>
          <a:p>
            <a:pPr algn="ctr" eaLnBrk="1" hangingPunct="1"/>
            <a:endParaRPr lang="en-US" altLang="zh-TW"/>
          </a:p>
        </p:txBody>
      </p:sp>
      <p:sp>
        <p:nvSpPr>
          <p:cNvPr id="30725" name="AutoShape 5"/>
          <p:cNvSpPr>
            <a:spLocks noChangeArrowheads="1"/>
          </p:cNvSpPr>
          <p:nvPr/>
        </p:nvSpPr>
        <p:spPr bwMode="auto">
          <a:xfrm>
            <a:off x="6659563" y="3933825"/>
            <a:ext cx="2087562" cy="1368425"/>
          </a:xfrm>
          <a:prstGeom prst="flowChartMagneticTape">
            <a:avLst/>
          </a:prstGeom>
          <a:solidFill>
            <a:srgbClr val="CC99FF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zh-TW" altLang="en-US" sz="2400">
                <a:solidFill>
                  <a:srgbClr val="003300"/>
                </a:solidFill>
                <a:ea typeface="華康少女文字W5(P)" pitchFamily="82" charset="-120"/>
              </a:rPr>
              <a:t>法律責任</a:t>
            </a:r>
          </a:p>
          <a:p>
            <a:pPr algn="ctr" eaLnBrk="1" hangingPunct="1"/>
            <a:endParaRPr lang="en-US" altLang="zh-TW"/>
          </a:p>
        </p:txBody>
      </p:sp>
      <p:sp>
        <p:nvSpPr>
          <p:cNvPr id="30726" name="AutoShape 6"/>
          <p:cNvSpPr>
            <a:spLocks noChangeArrowheads="1"/>
          </p:cNvSpPr>
          <p:nvPr/>
        </p:nvSpPr>
        <p:spPr bwMode="auto">
          <a:xfrm>
            <a:off x="827088" y="3789363"/>
            <a:ext cx="2087562" cy="1368425"/>
          </a:xfrm>
          <a:prstGeom prst="flowChartMagneticTape">
            <a:avLst/>
          </a:prstGeom>
          <a:solidFill>
            <a:srgbClr val="FF99CC"/>
          </a:solidFill>
          <a:ln w="9525">
            <a:solidFill>
              <a:srgbClr val="CC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2400">
                <a:solidFill>
                  <a:srgbClr val="6600CC"/>
                </a:solidFill>
              </a:rPr>
              <a:t>性傳染病</a:t>
            </a:r>
          </a:p>
        </p:txBody>
      </p:sp>
      <p:sp>
        <p:nvSpPr>
          <p:cNvPr id="30727" name="AutoShape 7"/>
          <p:cNvSpPr>
            <a:spLocks noChangeArrowheads="1"/>
          </p:cNvSpPr>
          <p:nvPr/>
        </p:nvSpPr>
        <p:spPr bwMode="auto">
          <a:xfrm>
            <a:off x="4932363" y="5084763"/>
            <a:ext cx="2087562" cy="1368425"/>
          </a:xfrm>
          <a:prstGeom prst="flowChartMagneticTape">
            <a:avLst/>
          </a:prstGeom>
          <a:solidFill>
            <a:srgbClr val="FF99CC"/>
          </a:solidFill>
          <a:ln w="9525">
            <a:solidFill>
              <a:srgbClr val="CC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2400">
                <a:solidFill>
                  <a:srgbClr val="990033"/>
                </a:solidFill>
                <a:ea typeface="華康少女文字W5(P)" pitchFamily="82" charset="-120"/>
              </a:rPr>
              <a:t>社會壓力</a:t>
            </a:r>
          </a:p>
        </p:txBody>
      </p:sp>
      <p:sp>
        <p:nvSpPr>
          <p:cNvPr id="30728" name="AutoShape 8"/>
          <p:cNvSpPr>
            <a:spLocks noChangeArrowheads="1"/>
          </p:cNvSpPr>
          <p:nvPr/>
        </p:nvSpPr>
        <p:spPr bwMode="auto">
          <a:xfrm>
            <a:off x="5651500" y="765175"/>
            <a:ext cx="2087563" cy="1368425"/>
          </a:xfrm>
          <a:prstGeom prst="flowChartMagneticTape">
            <a:avLst/>
          </a:prstGeom>
          <a:solidFill>
            <a:srgbClr val="CC99FF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2400">
                <a:solidFill>
                  <a:srgbClr val="000099"/>
                </a:solidFill>
              </a:rPr>
              <a:t>避孕常識</a:t>
            </a:r>
          </a:p>
        </p:txBody>
      </p:sp>
      <p:sp>
        <p:nvSpPr>
          <p:cNvPr id="30729" name="AutoShape 9"/>
          <p:cNvSpPr>
            <a:spLocks noChangeArrowheads="1"/>
          </p:cNvSpPr>
          <p:nvPr/>
        </p:nvSpPr>
        <p:spPr bwMode="auto">
          <a:xfrm>
            <a:off x="2484438" y="5157788"/>
            <a:ext cx="2087562" cy="1368425"/>
          </a:xfrm>
          <a:prstGeom prst="flowChartMagneticTape">
            <a:avLst/>
          </a:prstGeom>
          <a:solidFill>
            <a:srgbClr val="CC99FF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2400">
                <a:ea typeface="華康少女文字W5" pitchFamily="81" charset="-120"/>
              </a:rPr>
              <a:t>宗教背景</a:t>
            </a:r>
          </a:p>
        </p:txBody>
      </p:sp>
      <p:sp>
        <p:nvSpPr>
          <p:cNvPr id="30730" name="AutoShape 10"/>
          <p:cNvSpPr>
            <a:spLocks noChangeArrowheads="1"/>
          </p:cNvSpPr>
          <p:nvPr/>
        </p:nvSpPr>
        <p:spPr bwMode="auto">
          <a:xfrm>
            <a:off x="1474788" y="2060575"/>
            <a:ext cx="2087562" cy="1366838"/>
          </a:xfrm>
          <a:prstGeom prst="flowChartMagneticTape">
            <a:avLst/>
          </a:prstGeom>
          <a:solidFill>
            <a:srgbClr val="CC99FF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2400">
                <a:solidFill>
                  <a:srgbClr val="CC0000"/>
                </a:solidFill>
              </a:rPr>
              <a:t>意外懷孕</a:t>
            </a:r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3348038" y="908050"/>
            <a:ext cx="2087562" cy="1368425"/>
          </a:xfrm>
          <a:prstGeom prst="flowChartMagneticTape">
            <a:avLst/>
          </a:prstGeom>
          <a:solidFill>
            <a:srgbClr val="FF99CC"/>
          </a:solidFill>
          <a:ln w="9525">
            <a:solidFill>
              <a:srgbClr val="CC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2400">
                <a:solidFill>
                  <a:srgbClr val="3333CC"/>
                </a:solidFill>
              </a:rPr>
              <a:t>家庭接納</a:t>
            </a:r>
          </a:p>
        </p:txBody>
      </p:sp>
      <p:sp>
        <p:nvSpPr>
          <p:cNvPr id="30732" name="Oval 17"/>
          <p:cNvSpPr>
            <a:spLocks noChangeArrowheads="1"/>
          </p:cNvSpPr>
          <p:nvPr/>
        </p:nvSpPr>
        <p:spPr bwMode="auto">
          <a:xfrm>
            <a:off x="7524750" y="609282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rgbClr val="FF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30733" name="Oval 18"/>
          <p:cNvSpPr>
            <a:spLocks noChangeArrowheads="1"/>
          </p:cNvSpPr>
          <p:nvPr/>
        </p:nvSpPr>
        <p:spPr bwMode="auto">
          <a:xfrm>
            <a:off x="8172450" y="587692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rgbClr val="FF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30734" name="Oval 19"/>
          <p:cNvSpPr>
            <a:spLocks noChangeArrowheads="1"/>
          </p:cNvSpPr>
          <p:nvPr/>
        </p:nvSpPr>
        <p:spPr bwMode="auto">
          <a:xfrm>
            <a:off x="8604250" y="5516563"/>
            <a:ext cx="217488" cy="215900"/>
          </a:xfrm>
          <a:prstGeom prst="ellipse">
            <a:avLst/>
          </a:prstGeom>
          <a:solidFill>
            <a:srgbClr val="CC99FF"/>
          </a:solidFill>
          <a:ln w="9525">
            <a:solidFill>
              <a:srgbClr val="FF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30735" name="Oval 20"/>
          <p:cNvSpPr>
            <a:spLocks noChangeArrowheads="1"/>
          </p:cNvSpPr>
          <p:nvPr/>
        </p:nvSpPr>
        <p:spPr bwMode="auto">
          <a:xfrm>
            <a:off x="8964613" y="5084763"/>
            <a:ext cx="179387" cy="215900"/>
          </a:xfrm>
          <a:prstGeom prst="ellipse">
            <a:avLst/>
          </a:prstGeom>
          <a:solidFill>
            <a:srgbClr val="CC99FF"/>
          </a:solidFill>
          <a:ln w="9525">
            <a:solidFill>
              <a:srgbClr val="FF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30736" name="Oval 21"/>
          <p:cNvSpPr>
            <a:spLocks noChangeArrowheads="1"/>
          </p:cNvSpPr>
          <p:nvPr/>
        </p:nvSpPr>
        <p:spPr bwMode="auto">
          <a:xfrm>
            <a:off x="8675688" y="765175"/>
            <a:ext cx="217487" cy="287338"/>
          </a:xfrm>
          <a:prstGeom prst="ellipse">
            <a:avLst/>
          </a:prstGeom>
          <a:solidFill>
            <a:srgbClr val="CC99FF"/>
          </a:solidFill>
          <a:ln w="9525">
            <a:solidFill>
              <a:srgbClr val="FF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30737" name="Oval 22"/>
          <p:cNvSpPr>
            <a:spLocks noChangeArrowheads="1"/>
          </p:cNvSpPr>
          <p:nvPr/>
        </p:nvSpPr>
        <p:spPr bwMode="auto">
          <a:xfrm>
            <a:off x="7812088" y="260350"/>
            <a:ext cx="144462" cy="142875"/>
          </a:xfrm>
          <a:prstGeom prst="ellipse">
            <a:avLst/>
          </a:prstGeom>
          <a:solidFill>
            <a:srgbClr val="CC99FF"/>
          </a:solidFill>
          <a:ln w="9525">
            <a:solidFill>
              <a:srgbClr val="FF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30738" name="Oval 23"/>
          <p:cNvSpPr>
            <a:spLocks noChangeArrowheads="1"/>
          </p:cNvSpPr>
          <p:nvPr/>
        </p:nvSpPr>
        <p:spPr bwMode="auto">
          <a:xfrm>
            <a:off x="6084888" y="0"/>
            <a:ext cx="142875" cy="188913"/>
          </a:xfrm>
          <a:prstGeom prst="ellipse">
            <a:avLst/>
          </a:prstGeom>
          <a:solidFill>
            <a:srgbClr val="CC99FF"/>
          </a:solidFill>
          <a:ln w="9525">
            <a:solidFill>
              <a:srgbClr val="FF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30739" name="Oval 24"/>
          <p:cNvSpPr>
            <a:spLocks noChangeArrowheads="1"/>
          </p:cNvSpPr>
          <p:nvPr/>
        </p:nvSpPr>
        <p:spPr bwMode="auto">
          <a:xfrm>
            <a:off x="2916238" y="0"/>
            <a:ext cx="215900" cy="188913"/>
          </a:xfrm>
          <a:prstGeom prst="ellipse">
            <a:avLst/>
          </a:prstGeom>
          <a:solidFill>
            <a:srgbClr val="CC99FF"/>
          </a:solidFill>
          <a:ln w="9525">
            <a:solidFill>
              <a:srgbClr val="FF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30740" name="Oval 25"/>
          <p:cNvSpPr>
            <a:spLocks noChangeArrowheads="1"/>
          </p:cNvSpPr>
          <p:nvPr/>
        </p:nvSpPr>
        <p:spPr bwMode="auto">
          <a:xfrm>
            <a:off x="1116013" y="549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rgbClr val="FF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30741" name="Oval 26"/>
          <p:cNvSpPr>
            <a:spLocks noChangeArrowheads="1"/>
          </p:cNvSpPr>
          <p:nvPr/>
        </p:nvSpPr>
        <p:spPr bwMode="auto">
          <a:xfrm>
            <a:off x="8316913" y="549275"/>
            <a:ext cx="144462" cy="142875"/>
          </a:xfrm>
          <a:prstGeom prst="ellipse">
            <a:avLst/>
          </a:prstGeom>
          <a:solidFill>
            <a:srgbClr val="CC99FF"/>
          </a:solidFill>
          <a:ln w="9525">
            <a:solidFill>
              <a:srgbClr val="FF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30742" name="Oval 27"/>
          <p:cNvSpPr>
            <a:spLocks noChangeArrowheads="1"/>
          </p:cNvSpPr>
          <p:nvPr/>
        </p:nvSpPr>
        <p:spPr bwMode="auto">
          <a:xfrm>
            <a:off x="0" y="5084763"/>
            <a:ext cx="468313" cy="431800"/>
          </a:xfrm>
          <a:prstGeom prst="ellipse">
            <a:avLst/>
          </a:prstGeom>
          <a:solidFill>
            <a:srgbClr val="CC99FF"/>
          </a:solidFill>
          <a:ln w="9525">
            <a:solidFill>
              <a:srgbClr val="FF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30743" name="Oval 28"/>
          <p:cNvSpPr>
            <a:spLocks noChangeArrowheads="1"/>
          </p:cNvSpPr>
          <p:nvPr/>
        </p:nvSpPr>
        <p:spPr bwMode="auto">
          <a:xfrm>
            <a:off x="1476375" y="6453188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rgbClr val="FF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30744" name="Oval 29"/>
          <p:cNvSpPr>
            <a:spLocks noChangeArrowheads="1"/>
          </p:cNvSpPr>
          <p:nvPr/>
        </p:nvSpPr>
        <p:spPr bwMode="auto">
          <a:xfrm>
            <a:off x="395288" y="1557338"/>
            <a:ext cx="288925" cy="287337"/>
          </a:xfrm>
          <a:prstGeom prst="ellipse">
            <a:avLst/>
          </a:prstGeom>
          <a:solidFill>
            <a:srgbClr val="CC99FF"/>
          </a:solidFill>
          <a:ln w="9525">
            <a:solidFill>
              <a:srgbClr val="FF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30745" name="WordArt 31" descr="窄垂直線"/>
          <p:cNvSpPr>
            <a:spLocks noChangeArrowheads="1" noChangeShapeType="1" noTextEdit="1"/>
          </p:cNvSpPr>
          <p:nvPr/>
        </p:nvSpPr>
        <p:spPr bwMode="auto">
          <a:xfrm>
            <a:off x="3276600" y="3068638"/>
            <a:ext cx="3455988" cy="12954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zh-TW" altLang="en-US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新細明體" panose="02020500000000000000" pitchFamily="18" charset="-120"/>
              </a:rPr>
              <a:t>性行為前要三思</a:t>
            </a:r>
            <a:endParaRPr lang="zh-HK" altLang="en-US" sz="3600" kern="10">
              <a:ln w="12700">
                <a:solidFill>
                  <a:srgbClr val="000000"/>
                </a:solidFill>
                <a:round/>
                <a:headEnd/>
                <a:tailEnd/>
              </a:ln>
              <a:blipFill dpi="0" rotWithShape="0">
                <a:blip r:embed="rId2"/>
                <a:srcRect/>
                <a:tile tx="0" ty="0" sx="100000" sy="100000" flip="none" algn="tl"/>
              </a:blip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65175"/>
            <a:ext cx="8229600" cy="1143000"/>
          </a:xfrm>
        </p:spPr>
        <p:txBody>
          <a:bodyPr/>
          <a:lstStyle/>
          <a:p>
            <a:pPr algn="ctr" eaLnBrk="1" hangingPunct="1"/>
            <a:r>
              <a:rPr lang="zh-TW" altLang="en-US" sz="3400">
                <a:solidFill>
                  <a:srgbClr val="008000"/>
                </a:solidFill>
                <a:ea typeface="華康POP1體W7" pitchFamily="81" charset="-120"/>
              </a:rPr>
              <a:t>「如果我選擇性行為，</a:t>
            </a:r>
            <a:br>
              <a:rPr lang="zh-TW" altLang="en-US" sz="3400">
                <a:solidFill>
                  <a:srgbClr val="008000"/>
                </a:solidFill>
                <a:ea typeface="華康POP1體W7" pitchFamily="81" charset="-120"/>
              </a:rPr>
            </a:br>
            <a:r>
              <a:rPr lang="zh-TW" altLang="en-US" sz="3400">
                <a:solidFill>
                  <a:srgbClr val="008000"/>
                </a:solidFill>
                <a:ea typeface="華康POP1體W7" pitchFamily="81" charset="-120"/>
              </a:rPr>
              <a:t>有甚麼要準備</a:t>
            </a:r>
            <a:r>
              <a:rPr lang="en-US" altLang="zh-TW" sz="3400">
                <a:solidFill>
                  <a:srgbClr val="008000"/>
                </a:solidFill>
                <a:ea typeface="華康POP1體W7" pitchFamily="81" charset="-120"/>
              </a:rPr>
              <a:t>﹖</a:t>
            </a:r>
            <a:r>
              <a:rPr lang="zh-TW" altLang="en-US" sz="3400">
                <a:solidFill>
                  <a:srgbClr val="008000"/>
                </a:solidFill>
                <a:ea typeface="華康POP1體W7" pitchFamily="81" charset="-120"/>
              </a:rPr>
              <a:t>」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133600"/>
            <a:ext cx="7690048" cy="410371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dirty="0">
                <a:solidFill>
                  <a:srgbClr val="663300"/>
                </a:solidFill>
                <a:latin typeface="華康POP1體W7(P)" pitchFamily="82" charset="-120"/>
                <a:ea typeface="華康POP1體W7(P)" pitchFamily="82" charset="-120"/>
              </a:rPr>
              <a:t>              </a:t>
            </a:r>
            <a:r>
              <a:rPr lang="zh-TW" altLang="en-US" dirty="0">
                <a:solidFill>
                  <a:srgbClr val="663300"/>
                </a:solidFill>
                <a:latin typeface="華康POP1體W7(P)" pitchFamily="82" charset="-120"/>
                <a:ea typeface="華康POP1體W7(P)" pitchFamily="82" charset="-120"/>
              </a:rPr>
              <a:t>與他</a:t>
            </a:r>
            <a:r>
              <a:rPr lang="en-US" altLang="zh-TW" dirty="0">
                <a:solidFill>
                  <a:srgbClr val="663300"/>
                </a:solidFill>
                <a:latin typeface="華康POP1體W7(P)" pitchFamily="82" charset="-120"/>
                <a:ea typeface="華康POP1體W7(P)" pitchFamily="82" charset="-120"/>
              </a:rPr>
              <a:t>/</a:t>
            </a:r>
            <a:r>
              <a:rPr lang="zh-TW" altLang="en-US" dirty="0">
                <a:solidFill>
                  <a:srgbClr val="663300"/>
                </a:solidFill>
                <a:latin typeface="華康POP1體W7(P)" pitchFamily="82" charset="-120"/>
                <a:ea typeface="華康POP1體W7(P)" pitchFamily="82" charset="-120"/>
              </a:rPr>
              <a:t>她溝通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zh-TW" altLang="en-US" dirty="0">
                <a:solidFill>
                  <a:srgbClr val="663300"/>
                </a:solidFill>
                <a:latin typeface="華康POP1體W7(P)" pitchFamily="82" charset="-120"/>
                <a:ea typeface="華康POP1體W7(P)" pitchFamily="82" charset="-120"/>
              </a:rPr>
              <a:t>  了解性行為可能帶來的後果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dirty="0">
                <a:solidFill>
                  <a:srgbClr val="800000"/>
                </a:solidFill>
                <a:latin typeface="華康POP1體W7(P)" pitchFamily="82" charset="-120"/>
                <a:ea typeface="華康POP1體W7(P)" pitchFamily="82" charset="-120"/>
              </a:rPr>
              <a:t>              充實避孕知識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zh-TW" altLang="en-US" dirty="0">
                <a:solidFill>
                  <a:srgbClr val="800000"/>
                </a:solidFill>
                <a:latin typeface="華康POP1體W7(P)" pitchFamily="82" charset="-120"/>
                <a:ea typeface="華康POP1體W7(P)" pitchFamily="82" charset="-120"/>
              </a:rPr>
              <a:t>      了解意外懷孕後的處理及責任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dirty="0">
                <a:solidFill>
                  <a:srgbClr val="A50021"/>
                </a:solidFill>
                <a:latin typeface="華康POP1體W7(P)" pitchFamily="82" charset="-120"/>
                <a:ea typeface="華康POP1體W7(P)" pitchFamily="82" charset="-120"/>
              </a:rPr>
              <a:t>              了解社會上的支援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dirty="0"/>
              <a:t>             </a:t>
            </a:r>
            <a:r>
              <a:rPr lang="zh-TW" altLang="en-US" dirty="0">
                <a:solidFill>
                  <a:srgbClr val="CC0000"/>
                </a:solidFill>
              </a:rPr>
              <a:t>經常反思</a:t>
            </a:r>
            <a:r>
              <a:rPr lang="en-US" altLang="zh-TW" dirty="0">
                <a:solidFill>
                  <a:srgbClr val="CC0000"/>
                </a:solidFill>
              </a:rPr>
              <a:t>/</a:t>
            </a:r>
            <a:r>
              <a:rPr lang="zh-TW" altLang="en-US" dirty="0">
                <a:solidFill>
                  <a:srgbClr val="CC0000"/>
                </a:solidFill>
              </a:rPr>
              <a:t>檢討雙方的戀愛關係、</a:t>
            </a:r>
            <a:r>
              <a:rPr lang="en-US" altLang="zh-TW" dirty="0">
                <a:solidFill>
                  <a:srgbClr val="CC0000"/>
                </a:solidFill>
              </a:rPr>
              <a:t>		     </a:t>
            </a:r>
            <a:r>
              <a:rPr lang="zh-TW" altLang="en-US" dirty="0">
                <a:solidFill>
                  <a:srgbClr val="CC0000"/>
                </a:solidFill>
              </a:rPr>
              <a:t>愛情觀及對性的態度。</a:t>
            </a:r>
          </a:p>
        </p:txBody>
      </p:sp>
      <p:pic>
        <p:nvPicPr>
          <p:cNvPr id="31748" name="Picture 18" descr="ALQ0124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2205038"/>
            <a:ext cx="647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19" descr="ALQ0124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2781300"/>
            <a:ext cx="647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0" name="Picture 20" descr="ALQ0124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3284538"/>
            <a:ext cx="647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1" name="Picture 21" descr="ALQ0124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3860800"/>
            <a:ext cx="647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2" name="Picture 22" descr="ALQ0124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4437063"/>
            <a:ext cx="647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3" name="Picture 23" descr="ALQ0124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013325"/>
            <a:ext cx="647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zh-TW" sz="8800">
                <a:solidFill>
                  <a:srgbClr val="006600"/>
                </a:solidFill>
                <a:ea typeface="華康POP1體W7(P)" pitchFamily="82" charset="-120"/>
              </a:rPr>
              <a:t>       </a:t>
            </a:r>
            <a:r>
              <a:rPr lang="zh-TW" altLang="en-US" sz="8800">
                <a:solidFill>
                  <a:srgbClr val="006600"/>
                </a:solidFill>
                <a:ea typeface="華康POP1體W7(P)" pitchFamily="82" charset="-120"/>
              </a:rPr>
              <a:t>謝謝</a:t>
            </a:r>
            <a:r>
              <a:rPr lang="en-US" altLang="zh-TW" sz="8800">
                <a:solidFill>
                  <a:srgbClr val="006600"/>
                </a:solidFill>
                <a:ea typeface="華康POP1體W7(P)" pitchFamily="82" charset="-120"/>
              </a:rPr>
              <a:t>!</a:t>
            </a:r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3492500" y="620713"/>
            <a:ext cx="4103688" cy="3417887"/>
          </a:xfrm>
          <a:prstGeom prst="wedgeRoundRectCallout">
            <a:avLst>
              <a:gd name="adj1" fmla="val -51741"/>
              <a:gd name="adj2" fmla="val 57431"/>
              <a:gd name="adj3" fmla="val 16667"/>
            </a:avLst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lang="zh-HK" altLang="zh-HK"/>
          </a:p>
        </p:txBody>
      </p:sp>
      <p:pic>
        <p:nvPicPr>
          <p:cNvPr id="32773" name="Picture 5" descr="AVX0000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3573463"/>
            <a:ext cx="2232025" cy="256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HK" altLang="zh-HK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zh-HK" altLang="zh-HK"/>
          </a:p>
        </p:txBody>
      </p:sp>
      <p:sp>
        <p:nvSpPr>
          <p:cNvPr id="155652" name="Rectangle 4"/>
          <p:cNvSpPr>
            <a:spLocks noChangeArrowheads="1"/>
          </p:cNvSpPr>
          <p:nvPr/>
        </p:nvSpPr>
        <p:spPr bwMode="auto">
          <a:xfrm>
            <a:off x="2133600" y="5133975"/>
            <a:ext cx="6324600" cy="1038225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lang="en-US" altLang="zh-TW">
              <a:latin typeface="Times New Roman" panose="02020603050405020304" pitchFamily="18" charset="0"/>
              <a:ea typeface="華康中黑體" pitchFamily="49" charset="-120"/>
            </a:endParaRPr>
          </a:p>
          <a:p>
            <a:pPr algn="ctr" eaLnBrk="1" hangingPunct="1"/>
            <a:r>
              <a:rPr lang="zh-TW" altLang="en-US" sz="3600">
                <a:solidFill>
                  <a:schemeClr val="folHlink"/>
                </a:solidFill>
                <a:latin typeface="華康POP1體W5" pitchFamily="49" charset="-120"/>
                <a:ea typeface="華康POP1體W5" pitchFamily="49" charset="-120"/>
              </a:rPr>
              <a:t>卵子在輸卵管與精子相遇結合</a:t>
            </a:r>
          </a:p>
          <a:p>
            <a:pPr algn="ctr" eaLnBrk="1" hangingPunct="1"/>
            <a:endParaRPr lang="en-US" altLang="zh-TW" sz="800">
              <a:latin typeface="Times New Roman" panose="02020603050405020304" pitchFamily="18" charset="0"/>
              <a:ea typeface="華康細圓體" pitchFamily="49" charset="-12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143000" y="609600"/>
            <a:ext cx="1006475" cy="55626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4600">
                <a:solidFill>
                  <a:srgbClr val="006600"/>
                </a:solidFill>
                <a:latin typeface="Times New Roman" panose="02020603050405020304" pitchFamily="18" charset="0"/>
                <a:ea typeface="華康POP1體W5" pitchFamily="49" charset="-120"/>
              </a:rPr>
              <a:t>受孕過程：</a:t>
            </a:r>
            <a:endParaRPr lang="zh-TW" altLang="en-US" sz="4600">
              <a:solidFill>
                <a:srgbClr val="006600"/>
              </a:solidFill>
              <a:latin typeface="Times New Roman" panose="02020603050405020304" pitchFamily="18" charset="0"/>
              <a:ea typeface="華康POP1體W5" pitchFamily="49" charset="-120"/>
              <a:sym typeface="Wingdings" panose="05000000000000000000" pitchFamily="2" charset="2"/>
            </a:endParaRPr>
          </a:p>
        </p:txBody>
      </p:sp>
      <p:sp>
        <p:nvSpPr>
          <p:cNvPr id="155654" name="Text Box 6"/>
          <p:cNvSpPr txBox="1">
            <a:spLocks noChangeArrowheads="1"/>
          </p:cNvSpPr>
          <p:nvPr/>
        </p:nvSpPr>
        <p:spPr bwMode="auto">
          <a:xfrm>
            <a:off x="1219200" y="4070350"/>
            <a:ext cx="838200" cy="210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400">
                <a:solidFill>
                  <a:schemeClr val="hlink"/>
                </a:solidFill>
                <a:latin typeface="華康POP1體W5" pitchFamily="49" charset="-120"/>
                <a:ea typeface="華康POP1體W5" pitchFamily="49" charset="-120"/>
                <a:sym typeface="Wingdings 2" panose="05020102010507070707" pitchFamily="18" charset="2"/>
              </a:rPr>
              <a:t> </a:t>
            </a:r>
            <a:r>
              <a:rPr lang="en-US" altLang="zh-TW" sz="4400" b="1">
                <a:solidFill>
                  <a:schemeClr val="hlink"/>
                </a:solidFill>
                <a:latin typeface="華康POP1體W5" pitchFamily="49" charset="-120"/>
                <a:ea typeface="華康POP1體W5" pitchFamily="49" charset="-120"/>
                <a:sym typeface="Wingdings" panose="05000000000000000000" pitchFamily="2" charset="2"/>
              </a:rPr>
              <a:t></a:t>
            </a:r>
            <a:r>
              <a:rPr lang="zh-TW" altLang="en-US" sz="4400" b="1">
                <a:solidFill>
                  <a:schemeClr val="hlink"/>
                </a:solidFill>
                <a:latin typeface="華康POP1體W5" pitchFamily="49" charset="-120"/>
                <a:ea typeface="華康POP1體W5" pitchFamily="49" charset="-120"/>
                <a:sym typeface="Wingdings" panose="05000000000000000000" pitchFamily="2" charset="2"/>
              </a:rPr>
              <a:t>受精</a:t>
            </a:r>
            <a:r>
              <a:rPr lang="zh-TW" altLang="en-US" sz="1400">
                <a:solidFill>
                  <a:schemeClr val="hlink"/>
                </a:solidFill>
                <a:latin typeface="Verdana" panose="020B0604030504040204" pitchFamily="34" charset="0"/>
                <a:sym typeface="Wingdings" panose="05000000000000000000" pitchFamily="2" charset="2"/>
              </a:rPr>
              <a:t> </a:t>
            </a:r>
          </a:p>
        </p:txBody>
      </p:sp>
      <p:pic>
        <p:nvPicPr>
          <p:cNvPr id="155655" name="Picture 7" descr="fertiliz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609600"/>
            <a:ext cx="6324600" cy="465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5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5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2" grpId="0" animBg="1" autoUpdateAnimBg="0"/>
      <p:bldP spid="15565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HK" altLang="zh-HK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zh-HK" altLang="zh-HK"/>
          </a:p>
        </p:txBody>
      </p:sp>
      <p:pic>
        <p:nvPicPr>
          <p:cNvPr id="156676" name="Picture 4" descr="impla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609600"/>
            <a:ext cx="73152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1143000" y="609600"/>
            <a:ext cx="1006475" cy="55626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4600">
                <a:solidFill>
                  <a:srgbClr val="006600"/>
                </a:solidFill>
                <a:latin typeface="Times New Roman" panose="02020603050405020304" pitchFamily="18" charset="0"/>
                <a:ea typeface="華康POP1體W5" pitchFamily="49" charset="-120"/>
              </a:rPr>
              <a:t>受孕過程：</a:t>
            </a:r>
            <a:endParaRPr lang="zh-TW" altLang="en-US" sz="4600">
              <a:solidFill>
                <a:srgbClr val="006600"/>
              </a:solidFill>
              <a:latin typeface="Times New Roman" panose="02020603050405020304" pitchFamily="18" charset="0"/>
              <a:ea typeface="華康POP1體W5" pitchFamily="49" charset="-120"/>
              <a:sym typeface="Wingdings" panose="05000000000000000000" pitchFamily="2" charset="2"/>
            </a:endParaRPr>
          </a:p>
        </p:txBody>
      </p:sp>
      <p:sp>
        <p:nvSpPr>
          <p:cNvPr id="156678" name="Text Box 6"/>
          <p:cNvSpPr txBox="1">
            <a:spLocks noChangeArrowheads="1"/>
          </p:cNvSpPr>
          <p:nvPr/>
        </p:nvSpPr>
        <p:spPr bwMode="auto">
          <a:xfrm>
            <a:off x="1219200" y="4070350"/>
            <a:ext cx="838200" cy="210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400" b="1">
                <a:solidFill>
                  <a:schemeClr val="hlink"/>
                </a:solidFill>
                <a:latin typeface="華康POP1體W5" pitchFamily="49" charset="-120"/>
                <a:ea typeface="華康POP1體W5" pitchFamily="49" charset="-120"/>
                <a:sym typeface="Wingdings" panose="05000000000000000000" pitchFamily="2" charset="2"/>
              </a:rPr>
              <a:t> </a:t>
            </a:r>
            <a:r>
              <a:rPr lang="en-US" altLang="zh-TW" sz="4400" b="1">
                <a:solidFill>
                  <a:schemeClr val="hlink"/>
                </a:solidFill>
                <a:latin typeface="華康POP1體W5" pitchFamily="49" charset="-120"/>
                <a:ea typeface="華康POP1體W5" pitchFamily="49" charset="-120"/>
                <a:sym typeface="Wingdings" panose="05000000000000000000" pitchFamily="2" charset="2"/>
              </a:rPr>
              <a:t></a:t>
            </a:r>
            <a:r>
              <a:rPr lang="en-US" altLang="zh-TW" sz="4400" b="1">
                <a:solidFill>
                  <a:schemeClr val="hlink"/>
                </a:solidFill>
                <a:latin typeface="華康POP1體W5" pitchFamily="49" charset="-120"/>
                <a:ea typeface="華康POP1體W5" pitchFamily="49" charset="-120"/>
              </a:rPr>
              <a:t> </a:t>
            </a:r>
            <a:r>
              <a:rPr lang="zh-TW" altLang="en-US" sz="4400" b="1">
                <a:solidFill>
                  <a:schemeClr val="hlink"/>
                </a:solidFill>
                <a:latin typeface="華康POP1體W5" pitchFamily="49" charset="-120"/>
                <a:ea typeface="華康POP1體W5" pitchFamily="49" charset="-120"/>
                <a:sym typeface="Wingdings" panose="05000000000000000000" pitchFamily="2" charset="2"/>
              </a:rPr>
              <a:t>著床</a:t>
            </a:r>
            <a:r>
              <a:rPr lang="zh-TW" altLang="en-US" sz="1400">
                <a:latin typeface="Verdana" panose="020B0604030504040204" pitchFamily="34" charset="0"/>
                <a:sym typeface="Wingdings" panose="05000000000000000000" pitchFamily="2" charset="2"/>
              </a:rPr>
              <a:t> </a:t>
            </a:r>
          </a:p>
        </p:txBody>
      </p:sp>
      <p:sp>
        <p:nvSpPr>
          <p:cNvPr id="156679" name="Rectangle 7"/>
          <p:cNvSpPr>
            <a:spLocks noChangeArrowheads="1"/>
          </p:cNvSpPr>
          <p:nvPr/>
        </p:nvSpPr>
        <p:spPr bwMode="auto">
          <a:xfrm>
            <a:off x="2133600" y="4572000"/>
            <a:ext cx="6324600" cy="1616075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lang="en-US" altLang="zh-TW" sz="400" b="1">
              <a:latin typeface="Times New Roman" panose="02020603050405020304" pitchFamily="18" charset="0"/>
              <a:ea typeface="華康細圓體" pitchFamily="49" charset="-120"/>
            </a:endParaRPr>
          </a:p>
          <a:p>
            <a:pPr algn="ctr" eaLnBrk="1" hangingPunct="1">
              <a:lnSpc>
                <a:spcPct val="120000"/>
              </a:lnSpc>
            </a:pPr>
            <a:r>
              <a:rPr lang="zh-TW" altLang="en-US" sz="3600">
                <a:solidFill>
                  <a:schemeClr val="folHlink"/>
                </a:solidFill>
                <a:latin typeface="華康POP1體W5" pitchFamily="49" charset="-120"/>
                <a:ea typeface="華康POP1體W5" pitchFamily="49" charset="-120"/>
              </a:rPr>
              <a:t>受</a:t>
            </a:r>
            <a:r>
              <a:rPr lang="zh-TW" altLang="en-US" sz="1600">
                <a:solidFill>
                  <a:schemeClr val="folHlink"/>
                </a:solidFill>
                <a:latin typeface="華康POP1體W5" pitchFamily="49" charset="-120"/>
                <a:ea typeface="華康POP1體W5" pitchFamily="49" charset="-120"/>
              </a:rPr>
              <a:t> </a:t>
            </a:r>
            <a:r>
              <a:rPr lang="zh-TW" altLang="en-US" sz="3600">
                <a:solidFill>
                  <a:schemeClr val="folHlink"/>
                </a:solidFill>
                <a:latin typeface="華康POP1體W5" pitchFamily="49" charset="-120"/>
                <a:ea typeface="華康POP1體W5" pitchFamily="49" charset="-120"/>
              </a:rPr>
              <a:t>精</a:t>
            </a:r>
            <a:r>
              <a:rPr lang="zh-TW" altLang="en-US" sz="1600">
                <a:solidFill>
                  <a:schemeClr val="folHlink"/>
                </a:solidFill>
                <a:latin typeface="華康POP1體W5" pitchFamily="49" charset="-120"/>
                <a:ea typeface="華康POP1體W5" pitchFamily="49" charset="-120"/>
              </a:rPr>
              <a:t> </a:t>
            </a:r>
            <a:r>
              <a:rPr lang="zh-TW" altLang="en-US" sz="3600">
                <a:solidFill>
                  <a:schemeClr val="folHlink"/>
                </a:solidFill>
                <a:latin typeface="華康POP1體W5" pitchFamily="49" charset="-120"/>
                <a:ea typeface="華康POP1體W5" pitchFamily="49" charset="-120"/>
              </a:rPr>
              <a:t>卵</a:t>
            </a:r>
            <a:r>
              <a:rPr lang="zh-TW" altLang="en-US" sz="1600">
                <a:solidFill>
                  <a:schemeClr val="folHlink"/>
                </a:solidFill>
                <a:latin typeface="華康POP1體W5" pitchFamily="49" charset="-120"/>
                <a:ea typeface="華康POP1體W5" pitchFamily="49" charset="-120"/>
              </a:rPr>
              <a:t> </a:t>
            </a:r>
            <a:r>
              <a:rPr lang="zh-TW" altLang="en-US" sz="3600">
                <a:solidFill>
                  <a:schemeClr val="folHlink"/>
                </a:solidFill>
                <a:latin typeface="華康POP1體W5" pitchFamily="49" charset="-120"/>
                <a:ea typeface="華康POP1體W5" pitchFamily="49" charset="-120"/>
              </a:rPr>
              <a:t>沿</a:t>
            </a:r>
            <a:r>
              <a:rPr lang="zh-TW" altLang="en-US" sz="1600">
                <a:solidFill>
                  <a:schemeClr val="folHlink"/>
                </a:solidFill>
                <a:latin typeface="華康POP1體W5" pitchFamily="49" charset="-120"/>
                <a:ea typeface="華康POP1體W5" pitchFamily="49" charset="-120"/>
              </a:rPr>
              <a:t> </a:t>
            </a:r>
            <a:r>
              <a:rPr lang="zh-TW" altLang="en-US" sz="3600">
                <a:solidFill>
                  <a:schemeClr val="folHlink"/>
                </a:solidFill>
                <a:latin typeface="華康POP1體W5" pitchFamily="49" charset="-120"/>
                <a:ea typeface="華康POP1體W5" pitchFamily="49" charset="-120"/>
              </a:rPr>
              <a:t>輸</a:t>
            </a:r>
            <a:r>
              <a:rPr lang="zh-TW" altLang="en-US" sz="1600">
                <a:solidFill>
                  <a:schemeClr val="folHlink"/>
                </a:solidFill>
                <a:latin typeface="華康POP1體W5" pitchFamily="49" charset="-120"/>
                <a:ea typeface="華康POP1體W5" pitchFamily="49" charset="-120"/>
              </a:rPr>
              <a:t> </a:t>
            </a:r>
            <a:r>
              <a:rPr lang="zh-TW" altLang="en-US" sz="3600">
                <a:solidFill>
                  <a:schemeClr val="folHlink"/>
                </a:solidFill>
                <a:latin typeface="華康POP1體W5" pitchFamily="49" charset="-120"/>
                <a:ea typeface="華康POP1體W5" pitchFamily="49" charset="-120"/>
              </a:rPr>
              <a:t>卵</a:t>
            </a:r>
            <a:r>
              <a:rPr lang="zh-TW" altLang="en-US" sz="1600">
                <a:solidFill>
                  <a:schemeClr val="folHlink"/>
                </a:solidFill>
                <a:latin typeface="華康POP1體W5" pitchFamily="49" charset="-120"/>
                <a:ea typeface="華康POP1體W5" pitchFamily="49" charset="-120"/>
              </a:rPr>
              <a:t> </a:t>
            </a:r>
            <a:r>
              <a:rPr lang="zh-TW" altLang="en-US" sz="3600">
                <a:solidFill>
                  <a:schemeClr val="folHlink"/>
                </a:solidFill>
                <a:latin typeface="華康POP1體W5" pitchFamily="49" charset="-120"/>
                <a:ea typeface="華康POP1體W5" pitchFamily="49" charset="-120"/>
              </a:rPr>
              <a:t>管</a:t>
            </a:r>
            <a:r>
              <a:rPr lang="zh-TW" altLang="en-US" sz="1600">
                <a:solidFill>
                  <a:schemeClr val="folHlink"/>
                </a:solidFill>
                <a:latin typeface="華康POP1體W5" pitchFamily="49" charset="-120"/>
                <a:ea typeface="華康POP1體W5" pitchFamily="49" charset="-120"/>
              </a:rPr>
              <a:t> </a:t>
            </a:r>
            <a:r>
              <a:rPr lang="zh-TW" altLang="en-US" sz="3600">
                <a:solidFill>
                  <a:schemeClr val="folHlink"/>
                </a:solidFill>
                <a:latin typeface="華康POP1體W5" pitchFamily="49" charset="-120"/>
                <a:ea typeface="華康POP1體W5" pitchFamily="49" charset="-120"/>
              </a:rPr>
              <a:t>向</a:t>
            </a:r>
            <a:r>
              <a:rPr lang="zh-TW" altLang="en-US" sz="1600">
                <a:solidFill>
                  <a:schemeClr val="folHlink"/>
                </a:solidFill>
                <a:latin typeface="華康POP1體W5" pitchFamily="49" charset="-120"/>
                <a:ea typeface="華康POP1體W5" pitchFamily="49" charset="-120"/>
              </a:rPr>
              <a:t> </a:t>
            </a:r>
            <a:r>
              <a:rPr lang="zh-TW" altLang="en-US" sz="3600">
                <a:solidFill>
                  <a:schemeClr val="folHlink"/>
                </a:solidFill>
                <a:latin typeface="華康POP1體W5" pitchFamily="49" charset="-120"/>
                <a:ea typeface="華康POP1體W5" pitchFamily="49" charset="-120"/>
              </a:rPr>
              <a:t>子</a:t>
            </a:r>
            <a:r>
              <a:rPr lang="zh-TW" altLang="en-US" sz="1600">
                <a:solidFill>
                  <a:schemeClr val="folHlink"/>
                </a:solidFill>
                <a:latin typeface="華康POP1體W5" pitchFamily="49" charset="-120"/>
                <a:ea typeface="華康POP1體W5" pitchFamily="49" charset="-120"/>
              </a:rPr>
              <a:t> </a:t>
            </a:r>
            <a:r>
              <a:rPr lang="zh-TW" altLang="en-US" sz="3600">
                <a:solidFill>
                  <a:schemeClr val="folHlink"/>
                </a:solidFill>
                <a:latin typeface="華康POP1體W5" pitchFamily="49" charset="-120"/>
                <a:ea typeface="華康POP1體W5" pitchFamily="49" charset="-120"/>
              </a:rPr>
              <a:t>宮</a:t>
            </a:r>
            <a:r>
              <a:rPr lang="zh-TW" altLang="en-US" sz="1600">
                <a:solidFill>
                  <a:schemeClr val="folHlink"/>
                </a:solidFill>
                <a:latin typeface="華康POP1體W5" pitchFamily="49" charset="-120"/>
                <a:ea typeface="華康POP1體W5" pitchFamily="49" charset="-120"/>
              </a:rPr>
              <a:t> </a:t>
            </a:r>
            <a:r>
              <a:rPr lang="zh-TW" altLang="en-US" sz="3600">
                <a:solidFill>
                  <a:schemeClr val="folHlink"/>
                </a:solidFill>
                <a:latin typeface="華康POP1體W5" pitchFamily="49" charset="-120"/>
                <a:ea typeface="華康POP1體W5" pitchFamily="49" charset="-120"/>
              </a:rPr>
              <a:t>腔</a:t>
            </a:r>
          </a:p>
          <a:p>
            <a:pPr algn="ctr" eaLnBrk="1" hangingPunct="1">
              <a:lnSpc>
                <a:spcPct val="120000"/>
              </a:lnSpc>
            </a:pPr>
            <a:r>
              <a:rPr lang="zh-TW" altLang="en-US" sz="3600">
                <a:solidFill>
                  <a:schemeClr val="folHlink"/>
                </a:solidFill>
                <a:latin typeface="華康POP1體W5" pitchFamily="49" charset="-120"/>
                <a:ea typeface="華康POP1體W5" pitchFamily="49" charset="-120"/>
              </a:rPr>
              <a:t>移</a:t>
            </a:r>
            <a:r>
              <a:rPr lang="zh-TW" altLang="en-US" sz="3200">
                <a:solidFill>
                  <a:schemeClr val="folHlink"/>
                </a:solidFill>
                <a:latin typeface="華康POP1體W5" pitchFamily="49" charset="-120"/>
                <a:ea typeface="華康POP1體W5" pitchFamily="49" charset="-120"/>
              </a:rPr>
              <a:t> </a:t>
            </a:r>
            <a:r>
              <a:rPr lang="zh-TW" altLang="en-US" sz="3600">
                <a:solidFill>
                  <a:schemeClr val="folHlink"/>
                </a:solidFill>
                <a:latin typeface="華康POP1體W5" pitchFamily="49" charset="-120"/>
                <a:ea typeface="華康POP1體W5" pitchFamily="49" charset="-120"/>
              </a:rPr>
              <a:t>動，並</a:t>
            </a:r>
            <a:r>
              <a:rPr lang="zh-TW" altLang="en-US" sz="3200">
                <a:solidFill>
                  <a:schemeClr val="folHlink"/>
                </a:solidFill>
                <a:latin typeface="華康POP1體W5" pitchFamily="49" charset="-120"/>
                <a:ea typeface="華康POP1體W5" pitchFamily="49" charset="-120"/>
              </a:rPr>
              <a:t> </a:t>
            </a:r>
            <a:r>
              <a:rPr lang="zh-TW" altLang="en-US" sz="3600">
                <a:solidFill>
                  <a:schemeClr val="folHlink"/>
                </a:solidFill>
                <a:latin typeface="華康POP1體W5" pitchFamily="49" charset="-120"/>
                <a:ea typeface="華康POP1體W5" pitchFamily="49" charset="-120"/>
              </a:rPr>
              <a:t>於</a:t>
            </a:r>
            <a:r>
              <a:rPr lang="zh-TW" altLang="en-US" sz="3200">
                <a:solidFill>
                  <a:schemeClr val="folHlink"/>
                </a:solidFill>
                <a:latin typeface="華康POP1體W5" pitchFamily="49" charset="-120"/>
                <a:ea typeface="華康POP1體W5" pitchFamily="49" charset="-120"/>
              </a:rPr>
              <a:t> </a:t>
            </a:r>
            <a:r>
              <a:rPr lang="zh-TW" altLang="en-US" sz="3600">
                <a:solidFill>
                  <a:schemeClr val="folHlink"/>
                </a:solidFill>
                <a:latin typeface="華康POP1體W5" pitchFamily="49" charset="-120"/>
                <a:ea typeface="華康POP1體W5" pitchFamily="49" charset="-120"/>
              </a:rPr>
              <a:t>抵</a:t>
            </a:r>
            <a:r>
              <a:rPr lang="zh-TW" altLang="en-US" sz="3200">
                <a:solidFill>
                  <a:schemeClr val="folHlink"/>
                </a:solidFill>
                <a:latin typeface="華康POP1體W5" pitchFamily="49" charset="-120"/>
                <a:ea typeface="華康POP1體W5" pitchFamily="49" charset="-120"/>
              </a:rPr>
              <a:t> </a:t>
            </a:r>
            <a:r>
              <a:rPr lang="zh-TW" altLang="en-US" sz="3600">
                <a:solidFill>
                  <a:schemeClr val="folHlink"/>
                </a:solidFill>
                <a:latin typeface="華康POP1體W5" pitchFamily="49" charset="-120"/>
                <a:ea typeface="華康POP1體W5" pitchFamily="49" charset="-120"/>
              </a:rPr>
              <a:t>達</a:t>
            </a:r>
            <a:r>
              <a:rPr lang="zh-TW" altLang="en-US" sz="3200">
                <a:solidFill>
                  <a:schemeClr val="folHlink"/>
                </a:solidFill>
                <a:latin typeface="華康POP1體W5" pitchFamily="49" charset="-120"/>
                <a:ea typeface="華康POP1體W5" pitchFamily="49" charset="-120"/>
              </a:rPr>
              <a:t> </a:t>
            </a:r>
            <a:r>
              <a:rPr lang="zh-TW" altLang="en-US" sz="3600">
                <a:solidFill>
                  <a:schemeClr val="folHlink"/>
                </a:solidFill>
                <a:latin typeface="華康POP1體W5" pitchFamily="49" charset="-120"/>
                <a:ea typeface="華康POP1體W5" pitchFamily="49" charset="-120"/>
              </a:rPr>
              <a:t>後</a:t>
            </a:r>
            <a:r>
              <a:rPr lang="zh-TW" altLang="en-US" sz="3200">
                <a:solidFill>
                  <a:schemeClr val="folHlink"/>
                </a:solidFill>
                <a:latin typeface="華康POP1體W5" pitchFamily="49" charset="-120"/>
                <a:ea typeface="華康POP1體W5" pitchFamily="49" charset="-120"/>
              </a:rPr>
              <a:t> </a:t>
            </a:r>
            <a:r>
              <a:rPr lang="zh-TW" altLang="en-US" sz="3600">
                <a:solidFill>
                  <a:schemeClr val="folHlink"/>
                </a:solidFill>
                <a:latin typeface="華康POP1體W5" pitchFamily="49" charset="-120"/>
                <a:ea typeface="華康POP1體W5" pitchFamily="49" charset="-120"/>
              </a:rPr>
              <a:t>著</a:t>
            </a:r>
            <a:r>
              <a:rPr lang="zh-TW" altLang="en-US" sz="3200">
                <a:solidFill>
                  <a:schemeClr val="folHlink"/>
                </a:solidFill>
                <a:latin typeface="華康POP1體W5" pitchFamily="49" charset="-120"/>
                <a:ea typeface="華康POP1體W5" pitchFamily="49" charset="-120"/>
              </a:rPr>
              <a:t> </a:t>
            </a:r>
            <a:r>
              <a:rPr lang="zh-TW" altLang="en-US" sz="3600">
                <a:solidFill>
                  <a:schemeClr val="folHlink"/>
                </a:solidFill>
                <a:latin typeface="華康POP1體W5" pitchFamily="49" charset="-120"/>
                <a:ea typeface="華康POP1體W5" pitchFamily="49" charset="-120"/>
              </a:rPr>
              <a:t>床</a:t>
            </a:r>
          </a:p>
          <a:p>
            <a:pPr algn="ctr" eaLnBrk="1" hangingPunct="1">
              <a:lnSpc>
                <a:spcPct val="120000"/>
              </a:lnSpc>
            </a:pPr>
            <a:endParaRPr lang="en-US" altLang="zh-TW" sz="800" b="1">
              <a:solidFill>
                <a:srgbClr val="003300"/>
              </a:solidFill>
              <a:latin typeface="Times New Roman" panose="02020603050405020304" pitchFamily="18" charset="0"/>
              <a:ea typeface="華康細圓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6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6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6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6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8" grpId="0" autoUpdateAnimBg="0"/>
      <p:bldP spid="156679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229600" cy="1143000"/>
          </a:xfrm>
        </p:spPr>
        <p:txBody>
          <a:bodyPr/>
          <a:lstStyle/>
          <a:p>
            <a:pPr algn="ctr" eaLnBrk="1" hangingPunct="1"/>
            <a:r>
              <a:rPr lang="zh-TW" altLang="en-US">
                <a:solidFill>
                  <a:schemeClr val="tx1"/>
                </a:solidFill>
                <a:ea typeface="華康中圓體" pitchFamily="49" charset="-120"/>
              </a:rPr>
              <a:t>為何要學習避孕知識？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60575"/>
            <a:ext cx="8229600" cy="3883025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en-US" altLang="zh-TW">
              <a:solidFill>
                <a:srgbClr val="660033"/>
              </a:solidFill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zh-TW" altLang="en-US">
                <a:solidFill>
                  <a:srgbClr val="660033"/>
                </a:solidFill>
                <a:latin typeface="華康少女文字W5(P)" pitchFamily="82" charset="-120"/>
                <a:ea typeface="華康少女文字W5(P)" pitchFamily="82" charset="-120"/>
              </a:rPr>
              <a:t>避孕知識是完備性知識的其中一環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zh-TW" altLang="en-US">
                <a:solidFill>
                  <a:srgbClr val="660033"/>
                </a:solidFill>
                <a:latin typeface="華康少女文字W5(P)" pitchFamily="82" charset="-120"/>
                <a:ea typeface="華康少女文字W5(P)" pitchFamily="82" charset="-120"/>
              </a:rPr>
              <a:t> 減低意外懷孕的機會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zh-TW" altLang="en-US">
                <a:solidFill>
                  <a:srgbClr val="660033"/>
                </a:solidFill>
                <a:latin typeface="華康少女文字W5(P)" pitchFamily="82" charset="-120"/>
                <a:ea typeface="華康少女文字W5(P)" pitchFamily="82" charset="-120"/>
              </a:rPr>
              <a:t> 減低性病感染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zh-TW">
              <a:solidFill>
                <a:srgbClr val="660033"/>
              </a:solidFill>
              <a:latin typeface="華康少女文字W5(P)" pitchFamily="82" charset="-120"/>
              <a:ea typeface="華康少女文字W5(P)" pitchFamily="82" charset="-120"/>
            </a:endParaRPr>
          </a:p>
        </p:txBody>
      </p:sp>
      <p:pic>
        <p:nvPicPr>
          <p:cNvPr id="8196" name="Picture 4" descr="ALQ0124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565400"/>
            <a:ext cx="647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5" descr="ALQ0124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3213100"/>
            <a:ext cx="647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6" descr="ALQ0124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3860800"/>
            <a:ext cx="647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65175"/>
            <a:ext cx="8229600" cy="1143000"/>
          </a:xfrm>
        </p:spPr>
        <p:txBody>
          <a:bodyPr/>
          <a:lstStyle/>
          <a:p>
            <a:pPr algn="ctr" eaLnBrk="1" hangingPunct="1"/>
            <a:r>
              <a:rPr lang="zh-TW" altLang="en-US">
                <a:solidFill>
                  <a:schemeClr val="tx1"/>
                </a:solidFill>
                <a:ea typeface="華康中圓體" pitchFamily="49" charset="-120"/>
              </a:rPr>
              <a:t>避孕原理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133600"/>
            <a:ext cx="8229600" cy="4530725"/>
          </a:xfrm>
        </p:spPr>
        <p:txBody>
          <a:bodyPr/>
          <a:lstStyle/>
          <a:p>
            <a:pPr algn="ctr" eaLnBrk="1" hangingPunct="1"/>
            <a:r>
              <a:rPr lang="zh-TW" altLang="en-US">
                <a:solidFill>
                  <a:srgbClr val="FF6600"/>
                </a:solidFill>
                <a:ea typeface="華康少女文字W5(P)" pitchFamily="82" charset="-120"/>
              </a:rPr>
              <a:t>抑制卵巢排卵</a:t>
            </a:r>
          </a:p>
          <a:p>
            <a:pPr algn="ctr" eaLnBrk="1" hangingPunct="1"/>
            <a:r>
              <a:rPr lang="zh-TW" altLang="en-US">
                <a:solidFill>
                  <a:srgbClr val="CC3300"/>
                </a:solidFill>
                <a:ea typeface="華康少女文字W5(P)" pitchFamily="82" charset="-120"/>
              </a:rPr>
              <a:t>防止精子和卵子相遇</a:t>
            </a:r>
          </a:p>
          <a:p>
            <a:pPr algn="ctr" eaLnBrk="1" hangingPunct="1"/>
            <a:r>
              <a:rPr lang="zh-TW" altLang="en-US">
                <a:solidFill>
                  <a:srgbClr val="800000"/>
                </a:solidFill>
                <a:ea typeface="華康少女文字W5(P)" pitchFamily="82" charset="-120"/>
              </a:rPr>
              <a:t>殺死精子或減低精子的活動能力</a:t>
            </a:r>
          </a:p>
          <a:p>
            <a:pPr algn="ctr" eaLnBrk="1" hangingPunct="1"/>
            <a:r>
              <a:rPr lang="zh-TW" altLang="en-US">
                <a:solidFill>
                  <a:srgbClr val="660033"/>
                </a:solidFill>
                <a:ea typeface="華康少女文字W5(P)" pitchFamily="82" charset="-120"/>
              </a:rPr>
              <a:t>令子宮腔不宜受精卵著床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>
                <a:latin typeface="華康POP1體W7" pitchFamily="81" charset="-120"/>
                <a:ea typeface="華康POP1體W7" pitchFamily="81" charset="-120"/>
              </a:rPr>
              <a:t>避孕方法</a:t>
            </a:r>
            <a:r>
              <a:rPr lang="en-US" altLang="zh-TW">
                <a:latin typeface="華康POP1體W7" pitchFamily="81" charset="-120"/>
                <a:ea typeface="華康POP1體W7" pitchFamily="81" charset="-120"/>
              </a:rPr>
              <a:t>(</a:t>
            </a:r>
            <a:r>
              <a:rPr lang="zh-TW" altLang="en-US">
                <a:latin typeface="華康POP1體W7" pitchFamily="81" charset="-120"/>
                <a:ea typeface="華康POP1體W7" pitchFamily="81" charset="-120"/>
              </a:rPr>
              <a:t>一</a:t>
            </a:r>
            <a:r>
              <a:rPr lang="en-US" altLang="zh-TW">
                <a:latin typeface="華康POP1體W7" pitchFamily="81" charset="-120"/>
                <a:ea typeface="華康POP1體W7" pitchFamily="81" charset="-120"/>
              </a:rPr>
              <a:t>)﹕</a:t>
            </a:r>
            <a:r>
              <a:rPr lang="zh-TW" altLang="en-US">
                <a:latin typeface="華康POP1體W7" pitchFamily="81" charset="-120"/>
                <a:ea typeface="華康POP1體W7" pitchFamily="81" charset="-120"/>
              </a:rPr>
              <a:t>口服避孕丸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8974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400" b="1" dirty="0">
                <a:latin typeface="華康少女文字W5" pitchFamily="81" charset="-120"/>
                <a:ea typeface="華康少女文字W5" pitchFamily="81" charset="-120"/>
              </a:rPr>
              <a:t>原理</a:t>
            </a:r>
            <a:r>
              <a:rPr lang="en-US" altLang="zh-TW" sz="2400" b="1" dirty="0">
                <a:latin typeface="華康少女文字W5" pitchFamily="81" charset="-120"/>
                <a:ea typeface="華康少女文字W5" pitchFamily="81" charset="-120"/>
              </a:rPr>
              <a:t>﹕</a:t>
            </a:r>
            <a:r>
              <a:rPr lang="zh-TW" altLang="en-US" sz="2400" dirty="0">
                <a:latin typeface="華康少女文字W5" pitchFamily="81" charset="-120"/>
                <a:ea typeface="華康少女文字W5" pitchFamily="81" charset="-120"/>
              </a:rPr>
              <a:t>抑制卵巢排卵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zh-TW" altLang="en-US" sz="2400" dirty="0">
              <a:latin typeface="華康少女文字W5" pitchFamily="81" charset="-120"/>
              <a:ea typeface="華康少女文字W5" pitchFamily="81" charset="-12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400" b="1" dirty="0">
                <a:latin typeface="華康少女文字W5" pitchFamily="81" charset="-120"/>
                <a:ea typeface="華康少女文字W5" pitchFamily="81" charset="-120"/>
              </a:rPr>
              <a:t>種類</a:t>
            </a:r>
            <a:r>
              <a:rPr lang="en-US" altLang="zh-TW" sz="2400" dirty="0">
                <a:latin typeface="華康少女文字W5" pitchFamily="81" charset="-120"/>
                <a:ea typeface="華康少女文字W5" pitchFamily="81" charset="-120"/>
              </a:rPr>
              <a:t>﹕</a:t>
            </a:r>
            <a:r>
              <a:rPr lang="zh-TW" altLang="en-US" sz="2400" dirty="0">
                <a:solidFill>
                  <a:srgbClr val="006600"/>
                </a:solidFill>
                <a:latin typeface="華康少女文字W5" pitchFamily="81" charset="-120"/>
                <a:ea typeface="華康少女文字W5" pitchFamily="81" charset="-120"/>
              </a:rPr>
              <a:t>混合荷爾蒙避孕丸</a:t>
            </a:r>
            <a:r>
              <a:rPr lang="zh-TW" altLang="en-US" sz="2400" dirty="0">
                <a:latin typeface="華康少女文字W5" pitchFamily="81" charset="-120"/>
                <a:ea typeface="華康少女文字W5" pitchFamily="81" charset="-120"/>
              </a:rPr>
              <a:t>和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solidFill>
                  <a:srgbClr val="006600"/>
                </a:solidFill>
                <a:latin typeface="華康少女文字W5" pitchFamily="81" charset="-120"/>
                <a:ea typeface="華康少女文字W5" pitchFamily="81" charset="-120"/>
              </a:rPr>
              <a:t>      單一荷爾蒙避孕丸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zh-TW" altLang="en-US" sz="2400" dirty="0">
              <a:solidFill>
                <a:srgbClr val="006600"/>
              </a:solidFill>
              <a:latin typeface="華康少女文字W5" pitchFamily="81" charset="-120"/>
              <a:ea typeface="華康少女文字W5" pitchFamily="81" charset="-12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400" b="1" dirty="0">
                <a:latin typeface="華康少女文字W5" pitchFamily="81" charset="-120"/>
                <a:ea typeface="華康少女文字W5" pitchFamily="81" charset="-120"/>
              </a:rPr>
              <a:t>成效率</a:t>
            </a:r>
            <a:r>
              <a:rPr lang="en-US" altLang="zh-TW" sz="2400" b="1" dirty="0">
                <a:latin typeface="華康少女文字W5" pitchFamily="81" charset="-120"/>
                <a:ea typeface="華康少女文字W5" pitchFamily="81" charset="-120"/>
              </a:rPr>
              <a:t>﹕</a:t>
            </a:r>
            <a:r>
              <a:rPr lang="zh-TW" altLang="zh-TW" sz="2400" dirty="0">
                <a:latin typeface="華康少女文字W5" pitchFamily="81" charset="-120"/>
                <a:ea typeface="華康少女文字W5" pitchFamily="81" charset="-120"/>
              </a:rPr>
              <a:t>婦女在第一年使用這</a:t>
            </a:r>
            <a:endParaRPr lang="zh-TW" altLang="en-US" sz="2400" dirty="0">
              <a:latin typeface="華康少女文字W5" pitchFamily="81" charset="-120"/>
              <a:ea typeface="華康少女文字W5" pitchFamily="81" charset="-12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華康少女文字W5" pitchFamily="81" charset="-120"/>
                <a:ea typeface="華康少女文字W5" pitchFamily="81" charset="-120"/>
              </a:rPr>
              <a:t>      </a:t>
            </a:r>
            <a:r>
              <a:rPr lang="zh-TW" altLang="zh-TW" sz="2400" dirty="0">
                <a:latin typeface="華康少女文字W5" pitchFamily="81" charset="-120"/>
                <a:ea typeface="華康少女文字W5" pitchFamily="81" charset="-120"/>
              </a:rPr>
              <a:t>種避孕方法後的意外</a:t>
            </a:r>
            <a:endParaRPr lang="zh-TW" altLang="en-US" sz="2400" dirty="0">
              <a:latin typeface="華康少女文字W5" pitchFamily="81" charset="-120"/>
              <a:ea typeface="華康少女文字W5" pitchFamily="81" charset="-12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華康少女文字W5" pitchFamily="81" charset="-120"/>
                <a:ea typeface="華康少女文字W5" pitchFamily="81" charset="-120"/>
              </a:rPr>
              <a:t>      </a:t>
            </a:r>
            <a:r>
              <a:rPr lang="zh-TW" altLang="zh-TW" sz="2400" dirty="0">
                <a:latin typeface="華康少女文字W5" pitchFamily="81" charset="-120"/>
                <a:ea typeface="華康少女文字W5" pitchFamily="81" charset="-120"/>
              </a:rPr>
              <a:t>懷孕機會為</a:t>
            </a:r>
            <a:endParaRPr lang="zh-TW" altLang="en-US" sz="2400" dirty="0">
              <a:latin typeface="華康少女文字W5" pitchFamily="81" charset="-120"/>
              <a:ea typeface="華康少女文字W5" pitchFamily="81" charset="-12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華康少女文字W5" pitchFamily="81" charset="-120"/>
                <a:ea typeface="華康少女文字W5" pitchFamily="81" charset="-120"/>
              </a:rPr>
              <a:t>      </a:t>
            </a:r>
            <a:r>
              <a:rPr lang="zh-TW" altLang="zh-TW" sz="2400" dirty="0">
                <a:latin typeface="華康少女文字W5" pitchFamily="81" charset="-120"/>
                <a:ea typeface="華康少女文字W5" pitchFamily="81" charset="-120"/>
              </a:rPr>
              <a:t>0. </a:t>
            </a:r>
            <a:r>
              <a:rPr lang="en-US" altLang="zh-TW" sz="2400" dirty="0">
                <a:latin typeface="華康少女文字W5" pitchFamily="81" charset="-120"/>
                <a:ea typeface="華康少女文字W5" pitchFamily="81" charset="-120"/>
              </a:rPr>
              <a:t>3</a:t>
            </a:r>
            <a:r>
              <a:rPr lang="zh-TW" altLang="zh-TW" sz="2400" dirty="0">
                <a:latin typeface="華康少女文字W5" pitchFamily="81" charset="-120"/>
                <a:ea typeface="華康少女文字W5" pitchFamily="81" charset="-120"/>
              </a:rPr>
              <a:t> - </a:t>
            </a:r>
            <a:r>
              <a:rPr lang="en-US" altLang="zh-TW" sz="2400" dirty="0">
                <a:latin typeface="華康少女文字W5" pitchFamily="81" charset="-120"/>
                <a:ea typeface="華康少女文字W5" pitchFamily="81" charset="-120"/>
              </a:rPr>
              <a:t>9</a:t>
            </a:r>
            <a:r>
              <a:rPr lang="zh-TW" altLang="zh-TW" sz="2400" dirty="0">
                <a:latin typeface="華康少女文字W5" pitchFamily="81" charset="-120"/>
                <a:ea typeface="華康少女文字W5" pitchFamily="81" charset="-120"/>
              </a:rPr>
              <a:t>% 。</a:t>
            </a:r>
            <a:endParaRPr lang="zh-TW" altLang="en-US" sz="2400" dirty="0">
              <a:latin typeface="華康少女文字W5" pitchFamily="81" charset="-120"/>
              <a:ea typeface="華康少女文字W5" pitchFamily="81" charset="-120"/>
            </a:endParaRPr>
          </a:p>
        </p:txBody>
      </p:sp>
      <p:pic>
        <p:nvPicPr>
          <p:cNvPr id="10244" name="Picture 7" descr="Pill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3357563"/>
            <a:ext cx="4500562" cy="321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>
                <a:latin typeface="華康POP1體W7" pitchFamily="81" charset="-120"/>
                <a:ea typeface="華康POP1體W7" pitchFamily="81" charset="-120"/>
              </a:rPr>
              <a:t>避孕方法</a:t>
            </a:r>
            <a:r>
              <a:rPr lang="en-US" altLang="zh-TW">
                <a:latin typeface="華康POP1體W7" pitchFamily="81" charset="-120"/>
                <a:ea typeface="華康POP1體W7" pitchFamily="81" charset="-120"/>
              </a:rPr>
              <a:t>(</a:t>
            </a:r>
            <a:r>
              <a:rPr lang="zh-TW" altLang="en-US">
                <a:latin typeface="華康POP1體W7" pitchFamily="81" charset="-120"/>
                <a:ea typeface="華康POP1體W7" pitchFamily="81" charset="-120"/>
              </a:rPr>
              <a:t>一</a:t>
            </a:r>
            <a:r>
              <a:rPr lang="en-US" altLang="zh-TW">
                <a:latin typeface="華康POP1體W7" pitchFamily="81" charset="-120"/>
                <a:ea typeface="華康POP1體W7" pitchFamily="81" charset="-120"/>
              </a:rPr>
              <a:t>)﹕</a:t>
            </a:r>
            <a:r>
              <a:rPr lang="zh-TW" altLang="en-US">
                <a:latin typeface="華康POP1體W7" pitchFamily="81" charset="-120"/>
                <a:ea typeface="華康POP1體W7" pitchFamily="81" charset="-120"/>
              </a:rPr>
              <a:t>口服避孕丸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400" b="1" dirty="0">
                <a:latin typeface="華康少女文字W5" pitchFamily="81" charset="-120"/>
                <a:ea typeface="華康少女文字W5" pitchFamily="81" charset="-120"/>
              </a:rPr>
              <a:t>服用方法</a:t>
            </a:r>
            <a:r>
              <a:rPr lang="en-US" altLang="zh-TW" sz="2400" b="1" dirty="0">
                <a:latin typeface="華康少女文字W5" pitchFamily="81" charset="-120"/>
                <a:ea typeface="華康少女文字W5" pitchFamily="81" charset="-120"/>
              </a:rPr>
              <a:t>﹕</a:t>
            </a:r>
            <a:endParaRPr lang="en-US" altLang="zh-TW" sz="2400" dirty="0">
              <a:latin typeface="華康少女文字W5" pitchFamily="81" charset="-120"/>
              <a:ea typeface="華康少女文字W5" pitchFamily="81" charset="-120"/>
            </a:endParaRPr>
          </a:p>
          <a:p>
            <a:pPr eaLnBrk="1" hangingPunct="1"/>
            <a:r>
              <a:rPr lang="zh-TW" altLang="en-US" sz="2400" b="1" dirty="0">
                <a:latin typeface="華康少女文字W5" pitchFamily="81" charset="-120"/>
                <a:ea typeface="華康少女文字W5" pitchFamily="81" charset="-120"/>
              </a:rPr>
              <a:t>２１</a:t>
            </a:r>
            <a:r>
              <a:rPr lang="zh-TW" altLang="en-US" sz="2400" dirty="0">
                <a:latin typeface="華康少女文字W5" pitchFamily="81" charset="-120"/>
                <a:ea typeface="華康少女文字W5" pitchFamily="81" charset="-120"/>
              </a:rPr>
              <a:t>粒裝的</a:t>
            </a:r>
            <a:r>
              <a:rPr lang="en-US" altLang="zh-TW" sz="2400" dirty="0">
                <a:latin typeface="華康少女文字W5" pitchFamily="81" charset="-120"/>
                <a:ea typeface="華康少女文字W5" pitchFamily="81" charset="-120"/>
              </a:rPr>
              <a:t>﹕</a:t>
            </a:r>
            <a:r>
              <a:rPr lang="zh-TW" altLang="en-US" sz="2400" dirty="0">
                <a:latin typeface="華康少女文字W5" pitchFamily="81" charset="-120"/>
                <a:ea typeface="華康少女文字W5" pitchFamily="81" charset="-120"/>
              </a:rPr>
              <a:t>月經來潮便開始服食，每天一粒，定時服食，直至服完整包為止。在服完第 </a:t>
            </a:r>
            <a:r>
              <a:rPr lang="en-US" altLang="zh-TW" sz="2400" dirty="0">
                <a:latin typeface="華康少女文字W5" pitchFamily="81" charset="-120"/>
                <a:ea typeface="華康少女文字W5" pitchFamily="81" charset="-120"/>
              </a:rPr>
              <a:t>21 </a:t>
            </a:r>
            <a:r>
              <a:rPr lang="zh-TW" altLang="en-US" sz="2400" dirty="0">
                <a:latin typeface="華康少女文字W5" pitchFamily="81" charset="-120"/>
                <a:ea typeface="華康少女文字W5" pitchFamily="81" charset="-120"/>
              </a:rPr>
              <a:t>粒後，隔一兩天便會來經，停藥</a:t>
            </a:r>
            <a:r>
              <a:rPr lang="en-US" altLang="zh-TW" sz="2400" dirty="0">
                <a:latin typeface="華康少女文字W5" pitchFamily="81" charset="-120"/>
                <a:ea typeface="華康少女文字W5" pitchFamily="81" charset="-120"/>
              </a:rPr>
              <a:t>7</a:t>
            </a:r>
            <a:r>
              <a:rPr lang="zh-TW" altLang="en-US" sz="2400" dirty="0">
                <a:latin typeface="華康少女文字W5" pitchFamily="81" charset="-120"/>
                <a:ea typeface="華康少女文字W5" pitchFamily="81" charset="-120"/>
              </a:rPr>
              <a:t>天後不論月經已否停止，也需要開始服用第二包。 </a:t>
            </a:r>
          </a:p>
          <a:p>
            <a:pPr eaLnBrk="1" hangingPunct="1"/>
            <a:r>
              <a:rPr lang="zh-TW" altLang="en-US" sz="2400" b="1" dirty="0">
                <a:latin typeface="華康少女文字W5" pitchFamily="81" charset="-120"/>
                <a:ea typeface="華康少女文字W5" pitchFamily="81" charset="-120"/>
              </a:rPr>
              <a:t>２８</a:t>
            </a:r>
            <a:r>
              <a:rPr lang="zh-TW" altLang="en-US" sz="2400" dirty="0">
                <a:latin typeface="華康少女文字W5" pitchFamily="81" charset="-120"/>
                <a:ea typeface="華康少女文字W5" pitchFamily="81" charset="-120"/>
              </a:rPr>
              <a:t>粒裝的</a:t>
            </a:r>
            <a:r>
              <a:rPr lang="en-US" altLang="zh-TW" sz="2400" dirty="0">
                <a:latin typeface="華康少女文字W5" pitchFamily="81" charset="-120"/>
                <a:ea typeface="華康少女文字W5" pitchFamily="81" charset="-120"/>
              </a:rPr>
              <a:t>﹕</a:t>
            </a:r>
            <a:r>
              <a:rPr lang="zh-TW" altLang="en-US" sz="2400" dirty="0">
                <a:latin typeface="華康少女文字W5" pitchFamily="81" charset="-120"/>
                <a:ea typeface="華康少女文字W5" pitchFamily="81" charset="-120"/>
              </a:rPr>
              <a:t>月經來潮便開始服食，每天一粒，定時服食，直至服完整包為止。在服完第一包後，要立即開始服用第二包。</a:t>
            </a:r>
          </a:p>
          <a:p>
            <a:pPr eaLnBrk="1" hangingPunct="1"/>
            <a:endParaRPr lang="zh-TW" altLang="en-US" sz="2400" dirty="0">
              <a:latin typeface="華康少女文字W5" pitchFamily="81" charset="-120"/>
              <a:ea typeface="華康少女文字W5" pitchFamily="81" charset="-12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400" b="1" dirty="0">
                <a:latin typeface="華康少女文字W5" pitchFamily="81" charset="-120"/>
                <a:ea typeface="華康少女文字W5" pitchFamily="81" charset="-120"/>
              </a:rPr>
              <a:t>優點</a:t>
            </a:r>
            <a:r>
              <a:rPr lang="en-US" altLang="zh-TW" sz="2400" b="1" dirty="0">
                <a:latin typeface="華康少女文字W5" pitchFamily="81" charset="-120"/>
                <a:ea typeface="華康少女文字W5" pitchFamily="81" charset="-120"/>
              </a:rPr>
              <a:t>﹕</a:t>
            </a:r>
            <a:r>
              <a:rPr lang="zh-TW" altLang="en-US" sz="2400" dirty="0">
                <a:latin typeface="華康少女文字W5" pitchFamily="81" charset="-120"/>
                <a:ea typeface="華康少女文字W5" pitchFamily="81" charset="-120"/>
              </a:rPr>
              <a:t>避孕成效非常高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zh-TW" altLang="en-US" sz="2400" dirty="0">
              <a:latin typeface="華康少女文字W5" pitchFamily="81" charset="-120"/>
              <a:ea typeface="華康少女文字W5" pitchFamily="81" charset="-12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400" b="1" dirty="0">
                <a:latin typeface="華康少女文字W5" pitchFamily="81" charset="-120"/>
                <a:ea typeface="華康少女文字W5" pitchFamily="81" charset="-120"/>
              </a:rPr>
              <a:t>注意</a:t>
            </a:r>
            <a:r>
              <a:rPr lang="en-US" altLang="zh-TW" sz="2400" b="1" dirty="0">
                <a:latin typeface="華康少女文字W5" pitchFamily="81" charset="-120"/>
                <a:ea typeface="華康少女文字W5" pitchFamily="81" charset="-120"/>
              </a:rPr>
              <a:t>﹕</a:t>
            </a:r>
            <a:r>
              <a:rPr lang="zh-TW" altLang="en-US" sz="2400" dirty="0">
                <a:latin typeface="華康少女文字W5" pitchFamily="81" charset="-120"/>
                <a:ea typeface="華康少女文字W5" pitchFamily="81" charset="-120"/>
              </a:rPr>
              <a:t>要每日服用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zh-TW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>
                <a:latin typeface="華康POP1體W7" pitchFamily="81" charset="-120"/>
                <a:ea typeface="華康POP1體W7" pitchFamily="81" charset="-120"/>
              </a:rPr>
              <a:t>避孕方法</a:t>
            </a:r>
            <a:r>
              <a:rPr lang="en-US" altLang="zh-TW">
                <a:latin typeface="華康POP1體W7" pitchFamily="81" charset="-120"/>
                <a:ea typeface="華康POP1體W7" pitchFamily="81" charset="-120"/>
              </a:rPr>
              <a:t>(</a:t>
            </a:r>
            <a:r>
              <a:rPr lang="zh-TW" altLang="en-US">
                <a:latin typeface="華康POP1體W7" pitchFamily="81" charset="-120"/>
                <a:ea typeface="華康POP1體W7" pitchFamily="81" charset="-120"/>
              </a:rPr>
              <a:t>二</a:t>
            </a:r>
            <a:r>
              <a:rPr lang="en-US" altLang="zh-TW">
                <a:latin typeface="華康POP1體W7" pitchFamily="81" charset="-120"/>
                <a:ea typeface="華康POP1體W7" pitchFamily="81" charset="-120"/>
              </a:rPr>
              <a:t>)﹕</a:t>
            </a:r>
            <a:r>
              <a:rPr lang="zh-TW" altLang="en-US">
                <a:latin typeface="華康POP1體W7" pitchFamily="81" charset="-120"/>
                <a:ea typeface="華康POP1體W7" pitchFamily="81" charset="-120"/>
              </a:rPr>
              <a:t>避孕注射針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400" b="1" dirty="0">
                <a:latin typeface="華康少女文字W5(P)" pitchFamily="82" charset="-120"/>
                <a:ea typeface="華康少女文字W5(P)" pitchFamily="82" charset="-120"/>
              </a:rPr>
              <a:t>原理</a:t>
            </a:r>
            <a:r>
              <a:rPr lang="en-US" altLang="zh-TW" sz="2400" b="1" dirty="0">
                <a:latin typeface="華康少女文字W5(P)" pitchFamily="82" charset="-120"/>
                <a:ea typeface="華康少女文字W5(P)" pitchFamily="82" charset="-120"/>
              </a:rPr>
              <a:t>﹕</a:t>
            </a:r>
            <a:r>
              <a:rPr lang="zh-TW" altLang="en-US" sz="2400" dirty="0">
                <a:latin typeface="華康少女文字W5(P)" pitchFamily="82" charset="-120"/>
                <a:ea typeface="華康少女文字W5(P)" pitchFamily="82" charset="-120"/>
              </a:rPr>
              <a:t>令子宮頸分泌物和子宮內膜產生變化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400" b="1" dirty="0">
                <a:latin typeface="華康少女文字W5(P)" pitchFamily="82" charset="-120"/>
                <a:ea typeface="華康少女文字W5(P)" pitchFamily="82" charset="-120"/>
              </a:rPr>
              <a:t>成效率</a:t>
            </a:r>
            <a:r>
              <a:rPr lang="en-US" altLang="zh-TW" sz="2400" b="1" dirty="0">
                <a:latin typeface="華康少女文字W5(P)" pitchFamily="82" charset="-120"/>
                <a:ea typeface="華康少女文字W5(P)" pitchFamily="82" charset="-120"/>
              </a:rPr>
              <a:t>﹕</a:t>
            </a:r>
            <a:r>
              <a:rPr lang="zh-TW" altLang="zh-TW" sz="2400" dirty="0">
                <a:latin typeface="華康少女文字W5(P)" pitchFamily="82" charset="-120"/>
                <a:ea typeface="華康少女文字W5(P)" pitchFamily="82" charset="-120"/>
              </a:rPr>
              <a:t>婦女在第一年使用這種避孕方法後的意外懷孕機會</a:t>
            </a:r>
            <a:endParaRPr lang="zh-TW" altLang="en-US" sz="2400" dirty="0">
              <a:latin typeface="華康少女文字W5(P)" pitchFamily="82" charset="-120"/>
              <a:ea typeface="華康少女文字W5(P)" pitchFamily="82" charset="-120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zh-TW" altLang="en-US" sz="2400" dirty="0">
                <a:latin typeface="華康少女文字W5(P)" pitchFamily="82" charset="-120"/>
                <a:ea typeface="華康少女文字W5(P)" pitchFamily="82" charset="-120"/>
              </a:rPr>
              <a:t>         </a:t>
            </a:r>
            <a:r>
              <a:rPr lang="zh-TW" altLang="zh-TW" sz="2400" dirty="0">
                <a:latin typeface="華康少女文字W5(P)" pitchFamily="82" charset="-120"/>
                <a:ea typeface="華康少女文字W5(P)" pitchFamily="82" charset="-120"/>
              </a:rPr>
              <a:t>為</a:t>
            </a:r>
            <a:r>
              <a:rPr lang="zh-TW" altLang="en-US" sz="2400" dirty="0">
                <a:latin typeface="華康少女文字W5(P)" pitchFamily="82" charset="-120"/>
                <a:ea typeface="華康少女文字W5(P)" pitchFamily="82" charset="-120"/>
              </a:rPr>
              <a:t> </a:t>
            </a:r>
            <a:r>
              <a:rPr lang="en-US" altLang="zh-TW" sz="2400" dirty="0">
                <a:latin typeface="華康少女文字W5(P)" pitchFamily="82" charset="-120"/>
                <a:ea typeface="華康少女文字W5(P)" pitchFamily="82" charset="-120"/>
              </a:rPr>
              <a:t>0.2-6</a:t>
            </a:r>
            <a:r>
              <a:rPr lang="zh-TW" altLang="zh-TW" sz="2400" dirty="0">
                <a:latin typeface="華康少女文字W5(P)" pitchFamily="82" charset="-120"/>
                <a:ea typeface="華康少女文字W5(P)" pitchFamily="82" charset="-120"/>
              </a:rPr>
              <a:t>%。</a:t>
            </a:r>
            <a:endParaRPr lang="zh-TW" altLang="en-US" sz="2400" dirty="0">
              <a:latin typeface="華康少女文字W5(P)" pitchFamily="82" charset="-120"/>
              <a:ea typeface="華康少女文字W5(P)" pitchFamily="82" charset="-12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400" b="1" dirty="0">
                <a:latin typeface="華康少女文字W5(P)" pitchFamily="82" charset="-120"/>
                <a:ea typeface="華康少女文字W5(P)" pitchFamily="82" charset="-120"/>
              </a:rPr>
              <a:t>種類</a:t>
            </a:r>
            <a:r>
              <a:rPr lang="en-US" altLang="zh-TW" sz="2400" b="1" dirty="0">
                <a:latin typeface="華康少女文字W5(P)" pitchFamily="82" charset="-120"/>
                <a:ea typeface="華康少女文字W5(P)" pitchFamily="82" charset="-120"/>
              </a:rPr>
              <a:t>﹕</a:t>
            </a:r>
            <a:r>
              <a:rPr lang="zh-TW" altLang="en-US" sz="2400" dirty="0">
                <a:latin typeface="華康少女文字W5(P)" pitchFamily="82" charset="-120"/>
                <a:ea typeface="華康少女文字W5(P)" pitchFamily="82" charset="-120"/>
              </a:rPr>
              <a:t>混合荷爾蒙避孕針和單一荷爾蒙避孕針</a:t>
            </a:r>
            <a:r>
              <a:rPr lang="en-US" altLang="zh-TW" sz="2400" dirty="0">
                <a:latin typeface="華康少女文字W5(P)" pitchFamily="82" charset="-120"/>
                <a:ea typeface="華康少女文字W5(P)" pitchFamily="82" charset="-120"/>
              </a:rPr>
              <a:t>﹕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400" b="1" dirty="0">
                <a:latin typeface="華康少女文字W5(P)" pitchFamily="82" charset="-120"/>
                <a:ea typeface="華康少女文字W5(P)" pitchFamily="82" charset="-120"/>
              </a:rPr>
              <a:t>使用方法</a:t>
            </a:r>
            <a:r>
              <a:rPr lang="en-US" altLang="zh-TW" sz="2400" b="1" dirty="0">
                <a:latin typeface="華康少女文字W5(P)" pitchFamily="82" charset="-120"/>
                <a:ea typeface="華康少女文字W5(P)" pitchFamily="82" charset="-120"/>
              </a:rPr>
              <a:t>﹕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>
                <a:latin typeface="華康少女文字W5(P)" pitchFamily="82" charset="-120"/>
                <a:ea typeface="華康少女文字W5(P)" pitchFamily="82" charset="-120"/>
              </a:rPr>
              <a:t>每注射一次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400" b="1" dirty="0">
                <a:solidFill>
                  <a:srgbClr val="008000"/>
                </a:solidFill>
                <a:latin typeface="華康少女文字W5(P)" pitchFamily="82" charset="-120"/>
                <a:ea typeface="華康少女文字W5(P)" pitchFamily="82" charset="-120"/>
              </a:rPr>
              <a:t>   混合荷爾蒙避孕針</a:t>
            </a:r>
            <a:r>
              <a:rPr lang="zh-TW" altLang="en-US" sz="2400" dirty="0">
                <a:latin typeface="華康少女文字W5(P)" pitchFamily="82" charset="-120"/>
                <a:ea typeface="華康少女文字W5(P)" pitchFamily="82" charset="-120"/>
              </a:rPr>
              <a:t>，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華康少女文字W5(P)" pitchFamily="82" charset="-120"/>
                <a:ea typeface="華康少女文字W5(P)" pitchFamily="82" charset="-120"/>
              </a:rPr>
              <a:t>   有效期為一個月。</a:t>
            </a:r>
            <a:endParaRPr lang="en-US" altLang="zh-TW" sz="2400" dirty="0">
              <a:latin typeface="華康少女文字W5(P)" pitchFamily="82" charset="-120"/>
              <a:ea typeface="華康少女文字W5(P)" pitchFamily="82" charset="-12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zh-TW" altLang="en-US" sz="2400" dirty="0">
              <a:latin typeface="華康少女文字W5(P)" pitchFamily="82" charset="-120"/>
              <a:ea typeface="華康少女文字W5(P)" pitchFamily="82" charset="-120"/>
            </a:endParaRP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>
                <a:latin typeface="華康少女文字W5(P)" pitchFamily="82" charset="-120"/>
                <a:ea typeface="華康少女文字W5(P)" pitchFamily="82" charset="-120"/>
              </a:rPr>
              <a:t>每注射一次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400" b="1" dirty="0">
                <a:solidFill>
                  <a:srgbClr val="008000"/>
                </a:solidFill>
                <a:latin typeface="華康少女文字W5(P)" pitchFamily="82" charset="-120"/>
                <a:ea typeface="華康少女文字W5(P)" pitchFamily="82" charset="-120"/>
              </a:rPr>
              <a:t>    單一荷爾蒙避孕針</a:t>
            </a:r>
            <a:r>
              <a:rPr lang="zh-TW" altLang="en-US" sz="2400" b="1" dirty="0">
                <a:latin typeface="華康少女文字W5(P)" pitchFamily="82" charset="-120"/>
                <a:ea typeface="華康少女文字W5(P)" pitchFamily="82" charset="-120"/>
              </a:rPr>
              <a:t>，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華康少女文字W5(P)" pitchFamily="82" charset="-120"/>
                <a:ea typeface="華康少女文字W5(P)" pitchFamily="82" charset="-120"/>
              </a:rPr>
              <a:t>    有效期為三個月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800" dirty="0"/>
              <a:t>	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zh-TW" altLang="en-US" sz="2800" dirty="0"/>
          </a:p>
          <a:p>
            <a:pPr eaLnBrk="1" hangingPunct="1">
              <a:lnSpc>
                <a:spcPct val="80000"/>
              </a:lnSpc>
            </a:pPr>
            <a:endParaRPr lang="en-US" altLang="zh-TW" sz="2800" dirty="0"/>
          </a:p>
        </p:txBody>
      </p:sp>
      <p:pic>
        <p:nvPicPr>
          <p:cNvPr id="12292" name="Picture 4" descr="Injectab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3213100"/>
            <a:ext cx="4824413" cy="344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9CC00"/>
        </a:solidFill>
        <a:ln w="9525" cap="flat" cmpd="sng" algn="ctr">
          <a:solidFill>
            <a:srgbClr val="FFFF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9CC00"/>
        </a:solidFill>
        <a:ln w="9525" cap="flat" cmpd="sng" algn="ctr">
          <a:solidFill>
            <a:srgbClr val="FFFF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2586</TotalTime>
  <Words>1589</Words>
  <Application>Microsoft Office PowerPoint</Application>
  <PresentationFormat>如螢幕大小 (4:3)</PresentationFormat>
  <Paragraphs>223</Paragraphs>
  <Slides>28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16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28</vt:i4>
      </vt:variant>
    </vt:vector>
  </HeadingPairs>
  <TitlesOfParts>
    <vt:vector size="46" baseType="lpstr">
      <vt:lpstr>華康POP1體W5</vt:lpstr>
      <vt:lpstr>華康POP1體W7</vt:lpstr>
      <vt:lpstr>華康POP1體W7(P)</vt:lpstr>
      <vt:lpstr>華康中黑體</vt:lpstr>
      <vt:lpstr>華康中圓體</vt:lpstr>
      <vt:lpstr>華康少女文字W5</vt:lpstr>
      <vt:lpstr>華康少女文字W5(P)</vt:lpstr>
      <vt:lpstr>華康細圓體</vt:lpstr>
      <vt:lpstr>新細明體</vt:lpstr>
      <vt:lpstr>標楷體</vt:lpstr>
      <vt:lpstr>Arial</vt:lpstr>
      <vt:lpstr>Calibri</vt:lpstr>
      <vt:lpstr>Times New Roman</vt:lpstr>
      <vt:lpstr>Verdana</vt:lpstr>
      <vt:lpstr>Wingdings</vt:lpstr>
      <vt:lpstr>Wingdings 2</vt:lpstr>
      <vt:lpstr>Watermark</vt:lpstr>
      <vt:lpstr>Microsoft Word Picture</vt:lpstr>
      <vt:lpstr> 生活事件：「避孕知識知多少 」 避孕方法大檢閱 </vt:lpstr>
      <vt:lpstr>PowerPoint 簡報</vt:lpstr>
      <vt:lpstr>PowerPoint 簡報</vt:lpstr>
      <vt:lpstr>PowerPoint 簡報</vt:lpstr>
      <vt:lpstr>為何要學習避孕知識？</vt:lpstr>
      <vt:lpstr>避孕原理</vt:lpstr>
      <vt:lpstr>避孕方法(一)﹕口服避孕丸</vt:lpstr>
      <vt:lpstr>避孕方法(一)﹕口服避孕丸</vt:lpstr>
      <vt:lpstr>避孕方法(二)﹕避孕注射針</vt:lpstr>
      <vt:lpstr>避孕方法(二)﹕避孕注射針</vt:lpstr>
      <vt:lpstr>避孕方法(三)﹕男用安全套</vt:lpstr>
      <vt:lpstr>避孕方法(三)﹕男用安全套</vt:lpstr>
      <vt:lpstr>避孕方法(四)﹕女用安全套</vt:lpstr>
      <vt:lpstr>避孕方法(四)﹕女用安全套</vt:lpstr>
      <vt:lpstr>避孕方法(五)﹕外用避孕藥物</vt:lpstr>
      <vt:lpstr>避孕方法(六)﹕自然家庭計劃</vt:lpstr>
      <vt:lpstr>避孕方法(六)﹕自然家庭計劃</vt:lpstr>
      <vt:lpstr>避孕方法(七)﹕子宮帽</vt:lpstr>
      <vt:lpstr>避孕方法(七)﹕子宮帽</vt:lpstr>
      <vt:lpstr>避孕方法(八)﹕子宮環</vt:lpstr>
      <vt:lpstr>避孕方法(八)﹕子宮環</vt:lpstr>
      <vt:lpstr>避孕方法(九)﹕永久避孕法</vt:lpstr>
      <vt:lpstr>避孕方法(十)﹕緊急避孕法</vt:lpstr>
      <vt:lpstr>不使用任何避孕措施﹕  懷孕機會率﹕85%</vt:lpstr>
      <vt:lpstr>            </vt:lpstr>
      <vt:lpstr>心思思……</vt:lpstr>
      <vt:lpstr>「如果我選擇性行為， 有甚麼要準備﹖」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避孕常識知多少 </dc:title>
  <dc:creator>yclau</dc:creator>
  <cp:lastModifiedBy>MCNE1</cp:lastModifiedBy>
  <cp:revision>291</cp:revision>
  <dcterms:created xsi:type="dcterms:W3CDTF">2008-08-07T06:01:44Z</dcterms:created>
  <dcterms:modified xsi:type="dcterms:W3CDTF">2020-07-09T04:27:22Z</dcterms:modified>
</cp:coreProperties>
</file>