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1"/>
  </p:notesMasterIdLst>
  <p:handoutMasterIdLst>
    <p:handoutMasterId r:id="rId22"/>
  </p:handoutMasterIdLst>
  <p:sldIdLst>
    <p:sldId id="279" r:id="rId2"/>
    <p:sldId id="300" r:id="rId3"/>
    <p:sldId id="257" r:id="rId4"/>
    <p:sldId id="315" r:id="rId5"/>
    <p:sldId id="259" r:id="rId6"/>
    <p:sldId id="302" r:id="rId7"/>
    <p:sldId id="316" r:id="rId8"/>
    <p:sldId id="306" r:id="rId9"/>
    <p:sldId id="310" r:id="rId10"/>
    <p:sldId id="317" r:id="rId11"/>
    <p:sldId id="307" r:id="rId12"/>
    <p:sldId id="311" r:id="rId13"/>
    <p:sldId id="318" r:id="rId14"/>
    <p:sldId id="308" r:id="rId15"/>
    <p:sldId id="312" r:id="rId16"/>
    <p:sldId id="271" r:id="rId17"/>
    <p:sldId id="313" r:id="rId18"/>
    <p:sldId id="314" r:id="rId19"/>
    <p:sldId id="278" r:id="rId20"/>
  </p:sldIdLst>
  <p:sldSz cx="9144000" cy="6858000" type="screen4x3"/>
  <p:notesSz cx="6781800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6633"/>
    <a:srgbClr val="009999"/>
    <a:srgbClr val="99FFCC"/>
    <a:srgbClr val="CCFFFF"/>
    <a:srgbClr val="FFCC66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CF1A2B-CB6D-487A-B1DF-A44771DAAB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28163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33124E-1C05-404A-BB43-5DE2F939E7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30724B7-CB69-4DB1-9E93-74D07FE62AFE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DE20373-A703-4BB3-A035-470E1E8EE919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AEA70BD-5877-497A-B86E-261B1D493EA8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D5FBCC9-6A35-4D09-B756-B57767E68B4F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1BF7438-311F-4E63-8DFB-51ABB347ADD8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70968EF-2269-46D1-AF5E-95B6F3839A47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A5ADFB-F3D5-4E26-8007-197AEB0D8292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D058359-F490-4654-8D59-45248C47E9BA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93C9BDA-9E99-409B-A33E-FC03BB4DF22F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2AF9DCB-1246-44B1-A61F-F491E1962577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04DD1E6-1105-429C-AB4E-4D687B130CF3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B03192A-827B-40AD-B0C0-792B0A2F2C4C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07F9245-7D0D-4959-A0E2-1841AD93853D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8457F2A-07E9-4EAB-B564-FC206A4989A0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B933ED9-6464-4C83-B4FB-F1703D8B897D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44DFE22-0C7D-4199-8043-7D2AB75E47E5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86465D4-0801-44A0-B2DF-991040AC18EA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ABDE114-6541-4539-96E5-11619484D6BC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0FCF9BA-8D08-4FE0-B2B0-FD2712870608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HK" altLang="zh-HK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37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B25A-F5DA-4C37-B782-BB096686C7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346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85E1-AEA3-433E-AB8F-D4CC3553EE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256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20B96-EF8B-47C7-BE87-9B648E2B26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85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BF94-8692-445C-9D38-26830C8239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860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9DC2-40F4-42A4-88A7-1F73E2CF38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627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D1420-2752-4090-B3EF-5BEC769D36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89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6B5D-7687-423A-BA17-3349F391F7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375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1D50-7681-437B-ADAF-8E3CFB15D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79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55C17-72A6-4E27-B204-9E4591BAF1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144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FAA7-B7AA-4275-AFC7-D97E90AB22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577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B941-EA46-43BF-A9E2-65C5DAFB5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993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9F46F-757E-4F9D-A814-5EABB86E3C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145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929DCD8-FDB7-4C7F-BEB5-E6E44619E5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HK" altLang="zh-HK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27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268538" y="1773238"/>
            <a:ext cx="65293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prstDash val="lg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600" dirty="0">
                <a:solidFill>
                  <a:schemeClr val="bg1"/>
                </a:solidFill>
                <a:latin typeface="華康娃娃體" pitchFamily="81" charset="-120"/>
                <a:ea typeface="華康娃娃體" pitchFamily="81" charset="-120"/>
              </a:rPr>
              <a:t>生活事件教案：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600" dirty="0">
                <a:solidFill>
                  <a:schemeClr val="bg1"/>
                </a:solidFill>
                <a:latin typeface="華康娃娃體" pitchFamily="81" charset="-120"/>
                <a:ea typeface="華康娃娃體" pitchFamily="81" charset="-120"/>
              </a:rPr>
              <a:t>愛得起．放得低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2305050" cy="1944687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娃娃體" pitchFamily="81" charset="-120"/>
                <a:ea typeface="華康娃娃體" pitchFamily="81" charset="-120"/>
              </a:rPr>
              <a:t>情境三</a:t>
            </a:r>
            <a:endParaRPr lang="zh-TW" altLang="en-US" smtClean="0"/>
          </a:p>
        </p:txBody>
      </p:sp>
      <p:pic>
        <p:nvPicPr>
          <p:cNvPr id="23555" name="Picture 5" descr="love3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69607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情境三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3886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TW" altLang="en-US" sz="24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錦程日記（</a:t>
            </a:r>
            <a:r>
              <a:rPr lang="en-US" altLang="zh-TW" sz="24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20xx/4/5 </a:t>
            </a:r>
            <a:r>
              <a:rPr lang="zh-TW" altLang="en-US" sz="24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）：</a:t>
            </a:r>
          </a:p>
          <a:p>
            <a:pPr marL="609600" indent="-609600" eaLnBrk="1" hangingPunct="1"/>
            <a:r>
              <a:rPr lang="zh-TW" altLang="en-US" sz="24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想不到跟「飛彈」拍拖己經一個月了，我仍然難忘當天被「飛彈」接受的那一刻！雖然我們的關係仍未公開，但這段時間我感受到的那種關心，是從來沒遇上的。不過，「飛彈」總是愛跟異性朋友玩得很瘋狂，有時甚至會玩到攬頭攬頸，旁人看到或者覺得不以為然，但我這個隱藏的情人卻難忍心中的不安。曾經提出這個問題卻換來這一句：「我也有交朋友的權利吧！」 </a:t>
            </a:r>
          </a:p>
        </p:txBody>
      </p:sp>
      <p:pic>
        <p:nvPicPr>
          <p:cNvPr id="25604" name="Picture 5" descr="love3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33375"/>
            <a:ext cx="288131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2305050" cy="1944688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娃娃體" pitchFamily="81" charset="-120"/>
                <a:ea typeface="華康娃娃體" pitchFamily="81" charset="-120"/>
              </a:rPr>
              <a:t>情境三</a:t>
            </a:r>
            <a:endParaRPr lang="zh-TW" altLang="en-US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03350" y="1700213"/>
            <a:ext cx="72723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如果我是尤錦程（主角），喜歡的人總愛與異性一起玩，我會這樣做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b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/>
            </a:r>
            <a:b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zh-TW" altLang="en-US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如果我是尤錦程，我會這樣形容「飛彈」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endParaRPr lang="en-US" altLang="zh-TW" sz="5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2305050" cy="1944687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娃娃體" pitchFamily="81" charset="-120"/>
                <a:ea typeface="華康娃娃體" pitchFamily="81" charset="-120"/>
              </a:rPr>
              <a:t>情境四</a:t>
            </a:r>
            <a:endParaRPr lang="zh-TW" altLang="en-US" smtClean="0"/>
          </a:p>
        </p:txBody>
      </p:sp>
      <p:pic>
        <p:nvPicPr>
          <p:cNvPr id="29699" name="Picture 5" descr="love4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69766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情境四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3886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TW" altLang="en-US" sz="2400" dirty="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錦程日記（</a:t>
            </a:r>
            <a:r>
              <a:rPr lang="en-US" altLang="zh-TW" sz="2400" dirty="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20xx/6/12</a:t>
            </a:r>
            <a:r>
              <a:rPr lang="en-US" altLang="zh-TW" sz="2400" dirty="0" smtClean="0"/>
              <a:t> </a:t>
            </a:r>
            <a:r>
              <a:rPr lang="zh-TW" altLang="en-US" sz="2400" dirty="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）：</a:t>
            </a:r>
          </a:p>
          <a:p>
            <a:pPr marL="609600" indent="-609600" eaLnBrk="1" hangingPunct="1"/>
            <a:r>
              <a:rPr lang="zh-TW" altLang="en-US" sz="2400" dirty="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今天早上</a:t>
            </a:r>
            <a:r>
              <a:rPr lang="zh-TW" altLang="zh-HK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在網絡社交</a:t>
            </a:r>
            <a:r>
              <a:rPr lang="zh-TW" altLang="zh-HK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平台見到</a:t>
            </a:r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「飛彈」的狀態已轉為單身了。昨晚的吵鬧已在這數個月內出現了不少次，但為甚麼可以突然變得這樣決絕？下午的留言更加過分！說我跟「阿毛」平時總是眉來眼去，又把我跟「阿毛」在手機</a:t>
            </a:r>
            <a:r>
              <a:rPr lang="en-US" altLang="zh-TW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app</a:t>
            </a:r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內的談話紀錄公開！為甚麼有人可以隨便與異性朋友玩得瘋狂，又不淮我有自己的異性朋友？最後更留言了這一句</a:t>
            </a:r>
            <a:r>
              <a:rPr lang="zh-TW" altLang="en-US" sz="2400" dirty="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：「要放下感情（錦程？我？），才有新生命！」</a:t>
            </a:r>
            <a:r>
              <a:rPr lang="zh-TW" altLang="en-US" sz="2400" dirty="0" smtClean="0"/>
              <a:t> </a:t>
            </a:r>
          </a:p>
        </p:txBody>
      </p:sp>
      <p:pic>
        <p:nvPicPr>
          <p:cNvPr id="31748" name="Picture 5" descr="love4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288131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2305050" cy="1944688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娃娃體" pitchFamily="81" charset="-120"/>
                <a:ea typeface="華康娃娃體" pitchFamily="81" charset="-120"/>
              </a:rPr>
              <a:t>情境四</a:t>
            </a:r>
            <a:endParaRPr lang="zh-TW" altLang="en-US" smtClean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03350" y="1700213"/>
            <a:ext cx="72723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如果我是尤錦程（主角），被愛人在網上公告分手，我會這樣做 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b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/>
            </a:r>
            <a:b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zh-TW" altLang="en-US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如果我是尤錦程，我對「飛彈」的做法有以下想法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總結：建立關係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smtClean="0"/>
              <a:t>學習與異性溝通及交往本應是成長過程中一個必經的歷程，而這個過程中十分需要我們能夠面對自己及願意了解自己。喜歡一個人就是給予對方一個肯定的欣賞，無論最後成功與否，雙方都應該正面有禮地尊重這份欣賞。喜歡是從關心一個人開始，而不老是想辦法怎樣把對方完全擁有；我們總有機會遇上不能開始或沒結果的戀愛，反而應該從中學習和檢討，並保持自信迎接更合適的對象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總結：維繫感情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dirty="0" smtClean="0"/>
              <a:t>一段戀愛關係必須經歷探索的階段。緊張對方而引發爭執偶爾會發生，未穩定或未能公開的關係代表著雙方的承諾度不高，其實都是對這段關係信心不足的表現。信任是愛的基礎，而關懷及坦誠溝通就是建立信任的重要橋樑，雙方都要共同努力。如果只是基於個人不能控制的慾望（例如佔有慾、貪玩）去維繫一段感情，這段關係亦不會長久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總結：處理分手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smtClean="0"/>
              <a:t>分手雖然意味著一段關係的結束，但不等於當事人能夠立刻把那份愛的感覺或感情了結。突然而來的關係結束固然會讓人措手不及，亦會因一時難以接受而引發激烈波動的情緒反應，最重要是要學習自制和理性去處理問題。面對分手這個現實，不同人需要不同長度的時間去整理思緒，重新出發。即使是失戀，我們從中都有所得和所失，這些經歷可以讓人成長，我們亦應該學習如何減輕分手時所帶來的傷害及痛楚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華康娃娃體" pitchFamily="81" charset="-120"/>
              </a:rPr>
              <a:t>謝謝</a:t>
            </a:r>
            <a:r>
              <a:rPr lang="en-US" altLang="zh-TW" smtClean="0">
                <a:ea typeface="華康娃娃體" pitchFamily="81" charset="-120"/>
              </a:rPr>
              <a:t>!</a:t>
            </a:r>
          </a:p>
        </p:txBody>
      </p:sp>
      <p:pic>
        <p:nvPicPr>
          <p:cNvPr id="41987" name="Picture 6" descr="j0286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25574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844675"/>
            <a:ext cx="7200900" cy="22098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娃娃體" pitchFamily="81" charset="-120"/>
                <a:ea typeface="華康娃娃體" pitchFamily="81" charset="-120"/>
              </a:rPr>
              <a:t>活動：如果我是尤錦程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bg2"/>
                </a:solidFill>
                <a:latin typeface="華康中圓體" pitchFamily="49" charset="-120"/>
                <a:ea typeface="華康中圓體" pitchFamily="49" charset="-120"/>
              </a:rPr>
              <a:t>活動流程：如果我是尤錦程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8424862" cy="41052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smtClean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每位同學獲發一張情境咭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smtClean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根據情境咭內的指示，填寫回應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smtClean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將填寫好的情境咭交出，然後隨機抽選一張填寫好的情境咭（不屬於自己的）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smtClean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每位同學獲發一張評分咭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smtClean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每位同學閱讀手上的情境咭，然後根據評分咭的指示給予評分及意見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smtClean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分享情境咭及評分咭的內容及意見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endParaRPr lang="zh-TW" altLang="en-US" sz="2800" smtClean="0">
              <a:solidFill>
                <a:srgbClr val="996633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zh-TW" altLang="en-US" sz="2800" smtClean="0">
              <a:solidFill>
                <a:srgbClr val="996633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TW" sz="2000" smtClean="0">
              <a:solidFill>
                <a:srgbClr val="996633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2305050" cy="1944687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娃娃體" pitchFamily="81" charset="-120"/>
                <a:ea typeface="華康娃娃體" pitchFamily="81" charset="-120"/>
              </a:rPr>
              <a:t>情境一</a:t>
            </a:r>
            <a:endParaRPr lang="zh-TW" altLang="en-US" smtClean="0"/>
          </a:p>
        </p:txBody>
      </p:sp>
      <p:pic>
        <p:nvPicPr>
          <p:cNvPr id="11267" name="Picture 5" descr="love1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6246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情境一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91513" cy="418465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TW" altLang="en-US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錦程日記（</a:t>
            </a:r>
            <a:r>
              <a:rPr lang="en-US" altLang="zh-TW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20xx/1/23</a:t>
            </a:r>
            <a:r>
              <a:rPr lang="zh-TW" altLang="en-US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）：</a:t>
            </a:r>
          </a:p>
          <a:p>
            <a:pPr marL="609600" indent="-609600" eaLnBrk="1" hangingPunct="1"/>
            <a:r>
              <a:rPr lang="zh-TW" altLang="en-US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我最近惹上麻煩！（只有我這樣認為嗎？）何必偏偏選中我！之前每次上體育堂都感受到被注視著了，前幾天枱上那張寫著「喜歡你」的字條，聽八卦芬說是「怪物」給我的。我一直都想大事化小只把你當作普通同學看待，但為甚麼今天放學時，你突然雙手捉著我的手臂幾秒！我反應也來不及，只聽到迎面而來的那位師奶取笑著我拍拖</a:t>
            </a:r>
            <a:r>
              <a:rPr lang="en-US" altLang="zh-TW" sz="2800" smtClean="0">
                <a:solidFill>
                  <a:srgbClr val="006600"/>
                </a:solidFill>
                <a:latin typeface="標楷體" panose="03000509000000000000" pitchFamily="65" charset="-120"/>
                <a:ea typeface="華康中圓體" pitchFamily="49" charset="-120"/>
              </a:rPr>
              <a:t>…</a:t>
            </a:r>
            <a:r>
              <a:rPr lang="en-US" altLang="zh-TW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800" smtClean="0">
                <a:solidFill>
                  <a:srgbClr val="006600"/>
                </a:solidFill>
                <a:latin typeface="標楷體" panose="03000509000000000000" pitchFamily="65" charset="-120"/>
                <a:ea typeface="華康中圓體" pitchFamily="49" charset="-120"/>
              </a:rPr>
              <a:t>…</a:t>
            </a:r>
            <a:r>
              <a:rPr lang="zh-TW" altLang="en-US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冤枉呀！我不要「怪物」喜歡我呀！</a:t>
            </a:r>
          </a:p>
        </p:txBody>
      </p:sp>
      <p:pic>
        <p:nvPicPr>
          <p:cNvPr id="13316" name="Picture 7" descr="love1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33375"/>
            <a:ext cx="3048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2305050" cy="1944688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娃娃體" pitchFamily="81" charset="-120"/>
                <a:ea typeface="華康娃娃體" pitchFamily="81" charset="-120"/>
              </a:rPr>
              <a:t>情境一</a:t>
            </a:r>
            <a:endParaRPr lang="zh-TW" altLang="en-US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03350" y="1700213"/>
            <a:ext cx="756126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如果我是尤錦程（主角），日後我是會這樣對待「怪物」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/>
            </a:r>
            <a:b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/>
            </a:r>
            <a:b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zh-TW" altLang="en-US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如果我是尤錦程，我會這樣形容「怪物」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endParaRPr lang="en-US" altLang="zh-TW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2305050" cy="1944687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娃娃體" pitchFamily="81" charset="-120"/>
                <a:ea typeface="華康娃娃體" pitchFamily="81" charset="-120"/>
              </a:rPr>
              <a:t>情境二</a:t>
            </a:r>
            <a:endParaRPr lang="zh-TW" altLang="en-US" smtClean="0"/>
          </a:p>
        </p:txBody>
      </p:sp>
      <p:pic>
        <p:nvPicPr>
          <p:cNvPr id="17411" name="Picture 5" descr="love2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624637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情境二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3886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TW" altLang="en-US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錦程日記（</a:t>
            </a:r>
            <a:r>
              <a:rPr lang="en-US" altLang="zh-TW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20xx/2/5</a:t>
            </a:r>
            <a:r>
              <a:rPr lang="zh-TW" altLang="en-US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）：</a:t>
            </a:r>
          </a:p>
          <a:p>
            <a:pPr marL="609600" indent="-609600" eaLnBrk="1" hangingPunct="1"/>
            <a:r>
              <a:rPr lang="zh-TW" altLang="en-US" sz="2800" smtClean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被吸引的感覺是很奇妙的，每天都控制不了自己的思緒，期待「飛彈」同學的視線落在我身上。可是，昨天在小食部看到的情景，實在讓我無法接受！原來我的好同學「大餅」一直與「飛彈」玩地下情！他們互相對望的眼神，看似嬉戲的身體接觸，不就是我一直期待的事情！喜歡的卻不能在一起，這就是愛情？</a:t>
            </a:r>
            <a:r>
              <a:rPr lang="zh-TW" altLang="en-US" sz="2800" smtClean="0"/>
              <a:t> </a:t>
            </a:r>
          </a:p>
        </p:txBody>
      </p:sp>
      <p:pic>
        <p:nvPicPr>
          <p:cNvPr id="19460" name="Picture 5" descr="love2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28797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2305050" cy="1944688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娃娃體" pitchFamily="81" charset="-120"/>
                <a:ea typeface="華康娃娃體" pitchFamily="81" charset="-120"/>
              </a:rPr>
              <a:t>情境二</a:t>
            </a:r>
            <a:endParaRPr lang="zh-TW" altLang="en-US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403350" y="1700213"/>
            <a:ext cx="756126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如果我是尤錦程（主角），愛上好朋友的情人，我會這樣做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/>
            </a:r>
            <a:b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/>
            </a:r>
            <a:b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zh-TW" altLang="en-US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如果我是尤錦程，我會這樣形容「飛彈」與「大餅」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809</TotalTime>
  <Words>1119</Words>
  <Application>Microsoft Office PowerPoint</Application>
  <PresentationFormat>如螢幕大小 (4:3)</PresentationFormat>
  <Paragraphs>61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華康中圓體</vt:lpstr>
      <vt:lpstr>華康娃娃體</vt:lpstr>
      <vt:lpstr>新細明體</vt:lpstr>
      <vt:lpstr>標楷體</vt:lpstr>
      <vt:lpstr>Arial</vt:lpstr>
      <vt:lpstr>Arial Black</vt:lpstr>
      <vt:lpstr>Times New Roman</vt:lpstr>
      <vt:lpstr>Wingdings</vt:lpstr>
      <vt:lpstr>Pixel</vt:lpstr>
      <vt:lpstr>PowerPoint 簡報</vt:lpstr>
      <vt:lpstr>活動：如果我是尤錦程</vt:lpstr>
      <vt:lpstr>活動流程：如果我是尤錦程</vt:lpstr>
      <vt:lpstr>情境一</vt:lpstr>
      <vt:lpstr>情境一</vt:lpstr>
      <vt:lpstr>情境一</vt:lpstr>
      <vt:lpstr>情境二</vt:lpstr>
      <vt:lpstr>情境二</vt:lpstr>
      <vt:lpstr>情境二</vt:lpstr>
      <vt:lpstr>情境三</vt:lpstr>
      <vt:lpstr>情境三</vt:lpstr>
      <vt:lpstr>情境三</vt:lpstr>
      <vt:lpstr>情境四</vt:lpstr>
      <vt:lpstr>情境四</vt:lpstr>
      <vt:lpstr>情境四</vt:lpstr>
      <vt:lpstr>總結：建立關係</vt:lpstr>
      <vt:lpstr>總結：維繫感情</vt:lpstr>
      <vt:lpstr>總結：處理分手</vt:lpstr>
      <vt:lpstr>謝謝!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pyyu</dc:creator>
  <cp:lastModifiedBy>MCNE1</cp:lastModifiedBy>
  <cp:revision>43</cp:revision>
  <dcterms:created xsi:type="dcterms:W3CDTF">2008-08-20T04:34:12Z</dcterms:created>
  <dcterms:modified xsi:type="dcterms:W3CDTF">2020-07-09T04:15:57Z</dcterms:modified>
</cp:coreProperties>
</file>