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1" r:id="rId3"/>
    <p:sldId id="267" r:id="rId4"/>
    <p:sldId id="287" r:id="rId5"/>
    <p:sldId id="288" r:id="rId6"/>
    <p:sldId id="283" r:id="rId7"/>
    <p:sldId id="279" r:id="rId8"/>
    <p:sldId id="282" r:id="rId9"/>
    <p:sldId id="270" r:id="rId10"/>
    <p:sldId id="289" r:id="rId11"/>
    <p:sldId id="284" r:id="rId12"/>
    <p:sldId id="290" r:id="rId1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ick NG" initials="DN" lastIdx="2" clrIdx="0">
    <p:extLst>
      <p:ext uri="{19B8F6BF-5375-455C-9EA6-DF929625EA0E}">
        <p15:presenceInfo xmlns:p15="http://schemas.microsoft.com/office/powerpoint/2012/main" userId="Derrick 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72842" autoAdjust="0"/>
  </p:normalViewPr>
  <p:slideViewPr>
    <p:cSldViewPr snapToGrid="0">
      <p:cViewPr varScale="1">
        <p:scale>
          <a:sx n="84" d="100"/>
          <a:sy n="84" d="100"/>
        </p:scale>
        <p:origin x="240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4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34A8C4-D79B-4AD2-A818-804AE4A1821C}" type="datetime2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2020年10月22日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5432A542-741B-492A-B01C-022BEC36B85A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7542409-6A04-4DC6-AC3A-D3758287A8F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11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358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資料來源：衛生防護中心宣傳海報</a:t>
            </a:r>
            <a:r>
              <a:rPr lang="en-US" altLang="zh-TW" dirty="0"/>
              <a:t>《</a:t>
            </a:r>
            <a:r>
              <a:rPr lang="zh-TW" altLang="en-US" dirty="0"/>
              <a:t>正確脫下及妥善</a:t>
            </a:r>
            <a:r>
              <a:rPr lang="zh-TW" altLang="en-US" dirty="0" smtClean="0"/>
              <a:t>棄置外科口罩</a:t>
            </a:r>
            <a:r>
              <a:rPr lang="zh-TW" altLang="en-US" dirty="0"/>
              <a:t>步驟</a:t>
            </a:r>
            <a:r>
              <a:rPr lang="en-US" altLang="zh-TW" dirty="0"/>
              <a:t>》</a:t>
            </a:r>
          </a:p>
          <a:p>
            <a:r>
              <a:rPr lang="en-US" altLang="zh-HK" dirty="0"/>
              <a:t>https://www.chp.gov.hk/files/pdf/safe_disposal_of_a_surgical_mask.pdf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12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8146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4285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423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000" dirty="0"/>
              <a:t>教師向學生提問正確脫下及妥善</a:t>
            </a:r>
            <a:r>
              <a:rPr lang="zh-TW" altLang="en-US" sz="1000" dirty="0" smtClean="0"/>
              <a:t>棄置外科口罩</a:t>
            </a:r>
            <a:r>
              <a:rPr lang="zh-TW" altLang="en-US" sz="1000" dirty="0"/>
              <a:t>步驟，邀請學生以接力方式看圖回答，藉此加深認識妥善</a:t>
            </a:r>
            <a:r>
              <a:rPr lang="zh-TW" altLang="en-US" sz="1000" dirty="0" smtClean="0"/>
              <a:t>棄置外科口罩</a:t>
            </a:r>
            <a:r>
              <a:rPr lang="zh-TW" altLang="en-US" sz="1000" dirty="0"/>
              <a:t>及防止疫症傳播的重要性，並引入課題。</a:t>
            </a:r>
            <a:endParaRPr lang="en-US" altLang="zh-TW" sz="1000" dirty="0"/>
          </a:p>
          <a:p>
            <a:pPr marL="0" indent="0">
              <a:buNone/>
            </a:pPr>
            <a:r>
              <a:rPr lang="zh-TW" altLang="en-US" sz="1000" dirty="0"/>
              <a:t>教師回應：參考</a:t>
            </a:r>
            <a:r>
              <a:rPr lang="en-US" altLang="zh-TW" sz="1000" dirty="0"/>
              <a:t>《</a:t>
            </a:r>
            <a:r>
              <a:rPr lang="zh-TW" altLang="en-US" sz="1000" dirty="0"/>
              <a:t>教師參考資料</a:t>
            </a:r>
            <a:r>
              <a:rPr lang="en-US" altLang="zh-TW" sz="1000" dirty="0"/>
              <a:t>》(</a:t>
            </a:r>
            <a:r>
              <a:rPr lang="zh-TW" altLang="en-US" sz="1200" dirty="0"/>
              <a:t>投影片最後一頁</a:t>
            </a:r>
            <a:r>
              <a:rPr lang="en-US" altLang="zh-TW" sz="1200" dirty="0"/>
              <a:t>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4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4264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5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85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教師可將學生分為</a:t>
            </a:r>
            <a:r>
              <a:rPr lang="en-US" altLang="zh-TW" dirty="0"/>
              <a:t>3-4</a:t>
            </a:r>
            <a:r>
              <a:rPr lang="zh-TW" altLang="en-US" dirty="0"/>
              <a:t>人一組</a:t>
            </a:r>
            <a:r>
              <a:rPr lang="en-US" altLang="zh-TW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dirty="0"/>
              <a:t>進行討論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教師請學生分享意見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，教師可邀請學討論不適當棄置口罩的問題，並藉分享感受，鼓勵學生以理性的態度反思自己在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公共衞生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方面的責任，並培養他們愛護環境的態度。</a:t>
            </a:r>
            <a:endParaRPr lang="en-US" altLang="zh-TW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zh-TW" altLang="en-US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r>
              <a:rPr lang="zh-TW" altLang="en-US" dirty="0"/>
              <a:t>參考回應：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使用過的口罩屬於醫療廢物，不可以當作一般廢物處理，而且製造口罩的物料不能回收，所含塑料是難以分解。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在郊外及海灘亂丟口罩除有傳播病毒風險之外，還有機會將病毒帶到大自然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，令其他生物受到感染</a:t>
            </a:r>
            <a:r>
              <a:rPr lang="zh-TW" altLang="en-US" dirty="0"/>
              <a:t>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教師引導學生運用綜合新聞報導，把討論延伸至對環境和回收業界的影響。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 smtClean="0"/>
              <a:t>配合政府推行的抗疫措施，如在遵守限聚令、出外帶口罩、不適即看醫生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947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79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800" dirty="0"/>
              <a:t>點擊圖片以 觀看香港電台節目</a:t>
            </a:r>
            <a:r>
              <a:rPr lang="en-US" altLang="zh-TW" sz="800" dirty="0"/>
              <a:t>《</a:t>
            </a:r>
            <a:r>
              <a:rPr lang="zh-TW" altLang="en-US" sz="800" dirty="0"/>
              <a:t>左右紅藍綠</a:t>
            </a:r>
            <a:r>
              <a:rPr lang="en-US" altLang="zh-TW" sz="800" dirty="0"/>
              <a:t>》─ </a:t>
            </a:r>
            <a:r>
              <a:rPr lang="zh-HK" altLang="en-US" sz="800" dirty="0"/>
              <a:t>疫情下的郊野垃圾</a:t>
            </a:r>
            <a:endParaRPr lang="en-US" altLang="zh-TW" sz="800" dirty="0"/>
          </a:p>
          <a:p>
            <a:r>
              <a:rPr lang="en-US" altLang="zh-TW" sz="800" dirty="0"/>
              <a:t>(</a:t>
            </a:r>
            <a:r>
              <a:rPr lang="zh-TW" altLang="en-US" sz="800" dirty="0"/>
              <a:t>短片全長</a:t>
            </a:r>
            <a:r>
              <a:rPr lang="en-US" altLang="zh-TW" sz="800" dirty="0"/>
              <a:t>4</a:t>
            </a:r>
            <a:r>
              <a:rPr lang="zh-TW" altLang="en-US" sz="800" dirty="0"/>
              <a:t>分</a:t>
            </a:r>
            <a:r>
              <a:rPr lang="en-US" altLang="zh-TW" sz="800" dirty="0"/>
              <a:t>07</a:t>
            </a:r>
            <a:r>
              <a:rPr lang="zh-TW" altLang="en-US" sz="800" dirty="0"/>
              <a:t>秒，教師可節錄播放</a:t>
            </a:r>
            <a:r>
              <a:rPr lang="en-US" altLang="zh-TW" sz="800" dirty="0"/>
              <a:t>00:00-01:47</a:t>
            </a:r>
            <a:r>
              <a:rPr lang="zh-TW" altLang="en-US" sz="800" dirty="0"/>
              <a:t>後向學生提出反思問題。</a:t>
            </a:r>
            <a:r>
              <a:rPr lang="en-US" altLang="zh-TW" sz="800" dirty="0"/>
              <a:t>)</a:t>
            </a:r>
          </a:p>
          <a:p>
            <a:endParaRPr lang="en-US" altLang="zh-TW" sz="1000" dirty="0"/>
          </a:p>
          <a:p>
            <a:endParaRPr lang="en-US" altLang="zh-TW" sz="1000" dirty="0"/>
          </a:p>
          <a:p>
            <a:endParaRPr lang="zh-TW" altLang="en-US" sz="1000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42409-6A04-4DC6-AC3A-D3758287A8F2}" type="slidenum">
              <a:rPr lang="en-US" altLang="zh-TW" noProof="0" smtClean="0"/>
              <a:pPr/>
              <a:t>9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7870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教師可邀請學生自由分享意見</a:t>
            </a:r>
            <a:r>
              <a:rPr lang="zh-TW" altLang="en-US" dirty="0">
                <a:latin typeface="PMingLiU" panose="02020500000000000000" pitchFamily="18" charset="-120"/>
                <a:ea typeface="PMingLiU" panose="02020500000000000000" pitchFamily="18" charset="-120"/>
              </a:rPr>
              <a:t>，藉此帶出愛護環境的重要性，鼓勵學生注重公德，並將討論延伸至如何締造美好的學校和社區生活。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88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AD001-1FAF-4145-8365-6BA26AB13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7F3E91E-D93F-4150-A582-EE86F923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A05007-FDBE-4BD5-B9E5-90970613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E062-E3DB-43ED-9A4B-C58B97C8E052}" type="datetimeFigureOut">
              <a:rPr lang="zh-HK" altLang="en-US" smtClean="0"/>
              <a:t>22/10/2020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72D4BD8-8196-43D6-9DBA-66D9A7B6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D5450C-5CA4-4295-A26C-C800F551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C49-F907-4BA4-BBFE-60D95DFAEC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46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39BE38-83CB-4033-AA4D-930FF6DA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71C4C12-C117-4DB5-B102-B031F280B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B065FA-62BF-4233-A1C0-334DDDD3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09B1C-1B5B-4925-A76C-EDBD8BC8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9197E8-A445-464F-8E70-E770EDBD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60606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C25CF98-52C1-488E-8DAE-0511DCEE7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56C84E-688A-407F-9FB6-791792A71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95F36C-27F4-4C06-9283-39A72F76C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FCD8BA-FDED-455B-AD78-0B85FFB7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EEF1B5-4B0C-441D-8352-6DB7BF2B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66909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40EF29-DBBB-41B1-9C5D-FE42212D415C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dirty="0"/>
              <a:t>新增頁尾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D7A45F-05B7-45F7-B1A5-A4740608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6E017C-A131-462B-8C4F-322F34B9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A747ED-6DCA-4D6F-9B16-F0D1A9FC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522036-F19E-4113-9BB0-DF6FC060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BDBE64-94EB-4BD2-A650-69311460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77552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FEA999-31F8-4203-A99A-12F373B9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65D0447-5CE2-4DFF-B8D0-69A73989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58BA805-00CB-4CED-B3FB-9FD5733A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E062-E3DB-43ED-9A4B-C58B97C8E052}" type="datetimeFigureOut">
              <a:rPr lang="zh-HK" altLang="en-US" smtClean="0"/>
              <a:t>22/10/2020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50B6FA-899C-4F36-8BDB-B141DFF1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DACE9F-CD96-47E3-9360-2F675E28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5C49-F907-4BA4-BBFE-60D95DFAEC5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2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B70E73-DEC2-49BD-8F84-C2D656E9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861936-B739-411A-8C37-089043E71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DB64D0D-1D64-448D-8F84-8D4DF575D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B13C126-DBDC-4946-A30B-9C51BEE10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2CE917C-B43B-4B06-BD31-3E1E1ECA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C530D4A-3540-4996-8E3C-7BB92024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930866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A08C45-09BC-4C6E-BFC5-634AF12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6C14E9-3287-4697-98A0-7A5383E9D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B911D6-12DB-48F8-A0CE-8894DF54D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AC4B74B-FE28-48BD-9187-85C736A67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3734ACC-7AC7-4E36-AFDF-D2991BE2D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06B27DD-388F-4CB9-A36F-7888FCCB2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70B3462-28C1-4EDA-9C79-50EABFB9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549EA3F-C55D-4E82-B566-88FD741E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348772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341EA9-0FED-41BF-8E41-3565E43E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7668D75-5F07-4872-B308-8ADC3624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05D5-54EE-49D5-89A7-D462B6DD676B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158FAD-6A9F-40BE-90C8-5CFD90FF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499D3B-BBC3-487C-87B2-C744530A8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469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6B551E1-37C7-4D0B-AB42-ECADDA69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0EF29-DBBB-41B1-9C5D-FE42212D415C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7F7B952-833F-4463-93FE-D4FEFD8A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77FC97-6732-45C2-9A81-74399174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9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4693B8-F719-455D-8960-9B7965E2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CF3650-D388-40EF-8114-73F46830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06AB94-4AC4-4763-9232-10AC8C563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1CE309-4183-493A-A717-772BEE2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A3A06A-082A-464D-9FFB-E09844B40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DFB0A7-5BEB-49C1-A88F-A3A722B0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15955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5816B-309F-4084-A370-F0071AB9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B2CBE30-D882-403B-B6DC-A4AB5A252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0EE243-79F6-4452-80BB-7F9E4E0BA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B885340-2F59-4433-BCD1-A5B554B28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AAD45E-EC55-483D-8A6B-1571EC9F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DE42F6-D917-442A-806E-2A76BA95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898528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B5E37BA-87C3-4A97-8382-FFB9AF92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BA0176-FD3A-49FD-9B93-A1403B26F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6294B4-7912-4DC9-866F-EBE096148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CE90-604D-494E-B554-2D837CFE91F3}" type="datetime2">
              <a:rPr lang="zh-TW" altLang="en-US" smtClean="0"/>
              <a:pPr/>
              <a:t>2020年10月22日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E2C217-B1A9-417F-A5AC-A195C94DD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C38C57-96FB-4814-9AEC-D00E02B33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D479-8942-46E8-A226-A4E01F7A105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FCA44F5-BFA1-439D-81F6-CA2940ED02F6}"/>
              </a:ext>
            </a:extLst>
          </p:cNvPr>
          <p:cNvSpPr/>
          <p:nvPr userDrawn="1"/>
        </p:nvSpPr>
        <p:spPr>
          <a:xfrm>
            <a:off x="0" y="6629400"/>
            <a:ext cx="1215000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37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hk.hk/tv/dtt31/programme/pentaprismII/episode/62358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podcast.rthk.hk/podcast/item.php?pid=390&amp;eid=155595&amp;lang=zh-CN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8389" y="2830228"/>
            <a:ext cx="4948890" cy="901700"/>
          </a:xfrm>
        </p:spPr>
        <p:txBody>
          <a:bodyPr rtlCol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生活事件</a:t>
            </a:r>
            <a:r>
              <a:rPr lang="zh-TW" alt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事例</a:t>
            </a:r>
            <a:r>
              <a:rPr lang="en-US" altLang="zh-TW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: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/>
            </a:r>
            <a:b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</a:br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「棄置</a:t>
            </a:r>
            <a:r>
              <a:rPr lang="zh-TW" altLang="en-US" sz="4800" b="1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口罩」</a:t>
            </a:r>
            <a:endParaRPr lang="zh-TW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14800" y="3938340"/>
            <a:ext cx="4520565" cy="1542322"/>
          </a:xfrm>
        </p:spPr>
        <p:txBody>
          <a:bodyPr rtlCol="0">
            <a:noAutofit/>
          </a:bodyPr>
          <a:lstStyle/>
          <a:p>
            <a:pPr algn="r"/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</a:t>
            </a:r>
          </a:p>
          <a:p>
            <a:pPr algn="r"/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高小至初中</a:t>
            </a:r>
            <a:endParaRPr lang="zh-TW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</a:t>
            </a:r>
            <a:endParaRPr lang="en-US" altLang="zh-TW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</a:t>
            </a:r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、公民及國民教育組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製作</a:t>
            </a:r>
            <a:endParaRPr lang="en-US" altLang="zh-TW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en-US" altLang="zh-TW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2020</a:t>
            </a:r>
            <a:r>
              <a:rPr lang="zh-TW" alt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10</a:t>
            </a:r>
            <a:r>
              <a:rPr lang="zh-TW" altLang="en-US" sz="20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zh-TW" alt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E1E9B5B-663A-4800-AFA5-1D6427967B31}"/>
              </a:ext>
            </a:extLst>
          </p:cNvPr>
          <p:cNvSpPr/>
          <p:nvPr/>
        </p:nvSpPr>
        <p:spPr>
          <a:xfrm>
            <a:off x="238398" y="643645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accent1"/>
                </a:solidFill>
                <a:effectLst>
                  <a:outerShdw blurRad="50800" dist="38100" dir="2700000" sx="101000" sy="101000" algn="tl" rotWithShape="0">
                    <a:prstClr val="black">
                      <a:alpha val="34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  <a:endParaRPr lang="zh-HK" altLang="en-US" sz="5400" dirty="0">
              <a:ln w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accent1"/>
              </a:solidFill>
              <a:effectLst>
                <a:outerShdw blurRad="50800" dist="38100" dir="2700000" sx="101000" sy="101000" algn="tl" rotWithShape="0">
                  <a:prstClr val="black">
                    <a:alpha val="34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D62E304-E453-4561-AC08-6B74D1CF0E30}"/>
              </a:ext>
            </a:extLst>
          </p:cNvPr>
          <p:cNvSpPr/>
          <p:nvPr/>
        </p:nvSpPr>
        <p:spPr>
          <a:xfrm>
            <a:off x="-165100" y="1944347"/>
            <a:ext cx="60198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你認為只</a:t>
            </a:r>
            <a:r>
              <a:rPr lang="zh-TW" altLang="en-US" sz="24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靠</a:t>
            </a:r>
            <a:r>
              <a:rPr lang="zh-CN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政府及</a:t>
            </a: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環保團體自發的行動，可以</a:t>
            </a:r>
            <a:r>
              <a:rPr lang="zh-CN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完全</a:t>
            </a: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有效改善不適當地</a:t>
            </a:r>
            <a:r>
              <a:rPr lang="zh-TW" altLang="en-US" sz="24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棄置口罩</a:t>
            </a:r>
            <a:r>
              <a:rPr lang="zh-TW" altLang="en-US" sz="24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在郊野公園的問題嗎？你有什麼建議</a:t>
            </a:r>
            <a:r>
              <a:rPr lang="en-US" altLang="zh-TW" sz="24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 smtClean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看完短片後，你認為大家要怎樣做才能保護校園 </a:t>
            </a:r>
            <a:r>
              <a:rPr lang="en-US" altLang="zh-TW" sz="24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4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社區環境？</a:t>
            </a:r>
            <a:endParaRPr lang="zh-HK" altLang="en-US" sz="2400" dirty="0" smtClean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93775" lvl="1" indent="-536575" algn="ctr">
              <a:lnSpc>
                <a:spcPct val="150000"/>
              </a:lnSpc>
              <a:buFontTx/>
              <a:buAutoNum type="arabicPeriod"/>
            </a:pPr>
            <a:endParaRPr lang="en-US" altLang="zh-TW" sz="2400" b="1" cap="none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056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353" y="1295400"/>
            <a:ext cx="5416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76200" dir="6000000" sx="103000" sy="103000" algn="t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教師參考資料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0" y="2623184"/>
            <a:ext cx="5463540" cy="409765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249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29CECD-37FF-4886-8484-E515D582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noProof="0" smtClean="0"/>
              <a:t>12</a:t>
            </a:fld>
            <a:endParaRPr lang="zh-TW" altLang="en-US" noProof="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84852CA-86B9-4CC7-912C-C9F36A1D7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8884" y="0"/>
            <a:ext cx="4875816" cy="68511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4993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875130" y="2026163"/>
            <a:ext cx="3576620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5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" y="265397"/>
            <a:ext cx="8965616" cy="67714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8446" y="537285"/>
            <a:ext cx="7200900" cy="898860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85489" y="5131397"/>
            <a:ext cx="7200900" cy="4114800"/>
          </a:xfrm>
        </p:spPr>
        <p:txBody>
          <a:bodyPr rtlCol="0"/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519449"/>
              </p:ext>
            </p:extLst>
          </p:nvPr>
        </p:nvGraphicFramePr>
        <p:xfrm>
          <a:off x="885489" y="1298985"/>
          <a:ext cx="7391005" cy="482992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400461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5990544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228007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資料概要</a:t>
                      </a:r>
                      <a:r>
                        <a:rPr lang="en-US" altLang="zh-TW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綜合新聞報導</a:t>
                      </a: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：疫情期間</a:t>
                      </a:r>
                      <a:r>
                        <a:rPr lang="zh-TW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CN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雖然政府及不同團體在不少媒體呼籲</a:t>
                      </a:r>
                      <a:r>
                        <a:rPr lang="zh-TW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市民</a:t>
                      </a:r>
                      <a:r>
                        <a:rPr lang="zh-CN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要慬慎處理</a:t>
                      </a:r>
                      <a:r>
                        <a:rPr lang="zh-TW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已使</a:t>
                      </a:r>
                      <a:r>
                        <a:rPr lang="zh-CN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用的</a:t>
                      </a:r>
                      <a:r>
                        <a:rPr lang="zh-TW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口罩</a:t>
                      </a:r>
                      <a:r>
                        <a:rPr lang="zh-CN" altLang="en-US" sz="1800" b="0" kern="12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，但</a:t>
                      </a:r>
                      <a:r>
                        <a:rPr lang="zh-CN" altLang="en-US" sz="18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仍</a:t>
                      </a:r>
                      <a:r>
                        <a:rPr lang="zh-TW" altLang="en-US" sz="1800" b="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</a:t>
                      </a: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罔顧公德的市民在街上，甚至郊野公園不當棄置口罩。有環保團體表示不當棄置口罩，不但會造成環境污染，更會加速病菌的散播。</a:t>
                      </a:r>
                      <a:endParaRPr lang="en-US" altLang="zh-TW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b="1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時事短片</a:t>
                      </a: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：疫情之下，不少郊野熱點都佈滿行山人士留下的垃圾，當中包括不少口罩。問題曝光之後，有義工隊自發上山撿垃圾。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3247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學習目標：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了解不當棄置口罩帶來</a:t>
                      </a:r>
                      <a:r>
                        <a:rPr lang="zh-TW" altLang="en-US" sz="18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的衞生</a:t>
                      </a: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和環境問題。</a:t>
                      </a:r>
                      <a:endParaRPr lang="en-US" altLang="zh-TW" sz="1800" kern="12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學習正確</a:t>
                      </a:r>
                      <a:r>
                        <a:rPr lang="zh-TW" altLang="en-US" sz="1800" spc="100" baseline="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棄置外科口罩</a:t>
                      </a: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的方法。</a:t>
                      </a:r>
                      <a:endParaRPr lang="en-US" altLang="zh-TW" sz="180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altLang="en-US" sz="18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培養學生注重公德及愛護環境的態度。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9483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價值觀和態度</a:t>
                      </a:r>
                      <a:r>
                        <a:rPr lang="en-US" altLang="zh-TW" sz="1800" b="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altLang="en-US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1800" b="0" spc="100" baseline="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100" baseline="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責任感、愛護環境、自律、公德心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588745" y="5708970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solidFill>
                  <a:schemeClr val="bg1"/>
                </a:solidFill>
              </a:rPr>
              <a:t>Images: www.freepik.com</a:t>
            </a:r>
            <a:endParaRPr lang="zh-HK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1979" y="502604"/>
            <a:ext cx="9554246" cy="841547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考考你：如何正確脫下及妥善棄置外科口罩？</a:t>
            </a:r>
            <a:endParaRPr lang="zh-HK" alt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en-US" altLang="zh-TW" smtClean="0"/>
              <a:t>4</a:t>
            </a:fld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85" y="1591066"/>
            <a:ext cx="2139039" cy="212232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038" y="1597311"/>
            <a:ext cx="2139038" cy="209511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543" y="1591066"/>
            <a:ext cx="2109843" cy="209304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985" y="4002081"/>
            <a:ext cx="2109843" cy="212232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902" y="4002081"/>
            <a:ext cx="2180484" cy="212232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9777" y="4002081"/>
            <a:ext cx="2139038" cy="2122323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1067587" y="1512071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1.</a:t>
            </a:r>
            <a:endParaRPr lang="zh-HK" altLang="en-US" sz="2800" b="1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3680223" y="1474173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2.</a:t>
            </a:r>
            <a:endParaRPr lang="zh-HK" altLang="en-US" sz="2800" b="1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270325" y="1474173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3.</a:t>
            </a:r>
            <a:endParaRPr lang="zh-HK" altLang="en-US" sz="2800" b="1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031985" y="3973432"/>
            <a:ext cx="38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4.</a:t>
            </a:r>
            <a:endParaRPr lang="zh-HK" altLang="en-US" sz="2800" b="1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656219" y="3936102"/>
            <a:ext cx="37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5.</a:t>
            </a:r>
            <a:endParaRPr lang="zh-HK" altLang="en-US" sz="2800" b="1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70325" y="3973432"/>
            <a:ext cx="479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b="1" dirty="0"/>
              <a:t>6.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90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7112" y="1125298"/>
            <a:ext cx="6511028" cy="491515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ts val="2300"/>
              </a:lnSpc>
              <a:buNone/>
            </a:pPr>
            <a:r>
              <a:rPr lang="zh-TW" altLang="en-US" sz="180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</a:t>
            </a:r>
            <a:r>
              <a:rPr lang="zh-TW" altLang="en-US" sz="18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綜合新聞報導</a:t>
            </a:r>
            <a:r>
              <a:rPr lang="en-US" altLang="zh-TW" sz="18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zh-TW" altLang="en-US" sz="1800" b="1" u="sng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endParaRPr lang="en-US" altLang="zh-TW" sz="1800" b="1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 algn="ctr">
              <a:lnSpc>
                <a:spcPts val="2300"/>
              </a:lnSpc>
              <a:buNone/>
            </a:pPr>
            <a:endParaRPr lang="en-US" altLang="zh-TW" sz="1800" b="1" u="sng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疫情陰霾下，大部分市民外出都戴上口罩</a:t>
            </a:r>
            <a:r>
              <a:rPr lang="zh-TW" altLang="en-US" sz="2000" spc="12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，預防</a:t>
            </a: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感染。近日，街上遺下不少使用過的口罩；在周末，郊野公園亦「失守」，有欠缺公德心的人在樹旁及草地棄置口罩。</a:t>
            </a:r>
            <a:endParaRPr lang="en-HK" altLang="zh-TW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endParaRPr lang="en-US" altLang="zh-TW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此外，近日大嶼山沿海也發現了七十個被棄置的口罩，有環保團體清理後，第二周再發現三十多個被棄置的口罩，情況令人擔心。因為若海洋生物吃掉沖入大海的口罩，情況就像塑膠污染一樣，威脅牠們的生命。</a:t>
            </a:r>
          </a:p>
          <a:p>
            <a:pPr marL="0" indent="0" algn="just" hangingPunct="0">
              <a:lnSpc>
                <a:spcPts val="2300"/>
              </a:lnSpc>
              <a:buNone/>
            </a:pPr>
            <a:endParaRPr lang="en-US" altLang="zh-TW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hangingPunct="0">
              <a:lnSpc>
                <a:spcPts val="2300"/>
              </a:lnSpc>
              <a:buNone/>
            </a:pP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環保團體表示</a:t>
            </a:r>
            <a:r>
              <a:rPr lang="zh-TW" altLang="en-US" sz="2000" spc="12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，口罩</a:t>
            </a:r>
            <a:r>
              <a:rPr lang="zh-TW" altLang="en-US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由塑料製造，如果沾有病毒，棄置在大自然環境，會引來傳播風險。因此，口罩是不能回收再造，不能棄置於任何回收箱。</a:t>
            </a:r>
            <a:r>
              <a:rPr lang="en-US" altLang="zh-TW" sz="2000" spc="120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000" spc="12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300"/>
              </a:lnSpc>
            </a:pPr>
            <a:endParaRPr lang="zh-HK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altLang="zh-TW" smtClean="0"/>
              <a:pPr/>
              <a:t>5</a:t>
            </a:fld>
            <a:endParaRPr lang="zh-TW" altLang="en-US" dirty="0"/>
          </a:p>
        </p:txBody>
      </p:sp>
      <p:pic>
        <p:nvPicPr>
          <p:cNvPr id="2054" name="Picture 6" descr="https://newsstatic.rthk.hk/frontend_images/images/icons/icon_pthnew_pl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6F9D440-740C-4CB5-B248-CE7BABF1A1F0}"/>
              </a:ext>
            </a:extLst>
          </p:cNvPr>
          <p:cNvSpPr/>
          <p:nvPr/>
        </p:nvSpPr>
        <p:spPr>
          <a:xfrm>
            <a:off x="1357017" y="136524"/>
            <a:ext cx="6429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chemeClr val="tx1">
                      <a:alpha val="43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口罩海港</a:t>
            </a:r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chemeClr val="tx1">
                      <a:alpha val="43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chemeClr val="tx1">
                      <a:alpha val="43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細菌溫床 </a:t>
            </a:r>
            <a:endParaRPr lang="zh-HK" alt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chemeClr val="tx1">
                    <a:alpha val="43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5575" y="653891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065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9692" y="3293725"/>
            <a:ext cx="42947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b="1" dirty="0">
                <a:ln w="0"/>
                <a:solidFill>
                  <a:schemeClr val="bg1"/>
                </a:solidFill>
                <a:effectLst>
                  <a:outerShdw blurRad="38100" dist="38100" dir="2700000" sx="102000" sy="102000" algn="tl">
                    <a:srgbClr val="000000">
                      <a:alpha val="64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04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3755" y="126950"/>
            <a:ext cx="631649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0E093B8-3075-41C4-B0D6-17A8468BC443}"/>
              </a:ext>
            </a:extLst>
          </p:cNvPr>
          <p:cNvSpPr txBox="1"/>
          <p:nvPr/>
        </p:nvSpPr>
        <p:spPr>
          <a:xfrm>
            <a:off x="1502744" y="1102170"/>
            <a:ext cx="6138512" cy="549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為什麼處理棄置的口罩較一般廢物困難？</a:t>
            </a:r>
            <a:endParaRPr lang="en-US" altLang="zh-TW" sz="2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近日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HK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郊外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及海灘出現不適當地棄置口罩的情況，</a:t>
            </a:r>
            <a:r>
              <a:rPr lang="en-US" altLang="zh-TW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這樣會帶來甚麼問題？</a:t>
            </a:r>
            <a:endParaRPr lang="en-US" altLang="zh-TW" sz="2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使用過的口罩包好後，為甚麽不可以放入回收</a:t>
            </a: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箱？</a:t>
            </a:r>
            <a:endParaRPr lang="en-US" altLang="zh-TW" sz="21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我們慬慎和妥善地棄置口罩，是</a:t>
            </a: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公德心的表現。在疫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情期間，除</a:t>
            </a: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慬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慎處理口罩外</a:t>
            </a: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，你還可以做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</a:t>
            </a: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麽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抗疫</a:t>
            </a: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2100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整體而言，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你認為自己在維護</a:t>
            </a:r>
            <a:r>
              <a:rPr lang="zh-TW" altLang="en-US" sz="2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公共衛生方面</a:t>
            </a:r>
            <a:r>
              <a:rPr lang="zh-TW" altLang="en-US" sz="21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的表現如何？在那方面可更進一步？</a:t>
            </a:r>
            <a:endParaRPr lang="en-US" altLang="zh-TW" sz="21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006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25588" y="3406490"/>
            <a:ext cx="2650085" cy="1569660"/>
          </a:xfrm>
          <a:prstGeom prst="rect">
            <a:avLst/>
          </a:prstGeom>
          <a:effectLst>
            <a:outerShdw blurRad="50800" dist="38100" dir="2700000" sx="163000" sy="163000" algn="tl" rotWithShape="0">
              <a:prstClr val="black">
                <a:alpha val="69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zh-TW" altLang="en-US" sz="9600" b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0821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hlinkClick r:id="rId3"/>
            <a:extLst>
              <a:ext uri="{FF2B5EF4-FFF2-40B4-BE49-F238E27FC236}">
                <a16:creationId xmlns:a16="http://schemas.microsoft.com/office/drawing/2014/main" id="{ACC1ADF5-63DE-4E70-956C-B9EE4CBF3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6263" y="1080559"/>
            <a:ext cx="6962140" cy="4351338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4C4E53-42B1-4CB9-A306-8CEE7797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02351"/>
            <a:ext cx="2057400" cy="365125"/>
          </a:xfrm>
        </p:spPr>
        <p:txBody>
          <a:bodyPr/>
          <a:lstStyle/>
          <a:p>
            <a:pPr rtl="0"/>
            <a:fld id="{9CD8D479-8942-46E8-A226-A4E01F7A105C}" type="slidenum">
              <a:rPr lang="en-US" altLang="zh-TW" smtClean="0"/>
              <a:t>9</a:t>
            </a:fld>
            <a:endParaRPr lang="zh-TW" altLang="en-US" dirty="0"/>
          </a:p>
        </p:txBody>
      </p:sp>
      <p:pic>
        <p:nvPicPr>
          <p:cNvPr id="3" name="圖片 2">
            <a:hlinkClick r:id="rId5"/>
            <a:extLst>
              <a:ext uri="{FF2B5EF4-FFF2-40B4-BE49-F238E27FC236}">
                <a16:creationId xmlns:a16="http://schemas.microsoft.com/office/drawing/2014/main" id="{72AD3C8D-D75F-4472-9ED5-D3AC8A2BD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52" y="865136"/>
            <a:ext cx="9149969" cy="478218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0824" y="6458773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/>
              <a:t>Images: www.freepik.com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2234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2688</TotalTime>
  <Words>895</Words>
  <Application>Microsoft Office PowerPoint</Application>
  <PresentationFormat>如螢幕大小 (4:3)</PresentationFormat>
  <Paragraphs>89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0" baseType="lpstr">
      <vt:lpstr>微軟正黑體</vt:lpstr>
      <vt:lpstr>微軟正黑體 Light</vt:lpstr>
      <vt:lpstr>PMingLiU</vt:lpstr>
      <vt:lpstr>PMingLiU</vt:lpstr>
      <vt:lpstr>Arial</vt:lpstr>
      <vt:lpstr>Calibri</vt:lpstr>
      <vt:lpstr>Calibri Light</vt:lpstr>
      <vt:lpstr>Office 佈景主題</vt:lpstr>
      <vt:lpstr>生活事件事例: 「棄置口罩」</vt:lpstr>
      <vt:lpstr>PowerPoint 簡報</vt:lpstr>
      <vt:lpstr>學習重點</vt:lpstr>
      <vt:lpstr>考考你：如何正確脫下及妥善棄置外科口罩？</vt:lpstr>
      <vt:lpstr>PowerPoint 簡報</vt:lpstr>
      <vt:lpstr>PowerPoint 簡報</vt:lpstr>
      <vt:lpstr>反思問題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對抗氣候變化</dc:title>
  <dc:creator>Derrick NG</dc:creator>
  <cp:lastModifiedBy>LEE, Wing-ho Isaac</cp:lastModifiedBy>
  <cp:revision>166</cp:revision>
  <dcterms:created xsi:type="dcterms:W3CDTF">2020-03-16T14:05:19Z</dcterms:created>
  <dcterms:modified xsi:type="dcterms:W3CDTF">2020-10-22T03:50:50Z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