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8"/>
  </p:notes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2"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58" autoAdjust="0"/>
  </p:normalViewPr>
  <p:slideViewPr>
    <p:cSldViewPr snapToGrid="0">
      <p:cViewPr varScale="1">
        <p:scale>
          <a:sx n="84" d="100"/>
          <a:sy n="84" d="100"/>
        </p:scale>
        <p:origin x="2430"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36570-970B-4AA4-99B0-885BD26A804D}" type="datetimeFigureOut">
              <a:rPr lang="zh-HK" altLang="en-US" smtClean="0"/>
              <a:t>22/10/2020</a:t>
            </a:fld>
            <a:endParaRPr lang="zh-HK"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22E5D-B2F4-4E1F-99CD-A481D5405240}" type="slidenum">
              <a:rPr lang="zh-HK" altLang="en-US" smtClean="0"/>
              <a:t>‹#›</a:t>
            </a:fld>
            <a:endParaRPr lang="zh-HK" altLang="en-US"/>
          </a:p>
        </p:txBody>
      </p:sp>
    </p:spTree>
    <p:extLst>
      <p:ext uri="{BB962C8B-B14F-4D97-AF65-F5344CB8AC3E}">
        <p14:creationId xmlns:p14="http://schemas.microsoft.com/office/powerpoint/2010/main" val="404957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odcast.rthk.hk/podcast/item.php?pid=144&amp;eid=105065&amp;lang=zh-C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odcast.rthk.hk/podcast/item.php?pid=144&amp;eid=105065&amp;lang=zh-C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cpd.org.hk/besmartonline/Cyber-bullying.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dcast.rthk.hk/podcast/item.php?pid=144&amp;eid=105065&amp;lang=zh-C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dcast.rthk.hk/podcast/item.php?pid=144&amp;eid=105065&amp;lang=zh-C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odcast.rthk.hk/podcast/item.php?pid=144&amp;eid=105065&amp;lang=zh-C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a:t>
            </a:fld>
            <a:endParaRPr lang="zh-HK" altLang="en-US"/>
          </a:p>
        </p:txBody>
      </p:sp>
    </p:spTree>
    <p:extLst>
      <p:ext uri="{BB962C8B-B14F-4D97-AF65-F5344CB8AC3E}">
        <p14:creationId xmlns:p14="http://schemas.microsoft.com/office/powerpoint/2010/main" val="30947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以</a:t>
            </a:r>
            <a:r>
              <a:rPr lang="en-US" altLang="zh-TW" dirty="0"/>
              <a:t>4-6</a:t>
            </a:r>
            <a:r>
              <a:rPr lang="zh-TW" altLang="en-US" dirty="0"/>
              <a:t>人一組進行討論，</a:t>
            </a:r>
            <a:r>
              <a:rPr lang="zh-TW" altLang="en-US" dirty="0">
                <a:latin typeface="PMingLiU" panose="02020500000000000000" pitchFamily="18" charset="-120"/>
              </a:rPr>
              <a:t>完成討論後，邀請各組輪流匯報，並帶領學生一起討論小組的分析和建議，引導學生</a:t>
            </a:r>
            <a:r>
              <a:rPr lang="zh-TW" altLang="en-US" dirty="0"/>
              <a:t>學習回應網絡欺凌的方法，並深化尊重，責任感和慎思明辨的態度。</a:t>
            </a:r>
            <a:endParaRPr lang="zh-HK" altLang="en-US"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（提示學生運用豐富的想像力，列出網民有可能做出的欺凌行為，並進行討論）</a:t>
            </a:r>
            <a:r>
              <a:rPr lang="en-US" altLang="zh-TW" dirty="0"/>
              <a:t>(</a:t>
            </a:r>
            <a:r>
              <a:rPr lang="zh-TW" altLang="en-US" dirty="0"/>
              <a:t>預期各組員的理解不完全相同</a:t>
            </a:r>
            <a:r>
              <a:rPr lang="en-US" altLang="zh-TW" dirty="0"/>
              <a:t>)</a:t>
            </a:r>
          </a:p>
          <a:p>
            <a:endParaRPr lang="en-US" altLang="zh-TW" dirty="0"/>
          </a:p>
          <a:p>
            <a:r>
              <a:rPr lang="zh-TW" altLang="en-US" dirty="0"/>
              <a:t>根據組員的意見，反思教師提出的問題，嘗試從多角度思考網絡欺凌的問題。</a:t>
            </a:r>
          </a:p>
          <a:p>
            <a:endParaRPr lang="en-US" altLang="zh-TW" dirty="0"/>
          </a:p>
          <a:p>
            <a:r>
              <a:rPr lang="zh-TW" altLang="en-US" dirty="0"/>
              <a:t>追問舉隅 </a:t>
            </a:r>
            <a:r>
              <a:rPr lang="en-US" altLang="zh-TW" dirty="0"/>
              <a:t>(</a:t>
            </a:r>
            <a:r>
              <a:rPr lang="zh-TW" altLang="en-US" dirty="0"/>
              <a:t>回應</a:t>
            </a:r>
            <a:r>
              <a:rPr lang="en-US" altLang="zh-TW" dirty="0"/>
              <a:t>)</a:t>
            </a:r>
            <a:r>
              <a:rPr lang="zh-TW"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a:t>
            </a:r>
            <a:r>
              <a:rPr lang="zh-TW" altLang="en-US" dirty="0"/>
              <a:t>為什麼網民有可能做出這不當行為？ </a:t>
            </a:r>
            <a:r>
              <a:rPr lang="en-US" altLang="zh-TW" dirty="0"/>
              <a:t> (</a:t>
            </a:r>
            <a:r>
              <a:rPr lang="zh-TW" altLang="en-US" dirty="0" smtClean="0"/>
              <a:t>教師可歸納學生</a:t>
            </a:r>
            <a:r>
              <a:rPr lang="zh-TW" altLang="en-US" dirty="0"/>
              <a:t>提出</a:t>
            </a:r>
            <a:r>
              <a:rPr lang="zh-TW" altLang="en-US" dirty="0" smtClean="0"/>
              <a:t>的成因</a:t>
            </a:r>
            <a:r>
              <a:rPr lang="en-US" altLang="zh-TW" dirty="0" smtClean="0"/>
              <a: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可以做些甚麼以幫助被欺凌者？</a:t>
            </a:r>
            <a:r>
              <a:rPr lang="en-US" altLang="zh-TW" dirty="0"/>
              <a:t>(</a:t>
            </a:r>
            <a:r>
              <a:rPr lang="zh-TW" altLang="en-US" dirty="0"/>
              <a:t>預期各組的處理方法不完全相同</a:t>
            </a:r>
            <a:r>
              <a:rPr lang="en-US" altLang="zh-TW" dirty="0"/>
              <a:t>)</a:t>
            </a: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11</a:t>
            </a:fld>
            <a:endParaRPr lang="zh-HK" altLang="en-US"/>
          </a:p>
        </p:txBody>
      </p:sp>
    </p:spTree>
    <p:extLst>
      <p:ext uri="{BB962C8B-B14F-4D97-AF65-F5344CB8AC3E}">
        <p14:creationId xmlns:p14="http://schemas.microsoft.com/office/powerpoint/2010/main" val="281120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12</a:t>
            </a:fld>
            <a:endParaRPr lang="zh-HK" altLang="en-US"/>
          </a:p>
        </p:txBody>
      </p:sp>
    </p:spTree>
    <p:extLst>
      <p:ext uri="{BB962C8B-B14F-4D97-AF65-F5344CB8AC3E}">
        <p14:creationId xmlns:p14="http://schemas.microsoft.com/office/powerpoint/2010/main" val="156005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按圖片以</a:t>
            </a:r>
            <a:r>
              <a:rPr lang="zh-TW" altLang="zh-HK" sz="1200" kern="1200" dirty="0">
                <a:solidFill>
                  <a:schemeClr val="tx1"/>
                </a:solidFill>
                <a:effectLst/>
                <a:latin typeface="+mn-lt"/>
                <a:ea typeface="+mn-ea"/>
                <a:cs typeface="+mn-cs"/>
              </a:rPr>
              <a:t>觀看香港電台影片後進行反思</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影片名稱：</a:t>
            </a:r>
            <a:r>
              <a:rPr lang="zh-TW" altLang="en-US" sz="1200" b="0" i="0" kern="1200" dirty="0">
                <a:solidFill>
                  <a:schemeClr val="tx1"/>
                </a:solidFill>
                <a:effectLst/>
                <a:latin typeface="+mn-lt"/>
                <a:ea typeface="+mn-ea"/>
                <a:cs typeface="+mn-cs"/>
              </a:rPr>
              <a:t>網絡欺凌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有犯罪或不誠實意圖而取用電腦</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時段</a:t>
            </a:r>
            <a:r>
              <a:rPr lang="en-US" altLang="zh-TW" sz="1200" b="0" i="0" kern="1200" dirty="0">
                <a:solidFill>
                  <a:schemeClr val="tx1"/>
                </a:solidFill>
                <a:effectLst/>
                <a:latin typeface="+mn-lt"/>
                <a:ea typeface="+mn-ea"/>
                <a:cs typeface="+mn-cs"/>
              </a:rPr>
              <a:t>: 10’43”-12’29”)</a:t>
            </a:r>
          </a:p>
          <a:p>
            <a:r>
              <a:rPr lang="zh-TW" altLang="zh-HK" sz="1200" kern="1200" dirty="0">
                <a:solidFill>
                  <a:schemeClr val="tx1"/>
                </a:solidFill>
                <a:effectLst/>
                <a:latin typeface="+mn-lt"/>
                <a:ea typeface="+mn-ea"/>
                <a:cs typeface="+mn-cs"/>
              </a:rPr>
              <a:t>節目名稱：</a:t>
            </a:r>
            <a:r>
              <a:rPr lang="en-US" altLang="zh-TW" dirty="0"/>
              <a:t>《</a:t>
            </a:r>
            <a:r>
              <a:rPr lang="zh-HK" altLang="en-US" dirty="0"/>
              <a:t>警訊</a:t>
            </a:r>
            <a:r>
              <a:rPr lang="en-US" altLang="zh-TW" dirty="0"/>
              <a:t>》</a:t>
            </a:r>
          </a:p>
          <a:p>
            <a:r>
              <a:rPr lang="zh-TW" altLang="zh-HK" sz="1200" kern="1200" dirty="0">
                <a:solidFill>
                  <a:schemeClr val="tx1"/>
                </a:solidFill>
                <a:effectLst/>
                <a:latin typeface="+mn-lt"/>
                <a:ea typeface="+mn-ea"/>
                <a:cs typeface="+mn-cs"/>
              </a:rPr>
              <a:t>播放日期：</a:t>
            </a:r>
            <a:r>
              <a:rPr lang="en-US" altLang="zh-HK" sz="1200" kern="1200" dirty="0">
                <a:solidFill>
                  <a:schemeClr val="tx1"/>
                </a:solidFill>
                <a:effectLst/>
                <a:latin typeface="+mn-lt"/>
                <a:ea typeface="+mn-ea"/>
                <a:cs typeface="+mn-cs"/>
              </a:rPr>
              <a:t>2018</a:t>
            </a:r>
            <a:r>
              <a:rPr lang="zh-TW" altLang="zh-HK" sz="1200" kern="1200" dirty="0">
                <a:solidFill>
                  <a:schemeClr val="tx1"/>
                </a:solidFill>
                <a:effectLst/>
                <a:latin typeface="+mn-lt"/>
                <a:ea typeface="+mn-ea"/>
                <a:cs typeface="+mn-cs"/>
              </a:rPr>
              <a:t>年</a:t>
            </a:r>
            <a:r>
              <a:rPr lang="en-US" altLang="zh-HK" sz="1200" kern="1200" dirty="0">
                <a:solidFill>
                  <a:schemeClr val="tx1"/>
                </a:solidFill>
                <a:effectLst/>
                <a:latin typeface="+mn-lt"/>
                <a:ea typeface="+mn-ea"/>
                <a:cs typeface="+mn-cs"/>
              </a:rPr>
              <a:t>1</a:t>
            </a:r>
            <a:r>
              <a:rPr lang="zh-TW" altLang="zh-HK" sz="1200" kern="1200" dirty="0">
                <a:solidFill>
                  <a:schemeClr val="tx1"/>
                </a:solidFill>
                <a:effectLst/>
                <a:latin typeface="+mn-lt"/>
                <a:ea typeface="+mn-ea"/>
                <a:cs typeface="+mn-cs"/>
              </a:rPr>
              <a:t>月</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日</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網　　址：</a:t>
            </a:r>
            <a:r>
              <a:rPr lang="en-US" altLang="zh-HK" dirty="0">
                <a:hlinkClick r:id="rId3"/>
              </a:rPr>
              <a:t>https://podcast.rthk.hk/podcast/item.php?pid=144&amp;eid=105065&amp;lang=zh-CN</a:t>
            </a:r>
            <a:endParaRPr lang="en-US" altLang="zh-TW" sz="1200" b="0" i="0" kern="1200" dirty="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13</a:t>
            </a:fld>
            <a:endParaRPr lang="zh-HK" altLang="en-US"/>
          </a:p>
        </p:txBody>
      </p:sp>
    </p:spTree>
    <p:extLst>
      <p:ext uri="{BB962C8B-B14F-4D97-AF65-F5344CB8AC3E}">
        <p14:creationId xmlns:p14="http://schemas.microsoft.com/office/powerpoint/2010/main" val="213982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按圖片以</a:t>
            </a:r>
            <a:r>
              <a:rPr lang="zh-TW" altLang="zh-HK" sz="1200" kern="1200" dirty="0">
                <a:solidFill>
                  <a:schemeClr val="tx1"/>
                </a:solidFill>
                <a:effectLst/>
                <a:latin typeface="+mn-lt"/>
                <a:ea typeface="+mn-ea"/>
                <a:cs typeface="+mn-cs"/>
              </a:rPr>
              <a:t>觀看香港電台影片後進行反思</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影片名稱：</a:t>
            </a:r>
            <a:r>
              <a:rPr lang="zh-TW" altLang="en-US" sz="1200" b="0" i="0" kern="1200" dirty="0">
                <a:solidFill>
                  <a:schemeClr val="tx1"/>
                </a:solidFill>
                <a:effectLst/>
                <a:latin typeface="+mn-lt"/>
                <a:ea typeface="+mn-ea"/>
                <a:cs typeface="+mn-cs"/>
              </a:rPr>
              <a:t>網絡欺凌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有犯罪或不誠實意圖而取用電腦</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時段</a:t>
            </a:r>
            <a:r>
              <a:rPr lang="en-US" altLang="zh-TW" sz="1200" b="0" i="0" kern="1200" dirty="0">
                <a:solidFill>
                  <a:schemeClr val="tx1"/>
                </a:solidFill>
                <a:effectLst/>
                <a:latin typeface="+mn-lt"/>
                <a:ea typeface="+mn-ea"/>
                <a:cs typeface="+mn-cs"/>
              </a:rPr>
              <a:t>: 10’43”-12’29”)</a:t>
            </a:r>
          </a:p>
          <a:p>
            <a:r>
              <a:rPr lang="zh-TW" altLang="zh-HK" sz="1200" kern="1200" dirty="0">
                <a:solidFill>
                  <a:schemeClr val="tx1"/>
                </a:solidFill>
                <a:effectLst/>
                <a:latin typeface="+mn-lt"/>
                <a:ea typeface="+mn-ea"/>
                <a:cs typeface="+mn-cs"/>
              </a:rPr>
              <a:t>節目名稱：</a:t>
            </a:r>
            <a:r>
              <a:rPr lang="en-US" altLang="zh-TW" dirty="0"/>
              <a:t>《</a:t>
            </a:r>
            <a:r>
              <a:rPr lang="zh-HK" altLang="en-US" dirty="0"/>
              <a:t>警訊</a:t>
            </a:r>
            <a:r>
              <a:rPr lang="en-US" altLang="zh-TW" dirty="0"/>
              <a:t>》</a:t>
            </a:r>
          </a:p>
          <a:p>
            <a:r>
              <a:rPr lang="zh-TW" altLang="zh-HK" sz="1200" kern="1200" dirty="0">
                <a:solidFill>
                  <a:schemeClr val="tx1"/>
                </a:solidFill>
                <a:effectLst/>
                <a:latin typeface="+mn-lt"/>
                <a:ea typeface="+mn-ea"/>
                <a:cs typeface="+mn-cs"/>
              </a:rPr>
              <a:t>播放日期：</a:t>
            </a:r>
            <a:r>
              <a:rPr lang="en-US" altLang="zh-HK" sz="1200" kern="1200" dirty="0">
                <a:solidFill>
                  <a:schemeClr val="tx1"/>
                </a:solidFill>
                <a:effectLst/>
                <a:latin typeface="+mn-lt"/>
                <a:ea typeface="+mn-ea"/>
                <a:cs typeface="+mn-cs"/>
              </a:rPr>
              <a:t>2018</a:t>
            </a:r>
            <a:r>
              <a:rPr lang="zh-TW" altLang="zh-HK" sz="1200" kern="1200" dirty="0">
                <a:solidFill>
                  <a:schemeClr val="tx1"/>
                </a:solidFill>
                <a:effectLst/>
                <a:latin typeface="+mn-lt"/>
                <a:ea typeface="+mn-ea"/>
                <a:cs typeface="+mn-cs"/>
              </a:rPr>
              <a:t>年</a:t>
            </a:r>
            <a:r>
              <a:rPr lang="en-US" altLang="zh-HK" sz="1200" kern="1200" dirty="0">
                <a:solidFill>
                  <a:schemeClr val="tx1"/>
                </a:solidFill>
                <a:effectLst/>
                <a:latin typeface="+mn-lt"/>
                <a:ea typeface="+mn-ea"/>
                <a:cs typeface="+mn-cs"/>
              </a:rPr>
              <a:t>1</a:t>
            </a:r>
            <a:r>
              <a:rPr lang="zh-TW" altLang="zh-HK" sz="1200" kern="1200" dirty="0">
                <a:solidFill>
                  <a:schemeClr val="tx1"/>
                </a:solidFill>
                <a:effectLst/>
                <a:latin typeface="+mn-lt"/>
                <a:ea typeface="+mn-ea"/>
                <a:cs typeface="+mn-cs"/>
              </a:rPr>
              <a:t>月</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日</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網　　址：</a:t>
            </a:r>
            <a:r>
              <a:rPr lang="en-US" altLang="zh-HK" dirty="0">
                <a:hlinkClick r:id="rId3"/>
              </a:rPr>
              <a:t>https://podcast.rthk.hk/podcast/item.php?pid=144&amp;eid=105065&amp;lang=zh-CN</a:t>
            </a:r>
            <a:endParaRPr lang="en-US" altLang="zh-TW" sz="1200" b="0" i="0" kern="1200" dirty="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22E5D-B2F4-4E1F-99CD-A481D5405240}"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781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15</a:t>
            </a:fld>
            <a:endParaRPr lang="zh-HK" altLang="en-US"/>
          </a:p>
        </p:txBody>
      </p:sp>
    </p:spTree>
    <p:extLst>
      <p:ext uri="{BB962C8B-B14F-4D97-AF65-F5344CB8AC3E}">
        <p14:creationId xmlns:p14="http://schemas.microsoft.com/office/powerpoint/2010/main" val="209976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endParaRPr lang="en-US" altLang="zh-HK" sz="1200" b="0" i="0" u="none" strike="noStrike" kern="1200" baseline="0" dirty="0" smtClean="0">
              <a:solidFill>
                <a:schemeClr val="tx1"/>
              </a:solidFill>
              <a:latin typeface="+mn-lt"/>
              <a:ea typeface="+mn-ea"/>
              <a:cs typeface="+mn-cs"/>
              <a:hlinkClick r:id="rId3"/>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16</a:t>
            </a:fld>
            <a:endParaRPr lang="zh-HK" altLang="en-US"/>
          </a:p>
        </p:txBody>
      </p:sp>
    </p:spTree>
    <p:extLst>
      <p:ext uri="{BB962C8B-B14F-4D97-AF65-F5344CB8AC3E}">
        <p14:creationId xmlns:p14="http://schemas.microsoft.com/office/powerpoint/2010/main" val="161432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學習重點</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HK"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很多網絡欺凌事件都是因為青年人一時貪玩或誤以為匿名不易被發現而發生。</a:t>
            </a: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讓學生體會別人的感受並引入課題</a:t>
            </a:r>
            <a:r>
              <a:rPr lang="zh-TW" altLang="zh-HK" sz="1200" kern="1200" baseline="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小結：網絡欺凌的性質及其對受害人的傷害。</a:t>
            </a: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網絡欺凌是指一個人或一群人，不斷利用資訊及溝通科技，例如社交網絡和即時短訊工具等，針對另一人或另一群人，蓄意及反覆</a:t>
            </a:r>
            <a:r>
              <a:rPr lang="zh-TW" altLang="en-US" sz="1200" kern="1200" baseline="0" dirty="0" smtClean="0">
                <a:solidFill>
                  <a:schemeClr val="tx1"/>
                </a:solidFill>
                <a:effectLst/>
                <a:latin typeface="微軟正黑體" panose="020B0604030504040204" pitchFamily="34" charset="-120"/>
                <a:ea typeface="微軟正黑體" panose="020B0604030504040204" pitchFamily="34" charset="-120"/>
                <a:cs typeface="+mn-cs"/>
              </a:rPr>
              <a:t>地作出帶有</a:t>
            </a: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敵意的行為，意圖作出傷害。網絡欺凌可以是騷擾、恐嚇、詆毀、威脅、假冒他人、又或是散播謠言或虛假訊息，以圖損害對方的聲譽或友誼。</a:t>
            </a: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kern="1200" baseline="0" dirty="0">
                <a:solidFill>
                  <a:schemeClr val="tx1"/>
                </a:solidFill>
                <a:effectLst/>
                <a:latin typeface="微軟正黑體" panose="020B0604030504040204" pitchFamily="34" charset="-120"/>
                <a:ea typeface="微軟正黑體" panose="020B0604030504040204" pitchFamily="34" charset="-120"/>
                <a:cs typeface="+mn-cs"/>
              </a:rPr>
              <a:t>網絡欺凌對受害者有可能帶來嚴重的情緒困擾（如：自卑、焦慮和抑鬱），更有可能干犯嚴重罪行，不會因為匿名上網而避過法律責任。</a:t>
            </a: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zh-HK" sz="1200" kern="1200" baseline="0" dirty="0">
              <a:solidFill>
                <a:schemeClr val="tx1"/>
              </a:solidFill>
              <a:effectLst/>
              <a:latin typeface="微軟正黑體" panose="020B0604030504040204" pitchFamily="34" charset="-120"/>
              <a:ea typeface="微軟正黑體" panose="020B0604030504040204" pitchFamily="34" charset="-120"/>
              <a:cs typeface="+mn-cs"/>
            </a:endParaRPr>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3</a:t>
            </a:fld>
            <a:endParaRPr lang="zh-HK" altLang="en-US"/>
          </a:p>
        </p:txBody>
      </p:sp>
    </p:spTree>
    <p:extLst>
      <p:ext uri="{BB962C8B-B14F-4D97-AF65-F5344CB8AC3E}">
        <p14:creationId xmlns:p14="http://schemas.microsoft.com/office/powerpoint/2010/main" val="10874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r>
              <a:rPr lang="zh-TW" altLang="en-US" dirty="0"/>
              <a:t>學習重點：</a:t>
            </a:r>
            <a:endParaRPr lang="en-US" altLang="zh-TW" dirty="0"/>
          </a:p>
          <a:p>
            <a:pPr marL="171450" indent="-171450">
              <a:spcBef>
                <a:spcPct val="0"/>
              </a:spcBef>
              <a:buFont typeface="Arial" panose="020B0604020202020204" pitchFamily="34" charset="0"/>
              <a:buChar char="•"/>
            </a:pPr>
            <a:r>
              <a:rPr lang="zh-TW" altLang="en-US" dirty="0"/>
              <a:t>通過短片了解角色的處境和感受，並引起學生對網絡欺凌和保障個人私隱的關注。</a:t>
            </a:r>
            <a:endParaRPr lang="en-US" altLang="zh-TW" dirty="0"/>
          </a:p>
          <a:p>
            <a:pPr marL="171450" indent="-171450">
              <a:spcBef>
                <a:spcPct val="0"/>
              </a:spcBef>
              <a:buFont typeface="Arial" panose="020B0604020202020204" pitchFamily="34" charset="0"/>
              <a:buChar char="•"/>
            </a:pPr>
            <a:r>
              <a:rPr lang="zh-TW" altLang="en-US" dirty="0"/>
              <a:t>讓學生學習關懷有需要幫助的人</a:t>
            </a:r>
            <a:r>
              <a:rPr lang="zh-TW" altLang="en-US"/>
              <a:t>，</a:t>
            </a:r>
            <a:r>
              <a:rPr lang="zh-TW" altLang="en-US" smtClean="0"/>
              <a:t>培養正面的</a:t>
            </a:r>
            <a:r>
              <a:rPr lang="zh-TW" altLang="en-US" dirty="0"/>
              <a:t>價值觀和態度。</a:t>
            </a:r>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4</a:t>
            </a:fld>
            <a:endParaRPr lang="zh-HK" altLang="en-US"/>
          </a:p>
        </p:txBody>
      </p:sp>
    </p:spTree>
    <p:extLst>
      <p:ext uri="{BB962C8B-B14F-4D97-AF65-F5344CB8AC3E}">
        <p14:creationId xmlns:p14="http://schemas.microsoft.com/office/powerpoint/2010/main" val="176114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按圖片以</a:t>
            </a:r>
            <a:r>
              <a:rPr lang="zh-TW" altLang="zh-HK" sz="1200" kern="1200" dirty="0">
                <a:solidFill>
                  <a:schemeClr val="tx1"/>
                </a:solidFill>
                <a:effectLst/>
                <a:latin typeface="+mn-lt"/>
                <a:ea typeface="+mn-ea"/>
                <a:cs typeface="+mn-cs"/>
              </a:rPr>
              <a:t>觀看香港電台影片後進行反思</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影片名稱：</a:t>
            </a:r>
            <a:r>
              <a:rPr lang="zh-TW" altLang="en-US" sz="1200" b="0" i="0" kern="1200" dirty="0">
                <a:solidFill>
                  <a:schemeClr val="tx1"/>
                </a:solidFill>
                <a:effectLst/>
                <a:latin typeface="+mn-lt"/>
                <a:ea typeface="+mn-ea"/>
                <a:cs typeface="+mn-cs"/>
              </a:rPr>
              <a:t>網絡欺凌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有犯罪或不誠實意圖而取用電腦</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時段</a:t>
            </a:r>
            <a:r>
              <a:rPr lang="en-US" altLang="zh-TW" sz="1200" b="0" i="0" kern="1200" dirty="0">
                <a:solidFill>
                  <a:schemeClr val="tx1"/>
                </a:solidFill>
                <a:effectLst/>
                <a:latin typeface="+mn-lt"/>
                <a:ea typeface="+mn-ea"/>
                <a:cs typeface="+mn-cs"/>
              </a:rPr>
              <a:t>: 1’50”-7’05”)</a:t>
            </a:r>
          </a:p>
          <a:p>
            <a:r>
              <a:rPr lang="zh-TW" altLang="zh-HK" sz="1200" kern="1200" dirty="0">
                <a:solidFill>
                  <a:schemeClr val="tx1"/>
                </a:solidFill>
                <a:effectLst/>
                <a:latin typeface="+mn-lt"/>
                <a:ea typeface="+mn-ea"/>
                <a:cs typeface="+mn-cs"/>
              </a:rPr>
              <a:t>節目名稱：</a:t>
            </a:r>
            <a:r>
              <a:rPr lang="en-US" altLang="zh-TW" dirty="0"/>
              <a:t>《</a:t>
            </a:r>
            <a:r>
              <a:rPr lang="zh-HK" altLang="en-US" dirty="0"/>
              <a:t>警訊</a:t>
            </a:r>
            <a:r>
              <a:rPr lang="en-US" altLang="zh-TW" dirty="0"/>
              <a:t>》</a:t>
            </a:r>
          </a:p>
          <a:p>
            <a:r>
              <a:rPr lang="zh-TW" altLang="zh-HK" sz="1200" kern="1200" dirty="0">
                <a:solidFill>
                  <a:schemeClr val="tx1"/>
                </a:solidFill>
                <a:effectLst/>
                <a:latin typeface="+mn-lt"/>
                <a:ea typeface="+mn-ea"/>
                <a:cs typeface="+mn-cs"/>
              </a:rPr>
              <a:t>播放日期：</a:t>
            </a:r>
            <a:r>
              <a:rPr lang="en-US" altLang="zh-HK" sz="1200" kern="1200" dirty="0">
                <a:solidFill>
                  <a:schemeClr val="tx1"/>
                </a:solidFill>
                <a:effectLst/>
                <a:latin typeface="+mn-lt"/>
                <a:ea typeface="+mn-ea"/>
                <a:cs typeface="+mn-cs"/>
              </a:rPr>
              <a:t>2018</a:t>
            </a:r>
            <a:r>
              <a:rPr lang="zh-TW" altLang="zh-HK" sz="1200" kern="1200" dirty="0">
                <a:solidFill>
                  <a:schemeClr val="tx1"/>
                </a:solidFill>
                <a:effectLst/>
                <a:latin typeface="+mn-lt"/>
                <a:ea typeface="+mn-ea"/>
                <a:cs typeface="+mn-cs"/>
              </a:rPr>
              <a:t>年</a:t>
            </a:r>
            <a:r>
              <a:rPr lang="en-US" altLang="zh-HK" sz="1200" kern="1200" dirty="0">
                <a:solidFill>
                  <a:schemeClr val="tx1"/>
                </a:solidFill>
                <a:effectLst/>
                <a:latin typeface="+mn-lt"/>
                <a:ea typeface="+mn-ea"/>
                <a:cs typeface="+mn-cs"/>
              </a:rPr>
              <a:t>1</a:t>
            </a:r>
            <a:r>
              <a:rPr lang="zh-TW" altLang="zh-HK" sz="1200" kern="1200" dirty="0">
                <a:solidFill>
                  <a:schemeClr val="tx1"/>
                </a:solidFill>
                <a:effectLst/>
                <a:latin typeface="+mn-lt"/>
                <a:ea typeface="+mn-ea"/>
                <a:cs typeface="+mn-cs"/>
              </a:rPr>
              <a:t>月</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日</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網　　址：</a:t>
            </a:r>
            <a:r>
              <a:rPr lang="en-US" altLang="zh-HK" dirty="0">
                <a:hlinkClick r:id="rId3"/>
              </a:rPr>
              <a:t>https://podcast.rthk.hk/podcast/item.php?pid=144&amp;eid=105065&amp;lang=zh-CN</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5</a:t>
            </a:fld>
            <a:endParaRPr lang="zh-HK" altLang="en-US"/>
          </a:p>
        </p:txBody>
      </p:sp>
    </p:spTree>
    <p:extLst>
      <p:ext uri="{BB962C8B-B14F-4D97-AF65-F5344CB8AC3E}">
        <p14:creationId xmlns:p14="http://schemas.microsoft.com/office/powerpoint/2010/main" val="364261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spcBef>
                <a:spcPts val="0"/>
              </a:spcBef>
              <a:spcAft>
                <a:spcPts val="0"/>
              </a:spcAft>
              <a:defRPr/>
            </a:pPr>
            <a:r>
              <a:rPr lang="zh-TW" altLang="en-US" dirty="0">
                <a:latin typeface="PMingLiU" panose="02020500000000000000" pitchFamily="18" charset="-120"/>
              </a:rPr>
              <a:t>提出反思問題，邀請學生自由表達意見，然後作出回應。</a:t>
            </a:r>
            <a:endParaRPr lang="en-US" altLang="zh-TW" dirty="0">
              <a:latin typeface="PMingLiU" panose="02020500000000000000" pitchFamily="18" charset="-120"/>
            </a:endParaRPr>
          </a:p>
          <a:p>
            <a:pPr fontAlgn="auto">
              <a:spcBef>
                <a:spcPts val="0"/>
              </a:spcBef>
              <a:spcAft>
                <a:spcPts val="0"/>
              </a:spcAft>
              <a:defRPr/>
            </a:pPr>
            <a:endParaRPr lang="en-US" altLang="zh-TW" dirty="0">
              <a:latin typeface="PMingLiU" panose="02020500000000000000" pitchFamily="18" charset="-120"/>
            </a:endParaRPr>
          </a:p>
          <a:p>
            <a:pPr fontAlgn="auto">
              <a:spcBef>
                <a:spcPts val="0"/>
              </a:spcBef>
              <a:spcAft>
                <a:spcPts val="0"/>
              </a:spcAft>
              <a:defRPr/>
            </a:pPr>
            <a:r>
              <a:rPr lang="zh-TW" altLang="en-US" dirty="0">
                <a:latin typeface="PMingLiU" panose="02020500000000000000" pitchFamily="18" charset="-120"/>
              </a:rPr>
              <a:t>回應舉隅：</a:t>
            </a:r>
            <a:endParaRPr lang="en-US" altLang="zh-TW" dirty="0">
              <a:latin typeface="PMingLiU" panose="02020500000000000000" pitchFamily="18" charset="-120"/>
            </a:endParaRPr>
          </a:p>
          <a:p>
            <a:r>
              <a:rPr lang="en-US" altLang="zh-TW" dirty="0"/>
              <a:t>1.</a:t>
            </a:r>
            <a:r>
              <a:rPr lang="zh-TW" altLang="en-US" dirty="0"/>
              <a:t>　阿寶上廁所時被阿豪偷拍他如廁的情況，再放上網。</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zh-TW" altLang="en-US" dirty="0"/>
              <a:t>可引導學生從情緒困擾及個人自尊方面思考</a:t>
            </a:r>
            <a:r>
              <a:rPr lang="zh-TW" altLang="en-US" dirty="0" smtClean="0"/>
              <a:t>。</a:t>
            </a:r>
            <a:endParaRPr lang="en-US" altLang="zh-TW"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6</a:t>
            </a:fld>
            <a:endParaRPr lang="zh-HK" altLang="en-US"/>
          </a:p>
        </p:txBody>
      </p:sp>
    </p:spTree>
    <p:extLst>
      <p:ext uri="{BB962C8B-B14F-4D97-AF65-F5344CB8AC3E}">
        <p14:creationId xmlns:p14="http://schemas.microsoft.com/office/powerpoint/2010/main" val="332576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按圖片以</a:t>
            </a:r>
            <a:r>
              <a:rPr lang="zh-TW" altLang="zh-HK" sz="1200" kern="1200" dirty="0">
                <a:solidFill>
                  <a:schemeClr val="tx1"/>
                </a:solidFill>
                <a:effectLst/>
                <a:latin typeface="+mn-lt"/>
                <a:ea typeface="+mn-ea"/>
                <a:cs typeface="+mn-cs"/>
              </a:rPr>
              <a:t>觀看香港電台影片後進行反思</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影片名稱：</a:t>
            </a:r>
            <a:r>
              <a:rPr lang="zh-TW" altLang="en-US" sz="1200" b="0" i="0" kern="1200" dirty="0">
                <a:solidFill>
                  <a:schemeClr val="tx1"/>
                </a:solidFill>
                <a:effectLst/>
                <a:latin typeface="+mn-lt"/>
                <a:ea typeface="+mn-ea"/>
                <a:cs typeface="+mn-cs"/>
              </a:rPr>
              <a:t>網絡欺凌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有犯罪或不誠實意圖而取用電腦</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時段</a:t>
            </a:r>
            <a:r>
              <a:rPr lang="en-US" altLang="zh-TW" sz="1200" b="0" i="0" kern="1200" dirty="0">
                <a:solidFill>
                  <a:schemeClr val="tx1"/>
                </a:solidFill>
                <a:effectLst/>
                <a:latin typeface="+mn-lt"/>
                <a:ea typeface="+mn-ea"/>
                <a:cs typeface="+mn-cs"/>
              </a:rPr>
              <a:t>: 7’05”-8’09”)</a:t>
            </a:r>
          </a:p>
          <a:p>
            <a:r>
              <a:rPr lang="zh-TW" altLang="zh-HK" sz="1200" kern="1200" dirty="0">
                <a:solidFill>
                  <a:schemeClr val="tx1"/>
                </a:solidFill>
                <a:effectLst/>
                <a:latin typeface="+mn-lt"/>
                <a:ea typeface="+mn-ea"/>
                <a:cs typeface="+mn-cs"/>
              </a:rPr>
              <a:t>節目名稱：</a:t>
            </a:r>
            <a:r>
              <a:rPr lang="en-US" altLang="zh-TW" dirty="0"/>
              <a:t>《</a:t>
            </a:r>
            <a:r>
              <a:rPr lang="zh-HK" altLang="en-US" dirty="0"/>
              <a:t>警訊</a:t>
            </a:r>
            <a:r>
              <a:rPr lang="en-US" altLang="zh-TW" dirty="0"/>
              <a:t>》</a:t>
            </a:r>
          </a:p>
          <a:p>
            <a:r>
              <a:rPr lang="zh-TW" altLang="zh-HK" sz="1200" kern="1200" dirty="0">
                <a:solidFill>
                  <a:schemeClr val="tx1"/>
                </a:solidFill>
                <a:effectLst/>
                <a:latin typeface="+mn-lt"/>
                <a:ea typeface="+mn-ea"/>
                <a:cs typeface="+mn-cs"/>
              </a:rPr>
              <a:t>播放日期：</a:t>
            </a:r>
            <a:r>
              <a:rPr lang="en-US" altLang="zh-HK" sz="1200" kern="1200" dirty="0">
                <a:solidFill>
                  <a:schemeClr val="tx1"/>
                </a:solidFill>
                <a:effectLst/>
                <a:latin typeface="+mn-lt"/>
                <a:ea typeface="+mn-ea"/>
                <a:cs typeface="+mn-cs"/>
              </a:rPr>
              <a:t>2018</a:t>
            </a:r>
            <a:r>
              <a:rPr lang="zh-TW" altLang="zh-HK" sz="1200" kern="1200" dirty="0">
                <a:solidFill>
                  <a:schemeClr val="tx1"/>
                </a:solidFill>
                <a:effectLst/>
                <a:latin typeface="+mn-lt"/>
                <a:ea typeface="+mn-ea"/>
                <a:cs typeface="+mn-cs"/>
              </a:rPr>
              <a:t>年</a:t>
            </a:r>
            <a:r>
              <a:rPr lang="en-US" altLang="zh-HK" sz="1200" kern="1200" dirty="0">
                <a:solidFill>
                  <a:schemeClr val="tx1"/>
                </a:solidFill>
                <a:effectLst/>
                <a:latin typeface="+mn-lt"/>
                <a:ea typeface="+mn-ea"/>
                <a:cs typeface="+mn-cs"/>
              </a:rPr>
              <a:t>1</a:t>
            </a:r>
            <a:r>
              <a:rPr lang="zh-TW" altLang="zh-HK" sz="1200" kern="1200" dirty="0">
                <a:solidFill>
                  <a:schemeClr val="tx1"/>
                </a:solidFill>
                <a:effectLst/>
                <a:latin typeface="+mn-lt"/>
                <a:ea typeface="+mn-ea"/>
                <a:cs typeface="+mn-cs"/>
              </a:rPr>
              <a:t>月</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日</a:t>
            </a:r>
          </a:p>
          <a:p>
            <a:r>
              <a:rPr lang="zh-HK" altLang="zh-HK" sz="1200" kern="1200" dirty="0">
                <a:solidFill>
                  <a:schemeClr val="tx1"/>
                </a:solidFill>
                <a:effectLst/>
                <a:latin typeface="+mn-lt"/>
                <a:ea typeface="+mn-ea"/>
                <a:cs typeface="+mn-cs"/>
              </a:rPr>
              <a:t>網　　址：</a:t>
            </a:r>
            <a:r>
              <a:rPr lang="en-US" altLang="zh-HK" dirty="0">
                <a:hlinkClick r:id="rId3"/>
              </a:rPr>
              <a:t>https://podcast.rthk.hk/podcast/item.php?pid=144&amp;eid=105065&amp;lang=zh-CN</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7</a:t>
            </a:fld>
            <a:endParaRPr lang="zh-HK" altLang="en-US"/>
          </a:p>
        </p:txBody>
      </p:sp>
    </p:spTree>
    <p:extLst>
      <p:ext uri="{BB962C8B-B14F-4D97-AF65-F5344CB8AC3E}">
        <p14:creationId xmlns:p14="http://schemas.microsoft.com/office/powerpoint/2010/main" val="413594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spcBef>
                <a:spcPts val="0"/>
              </a:spcBef>
              <a:spcAft>
                <a:spcPts val="0"/>
              </a:spcAft>
              <a:defRPr/>
            </a:pPr>
            <a:r>
              <a:rPr lang="zh-TW" altLang="en-US" dirty="0">
                <a:latin typeface="PMingLiU" panose="02020500000000000000" pitchFamily="18" charset="-120"/>
              </a:rPr>
              <a:t>提出反思問題，邀請學生自由表達意見，然後作出回應。</a:t>
            </a:r>
            <a:endParaRPr lang="en-US" altLang="zh-TW" dirty="0">
              <a:latin typeface="PMingLiU" panose="02020500000000000000" pitchFamily="18" charset="-120"/>
            </a:endParaRPr>
          </a:p>
          <a:p>
            <a:pPr fontAlgn="auto">
              <a:spcBef>
                <a:spcPts val="0"/>
              </a:spcBef>
              <a:spcAft>
                <a:spcPts val="0"/>
              </a:spcAft>
              <a:defRPr/>
            </a:pPr>
            <a:endParaRPr lang="en-US" altLang="zh-TW" dirty="0">
              <a:latin typeface="PMingLiU" panose="02020500000000000000" pitchFamily="18" charset="-120"/>
            </a:endParaRPr>
          </a:p>
          <a:p>
            <a:pPr fontAlgn="auto">
              <a:spcBef>
                <a:spcPts val="0"/>
              </a:spcBef>
              <a:spcAft>
                <a:spcPts val="0"/>
              </a:spcAft>
              <a:defRPr/>
            </a:pPr>
            <a:r>
              <a:rPr lang="zh-TW" altLang="en-US" dirty="0">
                <a:latin typeface="PMingLiU" panose="02020500000000000000" pitchFamily="18" charset="-120"/>
              </a:rPr>
              <a:t>回應舉隅：</a:t>
            </a:r>
            <a:endParaRPr lang="en-US" altLang="zh-TW" dirty="0">
              <a:latin typeface="PMingLiU" panose="02020500000000000000" pitchFamily="18" charset="-120"/>
            </a:endParaRPr>
          </a:p>
          <a:p>
            <a:pPr fontAlgn="auto">
              <a:spcBef>
                <a:spcPts val="0"/>
              </a:spcBef>
              <a:spcAft>
                <a:spcPts val="0"/>
              </a:spcAft>
              <a:defRPr/>
            </a:pPr>
            <a:endParaRPr lang="en-US" altLang="zh-TW" dirty="0">
              <a:latin typeface="PMingLiU" panose="02020500000000000000" pitchFamily="18" charset="-120"/>
            </a:endParaRPr>
          </a:p>
          <a:p>
            <a:pPr marL="171450" indent="-171450" fontAlgn="auto">
              <a:spcBef>
                <a:spcPts val="0"/>
              </a:spcBef>
              <a:spcAft>
                <a:spcPts val="0"/>
              </a:spcAft>
              <a:buFont typeface="Arial" panose="020B0604020202020204" pitchFamily="34" charset="0"/>
              <a:buChar char="•"/>
              <a:defRPr/>
            </a:pPr>
            <a:r>
              <a:rPr lang="zh-TW" altLang="en-US" dirty="0">
                <a:latin typeface="PMingLiU" panose="02020500000000000000" pitchFamily="18" charset="-120"/>
              </a:rPr>
              <a:t>片段中阿寶受同學欺凌，對他可能有深遠的影響。</a:t>
            </a:r>
            <a:endParaRPr lang="en-US" altLang="zh-TW" dirty="0">
              <a:latin typeface="PMingLiU" panose="02020500000000000000" pitchFamily="18" charset="-120"/>
            </a:endParaRPr>
          </a:p>
          <a:p>
            <a:pPr marL="171450" indent="-171450" fontAlgn="auto">
              <a:spcBef>
                <a:spcPts val="0"/>
              </a:spcBef>
              <a:spcAft>
                <a:spcPts val="0"/>
              </a:spcAft>
              <a:buFont typeface="Arial" panose="020B0604020202020204" pitchFamily="34" charset="0"/>
              <a:buChar char="•"/>
              <a:defRPr/>
            </a:pPr>
            <a:r>
              <a:rPr lang="zh-TW" altLang="en-US" dirty="0">
                <a:latin typeface="PMingLiU" panose="02020500000000000000" pitchFamily="18" charset="-120"/>
              </a:rPr>
              <a:t>短期方面，可能令</a:t>
            </a:r>
            <a:r>
              <a:rPr lang="zh-TW" altLang="en-US" dirty="0"/>
              <a:t>被欺凌者</a:t>
            </a:r>
            <a:r>
              <a:rPr lang="zh-TW" altLang="en-US" dirty="0">
                <a:latin typeface="PMingLiU" panose="02020500000000000000" pitchFamily="18" charset="-120"/>
              </a:rPr>
              <a:t>出現情緒困擾、失眠和焦慮；長遠來說，可能會令他失去對別人的信任，導致影響日常社交生活。</a:t>
            </a:r>
            <a:endParaRPr lang="en-US" altLang="zh-TW" dirty="0">
              <a:latin typeface="PMingLiU" panose="02020500000000000000" pitchFamily="18" charset="-120"/>
            </a:endParaRPr>
          </a:p>
          <a:p>
            <a:pPr marL="171450" indent="-171450" fontAlgn="auto">
              <a:spcBef>
                <a:spcPts val="0"/>
              </a:spcBef>
              <a:spcAft>
                <a:spcPts val="0"/>
              </a:spcAft>
              <a:buFont typeface="Arial" panose="020B0604020202020204" pitchFamily="34" charset="0"/>
              <a:buChar char="•"/>
              <a:defRPr/>
            </a:pPr>
            <a:r>
              <a:rPr lang="zh-TW" altLang="en-US" dirty="0">
                <a:latin typeface="PMingLiU" panose="02020500000000000000" pitchFamily="18" charset="-120"/>
              </a:rPr>
              <a:t>有些受害人會埋怨自己，內疚當初處理得不好，長遠影響他個人的自信心；在最嚴重的個案中，更有受害人需要尋求精神科醫生治療。</a:t>
            </a:r>
            <a:endParaRPr lang="en-US" altLang="zh-TW" dirty="0">
              <a:latin typeface="PMingLiU" panose="02020500000000000000" pitchFamily="18" charset="-120"/>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8</a:t>
            </a:fld>
            <a:endParaRPr lang="zh-HK" altLang="en-US"/>
          </a:p>
        </p:txBody>
      </p:sp>
    </p:spTree>
    <p:extLst>
      <p:ext uri="{BB962C8B-B14F-4D97-AF65-F5344CB8AC3E}">
        <p14:creationId xmlns:p14="http://schemas.microsoft.com/office/powerpoint/2010/main" val="8547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r>
              <a:rPr lang="zh-TW" altLang="en-US" dirty="0"/>
              <a:t>學習重點：</a:t>
            </a:r>
            <a:endParaRPr lang="en-US" altLang="zh-TW" dirty="0"/>
          </a:p>
          <a:p>
            <a:pPr marL="171450" indent="-171450">
              <a:spcBef>
                <a:spcPct val="0"/>
              </a:spcBef>
              <a:buFont typeface="Arial" panose="020B0604020202020204" pitchFamily="34" charset="0"/>
              <a:buChar char="•"/>
            </a:pPr>
            <a:r>
              <a:rPr lang="zh-TW" altLang="en-US" dirty="0"/>
              <a:t>明辨個案中可能涉及的不當行為，並提高對網絡欺凌的警覺性。</a:t>
            </a:r>
            <a:endParaRPr lang="en-US" altLang="zh-TW" dirty="0"/>
          </a:p>
          <a:p>
            <a:pPr marL="171450" indent="-171450">
              <a:spcBef>
                <a:spcPct val="0"/>
              </a:spcBef>
              <a:buFont typeface="Arial" panose="020B0604020202020204" pitchFamily="34" charset="0"/>
              <a:buChar char="•"/>
            </a:pPr>
            <a:r>
              <a:rPr lang="zh-TW" altLang="en-US" dirty="0"/>
              <a:t>通過認識網絡欺凌的相關法例，建立尊重他人和法治的價值觀和態度。</a:t>
            </a:r>
            <a:endParaRPr lang="en-US" altLang="zh-TW" dirty="0"/>
          </a:p>
          <a:p>
            <a:pPr marL="171450" indent="-171450">
              <a:spcBef>
                <a:spcPct val="0"/>
              </a:spcBef>
              <a:buFont typeface="Arial" panose="020B0604020202020204" pitchFamily="34" charset="0"/>
              <a:buChar char="•"/>
            </a:pPr>
            <a:r>
              <a:rPr lang="zh-TW" altLang="en-US" dirty="0"/>
              <a:t>學習回應網絡欺凌的方法，並深化尊重，責任感和慎思明辨的態度。</a:t>
            </a:r>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9</a:t>
            </a:fld>
            <a:endParaRPr lang="zh-HK" altLang="en-US"/>
          </a:p>
        </p:txBody>
      </p:sp>
    </p:spTree>
    <p:extLst>
      <p:ext uri="{BB962C8B-B14F-4D97-AF65-F5344CB8AC3E}">
        <p14:creationId xmlns:p14="http://schemas.microsoft.com/office/powerpoint/2010/main" val="5990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按圖片以</a:t>
            </a:r>
            <a:r>
              <a:rPr lang="zh-TW" altLang="zh-HK" sz="1200" kern="1200" dirty="0">
                <a:solidFill>
                  <a:schemeClr val="tx1"/>
                </a:solidFill>
                <a:effectLst/>
                <a:latin typeface="+mn-lt"/>
                <a:ea typeface="+mn-ea"/>
                <a:cs typeface="+mn-cs"/>
              </a:rPr>
              <a:t>觀看香港電台影片後進行反思</a:t>
            </a:r>
            <a:r>
              <a:rPr lang="zh-TW" altLang="en-US"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影片名稱：</a:t>
            </a:r>
            <a:r>
              <a:rPr lang="zh-TW" altLang="en-US" sz="1200" b="0" i="0" kern="1200" dirty="0">
                <a:solidFill>
                  <a:schemeClr val="tx1"/>
                </a:solidFill>
                <a:effectLst/>
                <a:latin typeface="+mn-lt"/>
                <a:ea typeface="+mn-ea"/>
                <a:cs typeface="+mn-cs"/>
              </a:rPr>
              <a:t>網絡欺凌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有犯罪或不誠實意圖而取用電腦</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時段</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８</a:t>
            </a:r>
            <a:r>
              <a:rPr lang="en-US" altLang="zh-TW" sz="1200" b="0" i="0" kern="1200" dirty="0">
                <a:solidFill>
                  <a:schemeClr val="tx1"/>
                </a:solidFill>
                <a:effectLst/>
                <a:latin typeface="+mn-lt"/>
                <a:ea typeface="+mn-ea"/>
                <a:cs typeface="+mn-cs"/>
              </a:rPr>
              <a:t>’10”-10’14”)</a:t>
            </a:r>
          </a:p>
          <a:p>
            <a:r>
              <a:rPr lang="zh-TW" altLang="zh-HK" sz="1200" kern="1200" dirty="0">
                <a:solidFill>
                  <a:schemeClr val="tx1"/>
                </a:solidFill>
                <a:effectLst/>
                <a:latin typeface="+mn-lt"/>
                <a:ea typeface="+mn-ea"/>
                <a:cs typeface="+mn-cs"/>
              </a:rPr>
              <a:t>節目名稱：</a:t>
            </a:r>
            <a:r>
              <a:rPr lang="en-US" altLang="zh-TW" dirty="0"/>
              <a:t>《</a:t>
            </a:r>
            <a:r>
              <a:rPr lang="zh-HK" altLang="en-US" dirty="0"/>
              <a:t>警訊</a:t>
            </a:r>
            <a:r>
              <a:rPr lang="en-US" altLang="zh-TW" dirty="0"/>
              <a:t>》</a:t>
            </a:r>
          </a:p>
          <a:p>
            <a:r>
              <a:rPr lang="zh-TW" altLang="zh-HK" sz="1200" kern="1200" dirty="0">
                <a:solidFill>
                  <a:schemeClr val="tx1"/>
                </a:solidFill>
                <a:effectLst/>
                <a:latin typeface="+mn-lt"/>
                <a:ea typeface="+mn-ea"/>
                <a:cs typeface="+mn-cs"/>
              </a:rPr>
              <a:t>播放日期：</a:t>
            </a:r>
            <a:r>
              <a:rPr lang="en-US" altLang="zh-HK" sz="1200" kern="1200" dirty="0">
                <a:solidFill>
                  <a:schemeClr val="tx1"/>
                </a:solidFill>
                <a:effectLst/>
                <a:latin typeface="+mn-lt"/>
                <a:ea typeface="+mn-ea"/>
                <a:cs typeface="+mn-cs"/>
              </a:rPr>
              <a:t>2018</a:t>
            </a:r>
            <a:r>
              <a:rPr lang="zh-TW" altLang="zh-HK" sz="1200" kern="1200" dirty="0">
                <a:solidFill>
                  <a:schemeClr val="tx1"/>
                </a:solidFill>
                <a:effectLst/>
                <a:latin typeface="+mn-lt"/>
                <a:ea typeface="+mn-ea"/>
                <a:cs typeface="+mn-cs"/>
              </a:rPr>
              <a:t>年</a:t>
            </a:r>
            <a:r>
              <a:rPr lang="en-US" altLang="zh-HK" sz="1200" kern="1200" dirty="0">
                <a:solidFill>
                  <a:schemeClr val="tx1"/>
                </a:solidFill>
                <a:effectLst/>
                <a:latin typeface="+mn-lt"/>
                <a:ea typeface="+mn-ea"/>
                <a:cs typeface="+mn-cs"/>
              </a:rPr>
              <a:t>1</a:t>
            </a:r>
            <a:r>
              <a:rPr lang="zh-TW" altLang="zh-HK" sz="1200" kern="1200" dirty="0">
                <a:solidFill>
                  <a:schemeClr val="tx1"/>
                </a:solidFill>
                <a:effectLst/>
                <a:latin typeface="+mn-lt"/>
                <a:ea typeface="+mn-ea"/>
                <a:cs typeface="+mn-cs"/>
              </a:rPr>
              <a:t>月</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日</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HK" altLang="zh-HK" sz="1200" kern="1200" dirty="0">
                <a:solidFill>
                  <a:schemeClr val="tx1"/>
                </a:solidFill>
                <a:effectLst/>
                <a:latin typeface="+mn-lt"/>
                <a:ea typeface="+mn-ea"/>
                <a:cs typeface="+mn-cs"/>
              </a:rPr>
              <a:t>網　　址：</a:t>
            </a:r>
            <a:r>
              <a:rPr lang="en-US" altLang="zh-HK" dirty="0">
                <a:hlinkClick r:id="rId3"/>
              </a:rPr>
              <a:t>https://podcast.rthk.hk/podcast/item.php?pid=144&amp;eid=105065&amp;lang=zh-CN</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10</a:t>
            </a:fld>
            <a:endParaRPr lang="zh-HK" altLang="en-US"/>
          </a:p>
        </p:txBody>
      </p:sp>
    </p:spTree>
    <p:extLst>
      <p:ext uri="{BB962C8B-B14F-4D97-AF65-F5344CB8AC3E}">
        <p14:creationId xmlns:p14="http://schemas.microsoft.com/office/powerpoint/2010/main" val="965064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7AFFB9B-9FB8-469E-96F9-4D32314110B6}" type="datetimeFigureOut">
              <a:rPr lang="en-US" smtClean="0"/>
              <a:t>10/22/2020</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32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41D2AC3-6A0B-4169-B1EA-E3AE8B351BDD}"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2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D4B9363-8B87-41B7-9F8E-64519CBB8F34}"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4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AEF5746-5284-4951-9F37-7AE924EDBCB7}"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285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2398B29-7265-4A65-A2A4-6703C057B7C1}"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01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zh-TW" altLang="en-US"/>
              <a:t>按一下以編輯母片標題樣式</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28FBA082-94DF-4C4B-A041-6624924AB0A8}"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80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zh-TW" altLang="en-US"/>
              <a:t>按一下以編輯母片標題樣式</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B27686C4-3AB5-4E0C-86CA-FB108C350AA9}"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82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857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53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12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zh-TW" altLang="en-US"/>
              <a:t>按一下以編輯母片標題樣式</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F7F47CF-67C9-420C-80A5-E2069FF0C2DF}"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32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73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514352" y="2861733"/>
            <a:ext cx="3816534"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4495477" y="2861733"/>
            <a:ext cx="3816535"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55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2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441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0C3BFE2-83B7-4B0A-B9D3-AB28331082B3}"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536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2EF78E3-FDA3-4D28-AAA2-0B81F349A39D}"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543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35BB1C6-BF8F-4481-8AB2-603A1C8A906A}" type="datetimeFigureOut">
              <a:rPr lang="en-US" smtClean="0"/>
              <a:t>10/22/2020</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81068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podcast.rthk.hk/podcast/item.php?pid=144&amp;eid=105065&amp;lang=zh-C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odcast.rthk.hk/podcast/item.php?pid=144&amp;eid=105065&amp;lang=zh-C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pcpd.org.hk/besmartonline/Cyber-bullying.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studenthealth.gov.hk/tc_chi/internet/media/files/stand_against_cyber_bullying_post_a.pdf" TargetMode="External"/><Relationship Id="rId5" Type="http://schemas.openxmlformats.org/officeDocument/2006/relationships/image" Target="../media/image21.png"/><Relationship Id="rId4" Type="http://schemas.openxmlformats.org/officeDocument/2006/relationships/hyperlink" Target="https://www.studenthealth.gov.hk/tc_chi/internet/media/files/stand_against_cyber_bullying_post_b.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pcpd.org.hk/chinese/publications/files/cyberbullying_c.pdf" TargetMode="External"/><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s://www.studenthealth.gov.hk/tc_chi/internet/media/health_effects_media.html#cyberbullying" TargetMode="External"/><Relationship Id="rId4" Type="http://schemas.openxmlformats.org/officeDocument/2006/relationships/hyperlink" Target="https://www.youthcan.hk/zh-hk/theme/bullying/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podcast.rthk.hk/podcast/item.php?pid=144&amp;eid=105065&amp;lang=zh-C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podcast.rthk.hk/podcast/item.php?pid=144&amp;eid=105065&amp;lang=zh-C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37" y="777958"/>
            <a:ext cx="6581776" cy="6581776"/>
          </a:xfrm>
          <a:prstGeom prst="rect">
            <a:avLst/>
          </a:prstGeom>
        </p:spPr>
      </p:pic>
      <p:sp>
        <p:nvSpPr>
          <p:cNvPr id="2" name="矩形 1"/>
          <p:cNvSpPr/>
          <p:nvPr/>
        </p:nvSpPr>
        <p:spPr>
          <a:xfrm>
            <a:off x="1322336" y="1807418"/>
            <a:ext cx="6647974" cy="2400657"/>
          </a:xfrm>
          <a:prstGeom prst="rect">
            <a:avLst/>
          </a:prstGeom>
        </p:spPr>
        <p:txBody>
          <a:bodyPr wrap="none">
            <a:spAutoFit/>
          </a:bodyPr>
          <a:lstStyle/>
          <a:p>
            <a:r>
              <a:rPr lang="zh-TW" altLang="en-US" sz="2400" dirty="0">
                <a:solidFill>
                  <a:schemeClr val="bg1"/>
                </a:solidFill>
                <a:latin typeface="微軟正黑體" panose="020B0604030504040204" pitchFamily="34" charset="-120"/>
                <a:ea typeface="微軟正黑體" panose="020B0604030504040204" pitchFamily="34" charset="-120"/>
              </a:rPr>
              <a:t>生活事件</a:t>
            </a:r>
            <a:r>
              <a:rPr lang="zh-TW" altLang="en-US" sz="2400" dirty="0" smtClean="0">
                <a:solidFill>
                  <a:schemeClr val="bg1"/>
                </a:solidFill>
                <a:latin typeface="微軟正黑體" panose="020B0604030504040204" pitchFamily="34" charset="-120"/>
                <a:ea typeface="微軟正黑體" panose="020B0604030504040204" pitchFamily="34" charset="-120"/>
              </a:rPr>
              <a:t>事例</a:t>
            </a:r>
            <a:r>
              <a:rPr lang="en-US" altLang="zh-TW" sz="2400" dirty="0" smtClean="0">
                <a:solidFill>
                  <a:schemeClr val="bg1"/>
                </a:solidFill>
                <a:latin typeface="微軟正黑體" panose="020B0604030504040204" pitchFamily="34" charset="-120"/>
                <a:ea typeface="微軟正黑體" panose="020B0604030504040204" pitchFamily="34" charset="-120"/>
              </a:rPr>
              <a:t>:</a:t>
            </a:r>
          </a:p>
          <a:p>
            <a:r>
              <a:rPr lang="zh-TW" altLang="en-US" sz="3600" dirty="0" smtClean="0">
                <a:solidFill>
                  <a:schemeClr val="bg1"/>
                </a:solidFill>
                <a:latin typeface="微軟正黑體" panose="020B0604030504040204" pitchFamily="34" charset="-120"/>
                <a:ea typeface="微軟正黑體" panose="020B0604030504040204" pitchFamily="34" charset="-120"/>
              </a:rPr>
              <a:t>「我</a:t>
            </a:r>
            <a:r>
              <a:rPr lang="zh-TW" altLang="en-US" sz="3600" dirty="0">
                <a:solidFill>
                  <a:schemeClr val="bg1"/>
                </a:solidFill>
                <a:latin typeface="微軟正黑體" panose="020B0604030504040204" pitchFamily="34" charset="-120"/>
                <a:ea typeface="微軟正黑體" panose="020B0604030504040204" pitchFamily="34" charset="-120"/>
              </a:rPr>
              <a:t>不想當網紅（網絡欺凌</a:t>
            </a:r>
            <a:r>
              <a:rPr lang="zh-TW" altLang="en-US" sz="3600" dirty="0" smtClean="0">
                <a:solidFill>
                  <a:schemeClr val="bg1"/>
                </a:solidFill>
                <a:latin typeface="微軟正黑體" panose="020B0604030504040204" pitchFamily="34" charset="-120"/>
                <a:ea typeface="微軟正黑體" panose="020B0604030504040204" pitchFamily="34" charset="-120"/>
              </a:rPr>
              <a:t>）」</a:t>
            </a:r>
            <a:endParaRPr lang="en-US" altLang="zh-TW" sz="3600" dirty="0" smtClean="0">
              <a:solidFill>
                <a:schemeClr val="bg1"/>
              </a:solidFill>
              <a:latin typeface="微軟正黑體" panose="020B0604030504040204" pitchFamily="34" charset="-120"/>
              <a:ea typeface="微軟正黑體" panose="020B0604030504040204" pitchFamily="34" charset="-120"/>
            </a:endParaRPr>
          </a:p>
          <a:p>
            <a:endParaRPr lang="en-US" altLang="zh-TW" dirty="0" smtClean="0">
              <a:solidFill>
                <a:schemeClr val="bg1"/>
              </a:solidFill>
              <a:latin typeface="微軟正黑體" panose="020B0604030504040204" pitchFamily="34" charset="-120"/>
              <a:ea typeface="微軟正黑體" panose="020B0604030504040204" pitchFamily="34" charset="-120"/>
            </a:endParaRPr>
          </a:p>
          <a:p>
            <a:r>
              <a:rPr lang="zh-TW" altLang="en-US" dirty="0" smtClean="0">
                <a:solidFill>
                  <a:schemeClr val="bg1"/>
                </a:solidFill>
                <a:latin typeface="微軟正黑體" panose="020B0604030504040204" pitchFamily="34" charset="-120"/>
                <a:ea typeface="微軟正黑體" panose="020B0604030504040204" pitchFamily="34" charset="-120"/>
              </a:rPr>
              <a:t>價值觀教育 </a:t>
            </a:r>
            <a:r>
              <a:rPr lang="en-US" altLang="zh-TW" dirty="0" smtClean="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使用資訊科技的正確態度</a:t>
            </a:r>
            <a:r>
              <a:rPr lang="en-US" altLang="zh-TW" dirty="0" smtClean="0">
                <a:solidFill>
                  <a:schemeClr val="bg1"/>
                </a:solidFill>
                <a:latin typeface="微軟正黑體" panose="020B0604030504040204" pitchFamily="34" charset="-120"/>
                <a:ea typeface="微軟正黑體" panose="020B0604030504040204" pitchFamily="34" charset="-120"/>
              </a:rPr>
              <a:t>)</a:t>
            </a:r>
            <a:endParaRPr lang="zh-TW" altLang="en-US" dirty="0">
              <a:solidFill>
                <a:schemeClr val="bg1"/>
              </a:solidFill>
              <a:latin typeface="微軟正黑體" panose="020B0604030504040204" pitchFamily="34" charset="-120"/>
              <a:ea typeface="微軟正黑體" panose="020B0604030504040204" pitchFamily="34" charset="-120"/>
            </a:endParaRPr>
          </a:p>
          <a:p>
            <a:r>
              <a:rPr lang="zh-TW" altLang="en-US" dirty="0" smtClean="0">
                <a:solidFill>
                  <a:schemeClr val="bg1"/>
                </a:solidFill>
                <a:latin typeface="微軟正黑體" panose="020B0604030504040204" pitchFamily="34" charset="-120"/>
                <a:ea typeface="微軟正黑體" panose="020B0604030504040204" pitchFamily="34" charset="-120"/>
              </a:rPr>
              <a:t>高小至初中</a:t>
            </a:r>
            <a:endParaRPr lang="zh-TW" altLang="en-US" dirty="0">
              <a:solidFill>
                <a:schemeClr val="bg1"/>
              </a:solidFill>
              <a:latin typeface="微軟正黑體" panose="020B0604030504040204" pitchFamily="34" charset="-120"/>
              <a:ea typeface="微軟正黑體" panose="020B0604030504040204" pitchFamily="34" charset="-120"/>
            </a:endParaRPr>
          </a:p>
          <a:p>
            <a:r>
              <a:rPr lang="zh-TW" altLang="en-US" dirty="0" smtClean="0">
                <a:solidFill>
                  <a:schemeClr val="bg1"/>
                </a:solidFill>
                <a:latin typeface="微軟正黑體" panose="020B0604030504040204" pitchFamily="34" charset="-120"/>
                <a:ea typeface="微軟正黑體" panose="020B0604030504040204" pitchFamily="34" charset="-120"/>
              </a:rPr>
              <a:t>教育局德育</a:t>
            </a:r>
            <a:r>
              <a:rPr lang="zh-TW" altLang="en-US" dirty="0">
                <a:solidFill>
                  <a:schemeClr val="bg1"/>
                </a:solidFill>
                <a:latin typeface="微軟正黑體" panose="020B0604030504040204" pitchFamily="34" charset="-120"/>
                <a:ea typeface="微軟正黑體" panose="020B0604030504040204" pitchFamily="34" charset="-120"/>
              </a:rPr>
              <a:t>、公民及國民教育組</a:t>
            </a:r>
            <a:r>
              <a:rPr lang="zh-TW" altLang="en-US" dirty="0" smtClean="0">
                <a:solidFill>
                  <a:schemeClr val="bg1"/>
                </a:solidFill>
                <a:latin typeface="微軟正黑體" panose="020B0604030504040204" pitchFamily="34" charset="-120"/>
                <a:ea typeface="微軟正黑體" panose="020B0604030504040204" pitchFamily="34" charset="-120"/>
              </a:rPr>
              <a:t>製作   </a:t>
            </a:r>
            <a:r>
              <a:rPr lang="en-US" altLang="zh-TW" dirty="0">
                <a:ln/>
                <a:solidFill>
                  <a:schemeClr val="bg1"/>
                </a:solidFill>
                <a:latin typeface="Arial" panose="020B0604020202020204" pitchFamily="34" charset="0"/>
                <a:sym typeface="Arial" panose="020B0604020202020204" pitchFamily="34" charset="0"/>
              </a:rPr>
              <a:t>2020</a:t>
            </a:r>
            <a:r>
              <a:rPr lang="zh-TW" altLang="en-US" dirty="0">
                <a:ln/>
                <a:solidFill>
                  <a:schemeClr val="bg1"/>
                </a:solidFill>
                <a:latin typeface="Arial" panose="020B0604020202020204" pitchFamily="34" charset="0"/>
                <a:sym typeface="Arial" panose="020B0604020202020204" pitchFamily="34" charset="0"/>
              </a:rPr>
              <a:t>年</a:t>
            </a:r>
            <a:r>
              <a:rPr lang="en-US" altLang="zh-TW" dirty="0">
                <a:ln/>
                <a:solidFill>
                  <a:schemeClr val="bg1"/>
                </a:solidFill>
                <a:latin typeface="Arial" panose="020B0604020202020204" pitchFamily="34" charset="0"/>
                <a:sym typeface="Arial" panose="020B0604020202020204" pitchFamily="34" charset="0"/>
              </a:rPr>
              <a:t>10</a:t>
            </a:r>
            <a:r>
              <a:rPr lang="zh-TW" altLang="en-US" dirty="0">
                <a:ln/>
                <a:solidFill>
                  <a:schemeClr val="bg1"/>
                </a:solidFill>
                <a:latin typeface="Arial" panose="020B0604020202020204" pitchFamily="34" charset="0"/>
                <a:sym typeface="Arial" panose="020B0604020202020204" pitchFamily="34" charset="0"/>
              </a:rPr>
              <a:t>月</a:t>
            </a:r>
          </a:p>
          <a:p>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7102887"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7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98 -0.00439 L -0.01459 0.05973 L -0.00938 -0.00416 L -0.01667 0.05811 L -0.05834 0.0007 L -0.025 0.02917 L 3.88889E-6 -3.7037E-6 " pathEditMode="relative" rAng="0" ptsTypes="AAAAAAA">
                                      <p:cBhvr>
                                        <p:cTn id="6" dur="6500" fill="hold"/>
                                        <p:tgtEl>
                                          <p:spTgt spid="13"/>
                                        </p:tgtEl>
                                        <p:attrNameLst>
                                          <p:attrName>ppt_x</p:attrName>
                                          <p:attrName>ppt_y</p:attrName>
                                        </p:attrNameLst>
                                      </p:cBhvr>
                                      <p:rCtr x="-938"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8" y="-336877"/>
            <a:ext cx="10009869" cy="7507402"/>
          </a:xfrm>
          <a:prstGeom prst="rect">
            <a:avLst/>
          </a:prstGeom>
        </p:spPr>
      </p:pic>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690175" y="0"/>
            <a:ext cx="7797662" cy="1151965"/>
          </a:xfrm>
        </p:spPr>
        <p:txBody>
          <a:bodyPr/>
          <a:lstStyle/>
          <a:p>
            <a:pPr algn="ctr"/>
            <a:r>
              <a:rPr lang="zh-TW" altLang="en-US"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觀看短片</a:t>
            </a:r>
            <a:r>
              <a:rPr lang="en-US" altLang="zh-TW"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(3)</a:t>
            </a:r>
            <a:endParaRPr lang="zh-HK"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圖片 5">
            <a:hlinkClick r:id="rId4"/>
            <a:extLst>
              <a:ext uri="{FF2B5EF4-FFF2-40B4-BE49-F238E27FC236}">
                <a16:creationId xmlns:a16="http://schemas.microsoft.com/office/drawing/2014/main" id="{9303ED9F-4AB2-4845-BE3A-95F1F8E1376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32799" y="1380566"/>
            <a:ext cx="6478402" cy="3678470"/>
          </a:xfrm>
          <a:prstGeom prst="rect">
            <a:avLst/>
          </a:prstGeom>
        </p:spPr>
      </p:pic>
      <p:sp>
        <p:nvSpPr>
          <p:cNvPr id="7" name="文字方塊 6"/>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6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1250678" y="307757"/>
            <a:ext cx="7797662" cy="1151965"/>
          </a:xfrm>
        </p:spPr>
        <p:txBody>
          <a:bodyPr/>
          <a:lstStyle/>
          <a:p>
            <a:pPr algn="ctr"/>
            <a:r>
              <a:rPr lang="zh-TW" altLang="en-US"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反思問題</a:t>
            </a:r>
            <a:endParaRPr lang="zh-HK" altLang="en-US"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1872368" y="1732991"/>
            <a:ext cx="6554283" cy="2783785"/>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just" hangingPunct="0"/>
            <a:r>
              <a:rPr lang="zh-TW" altLang="en-US" sz="2400" b="1" cap="none" dirty="0">
                <a:ln/>
                <a:solidFill>
                  <a:schemeClr val="accent3"/>
                </a:solidFill>
                <a:latin typeface="微軟正黑體" panose="020B0604030504040204" pitchFamily="34" charset="-120"/>
                <a:ea typeface="微軟正黑體" panose="020B0604030504040204" pitchFamily="34" charset="-120"/>
              </a:rPr>
              <a:t>當</a:t>
            </a:r>
            <a:r>
              <a:rPr lang="zh-TW" altLang="en-US" sz="2400" b="1" u="sng" cap="none" dirty="0">
                <a:ln/>
                <a:solidFill>
                  <a:schemeClr val="accent3"/>
                </a:solidFill>
                <a:latin typeface="微軟正黑體" panose="020B0604030504040204" pitchFamily="34" charset="-120"/>
                <a:ea typeface="微軟正黑體" panose="020B0604030504040204" pitchFamily="34" charset="-120"/>
              </a:rPr>
              <a:t>阿豪</a:t>
            </a:r>
            <a:r>
              <a:rPr lang="zh-TW" altLang="en-US" sz="2400" b="1" cap="none" dirty="0">
                <a:ln/>
                <a:solidFill>
                  <a:schemeClr val="accent3"/>
                </a:solidFill>
                <a:latin typeface="微軟正黑體" panose="020B0604030504040204" pitchFamily="34" charset="-120"/>
                <a:ea typeface="微軟正黑體" panose="020B0604030504040204" pitchFamily="34" charset="-120"/>
              </a:rPr>
              <a:t>把偷拍得來的照片上載互聯網後，</a:t>
            </a:r>
            <a:r>
              <a:rPr lang="zh-TW" altLang="en-US" sz="24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除了</a:t>
            </a:r>
            <a:r>
              <a:rPr lang="zh-TW" altLang="en-US" sz="2400" b="1" u="sng" cap="none" dirty="0">
                <a:ln/>
                <a:solidFill>
                  <a:schemeClr val="accent3"/>
                </a:solidFill>
                <a:latin typeface="微軟正黑體" panose="020B0604030504040204" pitchFamily="34" charset="-120"/>
                <a:ea typeface="微軟正黑體" panose="020B0604030504040204" pitchFamily="34" charset="-120"/>
              </a:rPr>
              <a:t>阿豪</a:t>
            </a:r>
            <a:r>
              <a:rPr lang="zh-TW" altLang="en-US" sz="2400" b="1" cap="none" dirty="0">
                <a:ln/>
                <a:solidFill>
                  <a:schemeClr val="accent3"/>
                </a:solidFill>
                <a:latin typeface="微軟正黑體" panose="020B0604030504040204" pitchFamily="34" charset="-120"/>
                <a:ea typeface="微軟正黑體" panose="020B0604030504040204" pitchFamily="34" charset="-120"/>
              </a:rPr>
              <a:t>以外，其他網民有可能做出哪些不當行為？為什麼</a:t>
            </a:r>
            <a:r>
              <a:rPr lang="zh-TW" altLang="en-US" sz="2400" b="1" cap="none" dirty="0" smtClean="0">
                <a:ln/>
                <a:solidFill>
                  <a:schemeClr val="accent3"/>
                </a:solidFill>
                <a:latin typeface="微軟正黑體" panose="020B0604030504040204" pitchFamily="34" charset="-120"/>
                <a:ea typeface="微軟正黑體" panose="020B0604030504040204" pitchFamily="34" charset="-120"/>
              </a:rPr>
              <a:t>？</a:t>
            </a:r>
            <a:endParaRPr lang="en-US" altLang="zh-TW" sz="2400" b="1" cap="none" dirty="0" smtClean="0">
              <a:ln/>
              <a:solidFill>
                <a:schemeClr val="accent3"/>
              </a:solidFill>
              <a:latin typeface="微軟正黑體" panose="020B0604030504040204" pitchFamily="34" charset="-120"/>
              <a:ea typeface="微軟正黑體" panose="020B0604030504040204" pitchFamily="34" charset="-120"/>
            </a:endParaRPr>
          </a:p>
          <a:p>
            <a:r>
              <a:rPr lang="zh-TW" altLang="en-US" sz="24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當</a:t>
            </a:r>
            <a:r>
              <a:rPr lang="zh-TW" altLang="en-US" sz="24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你發現</a:t>
            </a:r>
            <a:r>
              <a:rPr lang="zh-TW" altLang="en-US" sz="2400" b="1" cap="none" dirty="0">
                <a:ln/>
                <a:solidFill>
                  <a:schemeClr val="accent3"/>
                </a:solidFill>
                <a:latin typeface="微軟正黑體" panose="020B0604030504040204" pitchFamily="34" charset="-120"/>
                <a:ea typeface="微軟正黑體" panose="020B0604030504040204" pitchFamily="34" charset="-120"/>
              </a:rPr>
              <a:t>網民做出這些欺凌行為時，你認為可以做些甚麼以幫助被欺凌者，並防止網絡欺凌惡化？</a:t>
            </a:r>
            <a:endParaRPr lang="en-US" altLang="zh-TW" sz="24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5" name="文字方塊 4"/>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65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DA53E7-39CC-4ABA-9210-263F68352281}"/>
              </a:ext>
            </a:extLst>
          </p:cNvPr>
          <p:cNvSpPr>
            <a:spLocks noGrp="1"/>
          </p:cNvSpPr>
          <p:nvPr>
            <p:ph type="title"/>
          </p:nvPr>
        </p:nvSpPr>
        <p:spPr>
          <a:xfrm>
            <a:off x="559777" y="156970"/>
            <a:ext cx="7797662" cy="1151965"/>
          </a:xfrm>
        </p:spPr>
        <p:txBody>
          <a:bodyPr/>
          <a:lstStyle/>
          <a:p>
            <a:r>
              <a:rPr lang="zh-HK" altLang="en-US"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總結</a:t>
            </a:r>
          </a:p>
        </p:txBody>
      </p:sp>
      <p:sp>
        <p:nvSpPr>
          <p:cNvPr id="3" name="內容版面配置區 2">
            <a:extLst>
              <a:ext uri="{FF2B5EF4-FFF2-40B4-BE49-F238E27FC236}">
                <a16:creationId xmlns:a16="http://schemas.microsoft.com/office/drawing/2014/main" id="{ADE3994D-976A-4A8D-A7D3-A73C4A16BF8C}"/>
              </a:ext>
            </a:extLst>
          </p:cNvPr>
          <p:cNvSpPr>
            <a:spLocks noGrp="1"/>
          </p:cNvSpPr>
          <p:nvPr>
            <p:ph sz="quarter" idx="13"/>
          </p:nvPr>
        </p:nvSpPr>
        <p:spPr>
          <a:xfrm>
            <a:off x="415245" y="1192696"/>
            <a:ext cx="8086726" cy="4055165"/>
          </a:xfrm>
        </p:spPr>
        <p:txBody>
          <a:bodyPr>
            <a:normAutofit fontScale="77500" lnSpcReduction="20000"/>
          </a:bodyPr>
          <a:lstStyle/>
          <a:p>
            <a:pPr hangingPunct="0"/>
            <a:r>
              <a:rPr lang="zh-TW" altLang="en-US"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隨著智能手機的普及，人們拿起手機就可輕易把網上搜尋或自己拍攝得來的照片和視像放上網上討論區或社交平台。</a:t>
            </a:r>
            <a:endParaRPr lang="en-US" altLang="zh-TW"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hangingPunct="0"/>
            <a:r>
              <a:rPr lang="zh-TW" altLang="en-US"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青少年已習慣在網上討論區或社交平台參與交流，漸漸成為生活的重要部份。</a:t>
            </a:r>
            <a:endParaRPr lang="en-US" altLang="zh-TW"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hangingPunct="0"/>
            <a:r>
              <a:rPr lang="zh-TW" altLang="en-US"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然而，網絡欺凌問題時有發生，不少青少年因一時貪玩或誤以為匿名不易被發現，而</a:t>
            </a:r>
            <a:r>
              <a:rPr lang="zh-TW" altLang="en-US" sz="2800" b="1" cap="none"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肆意</a:t>
            </a:r>
            <a:r>
              <a:rPr lang="zh-TW" altLang="en-US"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傷</a:t>
            </a:r>
            <a:r>
              <a:rPr lang="zh-TW" altLang="en-US" sz="2800" b="1" cap="none"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害</a:t>
            </a:r>
            <a:r>
              <a:rPr lang="zh-TW" altLang="en-US"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別人，低估不當行為帶來的後果。</a:t>
            </a:r>
            <a:endParaRPr lang="en-US" altLang="zh-TW"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hangingPunct="0"/>
            <a:r>
              <a:rPr lang="zh-TW" altLang="en-US" sz="28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不少網絡欺凌的行為涉及嚴重罪行，一經定罪可判處監禁。同學切勿以身試法。</a:t>
            </a:r>
          </a:p>
          <a:p>
            <a:endParaRPr lang="zh-HK"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0" y="4706780"/>
            <a:ext cx="2155225" cy="2151219"/>
          </a:xfrm>
          <a:prstGeom prst="rect">
            <a:avLst/>
          </a:prstGeom>
        </p:spPr>
      </p:pic>
      <p:sp>
        <p:nvSpPr>
          <p:cNvPr id="6" name="文字方塊 5"/>
          <p:cNvSpPr txBox="1"/>
          <p:nvPr/>
        </p:nvSpPr>
        <p:spPr>
          <a:xfrm>
            <a:off x="415245" y="6380460"/>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939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2859501" y="1964267"/>
            <a:ext cx="2784943" cy="1955823"/>
          </a:xfrm>
        </p:spPr>
        <p:txBody>
          <a:bodyPr/>
          <a:lstStyle/>
          <a:p>
            <a:r>
              <a:rPr lang="en-US" altLang="zh-TW" b="1" dirty="0">
                <a:ln w="0"/>
                <a:effectLst>
                  <a:outerShdw blurRad="38100" dist="25400" dir="5400000" algn="ctr" rotWithShape="0">
                    <a:srgbClr val="6E747A">
                      <a:alpha val="43000"/>
                    </a:srgbClr>
                  </a:outerShdw>
                </a:effectLst>
              </a:rPr>
              <a:t/>
            </a:r>
            <a:br>
              <a:rPr lang="en-US" altLang="zh-TW" b="1" dirty="0">
                <a:ln w="0"/>
                <a:effectLst>
                  <a:outerShdw blurRad="38100" dist="25400" dir="5400000" algn="ctr" rotWithShape="0">
                    <a:srgbClr val="6E747A">
                      <a:alpha val="43000"/>
                    </a:srgbClr>
                  </a:outerShdw>
                </a:effectLst>
              </a:rPr>
            </a:br>
            <a:endParaRPr lang="zh-HK" altLang="en-US" dirty="0"/>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776" y="855676"/>
            <a:ext cx="6766560" cy="5394301"/>
          </a:xfrm>
          <a:prstGeom prst="rect">
            <a:avLst/>
          </a:prstGeom>
        </p:spPr>
      </p:pic>
      <p:sp>
        <p:nvSpPr>
          <p:cNvPr id="5" name="文字方塊 4"/>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05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514351" y="78596"/>
            <a:ext cx="7796030" cy="1900875"/>
          </a:xfrm>
        </p:spPr>
        <p:txBody>
          <a:bodyPr/>
          <a:lstStyle/>
          <a:p>
            <a:r>
              <a:rPr lang="zh-TW" altLang="en-US" sz="6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何謂網</a:t>
            </a:r>
            <a:r>
              <a:rPr lang="zh-TW" altLang="en-US" sz="6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絡欺凌</a:t>
            </a:r>
            <a: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4" name="文字版面配置區 3">
            <a:extLst>
              <a:ext uri="{FF2B5EF4-FFF2-40B4-BE49-F238E27FC236}">
                <a16:creationId xmlns:a16="http://schemas.microsoft.com/office/drawing/2014/main" id="{282B465E-5C78-4E09-9F3A-E7B96A7336B2}"/>
              </a:ext>
            </a:extLst>
          </p:cNvPr>
          <p:cNvSpPr>
            <a:spLocks noGrp="1"/>
          </p:cNvSpPr>
          <p:nvPr>
            <p:ph type="body" sz="half" idx="2"/>
          </p:nvPr>
        </p:nvSpPr>
        <p:spPr>
          <a:xfrm>
            <a:off x="514351" y="1673991"/>
            <a:ext cx="7796030" cy="1140644"/>
          </a:xfrm>
        </p:spPr>
        <p:txBody>
          <a:bodyPr>
            <a:noAutofit/>
          </a:bodyPr>
          <a:lstStyle/>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一般指涉及利用電郵、網頁上的圖像或文字訊息、透過網誌、聊天室、討論區、在線遊戲網絡、流動電話或其他通訊科技平台而對他人作出的欺凌行為。</a:t>
            </a: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網絡欺凌包括騷擾、抹黑、披露他人在現實世界的身份、誣陷、假冒他人、欺詐及排斥他人的行為。</a:t>
            </a: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無論是兒童或是成年人，都可能會成為網絡欺凌的受害者。</a:t>
            </a:r>
            <a:endParaRPr lang="zh-HK" altLang="en-US" sz="2400" dirty="0">
              <a:latin typeface="微軟正黑體" panose="020B0604030504040204" pitchFamily="34" charset="-120"/>
              <a:ea typeface="微軟正黑體" panose="020B0604030504040204" pitchFamily="34" charset="-120"/>
            </a:endParaRPr>
          </a:p>
        </p:txBody>
      </p:sp>
      <p:sp>
        <p:nvSpPr>
          <p:cNvPr id="7" name="矩形 6"/>
          <p:cNvSpPr/>
          <p:nvPr/>
        </p:nvSpPr>
        <p:spPr>
          <a:xfrm>
            <a:off x="254502" y="6389357"/>
            <a:ext cx="7404335" cy="523220"/>
          </a:xfrm>
          <a:prstGeom prst="rect">
            <a:avLst/>
          </a:prstGeom>
        </p:spPr>
        <p:txBody>
          <a:bodyPr wrap="none">
            <a:spAutoFit/>
          </a:bodyPr>
          <a:lstStyle/>
          <a:p>
            <a:r>
              <a:rPr lang="zh-TW" altLang="en-US" sz="1400" dirty="0">
                <a:solidFill>
                  <a:srgbClr val="000000"/>
                </a:solidFill>
                <a:latin typeface="Arial" panose="020B0604020202020204" pitchFamily="34" charset="0"/>
              </a:rPr>
              <a:t>個人資料</a:t>
            </a:r>
            <a:r>
              <a:rPr lang="zh-TW" altLang="en-US" sz="1400" dirty="0" smtClean="0">
                <a:solidFill>
                  <a:srgbClr val="000000"/>
                </a:solidFill>
                <a:latin typeface="Arial" panose="020B0604020202020204" pitchFamily="34" charset="0"/>
              </a:rPr>
              <a:t>私隱</a:t>
            </a:r>
            <a:r>
              <a:rPr lang="zh-TW" altLang="en-US" sz="1400" dirty="0">
                <a:solidFill>
                  <a:srgbClr val="000000"/>
                </a:solidFill>
                <a:latin typeface="Arial" panose="020B0604020202020204" pitchFamily="34" charset="0"/>
              </a:rPr>
              <a:t>專員</a:t>
            </a:r>
            <a:r>
              <a:rPr lang="zh-TW" altLang="en-US" sz="1400" dirty="0" smtClean="0">
                <a:solidFill>
                  <a:srgbClr val="000000"/>
                </a:solidFill>
                <a:latin typeface="Arial" panose="020B0604020202020204" pitchFamily="34" charset="0"/>
              </a:rPr>
              <a:t>公署網頁：</a:t>
            </a:r>
            <a:r>
              <a:rPr lang="en-US" altLang="zh-TW" sz="1400" dirty="0" smtClean="0">
                <a:solidFill>
                  <a:srgbClr val="000000"/>
                </a:solidFill>
                <a:latin typeface="Arial" panose="020B0604020202020204" pitchFamily="34" charset="0"/>
                <a:hlinkClick r:id="rId3"/>
              </a:rPr>
              <a:t>https</a:t>
            </a:r>
            <a:r>
              <a:rPr lang="en-US" altLang="zh-TW" sz="1400" dirty="0">
                <a:solidFill>
                  <a:srgbClr val="000000"/>
                </a:solidFill>
                <a:latin typeface="Arial" panose="020B0604020202020204" pitchFamily="34" charset="0"/>
                <a:hlinkClick r:id="rId3"/>
              </a:rPr>
              <a:t>://www.pcpd.org.hk/besmartonline/Cyber-bullying.html </a:t>
            </a:r>
            <a:endParaRPr lang="en-US" altLang="zh-TW" sz="1400" dirty="0">
              <a:solidFill>
                <a:srgbClr val="000000"/>
              </a:solidFill>
              <a:latin typeface="Arial" panose="020B0604020202020204" pitchFamily="34" charset="0"/>
            </a:endParaRPr>
          </a:p>
          <a:p>
            <a:r>
              <a:rPr lang="en-US" altLang="zh-TW" sz="1400" dirty="0" smtClean="0">
                <a:solidFill>
                  <a:srgbClr val="000000"/>
                </a:solidFill>
                <a:latin typeface="Arial" panose="020B0604020202020204" pitchFamily="34" charset="0"/>
              </a:rPr>
              <a:t> </a:t>
            </a:r>
            <a:endParaRPr lang="zh-TW" altLang="en-US" sz="1400" dirty="0"/>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119" y="4410030"/>
            <a:ext cx="3824362" cy="2390226"/>
          </a:xfrm>
          <a:prstGeom prst="rect">
            <a:avLst/>
          </a:prstGeom>
        </p:spPr>
      </p:pic>
      <p:sp>
        <p:nvSpPr>
          <p:cNvPr id="9" name="文字方塊 8"/>
          <p:cNvSpPr txBox="1"/>
          <p:nvPr/>
        </p:nvSpPr>
        <p:spPr>
          <a:xfrm>
            <a:off x="7349458" y="6586580"/>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89" y="5496885"/>
            <a:ext cx="837895" cy="837895"/>
          </a:xfrm>
          <a:prstGeom prst="rect">
            <a:avLst/>
          </a:prstGeom>
        </p:spPr>
      </p:pic>
    </p:spTree>
    <p:extLst>
      <p:ext uri="{BB962C8B-B14F-4D97-AF65-F5344CB8AC3E}">
        <p14:creationId xmlns:p14="http://schemas.microsoft.com/office/powerpoint/2010/main" val="128447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89838" y="1121005"/>
            <a:ext cx="3153489" cy="4454928"/>
          </a:xfrm>
          <a:prstGeom prst="rect">
            <a:avLst/>
          </a:prstGeom>
        </p:spPr>
      </p:pic>
      <p:sp>
        <p:nvSpPr>
          <p:cNvPr id="8" name="矩形 7"/>
          <p:cNvSpPr/>
          <p:nvPr/>
        </p:nvSpPr>
        <p:spPr>
          <a:xfrm>
            <a:off x="328107" y="269596"/>
            <a:ext cx="5244353" cy="1446550"/>
          </a:xfrm>
          <a:prstGeom prst="rect">
            <a:avLst/>
          </a:prstGeom>
        </p:spPr>
        <p:txBody>
          <a:bodyPr wrap="square">
            <a:spAutoFit/>
          </a:bodyPr>
          <a:lstStyle/>
          <a:p>
            <a:r>
              <a:rPr lang="zh-TW" altLang="en-US" sz="4400" b="1" spc="50" dirty="0" smtClean="0">
                <a:ln w="9525" cmpd="sng">
                  <a:solidFill>
                    <a:srgbClr val="B80E0F"/>
                  </a:solidFill>
                  <a:prstDash val="solid"/>
                </a:ln>
                <a:solidFill>
                  <a:srgbClr val="70AD47">
                    <a:tint val="1000"/>
                  </a:srgbClr>
                </a:solidFill>
                <a:effectLst>
                  <a:glow rad="38100">
                    <a:srgbClr val="B80E0F">
                      <a:alpha val="40000"/>
                    </a:srgbClr>
                  </a:glow>
                </a:effectLst>
                <a:latin typeface="微軟正黑體" panose="020B0604030504040204" pitchFamily="34" charset="-120"/>
                <a:ea typeface="微軟正黑體" panose="020B0604030504040204" pitchFamily="34" charset="-120"/>
                <a:cs typeface="+mj-cs"/>
              </a:rPr>
              <a:t>對抗網</a:t>
            </a:r>
            <a:r>
              <a:rPr lang="zh-TW" altLang="en-US" sz="4400" b="1" spc="50" dirty="0">
                <a:ln w="9525" cmpd="sng">
                  <a:solidFill>
                    <a:srgbClr val="B80E0F"/>
                  </a:solidFill>
                  <a:prstDash val="solid"/>
                </a:ln>
                <a:solidFill>
                  <a:srgbClr val="70AD47">
                    <a:tint val="1000"/>
                  </a:srgbClr>
                </a:solidFill>
                <a:effectLst>
                  <a:glow rad="38100">
                    <a:srgbClr val="B80E0F">
                      <a:alpha val="40000"/>
                    </a:srgbClr>
                  </a:glow>
                </a:effectLst>
                <a:latin typeface="微軟正黑體" panose="020B0604030504040204" pitchFamily="34" charset="-120"/>
                <a:ea typeface="微軟正黑體" panose="020B0604030504040204" pitchFamily="34" charset="-120"/>
                <a:cs typeface="+mj-cs"/>
              </a:rPr>
              <a:t>絡欺凌</a:t>
            </a:r>
            <a:r>
              <a:rPr lang="en-US" altLang="zh-TW" sz="4400" b="1" cap="all" dirty="0">
                <a:ln w="0"/>
                <a:solidFill>
                  <a:srgbClr val="B80E0F"/>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cs typeface="+mj-cs"/>
              </a:rPr>
              <a:t/>
            </a:r>
            <a:br>
              <a:rPr lang="en-US" altLang="zh-TW" sz="4400" b="1" cap="all" dirty="0">
                <a:ln w="0"/>
                <a:solidFill>
                  <a:srgbClr val="B80E0F"/>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cs typeface="+mj-cs"/>
              </a:rPr>
            </a:br>
            <a:endParaRPr lang="zh-TW" altLang="en-US" sz="4400" dirty="0"/>
          </a:p>
        </p:txBody>
      </p:sp>
      <p:sp>
        <p:nvSpPr>
          <p:cNvPr id="10" name="矩形 9"/>
          <p:cNvSpPr/>
          <p:nvPr/>
        </p:nvSpPr>
        <p:spPr>
          <a:xfrm>
            <a:off x="106084" y="6228678"/>
            <a:ext cx="9197582" cy="523220"/>
          </a:xfrm>
          <a:prstGeom prst="rect">
            <a:avLst/>
          </a:prstGeom>
        </p:spPr>
        <p:txBody>
          <a:bodyPr wrap="none">
            <a:spAutoFit/>
          </a:bodyPr>
          <a:lstStyle/>
          <a:p>
            <a:r>
              <a:rPr lang="zh-TW" altLang="en-US" sz="1400" dirty="0">
                <a:solidFill>
                  <a:srgbClr val="000000"/>
                </a:solidFill>
                <a:latin typeface="Arial" panose="020B0604020202020204" pitchFamily="34" charset="0"/>
              </a:rPr>
              <a:t>衞生</a:t>
            </a:r>
            <a:r>
              <a:rPr lang="zh-TW" altLang="en-US" sz="1400" dirty="0" smtClean="0">
                <a:solidFill>
                  <a:srgbClr val="000000"/>
                </a:solidFill>
                <a:latin typeface="Arial" panose="020B0604020202020204" pitchFamily="34" charset="0"/>
              </a:rPr>
              <a:t>署網頁</a:t>
            </a:r>
            <a:r>
              <a:rPr lang="en-US" altLang="zh-TW" sz="1400" dirty="0">
                <a:solidFill>
                  <a:srgbClr val="000000"/>
                </a:solidFill>
                <a:latin typeface="Arial" panose="020B0604020202020204" pitchFamily="34" charset="0"/>
              </a:rPr>
              <a:t>: </a:t>
            </a:r>
            <a:r>
              <a:rPr lang="en-US" altLang="zh-TW" sz="1400" dirty="0">
                <a:solidFill>
                  <a:srgbClr val="000000"/>
                </a:solidFill>
                <a:latin typeface="Arial" panose="020B0604020202020204" pitchFamily="34" charset="0"/>
                <a:hlinkClick r:id="rId4"/>
              </a:rPr>
              <a:t>https://</a:t>
            </a:r>
            <a:r>
              <a:rPr lang="en-US" altLang="zh-TW" sz="1400" dirty="0" smtClean="0">
                <a:solidFill>
                  <a:srgbClr val="000000"/>
                </a:solidFill>
                <a:latin typeface="Arial" panose="020B0604020202020204" pitchFamily="34" charset="0"/>
                <a:hlinkClick r:id="rId4"/>
              </a:rPr>
              <a:t>www.studenthealth.gov.hk/tc_chi/internet/media/files/stand_against_cyber_bullying_post_b.pdf</a:t>
            </a:r>
            <a:endParaRPr lang="en-US" altLang="zh-TW" sz="1400" dirty="0" smtClean="0">
              <a:solidFill>
                <a:srgbClr val="000000"/>
              </a:solidFill>
              <a:latin typeface="Arial" panose="020B0604020202020204" pitchFamily="34" charset="0"/>
            </a:endParaRPr>
          </a:p>
          <a:p>
            <a:r>
              <a:rPr lang="en-US" altLang="zh-TW" sz="1400" dirty="0" smtClean="0">
                <a:solidFill>
                  <a:srgbClr val="000000"/>
                </a:solidFill>
                <a:latin typeface="Arial" panose="020B0604020202020204" pitchFamily="34" charset="0"/>
              </a:rPr>
              <a:t> </a:t>
            </a:r>
            <a:endParaRPr lang="zh-TW" altLang="en-US" sz="1400" dirty="0"/>
          </a:p>
        </p:txBody>
      </p:sp>
      <p:pic>
        <p:nvPicPr>
          <p:cNvPr id="11" name="圖片 1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85185" y="445245"/>
            <a:ext cx="3463963" cy="4535546"/>
          </a:xfrm>
          <a:prstGeom prst="rect">
            <a:avLst/>
          </a:prstGeom>
        </p:spPr>
      </p:pic>
      <p:sp>
        <p:nvSpPr>
          <p:cNvPr id="12" name="矩形 11"/>
          <p:cNvSpPr/>
          <p:nvPr/>
        </p:nvSpPr>
        <p:spPr>
          <a:xfrm>
            <a:off x="1079293" y="6465243"/>
            <a:ext cx="8588246" cy="307777"/>
          </a:xfrm>
          <a:prstGeom prst="rect">
            <a:avLst/>
          </a:prstGeom>
        </p:spPr>
        <p:txBody>
          <a:bodyPr wrap="square">
            <a:spAutoFit/>
          </a:bodyPr>
          <a:lstStyle/>
          <a:p>
            <a:r>
              <a:rPr lang="en-US" altLang="zh-TW" sz="1400" dirty="0">
                <a:latin typeface="Arial" panose="020B0604020202020204" pitchFamily="34" charset="0"/>
                <a:hlinkClick r:id="rId6"/>
              </a:rPr>
              <a:t>https://www.studenthealth.gov.hk/tc_chi/internet/media/files/stand_against_cyber_bullying_post_a.pdf</a:t>
            </a:r>
            <a:endParaRPr lang="zh-TW" altLang="en-US" sz="1400" dirty="0">
              <a:latin typeface="Arial" panose="020B0604020202020204" pitchFamily="34" charset="0"/>
            </a:endParaRPr>
          </a:p>
        </p:txBody>
      </p:sp>
      <p:pic>
        <p:nvPicPr>
          <p:cNvPr id="3" name="圖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627" y="5660517"/>
            <a:ext cx="635966" cy="635966"/>
          </a:xfrm>
          <a:prstGeom prst="rect">
            <a:avLst/>
          </a:prstGeom>
        </p:spPr>
      </p:pic>
      <p:pic>
        <p:nvPicPr>
          <p:cNvPr id="4" name="圖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1339" y="5633536"/>
            <a:ext cx="607809" cy="607809"/>
          </a:xfrm>
          <a:prstGeom prst="rect">
            <a:avLst/>
          </a:prstGeom>
        </p:spPr>
      </p:pic>
    </p:spTree>
    <p:extLst>
      <p:ext uri="{BB962C8B-B14F-4D97-AF65-F5344CB8AC3E}">
        <p14:creationId xmlns:p14="http://schemas.microsoft.com/office/powerpoint/2010/main" val="3701145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428290" y="664675"/>
            <a:ext cx="7796030" cy="2511835"/>
          </a:xfrm>
        </p:spPr>
        <p:txBody>
          <a:bodyPr>
            <a:normAutofit/>
          </a:bodyPr>
          <a:lstStyle/>
          <a:p>
            <a:r>
              <a:rPr lang="zh-TW" alt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其他參考資源</a:t>
            </a:r>
            <a:r>
              <a:rPr lang="en-US" altLang="zh-TW"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
            </a:r>
            <a:br>
              <a:rPr lang="en-US" altLang="zh-TW"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br>
            <a:r>
              <a:rPr lang="en-US" altLang="zh-TW" b="1" dirty="0" smtClean="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smtClean="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4" name="文字版面配置區 3">
            <a:extLst>
              <a:ext uri="{FF2B5EF4-FFF2-40B4-BE49-F238E27FC236}">
                <a16:creationId xmlns:a16="http://schemas.microsoft.com/office/drawing/2014/main" id="{282B465E-5C78-4E09-9F3A-E7B96A7336B2}"/>
              </a:ext>
            </a:extLst>
          </p:cNvPr>
          <p:cNvSpPr>
            <a:spLocks noGrp="1"/>
          </p:cNvSpPr>
          <p:nvPr>
            <p:ph type="body" sz="half" idx="2"/>
          </p:nvPr>
        </p:nvSpPr>
        <p:spPr>
          <a:xfrm>
            <a:off x="514351" y="1920592"/>
            <a:ext cx="7796030" cy="2964180"/>
          </a:xfrm>
        </p:spPr>
        <p:txBody>
          <a:bodyPr>
            <a:noAutofit/>
          </a:bodyPr>
          <a:lstStyle/>
          <a:p>
            <a:r>
              <a:rPr lang="zh-TW" altLang="en-US" dirty="0" smtClean="0">
                <a:latin typeface="微軟正黑體" panose="020B0604030504040204" pitchFamily="34" charset="-120"/>
                <a:ea typeface="微軟正黑體" panose="020B0604030504040204" pitchFamily="34" charset="-120"/>
              </a:rPr>
              <a:t>個人</a:t>
            </a:r>
            <a:r>
              <a:rPr lang="zh-TW" altLang="en-US" dirty="0">
                <a:latin typeface="微軟正黑體" panose="020B0604030504040204" pitchFamily="34" charset="-120"/>
                <a:ea typeface="微軟正黑體" panose="020B0604030504040204" pitchFamily="34" charset="-120"/>
              </a:rPr>
              <a:t>資料私隱專員</a:t>
            </a:r>
            <a:r>
              <a:rPr lang="zh-TW" altLang="en-US" dirty="0" smtClean="0">
                <a:latin typeface="微軟正黑體" panose="020B0604030504040204" pitchFamily="34" charset="-120"/>
                <a:ea typeface="微軟正黑體" panose="020B0604030504040204" pitchFamily="34" charset="-120"/>
              </a:rPr>
              <a:t>公署</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Calibri" panose="020F0502020204030204" pitchFamily="34" charset="0"/>
              </a:rPr>
              <a:t>「</a:t>
            </a:r>
            <a:r>
              <a:rPr lang="zh-HK" altLang="en-US" dirty="0" smtClean="0">
                <a:latin typeface="微軟正黑體" panose="020B0604030504040204" pitchFamily="34" charset="-120"/>
                <a:ea typeface="微軟正黑體" panose="020B0604030504040204" pitchFamily="34" charset="-120"/>
                <a:cs typeface="Calibri" panose="020F0502020204030204" pitchFamily="34" charset="0"/>
              </a:rPr>
              <a:t>網</a:t>
            </a:r>
            <a:r>
              <a:rPr lang="zh-HK" altLang="en-US" dirty="0">
                <a:latin typeface="微軟正黑體" panose="020B0604030504040204" pitchFamily="34" charset="-120"/>
                <a:ea typeface="微軟正黑體" panose="020B0604030504040204" pitchFamily="34" charset="-120"/>
                <a:cs typeface="Calibri" panose="020F0502020204030204" pitchFamily="34" charset="0"/>
              </a:rPr>
              <a:t>絡</a:t>
            </a:r>
            <a:r>
              <a:rPr lang="zh-HK" altLang="en-US" dirty="0" smtClean="0">
                <a:latin typeface="微軟正黑體" panose="020B0604030504040204" pitchFamily="34" charset="-120"/>
                <a:ea typeface="微軟正黑體" panose="020B0604030504040204" pitchFamily="34" charset="-120"/>
                <a:cs typeface="Calibri" panose="020F0502020204030204" pitchFamily="34" charset="0"/>
              </a:rPr>
              <a:t>欺凌</a:t>
            </a:r>
            <a:r>
              <a:rPr lang="zh-TW" altLang="en-US" dirty="0" smtClean="0">
                <a:latin typeface="微軟正黑體" panose="020B0604030504040204" pitchFamily="34" charset="-120"/>
                <a:ea typeface="微軟正黑體" panose="020B0604030504040204" pitchFamily="34" charset="-120"/>
                <a:cs typeface="Calibri" panose="020F0502020204030204" pitchFamily="34" charset="0"/>
              </a:rPr>
              <a:t>你要知」</a:t>
            </a:r>
            <a:r>
              <a:rPr lang="en-US" altLang="zh-TW" dirty="0" smtClean="0">
                <a:latin typeface="微軟正黑體" panose="020B0604030504040204" pitchFamily="34" charset="-120"/>
                <a:ea typeface="微軟正黑體" panose="020B0604030504040204" pitchFamily="34" charset="-120"/>
                <a:cs typeface="Calibri" panose="020F0502020204030204" pitchFamily="34" charset="0"/>
              </a:rPr>
              <a:t>(</a:t>
            </a:r>
            <a:r>
              <a:rPr lang="zh-TW" altLang="en-US" dirty="0" smtClean="0">
                <a:latin typeface="微軟正黑體" panose="020B0604030504040204" pitchFamily="34" charset="-120"/>
                <a:ea typeface="微軟正黑體" panose="020B0604030504040204" pitchFamily="34" charset="-120"/>
                <a:cs typeface="Calibri" panose="020F0502020204030204" pitchFamily="34" charset="0"/>
              </a:rPr>
              <a:t>附有例子和保障私隱要訣</a:t>
            </a:r>
            <a:r>
              <a:rPr lang="en-US" altLang="zh-TW" dirty="0" smtClean="0">
                <a:latin typeface="微軟正黑體" panose="020B0604030504040204" pitchFamily="34" charset="-120"/>
                <a:ea typeface="微軟正黑體" panose="020B0604030504040204" pitchFamily="34" charset="-120"/>
                <a:cs typeface="Calibri" panose="020F0502020204030204" pitchFamily="34" charset="0"/>
              </a:rPr>
              <a:t>)</a:t>
            </a:r>
            <a:br>
              <a:rPr lang="en-US" altLang="zh-TW" dirty="0" smtClean="0">
                <a:latin typeface="微軟正黑體" panose="020B0604030504040204" pitchFamily="34" charset="-120"/>
                <a:ea typeface="微軟正黑體" panose="020B0604030504040204" pitchFamily="34" charset="-120"/>
                <a:cs typeface="Calibri" panose="020F0502020204030204" pitchFamily="34" charset="0"/>
              </a:rPr>
            </a:br>
            <a:r>
              <a:rPr lang="en-US" altLang="zh-TW" dirty="0" smtClean="0">
                <a:latin typeface="微軟正黑體" panose="020B0604030504040204" pitchFamily="34" charset="-120"/>
                <a:ea typeface="微軟正黑體" panose="020B0604030504040204" pitchFamily="34" charset="-120"/>
                <a:cs typeface="Calibri" panose="020F0502020204030204" pitchFamily="34" charset="0"/>
              </a:rPr>
              <a:t> </a:t>
            </a:r>
            <a:r>
              <a:rPr lang="en-US" altLang="zh-HK" sz="1050" u="sng" cap="none" dirty="0" smtClean="0">
                <a:solidFill>
                  <a:prstClr val="black"/>
                </a:solidFill>
                <a:latin typeface="微軟正黑體" panose="020B0604030504040204" pitchFamily="34" charset="-120"/>
                <a:ea typeface="微軟正黑體" panose="020B0604030504040204" pitchFamily="34" charset="-120"/>
                <a:hlinkClick r:id="rId3"/>
              </a:rPr>
              <a:t>https</a:t>
            </a:r>
            <a:r>
              <a:rPr lang="en-US" altLang="zh-HK" sz="1050" u="sng" cap="none" dirty="0">
                <a:solidFill>
                  <a:prstClr val="black"/>
                </a:solidFill>
                <a:latin typeface="微軟正黑體" panose="020B0604030504040204" pitchFamily="34" charset="-120"/>
                <a:ea typeface="微軟正黑體" panose="020B0604030504040204" pitchFamily="34" charset="-120"/>
                <a:hlinkClick r:id="rId3"/>
              </a:rPr>
              <a:t>://www.pcpd.org.hk/chinese/publications/files/cyberbullying_c.pdf</a:t>
            </a:r>
            <a:r>
              <a:rPr lang="en-US" altLang="zh-HK" sz="1050" cap="none" dirty="0">
                <a:solidFill>
                  <a:prstClr val="black"/>
                </a:solidFill>
                <a:latin typeface="微軟正黑體" panose="020B0604030504040204" pitchFamily="34" charset="-120"/>
                <a:ea typeface="微軟正黑體" panose="020B0604030504040204" pitchFamily="34" charset="-120"/>
                <a:hlinkClick r:id="rId3"/>
              </a:rPr>
              <a:t> </a:t>
            </a:r>
          </a:p>
          <a:p>
            <a:pPr>
              <a:lnSpc>
                <a:spcPct val="100000"/>
              </a:lnSpc>
              <a:spcBef>
                <a:spcPts val="0"/>
              </a:spcBef>
              <a:buClrTx/>
              <a:buSzTx/>
            </a:pPr>
            <a:endParaRPr lang="en-US" altLang="zh-HK" dirty="0" smtClean="0">
              <a:latin typeface="微軟正黑體" panose="020B0604030504040204" pitchFamily="34" charset="-120"/>
              <a:ea typeface="微軟正黑體" panose="020B0604030504040204" pitchFamily="34" charset="-120"/>
              <a:cs typeface="Calibri" panose="020F0502020204030204" pitchFamily="34" charset="0"/>
            </a:endParaRPr>
          </a:p>
          <a:p>
            <a:pPr>
              <a:lnSpc>
                <a:spcPct val="100000"/>
              </a:lnSpc>
              <a:spcBef>
                <a:spcPts val="0"/>
              </a:spcBef>
              <a:buClrTx/>
              <a:buSzTx/>
            </a:pPr>
            <a:endParaRPr lang="en-US" altLang="zh-HK" dirty="0" smtClean="0">
              <a:latin typeface="微軟正黑體" panose="020B0604030504040204" pitchFamily="34" charset="-120"/>
              <a:ea typeface="微軟正黑體" panose="020B0604030504040204" pitchFamily="34" charset="-120"/>
              <a:cs typeface="Calibri" panose="020F0502020204030204" pitchFamily="34" charset="0"/>
            </a:endParaRPr>
          </a:p>
          <a:p>
            <a:pPr>
              <a:lnSpc>
                <a:spcPct val="100000"/>
              </a:lnSpc>
              <a:spcBef>
                <a:spcPts val="0"/>
              </a:spcBef>
              <a:buClrTx/>
              <a:buSzTx/>
            </a:pPr>
            <a:r>
              <a:rPr lang="en-US" altLang="zh-HK" dirty="0" err="1" smtClean="0">
                <a:latin typeface="微軟正黑體" panose="020B0604030504040204" pitchFamily="34" charset="-120"/>
                <a:ea typeface="微軟正黑體" panose="020B0604030504040204" pitchFamily="34" charset="-120"/>
                <a:cs typeface="Calibri" panose="020F0502020204030204" pitchFamily="34" charset="0"/>
              </a:rPr>
              <a:t>YOUTHCan</a:t>
            </a:r>
            <a:r>
              <a:rPr lang="zh-TW" altLang="en-US" dirty="0" smtClean="0">
                <a:latin typeface="微軟正黑體" panose="020B0604030504040204" pitchFamily="34" charset="-120"/>
                <a:ea typeface="微軟正黑體" panose="020B0604030504040204" pitchFamily="34" charset="-120"/>
                <a:cs typeface="Calibri" panose="020F0502020204030204" pitchFamily="34" charset="0"/>
              </a:rPr>
              <a:t>網頁</a:t>
            </a:r>
            <a:endParaRPr lang="en-US" altLang="zh-TW" dirty="0">
              <a:latin typeface="微軟正黑體" panose="020B0604030504040204" pitchFamily="34" charset="-120"/>
              <a:ea typeface="微軟正黑體" panose="020B0604030504040204" pitchFamily="34" charset="-120"/>
              <a:cs typeface="Calibri" panose="020F0502020204030204" pitchFamily="34" charset="0"/>
            </a:endParaRPr>
          </a:p>
          <a:p>
            <a:pPr>
              <a:lnSpc>
                <a:spcPct val="100000"/>
              </a:lnSpc>
              <a:spcBef>
                <a:spcPts val="0"/>
              </a:spcBef>
              <a:buClrTx/>
              <a:buSzTx/>
            </a:pPr>
            <a:endParaRPr lang="en-US" altLang="zh-HK" dirty="0" smtClean="0">
              <a:latin typeface="微軟正黑體" panose="020B0604030504040204" pitchFamily="34" charset="-120"/>
              <a:ea typeface="微軟正黑體" panose="020B0604030504040204" pitchFamily="34" charset="-120"/>
              <a:cs typeface="Calibri" panose="020F0502020204030204" pitchFamily="34" charset="0"/>
            </a:endParaRPr>
          </a:p>
          <a:p>
            <a:pPr marL="285750" indent="-285750">
              <a:lnSpc>
                <a:spcPct val="100000"/>
              </a:lnSpc>
              <a:spcBef>
                <a:spcPts val="0"/>
              </a:spcBef>
              <a:buClrTx/>
              <a:buSzTx/>
              <a:buFont typeface="Arial" panose="020B0604020202020204" pitchFamily="34" charset="0"/>
              <a:buChar char="•"/>
            </a:pPr>
            <a:r>
              <a:rPr lang="en-US" altLang="zh-HK" dirty="0" smtClean="0">
                <a:latin typeface="微軟正黑體" panose="020B0604030504040204" pitchFamily="34" charset="-120"/>
                <a:ea typeface="微軟正黑體" panose="020B0604030504040204" pitchFamily="34" charset="-120"/>
                <a:cs typeface="Calibri" panose="020F0502020204030204" pitchFamily="34" charset="0"/>
              </a:rPr>
              <a:t>Teens</a:t>
            </a:r>
            <a:r>
              <a:rPr lang="en-US" altLang="zh-HK" dirty="0">
                <a:latin typeface="微軟正黑體" panose="020B0604030504040204" pitchFamily="34" charset="-120"/>
                <a:ea typeface="微軟正黑體" panose="020B0604030504040204" pitchFamily="34" charset="-120"/>
                <a:cs typeface="Calibri" panose="020F0502020204030204" pitchFamily="34" charset="0"/>
              </a:rPr>
              <a:t>’ Chat Club </a:t>
            </a:r>
            <a:r>
              <a:rPr lang="zh-HK" altLang="en-US" dirty="0">
                <a:latin typeface="微軟正黑體" panose="020B0604030504040204" pitchFamily="34" charset="-120"/>
                <a:ea typeface="微軟正黑體" panose="020B0604030504040204" pitchFamily="34" charset="-120"/>
                <a:cs typeface="Calibri" panose="020F0502020204030204" pitchFamily="34" charset="0"/>
              </a:rPr>
              <a:t>之「網絡欺凌事件簿</a:t>
            </a:r>
            <a:r>
              <a:rPr lang="zh-HK" altLang="en-US" dirty="0" smtClean="0">
                <a:latin typeface="微軟正黑體" panose="020B0604030504040204" pitchFamily="34" charset="-120"/>
                <a:ea typeface="微軟正黑體" panose="020B0604030504040204" pitchFamily="34" charset="-120"/>
                <a:cs typeface="Calibri" panose="020F0502020204030204" pitchFamily="34" charset="0"/>
              </a:rPr>
              <a:t>」</a:t>
            </a:r>
            <a:r>
              <a:rPr lang="en-US" altLang="zh-HK" dirty="0" smtClean="0">
                <a:latin typeface="微軟正黑體" panose="020B0604030504040204" pitchFamily="34" charset="-120"/>
                <a:ea typeface="微軟正黑體" panose="020B0604030504040204" pitchFamily="34" charset="-120"/>
                <a:cs typeface="Calibri" panose="020F0502020204030204" pitchFamily="34" charset="0"/>
              </a:rPr>
              <a:t/>
            </a:r>
            <a:br>
              <a:rPr lang="en-US" altLang="zh-HK" dirty="0" smtClean="0">
                <a:latin typeface="微軟正黑體" panose="020B0604030504040204" pitchFamily="34" charset="-120"/>
                <a:ea typeface="微軟正黑體" panose="020B0604030504040204" pitchFamily="34" charset="-120"/>
                <a:cs typeface="Calibri" panose="020F0502020204030204" pitchFamily="34" charset="0"/>
              </a:rPr>
            </a:br>
            <a:r>
              <a:rPr lang="en-US" altLang="zh-HK" sz="1050" u="sng" cap="none" dirty="0" smtClean="0">
                <a:solidFill>
                  <a:prstClr val="black"/>
                </a:solidFill>
                <a:latin typeface="微軟正黑體" panose="020B0604030504040204" pitchFamily="34" charset="-120"/>
                <a:ea typeface="微軟正黑體" panose="020B0604030504040204" pitchFamily="34" charset="-120"/>
                <a:hlinkClick r:id="rId4"/>
              </a:rPr>
              <a:t>https</a:t>
            </a:r>
            <a:r>
              <a:rPr lang="en-US" altLang="zh-HK" sz="1050" u="sng" cap="none" dirty="0">
                <a:solidFill>
                  <a:prstClr val="black"/>
                </a:solidFill>
                <a:latin typeface="微軟正黑體" panose="020B0604030504040204" pitchFamily="34" charset="-120"/>
                <a:ea typeface="微軟正黑體" panose="020B0604030504040204" pitchFamily="34" charset="-120"/>
                <a:hlinkClick r:id="rId4"/>
              </a:rPr>
              <a:t>://www.youthcan.hk/zh-hk/theme/bullying/index.html</a:t>
            </a:r>
            <a:r>
              <a:rPr lang="en-US" altLang="zh-HK" sz="1050" cap="none" dirty="0">
                <a:solidFill>
                  <a:prstClr val="black"/>
                </a:solidFill>
                <a:latin typeface="微軟正黑體" panose="020B0604030504040204" pitchFamily="34" charset="-120"/>
                <a:ea typeface="微軟正黑體" panose="020B0604030504040204" pitchFamily="34" charset="-120"/>
                <a:hlinkClick r:id="rId4"/>
              </a:rPr>
              <a:t> </a:t>
            </a:r>
            <a:endParaRPr lang="en-US" altLang="zh-HK" sz="1050" cap="none" dirty="0" smtClean="0">
              <a:solidFill>
                <a:prstClr val="black"/>
              </a:solidFill>
              <a:latin typeface="微軟正黑體" panose="020B0604030504040204" pitchFamily="34" charset="-120"/>
              <a:ea typeface="微軟正黑體" panose="020B0604030504040204" pitchFamily="34" charset="-120"/>
              <a:hlinkClick r:id="rId4"/>
            </a:endParaRPr>
          </a:p>
          <a:p>
            <a:pPr marL="285750" indent="-285750">
              <a:lnSpc>
                <a:spcPct val="100000"/>
              </a:lnSpc>
              <a:spcBef>
                <a:spcPts val="0"/>
              </a:spcBef>
              <a:buClrTx/>
              <a:buSzTx/>
              <a:buFont typeface="Arial" panose="020B0604020202020204" pitchFamily="34" charset="0"/>
              <a:buChar char="•"/>
            </a:pPr>
            <a:endParaRPr lang="en-US" altLang="zh-HK" sz="1050" cap="none" dirty="0">
              <a:solidFill>
                <a:prstClr val="black"/>
              </a:solidFill>
              <a:latin typeface="微軟正黑體" panose="020B0604030504040204" pitchFamily="34" charset="-120"/>
              <a:ea typeface="微軟正黑體" panose="020B0604030504040204" pitchFamily="34" charset="-120"/>
              <a:hlinkClick r:id="rId4"/>
            </a:endParaRPr>
          </a:p>
          <a:p>
            <a:pPr marL="285750" indent="-285750">
              <a:lnSpc>
                <a:spcPct val="100000"/>
              </a:lnSpc>
              <a:spcBef>
                <a:spcPts val="0"/>
              </a:spcBef>
              <a:buClrTx/>
              <a:buSzTx/>
              <a:buFont typeface="Arial" panose="020B0604020202020204" pitchFamily="34" charset="0"/>
              <a:buChar char="•"/>
            </a:pPr>
            <a:endParaRPr lang="en-US" altLang="zh-HK" sz="1100" u="sng" cap="none" dirty="0">
              <a:solidFill>
                <a:prstClr val="black"/>
              </a:solidFill>
              <a:latin typeface="微軟正黑體" panose="020B0604030504040204" pitchFamily="34" charset="-120"/>
              <a:ea typeface="微軟正黑體" panose="020B0604030504040204" pitchFamily="34" charset="-120"/>
              <a:hlinkClick r:id="rId4"/>
            </a:endParaRPr>
          </a:p>
          <a:p>
            <a:pPr lvl="0">
              <a:lnSpc>
                <a:spcPct val="100000"/>
              </a:lnSpc>
              <a:spcBef>
                <a:spcPts val="0"/>
              </a:spcBef>
              <a:buClrTx/>
              <a:buSzTx/>
            </a:pPr>
            <a:endParaRPr lang="en-US" altLang="zh-TW" dirty="0" smtClean="0">
              <a:latin typeface="微軟正黑體" panose="020B0604030504040204" pitchFamily="34" charset="-120"/>
              <a:ea typeface="微軟正黑體" panose="020B0604030504040204" pitchFamily="34" charset="-120"/>
            </a:endParaRPr>
          </a:p>
          <a:p>
            <a:pPr lvl="0">
              <a:lnSpc>
                <a:spcPct val="100000"/>
              </a:lnSpc>
              <a:spcBef>
                <a:spcPts val="0"/>
              </a:spcBef>
              <a:buClrTx/>
              <a:buSzTx/>
            </a:pPr>
            <a:r>
              <a:rPr lang="zh-TW" altLang="en-US" dirty="0" smtClean="0">
                <a:latin typeface="微軟正黑體" panose="020B0604030504040204" pitchFamily="34" charset="-120"/>
                <a:ea typeface="微軟正黑體" panose="020B0604030504040204" pitchFamily="34" charset="-120"/>
              </a:rPr>
              <a:t>衛生署學生健康服務 </a:t>
            </a:r>
            <a:endParaRPr lang="en-US" altLang="zh-TW" dirty="0" smtClean="0">
              <a:latin typeface="微軟正黑體" panose="020B0604030504040204" pitchFamily="34" charset="-120"/>
              <a:ea typeface="微軟正黑體" panose="020B0604030504040204" pitchFamily="34" charset="-120"/>
            </a:endParaRPr>
          </a:p>
          <a:p>
            <a:pPr lvl="0">
              <a:lnSpc>
                <a:spcPct val="100000"/>
              </a:lnSpc>
              <a:spcBef>
                <a:spcPts val="0"/>
              </a:spcBef>
              <a:buClrTx/>
              <a:buSzTx/>
            </a:pPr>
            <a:endParaRPr lang="en-US" altLang="zh-TW" dirty="0">
              <a:latin typeface="微軟正黑體" panose="020B0604030504040204" pitchFamily="34" charset="-120"/>
              <a:ea typeface="微軟正黑體" panose="020B0604030504040204" pitchFamily="34" charset="-120"/>
            </a:endParaRPr>
          </a:p>
          <a:p>
            <a:pPr marL="285750" lvl="0" indent="-285750">
              <a:lnSpc>
                <a:spcPct val="100000"/>
              </a:lnSpc>
              <a:spcBef>
                <a:spcPts val="0"/>
              </a:spcBef>
              <a:buClrTx/>
              <a:buSzTx/>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cs typeface="Calibri" panose="020F0502020204030204" pitchFamily="34" charset="0"/>
              </a:rPr>
              <a:t>健康地使用互聯網及電子屏幕</a:t>
            </a:r>
            <a:r>
              <a:rPr lang="zh-TW" altLang="en-US" dirty="0" smtClean="0">
                <a:latin typeface="微軟正黑體" panose="020B0604030504040204" pitchFamily="34" charset="-120"/>
                <a:ea typeface="微軟正黑體" panose="020B0604030504040204" pitchFamily="34" charset="-120"/>
                <a:cs typeface="Calibri" panose="020F0502020204030204" pitchFamily="34" charset="0"/>
              </a:rPr>
              <a:t>產品 </a:t>
            </a:r>
            <a:r>
              <a:rPr lang="en-US" altLang="zh-TW" dirty="0" smtClean="0">
                <a:latin typeface="微軟正黑體" panose="020B0604030504040204" pitchFamily="34" charset="-120"/>
                <a:ea typeface="微軟正黑體" panose="020B0604030504040204" pitchFamily="34" charset="-120"/>
                <a:cs typeface="Calibri" panose="020F0502020204030204" pitchFamily="34" charset="0"/>
              </a:rPr>
              <a:t>(</a:t>
            </a:r>
            <a:r>
              <a:rPr lang="zh-HK" altLang="en-US" dirty="0" smtClean="0">
                <a:latin typeface="微軟正黑體" panose="020B0604030504040204" pitchFamily="34" charset="-120"/>
                <a:ea typeface="微軟正黑體" panose="020B0604030504040204" pitchFamily="34" charset="-120"/>
                <a:cs typeface="Calibri" panose="020F0502020204030204" pitchFamily="34" charset="0"/>
              </a:rPr>
              <a:t>網絡欺凌</a:t>
            </a:r>
            <a:r>
              <a:rPr lang="en-US" altLang="zh-TW" dirty="0" smtClean="0">
                <a:latin typeface="微軟正黑體" panose="020B0604030504040204" pitchFamily="34" charset="-120"/>
                <a:ea typeface="微軟正黑體" panose="020B0604030504040204" pitchFamily="34" charset="-120"/>
                <a:cs typeface="Calibri" panose="020F0502020204030204" pitchFamily="34" charset="0"/>
              </a:rPr>
              <a:t>)</a:t>
            </a:r>
            <a:r>
              <a:rPr lang="en-US" altLang="zh-HK" dirty="0" smtClean="0">
                <a:latin typeface="微軟正黑體" panose="020B0604030504040204" pitchFamily="34" charset="-120"/>
                <a:ea typeface="微軟正黑體" panose="020B0604030504040204" pitchFamily="34" charset="-120"/>
              </a:rPr>
              <a:t/>
            </a:r>
            <a:br>
              <a:rPr lang="en-US" altLang="zh-HK" dirty="0" smtClean="0">
                <a:latin typeface="微軟正黑體" panose="020B0604030504040204" pitchFamily="34" charset="-120"/>
                <a:ea typeface="微軟正黑體" panose="020B0604030504040204" pitchFamily="34" charset="-120"/>
              </a:rPr>
            </a:br>
            <a:r>
              <a:rPr lang="en-US" altLang="zh-HK" sz="1050" u="sng" cap="none" dirty="0">
                <a:solidFill>
                  <a:prstClr val="black"/>
                </a:solidFill>
                <a:latin typeface="微軟正黑體" panose="020B0604030504040204" pitchFamily="34" charset="-120"/>
                <a:ea typeface="微軟正黑體" panose="020B0604030504040204" pitchFamily="34" charset="-120"/>
                <a:hlinkClick r:id="rId5"/>
              </a:rPr>
              <a:t>https://www.studenthealth.gov.hk/tc_chi/internet/media/health_effects_media.html#cyberbullying</a:t>
            </a:r>
            <a:r>
              <a:rPr lang="en-US" altLang="zh-HK" sz="1050" cap="none" dirty="0">
                <a:solidFill>
                  <a:prstClr val="black"/>
                </a:solidFill>
                <a:latin typeface="微軟正黑體" panose="020B0604030504040204" pitchFamily="34" charset="-120"/>
                <a:ea typeface="微軟正黑體" panose="020B0604030504040204" pitchFamily="34" charset="-120"/>
                <a:hlinkClick r:id="rId5"/>
              </a:rPr>
              <a:t> </a:t>
            </a:r>
            <a:endParaRPr lang="zh-HK" altLang="en-US" sz="1050" cap="none" dirty="0">
              <a:solidFill>
                <a:prstClr val="black"/>
              </a:solidFill>
              <a:latin typeface="微軟正黑體" panose="020B0604030504040204" pitchFamily="34" charset="-120"/>
              <a:ea typeface="微軟正黑體" panose="020B0604030504040204" pitchFamily="34" charset="-120"/>
            </a:endParaRPr>
          </a:p>
          <a:p>
            <a:endParaRPr lang="en-US" altLang="zh-HK" sz="1600" dirty="0" smtClean="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149143" y="2122732"/>
            <a:ext cx="843789" cy="889813"/>
          </a:xfrm>
          <a:prstGeom prst="rect">
            <a:avLst/>
          </a:prstGeom>
        </p:spPr>
      </p:pic>
      <p:pic>
        <p:nvPicPr>
          <p:cNvPr id="5" name="圖片 4"/>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218243" y="3621712"/>
            <a:ext cx="817858" cy="817858"/>
          </a:xfrm>
          <a:prstGeom prst="rect">
            <a:avLst/>
          </a:prstGeom>
        </p:spPr>
      </p:pic>
      <p:pic>
        <p:nvPicPr>
          <p:cNvPr id="6" name="圖片 5"/>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261412" y="5213294"/>
            <a:ext cx="731520" cy="778716"/>
          </a:xfrm>
          <a:prstGeom prst="rect">
            <a:avLst/>
          </a:prstGeom>
        </p:spPr>
      </p:pic>
    </p:spTree>
    <p:extLst>
      <p:ext uri="{BB962C8B-B14F-4D97-AF65-F5344CB8AC3E}">
        <p14:creationId xmlns:p14="http://schemas.microsoft.com/office/powerpoint/2010/main" val="1384555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24" y="260086"/>
            <a:ext cx="8428406" cy="6860804"/>
          </a:xfrm>
          <a:prstGeom prst="rect">
            <a:avLst/>
          </a:prstGeom>
        </p:spPr>
      </p:pic>
      <p:sp>
        <p:nvSpPr>
          <p:cNvPr id="4" name="標題 3">
            <a:extLst>
              <a:ext uri="{FF2B5EF4-FFF2-40B4-BE49-F238E27FC236}">
                <a16:creationId xmlns:a16="http://schemas.microsoft.com/office/drawing/2014/main" id="{556B8203-6F47-42B7-9D27-336C0F3DC4C7}"/>
              </a:ext>
            </a:extLst>
          </p:cNvPr>
          <p:cNvSpPr>
            <a:spLocks noGrp="1"/>
          </p:cNvSpPr>
          <p:nvPr>
            <p:ph type="title"/>
          </p:nvPr>
        </p:nvSpPr>
        <p:spPr>
          <a:xfrm>
            <a:off x="805842" y="776566"/>
            <a:ext cx="2686051" cy="909359"/>
          </a:xfrm>
        </p:spPr>
        <p:txBody>
          <a:bodyPr/>
          <a:lstStyle/>
          <a:p>
            <a:r>
              <a:rPr lang="zh-TW" altLang="en-US"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學習</a:t>
            </a:r>
            <a:r>
              <a:rPr lang="zh-TW" altLang="en-US" b="1" dirty="0" smtClean="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重點</a:t>
            </a:r>
            <a:endParaRPr lang="zh-HK" altLang="en-US" dirty="0">
              <a:solidFill>
                <a:schemeClr val="bg1"/>
              </a:solidFill>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id="{A9CB5DDB-151F-45FD-B190-244EF30FBA8A}"/>
              </a:ext>
            </a:extLst>
          </p:cNvPr>
          <p:cNvGraphicFramePr>
            <a:graphicFrameLocks noGrp="1"/>
          </p:cNvGraphicFramePr>
          <p:nvPr>
            <p:extLst>
              <p:ext uri="{D42A27DB-BD31-4B8C-83A1-F6EECF244321}">
                <p14:modId xmlns:p14="http://schemas.microsoft.com/office/powerpoint/2010/main" val="90210729"/>
              </p:ext>
            </p:extLst>
          </p:nvPr>
        </p:nvGraphicFramePr>
        <p:xfrm>
          <a:off x="805842" y="1685925"/>
          <a:ext cx="7139283" cy="4207647"/>
        </p:xfrm>
        <a:graphic>
          <a:graphicData uri="http://schemas.openxmlformats.org/drawingml/2006/table">
            <a:tbl>
              <a:tblPr>
                <a:tableStyleId>{3B4B98B0-60AC-42C2-AFA5-B58CD77FA1E5}</a:tableStyleId>
              </a:tblPr>
              <a:tblGrid>
                <a:gridCol w="1439676">
                  <a:extLst>
                    <a:ext uri="{9D8B030D-6E8A-4147-A177-3AD203B41FA5}">
                      <a16:colId xmlns:a16="http://schemas.microsoft.com/office/drawing/2014/main" val="671913260"/>
                    </a:ext>
                  </a:extLst>
                </a:gridCol>
                <a:gridCol w="5699607">
                  <a:extLst>
                    <a:ext uri="{9D8B030D-6E8A-4147-A177-3AD203B41FA5}">
                      <a16:colId xmlns:a16="http://schemas.microsoft.com/office/drawing/2014/main" val="3911223499"/>
                    </a:ext>
                  </a:extLst>
                </a:gridCol>
              </a:tblGrid>
              <a:tr h="208108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活動概要</a:t>
                      </a:r>
                      <a:r>
                        <a:rPr lang="en-US" altLang="zh-TW" sz="2000" b="0" spc="100" baseline="0" dirty="0">
                          <a:solidFill>
                            <a:schemeClr val="bg1"/>
                          </a:solidFill>
                          <a:latin typeface="微軟正黑體" panose="020B0604030504040204" pitchFamily="34" charset="-120"/>
                          <a:ea typeface="微軟正黑體" panose="020B0604030504040204" pitchFamily="34" charset="-120"/>
                        </a:rPr>
                        <a:t>:  </a:t>
                      </a:r>
                    </a:p>
                    <a:p>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tc>
                  <a:txBody>
                    <a:bodyPr/>
                    <a:lstStyle/>
                    <a:p>
                      <a:pPr marL="342900" indent="-342900" algn="just">
                        <a:lnSpc>
                          <a:spcPct val="100000"/>
                        </a:lnSpc>
                        <a:spcBef>
                          <a:spcPts val="0"/>
                        </a:spcBef>
                        <a:spcAft>
                          <a:spcPts val="600"/>
                        </a:spcAft>
                        <a:buAutoNum type="arabicPeriod"/>
                      </a:pPr>
                      <a:r>
                        <a:rPr lang="zh-TW" altLang="en-US" sz="2000" b="0" spc="100" baseline="0" dirty="0">
                          <a:solidFill>
                            <a:schemeClr val="bg1"/>
                          </a:solidFill>
                          <a:latin typeface="微軟正黑體" panose="020B0604030504040204" pitchFamily="34" charset="-120"/>
                          <a:ea typeface="微軟正黑體" panose="020B0604030504040204" pitchFamily="34" charset="-120"/>
                        </a:rPr>
                        <a:t>通過短片了解角色的處境和感受，並引起學生對網絡欺凌和保障個人私隱的關注。</a:t>
                      </a:r>
                    </a:p>
                    <a:p>
                      <a:pPr marL="342900" marR="0" lvl="0" indent="-342900" algn="just" defTabSz="914400" rtl="0" eaLnBrk="1" fontAlgn="auto" latinLnBrk="0" hangingPunct="1">
                        <a:lnSpc>
                          <a:spcPct val="100000"/>
                        </a:lnSpc>
                        <a:spcBef>
                          <a:spcPts val="0"/>
                        </a:spcBef>
                        <a:spcAft>
                          <a:spcPts val="600"/>
                        </a:spcAft>
                        <a:buClrTx/>
                        <a:buSzTx/>
                        <a:buFontTx/>
                        <a:buAutoNum type="arabicPeriod"/>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明辨個案中可能涉及的不當行為，提高對網絡欺凌的警覺性，並學習關懷有需要幫助的人，</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培養正面的</a:t>
                      </a:r>
                      <a:r>
                        <a:rPr lang="zh-TW" altLang="en-US" sz="2000" b="0" spc="100" baseline="0" dirty="0">
                          <a:solidFill>
                            <a:schemeClr val="bg1"/>
                          </a:solidFill>
                          <a:latin typeface="微軟正黑體" panose="020B0604030504040204" pitchFamily="34" charset="-120"/>
                          <a:ea typeface="微軟正黑體" panose="020B0604030504040204" pitchFamily="34" charset="-120"/>
                        </a:rPr>
                        <a:t>價值觀和態度。</a:t>
                      </a:r>
                    </a:p>
                    <a:p>
                      <a:pPr marL="342900" indent="-342900" algn="just">
                        <a:lnSpc>
                          <a:spcPct val="100000"/>
                        </a:lnSpc>
                        <a:spcBef>
                          <a:spcPts val="0"/>
                        </a:spcBef>
                        <a:spcAft>
                          <a:spcPts val="600"/>
                        </a:spcAft>
                        <a:buAutoNum type="arabicPeriod"/>
                      </a:pPr>
                      <a:r>
                        <a:rPr lang="zh-TW" altLang="en-US" sz="2000" b="0" spc="100" baseline="0" dirty="0">
                          <a:solidFill>
                            <a:schemeClr val="bg1"/>
                          </a:solidFill>
                          <a:latin typeface="微軟正黑體" panose="020B0604030504040204" pitchFamily="34" charset="-120"/>
                          <a:ea typeface="微軟正黑體" panose="020B0604030504040204" pitchFamily="34" charset="-120"/>
                        </a:rPr>
                        <a:t>通過認識網絡欺凌的相關法例，建立尊重他人和法治的價值觀和態度。</a:t>
                      </a: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1787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u="none" spc="100" baseline="0" dirty="0">
                          <a:solidFill>
                            <a:schemeClr val="bg1"/>
                          </a:solidFill>
                          <a:latin typeface="微軟正黑體" panose="020B0604030504040204" pitchFamily="34" charset="-120"/>
                          <a:ea typeface="微軟正黑體" panose="020B0604030504040204" pitchFamily="34" charset="-120"/>
                        </a:rPr>
                        <a:t>學習目標</a:t>
                      </a:r>
                      <a:r>
                        <a:rPr lang="en-US" altLang="zh-TW" sz="2000" b="0" u="none" spc="100" baseline="0" dirty="0">
                          <a:solidFill>
                            <a:schemeClr val="bg1"/>
                          </a:solidFill>
                          <a:latin typeface="微軟正黑體" panose="020B0604030504040204" pitchFamily="34" charset="-120"/>
                          <a:ea typeface="微軟正黑體" panose="020B0604030504040204" pitchFamily="34" charset="-120"/>
                        </a:rPr>
                        <a:t>:</a:t>
                      </a:r>
                    </a:p>
                    <a:p>
                      <a:endParaRPr lang="zh-TW" altLang="en-US" sz="2000" b="0" u="none"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a:noFill/>
                    </a:lnB>
                    <a:lnTlToBr w="12700" cmpd="sng">
                      <a:noFill/>
                      <a:prstDash val="solid"/>
                    </a:lnTlToBr>
                    <a:lnBlToTr w="12700" cmpd="sng">
                      <a:noFill/>
                      <a:prstDash val="solid"/>
                    </a:lnBlToTr>
                  </a:tcPr>
                </a:tc>
                <a:tc>
                  <a:txBody>
                    <a:bodyPr/>
                    <a:lstStyle/>
                    <a:p>
                      <a:pPr marL="342900" indent="-342900" algn="just">
                        <a:lnSpc>
                          <a:spcPct val="100000"/>
                        </a:lnSpc>
                        <a:spcBef>
                          <a:spcPts val="0"/>
                        </a:spcBef>
                        <a:spcAft>
                          <a:spcPts val="600"/>
                        </a:spcAft>
                        <a:buFont typeface="+mj-lt"/>
                        <a:buAutoNum type="arabicPeriod"/>
                      </a:pPr>
                      <a:r>
                        <a:rPr lang="zh-TW" altLang="en-US" sz="2000" u="none" spc="100" baseline="0" dirty="0">
                          <a:solidFill>
                            <a:schemeClr val="bg1"/>
                          </a:solidFill>
                          <a:latin typeface="微軟正黑體" panose="020B0604030504040204" pitchFamily="34" charset="-120"/>
                          <a:ea typeface="微軟正黑體" panose="020B0604030504040204" pitchFamily="34" charset="-120"/>
                        </a:rPr>
                        <a:t>認識網絡欺凌的性質及其傷害。</a:t>
                      </a:r>
                      <a:endParaRPr lang="en-US" altLang="zh-TW" sz="2000" u="none" spc="100" baseline="0" dirty="0">
                        <a:solidFill>
                          <a:schemeClr val="bg1"/>
                        </a:solidFill>
                        <a:latin typeface="微軟正黑體" panose="020B0604030504040204" pitchFamily="34" charset="-120"/>
                        <a:ea typeface="微軟正黑體" panose="020B0604030504040204" pitchFamily="34" charset="-120"/>
                      </a:endParaRPr>
                    </a:p>
                    <a:p>
                      <a:pPr marL="342900" indent="-342900" algn="just">
                        <a:lnSpc>
                          <a:spcPct val="100000"/>
                        </a:lnSpc>
                        <a:spcBef>
                          <a:spcPts val="0"/>
                        </a:spcBef>
                        <a:spcAft>
                          <a:spcPts val="600"/>
                        </a:spcAft>
                        <a:buFont typeface="+mj-lt"/>
                        <a:buAutoNum type="arabicPeriod"/>
                      </a:pPr>
                      <a:r>
                        <a:rPr lang="zh-TW" altLang="en-US" sz="2000" u="none" spc="100" baseline="0" dirty="0">
                          <a:solidFill>
                            <a:schemeClr val="bg1"/>
                          </a:solidFill>
                          <a:latin typeface="微軟正黑體" panose="020B0604030504040204" pitchFamily="34" charset="-120"/>
                          <a:ea typeface="微軟正黑體" panose="020B0604030504040204" pitchFamily="34" charset="-120"/>
                        </a:rPr>
                        <a:t>提升對網絡欺凌罪行的意識。</a:t>
                      </a:r>
                    </a:p>
                    <a:p>
                      <a:pPr marL="342900" indent="-342900" algn="just">
                        <a:lnSpc>
                          <a:spcPct val="100000"/>
                        </a:lnSpc>
                        <a:spcBef>
                          <a:spcPts val="0"/>
                        </a:spcBef>
                        <a:spcAft>
                          <a:spcPts val="600"/>
                        </a:spcAft>
                        <a:buFont typeface="+mj-lt"/>
                        <a:buAutoNum type="arabicPeriod"/>
                      </a:pPr>
                      <a:r>
                        <a:rPr lang="zh-TW" altLang="en-US" sz="2000" u="none" spc="100" baseline="0" dirty="0">
                          <a:solidFill>
                            <a:schemeClr val="bg1"/>
                          </a:solidFill>
                          <a:latin typeface="微軟正黑體" panose="020B0604030504040204" pitchFamily="34" charset="-120"/>
                          <a:ea typeface="微軟正黑體" panose="020B0604030504040204" pitchFamily="34" charset="-120"/>
                        </a:rPr>
                        <a:t>建立正確面對網絡社交的價值觀和態度。</a:t>
                      </a:r>
                    </a:p>
                  </a:txBody>
                  <a:tcPr marL="66653" marR="66653" marT="33329" marB="3332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5998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價值觀</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和</a:t>
                      </a:r>
                      <a:endParaRPr lang="en-US" altLang="zh-TW" sz="2000" b="0" spc="100" baseline="0" dirty="0" smtClean="0">
                        <a:solidFill>
                          <a:schemeClr val="bg1"/>
                        </a:solidFill>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態度</a:t>
                      </a:r>
                      <a:r>
                        <a:rPr lang="en-US" altLang="zh-TW" sz="2000" b="0" spc="100" baseline="0" dirty="0">
                          <a:solidFill>
                            <a:schemeClr val="bg1"/>
                          </a:solidFill>
                          <a:latin typeface="微軟正黑體" panose="020B0604030504040204" pitchFamily="34" charset="-120"/>
                          <a:ea typeface="微軟正黑體" panose="020B0604030504040204" pitchFamily="34" charset="-120"/>
                        </a:rPr>
                        <a:t>:</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685800" rtl="0" eaLnBrk="1" fontAlgn="auto" latinLnBrk="0" hangingPunct="1">
                        <a:lnSpc>
                          <a:spcPct val="100000"/>
                        </a:lnSpc>
                        <a:spcBef>
                          <a:spcPts val="1200"/>
                        </a:spcBef>
                        <a:spcAft>
                          <a:spcPts val="0"/>
                        </a:spcAft>
                        <a:buClrTx/>
                        <a:buSzTx/>
                        <a:buFontTx/>
                        <a:buNone/>
                        <a:tabLst/>
                        <a:defRPr/>
                      </a:pPr>
                      <a:r>
                        <a:rPr lang="zh-TW" altLang="en-US" sz="2000" kern="1200" spc="100" baseline="0" dirty="0">
                          <a:solidFill>
                            <a:schemeClr val="bg1"/>
                          </a:solidFill>
                          <a:latin typeface="微軟正黑體" panose="020B0604030504040204" pitchFamily="34" charset="-120"/>
                          <a:ea typeface="微軟正黑體" panose="020B0604030504040204" pitchFamily="34" charset="-120"/>
                          <a:cs typeface="+mn-cs"/>
                        </a:rPr>
                        <a:t>尊重、關懷、責任感、慎思明辨、</a:t>
                      </a:r>
                      <a:r>
                        <a:rPr lang="zh-TW" altLang="en-US" sz="2000" kern="1200" spc="100" baseline="0" dirty="0" smtClean="0">
                          <a:solidFill>
                            <a:schemeClr val="bg1"/>
                          </a:solidFill>
                          <a:latin typeface="微軟正黑體" panose="020B0604030504040204" pitchFamily="34" charset="-120"/>
                          <a:ea typeface="微軟正黑體" panose="020B0604030504040204" pitchFamily="34" charset="-120"/>
                          <a:cs typeface="+mn-cs"/>
                        </a:rPr>
                        <a:t>法治</a:t>
                      </a:r>
                      <a:endParaRPr lang="zh-TW" altLang="en-US" sz="20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文字方塊 6"/>
          <p:cNvSpPr txBox="1"/>
          <p:nvPr/>
        </p:nvSpPr>
        <p:spPr>
          <a:xfrm>
            <a:off x="6425993" y="589357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solidFill>
                  <a:schemeClr val="bg1"/>
                </a:solidFill>
                <a:latin typeface="Times New Roman" panose="02020603050405020304" pitchFamily="18" charset="0"/>
                <a:cs typeface="Times New Roman" panose="02020603050405020304" pitchFamily="18" charset="0"/>
              </a:rPr>
              <a:t>Images: www.freepik.com</a:t>
            </a:r>
            <a:endParaRPr lang="zh-HK" altLang="en-US"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2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B6BCF72-8DA9-46C8-8601-0B4687A9C51E}"/>
              </a:ext>
            </a:extLst>
          </p:cNvPr>
          <p:cNvSpPr>
            <a:spLocks noGrp="1"/>
          </p:cNvSpPr>
          <p:nvPr>
            <p:ph type="title"/>
          </p:nvPr>
        </p:nvSpPr>
        <p:spPr>
          <a:xfrm>
            <a:off x="1999869" y="787433"/>
            <a:ext cx="3294165" cy="1151965"/>
          </a:xfrm>
        </p:spPr>
        <p:txBody>
          <a:bodyPr/>
          <a:lstStyle/>
          <a:p>
            <a:r>
              <a:rPr lang="zh-TW" altLang="en-US" sz="6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試想想</a:t>
            </a:r>
            <a:r>
              <a:rPr lang="en-US" altLang="zh-TW" sz="6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endParaRPr lang="zh-HK" altLang="en-US" sz="6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DCB3FA9-0A76-491F-92FA-021DC3213120}"/>
              </a:ext>
            </a:extLst>
          </p:cNvPr>
          <p:cNvSpPr txBox="1"/>
          <p:nvPr/>
        </p:nvSpPr>
        <p:spPr>
          <a:xfrm>
            <a:off x="1783159" y="1837798"/>
            <a:ext cx="7021751" cy="2631490"/>
          </a:xfrm>
          <a:prstGeom prst="rect">
            <a:avLst/>
          </a:prstGeom>
          <a:noFill/>
        </p:spPr>
        <p:txBody>
          <a:bodyPr wrap="square">
            <a:spAutoFit/>
          </a:bodyPr>
          <a:lstStyle/>
          <a:p>
            <a:pPr marL="342891" indent="-342891">
              <a:lnSpc>
                <a:spcPct val="150000"/>
              </a:lnSpc>
              <a:buFontTx/>
              <a:buAutoNum type="arabicPeriod"/>
              <a:defRPr/>
            </a:pPr>
            <a:r>
              <a:rPr lang="zh-TW" altLang="en-US"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你／你的朋友有否試過因一時貪玩，利用手機拍攝一些令同學尷尬的事情？</a:t>
            </a:r>
            <a:endParaRPr lang="en-US" altLang="zh-TW"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marL="342891" indent="-342891">
              <a:lnSpc>
                <a:spcPct val="150000"/>
              </a:lnSpc>
              <a:buFontTx/>
              <a:buAutoNum type="arabicPeriod"/>
              <a:defRPr/>
            </a:pPr>
            <a:r>
              <a:rPr lang="zh-TW" altLang="en-US"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你／你的朋友是否有遭人偷拍的經歷？感受如何？</a:t>
            </a:r>
            <a:endParaRPr lang="en-US" altLang="zh-TW"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a:p>
            <a:pPr marL="342891" indent="-342891">
              <a:lnSpc>
                <a:spcPct val="150000"/>
              </a:lnSpc>
              <a:buFontTx/>
              <a:buAutoNum type="arabicPeriod"/>
              <a:defRPr/>
            </a:pPr>
            <a:r>
              <a:rPr lang="zh-TW" altLang="en-US" sz="2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假如</a:t>
            </a:r>
            <a:r>
              <a:rPr lang="zh-TW" altLang="en-US"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有人偷拍你的照片，再放到網上公開討論，你會有甚麼憂慮？你認為當中有否涉及欺凌？</a:t>
            </a:r>
            <a:endParaRPr lang="en-US" altLang="zh-TW"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958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342901" y="1352380"/>
            <a:ext cx="7134224" cy="1762295"/>
          </a:xfrm>
        </p:spPr>
        <p:txBody>
          <a:bodyPr/>
          <a:lstStyle/>
          <a:p>
            <a:r>
              <a:rPr lang="zh-TW" altLang="en-US" sz="60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Light" panose="020B0304030504040204" pitchFamily="34" charset="-120"/>
                <a:ea typeface="微軟正黑體 Light" panose="020B0304030504040204" pitchFamily="34" charset="-120"/>
              </a:rPr>
              <a:t>活動（一）個案討論</a:t>
            </a:r>
            <a:r>
              <a:rPr lang="en-US" altLang="zh-TW" b="1" dirty="0">
                <a:ln w="0"/>
                <a:effectLst>
                  <a:outerShdw blurRad="38100" dist="25400" dir="5400000" algn="ctr" rotWithShape="0">
                    <a:srgbClr val="6E747A">
                      <a:alpha val="43000"/>
                    </a:srgbClr>
                  </a:outerShdw>
                </a:effectLst>
                <a:latin typeface="微軟正黑體 Light" panose="020B0304030504040204" pitchFamily="34" charset="-120"/>
                <a:ea typeface="微軟正黑體 Light" panose="020B0304030504040204" pitchFamily="34" charset="-120"/>
              </a:rPr>
              <a:t/>
            </a:r>
            <a:br>
              <a:rPr lang="en-US" altLang="zh-TW" b="1" dirty="0">
                <a:ln w="0"/>
                <a:effectLst>
                  <a:outerShdw blurRad="38100" dist="25400" dir="5400000" algn="ctr" rotWithShape="0">
                    <a:srgbClr val="6E747A">
                      <a:alpha val="43000"/>
                    </a:srgbClr>
                  </a:outerShdw>
                </a:effectLst>
                <a:latin typeface="微軟正黑體 Light" panose="020B0304030504040204" pitchFamily="34" charset="-120"/>
                <a:ea typeface="微軟正黑體 Light" panose="020B0304030504040204" pitchFamily="34" charset="-120"/>
              </a:rPr>
            </a:br>
            <a:endParaRPr lang="zh-HK" altLang="en-US" dirty="0">
              <a:latin typeface="微軟正黑體 Light" panose="020B0304030504040204" pitchFamily="34" charset="-120"/>
              <a:ea typeface="微軟正黑體 Light" panose="020B0304030504040204" pitchFamily="34" charset="-12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81715" y="3200399"/>
            <a:ext cx="4050755" cy="4050755"/>
          </a:xfrm>
          <a:prstGeom prst="rect">
            <a:avLst/>
          </a:prstGeom>
        </p:spPr>
      </p:pic>
      <p:sp>
        <p:nvSpPr>
          <p:cNvPr id="6" name="文字方塊 5"/>
          <p:cNvSpPr txBox="1"/>
          <p:nvPr/>
        </p:nvSpPr>
        <p:spPr>
          <a:xfrm>
            <a:off x="342901" y="6439836"/>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19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6" y="-66675"/>
            <a:ext cx="9563100" cy="7172325"/>
          </a:xfrm>
          <a:prstGeom prst="rect">
            <a:avLst/>
          </a:prstGeom>
        </p:spPr>
      </p:pic>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673169" y="228601"/>
            <a:ext cx="7797662" cy="1151965"/>
          </a:xfrm>
        </p:spPr>
        <p:txBody>
          <a:bodyPr/>
          <a:lstStyle/>
          <a:p>
            <a:pPr algn="ctr"/>
            <a:r>
              <a:rPr lang="zh-TW" altLang="en-US"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觀看短片</a:t>
            </a:r>
            <a:r>
              <a:rPr lang="en-US" altLang="zh-TW"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(1)</a:t>
            </a:r>
            <a:endParaRPr lang="zh-HK"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圖片 1">
            <a:hlinkClick r:id="rId4"/>
            <a:extLst>
              <a:ext uri="{FF2B5EF4-FFF2-40B4-BE49-F238E27FC236}">
                <a16:creationId xmlns:a16="http://schemas.microsoft.com/office/drawing/2014/main" id="{768CD0C0-4A13-4981-BDFD-B4C2CEB6FA7A}"/>
              </a:ext>
            </a:extLst>
          </p:cNvPr>
          <p:cNvPicPr>
            <a:picLocks noChangeAspect="1"/>
          </p:cNvPicPr>
          <p:nvPr/>
        </p:nvPicPr>
        <p:blipFill rotWithShape="1">
          <a:blip r:embed="rId5">
            <a:extLst>
              <a:ext uri="{28A0092B-C50C-407E-A947-70E740481C1C}">
                <a14:useLocalDpi xmlns:a14="http://schemas.microsoft.com/office/drawing/2010/main" val="0"/>
              </a:ext>
            </a:extLst>
          </a:blip>
          <a:srcRect l="60463" b="34362"/>
          <a:stretch/>
        </p:blipFill>
        <p:spPr>
          <a:xfrm>
            <a:off x="1472670" y="1580591"/>
            <a:ext cx="6273878" cy="3515283"/>
          </a:xfrm>
          <a:prstGeom prst="rect">
            <a:avLst/>
          </a:prstGeom>
        </p:spPr>
      </p:pic>
      <p:sp>
        <p:nvSpPr>
          <p:cNvPr id="6" name="文字方塊 5"/>
          <p:cNvSpPr txBox="1"/>
          <p:nvPr/>
        </p:nvSpPr>
        <p:spPr>
          <a:xfrm>
            <a:off x="7060195" y="6392335"/>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7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000"/>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903" y="54610"/>
            <a:ext cx="7626194" cy="10132062"/>
          </a:xfrm>
          <a:prstGeom prst="rect">
            <a:avLst/>
          </a:prstGeom>
        </p:spPr>
      </p:pic>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1449518" y="1040634"/>
            <a:ext cx="3457574" cy="1151965"/>
          </a:xfrm>
        </p:spPr>
        <p:txBody>
          <a:bodyPr/>
          <a:lstStyle/>
          <a:p>
            <a:pPr algn="ctr"/>
            <a:r>
              <a:rPr lang="zh-TW"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反思問題</a:t>
            </a:r>
            <a:endParaRPr lang="zh-HK"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1734825" y="2629479"/>
            <a:ext cx="5938133" cy="2491162"/>
          </a:xfrm>
        </p:spPr>
        <p:txBody>
          <a:bodyPr>
            <a:normAutofit fontScale="92500" lnSpcReduction="20000"/>
            <a:scene3d>
              <a:camera prst="orthographicFront"/>
              <a:lightRig rig="harsh" dir="t"/>
            </a:scene3d>
            <a:sp3d extrusionH="57150" prstMaterial="matte">
              <a:bevelT w="63500" h="12700" prst="angle"/>
              <a:contourClr>
                <a:schemeClr val="bg1">
                  <a:lumMod val="65000"/>
                </a:schemeClr>
              </a:contourClr>
            </a:sp3d>
          </a:bodyPr>
          <a:lstStyle/>
          <a:p>
            <a:r>
              <a:rPr lang="zh-TW" altLang="en-US" sz="2800" b="1" u="sng" cap="none" dirty="0">
                <a:ln/>
                <a:solidFill>
                  <a:schemeClr val="accent3"/>
                </a:solidFill>
                <a:latin typeface="微軟正黑體" panose="020B0604030504040204" pitchFamily="34" charset="-120"/>
                <a:ea typeface="微軟正黑體" panose="020B0604030504040204" pitchFamily="34" charset="-120"/>
              </a:rPr>
              <a:t>阿寶</a:t>
            </a:r>
            <a:r>
              <a:rPr lang="zh-TW" altLang="en-US" sz="2800" b="1" cap="none" dirty="0">
                <a:ln/>
                <a:solidFill>
                  <a:schemeClr val="accent3"/>
                </a:solidFill>
                <a:latin typeface="微軟正黑體" panose="020B0604030504040204" pitchFamily="34" charset="-120"/>
                <a:ea typeface="微軟正黑體" panose="020B0604030504040204" pitchFamily="34" charset="-120"/>
              </a:rPr>
              <a:t>遇到什麼事情</a:t>
            </a:r>
            <a:r>
              <a:rPr lang="en-US" altLang="zh-TW"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a:t>
            </a:r>
          </a:p>
          <a:p>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你怎樣評價</a:t>
            </a:r>
            <a:r>
              <a:rPr lang="zh-TW" altLang="en-US" sz="2800" b="1" u="sng"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阿</a:t>
            </a:r>
            <a:r>
              <a:rPr lang="zh-TW" altLang="en-US" sz="2800" b="1" u="sng"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豪</a:t>
            </a:r>
            <a:r>
              <a:rPr lang="zh-TW" altLang="en-US"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偷拍別人不雅</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照片</a:t>
            </a:r>
            <a:r>
              <a:rPr lang="zh-TW" altLang="en-US"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並</a:t>
            </a:r>
            <a:r>
              <a:rPr lang="zh-TW" altLang="en-US" sz="2800" b="1" cap="none" dirty="0">
                <a:ln/>
                <a:solidFill>
                  <a:schemeClr val="accent3"/>
                </a:solidFill>
                <a:latin typeface="微軟正黑體" panose="020B0604030504040204" pitchFamily="34" charset="-120"/>
                <a:ea typeface="微軟正黑體" panose="020B0604030504040204" pitchFamily="34" charset="-120"/>
              </a:rPr>
              <a:t>上載互聯</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rPr>
              <a:t>網</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的行為</a:t>
            </a:r>
            <a:r>
              <a:rPr lang="en-US" altLang="zh-TW"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a:t>
            </a:r>
            <a:endParaRPr lang="en-US" altLang="zh-TW"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endParaRPr>
          </a:p>
          <a:p>
            <a:r>
              <a:rPr lang="zh-TW" altLang="en-US"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假如你是</a:t>
            </a:r>
            <a:r>
              <a:rPr lang="zh-TW" altLang="en-US" sz="2800" b="1" u="sng"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阿</a:t>
            </a:r>
            <a:r>
              <a:rPr lang="zh-TW" altLang="en-US" sz="2800" b="1" u="sng" cap="none" dirty="0">
                <a:ln/>
                <a:solidFill>
                  <a:schemeClr val="accent3"/>
                </a:solidFill>
                <a:latin typeface="微軟正黑體" panose="020B0604030504040204" pitchFamily="34" charset="-120"/>
                <a:ea typeface="微軟正黑體" panose="020B0604030504040204" pitchFamily="34" charset="-120"/>
              </a:rPr>
              <a:t>寶</a:t>
            </a:r>
            <a:r>
              <a:rPr lang="zh-TW" altLang="en-US" sz="2800" b="1" cap="none" dirty="0">
                <a:ln/>
                <a:solidFill>
                  <a:schemeClr val="accent3"/>
                </a:solidFill>
                <a:latin typeface="微軟正黑體" panose="020B0604030504040204" pitchFamily="34" charset="-120"/>
                <a:ea typeface="微軟正黑體" panose="020B0604030504040204" pitchFamily="34" charset="-120"/>
              </a:rPr>
              <a:t>，若發現自己的</a:t>
            </a:r>
            <a:r>
              <a:rPr lang="zh-TW" altLang="en-US"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不雅照片被公開，你有何感受</a:t>
            </a:r>
            <a:r>
              <a:rPr lang="en-US" altLang="zh-TW"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 為什麼</a:t>
            </a:r>
            <a:r>
              <a:rPr lang="en-US" altLang="zh-TW"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a:t>
            </a:r>
          </a:p>
          <a:p>
            <a:pPr marL="0" indent="0">
              <a:buNone/>
            </a:pPr>
            <a:endParaRPr lang="en-US" altLang="zh-TW" b="1" cap="none" dirty="0">
              <a:ln/>
              <a:solidFill>
                <a:schemeClr val="accent3"/>
              </a:solidFill>
              <a:latin typeface="Calibri" panose="020F0502020204030204" pitchFamily="34" charset="0"/>
              <a:cs typeface="Calibri" panose="020F0502020204030204" pitchFamily="34" charset="0"/>
            </a:endParaRPr>
          </a:p>
          <a:p>
            <a:endParaRPr lang="en-US" altLang="zh-TW" b="1" cap="none" dirty="0">
              <a:ln/>
              <a:solidFill>
                <a:schemeClr val="accent3"/>
              </a:solidFill>
              <a:latin typeface="Calibri" panose="020F0502020204030204" pitchFamily="34" charset="0"/>
              <a:cs typeface="Calibri" panose="020F0502020204030204" pitchFamily="34" charset="0"/>
            </a:endParaRPr>
          </a:p>
          <a:p>
            <a:endParaRPr lang="zh-HK" altLang="en-US" b="1" cap="none" dirty="0">
              <a:ln/>
              <a:solidFill>
                <a:schemeClr val="accent3"/>
              </a:solidFill>
              <a:latin typeface="Calibri" panose="020F0502020204030204" pitchFamily="34" charset="0"/>
              <a:cs typeface="Calibri" panose="020F0502020204030204" pitchFamily="34" charset="0"/>
            </a:endParaRPr>
          </a:p>
        </p:txBody>
      </p:sp>
      <p:sp>
        <p:nvSpPr>
          <p:cNvPr id="7" name="文字方塊 6"/>
          <p:cNvSpPr txBox="1"/>
          <p:nvPr/>
        </p:nvSpPr>
        <p:spPr>
          <a:xfrm>
            <a:off x="0"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08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3" y="-121444"/>
            <a:ext cx="9648825" cy="7236619"/>
          </a:xfrm>
          <a:prstGeom prst="rect">
            <a:avLst/>
          </a:prstGeom>
        </p:spPr>
      </p:pic>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673169" y="228601"/>
            <a:ext cx="7797662" cy="1151965"/>
          </a:xfrm>
        </p:spPr>
        <p:txBody>
          <a:bodyPr/>
          <a:lstStyle/>
          <a:p>
            <a:pPr algn="ctr"/>
            <a:r>
              <a:rPr lang="zh-TW" altLang="en-US"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觀看短片</a:t>
            </a:r>
            <a:r>
              <a:rPr lang="en-US" altLang="zh-TW"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(2)</a:t>
            </a:r>
            <a:endParaRPr lang="zh-HK"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圖片 1">
            <a:hlinkClick r:id="rId4"/>
            <a:extLst>
              <a:ext uri="{FF2B5EF4-FFF2-40B4-BE49-F238E27FC236}">
                <a16:creationId xmlns:a16="http://schemas.microsoft.com/office/drawing/2014/main" id="{2C420B3F-A0EF-4AEA-BE3D-5CAA0AFEBCD5}"/>
              </a:ext>
            </a:extLst>
          </p:cNvPr>
          <p:cNvPicPr>
            <a:picLocks noChangeAspect="1"/>
          </p:cNvPicPr>
          <p:nvPr/>
        </p:nvPicPr>
        <p:blipFill rotWithShape="1">
          <a:blip r:embed="rId5">
            <a:extLst>
              <a:ext uri="{28A0092B-C50C-407E-A947-70E740481C1C}">
                <a14:useLocalDpi xmlns:a14="http://schemas.microsoft.com/office/drawing/2010/main" val="0"/>
              </a:ext>
            </a:extLst>
          </a:blip>
          <a:srcRect l="60370" b="34087"/>
          <a:stretch/>
        </p:blipFill>
        <p:spPr>
          <a:xfrm>
            <a:off x="1304658" y="1533525"/>
            <a:ext cx="6382281" cy="3533526"/>
          </a:xfrm>
          <a:prstGeom prst="rect">
            <a:avLst/>
          </a:prstGeom>
        </p:spPr>
      </p:pic>
      <p:sp>
        <p:nvSpPr>
          <p:cNvPr id="6" name="文字方塊 5"/>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82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514351" y="776746"/>
            <a:ext cx="7797662" cy="1151965"/>
          </a:xfrm>
        </p:spPr>
        <p:txBody>
          <a:bodyPr/>
          <a:lstStyle/>
          <a:p>
            <a:pPr algn="ctr"/>
            <a:r>
              <a:rPr lang="zh-TW"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反思問題</a:t>
            </a:r>
            <a:endParaRPr lang="zh-HK"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514351" y="1844321"/>
            <a:ext cx="7796030" cy="3311189"/>
          </a:xfrm>
        </p:spPr>
        <p:txBody>
          <a:bodyPr/>
          <a:lstStyle/>
          <a:p>
            <a:r>
              <a:rPr lang="zh-TW" altLang="en-US" sz="2800" b="1" u="sng"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阿寶</a:t>
            </a:r>
            <a:r>
              <a:rPr lang="zh-TW" altLang="en-US"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的情緒需要什麼支援</a:t>
            </a:r>
            <a:r>
              <a:rPr lang="en-US" altLang="zh-TW"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a:t>
            </a:r>
          </a:p>
          <a:p>
            <a:r>
              <a:rPr lang="zh-TW" altLang="en-US"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假如你認識</a:t>
            </a:r>
            <a:r>
              <a:rPr lang="zh-TW" altLang="en-US" sz="2800" b="1" u="sng"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阿</a:t>
            </a:r>
            <a:r>
              <a:rPr lang="zh-TW" altLang="en-US" sz="2800" b="1" u="sng"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寶</a:t>
            </a:r>
            <a:r>
              <a:rPr lang="zh-TW" altLang="en-US"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，你會如何幫助他</a:t>
            </a:r>
            <a:r>
              <a:rPr lang="en-US" altLang="zh-TW"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a:t>
            </a:r>
          </a:p>
          <a:p>
            <a:r>
              <a:rPr lang="zh-TW" altLang="en-US"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你會和</a:t>
            </a:r>
            <a:r>
              <a:rPr lang="en-US" altLang="zh-TW" sz="2800" b="1" cap="none"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Heiley</a:t>
            </a:r>
            <a:r>
              <a:rPr lang="zh-TW" altLang="en-US"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一樣，鼓勵受害人報案嗎</a:t>
            </a:r>
            <a:r>
              <a:rPr lang="en-US" altLang="zh-TW"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a:t>
            </a:r>
            <a:r>
              <a:rPr lang="zh-TW" altLang="en-US"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為什麼</a:t>
            </a:r>
            <a:r>
              <a:rPr lang="en-US" altLang="zh-TW" sz="28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cs typeface="Calibri" panose="020F0502020204030204" pitchFamily="34" charset="0"/>
              </a:rPr>
              <a:t>?</a:t>
            </a:r>
          </a:p>
          <a:p>
            <a:endParaRPr lang="en-US" altLang="zh-TW" dirty="0">
              <a:latin typeface="Calibri" panose="020F0502020204030204" pitchFamily="34" charset="0"/>
              <a:cs typeface="Calibri" panose="020F0502020204030204" pitchFamily="34" charset="0"/>
            </a:endParaRPr>
          </a:p>
          <a:p>
            <a:endParaRPr lang="zh-HK" altLang="en-US" dirty="0">
              <a:latin typeface="Calibri" panose="020F0502020204030204" pitchFamily="34" charset="0"/>
              <a:cs typeface="Calibri" panose="020F0502020204030204" pitchFamily="34" charset="0"/>
            </a:endParaRPr>
          </a:p>
        </p:txBody>
      </p:sp>
      <p:pic>
        <p:nvPicPr>
          <p:cNvPr id="6" name="圖片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2900" y="4119362"/>
            <a:ext cx="3116897" cy="2699848"/>
          </a:xfrm>
          <a:prstGeom prst="rect">
            <a:avLst/>
          </a:prstGeom>
        </p:spPr>
      </p:pic>
      <p:sp>
        <p:nvSpPr>
          <p:cNvPr id="7" name="文字方塊 6"/>
          <p:cNvSpPr txBox="1"/>
          <p:nvPr/>
        </p:nvSpPr>
        <p:spPr>
          <a:xfrm>
            <a:off x="184382" y="645171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877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2152651" y="2266950"/>
            <a:ext cx="5857874" cy="1399305"/>
          </a:xfrm>
        </p:spPr>
        <p:txBody>
          <a:bodyPr>
            <a:normAutofit fontScale="90000"/>
          </a:bodyPr>
          <a:lstStyle/>
          <a:p>
            <a:r>
              <a:rPr lang="zh-TW" altLang="en-US"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活動（二）分組討論</a:t>
            </a:r>
            <a: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7669" y="2827743"/>
            <a:ext cx="4572001" cy="4572001"/>
          </a:xfrm>
          <a:prstGeom prst="rect">
            <a:avLst/>
          </a:prstGeom>
        </p:spPr>
      </p:pic>
      <p:sp>
        <p:nvSpPr>
          <p:cNvPr id="6" name="文字方塊 5"/>
          <p:cNvSpPr txBox="1"/>
          <p:nvPr/>
        </p:nvSpPr>
        <p:spPr>
          <a:xfrm>
            <a:off x="0" y="6499213"/>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 www.freepik.com</a:t>
            </a:r>
            <a:endParaRPr lang="zh-HK" alt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381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TM04033927[[fn=主要賽事]]</Template>
  <TotalTime>1132</TotalTime>
  <Words>1669</Words>
  <Application>Microsoft Office PowerPoint</Application>
  <PresentationFormat>如螢幕大小 (4:3)</PresentationFormat>
  <Paragraphs>168</Paragraphs>
  <Slides>16</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16</vt:i4>
      </vt:variant>
    </vt:vector>
  </HeadingPairs>
  <TitlesOfParts>
    <vt:vector size="25" baseType="lpstr">
      <vt:lpstr>微軟正黑體</vt:lpstr>
      <vt:lpstr>微軟正黑體 Light</vt:lpstr>
      <vt:lpstr>PMingLiU</vt:lpstr>
      <vt:lpstr>PMingLiU</vt:lpstr>
      <vt:lpstr>Arial</vt:lpstr>
      <vt:lpstr>Calibri</vt:lpstr>
      <vt:lpstr>Impact</vt:lpstr>
      <vt:lpstr>Times New Roman</vt:lpstr>
      <vt:lpstr>主要賽事</vt:lpstr>
      <vt:lpstr>PowerPoint 簡報</vt:lpstr>
      <vt:lpstr>學習重點</vt:lpstr>
      <vt:lpstr>試想想…</vt:lpstr>
      <vt:lpstr>活動（一）個案討論 </vt:lpstr>
      <vt:lpstr>觀看短片(1)</vt:lpstr>
      <vt:lpstr>反思問題</vt:lpstr>
      <vt:lpstr>觀看短片(2)</vt:lpstr>
      <vt:lpstr>反思問題</vt:lpstr>
      <vt:lpstr>活動（二）分組討論 </vt:lpstr>
      <vt:lpstr>觀看短片(3)</vt:lpstr>
      <vt:lpstr>反思問題</vt:lpstr>
      <vt:lpstr>總結</vt:lpstr>
      <vt:lpstr> </vt:lpstr>
      <vt:lpstr>何謂網絡欺凌 </vt:lpstr>
      <vt:lpstr>PowerPoint 簡報</vt:lpstr>
      <vt:lpstr>其他參考資源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網絡罪行</dc:title>
  <dc:creator>lhyh7</dc:creator>
  <cp:lastModifiedBy>LEE, Wing-ho Isaac</cp:lastModifiedBy>
  <cp:revision>78</cp:revision>
  <dcterms:created xsi:type="dcterms:W3CDTF">2020-04-08T06:54:56Z</dcterms:created>
  <dcterms:modified xsi:type="dcterms:W3CDTF">2020-10-22T03:57:12Z</dcterms:modified>
</cp:coreProperties>
</file>