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81" r:id="rId3"/>
    <p:sldId id="267" r:id="rId4"/>
    <p:sldId id="282" r:id="rId5"/>
    <p:sldId id="278" r:id="rId6"/>
    <p:sldId id="283" r:id="rId7"/>
    <p:sldId id="279" r:id="rId8"/>
    <p:sldId id="284" r:id="rId9"/>
    <p:sldId id="280" r:id="rId10"/>
  </p:sldIdLst>
  <p:sldSz cx="9144000" cy="6858000" type="screen4x3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Wing-ho Isaac" initials="LWI" lastIdx="0" clrIdx="0">
    <p:extLst>
      <p:ext uri="{19B8F6BF-5375-455C-9EA6-DF929625EA0E}">
        <p15:presenceInfo xmlns:p15="http://schemas.microsoft.com/office/powerpoint/2012/main" userId="S-1-5-21-2637006528-1015924553-1750768987-73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00"/>
    <a:srgbClr val="990000"/>
    <a:srgbClr val="FFCC00"/>
    <a:srgbClr val="FF9933"/>
    <a:srgbClr val="FFFF99"/>
    <a:srgbClr val="DDDDDD"/>
    <a:srgbClr val="FF9900"/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1490" autoAdjust="0"/>
  </p:normalViewPr>
  <p:slideViewPr>
    <p:cSldViewPr snapToGrid="0">
      <p:cViewPr varScale="1">
        <p:scale>
          <a:sx n="94" d="100"/>
          <a:sy n="94" d="100"/>
        </p:scale>
        <p:origin x="2316" y="7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9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B6084D-DB9B-4119-A0AD-73A462ABF952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2020年10月22日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DBCAA1B-2F99-4665-A6E6-5403439B85C2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8322CDD-9D6C-4F63-9EC2-648226624108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教師可向學生提問他們是否喜愛吃左下角</a:t>
            </a:r>
            <a:r>
              <a:rPr lang="en-US" altLang="zh-TW" dirty="0" smtClean="0"/>
              <a:t>(</a:t>
            </a:r>
            <a:r>
              <a:rPr lang="zh-TW" altLang="en-US" dirty="0" smtClean="0"/>
              <a:t>卡通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的食物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並叫他們猜猜這些食物有什麼共通點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學生可自由作答</a:t>
            </a:r>
            <a:r>
              <a:rPr lang="en-US" altLang="zh-TW" dirty="0" smtClean="0"/>
              <a:t>,</a:t>
            </a:r>
            <a:r>
              <a:rPr lang="zh-TW" altLang="en-US" dirty="0" smtClean="0"/>
              <a:t> 答案</a:t>
            </a:r>
            <a:r>
              <a:rPr lang="en-US" altLang="zh-TW" dirty="0" smtClean="0"/>
              <a:t>:</a:t>
            </a:r>
            <a:r>
              <a:rPr lang="zh-TW" altLang="en-US" dirty="0" smtClean="0"/>
              <a:t> 對某些朋友這些食物可導致身體過敏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3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2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按圖片以 觀看香港電台原名</a:t>
            </a:r>
            <a:r>
              <a:rPr lang="en-US" altLang="zh-TW" dirty="0"/>
              <a:t>《</a:t>
            </a:r>
            <a:r>
              <a:rPr lang="zh-TW" altLang="en-US" dirty="0"/>
              <a:t>我的家庭醫生</a:t>
            </a:r>
            <a:r>
              <a:rPr lang="en-US" altLang="zh-TW" dirty="0"/>
              <a:t>3》─ </a:t>
            </a:r>
            <a:r>
              <a:rPr lang="zh-TW" altLang="en-US" dirty="0"/>
              <a:t>零雞蛋的短</a:t>
            </a:r>
            <a:r>
              <a:rPr lang="zh-TW" altLang="en-US" dirty="0" smtClean="0"/>
              <a:t>片 </a:t>
            </a:r>
            <a:r>
              <a:rPr lang="en-US" altLang="zh-TW" dirty="0" smtClean="0"/>
              <a:t>(</a:t>
            </a:r>
            <a:r>
              <a:rPr lang="zh-TW" altLang="en-US" dirty="0" smtClean="0"/>
              <a:t>片長</a:t>
            </a:r>
            <a:r>
              <a:rPr lang="en-US" altLang="zh-TW" dirty="0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5’10)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94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教師可將學生分為</a:t>
            </a:r>
            <a:r>
              <a:rPr lang="en-US" altLang="zh-TW" dirty="0">
                <a:latin typeface="+mn-ea"/>
                <a:ea typeface="+mn-ea"/>
              </a:rPr>
              <a:t>3-4</a:t>
            </a:r>
            <a:r>
              <a:rPr lang="zh-TW" altLang="en-US" dirty="0">
                <a:latin typeface="+mn-ea"/>
                <a:ea typeface="+mn-ea"/>
              </a:rPr>
              <a:t>人一組</a:t>
            </a:r>
            <a:r>
              <a:rPr lang="en-US" altLang="zh-TW" dirty="0">
                <a:latin typeface="+mn-ea"/>
                <a:ea typeface="+mn-ea"/>
              </a:rPr>
              <a:t>，</a:t>
            </a:r>
            <a:r>
              <a:rPr lang="zh-TW" altLang="en-US" dirty="0">
                <a:latin typeface="+mn-ea"/>
                <a:ea typeface="+mn-ea"/>
              </a:rPr>
              <a:t>進行討論。</a:t>
            </a:r>
            <a:endParaRPr lang="en-US" altLang="zh-TW" dirty="0">
              <a:latin typeface="+mn-ea"/>
              <a:ea typeface="+mn-ea"/>
            </a:endParaRP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教師請學生分享意見，如有不同意見，教師可邀請學生互相提問，教師可適時向學生簡介食物過敏的概念 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見教師參考資料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r>
              <a:rPr lang="zh-TW" altLang="en-US" dirty="0" smtClean="0">
                <a:latin typeface="+mn-ea"/>
                <a:ea typeface="+mn-ea"/>
              </a:rPr>
              <a:t>，從而帶出愛惜身體的態度，並培養學生同理心，學習尊重他人的特別飲食需要</a:t>
            </a: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如同學發現有其他同學食物過敏，必須盡快知會教師處理</a:t>
            </a:r>
            <a:endParaRPr lang="en-US" altLang="zh-TW" dirty="0">
              <a:latin typeface="+mn-ea"/>
              <a:ea typeface="+mn-ea"/>
            </a:endParaRP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學生可細閱食物標籤上的致敏物資料，了解食物有否會令自己過敏的成分。避免食用會讓自己過敏的食物或食物配料。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4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751D47-417E-48C5-A215-C6DAFBBD0A98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5C5185-62CC-4BC1-9514-C8D156F2B3EB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E6E268-E542-4A82-ABBC-B26E012D6265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1461" y="283"/>
            <a:ext cx="3320631" cy="6856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407791-0870-4A63-B73C-A7D62E90A49F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27628E-3375-42B2-89BF-DD6F4C16786A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B018F-BCE1-4327-A027-C25093437B51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5A1D19-EBC6-4CB0-A705-19FB54BDFB9D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B083F-84D5-4187-ABF0-9DCE53B1069D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CC1D93-AD97-4ABF-BBC3-3EB73676AC0B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97C5F05-0753-4862-ACDD-A9789E5504B4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apps.hkedcity.net/media/play/playVideo_responsive.php?vFileID=77901&amp;vAutoStart=false&amp;vStartTime=0&amp;map=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cfs.gov.hk/tc_chi/multimedia/multimedia_pub/multimedia_pub_fsf_123_02.htm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s://www.cfs.gov.hk/tc_chi/multimedia/multimedia_pub/files/allergy_c.pdf" TargetMode="External"/><Relationship Id="rId4" Type="http://schemas.openxmlformats.org/officeDocument/2006/relationships/hyperlink" Target="https://www.cfs.gov.hk/tc_chi/multimedia/multimedia_pub/multimedia_pub_pm_fk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9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9160" y="3137774"/>
            <a:ext cx="4317227" cy="1796460"/>
          </a:xfrm>
        </p:spPr>
        <p:txBody>
          <a:bodyPr rtlCol="0">
            <a:normAutofit/>
          </a:bodyPr>
          <a:lstStyle/>
          <a:p>
            <a:r>
              <a:rPr lang="zh-TW" altLang="en-US" sz="31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</a:t>
            </a:r>
            <a:r>
              <a:rPr lang="zh-TW" altLang="en-US" sz="31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事例</a:t>
            </a:r>
            <a:r>
              <a:rPr lang="en-US" altLang="zh-TW" sz="31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31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敏感</a:t>
            </a:r>
            <a:r>
              <a:rPr lang="en-US" altLang="zh-TW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小心注意飲食</a:t>
            </a:r>
            <a:r>
              <a:rPr lang="en-US" altLang="zh-TW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lang="en-US" altLang="zh-TW" sz="4000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59328" y="5036215"/>
            <a:ext cx="3956892" cy="1501560"/>
          </a:xfrm>
        </p:spPr>
        <p:txBody>
          <a:bodyPr rtlCol="0"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初小至高小</a:t>
            </a:r>
            <a:endParaRPr lang="zh-TW" altLang="en-US" sz="2600" b="0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教育局德育、公民及國民教育組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en-US" altLang="zh-TW" sz="2600" b="0" cap="none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2600" b="0" cap="none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7" name="直角三角形 36"/>
          <p:cNvSpPr/>
          <p:nvPr/>
        </p:nvSpPr>
        <p:spPr>
          <a:xfrm>
            <a:off x="319059" y="5154216"/>
            <a:ext cx="322982" cy="186754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 rot="794581">
            <a:off x="2583496" y="5066187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梯形 38"/>
          <p:cNvSpPr/>
          <p:nvPr/>
        </p:nvSpPr>
        <p:spPr>
          <a:xfrm>
            <a:off x="1354266" y="4716828"/>
            <a:ext cx="705610" cy="174309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349015" y="4900254"/>
            <a:ext cx="716113" cy="99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1371040" y="5075220"/>
            <a:ext cx="68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牛奶</a:t>
            </a:r>
            <a:endParaRPr lang="zh-TW" altLang="en-US" b="1" dirty="0"/>
          </a:p>
        </p:txBody>
      </p:sp>
      <p:sp>
        <p:nvSpPr>
          <p:cNvPr id="42" name="橢圓 41"/>
          <p:cNvSpPr/>
          <p:nvPr/>
        </p:nvSpPr>
        <p:spPr>
          <a:xfrm>
            <a:off x="2073421" y="4612389"/>
            <a:ext cx="2340937" cy="512629"/>
          </a:xfrm>
          <a:prstGeom prst="ellipse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月亮 42"/>
          <p:cNvSpPr/>
          <p:nvPr/>
        </p:nvSpPr>
        <p:spPr>
          <a:xfrm>
            <a:off x="2607728" y="4426086"/>
            <a:ext cx="363737" cy="483370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月亮 43"/>
          <p:cNvSpPr/>
          <p:nvPr/>
        </p:nvSpPr>
        <p:spPr>
          <a:xfrm>
            <a:off x="2971465" y="4598188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月亮 44"/>
          <p:cNvSpPr/>
          <p:nvPr/>
        </p:nvSpPr>
        <p:spPr>
          <a:xfrm>
            <a:off x="3314016" y="4741138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>
            <a:spLocks noChangeAspect="1"/>
          </p:cNvSpPr>
          <p:nvPr/>
        </p:nvSpPr>
        <p:spPr>
          <a:xfrm>
            <a:off x="1850098" y="6357907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>
            <a:spLocks noChangeAspect="1"/>
          </p:cNvSpPr>
          <p:nvPr/>
        </p:nvSpPr>
        <p:spPr>
          <a:xfrm>
            <a:off x="1782161" y="6133482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>
            <a:spLocks noChangeAspect="1"/>
          </p:cNvSpPr>
          <p:nvPr/>
        </p:nvSpPr>
        <p:spPr>
          <a:xfrm>
            <a:off x="2190542" y="6144202"/>
            <a:ext cx="213764" cy="320092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 rot="19764924">
            <a:off x="2263452" y="5137730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>
            <a:spLocks noChangeAspect="1"/>
          </p:cNvSpPr>
          <p:nvPr/>
        </p:nvSpPr>
        <p:spPr>
          <a:xfrm>
            <a:off x="3086971" y="6051361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>
            <a:spLocks noChangeAspect="1"/>
          </p:cNvSpPr>
          <p:nvPr/>
        </p:nvSpPr>
        <p:spPr>
          <a:xfrm>
            <a:off x="3249664" y="6231229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3295090" y="5561031"/>
            <a:ext cx="181869" cy="186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3407500" y="5385445"/>
            <a:ext cx="71799" cy="1982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495884" y="5572199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接點 54"/>
          <p:cNvCxnSpPr/>
          <p:nvPr/>
        </p:nvCxnSpPr>
        <p:spPr>
          <a:xfrm flipH="1">
            <a:off x="3476959" y="5404585"/>
            <a:ext cx="71799" cy="198231"/>
          </a:xfrm>
          <a:prstGeom prst="line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橢圓 55"/>
          <p:cNvSpPr>
            <a:spLocks noChangeAspect="1"/>
          </p:cNvSpPr>
          <p:nvPr/>
        </p:nvSpPr>
        <p:spPr>
          <a:xfrm>
            <a:off x="2662337" y="5988016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>
            <a:spLocks noChangeAspect="1"/>
          </p:cNvSpPr>
          <p:nvPr/>
        </p:nvSpPr>
        <p:spPr>
          <a:xfrm>
            <a:off x="2352764" y="6353721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>
            <a:spLocks noChangeAspect="1"/>
          </p:cNvSpPr>
          <p:nvPr/>
        </p:nvSpPr>
        <p:spPr>
          <a:xfrm>
            <a:off x="2791510" y="6174840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3651559" y="5781245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>
          <a:xfrm flipH="1">
            <a:off x="3789183" y="5618390"/>
            <a:ext cx="71799" cy="198231"/>
          </a:xfrm>
          <a:prstGeom prst="line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 rot="20478245">
            <a:off x="3818032" y="5918660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/>
          <p:cNvCxnSpPr/>
          <p:nvPr/>
        </p:nvCxnSpPr>
        <p:spPr>
          <a:xfrm>
            <a:off x="3876731" y="5641216"/>
            <a:ext cx="40583" cy="303622"/>
          </a:xfrm>
          <a:prstGeom prst="lin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392295" y="4612389"/>
            <a:ext cx="618914" cy="95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>
            <a:spLocks noChangeAspect="1"/>
          </p:cNvSpPr>
          <p:nvPr/>
        </p:nvSpPr>
        <p:spPr>
          <a:xfrm rot="20022373">
            <a:off x="581858" y="5513132"/>
            <a:ext cx="496521" cy="104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>
            <a:spLocks noChangeAspect="1"/>
          </p:cNvSpPr>
          <p:nvPr/>
        </p:nvSpPr>
        <p:spPr>
          <a:xfrm flipH="1">
            <a:off x="763319" y="5537835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>
            <a:spLocks noChangeAspect="1"/>
          </p:cNvSpPr>
          <p:nvPr/>
        </p:nvSpPr>
        <p:spPr>
          <a:xfrm flipH="1">
            <a:off x="913035" y="5470513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 rot="20118148" flipV="1">
            <a:off x="527892" y="5894742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>
            <a:spLocks noChangeAspect="1"/>
          </p:cNvSpPr>
          <p:nvPr/>
        </p:nvSpPr>
        <p:spPr>
          <a:xfrm rot="20118148" flipV="1">
            <a:off x="632087" y="6089472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 rot="20118148" flipV="1">
            <a:off x="428079" y="5717691"/>
            <a:ext cx="504000" cy="40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 rot="20118148" flipV="1">
            <a:off x="721458" y="6298271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0" y="4838345"/>
            <a:ext cx="922933" cy="4626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月亮 71"/>
          <p:cNvSpPr/>
          <p:nvPr/>
        </p:nvSpPr>
        <p:spPr>
          <a:xfrm>
            <a:off x="188278" y="4923162"/>
            <a:ext cx="45719" cy="28786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66760" y="5036214"/>
            <a:ext cx="45719" cy="620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月亮 73"/>
          <p:cNvSpPr/>
          <p:nvPr/>
        </p:nvSpPr>
        <p:spPr>
          <a:xfrm>
            <a:off x="847604" y="4909455"/>
            <a:ext cx="370630" cy="443215"/>
          </a:xfrm>
          <a:prstGeom prst="moon">
            <a:avLst>
              <a:gd name="adj" fmla="val 615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直角三角形 74"/>
          <p:cNvSpPr/>
          <p:nvPr/>
        </p:nvSpPr>
        <p:spPr>
          <a:xfrm>
            <a:off x="304054" y="4799947"/>
            <a:ext cx="291791" cy="13428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"/>
          <p:cNvSpPr txBox="1"/>
          <p:nvPr/>
        </p:nvSpPr>
        <p:spPr>
          <a:xfrm>
            <a:off x="7178447" y="6447887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" y="1679078"/>
            <a:ext cx="9229738" cy="61531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82173" y="-13300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8" y="3943310"/>
            <a:ext cx="7544732" cy="3092871"/>
          </a:xfrm>
          <a:prstGeom prst="rect">
            <a:avLst/>
          </a:prstGeom>
        </p:spPr>
      </p:pic>
      <p:sp>
        <p:nvSpPr>
          <p:cNvPr id="7" name="文字方塊 7"/>
          <p:cNvSpPr txBox="1"/>
          <p:nvPr/>
        </p:nvSpPr>
        <p:spPr>
          <a:xfrm>
            <a:off x="2696" y="6288399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53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95 0.4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33 -0.11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62856"/>
            <a:ext cx="8783263" cy="69523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428" y="233547"/>
            <a:ext cx="720090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68126"/>
              </p:ext>
            </p:extLst>
          </p:nvPr>
        </p:nvGraphicFramePr>
        <p:xfrm>
          <a:off x="799428" y="1580148"/>
          <a:ext cx="7373022" cy="522626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7507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797945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027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影片概要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000" b="0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家駿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年幼時對雞蛋過敏。爸爸對他的飲食一直十分緊張，務必讓他在「零雞蛋」的環境生活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。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同學因此取笑並排斥他，令他決定吃一次蛋糕！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爸爸發現後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大驚並馬上送他到</a:t>
                      </a:r>
                      <a:r>
                        <a:rPr lang="zh-TW" altLang="en-US" sz="20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診所</a:t>
                      </a:r>
                      <a:r>
                        <a:rPr lang="en-US" altLang="zh-TW" sz="20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……</a:t>
                      </a:r>
                      <a:endParaRPr lang="zh-TW" alt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讓學生了解食物過敏的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後果，以及處理方法</a:t>
                      </a:r>
                      <a:endParaRPr lang="en-US" altLang="zh-TW" sz="200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培養學生愛惜身體的態度</a:t>
                      </a:r>
                      <a:endParaRPr lang="en-US" altLang="zh-TW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培養學生同理心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學習尊重他人</a:t>
                      </a:r>
                      <a:r>
                        <a:rPr lang="zh-TW" alt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的</a:t>
                      </a:r>
                      <a:endParaRPr lang="en-US" altLang="zh-TW" sz="20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</a:t>
                      </a:r>
                      <a:r>
                        <a:rPr lang="zh-TW" alt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特別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飲食</a:t>
                      </a:r>
                      <a:r>
                        <a:rPr lang="zh-TW" alt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需要</a:t>
                      </a:r>
                      <a:endParaRPr lang="zh-TW" altLang="en-US" sz="17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3703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珍惜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、接納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、尊重他人</a:t>
                      </a: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7"/>
          <p:cNvSpPr txBox="1"/>
          <p:nvPr/>
        </p:nvSpPr>
        <p:spPr>
          <a:xfrm>
            <a:off x="6536138" y="60544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" y="1679078"/>
            <a:ext cx="9229738" cy="61531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8" y="3943310"/>
            <a:ext cx="7544732" cy="30928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7170" y="0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短片</a:t>
            </a:r>
          </a:p>
          <a:p>
            <a:pPr algn="ctr"/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0" y="65116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821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538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33 -0.11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327" y="-319810"/>
            <a:ext cx="10356119" cy="77670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2516" y="141282"/>
            <a:ext cx="2419499" cy="850900"/>
          </a:xfrm>
        </p:spPr>
        <p:txBody>
          <a:bodyPr>
            <a:normAutofit/>
          </a:bodyPr>
          <a:lstStyle/>
          <a:p>
            <a:r>
              <a:rPr lang="zh-TW" altLang="en-US" sz="32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觀看短片</a:t>
            </a:r>
          </a:p>
        </p:txBody>
      </p:sp>
      <p:pic>
        <p:nvPicPr>
          <p:cNvPr id="3" name="圖片 2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83" y="1427874"/>
            <a:ext cx="7200900" cy="3846828"/>
          </a:xfrm>
          <a:prstGeom prst="rect">
            <a:avLst/>
          </a:prstGeom>
        </p:spPr>
      </p:pic>
      <p:sp>
        <p:nvSpPr>
          <p:cNvPr id="6" name="文字方塊 7"/>
          <p:cNvSpPr txBox="1"/>
          <p:nvPr/>
        </p:nvSpPr>
        <p:spPr>
          <a:xfrm>
            <a:off x="6317210" y="6405357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685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77" y="0"/>
            <a:ext cx="516187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6186" y="127596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反思問題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150326" y="643725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04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圖片 6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8" y="324354"/>
            <a:ext cx="4351751" cy="10615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172" y="726620"/>
            <a:ext cx="4522124" cy="659297"/>
          </a:xfrm>
        </p:spPr>
        <p:txBody>
          <a:bodyPr>
            <a:noAutofit/>
          </a:bodyPr>
          <a:lstStyle/>
          <a:p>
            <a:r>
              <a:rPr lang="zh-TW" altLang="en-US" sz="60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TW" altLang="en-US" sz="60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904" y="1656283"/>
            <a:ext cx="8369540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如果你是</a:t>
            </a:r>
            <a:r>
              <a:rPr lang="zh-TW" altLang="en-US" sz="27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家駿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，你會吃那蛋糕嗎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為什麼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 marL="342900" indent="-342900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如果你的同學對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朱古力過敏，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但小息時他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/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她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很想吃一塊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你的朱古力餅乾，你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會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怎樣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做</a:t>
            </a:r>
            <a:r>
              <a:rPr lang="en-US" altLang="zh-TW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/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回應</a:t>
            </a:r>
            <a:r>
              <a:rPr lang="en-US" altLang="zh-TW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 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3. 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你在小息時發現有同學食物過敏，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你會怎樣做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4. 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的同學對花生過敏，拒絕你善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意分享任何零食，你會覺得難受嗎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為什麼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TW" altLang="en-US" sz="2600" dirty="0">
              <a:effectLst>
                <a:outerShdw blurRad="50800" dist="38100" dir="2700000" algn="tl" rotWithShape="0">
                  <a:prstClr val="black">
                    <a:alpha val="31000"/>
                  </a:prstClr>
                </a:outerShdw>
              </a:effectLst>
              <a:latin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833447" y="1331599"/>
            <a:ext cx="683537" cy="5884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梯形 14"/>
          <p:cNvSpPr/>
          <p:nvPr/>
        </p:nvSpPr>
        <p:spPr>
          <a:xfrm rot="10800000">
            <a:off x="7826656" y="1598297"/>
            <a:ext cx="697117" cy="470780"/>
          </a:xfrm>
          <a:prstGeom prst="trapezoid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88" y="3517410"/>
            <a:ext cx="2605812" cy="3340590"/>
          </a:xfrm>
          <a:prstGeom prst="rect">
            <a:avLst/>
          </a:prstGeom>
        </p:spPr>
      </p:pic>
      <p:sp>
        <p:nvSpPr>
          <p:cNvPr id="9" name="文字方塊 7"/>
          <p:cNvSpPr txBox="1"/>
          <p:nvPr/>
        </p:nvSpPr>
        <p:spPr>
          <a:xfrm>
            <a:off x="129061" y="639472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00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" y="3902670"/>
            <a:ext cx="7544732" cy="30928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58760" y="2512896"/>
            <a:ext cx="752894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教師參考資料</a:t>
            </a:r>
          </a:p>
        </p:txBody>
      </p:sp>
      <p:sp>
        <p:nvSpPr>
          <p:cNvPr id="5" name="文字方塊 7"/>
          <p:cNvSpPr txBox="1"/>
          <p:nvPr/>
        </p:nvSpPr>
        <p:spPr>
          <a:xfrm>
            <a:off x="0" y="623523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249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181" y="-348977"/>
            <a:ext cx="7200900" cy="90435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  <p:sp>
        <p:nvSpPr>
          <p:cNvPr id="3" name="矩形 2"/>
          <p:cNvSpPr/>
          <p:nvPr/>
        </p:nvSpPr>
        <p:spPr>
          <a:xfrm>
            <a:off x="518494" y="4542202"/>
            <a:ext cx="678643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參考資料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: 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食物環境衞生署食物安全中心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: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解讀食物標籤 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–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食物致敏物</a:t>
            </a:r>
            <a:endParaRPr lang="en-US" altLang="zh-TW" sz="1600" b="1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食物環境衞生署食物安全中心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: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食物過敏知多的 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(05/07)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 </a:t>
            </a:r>
            <a:endParaRPr lang="en-US" altLang="zh-TW" sz="1600" b="1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b="1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667" y="590572"/>
            <a:ext cx="8306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大部分人享用各式各樣的食物都沒有問題，但有</a:t>
            </a:r>
            <a:r>
              <a:rPr lang="zh-TW" altLang="en-US" sz="2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少數「</a:t>
            </a:r>
            <a:r>
              <a:rPr lang="zh-TW" altLang="en-US" sz="2100" spc="100" dirty="0" smtClean="0">
                <a:latin typeface="微軟正黑體" panose="020B0604030504040204" pitchFamily="34" charset="-120"/>
              </a:rPr>
              <a:t>敏感」</a:t>
            </a:r>
            <a:r>
              <a:rPr lang="zh-TW" altLang="en-US" sz="2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卻會在吃了某些食物或食物配料後，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身體出現不良反應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，有些反應很輕微，有些卻很嚴重，甚至有致命危險。</a:t>
            </a:r>
          </a:p>
          <a:p>
            <a:pPr algn="just"/>
            <a:endParaRPr lang="zh-TW" altLang="en-US" sz="2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u="sng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</a:t>
            </a:r>
            <a:endParaRPr lang="en-US" altLang="zh-TW" sz="2100" u="sng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食物過敏是指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人體免疫系統對食物中某些物質或配料產生反應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。如身體對某種物質過敏，即使分量很少也能引起過敏反應。一項香港大學的調查</a:t>
            </a:r>
            <a:r>
              <a:rPr lang="en-US" altLang="zh-TW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二零一二年</a:t>
            </a:r>
            <a:r>
              <a:rPr lang="en-US" altLang="zh-TW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發現，本港大約每</a:t>
            </a:r>
            <a:r>
              <a:rPr lang="en-US" altLang="zh-TW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名兒童便有一名自我報稱對食物過敏，而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常見的致敏物有貝類、蛋、奶和花生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endParaRPr lang="zh-TW" altLang="en-US" sz="2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食物過敏的症狀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包括臉部、舌頭或嘴唇腫脹、氣喘和皮膚痕癢等，嚴重的甚至可引起過敏性休克，一種急性且可能致命的過敏反應。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198" y="5836547"/>
            <a:ext cx="768923" cy="8414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292" y="5853954"/>
            <a:ext cx="811689" cy="8066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533" y="4542202"/>
            <a:ext cx="1674692" cy="2308105"/>
          </a:xfrm>
          <a:prstGeom prst="rect">
            <a:avLst/>
          </a:prstGeom>
        </p:spPr>
      </p:pic>
      <p:sp>
        <p:nvSpPr>
          <p:cNvPr id="49" name="直角三角形 48"/>
          <p:cNvSpPr/>
          <p:nvPr/>
        </p:nvSpPr>
        <p:spPr>
          <a:xfrm>
            <a:off x="476262" y="6118492"/>
            <a:ext cx="322982" cy="186754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 rot="794581">
            <a:off x="2740699" y="6030463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梯形 50"/>
          <p:cNvSpPr/>
          <p:nvPr/>
        </p:nvSpPr>
        <p:spPr>
          <a:xfrm>
            <a:off x="1511469" y="5681104"/>
            <a:ext cx="705610" cy="174309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506218" y="5864530"/>
            <a:ext cx="716113" cy="99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1528243" y="6039496"/>
            <a:ext cx="68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牛奶</a:t>
            </a:r>
            <a:endParaRPr lang="zh-TW" altLang="en-US" b="1" dirty="0"/>
          </a:p>
        </p:txBody>
      </p:sp>
      <p:sp>
        <p:nvSpPr>
          <p:cNvPr id="54" name="橢圓 53"/>
          <p:cNvSpPr/>
          <p:nvPr/>
        </p:nvSpPr>
        <p:spPr>
          <a:xfrm>
            <a:off x="2230624" y="5576665"/>
            <a:ext cx="2340937" cy="512629"/>
          </a:xfrm>
          <a:prstGeom prst="ellipse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月亮 54"/>
          <p:cNvSpPr/>
          <p:nvPr/>
        </p:nvSpPr>
        <p:spPr>
          <a:xfrm>
            <a:off x="2764931" y="5390362"/>
            <a:ext cx="363737" cy="483370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月亮 55"/>
          <p:cNvSpPr/>
          <p:nvPr/>
        </p:nvSpPr>
        <p:spPr>
          <a:xfrm>
            <a:off x="3128668" y="5562464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月亮 56"/>
          <p:cNvSpPr/>
          <p:nvPr/>
        </p:nvSpPr>
        <p:spPr>
          <a:xfrm>
            <a:off x="3471219" y="5705414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 rot="19764924">
            <a:off x="2420655" y="6102006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3452293" y="6525307"/>
            <a:ext cx="181869" cy="186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5" name="直線接點 64"/>
          <p:cNvCxnSpPr/>
          <p:nvPr/>
        </p:nvCxnSpPr>
        <p:spPr>
          <a:xfrm flipH="1">
            <a:off x="3564703" y="6349721"/>
            <a:ext cx="71799" cy="1982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橢圓 65"/>
          <p:cNvSpPr/>
          <p:nvPr/>
        </p:nvSpPr>
        <p:spPr>
          <a:xfrm>
            <a:off x="3653087" y="6536475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接點 66"/>
          <p:cNvCxnSpPr/>
          <p:nvPr/>
        </p:nvCxnSpPr>
        <p:spPr>
          <a:xfrm flipH="1">
            <a:off x="3634162" y="6368861"/>
            <a:ext cx="71799" cy="198231"/>
          </a:xfrm>
          <a:prstGeom prst="line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3808762" y="6745521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接點 71"/>
          <p:cNvCxnSpPr/>
          <p:nvPr/>
        </p:nvCxnSpPr>
        <p:spPr>
          <a:xfrm flipH="1">
            <a:off x="3946386" y="6582666"/>
            <a:ext cx="71799" cy="198231"/>
          </a:xfrm>
          <a:prstGeom prst="line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 rot="20478245">
            <a:off x="3975235" y="6882936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接點 73"/>
          <p:cNvCxnSpPr/>
          <p:nvPr/>
        </p:nvCxnSpPr>
        <p:spPr>
          <a:xfrm>
            <a:off x="4033934" y="6605492"/>
            <a:ext cx="40583" cy="303622"/>
          </a:xfrm>
          <a:prstGeom prst="lin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549498" y="5576665"/>
            <a:ext cx="618914" cy="95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>
            <a:spLocks noChangeAspect="1"/>
          </p:cNvSpPr>
          <p:nvPr/>
        </p:nvSpPr>
        <p:spPr>
          <a:xfrm rot="20022373">
            <a:off x="739061" y="6477408"/>
            <a:ext cx="496521" cy="104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>
            <a:spLocks noChangeAspect="1"/>
          </p:cNvSpPr>
          <p:nvPr/>
        </p:nvSpPr>
        <p:spPr>
          <a:xfrm flipH="1">
            <a:off x="920522" y="6502111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>
            <a:spLocks noChangeAspect="1"/>
          </p:cNvSpPr>
          <p:nvPr/>
        </p:nvSpPr>
        <p:spPr>
          <a:xfrm flipH="1">
            <a:off x="1070238" y="6434789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>
            <a:spLocks noChangeAspect="1"/>
          </p:cNvSpPr>
          <p:nvPr/>
        </p:nvSpPr>
        <p:spPr>
          <a:xfrm rot="20118148" flipV="1">
            <a:off x="685095" y="6859018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>
            <a:spLocks noChangeAspect="1"/>
          </p:cNvSpPr>
          <p:nvPr/>
        </p:nvSpPr>
        <p:spPr>
          <a:xfrm rot="20118148" flipV="1">
            <a:off x="789290" y="7053748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>
            <a:spLocks noChangeAspect="1"/>
          </p:cNvSpPr>
          <p:nvPr/>
        </p:nvSpPr>
        <p:spPr>
          <a:xfrm rot="20118148" flipV="1">
            <a:off x="585282" y="6681967"/>
            <a:ext cx="504000" cy="40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>
            <a:spLocks noChangeAspect="1"/>
          </p:cNvSpPr>
          <p:nvPr/>
        </p:nvSpPr>
        <p:spPr>
          <a:xfrm rot="20118148" flipV="1">
            <a:off x="878661" y="7262547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157203" y="5870363"/>
            <a:ext cx="922933" cy="4231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月亮 83"/>
          <p:cNvSpPr/>
          <p:nvPr/>
        </p:nvSpPr>
        <p:spPr>
          <a:xfrm>
            <a:off x="335073" y="5938021"/>
            <a:ext cx="45719" cy="28786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223963" y="6000490"/>
            <a:ext cx="45719" cy="620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月亮 85"/>
          <p:cNvSpPr/>
          <p:nvPr/>
        </p:nvSpPr>
        <p:spPr>
          <a:xfrm>
            <a:off x="1004807" y="5873731"/>
            <a:ext cx="370630" cy="443215"/>
          </a:xfrm>
          <a:prstGeom prst="moon">
            <a:avLst>
              <a:gd name="adj" fmla="val 615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直角三角形 86"/>
          <p:cNvSpPr/>
          <p:nvPr/>
        </p:nvSpPr>
        <p:spPr>
          <a:xfrm>
            <a:off x="461257" y="5764223"/>
            <a:ext cx="291791" cy="13428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6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紅色線條 (商務)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1_TF03031023.potx" id="{CC3D906C-88AD-49A6-818F-B8072F327317}" vid="{BF995F64-A74E-456A-8C38-1D3725828B37}"/>
    </a:ext>
  </a:extLst>
</a:theme>
</file>

<file path=ppt/theme/theme2.xml><?xml version="1.0" encoding="utf-8"?>
<a:theme xmlns:a="http://schemas.openxmlformats.org/drawingml/2006/main" name="Office 佈景主題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</TotalTime>
  <Words>680</Words>
  <Application>Microsoft Office PowerPoint</Application>
  <PresentationFormat>如螢幕大小 (4:3)</PresentationFormat>
  <Paragraphs>60</Paragraphs>
  <Slides>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細明體</vt:lpstr>
      <vt:lpstr>Microsoft JhengHei</vt:lpstr>
      <vt:lpstr>Microsoft JhengHei</vt:lpstr>
      <vt:lpstr>PMingLiU</vt:lpstr>
      <vt:lpstr>Arial</vt:lpstr>
      <vt:lpstr>Cambria</vt:lpstr>
      <vt:lpstr>紅色線條 (商務) 16x9</vt:lpstr>
      <vt:lpstr>生活事件事例: 「我是『敏感』人？ (小心注意飲食) 」</vt:lpstr>
      <vt:lpstr>PowerPoint 簡報</vt:lpstr>
      <vt:lpstr>學習重點</vt:lpstr>
      <vt:lpstr>PowerPoint 簡報</vt:lpstr>
      <vt:lpstr>觀看短片</vt:lpstr>
      <vt:lpstr>PowerPoint 簡報</vt:lpstr>
      <vt:lpstr>反思問題</vt:lpstr>
      <vt:lpstr>PowerPoint 簡報</vt:lpstr>
      <vt:lpstr>教師參考資料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LAM, Yuen-shan</dc:creator>
  <cp:lastModifiedBy>LEE, Wing-ho Isaac</cp:lastModifiedBy>
  <cp:revision>144</cp:revision>
  <cp:lastPrinted>2020-03-03T10:46:01Z</cp:lastPrinted>
  <dcterms:created xsi:type="dcterms:W3CDTF">2020-03-03T00:46:59Z</dcterms:created>
  <dcterms:modified xsi:type="dcterms:W3CDTF">2020-10-22T04:34:06Z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